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sldIdLst>
    <p:sldId id="256" r:id="rId2"/>
    <p:sldId id="351" r:id="rId3"/>
    <p:sldId id="352" r:id="rId4"/>
    <p:sldId id="353" r:id="rId5"/>
    <p:sldId id="354" r:id="rId6"/>
    <p:sldId id="355" r:id="rId7"/>
    <p:sldId id="356" r:id="rId8"/>
    <p:sldId id="357" r:id="rId9"/>
    <p:sldId id="358" r:id="rId10"/>
    <p:sldId id="359" r:id="rId11"/>
    <p:sldId id="360" r:id="rId12"/>
    <p:sldId id="361" r:id="rId13"/>
    <p:sldId id="362" r:id="rId14"/>
    <p:sldId id="363" r:id="rId15"/>
    <p:sldId id="364" r:id="rId16"/>
    <p:sldId id="365" r:id="rId17"/>
    <p:sldId id="366" r:id="rId18"/>
    <p:sldId id="367" r:id="rId19"/>
    <p:sldId id="368" r:id="rId20"/>
    <p:sldId id="369" r:id="rId21"/>
    <p:sldId id="370" r:id="rId22"/>
    <p:sldId id="371" r:id="rId23"/>
    <p:sldId id="372" r:id="rId24"/>
    <p:sldId id="373" r:id="rId25"/>
    <p:sldId id="374" r:id="rId26"/>
    <p:sldId id="325" r:id="rId27"/>
    <p:sldId id="375" r:id="rId28"/>
    <p:sldId id="376" r:id="rId29"/>
    <p:sldId id="377" r:id="rId30"/>
    <p:sldId id="378" r:id="rId31"/>
    <p:sldId id="379" r:id="rId32"/>
    <p:sldId id="380" r:id="rId33"/>
    <p:sldId id="381" r:id="rId34"/>
    <p:sldId id="382" r:id="rId35"/>
    <p:sldId id="350" r:id="rId36"/>
    <p:sldId id="288"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0" autoAdjust="0"/>
    <p:restoredTop sz="99649" autoAdjust="0"/>
  </p:normalViewPr>
  <p:slideViewPr>
    <p:cSldViewPr snapToGrid="0">
      <p:cViewPr varScale="1">
        <p:scale>
          <a:sx n="70" d="100"/>
          <a:sy n="70" d="100"/>
        </p:scale>
        <p:origin x="6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696036" y="436728"/>
            <a:ext cx="10631605" cy="6237027"/>
          </a:xfrm>
        </p:spPr>
        <p:txBody>
          <a:bodyPr>
            <a:noAutofit/>
          </a:bodyPr>
          <a:lstStyle/>
          <a:p>
            <a:pPr algn="l"/>
            <a:r>
              <a:rPr lang="en-US" b="1" i="1" dirty="0" smtClean="0">
                <a:latin typeface="Times New Roman" panose="02020603050405020304" pitchFamily="18" charset="0"/>
                <a:cs typeface="Times New Roman" panose="02020603050405020304" pitchFamily="18" charset="0"/>
              </a:rPr>
              <a:t>          Lecture </a:t>
            </a:r>
            <a:r>
              <a:rPr lang="en-US" b="1" i="1" dirty="0">
                <a:latin typeface="Times New Roman" panose="02020603050405020304" pitchFamily="18" charset="0"/>
                <a:cs typeface="Times New Roman" panose="02020603050405020304" pitchFamily="18" charset="0"/>
              </a:rPr>
              <a:t>№11.</a:t>
            </a:r>
            <a:endParaRPr lang="ru-RU"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Chemical heat treatment of powdered metals and alloys.</a:t>
            </a:r>
            <a:endParaRPr lang="ru-RU"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MAVZU: KUKUN METALL VA QOTISHMALARGA KIMYOVIY TERMIK ISHLOV BERISH.</a:t>
            </a:r>
            <a:endParaRPr lang="ru-RU" dirty="0">
              <a:latin typeface="Times New Roman" panose="02020603050405020304" pitchFamily="18" charset="0"/>
              <a:cs typeface="Times New Roman" panose="02020603050405020304" pitchFamily="18" charset="0"/>
            </a:endParaRPr>
          </a:p>
          <a:p>
            <a:pPr algn="ctr"/>
            <a:r>
              <a:rPr lang="en-US" b="1" dirty="0">
                <a:latin typeface="Times New Roman" panose="02020603050405020304" pitchFamily="18" charset="0"/>
                <a:cs typeface="Times New Roman" panose="02020603050405020304" pitchFamily="18" charset="0"/>
              </a:rPr>
              <a:t>R</a:t>
            </a:r>
            <a:r>
              <a:rPr lang="ru-RU" b="1" dirty="0" err="1">
                <a:latin typeface="Times New Roman" panose="02020603050405020304" pitchFamily="18" charset="0"/>
                <a:cs typeface="Times New Roman" panose="02020603050405020304" pitchFamily="18" charset="0"/>
              </a:rPr>
              <a:t>eja</a:t>
            </a:r>
            <a:r>
              <a:rPr lang="ru-RU"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11.1  </a:t>
            </a:r>
            <a:r>
              <a:rPr lang="uz-Cyrl-UZ" sz="2600" b="1" dirty="0" smtClean="0">
                <a:solidFill>
                  <a:srgbClr val="C00000"/>
                </a:solidFill>
                <a:latin typeface="Times New Roman" panose="02020603050405020304" pitchFamily="18" charset="0"/>
                <a:cs typeface="Times New Roman" panose="02020603050405020304" pitchFamily="18" charset="0"/>
              </a:rPr>
              <a:t>Termik </a:t>
            </a:r>
            <a:r>
              <a:rPr lang="uz-Cyrl-UZ" sz="2600" b="1" dirty="0">
                <a:solidFill>
                  <a:srgbClr val="C00000"/>
                </a:solidFill>
                <a:latin typeface="Times New Roman" panose="02020603050405020304" pitchFamily="18" charset="0"/>
                <a:cs typeface="Times New Roman" panose="02020603050405020304" pitchFamily="18" charset="0"/>
              </a:rPr>
              <a:t>ishlash asoslari</a:t>
            </a:r>
            <a:endParaRPr lang="ru-RU" sz="2600" dirty="0">
              <a:solidFill>
                <a:srgbClr val="C00000"/>
              </a:solidFill>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11.2  </a:t>
            </a:r>
            <a:r>
              <a:rPr lang="en-US" sz="2600" b="1" dirty="0" err="1" smtClean="0">
                <a:solidFill>
                  <a:srgbClr val="C00000"/>
                </a:solidFill>
                <a:latin typeface="Times New Roman" panose="02020603050405020304" pitchFamily="18" charset="0"/>
                <a:cs typeface="Times New Roman" panose="02020603050405020304" pitchFamily="18" charset="0"/>
              </a:rPr>
              <a:t>Kimyoviy</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termik</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ishlov</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berish</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bo’yicha</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umumiy</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ma’lumotlar</a:t>
            </a:r>
            <a:r>
              <a:rPr lang="en-US" sz="2600" b="1" dirty="0">
                <a:solidFill>
                  <a:srgbClr val="C00000"/>
                </a:solidFill>
                <a:latin typeface="Times New Roman" panose="02020603050405020304" pitchFamily="18" charset="0"/>
                <a:cs typeface="Times New Roman" panose="02020603050405020304" pitchFamily="18" charset="0"/>
              </a:rPr>
              <a:t>;</a:t>
            </a:r>
            <a:endParaRPr lang="ru-RU" sz="2600" dirty="0">
              <a:solidFill>
                <a:srgbClr val="C00000"/>
              </a:solidFill>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11.3  </a:t>
            </a:r>
            <a:r>
              <a:rPr lang="en-US" sz="2600" b="1" dirty="0" err="1" smtClean="0">
                <a:solidFill>
                  <a:srgbClr val="C00000"/>
                </a:solidFill>
                <a:latin typeface="Times New Roman" panose="02020603050405020304" pitchFamily="18" charset="0"/>
                <a:cs typeface="Times New Roman" panose="02020603050405020304" pitchFamily="18" charset="0"/>
              </a:rPr>
              <a:t>Kukunli</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materiallarni</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kimyoviy</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ishlov</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berish</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usullari</a:t>
            </a:r>
            <a:endParaRPr lang="ru-RU" sz="2600" dirty="0">
              <a:solidFill>
                <a:srgbClr val="C00000"/>
              </a:solidFill>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11.4 </a:t>
            </a:r>
            <a:r>
              <a:rPr lang="en-US" sz="2600" b="1" dirty="0" err="1">
                <a:solidFill>
                  <a:srgbClr val="C00000"/>
                </a:solidFill>
                <a:latin typeface="Times New Roman" panose="02020603050405020304" pitchFamily="18" charset="0"/>
                <a:cs typeface="Times New Roman" panose="02020603050405020304" pitchFamily="18" charset="0"/>
              </a:rPr>
              <a:t>K</a:t>
            </a:r>
            <a:r>
              <a:rPr lang="en-US" sz="2600" b="1" dirty="0" err="1" smtClean="0">
                <a:solidFill>
                  <a:srgbClr val="C00000"/>
                </a:solidFill>
                <a:latin typeface="Times New Roman" panose="02020603050405020304" pitchFamily="18" charset="0"/>
                <a:cs typeface="Times New Roman" panose="02020603050405020304" pitchFamily="18" charset="0"/>
              </a:rPr>
              <a:t>ukunli</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metallokeramik</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materiallarga</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kimyoviy-termik</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ishlov</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berish</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smtClean="0">
                <a:solidFill>
                  <a:srgbClr val="C00000"/>
                </a:solidFill>
                <a:latin typeface="Times New Roman" panose="02020603050405020304" pitchFamily="18" charset="0"/>
                <a:cs typeface="Times New Roman" panose="02020603050405020304" pitchFamily="18" charset="0"/>
              </a:rPr>
              <a:t>o’ziga</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xos</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tamoyillari</a:t>
            </a:r>
            <a:endParaRPr lang="ru-RU" sz="2600" dirty="0">
              <a:solidFill>
                <a:srgbClr val="C00000"/>
              </a:solidFill>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11.5 </a:t>
            </a:r>
            <a:r>
              <a:rPr lang="en-US" sz="2600" b="1" dirty="0" err="1" smtClean="0">
                <a:solidFill>
                  <a:srgbClr val="C00000"/>
                </a:solidFill>
                <a:latin typeface="Times New Roman" panose="02020603050405020304" pitchFamily="18" charset="0"/>
                <a:cs typeface="Times New Roman" panose="02020603050405020304" pitchFamily="18" charset="0"/>
              </a:rPr>
              <a:t>Kukunli</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metallokeramik</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materiallarning</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singib</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o’tkazmaydigan</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turini</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diffuzion</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xrom</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bilan</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to’yintirish</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asoslari</a:t>
            </a:r>
            <a:r>
              <a:rPr lang="en-US" sz="2600" b="1" dirty="0">
                <a:solidFill>
                  <a:srgbClr val="C00000"/>
                </a:solidFill>
                <a:latin typeface="Times New Roman" panose="02020603050405020304" pitchFamily="18" charset="0"/>
                <a:cs typeface="Times New Roman" panose="02020603050405020304" pitchFamily="18" charset="0"/>
              </a:rPr>
              <a:t>;</a:t>
            </a:r>
            <a:endParaRPr lang="ru-RU" sz="2600" dirty="0">
              <a:solidFill>
                <a:srgbClr val="C00000"/>
              </a:solidFill>
              <a:latin typeface="Times New Roman" panose="02020603050405020304" pitchFamily="18" charset="0"/>
              <a:cs typeface="Times New Roman" panose="02020603050405020304" pitchFamily="18" charset="0"/>
            </a:endParaRPr>
          </a:p>
          <a:p>
            <a:pPr lvl="1" algn="just"/>
            <a:r>
              <a:rPr lang="en-US" sz="2600" b="1" dirty="0" smtClean="0">
                <a:solidFill>
                  <a:srgbClr val="C00000"/>
                </a:solidFill>
                <a:latin typeface="Times New Roman" panose="02020603050405020304" pitchFamily="18" charset="0"/>
                <a:cs typeface="Times New Roman" panose="02020603050405020304" pitchFamily="18" charset="0"/>
              </a:rPr>
              <a:t>11.6 </a:t>
            </a:r>
            <a:r>
              <a:rPr lang="en-US" sz="2600" b="1" dirty="0" err="1" smtClean="0">
                <a:solidFill>
                  <a:srgbClr val="C00000"/>
                </a:solidFill>
                <a:latin typeface="Times New Roman" panose="02020603050405020304" pitchFamily="18" charset="0"/>
                <a:cs typeface="Times New Roman" panose="02020603050405020304" pitchFamily="18" charset="0"/>
              </a:rPr>
              <a:t>Singib</a:t>
            </a:r>
            <a:r>
              <a:rPr lang="en-US" sz="2600" b="1" dirty="0" smtClean="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o’tkazuvchanlikga</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ega</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bo’lgan</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kukunli</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metallokeramik</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materiallarinig</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diffuzion</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to’yinish</a:t>
            </a:r>
            <a:r>
              <a:rPr lang="en-US" sz="2600" b="1" dirty="0">
                <a:solidFill>
                  <a:srgbClr val="C00000"/>
                </a:solidFill>
                <a:latin typeface="Times New Roman" panose="02020603050405020304" pitchFamily="18" charset="0"/>
                <a:cs typeface="Times New Roman" panose="02020603050405020304" pitchFamily="18" charset="0"/>
              </a:rPr>
              <a:t> </a:t>
            </a:r>
            <a:r>
              <a:rPr lang="en-US" sz="2600" b="1" dirty="0" err="1">
                <a:solidFill>
                  <a:srgbClr val="C00000"/>
                </a:solidFill>
                <a:latin typeface="Times New Roman" panose="02020603050405020304" pitchFamily="18" charset="0"/>
                <a:cs typeface="Times New Roman" panose="02020603050405020304" pitchFamily="18" charset="0"/>
              </a:rPr>
              <a:t>tamoyillari</a:t>
            </a:r>
            <a:endParaRPr lang="ru-RU" sz="2600"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a:spLocks noChangeArrowheads="1"/>
          </p:cNvSpPr>
          <p:nvPr/>
        </p:nvSpPr>
        <p:spPr bwMode="auto">
          <a:xfrm>
            <a:off x="777922" y="364901"/>
            <a:ext cx="10713493" cy="6093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0850" algn="just" defTabSz="914400" rtl="0" eaLnBrk="0" fontAlgn="base" latinLnBrk="0" hangingPunct="0">
              <a:lnSpc>
                <a:spcPct val="150000"/>
              </a:lnSpc>
              <a:spcBef>
                <a:spcPct val="0"/>
              </a:spcBef>
              <a:spcAft>
                <a:spcPct val="0"/>
              </a:spcAft>
              <a:buClrTx/>
              <a:buSzTx/>
              <a:buFontTx/>
              <a:buNone/>
              <a:tabLst/>
            </a:pPr>
            <a:r>
              <a:rPr kumimoji="0" lang="en-US" altLang="ru-RU" sz="26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Tayanch</a:t>
            </a:r>
            <a:r>
              <a:rPr kumimoji="0" lang="en-US" altLang="ru-RU" sz="26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so’zlar</a:t>
            </a:r>
            <a:r>
              <a:rPr kumimoji="0" lang="en-US" altLang="ru-RU" sz="26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altLang="ru-RU" sz="26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iboralar</a:t>
            </a:r>
            <a:r>
              <a:rPr kumimoji="0" lang="en-US" altLang="ru-RU" sz="26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Diffuziya</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gaz-fazasi</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kukunli</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metallokeramik</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g’ovkak</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g’ovaklik</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darajasi</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aktiv</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atomlar</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oqimi</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to’yinish</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darajasi,termik</a:t>
            </a:r>
            <a:r>
              <a:rPr kumimoji="0" lang="en-US" altLang="ru-RU" sz="2600" b="0" i="1"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600" b="0" i="1"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ishlash</a:t>
            </a:r>
            <a:endParaRPr kumimoji="0" lang="ru-RU" altLang="ru-RU"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ctr" defTabSz="914400" rtl="0" eaLnBrk="0" fontAlgn="base" latinLnBrk="0" hangingPunct="0">
              <a:lnSpc>
                <a:spcPct val="150000"/>
              </a:lnSpc>
              <a:spcBef>
                <a:spcPct val="0"/>
              </a:spcBef>
              <a:spcAft>
                <a:spcPct val="0"/>
              </a:spcAft>
              <a:buClrTx/>
              <a:buSzTx/>
              <a:buFontTx/>
              <a:buNone/>
              <a:tabLst/>
            </a:pPr>
            <a:r>
              <a:rPr kumimoji="0" lang="en-US" altLang="ru-RU" sz="26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11.1 </a:t>
            </a:r>
            <a:r>
              <a:rPr kumimoji="0" lang="uz-Cyrl-UZ" altLang="ru-RU" sz="26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Termik ishlash asoslari</a:t>
            </a:r>
            <a:endParaRPr kumimoji="0" lang="ru-RU" altLang="ru-RU"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just" defTabSz="914400" rtl="0" eaLnBrk="0" fontAlgn="base" latinLnBrk="0" hangingPunct="0">
              <a:lnSpc>
                <a:spcPct val="150000"/>
              </a:lnSpc>
              <a:spcBef>
                <a:spcPct val="0"/>
              </a:spcBef>
              <a:spcAft>
                <a:spcPct val="0"/>
              </a:spcAft>
              <a:buClrTx/>
              <a:buSzTx/>
              <a:buFontTx/>
              <a:buNone/>
              <a:tabLst/>
            </a:pPr>
            <a:r>
              <a:rPr kumimoji="0" lang="uz-Cyrl-UZ" altLang="ru-RU" sz="26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Termik ishlash</a:t>
            </a:r>
            <a:r>
              <a:rPr kumimoji="0" lang="uz-Cyrl-UZ" altLang="ru-RU" sz="2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deb, metall qotishmalarini qizdirish, ushlab turish va sovitish operatsiyalar yig‘indisiga aytiladi, qaysiki ichki qurilishi va strukturasi o‘zgarishi hisobiga kerakli xossalarni olishni maqsad qilib qo‘yadi.</a:t>
            </a:r>
            <a:endParaRPr kumimoji="0" lang="en-US" altLang="ru-RU" sz="2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defTabSz="914400">
              <a:lnSpc>
                <a:spcPct val="150000"/>
              </a:lnSpc>
            </a:pP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Termik</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ishlash</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oxirgi</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oraliq</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operatsiya</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Termik</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ishlash</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natijasida</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struktura</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o‘zgarib</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muvozanat</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nomuvozanat</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holatda</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altLang="ru-RU"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6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ru-RU" altLang="ru-RU" sz="2600" dirty="0">
                <a:latin typeface="Times New Roman" panose="02020603050405020304" pitchFamily="18" charset="0"/>
                <a:cs typeface="Times New Roman" panose="02020603050405020304" pitchFamily="18" charset="0"/>
              </a:rPr>
              <a:t> </a:t>
            </a:r>
          </a:p>
        </p:txBody>
      </p:sp>
      <p:graphicFrame>
        <p:nvGraphicFramePr>
          <p:cNvPr id="13" name="Объект 12"/>
          <p:cNvGraphicFramePr>
            <a:graphicFrameLocks noChangeAspect="1"/>
          </p:cNvGraphicFramePr>
          <p:nvPr/>
        </p:nvGraphicFramePr>
        <p:xfrm>
          <a:off x="0" y="457200"/>
          <a:ext cx="114300" cy="219075"/>
        </p:xfrm>
        <a:graphic>
          <a:graphicData uri="http://schemas.openxmlformats.org/presentationml/2006/ole">
            <mc:AlternateContent xmlns:mc="http://schemas.openxmlformats.org/markup-compatibility/2006">
              <mc:Choice xmlns:v="urn:schemas-microsoft-com:vml" Requires="v">
                <p:oleObj spid="_x0000_s1048" name="Уравнение" r:id="rId3" imgW="114399" imgH="216088" progId="Equation.3">
                  <p:embed/>
                </p:oleObj>
              </mc:Choice>
              <mc:Fallback>
                <p:oleObj name="Уравнение" r:id="rId3" imgW="114399" imgH="216088"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
                        <a:ext cx="114300"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69778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12353" y="3930556"/>
            <a:ext cx="10142334" cy="2524835"/>
          </a:xfrm>
        </p:spPr>
        <p:txBody>
          <a:bodyPr>
            <a:noAutofit/>
          </a:bodyPr>
          <a:lstStyle/>
          <a:p>
            <a:pPr algn="ctr">
              <a:lnSpc>
                <a:spcPct val="150000"/>
              </a:lnSpc>
            </a:pPr>
            <a:r>
              <a:rPr lang="uz-Cyrl-UZ" dirty="0">
                <a:latin typeface="Times New Roman" panose="02020603050405020304" pitchFamily="18" charset="0"/>
                <a:cs typeface="Times New Roman" panose="02020603050405020304" pitchFamily="18" charset="0"/>
              </a:rPr>
              <a:t>Rasm 5.3 Termik ishlash diagrammasi</a:t>
            </a:r>
            <a:endParaRPr lang="ru-RU" dirty="0">
              <a:latin typeface="Times New Roman" panose="02020603050405020304" pitchFamily="18" charset="0"/>
              <a:cs typeface="Times New Roman" panose="02020603050405020304" pitchFamily="18" charset="0"/>
            </a:endParaRPr>
          </a:p>
          <a:p>
            <a:pPr>
              <a:lnSpc>
                <a:spcPct val="150000"/>
              </a:lnSpc>
            </a:pPr>
            <a:r>
              <a:rPr lang="uz-Cyrl-UZ" dirty="0">
                <a:latin typeface="Times New Roman" panose="02020603050405020304" pitchFamily="18" charset="0"/>
                <a:cs typeface="Times New Roman" panose="02020603050405020304" pitchFamily="18" charset="0"/>
              </a:rPr>
              <a:t> Muvozanat holat qotishmadagi barcha jarayonlar to‘la tugallangandan so‘ng amalga oshadi. Nomuvozanat holat bunga qarshi sharoitda vujudga keganda </a:t>
            </a:r>
            <a:r>
              <a:rPr lang="uz-Cyrl-UZ" dirty="0" smtClean="0">
                <a:latin typeface="Times New Roman" panose="02020603050405020304" pitchFamily="18" charset="0"/>
                <a:cs typeface="Times New Roman" panose="02020603050405020304" pitchFamily="18" charset="0"/>
              </a:rPr>
              <a:t>bo‘ladi</a:t>
            </a:r>
            <a:endParaRPr lang="en-US" dirty="0" smtClean="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347415" y="900754"/>
            <a:ext cx="7287904" cy="3029802"/>
          </a:xfrm>
          <a:prstGeom prst="rect">
            <a:avLst/>
          </a:prstGeom>
          <a:noFill/>
          <a:ln>
            <a:noFill/>
          </a:ln>
        </p:spPr>
      </p:pic>
    </p:spTree>
    <p:extLst>
      <p:ext uri="{BB962C8B-B14F-4D97-AF65-F5344CB8AC3E}">
        <p14:creationId xmlns:p14="http://schemas.microsoft.com/office/powerpoint/2010/main" val="24411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077" y="846161"/>
            <a:ext cx="10786281" cy="5691118"/>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 Uzoq vaqt saqlanadigan nomuvozanat holatga misollar: puxtalanish ("naklep"), kimyoviy tarkibi bir xil emasligi likvatsiya natijasida, </a:t>
            </a:r>
            <a:r>
              <a:rPr lang="uz-Cyrl-UZ"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p</a:t>
            </a:r>
            <a:r>
              <a:rPr lang="uz-Cyrl-UZ" dirty="0" smtClean="0">
                <a:latin typeface="Times New Roman" panose="02020603050405020304" pitchFamily="18" charset="0"/>
                <a:cs typeface="Times New Roman" panose="02020603050405020304" pitchFamily="18" charset="0"/>
              </a:rPr>
              <a:t>o‘lat</a:t>
            </a:r>
            <a:r>
              <a:rPr lang="uz-Cyrl-UZ" dirty="0">
                <a:latin typeface="Times New Roman" panose="02020603050405020304" pitchFamily="18" charset="0"/>
                <a:cs typeface="Times New Roman" panose="02020603050405020304" pitchFamily="18" charset="0"/>
              </a:rPr>
              <a:t>" po‘latini strukturasi.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 Qizdirish natijasida atomlarning issiqlik harakatlarining kattalishishi muvozanat holatga o‘tishga yordam beradi.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Kritik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nuqtalar</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harfi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frantsuzcha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arret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to‘xtash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so‘zidan</a:t>
            </a:r>
            <a:r>
              <a:rPr lang="en-US" dirty="0">
                <a:latin typeface="Times New Roman" panose="02020603050405020304" pitchFamily="18" charset="0"/>
                <a:cs typeface="Times New Roman" panose="02020603050405020304" pitchFamily="18" charset="0"/>
              </a:rPr>
              <a:t>. A</a:t>
            </a:r>
            <a:r>
              <a:rPr lang="en-US" baseline="-25000"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 PSK </a:t>
            </a:r>
            <a:r>
              <a:rPr lang="en-US" dirty="0" err="1">
                <a:latin typeface="Times New Roman" panose="02020603050405020304" pitchFamily="18" charset="0"/>
                <a:cs typeface="Times New Roman" panose="02020603050405020304" pitchFamily="18" charset="0"/>
              </a:rPr>
              <a:t>chizig‘i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bo‘ylab</a:t>
            </a:r>
            <a:r>
              <a:rPr lang="en-US" dirty="0">
                <a:latin typeface="Times New Roman" panose="02020603050405020304" pitchFamily="18" charset="0"/>
                <a:cs typeface="Times New Roman" panose="02020603050405020304" pitchFamily="18" charset="0"/>
              </a:rPr>
              <a:t> (727</a:t>
            </a:r>
            <a:r>
              <a:rPr lang="en-US" baseline="30000" dirty="0">
                <a:latin typeface="Times New Roman" panose="02020603050405020304" pitchFamily="18" charset="0"/>
                <a:cs typeface="Times New Roman" panose="02020603050405020304" pitchFamily="18" charset="0"/>
              </a:rPr>
              <a:t>o</a:t>
            </a: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joylashib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perlitni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austenitga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A</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MO (</a:t>
            </a:r>
            <a:r>
              <a:rPr lang="en-US" dirty="0" smtClean="0">
                <a:latin typeface="Times New Roman" panose="02020603050405020304" pitchFamily="18" charset="0"/>
                <a:cs typeface="Times New Roman" panose="02020603050405020304" pitchFamily="18" charset="0"/>
              </a:rPr>
              <a:t>768</a:t>
            </a:r>
            <a:r>
              <a:rPr lang="en-US" baseline="30000" dirty="0" smtClean="0">
                <a:latin typeface="Times New Roman" panose="02020603050405020304" pitchFamily="18" charset="0"/>
                <a:cs typeface="Times New Roman" panose="02020603050405020304" pitchFamily="18" charset="0"/>
              </a:rPr>
              <a:t>o</a:t>
            </a:r>
            <a:r>
              <a:rPr lang="en-US" dirty="0" smtClean="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chizig‘i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ferritni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 A</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 GS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chiziqlariga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.[1]</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743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91821" y="4528903"/>
            <a:ext cx="9769459" cy="1998749"/>
          </a:xfrm>
        </p:spPr>
        <p:txBody>
          <a:bodyPr>
            <a:normAutofit/>
          </a:bodyPr>
          <a:lstStyle/>
          <a:p>
            <a:pPr algn="ctr">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Rasm</a:t>
            </a:r>
            <a:r>
              <a:rPr lang="en-US" dirty="0">
                <a:latin typeface="Times New Roman" panose="02020603050405020304" pitchFamily="18" charset="0"/>
                <a:cs typeface="Times New Roman" panose="02020603050405020304" pitchFamily="18" charset="0"/>
              </a:rPr>
              <a:t> 5.4 </a:t>
            </a:r>
            <a:r>
              <a:rPr lang="en-US" dirty="0" err="1">
                <a:latin typeface="Times New Roman" panose="02020603050405020304" pitchFamily="18" charset="0"/>
                <a:cs typeface="Times New Roman" panose="02020603050405020304" pitchFamily="18" charset="0"/>
              </a:rPr>
              <a:t>Kritik</a:t>
            </a:r>
            <a:r>
              <a:rPr lang="en-US" dirty="0">
                <a:latin typeface="Times New Roman" panose="02020603050405020304" pitchFamily="18" charset="0"/>
                <a:cs typeface="Times New Roman" panose="02020603050405020304" pitchFamily="18" charset="0"/>
              </a:rPr>
              <a:t> nu</a:t>
            </a:r>
            <a:r>
              <a:rPr lang="uz-Cyrl-UZ" dirty="0">
                <a:latin typeface="Times New Roman" panose="02020603050405020304" pitchFamily="18" charset="0"/>
                <a:cs typeface="Times New Roman" panose="02020603050405020304" pitchFamily="18" charset="0"/>
              </a:rPr>
              <a:t>q</a:t>
            </a:r>
            <a:r>
              <a:rPr lang="en-US" dirty="0" err="1">
                <a:latin typeface="Times New Roman" panose="02020603050405020304" pitchFamily="18" charset="0"/>
                <a:cs typeface="Times New Roman" panose="02020603050405020304" pitchFamily="18" charset="0"/>
              </a:rPr>
              <a:t>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chizi</a:t>
            </a:r>
            <a:r>
              <a:rPr lang="uz-Cyrl-UZ" dirty="0">
                <a:latin typeface="Times New Roman" panose="02020603050405020304" pitchFamily="18" charset="0"/>
                <a:cs typeface="Times New Roman" panose="02020603050405020304" pitchFamily="18" charset="0"/>
              </a:rPr>
              <a:t>q</a:t>
            </a:r>
            <a:r>
              <a:rPr lang="en-US" dirty="0" err="1">
                <a:latin typeface="Times New Roman" panose="02020603050405020304" pitchFamily="18" charset="0"/>
                <a:cs typeface="Times New Roman" panose="02020603050405020304" pitchFamily="18" charset="0"/>
              </a:rPr>
              <a:t>lar</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 GS - chizig‘i bo‘ylab austenitdan ferrit ajralib chiqa boshlaydi sovutilganda; yoki qizdirilganda ferritni austenitga aylanishi tugaydi,</a:t>
            </a:r>
            <a:endParaRPr lang="ru-RU" dirty="0">
              <a:latin typeface="Times New Roman" panose="02020603050405020304" pitchFamily="18" charset="0"/>
              <a:cs typeface="Times New Roman" panose="02020603050405020304" pitchFamily="18" charset="0"/>
            </a:endParaRPr>
          </a:p>
        </p:txBody>
      </p:sp>
      <p:grpSp>
        <p:nvGrpSpPr>
          <p:cNvPr id="4" name="Группа 3"/>
          <p:cNvGrpSpPr>
            <a:grpSpLocks/>
          </p:cNvGrpSpPr>
          <p:nvPr/>
        </p:nvGrpSpPr>
        <p:grpSpPr bwMode="auto">
          <a:xfrm>
            <a:off x="2579427" y="900751"/>
            <a:ext cx="7206018" cy="3357349"/>
            <a:chOff x="2040" y="12462"/>
            <a:chExt cx="6409" cy="3273"/>
          </a:xfrm>
        </p:grpSpPr>
        <p:cxnSp>
          <p:nvCxnSpPr>
            <p:cNvPr id="5" name="Line 4"/>
            <p:cNvCxnSpPr>
              <a:cxnSpLocks noChangeShapeType="1"/>
            </p:cNvCxnSpPr>
            <p:nvPr/>
          </p:nvCxnSpPr>
          <p:spPr bwMode="auto">
            <a:xfrm>
              <a:off x="2357" y="15424"/>
              <a:ext cx="5634"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 name="Line 5"/>
            <p:cNvCxnSpPr>
              <a:cxnSpLocks noChangeShapeType="1"/>
            </p:cNvCxnSpPr>
            <p:nvPr/>
          </p:nvCxnSpPr>
          <p:spPr bwMode="auto">
            <a:xfrm>
              <a:off x="2563" y="14972"/>
              <a:ext cx="5318"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 name="Line 6"/>
            <p:cNvCxnSpPr>
              <a:cxnSpLocks noChangeShapeType="1"/>
            </p:cNvCxnSpPr>
            <p:nvPr/>
          </p:nvCxnSpPr>
          <p:spPr bwMode="auto">
            <a:xfrm>
              <a:off x="3308" y="14978"/>
              <a:ext cx="0" cy="44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 name="Line 7"/>
            <p:cNvCxnSpPr>
              <a:cxnSpLocks noChangeShapeType="1"/>
            </p:cNvCxnSpPr>
            <p:nvPr/>
          </p:nvCxnSpPr>
          <p:spPr bwMode="auto">
            <a:xfrm>
              <a:off x="2353" y="12684"/>
              <a:ext cx="1" cy="2735"/>
            </a:xfrm>
            <a:prstGeom prst="line">
              <a:avLst/>
            </a:prstGeom>
            <a:noFill/>
            <a:ln w="9525">
              <a:solidFill>
                <a:srgbClr val="000000"/>
              </a:solidFill>
              <a:round/>
              <a:headEnd type="arrow" w="med" len="med"/>
              <a:tailEnd/>
            </a:ln>
            <a:extLst>
              <a:ext uri="{909E8E84-426E-40DD-AFC4-6F175D3DCCD1}">
                <a14:hiddenFill xmlns:a14="http://schemas.microsoft.com/office/drawing/2010/main">
                  <a:noFill/>
                </a14:hiddenFill>
              </a:ext>
            </a:extLst>
          </p:spPr>
        </p:cxnSp>
        <p:cxnSp>
          <p:nvCxnSpPr>
            <p:cNvPr id="9" name="Line 8"/>
            <p:cNvCxnSpPr>
              <a:cxnSpLocks noChangeShapeType="1"/>
            </p:cNvCxnSpPr>
            <p:nvPr/>
          </p:nvCxnSpPr>
          <p:spPr bwMode="auto">
            <a:xfrm flipH="1">
              <a:off x="2371" y="14951"/>
              <a:ext cx="206" cy="4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9"/>
            <p:cNvCxnSpPr>
              <a:cxnSpLocks noChangeShapeType="1"/>
            </p:cNvCxnSpPr>
            <p:nvPr/>
          </p:nvCxnSpPr>
          <p:spPr bwMode="auto">
            <a:xfrm>
              <a:off x="2357" y="13800"/>
              <a:ext cx="964" cy="117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10"/>
            <p:cNvCxnSpPr>
              <a:cxnSpLocks noChangeShapeType="1"/>
            </p:cNvCxnSpPr>
            <p:nvPr/>
          </p:nvCxnSpPr>
          <p:spPr bwMode="auto">
            <a:xfrm>
              <a:off x="5539" y="13446"/>
              <a:ext cx="1" cy="198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11"/>
            <p:cNvCxnSpPr>
              <a:cxnSpLocks noChangeShapeType="1"/>
            </p:cNvCxnSpPr>
            <p:nvPr/>
          </p:nvCxnSpPr>
          <p:spPr bwMode="auto">
            <a:xfrm>
              <a:off x="5539" y="13462"/>
              <a:ext cx="239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12"/>
            <p:cNvCxnSpPr>
              <a:cxnSpLocks noChangeShapeType="1"/>
            </p:cNvCxnSpPr>
            <p:nvPr/>
          </p:nvCxnSpPr>
          <p:spPr bwMode="auto">
            <a:xfrm>
              <a:off x="7133" y="13462"/>
              <a:ext cx="1" cy="198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mc:AlternateContent xmlns:mc="http://schemas.openxmlformats.org/markup-compatibility/2006" xmlns:a14="http://schemas.microsoft.com/office/drawing/2010/main">
          <mc:Choice Requires="a14">
            <p:sp>
              <p:nvSpPr>
                <p:cNvPr id="14" name="Text Box 13"/>
                <p:cNvSpPr txBox="1">
                  <a:spLocks noChangeArrowheads="1"/>
                </p:cNvSpPr>
                <p:nvPr/>
              </p:nvSpPr>
              <p:spPr bwMode="auto">
                <a:xfrm>
                  <a:off x="2922" y="13907"/>
                  <a:ext cx="166" cy="24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14:m>
                    <m:oMathPara xmlns:m="http://schemas.openxmlformats.org/officeDocument/2006/math">
                      <m:oMathParaPr>
                        <m:jc m:val="centerGroup"/>
                      </m:oMathParaPr>
                      <m:oMath xmlns:m="http://schemas.openxmlformats.org/officeDocument/2006/math">
                        <m:r>
                          <a:rPr lang="ru-RU" i="1">
                            <a:effectLst/>
                            <a:latin typeface="Cambria Math" panose="02040503050406030204" pitchFamily="18" charset="0"/>
                            <a:ea typeface="Times New Roman" panose="02020603050405020304" pitchFamily="18" charset="0"/>
                          </a:rPr>
                          <m:t>𝛽</m:t>
                        </m:r>
                      </m:oMath>
                    </m:oMathPara>
                  </a14:m>
                  <a:endParaRPr lang="ru-RU" dirty="0">
                    <a:effectLst/>
                    <a:latin typeface="Times New Roman" panose="02020603050405020304" pitchFamily="18" charset="0"/>
                    <a:ea typeface="Times New Roman" panose="02020603050405020304" pitchFamily="18" charset="0"/>
                  </a:endParaRPr>
                </a:p>
              </p:txBody>
            </p:sp>
          </mc:Choice>
          <mc:Fallback xmlns="">
            <p:sp>
              <p:nvSpPr>
                <p:cNvPr id="14" name="Text Box 13"/>
                <p:cNvSpPr txBox="1">
                  <a:spLocks noRot="1" noChangeAspect="1" noMove="1" noResize="1" noEditPoints="1" noAdjustHandles="1" noChangeArrowheads="1" noChangeShapeType="1" noTextEdit="1"/>
                </p:cNvSpPr>
                <p:nvPr/>
              </p:nvSpPr>
              <p:spPr bwMode="auto">
                <a:xfrm>
                  <a:off x="2922" y="13907"/>
                  <a:ext cx="166" cy="246"/>
                </a:xfrm>
                <a:prstGeom prst="rect">
                  <a:avLst/>
                </a:prstGeom>
                <a:blipFill rotWithShape="0">
                  <a:blip r:embed="rId2"/>
                  <a:stretch>
                    <a:fillRect l="-50000" r="-46667" b="-5122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a:noFill/>
                    </a:rPr>
                    <a:t> </a:t>
                  </a:r>
                </a:p>
              </p:txBody>
            </p:sp>
          </mc:Fallback>
        </mc:AlternateContent>
        <p:sp>
          <p:nvSpPr>
            <p:cNvPr id="15" name="Text Box 14"/>
            <p:cNvSpPr txBox="1">
              <a:spLocks noChangeArrowheads="1"/>
            </p:cNvSpPr>
            <p:nvPr/>
          </p:nvSpPr>
          <p:spPr bwMode="auto">
            <a:xfrm>
              <a:off x="4476" y="12832"/>
              <a:ext cx="570" cy="454"/>
            </a:xfrm>
            <a:prstGeom prst="rect">
              <a:avLst/>
            </a:prstGeom>
            <a:solidFill>
              <a:srgbClr val="FFFFFF"/>
            </a:solidFill>
            <a:ln w="9525">
              <a:solidFill>
                <a:srgbClr val="FFFFFF"/>
              </a:solidFill>
              <a:miter lim="800000"/>
              <a:headEnd/>
              <a:tailEnd/>
            </a:ln>
          </p:spPr>
          <p:txBody>
            <a:bodyPr rot="0" vert="horz" wrap="square" lIns="86868" tIns="43434" rIns="86868" bIns="43434" anchor="t" anchorCtr="0" upright="1">
              <a:noAutofit/>
            </a:bodyPr>
            <a:lstStyle/>
            <a:p>
              <a:pPr>
                <a:spcAft>
                  <a:spcPts val="0"/>
                </a:spcAft>
              </a:pPr>
              <a:r>
                <a:rPr lang="ru-RU" i="1" dirty="0">
                  <a:effectLst/>
                  <a:latin typeface="Times New Roman" panose="02020603050405020304" pitchFamily="18" charset="0"/>
                  <a:ea typeface="Times New Roman" panose="02020603050405020304" pitchFamily="18" charset="0"/>
                </a:rPr>
                <a:t>а</a:t>
              </a:r>
              <a:endParaRPr lang="ru-RU" dirty="0">
                <a:effectLst/>
                <a:latin typeface="Times New Roman" panose="02020603050405020304" pitchFamily="18" charset="0"/>
                <a:ea typeface="Times New Roman" panose="02020603050405020304" pitchFamily="18" charset="0"/>
              </a:endParaRPr>
            </a:p>
          </p:txBody>
        </p:sp>
        <p:sp>
          <p:nvSpPr>
            <p:cNvPr id="16" name="Text Box 15"/>
            <p:cNvSpPr txBox="1">
              <a:spLocks noChangeArrowheads="1"/>
            </p:cNvSpPr>
            <p:nvPr/>
          </p:nvSpPr>
          <p:spPr bwMode="auto">
            <a:xfrm>
              <a:off x="5627" y="13537"/>
              <a:ext cx="119" cy="244"/>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Е</a:t>
              </a:r>
            </a:p>
          </p:txBody>
        </p:sp>
        <p:sp>
          <p:nvSpPr>
            <p:cNvPr id="17" name="Text Box 16"/>
            <p:cNvSpPr txBox="1">
              <a:spLocks noChangeArrowheads="1"/>
            </p:cNvSpPr>
            <p:nvPr/>
          </p:nvSpPr>
          <p:spPr bwMode="auto">
            <a:xfrm>
              <a:off x="3263" y="14801"/>
              <a:ext cx="569"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86868" tIns="43434" rIns="86868" bIns="43434" anchor="t" anchorCtr="0" upright="1">
              <a:noAutofit/>
            </a:bodyPr>
            <a:lstStyle/>
            <a:p>
              <a:pPr>
                <a:spcAft>
                  <a:spcPts val="0"/>
                </a:spcAft>
              </a:pPr>
              <a:r>
                <a:rPr lang="en-US" sz="1150">
                  <a:effectLst/>
                  <a:latin typeface="Times New Roman" panose="02020603050405020304" pitchFamily="18" charset="0"/>
                  <a:ea typeface="Times New Roman" panose="02020603050405020304" pitchFamily="18" charset="0"/>
                </a:rPr>
                <a:t>s</a:t>
              </a:r>
              <a:endParaRPr lang="ru-RU" sz="1200">
                <a:effectLst/>
                <a:latin typeface="Times New Roman" panose="02020603050405020304" pitchFamily="18" charset="0"/>
                <a:ea typeface="Times New Roman" panose="02020603050405020304" pitchFamily="18" charset="0"/>
              </a:endParaRPr>
            </a:p>
          </p:txBody>
        </p:sp>
        <p:sp>
          <p:nvSpPr>
            <p:cNvPr id="18" name="Text Box 17"/>
            <p:cNvSpPr txBox="1">
              <a:spLocks noChangeArrowheads="1"/>
            </p:cNvSpPr>
            <p:nvPr/>
          </p:nvSpPr>
          <p:spPr bwMode="auto">
            <a:xfrm>
              <a:off x="2466" y="14951"/>
              <a:ext cx="910"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86868" tIns="43434" rIns="86868" bIns="43434"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Р </a:t>
              </a:r>
              <a:r>
                <a:rPr lang="en-US" dirty="0">
                  <a:effectLst/>
                  <a:latin typeface="Times New Roman" panose="02020603050405020304" pitchFamily="18" charset="0"/>
                  <a:ea typeface="Times New Roman" panose="02020603050405020304" pitchFamily="18" charset="0"/>
                </a:rPr>
                <a:t>d</a:t>
              </a:r>
              <a:endParaRPr lang="ru-RU" dirty="0">
                <a:effectLst/>
                <a:latin typeface="Times New Roman" panose="02020603050405020304" pitchFamily="18" charset="0"/>
                <a:ea typeface="Times New Roman" panose="02020603050405020304" pitchFamily="18" charset="0"/>
              </a:endParaRPr>
            </a:p>
          </p:txBody>
        </p:sp>
        <p:sp>
          <p:nvSpPr>
            <p:cNvPr id="19" name="Text Box 18"/>
            <p:cNvSpPr txBox="1">
              <a:spLocks noChangeArrowheads="1"/>
            </p:cNvSpPr>
            <p:nvPr/>
          </p:nvSpPr>
          <p:spPr bwMode="auto">
            <a:xfrm>
              <a:off x="7629" y="14714"/>
              <a:ext cx="87"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4</a:t>
              </a:r>
            </a:p>
          </p:txBody>
        </p:sp>
        <p:cxnSp>
          <p:nvCxnSpPr>
            <p:cNvPr id="20" name="Line 19"/>
            <p:cNvCxnSpPr>
              <a:cxnSpLocks noChangeShapeType="1"/>
            </p:cNvCxnSpPr>
            <p:nvPr/>
          </p:nvCxnSpPr>
          <p:spPr bwMode="auto">
            <a:xfrm flipV="1">
              <a:off x="7399" y="14817"/>
              <a:ext cx="229" cy="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Text Box 20"/>
            <p:cNvSpPr txBox="1">
              <a:spLocks noChangeArrowheads="1"/>
            </p:cNvSpPr>
            <p:nvPr/>
          </p:nvSpPr>
          <p:spPr bwMode="auto">
            <a:xfrm>
              <a:off x="3605" y="14951"/>
              <a:ext cx="569"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86868" tIns="43434" rIns="86868" bIns="43434"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1</a:t>
              </a:r>
            </a:p>
          </p:txBody>
        </p:sp>
        <p:cxnSp>
          <p:nvCxnSpPr>
            <p:cNvPr id="22" name="Line 21"/>
            <p:cNvCxnSpPr>
              <a:cxnSpLocks noChangeShapeType="1"/>
            </p:cNvCxnSpPr>
            <p:nvPr/>
          </p:nvCxnSpPr>
          <p:spPr bwMode="auto">
            <a:xfrm flipV="1">
              <a:off x="5539" y="15248"/>
              <a:ext cx="268"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22"/>
            <p:cNvCxnSpPr>
              <a:cxnSpLocks noChangeShapeType="1"/>
            </p:cNvCxnSpPr>
            <p:nvPr/>
          </p:nvCxnSpPr>
          <p:spPr bwMode="auto">
            <a:xfrm flipV="1">
              <a:off x="7133" y="15248"/>
              <a:ext cx="268"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4" name="Text Box 23"/>
            <p:cNvSpPr txBox="1">
              <a:spLocks noChangeArrowheads="1"/>
            </p:cNvSpPr>
            <p:nvPr/>
          </p:nvSpPr>
          <p:spPr bwMode="auto">
            <a:xfrm>
              <a:off x="7360" y="15091"/>
              <a:ext cx="342"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86868" tIns="43434" rIns="86868" bIns="43434"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3</a:t>
              </a:r>
            </a:p>
          </p:txBody>
        </p:sp>
        <p:cxnSp>
          <p:nvCxnSpPr>
            <p:cNvPr id="25" name="Line 24"/>
            <p:cNvCxnSpPr>
              <a:cxnSpLocks noChangeShapeType="1"/>
            </p:cNvCxnSpPr>
            <p:nvPr/>
          </p:nvCxnSpPr>
          <p:spPr bwMode="auto">
            <a:xfrm>
              <a:off x="7702" y="13462"/>
              <a:ext cx="114" cy="1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25"/>
            <p:cNvCxnSpPr>
              <a:cxnSpLocks noChangeShapeType="1"/>
            </p:cNvCxnSpPr>
            <p:nvPr/>
          </p:nvCxnSpPr>
          <p:spPr bwMode="auto">
            <a:xfrm flipV="1">
              <a:off x="3263" y="15248"/>
              <a:ext cx="269"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7" name="Text Box 26"/>
            <p:cNvSpPr txBox="1">
              <a:spLocks noChangeArrowheads="1"/>
            </p:cNvSpPr>
            <p:nvPr/>
          </p:nvSpPr>
          <p:spPr bwMode="auto">
            <a:xfrm>
              <a:off x="5767" y="15091"/>
              <a:ext cx="341"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86868" tIns="43434" rIns="86868" bIns="43434"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2</a:t>
              </a:r>
            </a:p>
          </p:txBody>
        </p:sp>
        <mc:AlternateContent xmlns:mc="http://schemas.openxmlformats.org/markup-compatibility/2006" xmlns:a14="http://schemas.microsoft.com/office/drawing/2010/main">
          <mc:Choice Requires="a14">
            <p:sp>
              <p:nvSpPr>
                <p:cNvPr id="28" name="Text Box 27"/>
                <p:cNvSpPr txBox="1">
                  <a:spLocks noChangeArrowheads="1"/>
                </p:cNvSpPr>
                <p:nvPr/>
              </p:nvSpPr>
              <p:spPr bwMode="auto">
                <a:xfrm>
                  <a:off x="2428" y="14369"/>
                  <a:ext cx="270" cy="37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 </a:t>
                  </a:r>
                  <a14:m>
                    <m:oMath xmlns:m="http://schemas.openxmlformats.org/officeDocument/2006/math">
                      <m:r>
                        <a:rPr lang="ru-RU" i="1">
                          <a:effectLst/>
                          <a:latin typeface="Cambria Math" panose="02040503050406030204" pitchFamily="18" charset="0"/>
                          <a:ea typeface="Times New Roman" panose="02020603050405020304" pitchFamily="18" charset="0"/>
                        </a:rPr>
                        <m:t>𝛾</m:t>
                      </m:r>
                    </m:oMath>
                  </a14:m>
                  <a:endParaRPr lang="ru-RU" dirty="0">
                    <a:effectLst/>
                    <a:latin typeface="Times New Roman" panose="02020603050405020304" pitchFamily="18" charset="0"/>
                    <a:ea typeface="Times New Roman" panose="02020603050405020304" pitchFamily="18" charset="0"/>
                  </a:endParaRPr>
                </a:p>
              </p:txBody>
            </p:sp>
          </mc:Choice>
          <mc:Fallback xmlns="">
            <p:sp>
              <p:nvSpPr>
                <p:cNvPr id="28" name="Text Box 27"/>
                <p:cNvSpPr txBox="1">
                  <a:spLocks noRot="1" noChangeAspect="1" noMove="1" noResize="1" noEditPoints="1" noAdjustHandles="1" noChangeArrowheads="1" noChangeShapeType="1" noTextEdit="1"/>
                </p:cNvSpPr>
                <p:nvPr/>
              </p:nvSpPr>
              <p:spPr bwMode="auto">
                <a:xfrm>
                  <a:off x="2428" y="14369"/>
                  <a:ext cx="270" cy="379"/>
                </a:xfrm>
                <a:prstGeom prst="rect">
                  <a:avLst/>
                </a:prstGeom>
                <a:blipFill rotWithShape="0">
                  <a:blip r:embed="rId3"/>
                  <a:stretch>
                    <a:fillRect l="-1020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a:noFill/>
                    </a:rPr>
                    <a:t> </a:t>
                  </a:r>
                </a:p>
              </p:txBody>
            </p:sp>
          </mc:Fallback>
        </mc:AlternateContent>
        <p:cxnSp>
          <p:nvCxnSpPr>
            <p:cNvPr id="29" name="Line 28"/>
            <p:cNvCxnSpPr>
              <a:cxnSpLocks noChangeShapeType="1"/>
            </p:cNvCxnSpPr>
            <p:nvPr/>
          </p:nvCxnSpPr>
          <p:spPr bwMode="auto">
            <a:xfrm flipV="1">
              <a:off x="3263" y="13462"/>
              <a:ext cx="2276" cy="14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29"/>
            <p:cNvCxnSpPr>
              <a:cxnSpLocks noChangeShapeType="1"/>
            </p:cNvCxnSpPr>
            <p:nvPr/>
          </p:nvCxnSpPr>
          <p:spPr bwMode="auto">
            <a:xfrm>
              <a:off x="2353" y="12865"/>
              <a:ext cx="3186" cy="59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30"/>
            <p:cNvCxnSpPr>
              <a:cxnSpLocks noChangeShapeType="1"/>
            </p:cNvCxnSpPr>
            <p:nvPr/>
          </p:nvCxnSpPr>
          <p:spPr bwMode="auto">
            <a:xfrm flipV="1">
              <a:off x="7133" y="12865"/>
              <a:ext cx="796" cy="59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2" name="Text Box 31"/>
            <p:cNvSpPr txBox="1">
              <a:spLocks noChangeArrowheads="1"/>
            </p:cNvSpPr>
            <p:nvPr/>
          </p:nvSpPr>
          <p:spPr bwMode="auto">
            <a:xfrm>
              <a:off x="2714" y="14552"/>
              <a:ext cx="120" cy="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i="1" dirty="0">
                  <a:effectLst/>
                  <a:latin typeface="Times New Roman" panose="02020603050405020304" pitchFamily="18" charset="0"/>
                  <a:ea typeface="Times New Roman" panose="02020603050405020304" pitchFamily="18" charset="0"/>
                </a:rPr>
                <a:t>в</a:t>
              </a:r>
              <a:endParaRPr lang="ru-RU" dirty="0">
                <a:effectLst/>
                <a:latin typeface="Times New Roman" panose="02020603050405020304" pitchFamily="18" charset="0"/>
                <a:ea typeface="Times New Roman" panose="02020603050405020304" pitchFamily="18" charset="0"/>
              </a:endParaRPr>
            </a:p>
          </p:txBody>
        </p:sp>
        <p:sp>
          <p:nvSpPr>
            <p:cNvPr id="33" name="Text Box 32"/>
            <p:cNvSpPr txBox="1">
              <a:spLocks noChangeArrowheads="1"/>
            </p:cNvSpPr>
            <p:nvPr/>
          </p:nvSpPr>
          <p:spPr bwMode="auto">
            <a:xfrm>
              <a:off x="2107" y="13739"/>
              <a:ext cx="165"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G</a:t>
              </a:r>
              <a:endParaRPr lang="ru-RU" dirty="0">
                <a:effectLst/>
                <a:latin typeface="Times New Roman" panose="02020603050405020304" pitchFamily="18" charset="0"/>
                <a:ea typeface="Times New Roman" panose="02020603050405020304" pitchFamily="18" charset="0"/>
              </a:endParaRPr>
            </a:p>
          </p:txBody>
        </p:sp>
        <p:sp>
          <p:nvSpPr>
            <p:cNvPr id="34" name="Text Box 33"/>
            <p:cNvSpPr txBox="1">
              <a:spLocks noChangeArrowheads="1"/>
            </p:cNvSpPr>
            <p:nvPr/>
          </p:nvSpPr>
          <p:spPr bwMode="auto">
            <a:xfrm>
              <a:off x="2196" y="15447"/>
              <a:ext cx="183"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0</a:t>
              </a:r>
              <a:endParaRPr lang="ru-RU" dirty="0">
                <a:effectLst/>
                <a:latin typeface="Times New Roman" panose="02020603050405020304" pitchFamily="18" charset="0"/>
                <a:ea typeface="Times New Roman" panose="02020603050405020304" pitchFamily="18" charset="0"/>
              </a:endParaRPr>
            </a:p>
          </p:txBody>
        </p:sp>
        <p:sp>
          <p:nvSpPr>
            <p:cNvPr id="35" name="Text Box 34"/>
            <p:cNvSpPr txBox="1">
              <a:spLocks noChangeArrowheads="1"/>
            </p:cNvSpPr>
            <p:nvPr/>
          </p:nvSpPr>
          <p:spPr bwMode="auto">
            <a:xfrm>
              <a:off x="7661" y="13675"/>
              <a:ext cx="360"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5</a:t>
              </a:r>
            </a:p>
          </p:txBody>
        </p:sp>
        <p:sp>
          <p:nvSpPr>
            <p:cNvPr id="36" name="Freeform 35"/>
            <p:cNvSpPr>
              <a:spLocks/>
            </p:cNvSpPr>
            <p:nvPr/>
          </p:nvSpPr>
          <p:spPr bwMode="auto">
            <a:xfrm>
              <a:off x="2372" y="12805"/>
              <a:ext cx="4808" cy="698"/>
            </a:xfrm>
            <a:custGeom>
              <a:avLst/>
              <a:gdLst>
                <a:gd name="T0" fmla="*/ 0 w 4808"/>
                <a:gd name="T1" fmla="*/ 69 h 698"/>
                <a:gd name="T2" fmla="*/ 2333 w 4808"/>
                <a:gd name="T3" fmla="*/ 105 h 698"/>
                <a:gd name="T4" fmla="*/ 4808 w 4808"/>
                <a:gd name="T5" fmla="*/ 698 h 698"/>
              </a:gdLst>
              <a:ahLst/>
              <a:cxnLst>
                <a:cxn ang="0">
                  <a:pos x="T0" y="T1"/>
                </a:cxn>
                <a:cxn ang="0">
                  <a:pos x="T2" y="T3"/>
                </a:cxn>
                <a:cxn ang="0">
                  <a:pos x="T4" y="T5"/>
                </a:cxn>
              </a:cxnLst>
              <a:rect l="0" t="0" r="r" b="b"/>
              <a:pathLst>
                <a:path w="4808" h="698">
                  <a:moveTo>
                    <a:pt x="0" y="69"/>
                  </a:moveTo>
                  <a:cubicBezTo>
                    <a:pt x="389" y="75"/>
                    <a:pt x="1532" y="0"/>
                    <a:pt x="2333" y="105"/>
                  </a:cubicBezTo>
                  <a:cubicBezTo>
                    <a:pt x="3134" y="210"/>
                    <a:pt x="4293" y="575"/>
                    <a:pt x="4808" y="698"/>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37" name="Text Box 36"/>
            <p:cNvSpPr txBox="1">
              <a:spLocks noChangeArrowheads="1"/>
            </p:cNvSpPr>
            <p:nvPr/>
          </p:nvSpPr>
          <p:spPr bwMode="auto">
            <a:xfrm>
              <a:off x="2161" y="12798"/>
              <a:ext cx="23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А</a:t>
              </a:r>
            </a:p>
          </p:txBody>
        </p:sp>
        <p:cxnSp>
          <p:nvCxnSpPr>
            <p:cNvPr id="38" name="Line 37"/>
            <p:cNvCxnSpPr>
              <a:cxnSpLocks noChangeShapeType="1"/>
            </p:cNvCxnSpPr>
            <p:nvPr/>
          </p:nvCxnSpPr>
          <p:spPr bwMode="auto">
            <a:xfrm>
              <a:off x="2208" y="14741"/>
              <a:ext cx="1057"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sp>
          <p:nvSpPr>
            <p:cNvPr id="39" name="Text Box 38"/>
            <p:cNvSpPr txBox="1">
              <a:spLocks noChangeArrowheads="1"/>
            </p:cNvSpPr>
            <p:nvPr/>
          </p:nvSpPr>
          <p:spPr bwMode="auto">
            <a:xfrm>
              <a:off x="2040" y="14725"/>
              <a:ext cx="153"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М</a:t>
              </a:r>
            </a:p>
          </p:txBody>
        </p:sp>
        <p:sp>
          <p:nvSpPr>
            <p:cNvPr id="40" name="Text Box 39"/>
            <p:cNvSpPr txBox="1">
              <a:spLocks noChangeArrowheads="1"/>
            </p:cNvSpPr>
            <p:nvPr/>
          </p:nvSpPr>
          <p:spPr bwMode="auto">
            <a:xfrm>
              <a:off x="3281" y="14612"/>
              <a:ext cx="203"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М</a:t>
              </a:r>
              <a:r>
                <a:rPr lang="en-US"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
          <p:nvSpPr>
            <p:cNvPr id="41" name="Text Box 40"/>
            <p:cNvSpPr txBox="1">
              <a:spLocks noChangeArrowheads="1"/>
            </p:cNvSpPr>
            <p:nvPr/>
          </p:nvSpPr>
          <p:spPr bwMode="auto">
            <a:xfrm>
              <a:off x="5881" y="14207"/>
              <a:ext cx="153"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smtClean="0">
                  <a:effectLst/>
                  <a:latin typeface="Times New Roman" panose="02020603050405020304" pitchFamily="18" charset="0"/>
                  <a:ea typeface="Times New Roman" panose="02020603050405020304" pitchFamily="18" charset="0"/>
                </a:rPr>
                <a:t>L</a:t>
              </a:r>
              <a:endParaRPr lang="ru-RU" sz="3600" dirty="0">
                <a:effectLst/>
                <a:latin typeface="Times New Roman" panose="02020603050405020304" pitchFamily="18" charset="0"/>
                <a:ea typeface="Times New Roman" panose="02020603050405020304" pitchFamily="18" charset="0"/>
              </a:endParaRPr>
            </a:p>
          </p:txBody>
        </p:sp>
        <p:sp>
          <p:nvSpPr>
            <p:cNvPr id="42" name="Text Box 41"/>
            <p:cNvSpPr txBox="1">
              <a:spLocks noChangeArrowheads="1"/>
            </p:cNvSpPr>
            <p:nvPr/>
          </p:nvSpPr>
          <p:spPr bwMode="auto">
            <a:xfrm>
              <a:off x="8044" y="13366"/>
              <a:ext cx="154"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F</a:t>
              </a:r>
              <a:endParaRPr lang="ru-RU" dirty="0">
                <a:effectLst/>
                <a:latin typeface="Times New Roman" panose="02020603050405020304" pitchFamily="18" charset="0"/>
                <a:ea typeface="Times New Roman" panose="02020603050405020304" pitchFamily="18" charset="0"/>
              </a:endParaRPr>
            </a:p>
          </p:txBody>
        </p:sp>
        <p:sp>
          <p:nvSpPr>
            <p:cNvPr id="43" name="Text Box 42"/>
            <p:cNvSpPr txBox="1">
              <a:spLocks noChangeArrowheads="1"/>
            </p:cNvSpPr>
            <p:nvPr/>
          </p:nvSpPr>
          <p:spPr bwMode="auto">
            <a:xfrm>
              <a:off x="8077" y="14901"/>
              <a:ext cx="154"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K</a:t>
              </a:r>
              <a:endParaRPr lang="ru-RU" dirty="0">
                <a:effectLst/>
                <a:latin typeface="Times New Roman" panose="02020603050405020304" pitchFamily="18" charset="0"/>
                <a:ea typeface="Times New Roman" panose="02020603050405020304" pitchFamily="18" charset="0"/>
              </a:endParaRPr>
            </a:p>
          </p:txBody>
        </p:sp>
        <p:sp>
          <p:nvSpPr>
            <p:cNvPr id="44" name="Text Box 43"/>
            <p:cNvSpPr txBox="1">
              <a:spLocks noChangeArrowheads="1"/>
            </p:cNvSpPr>
            <p:nvPr/>
          </p:nvSpPr>
          <p:spPr bwMode="auto">
            <a:xfrm>
              <a:off x="7859" y="15516"/>
              <a:ext cx="590" cy="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→C%</a:t>
              </a:r>
              <a:endParaRPr lang="ru-RU" dirty="0">
                <a:effectLst/>
                <a:latin typeface="Times New Roman" panose="02020603050405020304" pitchFamily="18" charset="0"/>
                <a:ea typeface="Times New Roman" panose="02020603050405020304" pitchFamily="18" charset="0"/>
              </a:endParaRPr>
            </a:p>
          </p:txBody>
        </p:sp>
        <p:sp>
          <p:nvSpPr>
            <p:cNvPr id="45" name="Text Box 44"/>
            <p:cNvSpPr txBox="1">
              <a:spLocks noChangeArrowheads="1"/>
            </p:cNvSpPr>
            <p:nvPr/>
          </p:nvSpPr>
          <p:spPr bwMode="auto">
            <a:xfrm>
              <a:off x="2460" y="13675"/>
              <a:ext cx="406"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dirty="0">
                  <a:effectLst/>
                  <a:latin typeface="Times New Roman" panose="02020603050405020304" pitchFamily="18" charset="0"/>
                  <a:ea typeface="Times New Roman" panose="02020603050405020304" pitchFamily="18" charset="0"/>
                </a:rPr>
                <a:t>911</a:t>
              </a:r>
              <a:r>
                <a:rPr lang="ru-RU" baseline="30000" dirty="0">
                  <a:effectLst/>
                  <a:latin typeface="Times New Roman" panose="02020603050405020304" pitchFamily="18" charset="0"/>
                  <a:ea typeface="Times New Roman" panose="02020603050405020304" pitchFamily="18" charset="0"/>
                </a:rPr>
                <a:t>0</a:t>
              </a:r>
              <a:endParaRPr lang="ru-RU" dirty="0">
                <a:effectLst/>
                <a:latin typeface="Times New Roman" panose="02020603050405020304" pitchFamily="18" charset="0"/>
                <a:ea typeface="Times New Roman" panose="02020603050405020304" pitchFamily="18" charset="0"/>
              </a:endParaRPr>
            </a:p>
          </p:txBody>
        </p:sp>
        <p:sp>
          <p:nvSpPr>
            <p:cNvPr id="46" name="Text Box 45"/>
            <p:cNvSpPr txBox="1">
              <a:spLocks noChangeArrowheads="1"/>
            </p:cNvSpPr>
            <p:nvPr/>
          </p:nvSpPr>
          <p:spPr bwMode="auto">
            <a:xfrm>
              <a:off x="7626" y="13271"/>
              <a:ext cx="406"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1147</a:t>
              </a:r>
              <a:r>
                <a:rPr lang="ru-RU" baseline="30000" dirty="0">
                  <a:effectLst/>
                  <a:latin typeface="Times New Roman" panose="02020603050405020304" pitchFamily="18" charset="0"/>
                  <a:ea typeface="Times New Roman" panose="02020603050405020304" pitchFamily="18" charset="0"/>
                </a:rPr>
                <a:t>0</a:t>
              </a:r>
              <a:endParaRPr lang="ru-RU" dirty="0">
                <a:effectLst/>
                <a:latin typeface="Times New Roman" panose="02020603050405020304" pitchFamily="18" charset="0"/>
                <a:ea typeface="Times New Roman" panose="02020603050405020304" pitchFamily="18" charset="0"/>
              </a:endParaRPr>
            </a:p>
          </p:txBody>
        </p:sp>
        <p:sp>
          <p:nvSpPr>
            <p:cNvPr id="47" name="Text Box 46"/>
            <p:cNvSpPr txBox="1">
              <a:spLocks noChangeArrowheads="1"/>
            </p:cNvSpPr>
            <p:nvPr/>
          </p:nvSpPr>
          <p:spPr bwMode="auto">
            <a:xfrm>
              <a:off x="8094" y="12736"/>
              <a:ext cx="154"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D</a:t>
              </a:r>
              <a:endParaRPr lang="ru-RU" dirty="0">
                <a:effectLst/>
                <a:latin typeface="Times New Roman" panose="02020603050405020304" pitchFamily="18" charset="0"/>
                <a:ea typeface="Times New Roman" panose="02020603050405020304" pitchFamily="18" charset="0"/>
              </a:endParaRPr>
            </a:p>
          </p:txBody>
        </p:sp>
        <p:sp>
          <p:nvSpPr>
            <p:cNvPr id="48" name="Text Box 47"/>
            <p:cNvSpPr txBox="1">
              <a:spLocks noChangeArrowheads="1"/>
            </p:cNvSpPr>
            <p:nvPr/>
          </p:nvSpPr>
          <p:spPr bwMode="auto">
            <a:xfrm>
              <a:off x="6552" y="14708"/>
              <a:ext cx="406"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727</a:t>
              </a:r>
              <a:r>
                <a:rPr lang="en-US" baseline="30000" dirty="0">
                  <a:effectLst/>
                  <a:latin typeface="Times New Roman" panose="02020603050405020304" pitchFamily="18" charset="0"/>
                  <a:ea typeface="Times New Roman" panose="02020603050405020304" pitchFamily="18" charset="0"/>
                </a:rPr>
                <a:t>0</a:t>
              </a:r>
              <a:r>
                <a:rPr lang="en-US" dirty="0">
                  <a:effectLst/>
                  <a:latin typeface="Times New Roman" panose="02020603050405020304" pitchFamily="18" charset="0"/>
                  <a:ea typeface="Times New Roman" panose="02020603050405020304" pitchFamily="18" charset="0"/>
                </a:rPr>
                <a:t>C</a:t>
              </a:r>
              <a:endParaRPr lang="ru-RU" dirty="0">
                <a:effectLst/>
                <a:latin typeface="Times New Roman" panose="02020603050405020304" pitchFamily="18" charset="0"/>
                <a:ea typeface="Times New Roman" panose="02020603050405020304" pitchFamily="18" charset="0"/>
              </a:endParaRPr>
            </a:p>
          </p:txBody>
        </p:sp>
        <p:sp>
          <p:nvSpPr>
            <p:cNvPr id="49" name="Text Box 48"/>
            <p:cNvSpPr txBox="1">
              <a:spLocks noChangeArrowheads="1"/>
            </p:cNvSpPr>
            <p:nvPr/>
          </p:nvSpPr>
          <p:spPr bwMode="auto">
            <a:xfrm>
              <a:off x="3235" y="15480"/>
              <a:ext cx="418"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0,8</a:t>
              </a:r>
              <a:endParaRPr lang="ru-RU" dirty="0">
                <a:effectLst/>
                <a:latin typeface="Times New Roman" panose="02020603050405020304" pitchFamily="18" charset="0"/>
                <a:ea typeface="Times New Roman" panose="02020603050405020304" pitchFamily="18" charset="0"/>
              </a:endParaRPr>
            </a:p>
          </p:txBody>
        </p:sp>
        <p:sp>
          <p:nvSpPr>
            <p:cNvPr id="50" name="Text Box 49"/>
            <p:cNvSpPr txBox="1">
              <a:spLocks noChangeArrowheads="1"/>
            </p:cNvSpPr>
            <p:nvPr/>
          </p:nvSpPr>
          <p:spPr bwMode="auto">
            <a:xfrm>
              <a:off x="5348" y="15480"/>
              <a:ext cx="417"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2,14</a:t>
              </a:r>
              <a:endParaRPr lang="ru-RU" dirty="0">
                <a:effectLst/>
                <a:latin typeface="Times New Roman" panose="02020603050405020304" pitchFamily="18" charset="0"/>
                <a:ea typeface="Times New Roman" panose="02020603050405020304" pitchFamily="18" charset="0"/>
              </a:endParaRPr>
            </a:p>
          </p:txBody>
        </p:sp>
        <p:sp>
          <p:nvSpPr>
            <p:cNvPr id="51" name="Text Box 50"/>
            <p:cNvSpPr txBox="1">
              <a:spLocks noChangeArrowheads="1"/>
            </p:cNvSpPr>
            <p:nvPr/>
          </p:nvSpPr>
          <p:spPr bwMode="auto">
            <a:xfrm>
              <a:off x="6974" y="15513"/>
              <a:ext cx="418"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4,3</a:t>
              </a:r>
              <a:endParaRPr lang="ru-RU" dirty="0">
                <a:effectLst/>
                <a:latin typeface="Times New Roman" panose="02020603050405020304" pitchFamily="18" charset="0"/>
                <a:ea typeface="Times New Roman" panose="02020603050405020304" pitchFamily="18" charset="0"/>
              </a:endParaRPr>
            </a:p>
          </p:txBody>
        </p:sp>
        <p:sp>
          <p:nvSpPr>
            <p:cNvPr id="52" name="Text Box 51"/>
            <p:cNvSpPr txBox="1">
              <a:spLocks noChangeArrowheads="1"/>
            </p:cNvSpPr>
            <p:nvPr/>
          </p:nvSpPr>
          <p:spPr bwMode="auto">
            <a:xfrm>
              <a:off x="5579" y="15014"/>
              <a:ext cx="153"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u</a:t>
              </a:r>
              <a:endParaRPr lang="ru-RU" dirty="0">
                <a:effectLst/>
                <a:latin typeface="Times New Roman" panose="02020603050405020304" pitchFamily="18" charset="0"/>
                <a:ea typeface="Times New Roman" panose="02020603050405020304" pitchFamily="18" charset="0"/>
              </a:endParaRPr>
            </a:p>
          </p:txBody>
        </p:sp>
        <p:sp>
          <p:nvSpPr>
            <p:cNvPr id="53" name="Text Box 52"/>
            <p:cNvSpPr txBox="1">
              <a:spLocks noChangeArrowheads="1"/>
            </p:cNvSpPr>
            <p:nvPr/>
          </p:nvSpPr>
          <p:spPr bwMode="auto">
            <a:xfrm>
              <a:off x="2444" y="12462"/>
              <a:ext cx="406"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dirty="0">
                  <a:effectLst/>
                  <a:latin typeface="Times New Roman" panose="02020603050405020304" pitchFamily="18" charset="0"/>
                  <a:ea typeface="Times New Roman" panose="02020603050405020304" pitchFamily="18" charset="0"/>
                </a:rPr>
                <a:t>B,</a:t>
              </a:r>
              <a:r>
                <a:rPr lang="ru-RU" baseline="30000" dirty="0">
                  <a:effectLst/>
                  <a:latin typeface="Times New Roman" panose="02020603050405020304" pitchFamily="18" charset="0"/>
                  <a:ea typeface="Times New Roman" panose="02020603050405020304" pitchFamily="18" charset="0"/>
                </a:rPr>
                <a:t>0</a:t>
              </a:r>
              <a:r>
                <a:rPr lang="ru-RU" dirty="0">
                  <a:effectLst/>
                  <a:latin typeface="Times New Roman" panose="02020603050405020304" pitchFamily="18" charset="0"/>
                  <a:ea typeface="Times New Roman" panose="02020603050405020304" pitchFamily="18" charset="0"/>
                </a:rPr>
                <a:t>С</a:t>
              </a:r>
            </a:p>
          </p:txBody>
        </p:sp>
      </p:grpSp>
    </p:spTree>
    <p:extLst>
      <p:ext uri="{BB962C8B-B14F-4D97-AF65-F5344CB8AC3E}">
        <p14:creationId xmlns:p14="http://schemas.microsoft.com/office/powerpoint/2010/main" val="3447786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82387"/>
            <a:ext cx="10972800" cy="5833281"/>
          </a:xfrm>
        </p:spPr>
        <p:txBody>
          <a:bodyPr>
            <a:normAutofit/>
          </a:bodyPr>
          <a:lstStyle/>
          <a:p>
            <a:pPr algn="just">
              <a:lnSpc>
                <a:spcPct val="150000"/>
              </a:lnSpc>
            </a:pPr>
            <a:r>
              <a:rPr lang="uz-Cyrl-UZ" dirty="0" smtClean="0">
                <a:latin typeface="Times New Roman" panose="02020603050405020304" pitchFamily="18" charset="0"/>
                <a:cs typeface="Times New Roman" panose="02020603050405020304" pitchFamily="18" charset="0"/>
              </a:rPr>
              <a:t>SE </a:t>
            </a:r>
            <a:r>
              <a:rPr lang="uz-Cyrl-UZ" dirty="0">
                <a:latin typeface="Times New Roman" panose="02020603050405020304" pitchFamily="18" charset="0"/>
                <a:cs typeface="Times New Roman" panose="02020603050405020304" pitchFamily="18" charset="0"/>
              </a:rPr>
              <a:t>bo‘ylab austenitdan ikkilamchi tsementit ajrala boshlaydi sovutilganda; yoki tugaydi uning austenitdagi erishi qizdirilganda.</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O‘tishlar (bir holatdan ikkinchiga) qizdirish va sovitishda har xil temperaturada o‘tgani uchun: qizdirilayotganda "S"; "r" - sovutilayotganda indekslari qo‘yiladi: Ac</a:t>
            </a:r>
            <a:r>
              <a:rPr lang="uz-Cyrl-UZ" baseline="-25000"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 Ac</a:t>
            </a:r>
            <a:r>
              <a:rPr lang="uz-Cyrl-UZ" baseline="-25000" dirty="0">
                <a:latin typeface="Times New Roman" panose="02020603050405020304" pitchFamily="18" charset="0"/>
                <a:cs typeface="Times New Roman" panose="02020603050405020304" pitchFamily="18" charset="0"/>
              </a:rPr>
              <a:t>3</a:t>
            </a:r>
            <a:r>
              <a:rPr lang="uz-Cyrl-UZ" dirty="0">
                <a:latin typeface="Times New Roman" panose="02020603050405020304" pitchFamily="18" charset="0"/>
                <a:cs typeface="Times New Roman" panose="02020603050405020304" pitchFamily="18" charset="0"/>
              </a:rPr>
              <a:t>; Ar</a:t>
            </a:r>
            <a:r>
              <a:rPr lang="uz-Cyrl-UZ" baseline="-25000"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 Ar</a:t>
            </a:r>
            <a:r>
              <a:rPr lang="uz-Cyrl-UZ" baseline="-25000" dirty="0">
                <a:latin typeface="Times New Roman" panose="02020603050405020304" pitchFamily="18" charset="0"/>
                <a:cs typeface="Times New Roman" panose="02020603050405020304" pitchFamily="18" charset="0"/>
              </a:rPr>
              <a:t>3</a:t>
            </a:r>
            <a:r>
              <a:rPr lang="uz-Cyrl-UZ"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1.</a:t>
            </a:r>
            <a:r>
              <a:rPr lang="en-US" dirty="0" err="1">
                <a:latin typeface="Times New Roman" panose="02020603050405020304" pitchFamily="18" charset="0"/>
                <a:cs typeface="Times New Roman" panose="02020603050405020304" pitchFamily="18" charset="0"/>
              </a:rPr>
              <a:t>Sof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Termo-mexanik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Kimyoviy-termik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ishlashga</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yumshatish</a:t>
            </a:r>
            <a:r>
              <a:rPr lang="en-US" dirty="0">
                <a:latin typeface="Times New Roman" panose="02020603050405020304" pitchFamily="18" charset="0"/>
                <a:cs typeface="Times New Roman" panose="02020603050405020304" pitchFamily="18" charset="0"/>
              </a:rPr>
              <a:t>, b) </a:t>
            </a:r>
            <a:r>
              <a:rPr lang="en-US" dirty="0" err="1">
                <a:latin typeface="Times New Roman" panose="02020603050405020304" pitchFamily="18" charset="0"/>
                <a:cs typeface="Times New Roman" panose="02020603050405020304" pitchFamily="18" charset="0"/>
              </a:rPr>
              <a:t>normallashtirish</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toblash</a:t>
            </a:r>
            <a:r>
              <a:rPr lang="en-US" dirty="0">
                <a:latin typeface="Times New Roman" panose="02020603050405020304" pitchFamily="18" charset="0"/>
                <a:cs typeface="Times New Roman" panose="02020603050405020304" pitchFamily="18" charset="0"/>
              </a:rPr>
              <a:t>, g) </a:t>
            </a:r>
            <a:r>
              <a:rPr lang="en-US" dirty="0" err="1">
                <a:latin typeface="Times New Roman" panose="02020603050405020304" pitchFamily="18" charset="0"/>
                <a:cs typeface="Times New Roman" panose="02020603050405020304" pitchFamily="18" charset="0"/>
              </a:rPr>
              <a:t>bo‘shatish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1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55261" y="436728"/>
            <a:ext cx="10608859" cy="6100550"/>
          </a:xfrm>
        </p:spPr>
        <p:txBody>
          <a:bodyPr>
            <a:noAutofit/>
          </a:bodyPr>
          <a:lstStyle/>
          <a:p>
            <a:pPr algn="ctr">
              <a:lnSpc>
                <a:spcPct val="150000"/>
              </a:lnSpc>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11.2 </a:t>
            </a:r>
            <a:r>
              <a:rPr lang="en-US" b="1" dirty="0" err="1">
                <a:latin typeface="Times New Roman" panose="02020603050405020304" pitchFamily="18" charset="0"/>
                <a:cs typeface="Times New Roman" panose="02020603050405020304" pitchFamily="18" charset="0"/>
              </a:rPr>
              <a:t>Kimyoviy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termik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ishlov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bo’yicha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umumiy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yuza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qatlamlarini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(1-2 </a:t>
            </a:r>
            <a:r>
              <a:rPr lang="en-US" dirty="0">
                <a:latin typeface="Times New Roman" panose="02020603050405020304" pitchFamily="18" charset="0"/>
                <a:cs typeface="Times New Roman" panose="02020603050405020304" pitchFamily="18" charset="0"/>
              </a:rPr>
              <a:t>mm)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temperaturalargacha</a:t>
            </a:r>
            <a:r>
              <a:rPr lang="en-US" dirty="0">
                <a:latin typeface="Times New Roman" panose="02020603050405020304" pitchFamily="18" charset="0"/>
                <a:cs typeface="Times New Roman" panose="02020603050405020304" pitchFamily="18" charset="0"/>
              </a:rPr>
              <a:t> (950-1200</a:t>
            </a:r>
            <a:r>
              <a:rPr lang="en-US" baseline="30000" dirty="0">
                <a:latin typeface="Times New Roman" panose="02020603050405020304" pitchFamily="18" charset="0"/>
                <a:cs typeface="Times New Roman" panose="02020603050405020304" pitchFamily="18" charset="0"/>
              </a:rPr>
              <a:t>o</a:t>
            </a:r>
            <a:r>
              <a:rPr lang="en-US" dirty="0">
                <a:latin typeface="Times New Roman" panose="02020603050405020304" pitchFamily="18" charset="0"/>
                <a:cs typeface="Times New Roman" panose="02020603050405020304" pitchFamily="18" charset="0"/>
              </a:rPr>
              <a:t> C)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metal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nometal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titan, </a:t>
            </a:r>
            <a:r>
              <a:rPr lang="en-US" dirty="0" err="1">
                <a:latin typeface="Times New Roman" panose="02020603050405020304" pitchFamily="18" charset="0"/>
                <a:cs typeface="Times New Roman" panose="02020603050405020304" pitchFamily="18" charset="0"/>
              </a:rPr>
              <a:t>kremniy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mumkun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381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37149" y="723330"/>
            <a:ext cx="10417790" cy="5977721"/>
          </a:xfrm>
        </p:spPr>
        <p:txBody>
          <a:bodyPr>
            <a:noAutofit/>
          </a:bodyPr>
          <a:lstStyle/>
          <a:p>
            <a:pPr algn="just">
              <a:lnSpc>
                <a:spcPct val="150000"/>
              </a:lnSpc>
            </a:pPr>
            <a:r>
              <a:rPr lang="en-US" dirty="0" err="1">
                <a:latin typeface="Times New Roman" panose="02020603050405020304" pitchFamily="18" charset="0"/>
                <a:cs typeface="Times New Roman" panose="02020603050405020304" pitchFamily="18" charset="0"/>
              </a:rPr>
              <a:t>To’yintirishda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kompleks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bo’lishligidan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metodlari</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ataladi</a:t>
            </a:r>
            <a:r>
              <a:rPr lang="en-US" dirty="0" smtClean="0">
                <a:latin typeface="Times New Roman" panose="02020603050405020304" pitchFamily="18" charset="0"/>
                <a:cs typeface="Times New Roman" panose="02020603050405020304" pitchFamily="18" charset="0"/>
              </a:rPr>
              <a:t>.</a:t>
            </a:r>
          </a:p>
          <a:p>
            <a:pPr algn="just">
              <a:lnSpc>
                <a:spcPct val="150000"/>
              </a:lnSpc>
            </a:pPr>
            <a:r>
              <a:rPr lang="en-US" dirty="0" err="1">
                <a:latin typeface="Times New Roman" panose="02020603050405020304" pitchFamily="18" charset="0"/>
                <a:cs typeface="Times New Roman" panose="02020603050405020304" pitchFamily="18" charset="0"/>
              </a:rPr>
              <a:t>Xozirgi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metodlari</a:t>
            </a:r>
            <a:r>
              <a:rPr lang="en-US" dirty="0">
                <a:latin typeface="Times New Roman" panose="02020603050405020304" pitchFamily="18" charset="0"/>
                <a:cs typeface="Times New Roman" panose="02020603050405020304" pitchFamily="18" charset="0"/>
              </a:rPr>
              <a:t> bor.</a:t>
            </a:r>
            <a:endParaRPr lang="en-US" dirty="0" smtClean="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375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736979"/>
            <a:ext cx="10972800" cy="5800299"/>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182807" y="736979"/>
            <a:ext cx="10172132" cy="5539978"/>
          </a:xfrm>
          <a:prstGeom prst="rect">
            <a:avLst/>
          </a:prstGeom>
        </p:spPr>
        <p:txBody>
          <a:bodyPr wrap="square">
            <a:spAutoFit/>
          </a:bodyPr>
          <a:lstStyle/>
          <a:p>
            <a:pPr algn="just">
              <a:lnSpc>
                <a:spcPct val="150000"/>
              </a:lnSpc>
              <a:spcAft>
                <a:spcPts val="0"/>
              </a:spcAft>
            </a:pP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Ularning</a:t>
            </a:r>
            <a:r>
              <a:rPr lang="en-US" sz="2600" dirty="0" smtClean="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ishlab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chiqarishda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tarqalaga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metodlari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quyida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keltirilgan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metodlar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xisoblanadi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ru-RU" sz="2600" dirty="0" err="1">
                <a:latin typeface="Times New Roman" panose="02020603050405020304" pitchFamily="18" charset="0"/>
                <a:ea typeface="Times New Roman" panose="02020603050405020304" pitchFamily="18" charset="0"/>
              </a:rPr>
              <a:t>Qattiq</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fazali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to’yintirish</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metodi</a:t>
            </a:r>
            <a:endParaRPr lang="ru-RU" sz="26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ru-RU" sz="2600" dirty="0" err="1">
                <a:latin typeface="Times New Roman" panose="02020603050405020304" pitchFamily="18" charset="0"/>
                <a:ea typeface="Times New Roman" panose="02020603050405020304" pitchFamily="18" charset="0"/>
              </a:rPr>
              <a:t>Bug</a:t>
            </a:r>
            <a:r>
              <a:rPr lang="en-US" sz="2600" dirty="0">
                <a:latin typeface="Times New Roman" panose="02020603050405020304" pitchFamily="18" charset="0"/>
                <a:ea typeface="Times New Roman" panose="02020603050405020304" pitchFamily="18" charset="0"/>
              </a:rPr>
              <a:t>’</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fazali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to’yintirish</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metodi</a:t>
            </a:r>
            <a:endParaRPr lang="ru-RU" sz="26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ru-RU" sz="2600" dirty="0" err="1">
                <a:latin typeface="Times New Roman" panose="02020603050405020304" pitchFamily="18" charset="0"/>
                <a:ea typeface="Times New Roman" panose="02020603050405020304" pitchFamily="18" charset="0"/>
              </a:rPr>
              <a:t>Gaz</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fazali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to’yintirish</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metodi</a:t>
            </a:r>
            <a:endParaRPr lang="ru-RU" sz="2600" dirty="0">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Suyuq</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fazali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to’yintirish</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metodi</a:t>
            </a:r>
            <a:endParaRPr lang="ru-RU" sz="2600" dirty="0">
              <a:latin typeface="Times New Roman" panose="02020603050405020304" pitchFamily="18" charset="0"/>
              <a:ea typeface="Times New Roman" panose="02020603050405020304" pitchFamily="18" charset="0"/>
            </a:endParaRPr>
          </a:p>
          <a:p>
            <a:pPr indent="228600" algn="just">
              <a:lnSpc>
                <a:spcPct val="150000"/>
              </a:lnSpc>
              <a:spcAft>
                <a:spcPts val="0"/>
              </a:spcAft>
            </a:pPr>
            <a:r>
              <a:rPr lang="ru-RU" sz="2600" dirty="0" err="1">
                <a:latin typeface="Times New Roman" panose="02020603050405020304" pitchFamily="18" charset="0"/>
                <a:ea typeface="Times New Roman" panose="02020603050405020304" pitchFamily="18" charset="0"/>
              </a:rPr>
              <a:t>Bu</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metodlardan</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ishlab</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chiqarishda</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keng</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qo’llaniladigani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bu</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gaz</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fazali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to’yintirish</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metodi</a:t>
            </a:r>
            <a:r>
              <a:rPr lang="ru-RU" sz="2600" dirty="0">
                <a:latin typeface="Times New Roman" panose="02020603050405020304" pitchFamily="18" charset="0"/>
                <a:ea typeface="Times New Roman" panose="02020603050405020304" pitchFamily="18" charset="0"/>
              </a:rPr>
              <a:t> </a:t>
            </a:r>
            <a:r>
              <a:rPr lang="ru-RU" sz="2600" dirty="0" err="1">
                <a:latin typeface="Times New Roman" panose="02020603050405020304" pitchFamily="18" charset="0"/>
                <a:ea typeface="Times New Roman" panose="02020603050405020304" pitchFamily="18" charset="0"/>
              </a:rPr>
              <a:t>xisoblanadi</a:t>
            </a:r>
            <a:r>
              <a:rPr lang="ru-RU" sz="2600" dirty="0">
                <a:latin typeface="Times New Roman" panose="02020603050405020304" pitchFamily="18" charset="0"/>
                <a:ea typeface="Times New Roman" panose="02020603050405020304" pitchFamily="18" charset="0"/>
              </a:rPr>
              <a:t>. </a:t>
            </a:r>
            <a:endParaRPr lang="en-US" sz="2600" dirty="0" smtClean="0">
              <a:latin typeface="Times New Roman" panose="02020603050405020304" pitchFamily="18" charset="0"/>
              <a:ea typeface="Times New Roman" panose="02020603050405020304" pitchFamily="18" charset="0"/>
            </a:endParaRPr>
          </a:p>
          <a:p>
            <a:pPr indent="228600" algn="just">
              <a:lnSpc>
                <a:spcPct val="150000"/>
              </a:lnSpc>
              <a:spcAft>
                <a:spcPts val="0"/>
              </a:spcAft>
            </a:pPr>
            <a:r>
              <a:rPr lang="en-US" sz="2600" dirty="0" err="1">
                <a:latin typeface="Times New Roman" panose="02020603050405020304" pitchFamily="18" charset="0"/>
                <a:cs typeface="Times New Roman" panose="02020603050405020304" pitchFamily="18" charset="0"/>
              </a:rPr>
              <a:t>Gaz</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fazali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metodning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nechta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bo’linadi</a:t>
            </a:r>
            <a:r>
              <a:rPr lang="en-US" sz="2600" dirty="0">
                <a:latin typeface="Times New Roman" panose="02020603050405020304" pitchFamily="18" charset="0"/>
                <a:cs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4177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46077" y="900753"/>
            <a:ext cx="10581565" cy="5349922"/>
          </a:xfrm>
        </p:spPr>
        <p:txBody>
          <a:bodyPr>
            <a:noAutofit/>
          </a:bodyPr>
          <a:lstStyle/>
          <a:p>
            <a:pPr algn="just">
              <a:lnSpc>
                <a:spcPct val="15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Buning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bo’linishiga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sabab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iloji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ishlov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berilayotgan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yuza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ishlov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berilayotgan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yuzada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qatlam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chuqurligini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mo’ljalangan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Metall</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qotishmalarning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korroziyaga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bardoshligini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maqsadida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yuza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qatlamlari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xrom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to’yintiriladi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Xrom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to’yintirilgan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korroziyaga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bardoshligi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xrom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legirlangan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po’lat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raqobatlasha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24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0669" y="777922"/>
            <a:ext cx="10690746" cy="5696803"/>
          </a:xfrm>
        </p:spPr>
        <p:txBody>
          <a:bodyPr>
            <a:normAutofit/>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Erigan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zarachalarni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qamrab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fazalar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1-rasmda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aktivlashgan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davomiyligi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temperaturasi</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ko’tarilgani</a:t>
            </a:r>
            <a:r>
              <a:rPr lang="en-US" dirty="0">
                <a:latin typeface="Times New Roman" panose="02020603050405020304" pitchFamily="18" charset="0"/>
                <a:cs typeface="Times New Roman" panose="02020603050405020304" pitchFamily="18" charset="0"/>
              </a:rPr>
              <a:t> bois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tutashuv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tutashish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zarachasi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552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217" y="791570"/>
            <a:ext cx="10713493" cy="5493812"/>
          </a:xfrm>
          <a:prstGeom prst="rect">
            <a:avLst/>
          </a:prstGeom>
        </p:spPr>
        <p:txBody>
          <a:bodyPr wrap="square">
            <a:spAutoFit/>
          </a:bodyPr>
          <a:lstStyle/>
          <a:p>
            <a:pPr algn="ctr">
              <a:lnSpc>
                <a:spcPct val="150000"/>
              </a:lnSpc>
            </a:pPr>
            <a:r>
              <a:rPr lang="ru-RU"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 11.3  </a:t>
            </a:r>
            <a:r>
              <a:rPr lang="en-US" sz="2600" b="1" dirty="0" err="1">
                <a:latin typeface="Times New Roman" panose="02020603050405020304" pitchFamily="18" charset="0"/>
                <a:cs typeface="Times New Roman" panose="02020603050405020304" pitchFamily="18" charset="0"/>
              </a:rPr>
              <a:t>Kukunli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materiallarni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kimyoviy</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ishlov</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berish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usullari</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Kukunli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mahsulotlarni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kimyoviy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ishlov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orasida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karburizatsiya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azotlash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nitrokarburlash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sulfidlash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diffuzion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metalizatsiya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tarqalgan</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Sementatsiya</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mahsulotning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sirt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qatlamlarini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uglerod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to'yinganligi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karburizatsiya</a:t>
            </a:r>
            <a:r>
              <a:rPr lang="en-US" sz="2600" dirty="0">
                <a:latin typeface="Times New Roman" panose="02020603050405020304" pitchFamily="18" charset="0"/>
                <a:cs typeface="Times New Roman" panose="02020603050405020304" pitchFamily="18" charset="0"/>
              </a:rPr>
              <a:t>). U </a:t>
            </a:r>
            <a:r>
              <a:rPr lang="en-US" sz="2600" dirty="0" err="1">
                <a:latin typeface="Times New Roman" panose="02020603050405020304" pitchFamily="18" charset="0"/>
                <a:cs typeface="Times New Roman" panose="02020603050405020304" pitchFamily="18" charset="0"/>
              </a:rPr>
              <a:t>qattiq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ko'mir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gaz</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tabiiy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engil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yaqinlashgan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gazlar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endo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ekzogazalar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boshqalar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suyuq</a:t>
            </a:r>
            <a:r>
              <a:rPr lang="en-US" sz="2600" dirty="0">
                <a:latin typeface="Times New Roman" panose="02020603050405020304" pitchFamily="18" charset="0"/>
                <a:cs typeface="Times New Roman" panose="02020603050405020304" pitchFamily="18" charset="0"/>
              </a:rPr>
              <a:t> (BaCO</a:t>
            </a:r>
            <a:r>
              <a:rPr lang="en-US" sz="2600" baseline="-25000" dirty="0">
                <a:latin typeface="Times New Roman" panose="02020603050405020304" pitchFamily="18" charset="0"/>
                <a:cs typeface="Times New Roman" panose="02020603050405020304" pitchFamily="18" charset="0"/>
              </a:rPr>
              <a:t>3 </a:t>
            </a:r>
            <a:r>
              <a:rPr lang="en-US" sz="2600" dirty="0">
                <a:latin typeface="Times New Roman" panose="02020603050405020304" pitchFamily="18" charset="0"/>
                <a:cs typeface="Times New Roman" panose="02020603050405020304" pitchFamily="18" charset="0"/>
              </a:rPr>
              <a:t>-f </a:t>
            </a:r>
            <a:r>
              <a:rPr lang="en-US" sz="2600" dirty="0" err="1">
                <a:latin typeface="Times New Roman" panose="02020603050405020304" pitchFamily="18" charset="0"/>
                <a:cs typeface="Times New Roman" panose="02020603050405020304" pitchFamily="18" charset="0"/>
              </a:rPr>
              <a:t>NaCl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kabi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tuzli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vannalar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mumkin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uglerod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ichiga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muhitlarda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amalga</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oshiriladi</a:t>
            </a:r>
            <a:r>
              <a:rPr lang="en-US" sz="2600" dirty="0" smtClean="0">
                <a:latin typeface="Times New Roman" panose="02020603050405020304" pitchFamily="18" charset="0"/>
                <a:cs typeface="Times New Roman" panose="02020603050405020304" pitchFamily="18" charset="0"/>
              </a:rPr>
              <a:t>. </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0751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41696" y="1071349"/>
            <a:ext cx="10276764" cy="5233916"/>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Gaz</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karburizatsiyasi</a:t>
            </a:r>
            <a:r>
              <a:rPr lang="en-US" dirty="0">
                <a:latin typeface="Times New Roman" panose="02020603050405020304" pitchFamily="18" charset="0"/>
                <a:cs typeface="Times New Roman" panose="02020603050405020304" pitchFamily="18" charset="0"/>
              </a:rPr>
              <a:t> 10-15% </a:t>
            </a:r>
            <a:r>
              <a:rPr lang="en-US" dirty="0" err="1">
                <a:latin typeface="Times New Roman" panose="02020603050405020304" pitchFamily="18" charset="0"/>
                <a:cs typeface="Times New Roman" panose="02020603050405020304" pitchFamily="18" charset="0"/>
              </a:rPr>
              <a:t>kremniy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kaltsiy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koks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karburlashtiruvchi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qo'shilishidan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progressivdir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Karburizatsiyalangan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karburizator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titan,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sementlangan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kontsentratsiyasini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954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4650" y="592888"/>
            <a:ext cx="9908276" cy="6093976"/>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Sementatsiyalangan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mahsulotlarning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mexanik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xususiyatlarini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sirtdagi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yuqori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quvvat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qattiqlik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nisbatan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yuqori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zarbga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chidamliligi</a:t>
            </a:r>
            <a:r>
              <a:rPr lang="en-US" sz="2600" dirty="0">
                <a:latin typeface="Times New Roman" panose="02020603050405020304" pitchFamily="18" charset="0"/>
                <a:cs typeface="Times New Roman" panose="02020603050405020304" pitchFamily="18" charset="0"/>
              </a:rPr>
              <a:t>) optimal </a:t>
            </a:r>
            <a:r>
              <a:rPr lang="en-US" sz="2600" dirty="0" err="1">
                <a:latin typeface="Times New Roman" panose="02020603050405020304" pitchFamily="18" charset="0"/>
                <a:cs typeface="Times New Roman" panose="02020603050405020304" pitchFamily="18" charset="0"/>
              </a:rPr>
              <a:t>birikmasi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issiqlik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ishlov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berishdan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so'ng</a:t>
            </a:r>
            <a:r>
              <a:rPr lang="en-US" sz="2600" dirty="0">
                <a:latin typeface="Times New Roman" panose="02020603050405020304" pitchFamily="18" charset="0"/>
                <a:cs typeface="Times New Roman" panose="02020603050405020304" pitchFamily="18" charset="0"/>
              </a:rPr>
              <a:t> - </a:t>
            </a:r>
            <a:r>
              <a:rPr lang="en-US" sz="2600" dirty="0" err="1">
                <a:latin typeface="Times New Roman" panose="02020603050405020304" pitchFamily="18" charset="0"/>
                <a:cs typeface="Times New Roman" panose="02020603050405020304" pitchFamily="18" charset="0"/>
              </a:rPr>
              <a:t>sovitish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yumshatish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ta'minlanadi</a:t>
            </a:r>
            <a:r>
              <a:rPr lang="en-US" sz="2600" dirty="0">
                <a:latin typeface="Times New Roman" panose="02020603050405020304" pitchFamily="18" charset="0"/>
                <a:cs typeface="Times New Roman" panose="02020603050405020304" pitchFamily="18" charset="0"/>
              </a:rPr>
              <a:t>.[2-4-6]</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Nitridlash</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yuqori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sirt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qattiqligi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issiqikka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bardoshliligi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korroziyaga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chidamliligi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charchoq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kuchini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material (</a:t>
            </a:r>
            <a:r>
              <a:rPr lang="en-US" sz="2600" dirty="0" err="1">
                <a:latin typeface="Times New Roman" panose="02020603050405020304" pitchFamily="18" charset="0"/>
                <a:cs typeface="Times New Roman" panose="02020603050405020304" pitchFamily="18" charset="0"/>
              </a:rPr>
              <a:t>mahsulot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sirt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qatlamlarini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azot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to'yintiriliadi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Uzoq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vaqt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davomida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o'nlab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nisbatan</a:t>
            </a:r>
            <a:r>
              <a:rPr lang="en-US" sz="2600" dirty="0">
                <a:latin typeface="Times New Roman" panose="02020603050405020304" pitchFamily="18" charset="0"/>
                <a:cs typeface="Times New Roman" panose="02020603050405020304" pitchFamily="18" charset="0"/>
              </a:rPr>
              <a:t> past </a:t>
            </a:r>
            <a:r>
              <a:rPr lang="en-US" sz="2600" dirty="0" err="1">
                <a:latin typeface="Times New Roman" panose="02020603050405020304" pitchFamily="18" charset="0"/>
                <a:cs typeface="Times New Roman" panose="02020603050405020304" pitchFamily="18" charset="0"/>
              </a:rPr>
              <a:t>haroratlarda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dissotsiatsiyalangan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ammiakda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oxirgi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issiqlik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ishlov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mahsulotni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qizdirish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amalga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oshiriladi</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547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3373" y="955344"/>
            <a:ext cx="10417791" cy="5186149"/>
          </a:xfrm>
        </p:spPr>
        <p:txBody>
          <a:bodyPr>
            <a:no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Nitrokarburizatsiya</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karburizatsiya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nitridlovchi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20-30%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chiqqan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ammiak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nitrokarburizatsiya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Karbonitridlarning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sementlangan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issiqikka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chidamliligini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7116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078" y="750627"/>
            <a:ext cx="10499677" cy="5936776"/>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Sulfidlash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mahsulotning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aşınma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a:t>
            </a:r>
            <a:r>
              <a:rPr lang="en-US" dirty="0">
                <a:latin typeface="Times New Roman" panose="02020603050405020304" pitchFamily="18" charset="0"/>
                <a:cs typeface="Times New Roman" panose="02020603050405020304" pitchFamily="18" charset="0"/>
              </a:rPr>
              <a:t>: a) 130-160 ° C </a:t>
            </a:r>
            <a:r>
              <a:rPr lang="en-US" dirty="0" err="1">
                <a:latin typeface="Times New Roman" panose="02020603050405020304" pitchFamily="18" charset="0"/>
                <a:cs typeface="Times New Roman" panose="02020603050405020304" pitchFamily="18" charset="0"/>
              </a:rPr>
              <a:t>haroratda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400-750 ° C </a:t>
            </a:r>
            <a:r>
              <a:rPr lang="en-US" dirty="0" err="1">
                <a:latin typeface="Times New Roman" panose="02020603050405020304" pitchFamily="18" charset="0"/>
                <a:cs typeface="Times New Roman" panose="02020603050405020304" pitchFamily="18" charset="0"/>
              </a:rPr>
              <a:t>haroratda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isitiladi</a:t>
            </a:r>
            <a:r>
              <a:rPr lang="en-US" dirty="0">
                <a:latin typeface="Times New Roman" panose="02020603050405020304" pitchFamily="18" charset="0"/>
                <a:cs typeface="Times New Roman" panose="02020603050405020304" pitchFamily="18" charset="0"/>
              </a:rPr>
              <a:t>; b) </a:t>
            </a:r>
            <a:r>
              <a:rPr lang="en-US" dirty="0" err="1">
                <a:latin typeface="Times New Roman" panose="02020603050405020304" pitchFamily="18" charset="0"/>
                <a:cs typeface="Times New Roman" panose="02020603050405020304" pitchFamily="18" charset="0"/>
              </a:rPr>
              <a:t>vodorod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sulfidlanishiga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uchragan</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plombalarda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birikmalarini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ammiakni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sulfidlanishni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nitrokarburlash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birlashtirish</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97287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50795" y="1037229"/>
            <a:ext cx="10185778" cy="5527344"/>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ammo </a:t>
            </a:r>
            <a:r>
              <a:rPr lang="en-US" dirty="0" err="1">
                <a:latin typeface="Times New Roman" panose="02020603050405020304" pitchFamily="18" charset="0"/>
                <a:cs typeface="Times New Roman" panose="02020603050405020304" pitchFamily="18" charset="0"/>
              </a:rPr>
              <a:t>kuchini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pasaytiradi</a:t>
            </a:r>
            <a:r>
              <a:rPr lang="en-US" dirty="0">
                <a:latin typeface="Times New Roman" panose="02020603050405020304" pitchFamily="18" charset="0"/>
                <a:cs typeface="Times New Roman" panose="02020603050405020304" pitchFamily="18" charset="0"/>
              </a:rPr>
              <a:t>.[3-4]</a:t>
            </a: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Diffuzion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metalizatsiya</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mahsulot</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alyuminiy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alyuminlash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vanadiy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vanadiy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rux</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rux</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to'yinganligi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aşınma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mahsulotlarning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aşınmasını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chidamliligini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dekorativ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7387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386" y="798394"/>
            <a:ext cx="10158483" cy="5602406"/>
          </a:xfrm>
        </p:spPr>
        <p:txBody>
          <a:bodyPr>
            <a:noAutofit/>
          </a:bodyPr>
          <a:lstStyle/>
          <a:p>
            <a:pPr algn="just">
              <a:lnSpc>
                <a:spcPct val="150000"/>
              </a:lnSpc>
            </a:pP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ferroxrom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metallizatorda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xrom-galogenidlarga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smtClean="0">
                <a:latin typeface="Times New Roman" panose="02020603050405020304" pitchFamily="18" charset="0"/>
                <a:cs typeface="Times New Roman" panose="02020603050405020304" pitchFamily="18" charset="0"/>
              </a:rPr>
              <a:t>Xrom</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metallizator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odatda</a:t>
            </a:r>
            <a:r>
              <a:rPr lang="en-US" dirty="0">
                <a:latin typeface="Times New Roman" panose="02020603050405020304" pitchFamily="18" charset="0"/>
                <a:cs typeface="Times New Roman" panose="02020603050405020304" pitchFamily="18" charset="0"/>
              </a:rPr>
              <a:t> 1100-1200 ° C)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hajmdagi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namunaga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teskari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proportsionaldir</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584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6204" y="641446"/>
            <a:ext cx="10363198" cy="5861712"/>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Xrom</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blanklarni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sinterlash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birlashtirilishi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bajarilishi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Xrom</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qoplamasini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karburizatsiya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istiqbolli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hisoblanadi</a:t>
            </a:r>
            <a:r>
              <a:rPr lang="en-US" dirty="0" smtClean="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orttirma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bardoshliligini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.[2-3-4]</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chidamliligini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burg'ulash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fosfatlash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silikonlash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421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1486" y="846161"/>
            <a:ext cx="10649804" cy="5683155"/>
          </a:xfrm>
        </p:spPr>
        <p:txBody>
          <a:bodyPr>
            <a:noAutofit/>
          </a:bodyPr>
          <a:lstStyle/>
          <a:p>
            <a:pPr algn="ctr">
              <a:lnSpc>
                <a:spcPct val="150000"/>
              </a:lnSpc>
            </a:pPr>
            <a:r>
              <a:rPr lang="en-US" b="1" dirty="0">
                <a:latin typeface="Times New Roman" panose="02020603050405020304" pitchFamily="18" charset="0"/>
                <a:cs typeface="Times New Roman" panose="02020603050405020304" pitchFamily="18" charset="0"/>
              </a:rPr>
              <a:t>11.4 </a:t>
            </a:r>
            <a:r>
              <a:rPr lang="en-US" b="1" dirty="0" err="1">
                <a:latin typeface="Times New Roman" panose="02020603050405020304" pitchFamily="18" charset="0"/>
                <a:cs typeface="Times New Roman" panose="02020603050405020304" pitchFamily="18" charset="0"/>
              </a:rPr>
              <a:t>Kukunli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metallokeramik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kimyoviy-termik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ishlov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o’ziga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xos</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tamoyillari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klassik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soxasiga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1-75% </a:t>
            </a:r>
            <a:r>
              <a:rPr lang="en-US" dirty="0" err="1">
                <a:latin typeface="Times New Roman" panose="02020603050405020304" pitchFamily="18" charset="0"/>
                <a:cs typeface="Times New Roman" panose="02020603050405020304" pitchFamily="18" charset="0"/>
              </a:rPr>
              <a:t>g’ovaklikga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G’ovakligi</a:t>
            </a:r>
            <a:r>
              <a:rPr lang="en-US" dirty="0">
                <a:latin typeface="Times New Roman" panose="02020603050405020304" pitchFamily="18" charset="0"/>
                <a:cs typeface="Times New Roman" panose="02020603050405020304" pitchFamily="18" charset="0"/>
              </a:rPr>
              <a:t> 1-10%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9722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05133" y="696035"/>
            <a:ext cx="10704395" cy="5977719"/>
          </a:xfrm>
        </p:spPr>
        <p:txBody>
          <a:bodyPr>
            <a:noAutofit/>
          </a:bodyPr>
          <a:lstStyle/>
          <a:p>
            <a:pPr algn="just">
              <a:lnSpc>
                <a:spcPct val="150000"/>
              </a:lnSpc>
            </a:pPr>
            <a:r>
              <a:rPr lang="en-US" dirty="0" err="1">
                <a:latin typeface="Times New Roman" panose="02020603050405020304" pitchFamily="18" charset="0"/>
                <a:cs typeface="Times New Roman" panose="02020603050405020304" pitchFamily="18" charset="0"/>
              </a:rPr>
              <a:t>G’ovakligi</a:t>
            </a:r>
            <a:r>
              <a:rPr lang="en-US" dirty="0">
                <a:latin typeface="Times New Roman" panose="02020603050405020304" pitchFamily="18" charset="0"/>
                <a:cs typeface="Times New Roman" panose="02020603050405020304" pitchFamily="18" charset="0"/>
              </a:rPr>
              <a:t> 10-25%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antifriksion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G’ovakligi</a:t>
            </a:r>
            <a:r>
              <a:rPr lang="en-US" dirty="0">
                <a:latin typeface="Times New Roman" panose="02020603050405020304" pitchFamily="18" charset="0"/>
                <a:cs typeface="Times New Roman" panose="02020603050405020304" pitchFamily="18" charset="0"/>
              </a:rPr>
              <a:t> 25%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klassik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0,5-1 mm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erishilshi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4059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3" y="832513"/>
            <a:ext cx="10718042" cy="5669507"/>
          </a:xfrm>
        </p:spPr>
        <p:txBody>
          <a:bodyPr>
            <a:normAutofit/>
          </a:bodyPr>
          <a:lstStyle/>
          <a:p>
            <a:pPr algn="just">
              <a:lnSpc>
                <a:spcPct val="150000"/>
              </a:lnSpc>
            </a:pPr>
            <a:r>
              <a:rPr lang="en-US" dirty="0" err="1" smtClean="0">
                <a:latin typeface="Times New Roman" panose="02020603050405020304" pitchFamily="18" charset="0"/>
                <a:cs typeface="Times New Roman" panose="02020603050405020304" pitchFamily="18" charset="0"/>
              </a:rPr>
              <a:t>Bunday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hollarda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g’ovakligi</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10-20%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2-3 mm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korroziyagabarodoshligi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keskin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sxemasi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rasmda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gaz-fazasidan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atomlari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klassik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chegarasi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krisstal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panjaralari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xarakat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qilsalar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kapilyar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ko’rishimiz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56951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3624" y="4940491"/>
            <a:ext cx="10335904" cy="1310185"/>
          </a:xfrm>
        </p:spPr>
        <p:txBody>
          <a:bodyPr>
            <a:normAutofit/>
          </a:bodyPr>
          <a:lstStyle/>
          <a:p>
            <a:pPr>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rasm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a:t>
            </a:r>
            <a:r>
              <a:rPr lang="en-US" dirty="0">
                <a:latin typeface="Times New Roman" panose="02020603050405020304" pitchFamily="18" charset="0"/>
                <a:cs typeface="Times New Roman" panose="02020603050405020304" pitchFamily="18" charset="0"/>
              </a:rPr>
              <a:t>: a – </a:t>
            </a:r>
            <a:r>
              <a:rPr lang="en-US" dirty="0" err="1">
                <a:latin typeface="Times New Roman" panose="02020603050405020304" pitchFamily="18" charset="0"/>
                <a:cs typeface="Times New Roman" panose="02020603050405020304" pitchFamily="18" charset="0"/>
              </a:rPr>
              <a:t>klassik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g’ovaksiz</a:t>
            </a:r>
            <a:r>
              <a:rPr lang="en-US" dirty="0">
                <a:latin typeface="Times New Roman" panose="02020603050405020304" pitchFamily="18" charset="0"/>
                <a:cs typeface="Times New Roman" panose="02020603050405020304" pitchFamily="18" charset="0"/>
              </a:rPr>
              <a:t> material; b – </a:t>
            </a:r>
            <a:r>
              <a:rPr lang="en-US" dirty="0" err="1">
                <a:latin typeface="Times New Roman" panose="02020603050405020304" pitchFamily="18" charset="0"/>
                <a:cs typeface="Times New Roman" panose="02020603050405020304" pitchFamily="18" charset="0"/>
              </a:rPr>
              <a:t>g’ovak</a:t>
            </a:r>
            <a:r>
              <a:rPr lang="en-US" dirty="0">
                <a:latin typeface="Times New Roman" panose="02020603050405020304" pitchFamily="18" charset="0"/>
                <a:cs typeface="Times New Roman" panose="02020603050405020304" pitchFamily="18" charset="0"/>
              </a:rPr>
              <a:t> material</a:t>
            </a:r>
            <a:endParaRPr lang="ru-RU"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1951630" y="818867"/>
            <a:ext cx="8188657" cy="4121624"/>
          </a:xfrm>
          <a:prstGeom prst="rect">
            <a:avLst/>
          </a:prstGeom>
        </p:spPr>
      </p:pic>
    </p:spTree>
    <p:extLst>
      <p:ext uri="{BB962C8B-B14F-4D97-AF65-F5344CB8AC3E}">
        <p14:creationId xmlns:p14="http://schemas.microsoft.com/office/powerpoint/2010/main" val="3813101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832513"/>
            <a:ext cx="10799928" cy="1433015"/>
          </a:xfrm>
        </p:spPr>
        <p:txBody>
          <a:bodyPr>
            <a:noAutofit/>
          </a:bodyPr>
          <a:lstStyle/>
          <a:p>
            <a:pPr>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G’ovak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uchraydigan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rasmda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2169994" y="2101755"/>
            <a:ext cx="7083187" cy="2743200"/>
          </a:xfrm>
          <a:prstGeom prst="rect">
            <a:avLst/>
          </a:prstGeom>
          <a:noFill/>
          <a:ln>
            <a:noFill/>
          </a:ln>
        </p:spPr>
      </p:pic>
      <p:sp>
        <p:nvSpPr>
          <p:cNvPr id="2" name="Прямоугольник 1"/>
          <p:cNvSpPr/>
          <p:nvPr/>
        </p:nvSpPr>
        <p:spPr>
          <a:xfrm>
            <a:off x="1665026" y="5190867"/>
            <a:ext cx="8689075" cy="1220783"/>
          </a:xfrm>
          <a:prstGeom prst="rect">
            <a:avLst/>
          </a:prstGeom>
        </p:spPr>
        <p:txBody>
          <a:bodyPr wrap="square">
            <a:spAutoFit/>
          </a:bodyPr>
          <a:lstStyle/>
          <a:p>
            <a:pPr marL="12700" indent="419100" algn="ctr">
              <a:lnSpc>
                <a:spcPct val="150000"/>
              </a:lnSpc>
              <a:spcAft>
                <a:spcPts val="0"/>
              </a:spcAft>
            </a:pPr>
            <a:r>
              <a:rPr lang="uz-Cyrl-UZ" sz="2600" dirty="0">
                <a:latin typeface="Times New Roman" panose="02020603050405020304" pitchFamily="18" charset="0"/>
                <a:ea typeface="Times New Roman" panose="02020603050405020304" pitchFamily="18" charset="0"/>
              </a:rPr>
              <a:t>2- rasm. G’ovakliklarning turlari: 1- ochiq g’ovak; 2- yarim yopiq g’ovak; 3- yopiq g’ovak.</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32304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6202" y="1016760"/>
            <a:ext cx="10472383" cy="5206620"/>
          </a:xfrm>
        </p:spPr>
        <p:txBody>
          <a:bodyPr>
            <a:noAutofit/>
          </a:bodyPr>
          <a:lstStyle/>
          <a:p>
            <a:pPr algn="just">
              <a:lnSpc>
                <a:spcPct val="150000"/>
              </a:lnSpc>
            </a:pPr>
            <a:r>
              <a:rPr lang="uz-Cyrl-UZ" dirty="0">
                <a:latin typeface="Times New Roman" panose="02020603050405020304" pitchFamily="18" charset="0"/>
                <a:cs typeface="Times New Roman" panose="02020603050405020304" pitchFamily="18" charset="0"/>
              </a:rPr>
              <a:t>Ochiq g’ovakliklar kukunli metallokeramik materialaning ikki tamon yuzasini teshigi orqali bir-biri bilan ulaydi va gaz-xavo yoki Suyuqliklarni filtrlash jarayonida katnashadi. Yarim yopiq va yopiq g’ovakliklar bir yoki ikkala tamonidan yopiq bo’lib ular filtrlash jarayonida qatnashmaydilar. Bunday g’ovakliklarni filtrlovchi kukunli metallokeramik materiallarda bo’lishligi materialning mexanik xossalariga yomon tasir qilib uni pasayshiga olib keladi shuning uchun bunday g’ovakliklar kukunli metallokeramik filtrlarda bo’lmasligi kerak.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13626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7025" y="464023"/>
            <a:ext cx="10972800" cy="6168789"/>
          </a:xfrm>
        </p:spPr>
        <p:txBody>
          <a:bodyPr>
            <a:noAutofit/>
          </a:bodyPr>
          <a:lstStyle/>
          <a:p>
            <a:pPr algn="just">
              <a:lnSpc>
                <a:spcPct val="150000"/>
              </a:lnSpc>
            </a:pPr>
            <a:r>
              <a:rPr lang="uz-Cyrl-UZ" dirty="0">
                <a:latin typeface="Times New Roman" panose="02020603050405020304" pitchFamily="18" charset="0"/>
                <a:cs typeface="Times New Roman" panose="02020603050405020304" pitchFamily="18" charset="0"/>
              </a:rPr>
              <a:t>Yarim yopiq va yopiq g’ovakliklar kukunli metallokeramik filtrlarni ishlab chiqarish aniqrog’i presslab shakl berish jarayonida metall yoki qotishma kukunlarini xaddan ziyod deformatsiyalanishida xosil bo’ladi.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Agar materialning umumiy g’ovakligi P &gt; 18 %  katta bo’lsa unda materialdagi yopiq va yarim yopiq g’ovakliklarning umumiy miqdori  2-5 % tashkil etadi. Agar materialda g’ovakliklarning umumiy miqdori P &lt; 18 % bo’lsa unda yopiq va yarim yopiq g’ovakliklar miqdori ortadi.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Demak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guruxlarga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binon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5626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04967"/>
            <a:ext cx="10972800" cy="6155140"/>
          </a:xfrm>
        </p:spPr>
        <p:txBody>
          <a:bodyPr>
            <a:noAutofit/>
          </a:bodyPr>
          <a:lstStyle/>
          <a:p>
            <a:pPr algn="ctr">
              <a:lnSpc>
                <a:spcPct val="150000"/>
              </a:lnSpc>
            </a:pPr>
            <a:r>
              <a:rPr lang="en-US" b="1" dirty="0">
                <a:latin typeface="Times New Roman" panose="02020603050405020304" pitchFamily="18" charset="0"/>
                <a:cs typeface="Times New Roman" panose="02020603050405020304" pitchFamily="18" charset="0"/>
              </a:rPr>
              <a:t>11.5 </a:t>
            </a:r>
            <a:r>
              <a:rPr lang="en-US" b="1" dirty="0" err="1">
                <a:latin typeface="Times New Roman" panose="02020603050405020304" pitchFamily="18" charset="0"/>
                <a:cs typeface="Times New Roman" panose="02020603050405020304" pitchFamily="18" charset="0"/>
              </a:rPr>
              <a:t>Kukunli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metallokeramik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singib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o’tkazmaydigan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diffuzion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xrom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to’yintirish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asoslari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Singib</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kinetikasi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chegara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chanbarchas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tarkibidagi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ochiq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agar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o’lchami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kapilyar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yopilib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qoladi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9706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55093"/>
            <a:ext cx="10972800" cy="5669507"/>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Natijada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pasaytirishi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.[4-5]</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eksperement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kanalining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ayniqsa</a:t>
            </a:r>
            <a:r>
              <a:rPr lang="en-US" dirty="0">
                <a:latin typeface="Times New Roman" panose="02020603050405020304" pitchFamily="18" charset="0"/>
                <a:cs typeface="Times New Roman" panose="02020603050405020304" pitchFamily="18" charset="0"/>
              </a:rPr>
              <a:t> 3-5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8507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96036"/>
            <a:ext cx="10972800" cy="5628564"/>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Xar-xil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rasmda</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008495" y="2470244"/>
            <a:ext cx="8175009" cy="4148919"/>
          </a:xfrm>
          <a:prstGeom prst="rect">
            <a:avLst/>
          </a:prstGeom>
          <a:noFill/>
          <a:ln>
            <a:noFill/>
          </a:ln>
        </p:spPr>
      </p:pic>
    </p:spTree>
    <p:extLst>
      <p:ext uri="{BB962C8B-B14F-4D97-AF65-F5344CB8AC3E}">
        <p14:creationId xmlns:p14="http://schemas.microsoft.com/office/powerpoint/2010/main" val="2348396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86854"/>
            <a:ext cx="10972800" cy="5737746"/>
          </a:xfrm>
        </p:spPr>
        <p:txBody>
          <a:bodyPr>
            <a:normAutofit lnSpcReduction="10000"/>
          </a:bodyPr>
          <a:lstStyle/>
          <a:p>
            <a:pPr algn="ctr">
              <a:lnSpc>
                <a:spcPct val="150000"/>
              </a:lnSpc>
            </a:pPr>
            <a:r>
              <a:rPr lang="en-US" dirty="0">
                <a:latin typeface="Times New Roman" panose="02020603050405020304" pitchFamily="18" charset="0"/>
                <a:cs typeface="Times New Roman" panose="02020603050405020304" pitchFamily="18" charset="0"/>
              </a:rPr>
              <a:t>3-rasm. </a:t>
            </a:r>
            <a:r>
              <a:rPr lang="en-US" dirty="0" err="1">
                <a:latin typeface="Times New Roman" panose="02020603050405020304" pitchFamily="18" charset="0"/>
                <a:cs typeface="Times New Roman" panose="02020603050405020304" pitchFamily="18" charset="0"/>
              </a:rPr>
              <a:t>Materialnig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dissotsiyasyalangan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amiyak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muxitida</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vakuum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pishirilgan</a:t>
            </a:r>
            <a:r>
              <a:rPr lang="en-US" dirty="0">
                <a:latin typeface="Times New Roman" panose="02020603050405020304" pitchFamily="18" charset="0"/>
                <a:cs typeface="Times New Roman" panose="02020603050405020304" pitchFamily="18" charset="0"/>
              </a:rPr>
              <a:t> material.</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kinetikasiga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ulchami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fraksialar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ulchamining</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bo’ylab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50-40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donalardan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kenetikasi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donali</a:t>
            </a:r>
            <a:r>
              <a:rPr lang="en-US" dirty="0">
                <a:latin typeface="Times New Roman" panose="02020603050405020304" pitchFamily="18" charset="0"/>
                <a:cs typeface="Times New Roman" panose="02020603050405020304" pitchFamily="18" charset="0"/>
              </a:rPr>
              <a:t> 200-300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5344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736979"/>
            <a:ext cx="10972800" cy="6018663"/>
          </a:xfrm>
        </p:spPr>
        <p:txBody>
          <a:bodyPr>
            <a:normAutofit/>
          </a:bodyPr>
          <a:lstStyle/>
          <a:p>
            <a:pPr algn="just">
              <a:lnSpc>
                <a:spcPct val="150000"/>
              </a:lnSpc>
            </a:pP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keyinchalik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butun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susayib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ctr">
              <a:lnSpc>
                <a:spcPct val="150000"/>
              </a:lnSpc>
            </a:pPr>
            <a:r>
              <a:rPr lang="en-US" b="1" dirty="0">
                <a:latin typeface="Times New Roman" panose="02020603050405020304" pitchFamily="18" charset="0"/>
                <a:cs typeface="Times New Roman" panose="02020603050405020304" pitchFamily="18" charset="0"/>
              </a:rPr>
              <a:t>11.6 </a:t>
            </a:r>
            <a:r>
              <a:rPr lang="en-US" b="1" dirty="0" err="1">
                <a:latin typeface="Times New Roman" panose="02020603050405020304" pitchFamily="18" charset="0"/>
                <a:cs typeface="Times New Roman" panose="02020603050405020304" pitchFamily="18" charset="0"/>
              </a:rPr>
              <a:t>Singib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o’tkazuvchanlikga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metallokeramik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materiallarinig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diffuzion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to’yinish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tamoyillari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ochiq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yuboradi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337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2430" y="777922"/>
            <a:ext cx="10595212" cy="5601269"/>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ochiq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fazasi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batamom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klassik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fakat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to’yinish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devorining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qalinligiga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qatlamlarda</a:t>
            </a:r>
            <a:r>
              <a:rPr lang="en-US" dirty="0">
                <a:latin typeface="Times New Roman" panose="02020603050405020304" pitchFamily="18" charset="0"/>
                <a:cs typeface="Times New Roman" panose="02020603050405020304" pitchFamily="18" charset="0"/>
              </a:rPr>
              <a:t> 6-10 mm </a:t>
            </a:r>
            <a:r>
              <a:rPr lang="en-US" dirty="0" err="1">
                <a:latin typeface="Times New Roman" panose="02020603050405020304" pitchFamily="18" charset="0"/>
                <a:cs typeface="Times New Roman" panose="02020603050405020304" pitchFamily="18" charset="0"/>
              </a:rPr>
              <a:t>chuqurliggacha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38869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2304" y="491318"/>
            <a:ext cx="10972800" cy="6045959"/>
          </a:xfrm>
        </p:spPr>
        <p:txBody>
          <a:bodyPr>
            <a:noAutofit/>
          </a:bodyPr>
          <a:lstStyle/>
          <a:p>
            <a:pPr algn="just">
              <a:lnSpc>
                <a:spcPct val="150000"/>
              </a:lnSpc>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xolatda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kichraygan</a:t>
            </a:r>
            <a:r>
              <a:rPr lang="en-US" dirty="0">
                <a:latin typeface="Times New Roman" panose="02020603050405020304" pitchFamily="18" charset="0"/>
                <a:cs typeface="Times New Roman" panose="02020603050405020304" pitchFamily="18" charset="0"/>
              </a:rPr>
              <a:t> sari </a:t>
            </a:r>
            <a:r>
              <a:rPr lang="en-US" dirty="0" err="1">
                <a:latin typeface="Times New Roman" panose="02020603050405020304" pitchFamily="18" charset="0"/>
                <a:cs typeface="Times New Roman" panose="02020603050405020304" pitchFamily="18" charset="0"/>
              </a:rPr>
              <a:t>diffuziya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qisqarib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fazaning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axamiyat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kasb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xolatlarda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gaz-fazaning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qilinmagan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kapilyar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donali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gaz-fazasi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shart</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navbatida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boshidayoq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kapilyar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8767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6900" y="1011072"/>
            <a:ext cx="10972800" cy="5157716"/>
          </a:xfrm>
        </p:spPr>
        <p:txBody>
          <a:bodyPr>
            <a:normAutofit lnSpcReduction="10000"/>
          </a:bodyPr>
          <a:lstStyle/>
          <a:p>
            <a:pPr lvl="0" algn="ctr">
              <a:lnSpc>
                <a:spcPct val="150000"/>
              </a:lnSpc>
            </a:pPr>
            <a:r>
              <a:rPr lang="en-US" b="1" dirty="0" err="1">
                <a:latin typeface="Times New Roman" panose="02020603050405020304" pitchFamily="18" charset="0"/>
                <a:cs typeface="Times New Roman" panose="02020603050405020304" pitchFamily="18" charset="0"/>
              </a:rPr>
              <a:t>Tekshiruv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endParaRPr lang="ru-RU" dirty="0">
              <a:latin typeface="Times New Roman" panose="02020603050405020304" pitchFamily="18" charset="0"/>
              <a:cs typeface="Times New Roman" panose="02020603050405020304" pitchFamily="18" charset="0"/>
            </a:endParaRPr>
          </a:p>
          <a:p>
            <a:pPr lvl="0" algn="just">
              <a:lnSpc>
                <a:spcPct val="150000"/>
              </a:lnSpc>
            </a:pPr>
            <a:r>
              <a:rPr lang="en-US" dirty="0">
                <a:latin typeface="Times New Roman" panose="02020603050405020304" pitchFamily="18" charset="0"/>
                <a:cs typeface="Times New Roman" panose="02020603050405020304" pitchFamily="18" charset="0"/>
              </a:rPr>
              <a:t>1.</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Termik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lvl="0" algn="just">
              <a:lnSpc>
                <a:spcPct val="150000"/>
              </a:lnSpc>
            </a:pPr>
            <a:r>
              <a:rPr lang="en-US" dirty="0">
                <a:latin typeface="Times New Roman" panose="02020603050405020304" pitchFamily="18" charset="0"/>
                <a:cs typeface="Times New Roman" panose="02020603050405020304" pitchFamily="18" charset="0"/>
              </a:rPr>
              <a:t>2</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50000"/>
              </a:lnSpc>
            </a:pPr>
            <a:r>
              <a:rPr lang="en-US" dirty="0">
                <a:latin typeface="Times New Roman" panose="02020603050405020304" pitchFamily="18" charset="0"/>
                <a:cs typeface="Times New Roman" panose="02020603050405020304" pitchFamily="18" charset="0"/>
              </a:rPr>
              <a:t>3. </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qaysilar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50000"/>
              </a:lnSpc>
            </a:pPr>
            <a:r>
              <a:rPr lang="en-US" dirty="0" smtClean="0">
                <a:latin typeface="Times New Roman" panose="02020603050405020304" pitchFamily="18" charset="0"/>
                <a:cs typeface="Times New Roman" panose="02020603050405020304" pitchFamily="18" charset="0"/>
              </a:rPr>
              <a:t>4. </a:t>
            </a:r>
            <a:r>
              <a:rPr lang="en-US" dirty="0" err="1" smtClean="0">
                <a:latin typeface="Times New Roman" panose="02020603050405020304" pitchFamily="18" charset="0"/>
                <a:cs typeface="Times New Roman" panose="02020603050405020304" pitchFamily="18" charset="0"/>
              </a:rPr>
              <a:t>Kukunli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50000"/>
              </a:lnSpc>
            </a:pPr>
            <a:r>
              <a:rPr lang="en-US" dirty="0">
                <a:latin typeface="Times New Roman" panose="02020603050405020304" pitchFamily="18" charset="0"/>
                <a:cs typeface="Times New Roman" panose="02020603050405020304" pitchFamily="18" charset="0"/>
              </a:rPr>
              <a:t>5</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Singib</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to’yintirish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3434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18532" y="339634"/>
            <a:ext cx="10972800" cy="6183996"/>
          </a:xfrm>
        </p:spPr>
        <p:txBody>
          <a:bodyPr>
            <a:normAutofit/>
          </a:bodyPr>
          <a:lstStyle/>
          <a:p>
            <a:pPr algn="ctr"/>
            <a:r>
              <a:rPr lang="en-US" sz="2800" dirty="0" err="1">
                <a:latin typeface="Times New Roman" panose="02020603050405020304" pitchFamily="18" charset="0"/>
                <a:cs typeface="Times New Roman" panose="02020603050405020304" pitchFamily="18" charset="0"/>
              </a:rPr>
              <a:t>Foydalanilgan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adabiyotlar</a:t>
            </a:r>
            <a:endParaRPr lang="ru-RU" sz="2000" dirty="0">
              <a:latin typeface="Times New Roman" panose="02020603050405020304" pitchFamily="18" charset="0"/>
              <a:cs typeface="Times New Roman" panose="02020603050405020304" pitchFamily="18" charset="0"/>
            </a:endParaRPr>
          </a:p>
          <a:p>
            <a:pPr lvl="0"/>
            <a:r>
              <a:rPr lang="ru-RU" sz="2800" dirty="0" smtClean="0">
                <a:latin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Kiparisov</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 S., </a:t>
            </a:r>
            <a:r>
              <a:rPr lang="en-US" sz="2800" dirty="0" err="1">
                <a:latin typeface="Times New Roman" panose="02020603050405020304" pitchFamily="18" charset="0"/>
                <a:cs typeface="Times New Roman" panose="02020603050405020304" pitchFamily="18" charset="0"/>
              </a:rPr>
              <a:t>Libenson</a:t>
            </a:r>
            <a:r>
              <a:rPr lang="en-US" sz="2800" dirty="0">
                <a:latin typeface="Times New Roman" panose="02020603050405020304" pitchFamily="18" charset="0"/>
                <a:cs typeface="Times New Roman" panose="02020603050405020304" pitchFamily="18" charset="0"/>
              </a:rPr>
              <a:t> G. A. </a:t>
            </a:r>
            <a:r>
              <a:rPr lang="en-US" sz="2800" dirty="0" err="1">
                <a:latin typeface="Times New Roman" panose="02020603050405020304" pitchFamily="18" charset="0"/>
                <a:cs typeface="Times New Roman" panose="02020603050405020304" pitchFamily="18" charset="0"/>
              </a:rPr>
              <a:t>Poroshkovaya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Uchebnik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dlya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texnikumov</a:t>
            </a:r>
            <a:r>
              <a:rPr lang="en-US" sz="2800" dirty="0">
                <a:latin typeface="Times New Roman" panose="02020603050405020304" pitchFamily="18" charset="0"/>
                <a:cs typeface="Times New Roman" panose="02020603050405020304" pitchFamily="18" charset="0"/>
              </a:rPr>
              <a:t>—3-e </a:t>
            </a:r>
            <a:r>
              <a:rPr lang="en-US" sz="2800" dirty="0" err="1">
                <a:latin typeface="Times New Roman" panose="02020603050405020304" pitchFamily="18" charset="0"/>
                <a:cs typeface="Times New Roman" panose="02020603050405020304" pitchFamily="18" charset="0"/>
              </a:rPr>
              <a:t>izd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pererab</a:t>
            </a:r>
            <a:r>
              <a:rPr lang="en-US" sz="2800" dirty="0">
                <a:latin typeface="Times New Roman" panose="02020603050405020304" pitchFamily="18" charset="0"/>
                <a:cs typeface="Times New Roman" panose="02020603050405020304" pitchFamily="18" charset="0"/>
              </a:rPr>
              <a:t>.— M.: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1991-20 </a:t>
            </a:r>
            <a:r>
              <a:rPr lang="en-US" sz="2800" dirty="0" smtClean="0">
                <a:latin typeface="Times New Roman" panose="02020603050405020304" pitchFamily="18" charset="0"/>
                <a:cs typeface="Times New Roman" panose="02020603050405020304" pitchFamily="18" charset="0"/>
              </a:rPr>
              <a:t>-</a:t>
            </a:r>
            <a:r>
              <a:rPr lang="ru-RU" sz="2800" dirty="0" smtClean="0">
                <a:latin typeface="Times New Roman" panose="02020603050405020304" pitchFamily="18" charset="0"/>
                <a:cs typeface="Times New Roman" panose="02020603050405020304" pitchFamily="18" charset="0"/>
              </a:rPr>
              <a:t>116</a:t>
            </a:r>
            <a:r>
              <a:rPr lang="en-US" sz="2800" dirty="0" smtClean="0">
                <a:latin typeface="Times New Roman" panose="02020603050405020304" pitchFamily="18" charset="0"/>
                <a:cs typeface="Times New Roman" panose="02020603050405020304" pitchFamily="18" charset="0"/>
              </a:rPr>
              <a:t>cc</a:t>
            </a:r>
            <a:endParaRPr lang="ru-RU" sz="2000" dirty="0">
              <a:latin typeface="Times New Roman" panose="02020603050405020304" pitchFamily="18" charset="0"/>
              <a:cs typeface="Times New Roman" panose="02020603050405020304" pitchFamily="18" charset="0"/>
            </a:endParaRPr>
          </a:p>
          <a:p>
            <a:pPr lvl="0"/>
            <a:r>
              <a:rPr lang="uz-Cyrl-UZ" sz="2800" dirty="0" smtClean="0">
                <a:latin typeface="Times New Roman" panose="02020603050405020304" pitchFamily="18" charset="0"/>
                <a:cs typeface="Times New Roman" panose="02020603050405020304" pitchFamily="18" charset="0"/>
              </a:rPr>
              <a:t>2. E</a:t>
            </a:r>
            <a:r>
              <a:rPr lang="uz-Cyrl-UZ" sz="2800" dirty="0">
                <a:latin typeface="Times New Roman" panose="02020603050405020304" pitchFamily="18" charset="0"/>
                <a:cs typeface="Times New Roman" panose="02020603050405020304" pitchFamily="18" charset="0"/>
              </a:rPr>
              <a:t>. O. Umarov Materialshunoslik. O‘zbekiston Respublikasi Oliy va o‘rta maxsus ta’lim vazirligi. – T.: Cho‘lpon nomidagi NMII, 2014 .</a:t>
            </a:r>
            <a:r>
              <a:rPr lang="en-US" sz="2800" dirty="0" smtClean="0">
                <a:latin typeface="Times New Roman" panose="02020603050405020304" pitchFamily="18" charset="0"/>
                <a:cs typeface="Times New Roman" panose="02020603050405020304" pitchFamily="18" charset="0"/>
              </a:rPr>
              <a:t>-</a:t>
            </a:r>
            <a:r>
              <a:rPr lang="ru-RU" sz="2800" dirty="0" smtClean="0">
                <a:latin typeface="Times New Roman" panose="02020603050405020304" pitchFamily="18" charset="0"/>
                <a:cs typeface="Times New Roman" panose="02020603050405020304" pitchFamily="18" charset="0"/>
              </a:rPr>
              <a:t>230</a:t>
            </a:r>
            <a:r>
              <a:rPr lang="en-US" sz="2800" dirty="0" smtClean="0">
                <a:latin typeface="Times New Roman" panose="02020603050405020304" pitchFamily="18" charset="0"/>
                <a:cs typeface="Times New Roman" panose="02020603050405020304" pitchFamily="18" charset="0"/>
              </a:rPr>
              <a:t>b</a:t>
            </a:r>
            <a:endParaRPr lang="ru-RU" sz="2000" dirty="0">
              <a:latin typeface="Times New Roman" panose="02020603050405020304" pitchFamily="18" charset="0"/>
              <a:cs typeface="Times New Roman" panose="02020603050405020304" pitchFamily="18" charset="0"/>
            </a:endParaRPr>
          </a:p>
          <a:p>
            <a:pPr lvl="0"/>
            <a:r>
              <a:rPr lang="uz-Cyrl-UZ" sz="2800" dirty="0" smtClean="0">
                <a:latin typeface="Times New Roman" panose="02020603050405020304" pitchFamily="18" charset="0"/>
                <a:cs typeface="Times New Roman" panose="02020603050405020304" pitchFamily="18" charset="0"/>
              </a:rPr>
              <a:t>3. Kiparisov </a:t>
            </a:r>
            <a:r>
              <a:rPr lang="uz-Cyrl-UZ" sz="2800" dirty="0">
                <a:latin typeface="Times New Roman" panose="02020603050405020304" pitchFamily="18" charset="0"/>
                <a:cs typeface="Times New Roman" panose="02020603050405020304" pitchFamily="18" charset="0"/>
              </a:rPr>
              <a:t>S.S. , Libenson G.A. Poroshkovaya metallurgiya. M.: , 1991</a:t>
            </a:r>
            <a:r>
              <a:rPr lang="en-US" sz="2800" dirty="0" smtClean="0">
                <a:latin typeface="Times New Roman" panose="02020603050405020304" pitchFamily="18" charset="0"/>
                <a:cs typeface="Times New Roman" panose="02020603050405020304" pitchFamily="18" charset="0"/>
              </a:rPr>
              <a:t>.-</a:t>
            </a:r>
            <a:r>
              <a:rPr lang="ru-RU" sz="2800" dirty="0" smtClean="0">
                <a:latin typeface="Times New Roman" panose="02020603050405020304" pitchFamily="18" charset="0"/>
                <a:cs typeface="Times New Roman" panose="02020603050405020304" pitchFamily="18" charset="0"/>
              </a:rPr>
              <a:t>139</a:t>
            </a:r>
            <a:r>
              <a:rPr lang="en-US" sz="2800" dirty="0" smtClean="0">
                <a:latin typeface="Times New Roman" panose="02020603050405020304" pitchFamily="18" charset="0"/>
                <a:cs typeface="Times New Roman" panose="02020603050405020304" pitchFamily="18" charset="0"/>
              </a:rPr>
              <a:t>c</a:t>
            </a:r>
            <a:endParaRPr lang="ru-RU" sz="2000" dirty="0">
              <a:latin typeface="Times New Roman" panose="02020603050405020304" pitchFamily="18" charset="0"/>
              <a:cs typeface="Times New Roman" panose="02020603050405020304" pitchFamily="18" charset="0"/>
            </a:endParaRPr>
          </a:p>
          <a:p>
            <a:pPr lvl="0"/>
            <a:r>
              <a:rPr lang="ru-RU" sz="2800" dirty="0">
                <a:latin typeface="Times New Roman" panose="02020603050405020304" pitchFamily="18" charset="0"/>
                <a:cs typeface="Times New Roman" panose="02020603050405020304" pitchFamily="18" charset="0"/>
              </a:rPr>
              <a:t>4</a:t>
            </a:r>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Kukun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o’quv-uslubiy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majmua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Andijon</a:t>
            </a:r>
            <a:r>
              <a:rPr lang="en-US" sz="2800" dirty="0">
                <a:latin typeface="Times New Roman" panose="02020603050405020304" pitchFamily="18" charset="0"/>
                <a:cs typeface="Times New Roman" panose="02020603050405020304" pitchFamily="18" charset="0"/>
              </a:rPr>
              <a:t> 2020</a:t>
            </a:r>
            <a:endParaRPr lang="ru-RU" sz="2000" dirty="0">
              <a:latin typeface="Times New Roman" panose="02020603050405020304" pitchFamily="18" charset="0"/>
              <a:cs typeface="Times New Roman" panose="02020603050405020304" pitchFamily="18" charset="0"/>
            </a:endParaRPr>
          </a:p>
          <a:p>
            <a:pPr lvl="0"/>
            <a:r>
              <a:rPr lang="ru-RU" sz="2800" dirty="0">
                <a:latin typeface="Times New Roman" panose="02020603050405020304" pitchFamily="18" charset="0"/>
                <a:cs typeface="Times New Roman" panose="02020603050405020304" pitchFamily="18" charset="0"/>
              </a:rPr>
              <a:t>5</a:t>
            </a:r>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Yangi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texnologiyasi</a:t>
            </a:r>
            <a:r>
              <a:rPr lang="uz-Cyrl-UZ" sz="2800" dirty="0">
                <a:latin typeface="Times New Roman" panose="02020603050405020304" pitchFamily="18" charset="0"/>
                <a:cs typeface="Times New Roman" panose="02020603050405020304" pitchFamily="18" charset="0"/>
              </a:rPr>
              <a:t>” fanidan o‘quv-uslubiy majmua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Andijon</a:t>
            </a:r>
            <a:r>
              <a:rPr lang="en-US" sz="2800" dirty="0">
                <a:latin typeface="Times New Roman" panose="02020603050405020304" pitchFamily="18" charset="0"/>
                <a:cs typeface="Times New Roman" panose="02020603050405020304" pitchFamily="18" charset="0"/>
              </a:rPr>
              <a:t> 2020 -23b</a:t>
            </a:r>
            <a:endParaRPr lang="ru-RU" sz="2000" dirty="0">
              <a:latin typeface="Times New Roman" panose="02020603050405020304" pitchFamily="18" charset="0"/>
              <a:cs typeface="Times New Roman" panose="02020603050405020304" pitchFamily="18" charset="0"/>
            </a:endParaRPr>
          </a:p>
          <a:p>
            <a:pPr marL="0" indent="0">
              <a:buNone/>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2566</TotalTime>
  <Words>1221</Words>
  <Application>Microsoft Office PowerPoint</Application>
  <PresentationFormat>Широкоэкранный</PresentationFormat>
  <Paragraphs>133</Paragraphs>
  <Slides>36</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43" baseType="lpstr">
      <vt:lpstr>Calibri</vt:lpstr>
      <vt:lpstr>Cambria Math</vt:lpstr>
      <vt:lpstr>Constantia</vt:lpstr>
      <vt:lpstr>Times New Roman</vt:lpstr>
      <vt:lpstr>Wingdings 2</vt:lpstr>
      <vt:lpstr>Поток</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273</cp:revision>
  <dcterms:created xsi:type="dcterms:W3CDTF">2019-04-11T11:11:33Z</dcterms:created>
  <dcterms:modified xsi:type="dcterms:W3CDTF">2013-05-28T19:14:30Z</dcterms:modified>
</cp:coreProperties>
</file>