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sldIdLst>
    <p:sldId id="256" r:id="rId2"/>
    <p:sldId id="399" r:id="rId3"/>
    <p:sldId id="400" r:id="rId4"/>
    <p:sldId id="401" r:id="rId5"/>
    <p:sldId id="402" r:id="rId6"/>
    <p:sldId id="403" r:id="rId7"/>
    <p:sldId id="404" r:id="rId8"/>
    <p:sldId id="405" r:id="rId9"/>
    <p:sldId id="406" r:id="rId10"/>
    <p:sldId id="407" r:id="rId11"/>
    <p:sldId id="408" r:id="rId12"/>
    <p:sldId id="409" r:id="rId13"/>
    <p:sldId id="410" r:id="rId14"/>
    <p:sldId id="411" r:id="rId15"/>
    <p:sldId id="392" r:id="rId16"/>
    <p:sldId id="393" r:id="rId17"/>
    <p:sldId id="394" r:id="rId18"/>
    <p:sldId id="395" r:id="rId19"/>
    <p:sldId id="396" r:id="rId20"/>
    <p:sldId id="397" r:id="rId21"/>
    <p:sldId id="398" r:id="rId22"/>
    <p:sldId id="412" r:id="rId23"/>
    <p:sldId id="414" r:id="rId24"/>
    <p:sldId id="413" r:id="rId25"/>
    <p:sldId id="415" r:id="rId26"/>
    <p:sldId id="416" r:id="rId27"/>
    <p:sldId id="418" r:id="rId28"/>
    <p:sldId id="325" r:id="rId29"/>
    <p:sldId id="350" r:id="rId30"/>
    <p:sldId id="288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0" autoAdjust="0"/>
    <p:restoredTop sz="99649" autoAdjust="0"/>
  </p:normalViewPr>
  <p:slideViewPr>
    <p:cSldViewPr snapToGrid="0">
      <p:cViewPr varScale="1">
        <p:scale>
          <a:sx n="70" d="100"/>
          <a:sy n="70" d="100"/>
        </p:scale>
        <p:origin x="6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4274" y="395785"/>
            <a:ext cx="10631605" cy="6237027"/>
          </a:xfrm>
        </p:spPr>
        <p:txBody>
          <a:bodyPr>
            <a:noAutofit/>
          </a:bodyPr>
          <a:lstStyle/>
          <a:p>
            <a:pPr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 of diffusion chrome plating of metal powder-based ceramic materials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TEMIR KUKUNI ASOSLI METALLOKERAMIK MATERIALLARNI DIFFUZION XROMLASH TEXNOLOGIYASI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14.1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Temir kukuni asosli metallokeramik materiallarni diffuzion xromlash uchun xromlovchi arashashmalarni tayyorlash</a:t>
            </a:r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14.2 </a:t>
            </a:r>
            <a:r>
              <a:rPr lang="uz-Cyrl-UZ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Xromlovchi qorishmani </a:t>
            </a:r>
            <a:r>
              <a:rPr lang="uz-Cyrl-UZ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14.3 </a:t>
            </a:r>
            <a:r>
              <a:rPr lang="uz-Cyrl-UZ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Pechni diffuzion xromlashga </a:t>
            </a:r>
            <a:r>
              <a:rPr lang="uz-Cyrl-UZ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endParaRPr 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14.4 </a:t>
            </a:r>
            <a:r>
              <a:rPr lang="uz-Cyrl-UZ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Temir asosli chiqindilardan vodorod yordamida temir kukunini ishlab      </a:t>
            </a:r>
            <a:r>
              <a:rPr lang="uz-Cyrl-UZ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endParaRPr 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14.5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Temirni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elektrolitik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cho’ktirish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14914" y="1671806"/>
            <a:ext cx="94038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ru-R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725" y="875212"/>
            <a:ext cx="10676709" cy="515982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uz-Cyrl-UZ" b="1" i="1" dirty="0">
                <a:latin typeface="Times New Roman" pitchFamily="18" charset="0"/>
                <a:cs typeface="Times New Roman" pitchFamily="18" charset="0"/>
              </a:rPr>
              <a:t>Tayanch so’zlar va iboralar.</a:t>
            </a:r>
            <a:r>
              <a:rPr lang="uz-Cyrl-UZ" i="1" dirty="0">
                <a:latin typeface="Times New Roman" pitchFamily="18" charset="0"/>
                <a:cs typeface="Times New Roman" pitchFamily="18" charset="0"/>
              </a:rPr>
              <a:t> Temir kukuni, metallokeramik, diffuzion xromlash, xlorid ammoniy, alyuminiy oksid, konteyner pech, xrom galogenlari, klapon, vakkum nasos, monometr.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13.1 Temir kukuni asosli metallokeramik materiallarni diffuzion xromlash uchun xromlovchi arashashmalarni tayyorlash.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Temir kukuni asosli metallokeramik materiallarni diffuzion xromlash uchun asosan xrom kukuni, xlorid ammoniy va alyuminiy oksid kukunlari zarur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bo’ladi.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31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537" y="627016"/>
            <a:ext cx="10972800" cy="5865223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Xrom 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kukuni –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metallokeramik materiallarni diffuzion xromlashda ishlatiladigan xrom kukuniga aloxida talab qo’yilishi shart emas chunki u barcha materiallarga o’xshash xromlanadi. Shunga qaramasdan diffuziya jarayonini jadallashtirish maqsadida metallokeramik materiallarni diffuzion xromlash uchun iloji boricha begona qo’shimchalardan xoli bo’lishi kerak aks-xolda zararli qo’shimchalar metallokeramik material tarkibiga o’tib uning fizik-mexanik xossalarini yomonlashtiradi eng muximi uni korroziyaga bardoshligini keskin pasaytirib yuboradi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 Metallokeramik materiallarni diffuzion xromlash uchun PX000 – PX3 markali xrom kukuni ishlatiladi u asosan GOST 76854-89 talablariga muvofiq  bo’lishligi talab etiladi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780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83326"/>
            <a:ext cx="10972800" cy="5841274"/>
          </a:xfrm>
        </p:spPr>
        <p:txBody>
          <a:bodyPr/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fraksion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Metallokeramik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jadvalda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PX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markali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materialinig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1-jadval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PX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markali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materialinig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xosslari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271251"/>
              </p:ext>
            </p:extLst>
          </p:nvPr>
        </p:nvGraphicFramePr>
        <p:xfrm>
          <a:off x="653142" y="2351314"/>
          <a:ext cx="10802986" cy="44174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46154"/>
                <a:gridCol w="621802"/>
                <a:gridCol w="621802"/>
                <a:gridCol w="621802"/>
                <a:gridCol w="621802"/>
                <a:gridCol w="621802"/>
                <a:gridCol w="773434"/>
                <a:gridCol w="1082153"/>
                <a:gridCol w="1082153"/>
                <a:gridCol w="1082153"/>
                <a:gridCol w="1082153"/>
                <a:gridCol w="773434"/>
                <a:gridCol w="772342"/>
              </a:tblGrid>
              <a:tr h="454252">
                <a:tc rowSpan="3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Kukun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markasi</a:t>
                      </a:r>
                      <a:endParaRPr lang="ru-RU" sz="1600" dirty="0">
                        <a:effectLst/>
                      </a:endParaRPr>
                    </a:p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gridSpan="6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</a:t>
                      </a:r>
                      <a:r>
                        <a:rPr lang="ru-RU" sz="1600">
                          <a:effectLst/>
                        </a:rPr>
                        <a:t>ralashmalarning tarkibi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massa ulushi</a:t>
                      </a:r>
                      <a:r>
                        <a:rPr lang="en-US" sz="1600">
                          <a:effectLst/>
                        </a:rPr>
                        <a:t> %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</a:t>
                      </a:r>
                      <a:r>
                        <a:rPr lang="ru-RU" sz="1600">
                          <a:effectLst/>
                        </a:rPr>
                        <a:t>exnologik xususiyatlari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15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uglerod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Kremniy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Marganes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oltigugurt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fosfor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kislorod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o’rtacha o’lchami, mkm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To’yinganli zichligi g|sm</a:t>
                      </a:r>
                      <a:r>
                        <a:rPr lang="en-US" sz="1600" baseline="300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suyuqlik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Zichlik g\sm</a:t>
                      </a:r>
                      <a:r>
                        <a:rPr lang="en-US" sz="1600" baseline="-25000">
                          <a:effectLst/>
                        </a:rPr>
                        <a:t>3</a:t>
                      </a:r>
                      <a:endParaRPr lang="ru-RU" sz="1600">
                        <a:effectLst/>
                      </a:endParaRPr>
                    </a:p>
                    <a:p>
                      <a:pPr marL="71755"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Bosim 700 MPa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Presslash zichligi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31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85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2763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PX</a:t>
                      </a:r>
                      <a:r>
                        <a:rPr lang="ru-RU" sz="1800">
                          <a:effectLst/>
                        </a:rPr>
                        <a:t>000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PX</a:t>
                      </a:r>
                      <a:r>
                        <a:rPr lang="ru-RU" sz="1800">
                          <a:effectLst/>
                        </a:rPr>
                        <a:t>00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PX</a:t>
                      </a:r>
                      <a:r>
                        <a:rPr lang="ru-RU" sz="1800">
                          <a:effectLst/>
                        </a:rPr>
                        <a:t>0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PX</a:t>
                      </a: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PX</a:t>
                      </a:r>
                      <a:r>
                        <a:rPr lang="ru-RU" sz="1800">
                          <a:effectLst/>
                        </a:rPr>
                        <a:t>2</a:t>
                      </a:r>
                      <a:endParaRPr lang="ru-RU" sz="16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PX</a:t>
                      </a:r>
                      <a:r>
                        <a:rPr lang="ru-RU" sz="18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0.12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0.35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0.35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0.35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0.45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0.45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0.45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450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.3-2.5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2.5-2.7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2.7-2.9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2.3-2.5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2.5-2.7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2.7-2.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.9-7.1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6.9-7.1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6.9-7.1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6.3-6.5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6.3-6.5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6.3-6.5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9657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79269"/>
            <a:ext cx="10885714" cy="5710646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Xlorid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ammoniy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NH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metellokeramik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xisoblanib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konteynerda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galogenlarini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galogen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tuzlariga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arzon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omborxonalari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qilinmaydi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galogen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tuzlar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atrof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muxitdan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shiddat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namlikni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yutub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olishadi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Xlorid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ammoniy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germetik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polietilen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paketlarida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paketlardan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ochib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.[3-6]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902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2480" y="679268"/>
            <a:ext cx="10781211" cy="5619206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Metallokeramik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aosan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TU 03647-76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xlorid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ammioniy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NH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markalari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Metallokeramik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ammoniy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xloridiga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jadvalda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Xlorid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ammoniy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2-jadval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667771"/>
              </p:ext>
            </p:extLst>
          </p:nvPr>
        </p:nvGraphicFramePr>
        <p:xfrm>
          <a:off x="901336" y="3291840"/>
          <a:ext cx="10345783" cy="33616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1879"/>
                <a:gridCol w="595486"/>
                <a:gridCol w="595486"/>
                <a:gridCol w="595486"/>
                <a:gridCol w="595486"/>
                <a:gridCol w="595486"/>
                <a:gridCol w="740701"/>
                <a:gridCol w="1036354"/>
                <a:gridCol w="1036354"/>
                <a:gridCol w="1036354"/>
                <a:gridCol w="1036354"/>
                <a:gridCol w="740701"/>
                <a:gridCol w="739656"/>
              </a:tblGrid>
              <a:tr h="519411">
                <a:tc rowSpan="3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Kukun</a:t>
                      </a: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markasi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gridSpan="6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ralashmalarning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tarkibi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massa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ulushi</a:t>
                      </a: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exnologik xususiyatlari</a:t>
                      </a:r>
                      <a:endParaRPr lang="ru-RU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970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uglerod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Kremniy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Marganes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oltigugurt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fosfor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kislorod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o’rtacha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o’lchami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mkm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To’yinganli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zichligi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g|sm</a:t>
                      </a:r>
                      <a:r>
                        <a:rPr lang="en-US" sz="1800" baseline="30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suyuqlik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rowSpan="2">
                  <a:txBody>
                    <a:bodyPr/>
                    <a:lstStyle/>
                    <a:p>
                      <a:pPr marL="71755" marR="717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Zichlik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g\sm</a:t>
                      </a:r>
                      <a:r>
                        <a:rPr lang="en-US" sz="1800" baseline="-25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1755"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Bosim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700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MPa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vert="vert27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Presslash zichligi</a:t>
                      </a:r>
                      <a:endParaRPr lang="ru-RU" sz="18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515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en-US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0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85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3730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PXA-BR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</a:t>
                      </a:r>
                      <a:endParaRPr lang="ru-RU" sz="20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0.35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.3-2.5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.9-7.1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0295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1851" y="352696"/>
            <a:ext cx="10972800" cy="616566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korxonalaridagi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bo’limmalarida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xlorid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ammoniy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muthitlardan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ximoya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shkaflarda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saqlanishi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sharti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kilogrammli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salafan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polietilen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paketlarda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saqlanadi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Metallokeramik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xlorid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ammoniy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5-7%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miqdorda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massasiga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bog’lik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aralashtiriladi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oksid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Al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O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oksidi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kiritishdan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yopishib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qolmasligani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taminlashdan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281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348" y="522515"/>
            <a:ext cx="10972800" cy="616566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oksid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1000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temperaturada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qizdirib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oksidiga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begona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yomon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sir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ko’rsatuvchi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elementlardan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bo’lishligi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13.2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qorishmani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tayyorlash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qotishmani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tayyorlaniladi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qotishmani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umuman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agar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qotishma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sutka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atrof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muxitdan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151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2663" y="574765"/>
            <a:ext cx="10972800" cy="563226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qotishma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uzog’i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jarayonninig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qotishmani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tashyorlash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sxematik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.[2-5]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875" y="3281150"/>
            <a:ext cx="100965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717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726" y="627017"/>
            <a:ext cx="10972800" cy="610035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1-rasm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tartibini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ko’rsatuvchi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sxema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Xromalash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setkasining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panjara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kvadrati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0, 15 mm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elakdan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o’tkaziladi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elakdan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o’tmagan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maxsulotlari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maydalash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bo’limmalariga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qaytarib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yuboriladi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Elakdan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o’tgan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aloxida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aloxida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aralashtiriladi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oksidini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aralashtirishdan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tegirmonlarga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oksid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kiritiladi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334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587829"/>
            <a:ext cx="10972800" cy="598278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barabanining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tezliga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150 ay/min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darajasida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1-2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aralashtiriladi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aralashtirib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bo’lingach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tegirmonga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xlarid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ammoniy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tegirmon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barabani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yopilib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13.3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Pechni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xromlashga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tayyorlash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temperaturasi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1300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temperaturagacha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ko’tariladigan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shaxtali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pechlarda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issiqqabardosh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po’latlardan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germetik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konteynerlar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pech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127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3474" y="666206"/>
            <a:ext cx="10972800" cy="566928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Konteyner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pechga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joylashtirilgandan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20-30 mm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qatlamni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beriluvchi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taxlanib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qalingi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20-30 mm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bo’lguncha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tariqa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konteyner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to’lgungacha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takrorlanadi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Konteynerga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qorishmalar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joylashtirilgandan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germetik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qopqog’i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yopilib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xavo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germetikligi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tekshirib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konteyner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xavo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so’rib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olmasligi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vakuum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monometri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tekshirib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488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731520"/>
            <a:ext cx="10972800" cy="559308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Konteyner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germetikligi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tekshirilgacha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vakuum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rezinkalarini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sovitib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radiatorlarga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sovuq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jo’natiladi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pech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temperatura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soatiga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100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tezlikdan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baland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bo’lmagan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tezlik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qizdirilishi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Konteyner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temperatura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termopara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temperaturasi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340-400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yetgach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klapondan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Chirchiq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-mash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korxonasiga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metallokeramik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o’tkazishga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muljalangan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jixozlar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sxematik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2-rasmda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ko’rsatilgan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458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246" y="660959"/>
            <a:ext cx="7889965" cy="311420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5029" y="3986302"/>
            <a:ext cx="1043722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2-rasm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Metallokeramik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gaz-faza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muxitida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diffuzion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xromlash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jixozlar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sxemasi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1-germetik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yopiluvchi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qopqoq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; 2-germetik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konteyner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; 3-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galogen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gazlarini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konteyneri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; 4-vakkum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nasos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; radiator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suvi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; 6-monometrlar.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0411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304" y="825690"/>
            <a:ext cx="10972800" cy="580712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7.2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chiqindilardan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Bekobod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kombinatining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formuladagi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notural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72%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0, 1%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4-rasmda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.[1-3-4]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32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31" y="668739"/>
            <a:ext cx="10890913" cy="56774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068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96036"/>
            <a:ext cx="10972800" cy="5628564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4-rasm.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Bekobod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kombinatining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bo’linmalarida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supurib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yig’ishtirib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giltuproq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iflosliklar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bo’limmalaridan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supurib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8-10%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97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14150"/>
            <a:ext cx="10972800" cy="200769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moshinaning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5-rasmda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619" y="2621843"/>
            <a:ext cx="8830100" cy="261889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611783" y="5713570"/>
            <a:ext cx="6068193" cy="62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5-rasm.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Prokat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okalinasini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13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134" y="600501"/>
            <a:ext cx="10690747" cy="601070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Yuvish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giltuproq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iflosliklardan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tozalangach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jo’natishadi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sovitiladi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/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okalinaning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100-300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bug’lanib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to’ldiradi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64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382137"/>
                <a:ext cx="10972800" cy="6359857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Quritishdagi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temperatura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500-700 </a:t>
                </a:r>
                <a:r>
                  <a:rPr lang="en-US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kutarilganda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prokat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okalinasidagi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kislorod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bilan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to’yinmagan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temir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atomlari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namlikdan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kislorodni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tortib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masalan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FeO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→</m:t>
                    </m:r>
                  </m:oMath>
                </a14:m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Fe</a:t>
                </a:r>
                <a:r>
                  <a:rPr lang="en-US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natijasida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prokat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okalina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tarkibi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gommogenlashadi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yani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xil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jinsli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strukturaga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Bu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temir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xossalariga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keskin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ta’sir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etib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kimyoviy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tozalik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darajasini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yaxshilaydi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Bundan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tashqari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yuvish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qizdirib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quritish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jarayonida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prokat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okalina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tarkibidagi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uchuvchi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oksidlar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prokat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okalina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tarkibidan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chiqib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ketadi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natijada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yuqori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sifatga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temir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kukunlari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ishlab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chiqariladi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382137"/>
                <a:ext cx="10972800" cy="6359857"/>
              </a:xfrm>
              <a:blipFill rotWithShape="0">
                <a:blip r:embed="rId2"/>
                <a:stretch>
                  <a:fillRect l="-667" r="-1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949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809897"/>
            <a:ext cx="10794274" cy="5514703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13.5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Temirni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elektrolitik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cho’ktirish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olish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qatlamlari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nikel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o’rniga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poligrafiya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sanoatida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oksidlanadi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Vakuum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muhiti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1000</a:t>
            </a:r>
            <a:r>
              <a:rPr lang="en-US" dirty="0">
                <a:latin typeface="Times New Roman" pitchFamily="18" charset="0"/>
                <a:cs typeface="Times New Roman" pitchFamily="18" charset="0"/>
                <a:sym typeface="Symbol"/>
              </a:rPr>
              <a:t>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o’tkazuvchanligi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µ=20,000;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induktivligi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10000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Gersdan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apparatlari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transformatorlar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elektromagnitlar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kabilar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4-5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baravar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jihatdan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bo’lgani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o’rniga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702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7646" y="940526"/>
            <a:ext cx="10541725" cy="5029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150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qatlami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sirtida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mikrometr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qalinlikdagi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xrom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qatlamini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biriktirish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sulfat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kislotasi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xlorli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aralashmalari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ftor-borlar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jadvalda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shartlari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sulfat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5229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343" y="977265"/>
            <a:ext cx="5133703" cy="2915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153" y="977265"/>
            <a:ext cx="3745138" cy="2915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171" y="3892731"/>
            <a:ext cx="8412480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59438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1851" y="705393"/>
            <a:ext cx="10624457" cy="5747657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Temirni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xlorid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eritmalaridan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shartlari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yildan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o'rganilgan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1940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yillarning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oxiri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- 1950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yillarning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cho’ktirish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jozibali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nihoyatda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kamchilik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dizaynining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qiyinligidir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Eritmalarning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tuzlari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eritmalarining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(10-100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zichliklaridan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taqqoslanadi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/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elektrolizatorning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o'lchamlarini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kamaytirishga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mahsuldorligini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ta'minlashga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214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822960"/>
            <a:ext cx="10972800" cy="550164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cho’ktirish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shimgichni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anodlari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(&lt;95% Fe),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(= s 90% Fe)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ruda-ko'mir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granulalari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(FeS0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+ C)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KC1 +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KC1 +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+ MgCl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FeCl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4-12%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miqdorida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elektrolitni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argon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aralashmasida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800-850 ° C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Konvertatsiya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qo'shilgan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KC1, MgCl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Azot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atmosferasida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750-900 ° 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elektroliz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kationlarining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yo'qotilishi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erituvchi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anoddan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ionlarining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to'ldiriladi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9384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6355" y="1005841"/>
            <a:ext cx="10467702" cy="502919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Elektrolit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valentli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kationlari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to'plami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87-91% Fe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8-12%) Fe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taxminan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1% Fe </a:t>
            </a:r>
            <a:r>
              <a:rPr lang="en-US" sz="28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zichligi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&lt;50,000 A / m</a:t>
            </a:r>
            <a:r>
              <a:rPr lang="en-US" sz="28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zichligi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katodikidan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pastroq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kattalikdir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konini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tashlash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1-2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soatdan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to'xtab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samaradorlik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80-90%.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Elektrolizatordan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ajratib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olingandan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so'ng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shimgichli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elektrolitning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aralashmasi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1: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nisbatda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zarracha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1139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582" y="1018903"/>
            <a:ext cx="10698481" cy="491163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1: 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nisbatda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zarracha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&lt;0,5 mm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ajratishga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qaytariladigan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elektrolit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),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elektrolitlar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qoldiqlaridan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yuviladi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vodorodda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toblanadi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tasniflanadi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tozaligi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(99.9-99.94% Fe, &lt;0.05% O, &lt;0.005% C, &lt;0.002% P, &lt;0.01% Si, &lt;0,01%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xususiyatlarini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ta'minlaydi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4370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3837" y="854318"/>
            <a:ext cx="10972800" cy="5157716"/>
          </a:xfrm>
        </p:spPr>
        <p:txBody>
          <a:bodyPr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Dunyo mamalakatlarida nanotexnologiya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hisoblaysiz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Nanotexnologiya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Nanoo‘lchamli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Nanokukunlarda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56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532" y="339634"/>
            <a:ext cx="10972800" cy="6183996"/>
          </a:xfrm>
        </p:spPr>
        <p:txBody>
          <a:bodyPr>
            <a:normAutofit lnSpcReduction="10000"/>
          </a:bodyPr>
          <a:lstStyle/>
          <a:p>
            <a:pPr lvl="0"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E. O.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Umarov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Cho‘lpon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NMII, 2014 –318-320bb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Kiparisov S.S. , Libenson G.A. Poroshkovaya metallurgiya. M.: , 1991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.-417c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o’quv-uslubiy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fanidan o‘quv-uslubiy majmua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2020 -9-68bb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“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Qoplama materiallari va ularni qoplash texnologiyalari” fanidan o‘quv-uslubiy majmua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2020.-89b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5681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09" y="2276674"/>
            <a:ext cx="10972800" cy="23908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</a:t>
            </a:r>
            <a:endParaRPr lang="en-US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ahmat</a:t>
            </a:r>
            <a:endParaRPr lang="ru-RU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469228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2631</TotalTime>
  <Words>1128</Words>
  <Application>Microsoft Office PowerPoint</Application>
  <PresentationFormat>Широкоэкранный</PresentationFormat>
  <Paragraphs>240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Calibri</vt:lpstr>
      <vt:lpstr>Cambria Math</vt:lpstr>
      <vt:lpstr>Constantia</vt:lpstr>
      <vt:lpstr>Symbol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Abduvohid</dc:creator>
  <cp:lastModifiedBy>user</cp:lastModifiedBy>
  <cp:revision>282</cp:revision>
  <dcterms:created xsi:type="dcterms:W3CDTF">2019-04-11T11:11:33Z</dcterms:created>
  <dcterms:modified xsi:type="dcterms:W3CDTF">2013-05-28T19:22:13Z</dcterms:modified>
</cp:coreProperties>
</file>