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Lst>
  <p:sldIdLst>
    <p:sldId id="256" r:id="rId2"/>
    <p:sldId id="351" r:id="rId3"/>
    <p:sldId id="352" r:id="rId4"/>
    <p:sldId id="353" r:id="rId5"/>
    <p:sldId id="354" r:id="rId6"/>
    <p:sldId id="355" r:id="rId7"/>
    <p:sldId id="356" r:id="rId8"/>
    <p:sldId id="357" r:id="rId9"/>
    <p:sldId id="358" r:id="rId10"/>
    <p:sldId id="359" r:id="rId11"/>
    <p:sldId id="360" r:id="rId12"/>
    <p:sldId id="361" r:id="rId13"/>
    <p:sldId id="362" r:id="rId14"/>
    <p:sldId id="364" r:id="rId15"/>
    <p:sldId id="365" r:id="rId16"/>
    <p:sldId id="366" r:id="rId17"/>
    <p:sldId id="367" r:id="rId18"/>
    <p:sldId id="368" r:id="rId19"/>
    <p:sldId id="369" r:id="rId20"/>
    <p:sldId id="370" r:id="rId21"/>
    <p:sldId id="371" r:id="rId22"/>
    <p:sldId id="372" r:id="rId23"/>
    <p:sldId id="373" r:id="rId24"/>
    <p:sldId id="374" r:id="rId25"/>
    <p:sldId id="377" r:id="rId26"/>
    <p:sldId id="378" r:id="rId27"/>
    <p:sldId id="375" r:id="rId28"/>
    <p:sldId id="379" r:id="rId29"/>
    <p:sldId id="380" r:id="rId30"/>
    <p:sldId id="383" r:id="rId31"/>
    <p:sldId id="381" r:id="rId32"/>
    <p:sldId id="382" r:id="rId33"/>
    <p:sldId id="384" r:id="rId34"/>
    <p:sldId id="385" r:id="rId35"/>
    <p:sldId id="386" r:id="rId36"/>
    <p:sldId id="387" r:id="rId37"/>
    <p:sldId id="388" r:id="rId38"/>
    <p:sldId id="389" r:id="rId39"/>
    <p:sldId id="390" r:id="rId40"/>
    <p:sldId id="391" r:id="rId41"/>
    <p:sldId id="325" r:id="rId42"/>
    <p:sldId id="350" r:id="rId43"/>
    <p:sldId id="288"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90" autoAdjust="0"/>
    <p:restoredTop sz="99649" autoAdjust="0"/>
  </p:normalViewPr>
  <p:slideViewPr>
    <p:cSldViewPr snapToGrid="0">
      <p:cViewPr varScale="1">
        <p:scale>
          <a:sx n="70" d="100"/>
          <a:sy n="70" d="100"/>
        </p:scale>
        <p:origin x="60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19" name="Нижний колонтитул 18"/>
          <p:cNvSpPr>
            <a:spLocks noGrp="1"/>
          </p:cNvSpPr>
          <p:nvPr>
            <p:ph type="ftr" sz="quarter" idx="11"/>
          </p:nvPr>
        </p:nvSpPr>
        <p:spPr/>
        <p:txBody>
          <a:bodyPr/>
          <a:lstStyle/>
          <a:p>
            <a:endParaRPr lang="en-US" dirty="0"/>
          </a:p>
        </p:txBody>
      </p:sp>
      <p:sp>
        <p:nvSpPr>
          <p:cNvPr id="27" name="Номер слайда 2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a:xfrm>
            <a:off x="10769600" y="6356351"/>
            <a:ext cx="812800" cy="365125"/>
          </a:xfrm>
        </p:spPr>
        <p:txBody>
          <a:bodyPr/>
          <a:lstStyle/>
          <a:p>
            <a:fld id="{D57F1E4F-1CFF-5643-939E-217C01CDF565}" type="slidenum">
              <a:rPr lang="en-US" smtClean="0"/>
              <a:pPr/>
              <a:t>‹#›</a:t>
            </a:fld>
            <a:endParaRPr lang="en-US" dirty="0"/>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61BEF0D-F0BB-DE4B-95CE-6DB70DBA9567}" type="datetimeFigureOut">
              <a:rPr lang="en-US" smtClean="0"/>
              <a:pPr/>
              <a:t>5/29/2013</a:t>
            </a:fld>
            <a:endParaRPr lang="en-US" dirty="0"/>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57F1E4F-1CFF-5643-939E-217C01CDF565}" type="slidenum">
              <a:rPr lang="en-US" smtClean="0"/>
              <a:pPr/>
              <a:t>‹#›</a:t>
            </a:fld>
            <a:endParaRPr lang="en-US" dirty="0"/>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764274" y="395785"/>
            <a:ext cx="10631605" cy="6237027"/>
          </a:xfrm>
        </p:spPr>
        <p:txBody>
          <a:bodyPr>
            <a:noAutofit/>
          </a:bodyPr>
          <a:lstStyle/>
          <a:p>
            <a:pPr algn="just"/>
            <a:r>
              <a:rPr lang="ru-RU" b="1" i="1" dirty="0" smtClean="0">
                <a:latin typeface="Times New Roman" panose="02020603050405020304" pitchFamily="18" charset="0"/>
                <a:cs typeface="Times New Roman" panose="02020603050405020304" pitchFamily="18" charset="0"/>
              </a:rPr>
              <a:t>      </a:t>
            </a:r>
            <a:r>
              <a:rPr lang="en-US" b="1" i="1" dirty="0" smtClean="0">
                <a:latin typeface="Times New Roman" panose="02020603050405020304" pitchFamily="18" charset="0"/>
                <a:cs typeface="Times New Roman" panose="02020603050405020304" pitchFamily="18" charset="0"/>
              </a:rPr>
              <a:t>Lecture </a:t>
            </a:r>
            <a:r>
              <a:rPr lang="en-US" b="1" i="1" dirty="0">
                <a:latin typeface="Times New Roman" panose="02020603050405020304" pitchFamily="18" charset="0"/>
                <a:cs typeface="Times New Roman" panose="02020603050405020304" pitchFamily="18" charset="0"/>
              </a:rPr>
              <a:t>№14.</a:t>
            </a:r>
            <a:endParaRPr lang="ru-RU" dirty="0">
              <a:latin typeface="Times New Roman" panose="02020603050405020304" pitchFamily="18" charset="0"/>
              <a:cs typeface="Times New Roman" panose="02020603050405020304" pitchFamily="18" charset="0"/>
            </a:endParaRPr>
          </a:p>
          <a:p>
            <a:pPr algn="ctr"/>
            <a:r>
              <a:rPr lang="uz-Cyrl-UZ" b="1" dirty="0">
                <a:latin typeface="Times New Roman" panose="02020603050405020304" pitchFamily="18" charset="0"/>
                <a:cs typeface="Times New Roman" panose="02020603050405020304" pitchFamily="18" charset="0"/>
              </a:rPr>
              <a:t>Methods of obtaining nanopowders and technology of preparation of details from them</a:t>
            </a:r>
            <a:endParaRPr lang="ru-RU" dirty="0">
              <a:latin typeface="Times New Roman" panose="02020603050405020304" pitchFamily="18" charset="0"/>
              <a:cs typeface="Times New Roman" panose="02020603050405020304" pitchFamily="18" charset="0"/>
            </a:endParaRPr>
          </a:p>
          <a:p>
            <a:pPr algn="ctr"/>
            <a:r>
              <a:rPr lang="uz-Cyrl-UZ" b="1">
                <a:latin typeface="Times New Roman" panose="02020603050405020304" pitchFamily="18" charset="0"/>
                <a:cs typeface="Times New Roman" panose="02020603050405020304" pitchFamily="18" charset="0"/>
              </a:rPr>
              <a:t>MAVZU</a:t>
            </a:r>
            <a:r>
              <a:rPr lang="uz-Cyrl-UZ" b="1" smtClean="0">
                <a:latin typeface="Times New Roman" panose="02020603050405020304" pitchFamily="18" charset="0"/>
                <a:cs typeface="Times New Roman" panose="02020603050405020304" pitchFamily="18" charset="0"/>
              </a:rPr>
              <a:t>: </a:t>
            </a:r>
            <a:r>
              <a:rPr lang="en-US" b="1" smtClean="0">
                <a:latin typeface="Times New Roman" panose="02020603050405020304" pitchFamily="18" charset="0"/>
                <a:cs typeface="Times New Roman" panose="02020603050405020304" pitchFamily="18" charset="0"/>
              </a:rPr>
              <a:t>NANOKUKUNLAR </a:t>
            </a:r>
            <a:r>
              <a:rPr lang="en-US" b="1" dirty="0">
                <a:latin typeface="Times New Roman" panose="02020603050405020304" pitchFamily="18" charset="0"/>
                <a:cs typeface="Times New Roman" panose="02020603050405020304" pitchFamily="18" charset="0"/>
              </a:rPr>
              <a:t>OLISH USULLARI VA ULARDAN DETALLAR TAYYORLASH TEXNOLOGIYASI</a:t>
            </a:r>
            <a:endParaRPr lang="ru-RU" dirty="0">
              <a:latin typeface="Times New Roman" panose="02020603050405020304" pitchFamily="18" charset="0"/>
              <a:cs typeface="Times New Roman" panose="02020603050405020304" pitchFamily="18" charset="0"/>
            </a:endParaRPr>
          </a:p>
          <a:p>
            <a:pPr algn="ctr"/>
            <a:r>
              <a:rPr lang="en-US" b="1" dirty="0" err="1">
                <a:latin typeface="Times New Roman" panose="02020603050405020304" pitchFamily="18" charset="0"/>
                <a:cs typeface="Times New Roman" panose="02020603050405020304" pitchFamily="18" charset="0"/>
              </a:rPr>
              <a:t>Reja</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r>
              <a:rPr lang="en-US" b="1" dirty="0">
                <a:solidFill>
                  <a:srgbClr val="C00000"/>
                </a:solidFill>
                <a:latin typeface="Times New Roman" panose="02020603050405020304" pitchFamily="18" charset="0"/>
                <a:cs typeface="Times New Roman" panose="02020603050405020304" pitchFamily="18" charset="0"/>
              </a:rPr>
              <a:t>14.1 </a:t>
            </a:r>
            <a:r>
              <a:rPr lang="en-US" b="1" dirty="0" err="1">
                <a:solidFill>
                  <a:srgbClr val="C00000"/>
                </a:solidFill>
                <a:latin typeface="Times New Roman" panose="02020603050405020304" pitchFamily="18" charset="0"/>
                <a:cs typeface="Times New Roman" panose="02020603050405020304" pitchFamily="18" charset="0"/>
              </a:rPr>
              <a:t>Dunyo</a:t>
            </a:r>
            <a:r>
              <a:rPr lang="uz-Cyrl-UZ" b="1" dirty="0">
                <a:solidFill>
                  <a:srgbClr val="C00000"/>
                </a:solidFill>
                <a:latin typeface="Times New Roman" panose="02020603050405020304" pitchFamily="18" charset="0"/>
                <a:cs typeface="Times New Roman" panose="02020603050405020304" pitchFamily="18" charset="0"/>
              </a:rPr>
              <a:t> mamalakatlarida nanotexnologiya sohasi </a:t>
            </a:r>
            <a:endParaRPr lang="ru-RU" dirty="0">
              <a:solidFill>
                <a:srgbClr val="C00000"/>
              </a:solidFill>
              <a:latin typeface="Times New Roman" panose="02020603050405020304" pitchFamily="18" charset="0"/>
              <a:cs typeface="Times New Roman" panose="02020603050405020304" pitchFamily="18" charset="0"/>
            </a:endParaRPr>
          </a:p>
          <a:p>
            <a:pPr algn="just"/>
            <a:r>
              <a:rPr lang="en-US" b="1" dirty="0">
                <a:solidFill>
                  <a:srgbClr val="C00000"/>
                </a:solidFill>
                <a:latin typeface="Times New Roman" panose="02020603050405020304" pitchFamily="18" charset="0"/>
                <a:cs typeface="Times New Roman" panose="02020603050405020304" pitchFamily="18" charset="0"/>
              </a:rPr>
              <a:t>14.2 </a:t>
            </a:r>
            <a:r>
              <a:rPr lang="en-US" b="1" dirty="0" err="1">
                <a:solidFill>
                  <a:srgbClr val="C00000"/>
                </a:solidFill>
                <a:latin typeface="Times New Roman" panose="02020603050405020304" pitchFamily="18" charset="0"/>
                <a:cs typeface="Times New Roman" panose="02020603050405020304" pitchFamily="18" charset="0"/>
              </a:rPr>
              <a:t>Nanomateriallar</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xaqida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umumiy</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tushunchalar</a:t>
            </a:r>
            <a:endParaRPr lang="ru-RU" dirty="0">
              <a:solidFill>
                <a:srgbClr val="C00000"/>
              </a:solidFill>
              <a:latin typeface="Times New Roman" panose="02020603050405020304" pitchFamily="18" charset="0"/>
              <a:cs typeface="Times New Roman" panose="02020603050405020304" pitchFamily="18" charset="0"/>
            </a:endParaRPr>
          </a:p>
          <a:p>
            <a:pPr algn="just"/>
            <a:r>
              <a:rPr lang="en-US" b="1" dirty="0">
                <a:solidFill>
                  <a:srgbClr val="C00000"/>
                </a:solidFill>
                <a:latin typeface="Times New Roman" panose="02020603050405020304" pitchFamily="18" charset="0"/>
                <a:cs typeface="Times New Roman" panose="02020603050405020304" pitchFamily="18" charset="0"/>
              </a:rPr>
              <a:t>14.3 </a:t>
            </a:r>
            <a:r>
              <a:rPr lang="en-US" b="1" dirty="0" err="1">
                <a:solidFill>
                  <a:srgbClr val="C00000"/>
                </a:solidFill>
                <a:latin typeface="Times New Roman" panose="02020603050405020304" pitchFamily="18" charset="0"/>
                <a:cs typeface="Times New Roman" panose="02020603050405020304" pitchFamily="18" charset="0"/>
              </a:rPr>
              <a:t>Nanomateriallarini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qo‘llanishi</a:t>
            </a:r>
            <a:r>
              <a:rPr lang="en-US" b="1" dirty="0">
                <a:solidFill>
                  <a:srgbClr val="C00000"/>
                </a:solidFill>
                <a:latin typeface="Times New Roman" panose="02020603050405020304" pitchFamily="18" charset="0"/>
                <a:cs typeface="Times New Roman" panose="02020603050405020304" pitchFamily="18" charset="0"/>
              </a:rPr>
              <a:t> </a:t>
            </a:r>
            <a:endParaRPr lang="ru-RU" dirty="0">
              <a:solidFill>
                <a:srgbClr val="C00000"/>
              </a:solidFill>
              <a:latin typeface="Times New Roman" panose="02020603050405020304" pitchFamily="18" charset="0"/>
              <a:cs typeface="Times New Roman" panose="02020603050405020304" pitchFamily="18" charset="0"/>
            </a:endParaRPr>
          </a:p>
          <a:p>
            <a:pPr algn="just"/>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Nanoo‘lchamli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materiallarni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olish</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usullari</a:t>
            </a:r>
            <a:r>
              <a:rPr lang="en-US" b="1" dirty="0">
                <a:solidFill>
                  <a:srgbClr val="C00000"/>
                </a:solidFill>
                <a:latin typeface="Times New Roman" panose="02020603050405020304" pitchFamily="18" charset="0"/>
                <a:cs typeface="Times New Roman" panose="02020603050405020304" pitchFamily="18" charset="0"/>
              </a:rPr>
              <a:t> </a:t>
            </a:r>
            <a:endParaRPr lang="ru-RU" dirty="0">
              <a:solidFill>
                <a:srgbClr val="C00000"/>
              </a:solidFill>
              <a:latin typeface="Times New Roman" panose="02020603050405020304" pitchFamily="18" charset="0"/>
              <a:cs typeface="Times New Roman" panose="02020603050405020304" pitchFamily="18" charset="0"/>
            </a:endParaRPr>
          </a:p>
          <a:p>
            <a:pPr algn="just"/>
            <a:r>
              <a:rPr lang="en-US" b="1" dirty="0">
                <a:solidFill>
                  <a:srgbClr val="C00000"/>
                </a:solidFill>
                <a:latin typeface="Times New Roman" panose="02020603050405020304" pitchFamily="18" charset="0"/>
                <a:cs typeface="Times New Roman" panose="02020603050405020304" pitchFamily="18" charset="0"/>
              </a:rPr>
              <a:t>14.4 </a:t>
            </a:r>
            <a:r>
              <a:rPr lang="uz-Cyrl-UZ" b="1" dirty="0">
                <a:solidFill>
                  <a:srgbClr val="C00000"/>
                </a:solidFill>
                <a:latin typeface="Times New Roman" panose="02020603050405020304" pitchFamily="18" charset="0"/>
                <a:cs typeface="Times New Roman" panose="02020603050405020304" pitchFamily="18" charset="0"/>
              </a:rPr>
              <a:t>Nanotexnologiyalar asosida olinadigan materiallar</a:t>
            </a:r>
            <a:endParaRPr lang="ru-RU" dirty="0">
              <a:solidFill>
                <a:srgbClr val="C00000"/>
              </a:solidFill>
              <a:latin typeface="Times New Roman" panose="02020603050405020304" pitchFamily="18" charset="0"/>
              <a:cs typeface="Times New Roman" panose="02020603050405020304" pitchFamily="18" charset="0"/>
            </a:endParaRPr>
          </a:p>
          <a:p>
            <a:pPr algn="just"/>
            <a:r>
              <a:rPr lang="uz-Cyrl-UZ" b="1" dirty="0">
                <a:solidFill>
                  <a:srgbClr val="C00000"/>
                </a:solidFill>
                <a:latin typeface="Times New Roman" panose="02020603050405020304" pitchFamily="18" charset="0"/>
                <a:cs typeface="Times New Roman" panose="02020603050405020304" pitchFamily="18" charset="0"/>
              </a:rPr>
              <a:t>14.5 Nanokukunlardan detallar ishlab chiqarish usullari </a:t>
            </a:r>
            <a:endParaRPr lang="ru-RU" dirty="0">
              <a:solidFill>
                <a:srgbClr val="C0000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14914" y="1671806"/>
            <a:ext cx="9403882" cy="1015663"/>
          </a:xfrm>
          <a:prstGeom prst="rect">
            <a:avLst/>
          </a:prstGeom>
        </p:spPr>
        <p:txBody>
          <a:bodyPr wrap="square">
            <a:spAutoFit/>
          </a:bodyPr>
          <a:lstStyle/>
          <a:p>
            <a:pPr algn="ctr"/>
            <a:endParaRPr lang="en-US" altLang="ru-RU" sz="3000" dirty="0" smtClean="0">
              <a:latin typeface="Times New Roman" panose="02020603050405020304" pitchFamily="18" charset="0"/>
              <a:cs typeface="Times New Roman" panose="02020603050405020304" pitchFamily="18" charset="0"/>
            </a:endParaRPr>
          </a:p>
          <a:p>
            <a:pPr algn="ctr"/>
            <a:endParaRPr lang="en-US" alt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941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05134" y="218364"/>
            <a:ext cx="10813576" cy="6516806"/>
          </a:xfrm>
        </p:spPr>
        <p:txBody>
          <a:bodyPr>
            <a:normAutofit lnSpcReduction="10000"/>
          </a:bodyPr>
          <a:lstStyle/>
          <a:p>
            <a:pPr algn="just">
              <a:lnSpc>
                <a:spcPct val="150000"/>
              </a:lnSpc>
            </a:pPr>
            <a:r>
              <a:rPr lang="uz-Cyrl-UZ" b="1" i="1" dirty="0">
                <a:latin typeface="Times New Roman" panose="02020603050405020304" pitchFamily="18" charset="0"/>
                <a:cs typeface="Times New Roman" panose="02020603050405020304" pitchFamily="18" charset="0"/>
              </a:rPr>
              <a:t>Tayanch so’zlar va iboralar:</a:t>
            </a:r>
            <a:r>
              <a:rPr lang="uz-Cyrl-UZ" i="1" dirty="0">
                <a:latin typeface="Times New Roman" panose="02020603050405020304" pitchFamily="18" charset="0"/>
                <a:cs typeface="Times New Roman" panose="02020603050405020304" pitchFamily="18" charset="0"/>
              </a:rPr>
              <a:t> Nanotexnologiya, nanokukun, nanostruktura, o’lchamlar effekti hodisasi, nanoelektronika, nanooptika, nanobiologiya, nanospektroskopiya, nanomeditsina, nanoelementlar, konsolidatsiya, nanoyarimo’tkazgichlar, nanopolimerlar.</a:t>
            </a:r>
            <a:endParaRPr lang="ru-RU" dirty="0">
              <a:latin typeface="Times New Roman" panose="02020603050405020304" pitchFamily="18" charset="0"/>
              <a:cs typeface="Times New Roman" panose="02020603050405020304" pitchFamily="18" charset="0"/>
            </a:endParaRPr>
          </a:p>
          <a:p>
            <a:pPr algn="ctr">
              <a:lnSpc>
                <a:spcPct val="150000"/>
              </a:lnSpc>
            </a:pPr>
            <a:r>
              <a:rPr lang="uz-Cyrl-UZ" b="1" dirty="0">
                <a:latin typeface="Times New Roman" panose="02020603050405020304" pitchFamily="18" charset="0"/>
                <a:cs typeface="Times New Roman" panose="02020603050405020304" pitchFamily="18" charset="0"/>
              </a:rPr>
              <a:t>14.1 Dunyo mamalakatlarida nanotexnologiya sohasi</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Ma’lumotlarga </a:t>
            </a:r>
            <a:r>
              <a:rPr lang="uz-Cyrl-UZ" dirty="0">
                <a:latin typeface="Times New Roman" panose="02020603050405020304" pitchFamily="18" charset="0"/>
                <a:cs typeface="Times New Roman" panose="02020603050405020304" pitchFamily="18" charset="0"/>
              </a:rPr>
              <a:t>qaraganda dunyo bozoridagi nanotexnologiya maxsulotlari 2012 - 2015 yillarda Amerika qo’shma shtatlarining nanotexnologiyalar sohasidagi tadqiqotlarga sarf etgan harajatlari kosmik tadqiqotlar va mudofaaga sarflangan harajatlaridan 150 milliard dollardan oshib ketib, yaqin kelajakda 2 mln. ish joyili 15 mlrd. obortga ega yangi sanoat tarmog’ini yaratadi.</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9778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382137"/>
            <a:ext cx="10690746" cy="6277969"/>
          </a:xfrm>
        </p:spPr>
        <p:txBody>
          <a:bodyPr>
            <a:normAutofit lnSpcReduction="10000"/>
          </a:bodyPr>
          <a:lstStyle/>
          <a:p>
            <a:pPr algn="just">
              <a:lnSpc>
                <a:spcPct val="160000"/>
              </a:lnSpc>
            </a:pPr>
            <a:r>
              <a:rPr lang="en-US" dirty="0" smtClean="0">
                <a:latin typeface="Times New Roman" panose="02020603050405020304" pitchFamily="18" charset="0"/>
                <a:cs typeface="Times New Roman" panose="02020603050405020304" pitchFamily="18" charset="0"/>
              </a:rPr>
              <a:t>	N</a:t>
            </a:r>
            <a:r>
              <a:rPr lang="uz-Cyrl-UZ" dirty="0" smtClean="0">
                <a:latin typeface="Times New Roman" panose="02020603050405020304" pitchFamily="18" charset="0"/>
                <a:cs typeface="Times New Roman" panose="02020603050405020304" pitchFamily="18" charset="0"/>
              </a:rPr>
              <a:t>anotexnologiyalar </a:t>
            </a:r>
            <a:r>
              <a:rPr lang="uz-Cyrl-UZ" dirty="0">
                <a:latin typeface="Times New Roman" panose="02020603050405020304" pitchFamily="18" charset="0"/>
                <a:cs typeface="Times New Roman" panose="02020603050405020304" pitchFamily="18" charset="0"/>
              </a:rPr>
              <a:t>sohasidagi AQSHning milliy siyosatni koordinatsiyalash Byurosining direktori Kleyton Tig ta’kidlaganidek xozirgi kunda AQSH har yili davlat mablag’idan nanotexnologiya loyihalarini rivojlantirish uchun 1,5 mlrd. dollar ajratmoqda. </a:t>
            </a:r>
            <a:endParaRPr lang="ru-RU" dirty="0">
              <a:latin typeface="Times New Roman" panose="02020603050405020304" pitchFamily="18" charset="0"/>
              <a:cs typeface="Times New Roman" panose="02020603050405020304" pitchFamily="18" charset="0"/>
            </a:endParaRPr>
          </a:p>
          <a:p>
            <a:pPr algn="just">
              <a:lnSpc>
                <a:spcPct val="160000"/>
              </a:lnSpc>
            </a:pPr>
            <a:r>
              <a:rPr lang="uz-Cyrl-UZ" dirty="0">
                <a:latin typeface="Times New Roman" panose="02020603050405020304" pitchFamily="18" charset="0"/>
                <a:cs typeface="Times New Roman" panose="02020603050405020304" pitchFamily="18" charset="0"/>
              </a:rPr>
              <a:t>Buyuk Britaniyaning savdo vazirligining basharotiga qaraganda nanotex–nologiyalar sohasidagi natijalarning samaradorligi 2015 yilda 1trln. $/yiliga va bu sohada ish yuritayotgan mutahassislar soni 2 mln. kishini tashkil qildi</a:t>
            </a:r>
            <a:r>
              <a:rPr lang="uz-Cyrl-UZ" dirty="0" smtClean="0">
                <a:latin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cs typeface="Times New Roman" panose="02020603050405020304" pitchFamily="18" charset="0"/>
            </a:endParaRPr>
          </a:p>
          <a:p>
            <a:pPr>
              <a:lnSpc>
                <a:spcPct val="160000"/>
              </a:lnSpc>
            </a:pPr>
            <a:r>
              <a:rPr lang="uz-Cyrl-UZ" dirty="0">
                <a:latin typeface="Times New Roman" panose="02020603050405020304" pitchFamily="18" charset="0"/>
                <a:cs typeface="Times New Roman" panose="02020603050405020304" pitchFamily="18" charset="0"/>
              </a:rPr>
              <a:t>	Yaponiyada 1999 yildan beri davlat tomonidan oliy darajada baholangan – “Ogato” “Nanotexnologiya bo’yicha ishlarni milliy rejasi” loyiha bajarilib kelmoqda.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11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600501"/>
            <a:ext cx="10718042" cy="6032311"/>
          </a:xfrm>
        </p:spPr>
        <p:txBody>
          <a:bodyPr>
            <a:normAutofit lnSpcReduction="10000"/>
          </a:bodyPr>
          <a:lstStyle/>
          <a:p>
            <a:pPr marL="0" indent="0" algn="just">
              <a:lnSpc>
                <a:spcPct val="150000"/>
              </a:lnSpc>
              <a:buNone/>
            </a:pPr>
            <a:r>
              <a:rPr lang="uz-Cyrl-UZ" dirty="0" smtClean="0">
                <a:latin typeface="Times New Roman" panose="02020603050405020304" pitchFamily="18" charset="0"/>
                <a:cs typeface="Times New Roman" panose="02020603050405020304" pitchFamily="18" charset="0"/>
              </a:rPr>
              <a:t>Bu </a:t>
            </a:r>
            <a:r>
              <a:rPr lang="uz-Cyrl-UZ" dirty="0">
                <a:latin typeface="Times New Roman" panose="02020603050405020304" pitchFamily="18" charset="0"/>
                <a:cs typeface="Times New Roman" panose="02020603050405020304" pitchFamily="18" charset="0"/>
              </a:rPr>
              <a:t>loyiha davlat va 60 shaxsiy firmalar tomonidan moddiy ta’minlanmoqda. </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	Xitoyda 2001-2005 yillarda bajariladigan tadqiqotlar uchun 300 mln. dollar ajratildi. Evropada davlatlar va xalqaro tashkilotlar (nanotexnologiyalar sohasidagi NATOning programmasi) 40 laboratoriyada nanotexnologiyalar bo’yicha tadqiqotlar va ishlanmalar bajarilmoqda </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	“Rosnanotex” DK bosh direktori L.Melamedni aytishicha Rossiya bu sohadagi izlanishlar uchun 5,5 mlrd. dollar ajratdi .</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2010 yilda nanotexnologiya mahsulotlarining hajmi 800 mlrd AQSH dollarini tashkil etdi. 10-15 yildan so’ng (2002 yilga nisbatan) nanotexnologiya mahsuloti 2 trln.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3743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77923" y="382137"/>
            <a:ext cx="10713492" cy="6209731"/>
          </a:xfrm>
        </p:spPr>
        <p:txBody>
          <a:bodyPr>
            <a:normAutofit/>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AQSH </a:t>
            </a:r>
            <a:r>
              <a:rPr lang="uz-Cyrl-UZ" dirty="0">
                <a:latin typeface="Times New Roman" panose="02020603050405020304" pitchFamily="18" charset="0"/>
                <a:cs typeface="Times New Roman" panose="02020603050405020304" pitchFamily="18" charset="0"/>
              </a:rPr>
              <a:t>dollarini tashkil etadi, shundan 340 mlrd. dollari yangi materiallarga to’g’ri keladi. Bundan kelib chiqgan holda shuni aytish mumkinki, rivojlangan davlatlarda (AQSH, Yaponiya, Rossiya, Evropa davlatlari) nanotexnologiyaga ajratiladigan mablag’lar hajmi oshib bormoqda  (1-rasm). </a:t>
            </a:r>
            <a:r>
              <a:rPr lang="uz-Cyrl-UZ" dirty="0" smtClean="0">
                <a:latin typeface="Times New Roman" panose="02020603050405020304" pitchFamily="18" charset="0"/>
                <a:cs typeface="Times New Roman" panose="02020603050405020304" pitchFamily="18" charset="0"/>
              </a:rPr>
              <a:t>Nanotexnologiya</a:t>
            </a:r>
            <a:r>
              <a:rPr lang="uz-Cyrl-UZ" dirty="0">
                <a:latin typeface="Times New Roman" panose="02020603050405020304" pitchFamily="18" charset="0"/>
                <a:cs typeface="Times New Roman" panose="02020603050405020304" pitchFamily="18" charset="0"/>
              </a:rPr>
              <a:t>, yangi materiallarni olish buyicha dunyoning ko’p ta’lim muassasalarida yo’nalishlar va fanlar mavjud. O’quv qo’llanmada nanostrukturalar xususiyatlarining xarakteristikalari, nanomate­riallarning turli xil kimyoviy, fizik, mexanik va boshqa xossalari, o’lchamlar effekti hodisasi tahlili, nanomateriallarni olishning asosiy usullari, va ularni xozirda va kelajakda qo’llanilish sohalari ko’rsatilgan</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77868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491319"/>
            <a:ext cx="10972800" cy="5833281"/>
          </a:xfrm>
        </p:spPr>
        <p:txBody>
          <a:bodyPr/>
          <a:lstStyle/>
          <a:p>
            <a:pPr marL="0" indent="0">
              <a:lnSpc>
                <a:spcPct val="150000"/>
              </a:lnSpc>
              <a:buNone/>
            </a:pPr>
            <a:endParaRPr lang="ru-RU"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pic>
        <p:nvPicPr>
          <p:cNvPr id="5" name="Рисунок 4"/>
          <p:cNvPicPr/>
          <p:nvPr/>
        </p:nvPicPr>
        <p:blipFill>
          <a:blip r:embed="rId2">
            <a:extLst>
              <a:ext uri="{28A0092B-C50C-407E-A947-70E740481C1C}">
                <a14:useLocalDpi xmlns:a14="http://schemas.microsoft.com/office/drawing/2010/main" val="0"/>
              </a:ext>
            </a:extLst>
          </a:blip>
          <a:srcRect/>
          <a:stretch>
            <a:fillRect/>
          </a:stretch>
        </p:blipFill>
        <p:spPr bwMode="auto">
          <a:xfrm>
            <a:off x="2688608" y="2113337"/>
            <a:ext cx="7738282" cy="3624724"/>
          </a:xfrm>
          <a:prstGeom prst="rect">
            <a:avLst/>
          </a:prstGeom>
          <a:noFill/>
          <a:ln>
            <a:noFill/>
          </a:ln>
        </p:spPr>
      </p:pic>
      <p:sp>
        <p:nvSpPr>
          <p:cNvPr id="2" name="Прямоугольник 1"/>
          <p:cNvSpPr/>
          <p:nvPr/>
        </p:nvSpPr>
        <p:spPr>
          <a:xfrm>
            <a:off x="1373874" y="5363912"/>
            <a:ext cx="9444251" cy="1220334"/>
          </a:xfrm>
          <a:prstGeom prst="rect">
            <a:avLst/>
          </a:prstGeom>
        </p:spPr>
        <p:txBody>
          <a:bodyPr wrap="square">
            <a:spAutoFit/>
          </a:bodyPr>
          <a:lstStyle/>
          <a:p>
            <a:pPr indent="133350" algn="ctr">
              <a:lnSpc>
                <a:spcPct val="150000"/>
              </a:lnSpc>
              <a:spcAft>
                <a:spcPts val="0"/>
              </a:spcAft>
            </a:pPr>
            <a:r>
              <a:rPr lang="uz-Cyrl-UZ" sz="2600" dirty="0">
                <a:latin typeface="Times New Roman" panose="02020603050405020304" pitchFamily="18" charset="0"/>
                <a:ea typeface="Times New Roman" panose="02020603050405020304" pitchFamily="18" charset="0"/>
                <a:cs typeface="Times New Roman" panose="02020603050405020304" pitchFamily="18" charset="0"/>
              </a:rPr>
              <a:t>1-rasm. Dunyo mamalakatlarida  nanotexnologiya sohasidagi sarf - xarajatlar hajmi, </a:t>
            </a:r>
            <a:r>
              <a:rPr lang="en-US" sz="2600" dirty="0">
                <a:latin typeface="Times New Roman" panose="02020603050405020304" pitchFamily="18" charset="0"/>
                <a:ea typeface="Times New Roman" panose="02020603050405020304" pitchFamily="18" charset="0"/>
                <a:cs typeface="Times New Roman" panose="02020603050405020304" pitchFamily="18" charset="0"/>
              </a:rPr>
              <a:t>m</a:t>
            </a:r>
            <a:r>
              <a:rPr lang="uz-Cyrl-UZ" sz="2600" dirty="0">
                <a:latin typeface="Times New Roman" panose="02020603050405020304" pitchFamily="18" charset="0"/>
                <a:ea typeface="Times New Roman" panose="02020603050405020304" pitchFamily="18" charset="0"/>
                <a:cs typeface="Times New Roman" panose="02020603050405020304" pitchFamily="18" charset="0"/>
              </a:rPr>
              <a:t>illion $ AQSH.</a:t>
            </a:r>
            <a:endParaRPr lang="ru-RU" sz="2600" dirty="0">
              <a:effectLst/>
              <a:latin typeface="PANDA Times UZ"/>
              <a:ea typeface="Times New Roman" panose="02020603050405020304" pitchFamily="18" charset="0"/>
              <a:cs typeface="Times New Roman" panose="02020603050405020304" pitchFamily="18" charset="0"/>
            </a:endParaRPr>
          </a:p>
        </p:txBody>
      </p:sp>
      <p:sp>
        <p:nvSpPr>
          <p:cNvPr id="7" name="Прямоугольник 6"/>
          <p:cNvSpPr/>
          <p:nvPr/>
        </p:nvSpPr>
        <p:spPr>
          <a:xfrm>
            <a:off x="1119117" y="666538"/>
            <a:ext cx="9935570" cy="1820948"/>
          </a:xfrm>
          <a:prstGeom prst="rect">
            <a:avLst/>
          </a:prstGeom>
        </p:spPr>
        <p:txBody>
          <a:bodyPr wrap="square">
            <a:spAutoFit/>
          </a:bodyPr>
          <a:lstStyle/>
          <a:p>
            <a:pPr algn="just">
              <a:lnSpc>
                <a:spcPct val="150000"/>
              </a:lnSpc>
            </a:pPr>
            <a:r>
              <a:rPr lang="uz-Cyrl-UZ" sz="2600" dirty="0">
                <a:latin typeface="Times New Roman" panose="02020603050405020304" pitchFamily="18" charset="0"/>
                <a:cs typeface="Times New Roman" panose="02020603050405020304" pitchFamily="18" charset="0"/>
              </a:rPr>
              <a:t>Yangi materiallarni nanotexnologiyalar asosida olinadigan nanomateriallarsiz tasavvur qilish qiyin. Nanomateriallarni an’anaviy usullarda olib bo’lmaydi.</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814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05134" y="696036"/>
            <a:ext cx="10731690" cy="5737746"/>
          </a:xfrm>
        </p:spPr>
        <p:txBody>
          <a:bodyPr>
            <a:noAutofit/>
          </a:bodyPr>
          <a:lstStyle/>
          <a:p>
            <a:pPr marL="0" indent="0" algn="ctr">
              <a:lnSpc>
                <a:spcPct val="150000"/>
              </a:lnSpc>
              <a:spcAft>
                <a:spcPts val="0"/>
              </a:spcAft>
              <a:buNone/>
            </a:pPr>
            <a:r>
              <a:rPr lang="uz-Cyrl-UZ" b="1" dirty="0" smtClean="0">
                <a:latin typeface="Times New Roman" panose="02020603050405020304" pitchFamily="18" charset="0"/>
                <a:ea typeface="Times New Roman" panose="02020603050405020304" pitchFamily="18" charset="0"/>
              </a:rPr>
              <a:t>14.2 </a:t>
            </a:r>
            <a:r>
              <a:rPr lang="uz-Cyrl-UZ" b="1" dirty="0">
                <a:latin typeface="Times New Roman" panose="02020603050405020304" pitchFamily="18" charset="0"/>
                <a:ea typeface="Times New Roman" panose="02020603050405020304" pitchFamily="18" charset="0"/>
              </a:rPr>
              <a:t>Nanomateriallar xaqida umumiy </a:t>
            </a:r>
            <a:r>
              <a:rPr lang="uz-Cyrl-UZ" b="1" dirty="0" smtClean="0">
                <a:latin typeface="Times New Roman" panose="02020603050405020304" pitchFamily="18" charset="0"/>
                <a:ea typeface="Times New Roman" panose="02020603050405020304" pitchFamily="18" charset="0"/>
              </a:rPr>
              <a:t>tush</a:t>
            </a:r>
            <a:r>
              <a:rPr lang="en-US" b="1" dirty="0" smtClean="0">
                <a:latin typeface="Times New Roman" panose="02020603050405020304" pitchFamily="18" charset="0"/>
                <a:ea typeface="Times New Roman" panose="02020603050405020304" pitchFamily="18" charset="0"/>
              </a:rPr>
              <a:t>u</a:t>
            </a:r>
            <a:r>
              <a:rPr lang="uz-Cyrl-UZ" b="1" dirty="0" smtClean="0">
                <a:latin typeface="Times New Roman" panose="02020603050405020304" pitchFamily="18" charset="0"/>
                <a:ea typeface="Times New Roman" panose="02020603050405020304" pitchFamily="18" charset="0"/>
              </a:rPr>
              <a:t>nchalar</a:t>
            </a:r>
            <a:endParaRPr lang="ru-RU" dirty="0">
              <a:latin typeface="Times New Roman" panose="02020603050405020304" pitchFamily="18" charset="0"/>
              <a:ea typeface="Times New Roman" panose="02020603050405020304" pitchFamily="18" charset="0"/>
            </a:endParaRPr>
          </a:p>
          <a:p>
            <a:pPr indent="228600" algn="just">
              <a:lnSpc>
                <a:spcPct val="150000"/>
              </a:lnSpc>
              <a:spcAft>
                <a:spcPts val="0"/>
              </a:spcAft>
            </a:pPr>
            <a:r>
              <a:rPr lang="uz-Cyrl-UZ" dirty="0">
                <a:latin typeface="Times New Roman" panose="02020603050405020304" pitchFamily="18" charset="0"/>
                <a:ea typeface="Times New Roman" panose="02020603050405020304" pitchFamily="18" charset="0"/>
              </a:rPr>
              <a:t>    “Nanotexnologiya” termini birinchi marta yapon olimi N. Tanituchi tomonidan 1974 yilda ishlatilgan. </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Nano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so‘zi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milliarddan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qism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milliardni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qismi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degani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(NM)=10</a:t>
            </a:r>
            <a:r>
              <a:rPr lang="en-US" baseline="30000" dirty="0">
                <a:latin typeface="Times New Roman" panose="02020603050405020304" pitchFamily="18" charset="0"/>
                <a:ea typeface="Times New Roman" panose="02020603050405020304" pitchFamily="18" charset="0"/>
              </a:rPr>
              <a:t>-9</a:t>
            </a:r>
            <a:r>
              <a:rPr lang="en-US" dirty="0">
                <a:latin typeface="Times New Roman" panose="02020603050405020304" pitchFamily="18" charset="0"/>
                <a:ea typeface="Times New Roman" panose="02020603050405020304" pitchFamily="18" charset="0"/>
              </a:rPr>
              <a:t>m. </a:t>
            </a:r>
            <a:r>
              <a:rPr lang="en-US" dirty="0" err="1">
                <a:latin typeface="Times New Roman" panose="02020603050405020304" pitchFamily="18" charset="0"/>
                <a:ea typeface="Times New Roman" panose="02020603050405020304" pitchFamily="18" charset="0"/>
              </a:rPr>
              <a:t>degani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Eslatamiz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angstrem</a:t>
            </a:r>
            <a:r>
              <a:rPr lang="en-US" dirty="0">
                <a:latin typeface="Times New Roman" panose="02020603050405020304" pitchFamily="18" charset="0"/>
                <a:ea typeface="Times New Roman" panose="02020603050405020304" pitchFamily="18" charset="0"/>
              </a:rPr>
              <a:t>=10</a:t>
            </a:r>
            <a:r>
              <a:rPr lang="en-US" baseline="30000" dirty="0">
                <a:latin typeface="Times New Roman" panose="02020603050405020304" pitchFamily="18" charset="0"/>
                <a:ea typeface="Times New Roman" panose="02020603050405020304" pitchFamily="18" charset="0"/>
              </a:rPr>
              <a:t>-8</a:t>
            </a:r>
            <a:r>
              <a:rPr lang="en-US" dirty="0">
                <a:latin typeface="Times New Roman" panose="02020603050405020304" pitchFamily="18" charset="0"/>
                <a:ea typeface="Times New Roman" panose="02020603050405020304" pitchFamily="18" charset="0"/>
              </a:rPr>
              <a:t>sm (1millimetr=10</a:t>
            </a:r>
            <a:r>
              <a:rPr lang="en-US" baseline="30000" dirty="0">
                <a:latin typeface="Times New Roman" panose="02020603050405020304" pitchFamily="18" charset="0"/>
                <a:ea typeface="Times New Roman" panose="02020603050405020304" pitchFamily="18" charset="0"/>
              </a:rPr>
              <a:t>-3</a:t>
            </a:r>
            <a:r>
              <a:rPr lang="en-US" dirty="0">
                <a:latin typeface="Times New Roman" panose="02020603050405020304" pitchFamily="18" charset="0"/>
                <a:ea typeface="Times New Roman" panose="02020603050405020304" pitchFamily="18" charset="0"/>
              </a:rPr>
              <a:t>m, 1mikrometr=10</a:t>
            </a:r>
            <a:r>
              <a:rPr lang="en-US" baseline="30000" dirty="0">
                <a:latin typeface="Times New Roman" panose="02020603050405020304" pitchFamily="18" charset="0"/>
                <a:ea typeface="Times New Roman" panose="02020603050405020304" pitchFamily="18" charset="0"/>
              </a:rPr>
              <a:t>-6</a:t>
            </a:r>
            <a:r>
              <a:rPr lang="en-US" dirty="0">
                <a:latin typeface="Times New Roman" panose="02020603050405020304" pitchFamily="18" charset="0"/>
                <a:ea typeface="Times New Roman" panose="02020603050405020304" pitchFamily="18" charset="0"/>
              </a:rPr>
              <a:t>m). </a:t>
            </a:r>
            <a:r>
              <a:rPr lang="en-US" dirty="0" err="1">
                <a:latin typeface="Times New Roman" panose="02020603050405020304" pitchFamily="18" charset="0"/>
                <a:ea typeface="Times New Roman" panose="02020603050405020304" pitchFamily="18" charset="0"/>
              </a:rPr>
              <a:t>Demak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nano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uzunlik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sezib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taqqoslash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shuni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aytish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kerakki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inson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sochining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qalindligi-diametri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taxminan</a:t>
            </a:r>
            <a:r>
              <a:rPr lang="en-US" dirty="0">
                <a:latin typeface="Times New Roman" panose="02020603050405020304" pitchFamily="18" charset="0"/>
                <a:ea typeface="Times New Roman" panose="02020603050405020304" pitchFamily="18" charset="0"/>
              </a:rPr>
              <a:t> 50000 </a:t>
            </a:r>
            <a:r>
              <a:rPr lang="en-US" dirty="0" err="1">
                <a:latin typeface="Times New Roman" panose="02020603050405020304" pitchFamily="18" charset="0"/>
                <a:ea typeface="Times New Roman" panose="02020603050405020304" pitchFamily="18" charset="0"/>
              </a:rPr>
              <a:t>nanometrga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a:t>
            </a:r>
            <a:r>
              <a:rPr lang="en-US" dirty="0">
                <a:latin typeface="Times New Roman" panose="02020603050405020304" pitchFamily="18" charset="0"/>
                <a:ea typeface="Times New Roman" panose="02020603050405020304" pitchFamily="18" charset="0"/>
              </a:rPr>
              <a:t>.</a:t>
            </a:r>
            <a:endParaRPr lang="ru-RU" dirty="0">
              <a:latin typeface="Times New Roman" panose="02020603050405020304" pitchFamily="18" charset="0"/>
              <a:ea typeface="Times New Roman" panose="02020603050405020304" pitchFamily="18" charset="0"/>
            </a:endParaRPr>
          </a:p>
          <a:p>
            <a:pPr algn="just">
              <a:lnSpc>
                <a:spcPct val="150000"/>
              </a:lnSpc>
            </a:pP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Nanotexnologiya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asosida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konstruksion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materiallarga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miyaga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xayolga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kelgan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xossalarni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berish</a:t>
            </a:r>
            <a:r>
              <a:rPr lang="en-US" dirty="0">
                <a:latin typeface="Times New Roman" panose="02020603050405020304" pitchFamily="18" charset="0"/>
                <a:ea typeface="Calibri" panose="020F0502020204030204" pitchFamily="34" charset="0"/>
              </a:rPr>
              <a:t> </a:t>
            </a:r>
            <a:r>
              <a:rPr lang="en-US" dirty="0" err="1" smtClean="0">
                <a:latin typeface="Times New Roman" panose="02020603050405020304" pitchFamily="18" charset="0"/>
                <a:ea typeface="Calibri" panose="020F0502020204030204" pitchFamily="34" charset="0"/>
              </a:rPr>
              <a:t>mumkin</a:t>
            </a:r>
            <a:endParaRPr lang="ru-RU" dirty="0"/>
          </a:p>
        </p:txBody>
      </p:sp>
    </p:spTree>
    <p:extLst>
      <p:ext uri="{BB962C8B-B14F-4D97-AF65-F5344CB8AC3E}">
        <p14:creationId xmlns:p14="http://schemas.microsoft.com/office/powerpoint/2010/main" val="2602381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32430" y="682389"/>
            <a:ext cx="10677099" cy="5942462"/>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Xozirda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nanotexnologiyani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tadqiqotlar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davlatlar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yiliga</a:t>
            </a:r>
            <a:r>
              <a:rPr lang="en-US" dirty="0">
                <a:latin typeface="Times New Roman" panose="02020603050405020304" pitchFamily="18" charset="0"/>
                <a:cs typeface="Times New Roman" panose="02020603050405020304" pitchFamily="18" charset="0"/>
              </a:rPr>
              <a:t> 9-10 milliard dollar </a:t>
            </a:r>
            <a:r>
              <a:rPr lang="en-US" dirty="0" err="1">
                <a:latin typeface="Times New Roman" panose="02020603050405020304" pitchFamily="18" charset="0"/>
                <a:cs typeface="Times New Roman" panose="02020603050405020304" pitchFamily="18" charset="0"/>
              </a:rPr>
              <a:t>sarf</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qilinyapti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AQSh</a:t>
            </a:r>
            <a:r>
              <a:rPr lang="en-US" dirty="0">
                <a:latin typeface="Times New Roman" panose="02020603050405020304" pitchFamily="18" charset="0"/>
                <a:cs typeface="Times New Roman" panose="02020603050405020304" pitchFamily="18" charset="0"/>
              </a:rPr>
              <a:t> da 4-5 milliard, </a:t>
            </a:r>
            <a:r>
              <a:rPr lang="en-US" dirty="0" err="1">
                <a:latin typeface="Times New Roman" panose="02020603050405020304" pitchFamily="18" charset="0"/>
                <a:cs typeface="Times New Roman" panose="02020603050405020304" pitchFamily="18" charset="0"/>
              </a:rPr>
              <a:t>Yaponiyada</a:t>
            </a:r>
            <a:r>
              <a:rPr lang="en-US" dirty="0">
                <a:latin typeface="Times New Roman" panose="02020603050405020304" pitchFamily="18" charset="0"/>
                <a:cs typeface="Times New Roman" panose="02020603050405020304" pitchFamily="18" charset="0"/>
              </a:rPr>
              <a:t> 2-3 milliard. </a:t>
            </a:r>
            <a:r>
              <a:rPr lang="en-US" dirty="0" err="1">
                <a:latin typeface="Times New Roman" panose="02020603050405020304" pitchFamily="18" charset="0"/>
                <a:cs typeface="Times New Roman" panose="02020603050405020304" pitchFamily="18" charset="0"/>
              </a:rPr>
              <a:t>Lekin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nanotexnologiyadan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foydani</a:t>
            </a:r>
            <a:r>
              <a:rPr lang="en-US" dirty="0">
                <a:latin typeface="Times New Roman" panose="02020603050405020304" pitchFamily="18" charset="0"/>
                <a:cs typeface="Times New Roman" panose="02020603050405020304" pitchFamily="18" charset="0"/>
              </a:rPr>
              <a:t> 2010-15 </a:t>
            </a:r>
            <a:r>
              <a:rPr lang="en-US" dirty="0" err="1">
                <a:latin typeface="Times New Roman" panose="02020603050405020304" pitchFamily="18" charset="0"/>
                <a:cs typeface="Times New Roman" panose="02020603050405020304" pitchFamily="18" charset="0"/>
              </a:rPr>
              <a:t>yillar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trillion-dollar </a:t>
            </a:r>
            <a:r>
              <a:rPr lang="en-US" dirty="0" err="1">
                <a:latin typeface="Times New Roman" panose="02020603050405020304" pitchFamily="18" charset="0"/>
                <a:cs typeface="Times New Roman" panose="02020603050405020304" pitchFamily="18" charset="0"/>
              </a:rPr>
              <a:t>kutilyapti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mamlakatlarda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nanotexnologiya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sanoatda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miqyosida</a:t>
            </a:r>
            <a:r>
              <a:rPr lang="en-US" dirty="0">
                <a:latin typeface="Times New Roman" panose="02020603050405020304" pitchFamily="18" charset="0"/>
                <a:cs typeface="Times New Roman" panose="02020603050405020304" pitchFamily="18" charset="0"/>
              </a:rPr>
              <a:t>  1994 </a:t>
            </a:r>
            <a:r>
              <a:rPr lang="en-US" dirty="0" err="1">
                <a:latin typeface="Times New Roman" panose="02020603050405020304" pitchFamily="18" charset="0"/>
                <a:cs typeface="Times New Roman" panose="02020603050405020304" pitchFamily="18" charset="0"/>
              </a:rPr>
              <a:t>yildan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Nanomateriallar</a:t>
            </a:r>
            <a:r>
              <a:rPr lang="en-US" i="1"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kompozitsiyasidir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qaysilarki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tabiiy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tartibga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solingan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solinmagan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nanometrik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xarakteristikali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sistemasidir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5375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723331"/>
            <a:ext cx="10799928" cy="5800299"/>
          </a:xfrm>
        </p:spPr>
        <p:txBody>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nanometrik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kooperatsiya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birlashtirganda-yiqqanda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ximiyaviy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aloxida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namoyon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xammasi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sistemalarda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ilgari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bo‘lmagan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paydo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elektrofizik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optik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teplofizik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x.k</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Xozirgi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paytda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molekular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yaqin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strukturalashtirilgan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perspektiv-istiqbol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nanoob’ekt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prinspiga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gruppaga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4177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682387" y="532263"/>
            <a:ext cx="10667999" cy="6073253"/>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1 -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nanostruktura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neytron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atomlar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tutamlari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plazma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xurushlash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travlenie</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nanoobektni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atomma</a:t>
            </a:r>
            <a:r>
              <a:rPr lang="en-US" dirty="0">
                <a:latin typeface="Times New Roman" panose="02020603050405020304" pitchFamily="18" charset="0"/>
                <a:cs typeface="Times New Roman" panose="02020603050405020304" pitchFamily="18" charset="0"/>
              </a:rPr>
              <a:t>-atom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molekulama-molekula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yig‘ish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Nanoobektlarni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usullardv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ximiyaviy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nanoobektni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ko‘laniladi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nanoobektlarni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vakuum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atmosferasida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42496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6203" y="436729"/>
            <a:ext cx="10526974" cy="6196083"/>
          </a:xfrm>
        </p:spPr>
        <p:txBody>
          <a:bodyPr>
            <a:normAutofit/>
          </a:bodyPr>
          <a:lstStyle/>
          <a:p>
            <a:pPr algn="ctr">
              <a:lnSpc>
                <a:spcPct val="150000"/>
              </a:lnSpc>
            </a:pPr>
            <a:r>
              <a:rPr lang="en-US" b="1" dirty="0" smtClean="0">
                <a:latin typeface="Times New Roman" panose="02020603050405020304" pitchFamily="18" charset="0"/>
                <a:cs typeface="Times New Roman" panose="02020603050405020304" pitchFamily="18" charset="0"/>
              </a:rPr>
              <a:t>14.3 </a:t>
            </a:r>
            <a:r>
              <a:rPr lang="en-US" b="1" dirty="0" err="1">
                <a:latin typeface="Times New Roman" panose="02020603050405020304" pitchFamily="18" charset="0"/>
                <a:cs typeface="Times New Roman" panose="02020603050405020304" pitchFamily="18" charset="0"/>
              </a:rPr>
              <a:t>Nanomateriallarni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qo‘llanilishi</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Xozirda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soxalarda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qo‘llanilmokda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jumladan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sanoatda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nanoelektronikada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nanooptikada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nanobiologiyada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nanospektroskopiyada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nanomeditsinada</a:t>
            </a:r>
            <a:r>
              <a:rPr lang="en-US"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nanoelementlarda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sanoatda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aloxida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axamiyatga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an-</a:t>
            </a:r>
            <a:r>
              <a:rPr lang="en-US" dirty="0" err="1">
                <a:latin typeface="Times New Roman" panose="02020603050405020304" pitchFamily="18" charset="0"/>
                <a:cs typeface="Times New Roman" panose="02020603050405020304" pitchFamily="18" charset="0"/>
              </a:rPr>
              <a:t>anaviy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tubdan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sanoatni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soxalarini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egallab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Albatta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navbatda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konstruksion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9552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00669" y="777922"/>
            <a:ext cx="10677099" cy="5601269"/>
          </a:xfrm>
        </p:spPr>
        <p:txBody>
          <a:bodyPr/>
          <a:lstStyle/>
          <a:p>
            <a:pPr algn="just">
              <a:lnSpc>
                <a:spcPct val="150000"/>
              </a:lnSpc>
            </a:pPr>
            <a:r>
              <a:rPr lang="en-US" dirty="0" err="1">
                <a:latin typeface="Times New Roman" panose="02020603050405020304" pitchFamily="18" charset="0"/>
                <a:cs typeface="Times New Roman" panose="02020603050405020304" pitchFamily="18" charset="0"/>
              </a:rPr>
              <a:t>Nanostrukturali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rezbali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maxsulot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mustaxkam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avia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avtomobilsozlikda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titandan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maxsulot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nanostrukturali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muddatli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ishlashi</a:t>
            </a:r>
            <a:r>
              <a:rPr lang="en-US" dirty="0">
                <a:latin typeface="Times New Roman" panose="02020603050405020304" pitchFamily="18" charset="0"/>
                <a:cs typeface="Times New Roman" panose="02020603050405020304" pitchFamily="18" charset="0"/>
              </a:rPr>
              <a:t> 1,5 </a:t>
            </a:r>
            <a:r>
              <a:rPr lang="en-US" dirty="0" err="1">
                <a:latin typeface="Times New Roman" panose="02020603050405020304" pitchFamily="18" charset="0"/>
                <a:cs typeface="Times New Roman" panose="02020603050405020304" pitchFamily="18" charset="0"/>
              </a:rPr>
              <a:t>marta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rezbani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mexnat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sig‘imi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Nanostrukturali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aluminiy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murakkab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formadagi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yengil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maxsulotlarni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deformatsiyalab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sharoitda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shtampli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burchak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deformatsiya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pasayadi</a:t>
            </a:r>
            <a:r>
              <a:rPr lang="en-US" dirty="0">
                <a:latin typeface="Times New Roman" panose="02020603050405020304" pitchFamily="18" charset="0"/>
                <a:cs typeface="Times New Roman" panose="02020603050405020304" pitchFamily="18" charset="0"/>
              </a:rPr>
              <a:t>, forma </a:t>
            </a:r>
            <a:r>
              <a:rPr lang="en-US" dirty="0" err="1">
                <a:latin typeface="Times New Roman" panose="02020603050405020304" pitchFamily="18" charset="0"/>
                <a:cs typeface="Times New Roman" panose="02020603050405020304" pitchFamily="18" charset="0"/>
              </a:rPr>
              <a:t>xosil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xarorati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pasayadi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751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2304" y="825690"/>
            <a:ext cx="10972800" cy="5807122"/>
          </a:xfrm>
        </p:spPr>
        <p:txBody>
          <a:bodyPr>
            <a:normAutofit/>
          </a:bodyPr>
          <a:lstStyle/>
          <a:p>
            <a:pPr algn="just">
              <a:lnSpc>
                <a:spcPct val="150000"/>
              </a:lnSpc>
            </a:pPr>
            <a:r>
              <a:rPr lang="en-US" dirty="0" err="1">
                <a:latin typeface="Times New Roman" panose="02020603050405020304" pitchFamily="18" charset="0"/>
                <a:cs typeface="Times New Roman" panose="02020603050405020304" pitchFamily="18" charset="0"/>
              </a:rPr>
              <a:t>Nitridli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legirlangan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nanostrukturali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tuzilgan</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olovbardosh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dvigatellar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turbinalari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keskich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plastinkalari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bardosh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mineralokeramik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tigillar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qozonlar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Xozirda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mashinasozlikda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funksiyali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qo‘shiluvyai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qo‘llaniladi</a:t>
            </a:r>
            <a:r>
              <a:rPr lang="en-US" dirty="0">
                <a:latin typeface="Times New Roman" panose="02020603050405020304" pitchFamily="18" charset="0"/>
                <a:cs typeface="Times New Roman" panose="02020603050405020304" pitchFamily="18" charset="0"/>
              </a:rPr>
              <a:t>: motor, </a:t>
            </a:r>
            <a:r>
              <a:rPr lang="en-US" dirty="0" err="1">
                <a:latin typeface="Times New Roman" panose="02020603050405020304" pitchFamily="18" charset="0"/>
                <a:cs typeface="Times New Roman" panose="02020603050405020304" pitchFamily="18" charset="0"/>
              </a:rPr>
              <a:t>transmissiya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industrial </a:t>
            </a:r>
            <a:r>
              <a:rPr lang="en-US" dirty="0" err="1">
                <a:latin typeface="Times New Roman" panose="02020603050405020304" pitchFamily="18" charset="0"/>
                <a:cs typeface="Times New Roman" panose="02020603050405020304" pitchFamily="18" charset="0"/>
              </a:rPr>
              <a:t>yog‘larga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moylarga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moylarga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qirqishdagi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moylovchi-sovituvchi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suyuqliklarga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sayqallashdagi</a:t>
            </a:r>
            <a:r>
              <a:rPr lang="en-US" dirty="0">
                <a:latin typeface="Times New Roman" panose="02020603050405020304" pitchFamily="18" charset="0"/>
                <a:cs typeface="Times New Roman" panose="02020603050405020304" pitchFamily="18" charset="0"/>
              </a:rPr>
              <a:t> pasta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suspenziyalarga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19547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64191" y="368490"/>
            <a:ext cx="10972800" cy="6141492"/>
          </a:xfrm>
        </p:spPr>
        <p:txBody>
          <a:bodyPr>
            <a:noAutofit/>
          </a:bodyPr>
          <a:lstStyle/>
          <a:p>
            <a:pPr algn="just">
              <a:lnSpc>
                <a:spcPct val="150000"/>
              </a:lnSpc>
            </a:pPr>
            <a:r>
              <a:rPr lang="en-US" dirty="0" err="1">
                <a:latin typeface="Times New Roman" panose="02020603050405020304" pitchFamily="18" charset="0"/>
                <a:cs typeface="Times New Roman" panose="02020603050405020304" pitchFamily="18" charset="0"/>
              </a:rPr>
              <a:t>Tarkibida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plastmassa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polimerlar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kompozitsion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istiqbolli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yo‘nalishdir</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yo‘l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rezina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kraska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kley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kompozitsion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polimerlar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.[3-4]</a:t>
            </a:r>
            <a:endParaRPr lang="ru-RU" dirty="0">
              <a:latin typeface="Times New Roman" panose="02020603050405020304" pitchFamily="18" charset="0"/>
              <a:cs typeface="Times New Roman" panose="02020603050405020304" pitchFamily="18" charset="0"/>
            </a:endParaRPr>
          </a:p>
          <a:p>
            <a:pPr algn="ctr">
              <a:lnSpc>
                <a:spcPct val="150000"/>
              </a:lnSpc>
            </a:pPr>
            <a:r>
              <a:rPr lang="en-US" b="1" dirty="0" err="1">
                <a:latin typeface="Times New Roman" panose="02020603050405020304" pitchFamily="18" charset="0"/>
                <a:cs typeface="Times New Roman" panose="02020603050405020304" pitchFamily="18" charset="0"/>
              </a:rPr>
              <a:t>Nanoo‘lchamli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materiallarni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olish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usullari</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Nanomateriallarni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anikrok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nanostrukturaga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konstruksion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asbobsozlik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bizga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bo‘lmagan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metallurgiyasning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7116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14149"/>
            <a:ext cx="10567916" cy="5936775"/>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butun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keyinchalik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yasaladigan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zagatovkalar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Metal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kotishmaning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boshlang‘ish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xozirgi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zamonaviy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kimiyoviy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oxirgi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materialshunoslarga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ta’lukli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 [1-3-5]</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9728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91486" y="791570"/>
            <a:ext cx="10690747" cy="5745708"/>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metal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kotishma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bo‘laklarini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turli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konstruksiyaga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tegermonlarda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to‘zg‘itib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kurilmalarda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Fizikaviy</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metal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kotishmalarning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ko‘lagan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kotishma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metallar</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sepilish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bug‘lanish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kondensatsiya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toblash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termosikllash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boshqalar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73877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59976" y="914400"/>
            <a:ext cx="10090245" cy="4517409"/>
          </a:xfrm>
        </p:spPr>
        <p:txBody>
          <a:bodyPr>
            <a:normAutofit/>
          </a:bodyPr>
          <a:lstStyle/>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Kimiyoviy</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boshlang‘ich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orkali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elektroliz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qaytarilish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termik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parchalanish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albatda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plozmo-kimyoviy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chikanmiz</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aynan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kislorodsiz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birikmalari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5840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91487" y="736978"/>
            <a:ext cx="10417791" cy="5704765"/>
          </a:xfrm>
        </p:spPr>
        <p:txBody>
          <a:bodyPr>
            <a:normAutofit/>
          </a:bodyPr>
          <a:lstStyle/>
          <a:p>
            <a:pPr algn="ctr">
              <a:lnSpc>
                <a:spcPct val="150000"/>
              </a:lnSpc>
            </a:pPr>
            <a:r>
              <a:rPr lang="en-US" b="1" dirty="0" smtClean="0">
                <a:latin typeface="Times New Roman" panose="02020603050405020304" pitchFamily="18" charset="0"/>
                <a:cs typeface="Times New Roman" panose="02020603050405020304" pitchFamily="18" charset="0"/>
              </a:rPr>
              <a:t>14.</a:t>
            </a:r>
            <a:r>
              <a:rPr lang="ru-RU" b="1" dirty="0" smtClean="0">
                <a:latin typeface="Times New Roman" panose="02020603050405020304" pitchFamily="18" charset="0"/>
                <a:cs typeface="Times New Roman" panose="02020603050405020304" pitchFamily="18" charset="0"/>
              </a:rPr>
              <a:t>4</a:t>
            </a:r>
            <a:r>
              <a:rPr lang="en-US" b="1" dirty="0" smtClean="0">
                <a:latin typeface="Times New Roman" panose="02020603050405020304" pitchFamily="18" charset="0"/>
                <a:cs typeface="Times New Roman" panose="02020603050405020304" pitchFamily="18" charset="0"/>
              </a:rPr>
              <a:t> </a:t>
            </a:r>
            <a:r>
              <a:rPr lang="uz-Cyrl-UZ" b="1" dirty="0">
                <a:latin typeface="Times New Roman" panose="02020603050405020304" pitchFamily="18" charset="0"/>
                <a:cs typeface="Times New Roman" panose="02020603050405020304" pitchFamily="18" charset="0"/>
              </a:rPr>
              <a:t>Nanotexnologiyalar asosida olinadigan materiallar</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cs typeface="Times New Roman" panose="02020603050405020304" pitchFamily="18" charset="0"/>
              </a:rPr>
              <a:t>	N</a:t>
            </a:r>
            <a:r>
              <a:rPr lang="uz-Cyrl-UZ" dirty="0" smtClean="0">
                <a:latin typeface="Times New Roman" panose="02020603050405020304" pitchFamily="18" charset="0"/>
                <a:cs typeface="Times New Roman" panose="02020603050405020304" pitchFamily="18" charset="0"/>
              </a:rPr>
              <a:t>anomateriallar </a:t>
            </a:r>
            <a:r>
              <a:rPr lang="uz-Cyrl-UZ" dirty="0">
                <a:latin typeface="Times New Roman" panose="02020603050405020304" pitchFamily="18" charset="0"/>
                <a:cs typeface="Times New Roman" panose="02020603050405020304" pitchFamily="18" charset="0"/>
              </a:rPr>
              <a:t>va nanostrukturalarning texnologiyasi, tuzilishi, xossalari va qo’llanilishi bir necha monografiyalarda ifoda etilgan. Ammo bu monografiyalarda alohida olingan nanomateriallar to’g’risida ma’lumot berilgan, nanostruktura materialshunosligi to’liq ifoda etilmagan. Shuningdek Respublikada nanomateriallar (yangi materiallar) bo’yicha o’quv qo’llanma, darslik chop etilmagan. Shuni xisobga olgan xolda mualliflar ushbu yo’nalishdagi bo’shliqni to’ldirish maqsadida shu ishga qo’l urdilar.</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4217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7964" y="709684"/>
            <a:ext cx="10526974" cy="5923127"/>
          </a:xfrm>
        </p:spPr>
        <p:txBody>
          <a:bodyPr>
            <a:normAutofit lnSpcReduction="10000"/>
          </a:bodyPr>
          <a:lstStyle/>
          <a:p>
            <a:pPr algn="just">
              <a:lnSpc>
                <a:spcPct val="150000"/>
              </a:lnSpc>
            </a:pPr>
            <a:r>
              <a:rPr lang="uz-Cyrl-UZ" dirty="0">
                <a:latin typeface="Times New Roman" panose="02020603050405020304" pitchFamily="18" charset="0"/>
                <a:cs typeface="Times New Roman" panose="02020603050405020304" pitchFamily="18" charset="0"/>
              </a:rPr>
              <a:t>Nanomateriallar orasida bir nechta asosiy turlarni ajratish mumkin: konsolidatsiya (birlashtirilgan) nanomateriallar, nanoyarimo’tkazgichlar, nanopolimerlar, nanobiomateriallar, fullerenlar va tubulyar nanostrukturalar, katalizatorlar, nanog’ovak materiallar va supramolekulyar strukturalar.</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Bu bo’linish shartli, chunki, masalan, gibrid metallopolimer yoki biopolimer nanokompozitlar ham mavjud. Shu bilan birga nanomateriallar sinfiga yangi (masalan, nanotrubkasimon materiallarga faqatgina 20 yil) va ancha eski ob’yektlar (masalan, katalizatorlar va nanog’ovak materiallar) ham kiradi.</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97221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91485" y="777922"/>
            <a:ext cx="10677099" cy="5655860"/>
          </a:xfrm>
        </p:spPr>
        <p:txBody>
          <a:bodyPr/>
          <a:lstStyle/>
          <a:p>
            <a:pPr algn="just">
              <a:lnSpc>
                <a:spcPct val="150000"/>
              </a:lnSpc>
            </a:pPr>
            <a:r>
              <a:rPr lang="uz-Cyrl-UZ" i="1" dirty="0">
                <a:latin typeface="Times New Roman" panose="02020603050405020304" pitchFamily="18" charset="0"/>
                <a:cs typeface="Times New Roman" panose="02020603050405020304" pitchFamily="18" charset="0"/>
              </a:rPr>
              <a:t>Konsolidatsiya (birlashtirilgan)</a:t>
            </a:r>
            <a:r>
              <a:rPr lang="uz-Cyrl-UZ" dirty="0">
                <a:latin typeface="Times New Roman" panose="02020603050405020304" pitchFamily="18" charset="0"/>
                <a:cs typeface="Times New Roman" panose="02020603050405020304" pitchFamily="18" charset="0"/>
              </a:rPr>
              <a:t> nanomateriallarga kompakt materiallar, metall asosli yupqa parda (plenka) va qoplamalar (pokritiye), kukun texnologiyasi usullari bilan olinadigan birikma va qotishmalar, shuningdek intensiv plastik deformatsiya, amorf xolatidan nazorat qilish orqali (kontroliruemaya) kristallanish va yupqa parda va qoplamalarni turli xil usullar yordamida olinadigan nanomateriallar kiradi.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Bu materiallarning nanodonachalari (nanokristallar) alohida joylashgan yoki bo’sh bog’langan (masalan, himoyalovchi polimer qobig’li nanozarrachalar) ko’rinishda bo’lmasdan, aksincha konsolidatsiya (birikgan) holatda </a:t>
            </a:r>
            <a:r>
              <a:rPr lang="uz-Cyrl-UZ" dirty="0" smtClean="0">
                <a:latin typeface="Times New Roman" panose="02020603050405020304" pitchFamily="18" charset="0"/>
                <a:cs typeface="Times New Roman" panose="02020603050405020304" pitchFamily="18" charset="0"/>
              </a:rPr>
              <a:t>bo’ladi</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405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9726" y="996287"/>
            <a:ext cx="10472381" cy="5172502"/>
          </a:xfrm>
        </p:spPr>
        <p:txBody>
          <a:bodyPr/>
          <a:lstStyle/>
          <a:p>
            <a:pPr algn="just">
              <a:lnSpc>
                <a:spcPct val="150000"/>
              </a:lnSpc>
            </a:pPr>
            <a:r>
              <a:rPr lang="uz-Cyrl-UZ" dirty="0">
                <a:latin typeface="Times New Roman" panose="02020603050405020304" pitchFamily="18" charset="0"/>
                <a:cs typeface="Times New Roman" panose="02020603050405020304" pitchFamily="18" charset="0"/>
              </a:rPr>
              <a:t>Donachalar orasidagi yupqa qatlam mustaxkamligi birikgan nanomateriallardan ancha yuqori.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i="1" dirty="0">
                <a:latin typeface="Times New Roman" panose="02020603050405020304" pitchFamily="18" charset="0"/>
                <a:cs typeface="Times New Roman" panose="02020603050405020304" pitchFamily="18" charset="0"/>
              </a:rPr>
              <a:t>Nanoyarimo’tkazgichlar, nanopolimerlar va nanobiomateriallar</a:t>
            </a:r>
            <a:r>
              <a:rPr lang="uz-Cyrl-UZ" dirty="0">
                <a:latin typeface="Times New Roman" panose="02020603050405020304" pitchFamily="18" charset="0"/>
                <a:cs typeface="Times New Roman" panose="02020603050405020304" pitchFamily="18" charset="0"/>
              </a:rPr>
              <a:t> ayrim holda (izolirovanno) va qisman birikgan (v konsolidirovannom) holda bo’lishi mumkin, shuningdek gibrid (aralash) materiallar ham hosil qiladi.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1985 yildan boshlab uglerod yangi allotropik shakli – C</a:t>
            </a:r>
            <a:r>
              <a:rPr lang="uz-Cyrl-UZ" baseline="-25000" dirty="0">
                <a:latin typeface="Times New Roman" panose="02020603050405020304" pitchFamily="18" charset="0"/>
                <a:cs typeface="Times New Roman" panose="02020603050405020304" pitchFamily="18" charset="0"/>
              </a:rPr>
              <a:t>60</a:t>
            </a:r>
            <a:r>
              <a:rPr lang="uz-Cyrl-UZ" dirty="0">
                <a:latin typeface="Times New Roman" panose="02020603050405020304" pitchFamily="18" charset="0"/>
                <a:cs typeface="Times New Roman" panose="02020603050405020304" pitchFamily="18" charset="0"/>
              </a:rPr>
              <a:t> va C</a:t>
            </a:r>
            <a:r>
              <a:rPr lang="uz-Cyrl-UZ" baseline="-25000" dirty="0">
                <a:latin typeface="Times New Roman" panose="02020603050405020304" pitchFamily="18" charset="0"/>
                <a:cs typeface="Times New Roman" panose="02020603050405020304" pitchFamily="18" charset="0"/>
              </a:rPr>
              <a:t>70 </a:t>
            </a:r>
            <a:r>
              <a:rPr lang="uz-Cyrl-UZ" dirty="0">
                <a:latin typeface="Times New Roman" panose="02020603050405020304" pitchFamily="18" charset="0"/>
                <a:cs typeface="Times New Roman" panose="02020603050405020304" pitchFamily="18" charset="0"/>
              </a:rPr>
              <a:t>identifikatsiya qilingandan so’ng fullerenlar va tubulyar nanostrukturalar ko’p sonli tadqiqotlarga sabab bo’ldi.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56951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5725" y="495998"/>
            <a:ext cx="10705565" cy="6127845"/>
          </a:xfrm>
        </p:spPr>
        <p:txBody>
          <a:bodyPr>
            <a:normAutofit lnSpcReduction="10000"/>
          </a:bodyPr>
          <a:lstStyle/>
          <a:p>
            <a:pPr algn="just">
              <a:lnSpc>
                <a:spcPct val="150000"/>
              </a:lnSpc>
            </a:pPr>
            <a:r>
              <a:rPr lang="uz-Cyrl-UZ" dirty="0">
                <a:latin typeface="Times New Roman" panose="02020603050405020304" pitchFamily="18" charset="0"/>
                <a:cs typeface="Times New Roman" panose="02020603050405020304" pitchFamily="18" charset="0"/>
              </a:rPr>
              <a:t>C</a:t>
            </a:r>
            <a:r>
              <a:rPr lang="uz-Cyrl-UZ" baseline="-25000" dirty="0">
                <a:latin typeface="Times New Roman" panose="02020603050405020304" pitchFamily="18" charset="0"/>
                <a:cs typeface="Times New Roman" panose="02020603050405020304" pitchFamily="18" charset="0"/>
              </a:rPr>
              <a:t>60</a:t>
            </a:r>
            <a:r>
              <a:rPr lang="uz-Cyrl-UZ" dirty="0">
                <a:latin typeface="Times New Roman" panose="02020603050405020304" pitchFamily="18" charset="0"/>
                <a:cs typeface="Times New Roman" panose="02020603050405020304" pitchFamily="18" charset="0"/>
              </a:rPr>
              <a:t> va C</a:t>
            </a:r>
            <a:r>
              <a:rPr lang="uz-Cyrl-UZ" baseline="-25000" dirty="0">
                <a:latin typeface="Times New Roman" panose="02020603050405020304" pitchFamily="18" charset="0"/>
                <a:cs typeface="Times New Roman" panose="02020603050405020304" pitchFamily="18" charset="0"/>
              </a:rPr>
              <a:t>70 </a:t>
            </a:r>
            <a:r>
              <a:rPr lang="uz-Cyrl-UZ" dirty="0">
                <a:latin typeface="Times New Roman" panose="02020603050405020304" pitchFamily="18" charset="0"/>
                <a:cs typeface="Times New Roman" panose="02020603050405020304" pitchFamily="18" charset="0"/>
              </a:rPr>
              <a:t>klasterlari fullerenlar deb ataldi (Nobel mukofoti laureatlari N.Kroto, R.Kerlu va R.Smollilarning ishlari). 1991 yilda yapon olimi S.Ishima grafitni elektr yoy yordamida bug’lantirilgan mahsulotida uglerod nanotrubkalar borligini aniqladi.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Nanog’ovak materiallardagi g’ovaklarning o’lchami 100 nm dan kichik bo’ladi. Shu qatorda adabiyotlarda: mikrog’ovakli (g’ovak o’lchami 2 nm dan kam), mezog’ovakli (g’ovak o’lchami 2 – 5 nm), va makrog’ovakli (g’ovaklar o’lchami 5 nmdan katta) terminlar ham uchrab turadi.</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i="1" dirty="0">
                <a:latin typeface="Times New Roman" panose="02020603050405020304" pitchFamily="18" charset="0"/>
                <a:cs typeface="Times New Roman" panose="02020603050405020304" pitchFamily="18" charset="0"/>
              </a:rPr>
              <a:t>Katalizatorlar </a:t>
            </a:r>
            <a:r>
              <a:rPr lang="uz-Cyrl-UZ" dirty="0">
                <a:latin typeface="Times New Roman" panose="02020603050405020304" pitchFamily="18" charset="0"/>
                <a:cs typeface="Times New Roman" panose="02020603050405020304" pitchFamily="18" charset="0"/>
              </a:rPr>
              <a:t>– ancha oldindan o’rganilib kelayotgan va keng qo’llanilayotgan nanoob’yektlarga kiradi.</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31019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49633"/>
            <a:ext cx="10799928" cy="5710451"/>
          </a:xfrm>
        </p:spPr>
        <p:txBody>
          <a:bodyPr>
            <a:noAutofit/>
          </a:bodyPr>
          <a:lstStyle/>
          <a:p>
            <a:pPr algn="just">
              <a:lnSpc>
                <a:spcPct val="150000"/>
              </a:lnSpc>
            </a:pPr>
            <a:r>
              <a:rPr lang="uz-Cyrl-UZ" i="1" dirty="0">
                <a:latin typeface="Times New Roman" panose="02020603050405020304" pitchFamily="18" charset="0"/>
                <a:cs typeface="Times New Roman" panose="02020603050405020304" pitchFamily="18" charset="0"/>
              </a:rPr>
              <a:t>Supramolekulyar</a:t>
            </a:r>
            <a:r>
              <a:rPr lang="uz-Cyrl-UZ" dirty="0">
                <a:latin typeface="Times New Roman" panose="02020603050405020304" pitchFamily="18" charset="0"/>
                <a:cs typeface="Times New Roman" panose="02020603050405020304" pitchFamily="18" charset="0"/>
              </a:rPr>
              <a:t> strukturalar –nokovalent sintez natijasida hosil bo’ladi. Bu struktura Van-der-vaals, vodorod va boshqa bog’lanishlar hisobiga hosil bo’ladi.</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Shunday </a:t>
            </a:r>
            <a:r>
              <a:rPr lang="uz-Cyrl-UZ" dirty="0">
                <a:latin typeface="Times New Roman" panose="02020603050405020304" pitchFamily="18" charset="0"/>
                <a:cs typeface="Times New Roman" panose="02020603050405020304" pitchFamily="18" charset="0"/>
              </a:rPr>
              <a:t>qilib, quyidagicha hulosa qilish mumkin. Yuqorida ko’rib o’tilgan nanomateriallarning olish texnologiyasi turlicha, funktsional xususiyatlari ham har hil, ularni fakat zarrachalarni kichik o’lchamigina bir guruxga birlashtiradi. Struktura elementlarining minimal o’lchami (0,1-1,0)10</a:t>
            </a:r>
            <a:r>
              <a:rPr lang="uz-Cyrl-UZ" baseline="30000" dirty="0">
                <a:latin typeface="Times New Roman" panose="02020603050405020304" pitchFamily="18" charset="0"/>
                <a:cs typeface="Times New Roman" panose="02020603050405020304" pitchFamily="18" charset="0"/>
              </a:rPr>
              <a:t>-9</a:t>
            </a:r>
            <a:r>
              <a:rPr lang="uz-Cyrl-UZ" dirty="0">
                <a:latin typeface="Times New Roman" panose="02020603050405020304" pitchFamily="18" charset="0"/>
                <a:cs typeface="Times New Roman" panose="02020603050405020304" pitchFamily="18" charset="0"/>
              </a:rPr>
              <a:t> nm, ya’ni alohida atom va molekulalar o’lchamlariga to’g’ri keladi, maksimal o’lchami 100 nm – shartli olingan.</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23042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9725" y="518616"/>
            <a:ext cx="10745337" cy="6086900"/>
          </a:xfrm>
        </p:spPr>
        <p:txBody>
          <a:bodyPr>
            <a:noAutofit/>
          </a:bodyPr>
          <a:lstStyle/>
          <a:p>
            <a:pPr algn="just">
              <a:lnSpc>
                <a:spcPct val="150000"/>
              </a:lnSpc>
            </a:pPr>
            <a:r>
              <a:rPr lang="uz-Cyrl-UZ" dirty="0">
                <a:latin typeface="Times New Roman" panose="02020603050405020304" pitchFamily="18" charset="0"/>
                <a:cs typeface="Times New Roman" panose="02020603050405020304" pitchFamily="18" charset="0"/>
              </a:rPr>
              <a:t>Gohida nanokristall xolatning yuqori chegarasi (elementning maksimal o’lchami) ma’lum bir xarakterli fizik parametr (erkin yugurish uzunligi, dislokatsiya surilishi uchun Frank-Rid sirtmog’i diametri, domen yoki domen devori o’lchami va de Broyl elektron to’lqini uzunligi) bilan bog’liq bo’lishi kerak degan fikrlar ham mavjud. Ammo qattiq jism ob’yektlarining elektr, magnit, deformatsion va boshqa hossalarini aniqlovchi xarakterli fizik parametrlarning o’zgarish diapozoni juda keng, shuning uchun ma’lum bir yuqori chegarani belgilash mumkin emas</a:t>
            </a:r>
            <a:r>
              <a:rPr lang="uz-Cyrl-UZ" dirty="0" smtClean="0">
                <a:latin typeface="Times New Roman" panose="02020603050405020304" pitchFamily="18" charset="0"/>
                <a:cs typeface="Times New Roman" panose="02020603050405020304" pitchFamily="18" charset="0"/>
              </a:rPr>
              <a:t>.</a:t>
            </a:r>
            <a:r>
              <a:rPr lang="uz-Cyrl-UZ" dirty="0"/>
              <a:t> </a:t>
            </a:r>
            <a:r>
              <a:rPr lang="uz-Cyrl-UZ" dirty="0">
                <a:latin typeface="Times New Roman" panose="02020603050405020304" pitchFamily="18" charset="0"/>
                <a:cs typeface="Times New Roman" panose="02020603050405020304" pitchFamily="18" charset="0"/>
              </a:rPr>
              <a:t>Terminlar bo’yicha quyidagini ta’kidlash zarur, «nano» qo’shimchali terminlar keng qo’llanilmoqda, masalan «nanotexnologiya», «nanoelektronika», «nanoximiya» va boshqalar.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1362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41445"/>
            <a:ext cx="10972800" cy="6100549"/>
          </a:xfrm>
        </p:spPr>
        <p:txBody>
          <a:bodyPr>
            <a:noAutofit/>
          </a:bodyPr>
          <a:lstStyle/>
          <a:p>
            <a:pPr algn="just">
              <a:lnSpc>
                <a:spcPct val="150000"/>
              </a:lnSpc>
            </a:pPr>
            <a:r>
              <a:rPr lang="uz-Cyrl-UZ" dirty="0">
                <a:latin typeface="Times New Roman" panose="02020603050405020304" pitchFamily="18" charset="0"/>
                <a:cs typeface="Times New Roman" panose="02020603050405020304" pitchFamily="18" charset="0"/>
              </a:rPr>
              <a:t>Amerika adabiyotlarida «nanotexnologiya» deganda struktura elementi ~1-100 nm o’lchamga ega bo’lgan maqsadli material, qurilma va tizimlarni yaratish tushuniladi. </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Xozirgi kunda ishlarda taklif qilingan terminologiya to’liq izoh beradi desak bo’ladi: </a:t>
            </a:r>
            <a:endParaRPr lang="en-US" dirty="0" smtClean="0">
              <a:latin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cs typeface="Times New Roman" panose="02020603050405020304" pitchFamily="18" charset="0"/>
              </a:rPr>
              <a:t> N</a:t>
            </a:r>
            <a:r>
              <a:rPr lang="uz-Cyrl-UZ" dirty="0" smtClean="0">
                <a:latin typeface="Times New Roman" panose="02020603050405020304" pitchFamily="18" charset="0"/>
                <a:cs typeface="Times New Roman" panose="02020603050405020304" pitchFamily="18" charset="0"/>
              </a:rPr>
              <a:t>anotexnologiya </a:t>
            </a:r>
            <a:r>
              <a:rPr lang="uz-Cyrl-UZ" dirty="0">
                <a:latin typeface="Times New Roman" panose="02020603050405020304" pitchFamily="18" charset="0"/>
                <a:cs typeface="Times New Roman" panose="02020603050405020304" pitchFamily="18" charset="0"/>
              </a:rPr>
              <a:t>– o’lchamlari 100 nm kam komponentlardan tashkil topgan printsipial yangi  sifatlarga ega ob’yektlarni hosil qilish, o’zgardirish ularni katta masshtabdagi to’la-to’kis ishlaydigan tizimlarga o’tqazish usul va yo’llari;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88112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6" y="477672"/>
            <a:ext cx="10972800" cy="6086901"/>
          </a:xfrm>
        </p:spPr>
        <p:txBody>
          <a:bodyPr>
            <a:noAutofit/>
          </a:bodyPr>
          <a:lstStyle/>
          <a:p>
            <a:pPr algn="just">
              <a:lnSpc>
                <a:spcPct val="150000"/>
              </a:lnSpc>
            </a:pPr>
            <a:r>
              <a:rPr lang="uz-Cyrl-UZ" dirty="0">
                <a:latin typeface="Times New Roman" panose="02020603050405020304" pitchFamily="18" charset="0"/>
                <a:cs typeface="Times New Roman" panose="02020603050405020304" pitchFamily="18" charset="0"/>
              </a:rPr>
              <a:t>Nanomateriallar ‑ geometrik o’lchamlari hech bo’lmasa bir yo’nalishda 100nm kichik bo’lgan, sifat jihatdan yangi xossali, funktsional va ekspluatatson xarakteristikalarga ega struktura elementlaridan tashkil topgan materiallar; </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Nanotizimli texnika – ananaviy texnologiyalar bo’yicha yaratilgan tubdan farqlanadigan to’liq yoki qisman nanomateriallar va nanotexnologiyalar asosida yaratilgan funktsional jihatdan to’liq tizim va qurilmalar.</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Shuni qayd etish lozim-ki, hozirgi kunda tobora keng qo’llanilayotgan  nanomateriallar termini (iborasi) bilan bir qatorda teng xuquqlikda «ultradispers materiallar», «ultradispers tizimlar» terminlari ham ishlatilmoqda.</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98416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968990"/>
            <a:ext cx="10595212" cy="5240741"/>
          </a:xfrm>
        </p:spPr>
        <p:txBody>
          <a:bodyPr>
            <a:normAutofit/>
          </a:bodyPr>
          <a:lstStyle/>
          <a:p>
            <a:pPr algn="just">
              <a:lnSpc>
                <a:spcPct val="150000"/>
              </a:lnSpc>
            </a:pPr>
            <a:r>
              <a:rPr lang="uz-Cyrl-UZ" dirty="0">
                <a:latin typeface="Times New Roman" panose="02020603050405020304" pitchFamily="18" charset="0"/>
                <a:cs typeface="Times New Roman" panose="02020603050405020304" pitchFamily="18" charset="0"/>
              </a:rPr>
              <a:t>Kichik o’lchamli ob’yektlar to’g’risidagi fan (nanoscience) – bu nanometr masshtabdagi modda hossalari va hodisalari hakidagi bilimlar majmuasidir.</a:t>
            </a:r>
            <a:endParaRPr lang="ru-RU" dirty="0">
              <a:latin typeface="Times New Roman" panose="02020603050405020304" pitchFamily="18" charset="0"/>
              <a:cs typeface="Times New Roman" panose="02020603050405020304" pitchFamily="18" charset="0"/>
            </a:endParaRPr>
          </a:p>
          <a:p>
            <a:pPr algn="just">
              <a:lnSpc>
                <a:spcPct val="150000"/>
              </a:lnSpc>
            </a:pPr>
            <a:r>
              <a:rPr lang="uz-Cyrl-UZ" dirty="0">
                <a:latin typeface="Times New Roman" panose="02020603050405020304" pitchFamily="18" charset="0"/>
                <a:cs typeface="Times New Roman" panose="02020603050405020304" pitchFamily="18" charset="0"/>
              </a:rPr>
              <a:t>Nanozarracha (nanokukun) – bu kichik o’lchamli qattiq modda bo’lib, geometrik o’lchami o’nning biridan 100 nm gacha o’zgarishi mumkin. «Nanozarracha» deganda alohida, holis xarakterga ega, zarracha tushuniladi. Kukun – bu alohida qattiq zarrachalarning bir biri bilan o’zaro munosabatda bo’lgan majmuasidir. Bu zarrachalarning o’lchamlari 0,001 dan 10</a:t>
            </a:r>
            <a:r>
              <a:rPr lang="uz-Cyrl-UZ" baseline="30000" dirty="0">
                <a:latin typeface="Times New Roman" panose="02020603050405020304" pitchFamily="18" charset="0"/>
                <a:cs typeface="Times New Roman" panose="02020603050405020304" pitchFamily="18" charset="0"/>
              </a:rPr>
              <a:t>3</a:t>
            </a:r>
            <a:r>
              <a:rPr lang="uz-Cyrl-UZ" dirty="0">
                <a:latin typeface="Times New Roman" panose="02020603050405020304" pitchFamily="18" charset="0"/>
                <a:cs typeface="Times New Roman" panose="02020603050405020304" pitchFamily="18" charset="0"/>
              </a:rPr>
              <a:t> mkm gacha bo’lishi mumkin.</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99225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27797"/>
            <a:ext cx="10972800" cy="5696803"/>
          </a:xfrm>
        </p:spPr>
        <p:txBody>
          <a:bodyPr/>
          <a:lstStyle/>
          <a:p>
            <a:pPr algn="just">
              <a:lnSpc>
                <a:spcPct val="150000"/>
              </a:lnSpc>
            </a:pPr>
            <a:r>
              <a:rPr lang="en-US" dirty="0" smtClean="0">
                <a:latin typeface="Times New Roman" panose="02020603050405020304" pitchFamily="18" charset="0"/>
                <a:cs typeface="Times New Roman" panose="02020603050405020304" pitchFamily="18" charset="0"/>
              </a:rPr>
              <a:t>	N</a:t>
            </a:r>
            <a:r>
              <a:rPr lang="uz-Cyrl-UZ" dirty="0" smtClean="0">
                <a:latin typeface="Times New Roman" panose="02020603050405020304" pitchFamily="18" charset="0"/>
                <a:cs typeface="Times New Roman" panose="02020603050405020304" pitchFamily="18" charset="0"/>
              </a:rPr>
              <a:t>anozarrachalarning </a:t>
            </a:r>
            <a:r>
              <a:rPr lang="uz-Cyrl-UZ" dirty="0">
                <a:latin typeface="Times New Roman" panose="02020603050405020304" pitchFamily="18" charset="0"/>
                <a:cs typeface="Times New Roman" panose="02020603050405020304" pitchFamily="18" charset="0"/>
              </a:rPr>
              <a:t>o’lchami kichiklashishi bilan u klaster holatiga o’tadi. Bu klasterlar 10 tadan bir nechta mingta (~2000-10000) atomlardan tashkil topgan bo’ladi. Kristall zarrachalardan farqli o’laroq klasterlarga translyatsion simmetriyani yo’qotish xarakterli (xos). Nanozarrachalarga hozirda yarim o’tkazgichli kvant nuqtalari va polimer dendrimerlar kiradi. O’quv qo’llanmada asosan kompakt (konsolidirovanniy, biriktirilgan) nanomateriallarga ko’proq asosiy diqqat qaratiladi. Hozirda faqat shu ob’yektlar uchun keng va yetarli ma’lumotlar to’plangan. Qolgan nanomateriallar bo’yicha ma’lumotlar yetarli darajada emas.</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4467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14149"/>
            <a:ext cx="10972800" cy="6032311"/>
          </a:xfrm>
        </p:spPr>
        <p:txBody>
          <a:bodyPr>
            <a:normAutofit lnSpcReduction="10000"/>
          </a:bodyPr>
          <a:lstStyle/>
          <a:p>
            <a:pPr algn="just">
              <a:lnSpc>
                <a:spcPct val="150000"/>
              </a:lnSpc>
            </a:pPr>
            <a:r>
              <a:rPr lang="en-US" b="1" dirty="0" smtClean="0">
                <a:latin typeface="Times New Roman" panose="02020603050405020304" pitchFamily="18" charset="0"/>
                <a:cs typeface="Times New Roman" panose="02020603050405020304" pitchFamily="18" charset="0"/>
              </a:rPr>
              <a:t>14.</a:t>
            </a:r>
            <a:r>
              <a:rPr lang="ru-RU" b="1" dirty="0" smtClean="0">
                <a:latin typeface="Times New Roman" panose="02020603050405020304" pitchFamily="18" charset="0"/>
                <a:cs typeface="Times New Roman" panose="02020603050405020304" pitchFamily="18" charset="0"/>
              </a:rPr>
              <a:t>5</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Nanokukunlarda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tayyor</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detallarni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ishlab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chiqarish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usullari</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Nano</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strukturaga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albatda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xomashyo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xajmiy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konstruksion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ko‘laniladigan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preslashda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ko‘laniladi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Kukunlarini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qolipga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qolipning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gometrik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smtClean="0">
                <a:latin typeface="Times New Roman" panose="02020603050405020304" pitchFamily="18" charset="0"/>
                <a:cs typeface="Times New Roman" panose="02020603050405020304" pitchFamily="18" charset="0"/>
              </a:rPr>
              <a:t>.</a:t>
            </a:r>
            <a:r>
              <a:rPr lang="en-US" dirty="0"/>
              <a:t> </a:t>
            </a:r>
            <a:r>
              <a:rPr lang="en-US" dirty="0" err="1">
                <a:latin typeface="Times New Roman" panose="02020603050405020304" pitchFamily="18" charset="0"/>
                <a:cs typeface="Times New Roman" panose="02020603050405020304" pitchFamily="18" charset="0"/>
              </a:rPr>
              <a:t>Buni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press-</a:t>
            </a:r>
            <a:r>
              <a:rPr lang="en-US" dirty="0" err="1">
                <a:latin typeface="Times New Roman" panose="02020603050405020304" pitchFamily="18" charset="0"/>
                <a:cs typeface="Times New Roman" panose="02020603050405020304" pitchFamily="18" charset="0"/>
              </a:rPr>
              <a:t>qolipdan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maxsulati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mustaxkamlikga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66758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5953" y="818867"/>
            <a:ext cx="10972800" cy="5669507"/>
          </a:xfrm>
        </p:spPr>
        <p:txBody>
          <a:bodyPr/>
          <a:lstStyle/>
          <a:p>
            <a:pPr algn="just">
              <a:lnSpc>
                <a:spcPct val="150000"/>
              </a:lnSpc>
            </a:pPr>
            <a:r>
              <a:rPr lang="en-US" dirty="0" err="1">
                <a:latin typeface="Times New Roman" panose="02020603050405020304" pitchFamily="18" charset="0"/>
                <a:cs typeface="Times New Roman" panose="02020603050405020304" pitchFamily="18" charset="0"/>
              </a:rPr>
              <a:t>Umuman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1 – </a:t>
            </a:r>
            <a:r>
              <a:rPr lang="en-US" dirty="0" err="1">
                <a:latin typeface="Times New Roman" panose="02020603050405020304" pitchFamily="18" charset="0"/>
                <a:cs typeface="Times New Roman" panose="02020603050405020304" pitchFamily="18" charset="0"/>
              </a:rPr>
              <a:t>statik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sekinlik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boshlaydi</a:t>
            </a:r>
            <a:r>
              <a:rPr lang="en-US" dirty="0">
                <a:latin typeface="Times New Roman" panose="02020603050405020304" pitchFamily="18" charset="0"/>
                <a:cs typeface="Times New Roman" panose="02020603050405020304" pitchFamily="18" charset="0"/>
              </a:rPr>
              <a:t>, 2 – </a:t>
            </a:r>
            <a:r>
              <a:rPr lang="en-US" dirty="0" err="1">
                <a:latin typeface="Times New Roman" panose="02020603050405020304" pitchFamily="18" charset="0"/>
                <a:cs typeface="Times New Roman" panose="02020603050405020304" pitchFamily="18" charset="0"/>
              </a:rPr>
              <a:t>dinamik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qolipdagi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guruxlarga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bo‘linadi</a:t>
            </a:r>
            <a:r>
              <a:rPr lang="en-US" dirty="0">
                <a:latin typeface="Times New Roman" panose="02020603050405020304" pitchFamily="18" charset="0"/>
                <a:cs typeface="Times New Roman" panose="02020603050405020304" pitchFamily="18" charset="0"/>
              </a:rPr>
              <a:t>: 1 -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xaroratiga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soviq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tamonlama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tamonlama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xajmiy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ko’pchiligini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natijaviy</a:t>
            </a:r>
            <a:r>
              <a:rPr lang="en-US" dirty="0">
                <a:latin typeface="Times New Roman" panose="02020603050405020304" pitchFamily="18" charset="0"/>
                <a:cs typeface="Times New Roman" panose="02020603050405020304" pitchFamily="18" charset="0"/>
              </a:rPr>
              <a:t> ma</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suloti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nanostukturalarini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ajmda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qiyin,ba’zan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emas</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65900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557056"/>
            <a:ext cx="10972800" cy="2609225"/>
          </a:xfrm>
        </p:spPr>
        <p:txBody>
          <a:bodyPr>
            <a:normAutofit lnSpcReduction="10000"/>
          </a:bodyPr>
          <a:lstStyle/>
          <a:p>
            <a:pPr indent="450215" algn="just">
              <a:lnSpc>
                <a:spcPct val="150000"/>
              </a:lnSpc>
              <a:spcAft>
                <a:spcPts val="0"/>
              </a:spcAft>
              <a:tabLst>
                <a:tab pos="90170" algn="l"/>
              </a:tabLst>
            </a:pPr>
            <a:r>
              <a:rPr lang="en-US" dirty="0" err="1">
                <a:latin typeface="Times New Roman" panose="02020603050405020304" pitchFamily="18" charset="0"/>
                <a:ea typeface="Calibri" panose="020F0502020204030204" pitchFamily="34" charset="0"/>
                <a:cs typeface="Times New Roman" panose="02020603050405020304" pitchFamily="18" charset="0"/>
              </a:rPr>
              <a:t>Presslash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statik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dinamik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guruhlarga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bo’linadi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Bularning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ru-RU" dirty="0">
                <a:latin typeface="Times New Roman" panose="02020603050405020304" pitchFamily="18" charset="0"/>
                <a:ea typeface="Calibri" panose="020F0502020204030204" pitchFamily="34" charset="0"/>
                <a:cs typeface="Times New Roman" panose="02020603050405020304" pitchFamily="18" charset="0"/>
              </a:rPr>
              <a:t>х</a:t>
            </a:r>
            <a:r>
              <a:rPr lang="en-US" dirty="0" err="1">
                <a:latin typeface="Times New Roman" panose="02020603050405020304" pitchFamily="18" charset="0"/>
                <a:ea typeface="Calibri" panose="020F0502020204030204" pitchFamily="34" charset="0"/>
                <a:cs typeface="Times New Roman" panose="02020603050405020304" pitchFamily="18" charset="0"/>
              </a:rPr>
              <a:t>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yana</a:t>
            </a:r>
            <a:r>
              <a:rPr lang="en-US" dirty="0">
                <a:latin typeface="Times New Roman" panose="02020603050405020304" pitchFamily="18" charset="0"/>
                <a:ea typeface="Calibri" panose="020F0502020204030204" pitchFamily="34" charset="0"/>
                <a:cs typeface="Times New Roman" panose="02020603050405020304" pitchFamily="18" charset="0"/>
              </a:rPr>
              <a:t> guru</a:t>
            </a:r>
            <a:r>
              <a:rPr lang="ru-RU" dirty="0">
                <a:latin typeface="Times New Roman" panose="02020603050405020304" pitchFamily="18" charset="0"/>
                <a:ea typeface="Calibri" panose="020F0502020204030204" pitchFamily="34" charset="0"/>
                <a:cs typeface="Times New Roman" panose="02020603050405020304" pitchFamily="18" charset="0"/>
              </a:rPr>
              <a:t>х</a:t>
            </a:r>
            <a:r>
              <a:rPr lang="en-US" dirty="0" err="1">
                <a:latin typeface="Times New Roman" panose="02020603050405020304" pitchFamily="18" charset="0"/>
                <a:ea typeface="Calibri" panose="020F0502020204030204" pitchFamily="34" charset="0"/>
                <a:cs typeface="Times New Roman" panose="02020603050405020304" pitchFamily="18" charset="0"/>
              </a:rPr>
              <a:t>larga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latin typeface="Times New Roman" panose="02020603050405020304" pitchFamily="18" charset="0"/>
                <a:ea typeface="Calibri" panose="020F0502020204030204" pitchFamily="34" charset="0"/>
                <a:cs typeface="Times New Roman" panose="02020603050405020304" pitchFamily="18" charset="0"/>
              </a:rPr>
              <a:t>bo’linadi</a:t>
            </a:r>
            <a:r>
              <a:rPr lang="en-US" dirty="0" smtClean="0">
                <a:latin typeface="Times New Roman" panose="02020603050405020304" pitchFamily="18" charset="0"/>
                <a:ea typeface="Calibri" panose="020F0502020204030204" pitchFamily="34" charset="0"/>
                <a:cs typeface="Times New Roman" panose="02020603050405020304" pitchFamily="18" charset="0"/>
              </a:rPr>
              <a:t>: 1.Presslash </a:t>
            </a:r>
            <a:r>
              <a:rPr lang="ru-RU" dirty="0">
                <a:latin typeface="Times New Roman" panose="02020603050405020304" pitchFamily="18" charset="0"/>
                <a:ea typeface="Calibri" panose="020F0502020204030204" pitchFamily="34" charset="0"/>
                <a:cs typeface="Times New Roman" panose="02020603050405020304" pitchFamily="18" charset="0"/>
              </a:rPr>
              <a:t>х</a:t>
            </a:r>
            <a:r>
              <a:rPr lang="en-US" dirty="0" err="1">
                <a:latin typeface="Times New Roman" panose="02020603050405020304" pitchFamily="18" charset="0"/>
                <a:ea typeface="Calibri" panose="020F0502020204030204" pitchFamily="34" charset="0"/>
                <a:cs typeface="Times New Roman" panose="02020603050405020304" pitchFamily="18" charset="0"/>
              </a:rPr>
              <a:t>aroratig’a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sovuq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issiq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presslash</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tabLst>
                <a:tab pos="90170" algn="l"/>
              </a:tabLst>
            </a:pPr>
            <a:r>
              <a:rPr lang="en-US" dirty="0">
                <a:latin typeface="Times New Roman" panose="02020603050405020304" pitchFamily="18" charset="0"/>
                <a:ea typeface="Calibri" panose="020F0502020204030204" pitchFamily="34" charset="0"/>
                <a:cs typeface="Times New Roman" panose="02020603050405020304" pitchFamily="18" charset="0"/>
              </a:rPr>
              <a:t>2. </a:t>
            </a:r>
            <a:r>
              <a:rPr lang="en-US" dirty="0" err="1">
                <a:latin typeface="Times New Roman" panose="02020603050405020304" pitchFamily="18" charset="0"/>
                <a:ea typeface="Calibri" panose="020F0502020204030204" pitchFamily="34" charset="0"/>
                <a:cs typeface="Times New Roman" panose="02020603050405020304" pitchFamily="18" charset="0"/>
              </a:rPr>
              <a:t>Qo’yilgan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kuch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ru-RU" dirty="0">
                <a:latin typeface="Times New Roman" panose="02020603050405020304" pitchFamily="18" charset="0"/>
                <a:ea typeface="Calibri" panose="020F0502020204030204" pitchFamily="34" charset="0"/>
                <a:cs typeface="Times New Roman" panose="02020603050405020304" pitchFamily="18" charset="0"/>
              </a:rPr>
              <a:t>х</a:t>
            </a:r>
            <a:r>
              <a:rPr lang="en-US" dirty="0" err="1">
                <a:latin typeface="Times New Roman" panose="02020603050405020304" pitchFamily="18" charset="0"/>
                <a:ea typeface="Calibri" panose="020F0502020204030204" pitchFamily="34" charset="0"/>
                <a:cs typeface="Times New Roman" panose="02020603050405020304" pitchFamily="18" charset="0"/>
              </a:rPr>
              <a:t>arakteriga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qarab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o’qli,ikki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ru-RU" dirty="0">
                <a:latin typeface="Times New Roman" panose="02020603050405020304" pitchFamily="18" charset="0"/>
                <a:ea typeface="Calibri" panose="020F0502020204030204" pitchFamily="34" charset="0"/>
                <a:cs typeface="Times New Roman" panose="02020603050405020304" pitchFamily="18" charset="0"/>
              </a:rPr>
              <a:t>х</a:t>
            </a:r>
            <a:r>
              <a:rPr lang="en-US" dirty="0" err="1">
                <a:latin typeface="Times New Roman" panose="02020603050405020304" pitchFamily="18" charset="0"/>
                <a:ea typeface="Calibri" panose="020F0502020204030204" pitchFamily="34" charset="0"/>
                <a:cs typeface="Times New Roman" panose="02020603050405020304" pitchFamily="18" charset="0"/>
              </a:rPr>
              <a:t>ar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tomonlama</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50215" algn="just">
              <a:lnSpc>
                <a:spcPct val="150000"/>
              </a:lnSpc>
              <a:spcAft>
                <a:spcPts val="0"/>
              </a:spcAft>
              <a:tabLst>
                <a:tab pos="90170" algn="l"/>
              </a:tabLst>
            </a:pPr>
            <a:r>
              <a:rPr lang="en-US" dirty="0" err="1">
                <a:latin typeface="Times New Roman" panose="02020603050405020304" pitchFamily="18" charset="0"/>
                <a:ea typeface="Calibri" panose="020F0502020204030204" pitchFamily="34" charset="0"/>
                <a:cs typeface="Times New Roman" panose="02020603050405020304" pitchFamily="18" charset="0"/>
              </a:rPr>
              <a:t>Bir</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o’qli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presslash</a:t>
            </a:r>
            <a:r>
              <a:rPr lang="en-US" dirty="0">
                <a:latin typeface="Times New Roman" panose="02020603050405020304" pitchFamily="18" charset="0"/>
                <a:ea typeface="Calibri" panose="020F0502020204030204" pitchFamily="34" charset="0"/>
                <a:cs typeface="Times New Roman" panose="02020603050405020304" pitchFamily="18" charset="0"/>
              </a:rPr>
              <a:t> s</a:t>
            </a:r>
            <a:r>
              <a:rPr lang="ru-RU" dirty="0">
                <a:latin typeface="Times New Roman" panose="02020603050405020304" pitchFamily="18" charset="0"/>
                <a:ea typeface="Calibri" panose="020F0502020204030204" pitchFamily="34" charset="0"/>
                <a:cs typeface="Times New Roman" panose="02020603050405020304" pitchFamily="18" charset="0"/>
              </a:rPr>
              <a:t>х</a:t>
            </a:r>
            <a:r>
              <a:rPr lang="en-US" dirty="0" err="1">
                <a:latin typeface="Times New Roman" panose="02020603050405020304" pitchFamily="18" charset="0"/>
                <a:ea typeface="Calibri" panose="020F0502020204030204" pitchFamily="34" charset="0"/>
                <a:cs typeface="Times New Roman" panose="02020603050405020304" pitchFamily="18" charset="0"/>
              </a:rPr>
              <a:t>emasi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rasmda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berilgan</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6" name="Рисунок 5"/>
          <p:cNvPicPr>
            <a:picLocks noChangeAspect="1"/>
          </p:cNvPicPr>
          <p:nvPr/>
        </p:nvPicPr>
        <p:blipFill>
          <a:blip r:embed="rId2"/>
          <a:stretch>
            <a:fillRect/>
          </a:stretch>
        </p:blipFill>
        <p:spPr>
          <a:xfrm>
            <a:off x="1419367" y="3166281"/>
            <a:ext cx="4394579" cy="3438525"/>
          </a:xfrm>
          <a:prstGeom prst="rect">
            <a:avLst/>
          </a:prstGeom>
        </p:spPr>
      </p:pic>
      <p:sp>
        <p:nvSpPr>
          <p:cNvPr id="7" name="Прямоугольник 6"/>
          <p:cNvSpPr/>
          <p:nvPr/>
        </p:nvSpPr>
        <p:spPr>
          <a:xfrm>
            <a:off x="6268871" y="3445957"/>
            <a:ext cx="4858603" cy="2428806"/>
          </a:xfrm>
          <a:prstGeom prst="rect">
            <a:avLst/>
          </a:prstGeom>
        </p:spPr>
        <p:txBody>
          <a:bodyPr wrap="square">
            <a:spAutoFit/>
          </a:bodyPr>
          <a:lstStyle/>
          <a:p>
            <a:pPr indent="450215" algn="ctr">
              <a:lnSpc>
                <a:spcPct val="150000"/>
              </a:lnSpc>
              <a:spcAft>
                <a:spcPts val="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2-rasm. Press-forma s</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emasi</a:t>
            </a:r>
            <a:r>
              <a:rPr lang="en-US" sz="2600" dirty="0">
                <a:latin typeface="Times New Roman" panose="02020603050405020304" pitchFamily="18" charset="0"/>
                <a:ea typeface="Calibri" panose="020F0502020204030204" pitchFamily="34" charset="0"/>
                <a:cs typeface="Times New Roman" panose="02020603050405020304" pitchFamily="18" charset="0"/>
              </a:rPr>
              <a:t>: 1-ustki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puanson</a:t>
            </a:r>
            <a:r>
              <a:rPr lang="en-US" sz="2600" dirty="0">
                <a:latin typeface="Times New Roman" panose="02020603050405020304" pitchFamily="18" charset="0"/>
                <a:ea typeface="Calibri" panose="020F0502020204030204" pitchFamily="34" charset="0"/>
                <a:cs typeface="Times New Roman" panose="02020603050405020304" pitchFamily="18" charset="0"/>
              </a:rPr>
              <a:t>, 2-matritsa, 3-presslanuvchi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nanokukun</a:t>
            </a:r>
            <a:r>
              <a:rPr lang="en-US" sz="2600" dirty="0">
                <a:latin typeface="Times New Roman" panose="02020603050405020304" pitchFamily="18" charset="0"/>
                <a:ea typeface="Calibri" panose="020F0502020204030204" pitchFamily="34" charset="0"/>
                <a:cs typeface="Times New Roman" panose="02020603050405020304" pitchFamily="18" charset="0"/>
              </a:rPr>
              <a:t>, 4-ostki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puanson</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599476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36896" y="1064526"/>
            <a:ext cx="10972800" cy="5505734"/>
          </a:xfrm>
        </p:spPr>
        <p:txBody>
          <a:bodyPr/>
          <a:lstStyle/>
          <a:p>
            <a:pPr algn="just">
              <a:lnSpc>
                <a:spcPct val="150000"/>
              </a:lnSpc>
            </a:pPr>
            <a:r>
              <a:rPr lang="en-US" dirty="0" err="1">
                <a:latin typeface="Times New Roman" panose="02020603050405020304" pitchFamily="18" charset="0"/>
                <a:cs typeface="Times New Roman" panose="02020603050405020304" pitchFamily="18" charset="0"/>
              </a:rPr>
              <a:t>Nanokukun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pressformaga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joylashtiriladi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presslanganda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vaakum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kamerasida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Nanokukunlar</a:t>
            </a:r>
            <a:r>
              <a:rPr lang="en-US" dirty="0">
                <a:latin typeface="Times New Roman" panose="02020603050405020304" pitchFamily="18" charset="0"/>
                <a:cs typeface="Times New Roman" panose="02020603050405020304" pitchFamily="18" charset="0"/>
              </a:rPr>
              <a:t> Dy</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O</a:t>
            </a:r>
            <a:r>
              <a:rPr lang="en-US" baseline="-25000" dirty="0">
                <a:latin typeface="Times New Roman" panose="02020603050405020304" pitchFamily="18" charset="0"/>
                <a:cs typeface="Times New Roman" panose="02020603050405020304" pitchFamily="18" charset="0"/>
              </a:rPr>
              <a:t>3</a:t>
            </a:r>
            <a:r>
              <a:rPr lang="en-US" dirty="0">
                <a:latin typeface="Times New Roman" panose="02020603050405020304" pitchFamily="18" charset="0"/>
                <a:cs typeface="Times New Roman" panose="02020603050405020304" pitchFamily="18" charset="0"/>
              </a:rPr>
              <a:t>+TiO</a:t>
            </a:r>
            <a:r>
              <a:rPr lang="en-US" baseline="-25000"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aralashmasi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kompaklashtirilgan-presslangan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Agar </a:t>
            </a:r>
            <a:r>
              <a:rPr lang="en-US" dirty="0" err="1">
                <a:latin typeface="Times New Roman" panose="02020603050405020304" pitchFamily="18" charset="0"/>
                <a:cs typeface="Times New Roman" panose="02020603050405020304" pitchFamily="18" charset="0"/>
              </a:rPr>
              <a:t>buyum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balandligini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ko’ndalang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nisbati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sarflanadi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presslanganda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sarflanib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Bunga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misol</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gidrostatik</a:t>
            </a:r>
            <a:r>
              <a:rPr lang="ru-RU" dirty="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62729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1405577" y="701465"/>
            <a:ext cx="3930697" cy="3734058"/>
          </a:xfrm>
          <a:prstGeom prst="rect">
            <a:avLst/>
          </a:prstGeom>
        </p:spPr>
      </p:pic>
      <p:sp>
        <p:nvSpPr>
          <p:cNvPr id="7" name="Прямоугольник 6"/>
          <p:cNvSpPr/>
          <p:nvPr/>
        </p:nvSpPr>
        <p:spPr>
          <a:xfrm>
            <a:off x="5459104" y="701465"/>
            <a:ext cx="5568288" cy="3093154"/>
          </a:xfrm>
          <a:prstGeom prst="rect">
            <a:avLst/>
          </a:prstGeom>
        </p:spPr>
        <p:txBody>
          <a:bodyPr wrap="square">
            <a:spAutoFit/>
          </a:bodyPr>
          <a:lstStyle/>
          <a:p>
            <a:pPr indent="450215" algn="ctr">
              <a:lnSpc>
                <a:spcPct val="150000"/>
              </a:lnSpc>
              <a:spcAft>
                <a:spcPts val="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3-rasm.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Nanokukunni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gidrostatik</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presslash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qurilmasi</a:t>
            </a:r>
            <a:r>
              <a:rPr lang="en-US" sz="2600" dirty="0">
                <a:latin typeface="Times New Roman" panose="02020603050405020304" pitchFamily="18" charset="0"/>
                <a:ea typeface="Calibri" panose="020F0502020204030204" pitchFamily="34" charset="0"/>
                <a:cs typeface="Times New Roman" panose="02020603050405020304" pitchFamily="18" charset="0"/>
              </a:rPr>
              <a:t> s</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emasi</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indent="450215" algn="ctr">
              <a:lnSpc>
                <a:spcPct val="150000"/>
              </a:lnSpc>
              <a:spcAft>
                <a:spcPts val="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1-qizdirgich, 2-issiq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izolyatsiyali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qatlam</a:t>
            </a:r>
            <a:r>
              <a:rPr lang="en-US" sz="2600" dirty="0">
                <a:latin typeface="Times New Roman" panose="02020603050405020304" pitchFamily="18" charset="0"/>
                <a:ea typeface="Calibri" panose="020F0502020204030204" pitchFamily="34" charset="0"/>
                <a:cs typeface="Times New Roman" panose="02020603050405020304" pitchFamily="18" charset="0"/>
              </a:rPr>
              <a:t>, 3-ishkamerasi, 4-qobiq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po’stloq</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nanokukun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zagatovka</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1201004" y="4246181"/>
            <a:ext cx="10208524" cy="2249142"/>
          </a:xfrm>
          <a:prstGeom prst="rect">
            <a:avLst/>
          </a:prstGeom>
        </p:spPr>
        <p:txBody>
          <a:bodyPr wrap="square">
            <a:spAutoFit/>
          </a:bodyPr>
          <a:lstStyle/>
          <a:p>
            <a:pPr algn="just">
              <a:lnSpc>
                <a:spcPct val="150000"/>
              </a:lnSpc>
            </a:pPr>
            <a:r>
              <a:rPr lang="en-US" sz="2400" dirty="0" smtClean="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Nanokukun</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elastik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masalan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rezinali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qobiqqa</a:t>
            </a:r>
            <a:r>
              <a:rPr lang="en-US" sz="2400" dirty="0">
                <a:latin typeface="Times New Roman" panose="02020603050405020304" pitchFamily="18" charset="0"/>
                <a:ea typeface="Calibri" panose="020F0502020204030204" pitchFamily="34" charset="0"/>
              </a:rPr>
              <a:t> (</a:t>
            </a:r>
            <a:r>
              <a:rPr lang="ru-RU" sz="2400" dirty="0">
                <a:latin typeface="Times New Roman" panose="02020603050405020304" pitchFamily="18" charset="0"/>
                <a:ea typeface="Calibri" panose="020F0502020204030204" pitchFamily="34" charset="0"/>
              </a:rPr>
              <a:t>х</a:t>
            </a:r>
            <a:r>
              <a:rPr lang="en-US" sz="2400" dirty="0" err="1">
                <a:latin typeface="Times New Roman" panose="02020603050405020304" pitchFamily="18" charset="0"/>
                <a:ea typeface="Calibri" panose="020F0502020204030204" pitchFamily="34" charset="0"/>
              </a:rPr>
              <a:t>altachaga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to’qiladi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Qobiq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kamerasida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Qurilma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germetik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yopiladi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Suyuqlik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suv</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glitsirin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bosim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ostida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beriladi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nanokukunni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elastik</a:t>
            </a:r>
            <a:r>
              <a:rPr lang="en-US" sz="2400" dirty="0">
                <a:latin typeface="Times New Roman" panose="02020603050405020304" pitchFamily="18" charset="0"/>
                <a:ea typeface="Calibri" panose="020F0502020204030204" pitchFamily="34" charset="0"/>
              </a:rPr>
              <a:t> </a:t>
            </a:r>
            <a:r>
              <a:rPr lang="ru-RU" sz="2400" dirty="0">
                <a:latin typeface="Times New Roman" panose="02020603050405020304" pitchFamily="18" charset="0"/>
                <a:ea typeface="Calibri" panose="020F0502020204030204" pitchFamily="34" charset="0"/>
              </a:rPr>
              <a:t>х</a:t>
            </a:r>
            <a:r>
              <a:rPr lang="en-US" sz="2400" dirty="0" err="1">
                <a:latin typeface="Times New Roman" panose="02020603050405020304" pitchFamily="18" charset="0"/>
                <a:ea typeface="Calibri" panose="020F0502020204030204" pitchFamily="34" charset="0"/>
              </a:rPr>
              <a:t>alta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ru-RU" sz="2400" dirty="0">
                <a:latin typeface="Times New Roman" panose="02020603050405020304" pitchFamily="18" charset="0"/>
                <a:ea typeface="Calibri" panose="020F0502020204030204" pitchFamily="34" charset="0"/>
              </a:rPr>
              <a:t>х</a:t>
            </a:r>
            <a:r>
              <a:rPr lang="en-US" sz="2400" dirty="0" err="1">
                <a:latin typeface="Times New Roman" panose="02020603050405020304" pitchFamily="18" charset="0"/>
                <a:ea typeface="Calibri" panose="020F0502020204030204" pitchFamily="34" charset="0"/>
              </a:rPr>
              <a:t>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tomonlama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tekis</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presslaydi</a:t>
            </a:r>
            <a:r>
              <a:rPr lang="en-US" sz="2400" dirty="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16432955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805218"/>
            <a:ext cx="10972800" cy="1337481"/>
          </a:xfrm>
        </p:spPr>
        <p:txBody>
          <a:bodyPr/>
          <a:lstStyle/>
          <a:p>
            <a:pPr>
              <a:lnSpc>
                <a:spcPct val="150000"/>
              </a:lnSpc>
            </a:pP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usulni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gazostatik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varianti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a:latin typeface="Times New Roman" panose="02020603050405020304" pitchFamily="18" charset="0"/>
                <a:cs typeface="Times New Roman" panose="02020603050405020304" pitchFamily="18" charset="0"/>
              </a:rPr>
              <a:t>am bor.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tomonlama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geliy</a:t>
            </a:r>
            <a:r>
              <a:rPr lang="en-US" dirty="0">
                <a:latin typeface="Times New Roman" panose="02020603050405020304" pitchFamily="18" charset="0"/>
                <a:cs typeface="Times New Roman" panose="02020603050405020304" pitchFamily="18" charset="0"/>
              </a:rPr>
              <a:t>, argon) </a:t>
            </a:r>
            <a:r>
              <a:rPr lang="en-US" dirty="0" err="1">
                <a:latin typeface="Times New Roman" panose="02020603050405020304" pitchFamily="18" charset="0"/>
                <a:cs typeface="Times New Roman" panose="02020603050405020304" pitchFamily="18" charset="0"/>
              </a:rPr>
              <a:t>vositasida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bajariladi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4" name="Рисунок 3" descr="Описание: 2"/>
          <p:cNvPicPr/>
          <p:nvPr/>
        </p:nvPicPr>
        <p:blipFill>
          <a:blip r:embed="rId2">
            <a:extLst>
              <a:ext uri="{28A0092B-C50C-407E-A947-70E740481C1C}">
                <a14:useLocalDpi xmlns:a14="http://schemas.microsoft.com/office/drawing/2010/main" val="0"/>
              </a:ext>
            </a:extLst>
          </a:blip>
          <a:srcRect/>
          <a:stretch>
            <a:fillRect/>
          </a:stretch>
        </p:blipFill>
        <p:spPr bwMode="auto">
          <a:xfrm>
            <a:off x="832513" y="2304632"/>
            <a:ext cx="6701051" cy="3850507"/>
          </a:xfrm>
          <a:prstGeom prst="rect">
            <a:avLst/>
          </a:prstGeom>
          <a:noFill/>
          <a:ln>
            <a:noFill/>
          </a:ln>
        </p:spPr>
      </p:pic>
      <p:sp>
        <p:nvSpPr>
          <p:cNvPr id="5" name="Прямоугольник 4"/>
          <p:cNvSpPr/>
          <p:nvPr/>
        </p:nvSpPr>
        <p:spPr>
          <a:xfrm>
            <a:off x="6810232" y="1925840"/>
            <a:ext cx="4148920" cy="4229299"/>
          </a:xfrm>
          <a:prstGeom prst="rect">
            <a:avLst/>
          </a:prstGeom>
        </p:spPr>
        <p:txBody>
          <a:bodyPr wrap="square">
            <a:spAutoFit/>
          </a:bodyPr>
          <a:lstStyle/>
          <a:p>
            <a:pPr indent="450215" algn="ctr">
              <a:lnSpc>
                <a:spcPct val="150000"/>
              </a:lnSpc>
              <a:spcAft>
                <a:spcPts val="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4-rasm.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Nanomateriallarni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gazostatik</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presslash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qurilmasini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kamerasi</a:t>
            </a:r>
            <a:r>
              <a:rPr lang="en-US" sz="2600" dirty="0">
                <a:latin typeface="Times New Roman" panose="02020603050405020304" pitchFamily="18" charset="0"/>
                <a:ea typeface="Calibri" panose="020F0502020204030204" pitchFamily="34" charset="0"/>
                <a:cs typeface="Times New Roman" panose="02020603050405020304" pitchFamily="18" charset="0"/>
              </a:rPr>
              <a:t>: 1-yuqori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bosim</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nasosi</a:t>
            </a:r>
            <a:r>
              <a:rPr lang="en-US" sz="2600" dirty="0">
                <a:latin typeface="Times New Roman" panose="02020603050405020304" pitchFamily="18" charset="0"/>
                <a:ea typeface="Calibri" panose="020F0502020204030204" pitchFamily="34" charset="0"/>
                <a:cs typeface="Times New Roman" panose="02020603050405020304" pitchFamily="18" charset="0"/>
              </a:rPr>
              <a:t>, 2-issiq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izolyatsiyali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qatlam</a:t>
            </a:r>
            <a:r>
              <a:rPr lang="en-US" sz="2600" dirty="0">
                <a:latin typeface="Times New Roman" panose="02020603050405020304" pitchFamily="18" charset="0"/>
                <a:ea typeface="Calibri" panose="020F0502020204030204" pitchFamily="34" charset="0"/>
                <a:cs typeface="Times New Roman" panose="02020603050405020304" pitchFamily="18" charset="0"/>
              </a:rPr>
              <a:t>, 3-nanokukun, </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indent="450215" algn="ctr">
              <a:lnSpc>
                <a:spcPct val="150000"/>
              </a:lnSpc>
              <a:spcAft>
                <a:spcPts val="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4-elastik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qobiq</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alta.</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769857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14567" y="928049"/>
            <a:ext cx="10117540" cy="5186148"/>
          </a:xfrm>
        </p:spPr>
        <p:txBody>
          <a:bodyPr>
            <a:normAutofit lnSpcReduction="10000"/>
          </a:bodyPr>
          <a:lstStyle/>
          <a:p>
            <a:pPr algn="just">
              <a:lnSpc>
                <a:spcPct val="150000"/>
              </a:lnSpc>
            </a:pP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magnit-impusli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Impulsli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provodnik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asoslangan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t>
            </a:r>
            <a:r>
              <a:rPr lang="en-US" dirty="0" err="1" smtClean="0">
                <a:latin typeface="Times New Roman" panose="02020603050405020304" pitchFamily="18" charset="0"/>
                <a:cs typeface="Times New Roman" panose="02020603050405020304" pitchFamily="18" charset="0"/>
              </a:rPr>
              <a:t>iamagnit</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itarilib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chiqqan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Induktorni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impulsli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kontsentrator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o’zaro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meхanikaviy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impuls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a:t>
            </a:r>
            <a:r>
              <a:rPr lang="en-US" dirty="0">
                <a:latin typeface="Times New Roman" panose="02020603050405020304" pitchFamily="18" charset="0"/>
                <a:cs typeface="Times New Roman" panose="02020603050405020304" pitchFamily="18" charset="0"/>
              </a:rPr>
              <a:t> press-</a:t>
            </a:r>
            <a:r>
              <a:rPr lang="en-US" dirty="0" err="1">
                <a:latin typeface="Times New Roman" panose="02020603050405020304" pitchFamily="18" charset="0"/>
                <a:cs typeface="Times New Roman" panose="02020603050405020304" pitchFamily="18" charset="0"/>
              </a:rPr>
              <a:t>formada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yig’iladi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zanjir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ulanganda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kontsentrator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zonasidan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itarib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Impuls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necha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mikrosekund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R=1-2Gpa.</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2453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941980" y="800028"/>
            <a:ext cx="5067300" cy="3838575"/>
          </a:xfrm>
          <a:prstGeom prst="rect">
            <a:avLst/>
          </a:prstGeom>
        </p:spPr>
      </p:pic>
      <p:sp>
        <p:nvSpPr>
          <p:cNvPr id="6" name="Прямоугольник 5"/>
          <p:cNvSpPr/>
          <p:nvPr/>
        </p:nvSpPr>
        <p:spPr>
          <a:xfrm>
            <a:off x="6009280" y="1463048"/>
            <a:ext cx="4935941" cy="3028971"/>
          </a:xfrm>
          <a:prstGeom prst="rect">
            <a:avLst/>
          </a:prstGeom>
        </p:spPr>
        <p:txBody>
          <a:bodyPr wrap="square">
            <a:spAutoFit/>
          </a:bodyPr>
          <a:lstStyle/>
          <a:p>
            <a:pPr indent="450215" algn="ctr">
              <a:lnSpc>
                <a:spcPct val="150000"/>
              </a:lnSpc>
              <a:spcAft>
                <a:spcPts val="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5-rasm.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Magnit</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impulsli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presslash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qurilmasi</a:t>
            </a:r>
            <a:r>
              <a:rPr lang="en-US" sz="2600" dirty="0">
                <a:latin typeface="Times New Roman" panose="02020603050405020304" pitchFamily="18" charset="0"/>
                <a:ea typeface="Calibri" panose="020F0502020204030204" pitchFamily="34" charset="0"/>
                <a:cs typeface="Times New Roman" panose="02020603050405020304" pitchFamily="18" charset="0"/>
              </a:rPr>
              <a:t> s</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emasi</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indent="450215" algn="ctr">
              <a:lnSpc>
                <a:spcPct val="150000"/>
              </a:lnSpc>
              <a:spcAft>
                <a:spcPts val="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1-induktor, 2-kontsentrator, 3-vakuum </a:t>
            </a:r>
            <a:r>
              <a:rPr lang="en-US" sz="2600" dirty="0" err="1">
                <a:latin typeface="Times New Roman" panose="02020603050405020304" pitchFamily="18" charset="0"/>
                <a:ea typeface="Calibri" panose="020F0502020204030204" pitchFamily="34" charset="0"/>
                <a:cs typeface="Times New Roman" panose="02020603050405020304" pitchFamily="18" charset="0"/>
              </a:rPr>
              <a:t>kamera</a:t>
            </a:r>
            <a:r>
              <a:rPr lang="en-US" sz="2600" dirty="0">
                <a:latin typeface="Times New Roman" panose="02020603050405020304" pitchFamily="18" charset="0"/>
                <a:ea typeface="Calibri" panose="020F0502020204030204" pitchFamily="34" charset="0"/>
                <a:cs typeface="Times New Roman" panose="02020603050405020304" pitchFamily="18" charset="0"/>
              </a:rPr>
              <a:t>, 4-namuna, 5-tayanch.</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1269242" y="4764974"/>
            <a:ext cx="9675979" cy="1828642"/>
          </a:xfrm>
          <a:prstGeom prst="rect">
            <a:avLst/>
          </a:prstGeom>
        </p:spPr>
        <p:txBody>
          <a:bodyPr wrap="square">
            <a:spAutoFit/>
          </a:bodyPr>
          <a:lstStyle/>
          <a:p>
            <a:pPr indent="450215" algn="just">
              <a:lnSpc>
                <a:spcPct val="150000"/>
              </a:lnSpc>
              <a:spcAft>
                <a:spcPts val="0"/>
              </a:spcAft>
              <a:tabLst>
                <a:tab pos="90170" algn="l"/>
              </a:tabLst>
            </a:pPr>
            <a:r>
              <a:rPr lang="en-US" sz="2600" dirty="0" err="1">
                <a:latin typeface="Times New Roman" panose="02020603050405020304" pitchFamily="18" charset="0"/>
                <a:ea typeface="Calibri" panose="020F0502020204030204" pitchFamily="34" charset="0"/>
                <a:cs typeface="Times New Roman" panose="02020603050405020304" pitchFamily="18" charset="0"/>
              </a:rPr>
              <a:t>Jarayon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vakuumda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olib</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boriladi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R</a:t>
            </a:r>
            <a:r>
              <a:rPr lang="en-US" sz="2600" baseline="-25000" dirty="0" err="1">
                <a:latin typeface="Times New Roman" panose="02020603050405020304" pitchFamily="18" charset="0"/>
                <a:ea typeface="Calibri" panose="020F0502020204030204" pitchFamily="34" charset="0"/>
                <a:cs typeface="Times New Roman" panose="02020603050405020304" pitchFamily="18" charset="0"/>
              </a:rPr>
              <a:t>QoldiQ</a:t>
            </a:r>
            <a:r>
              <a:rPr lang="en-US" sz="2600" dirty="0">
                <a:latin typeface="Times New Roman" panose="02020603050405020304" pitchFamily="18" charset="0"/>
                <a:ea typeface="Calibri" panose="020F0502020204030204" pitchFamily="34" charset="0"/>
                <a:cs typeface="Times New Roman" panose="02020603050405020304" pitchFamily="18" charset="0"/>
              </a:rPr>
              <a:t>=1Pa.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Nanokukunni</a:t>
            </a:r>
            <a:r>
              <a:rPr lang="en-US" sz="2600" dirty="0">
                <a:latin typeface="Times New Roman" panose="02020603050405020304" pitchFamily="18" charset="0"/>
                <a:ea typeface="Calibri" panose="020F0502020204030204" pitchFamily="34" charset="0"/>
                <a:cs typeface="Times New Roman" panose="02020603050405020304" pitchFamily="18" charset="0"/>
              </a:rPr>
              <a:t> ta</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a:latin typeface="Times New Roman" panose="02020603050405020304" pitchFamily="18" charset="0"/>
                <a:ea typeface="Calibri" panose="020F0502020204030204" pitchFamily="34" charset="0"/>
                <a:cs typeface="Times New Roman" panose="02020603050405020304" pitchFamily="18" charset="0"/>
              </a:rPr>
              <a:t>lash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balandligi</a:t>
            </a:r>
            <a:r>
              <a:rPr lang="en-US" sz="2600" dirty="0">
                <a:latin typeface="Times New Roman" panose="02020603050405020304" pitchFamily="18" charset="0"/>
                <a:ea typeface="Calibri" panose="020F0502020204030204" pitchFamily="34" charset="0"/>
                <a:cs typeface="Times New Roman" panose="02020603050405020304" pitchFamily="18" charset="0"/>
              </a:rPr>
              <a:t> 3-15mm. </a:t>
            </a:r>
            <a:r>
              <a:rPr lang="en-US" sz="2600" dirty="0" err="1">
                <a:latin typeface="Times New Roman" panose="02020603050405020304" pitchFamily="18" charset="0"/>
                <a:ea typeface="Calibri" panose="020F0502020204030204" pitchFamily="34" charset="0"/>
                <a:cs typeface="Times New Roman" panose="02020603050405020304" pitchFamily="18" charset="0"/>
              </a:rPr>
              <a:t>Dastlabki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nisbiy</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zichlik</a:t>
            </a:r>
            <a:r>
              <a:rPr lang="en-US" sz="2600" dirty="0">
                <a:latin typeface="Times New Roman" panose="02020603050405020304" pitchFamily="18" charset="0"/>
                <a:ea typeface="Calibri" panose="020F0502020204030204" pitchFamily="34" charset="0"/>
                <a:cs typeface="Times New Roman" panose="02020603050405020304" pitchFamily="18" charset="0"/>
              </a:rPr>
              <a:t> 0,2-0,4. </a:t>
            </a:r>
            <a:r>
              <a:rPr lang="en-US" sz="2600" dirty="0" err="1">
                <a:latin typeface="Times New Roman" panose="02020603050405020304" pitchFamily="18" charset="0"/>
                <a:ea typeface="Calibri" panose="020F0502020204030204" pitchFamily="34" charset="0"/>
                <a:cs typeface="Times New Roman" panose="02020603050405020304" pitchFamily="18" charset="0"/>
              </a:rPr>
              <a:t>Lozim</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bo’lganda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nanokukun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qizdirilishi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mumkin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a:t>
            </a:r>
            <a:r>
              <a:rPr lang="en-US" sz="2600" baseline="-25000" dirty="0" err="1">
                <a:latin typeface="Times New Roman" panose="02020603050405020304" pitchFamily="18" charset="0"/>
                <a:ea typeface="Calibri" panose="020F0502020204030204" pitchFamily="34" charset="0"/>
                <a:cs typeface="Times New Roman" panose="02020603050405020304" pitchFamily="18" charset="0"/>
              </a:rPr>
              <a:t>Qizd</a:t>
            </a:r>
            <a:r>
              <a:rPr lang="en-US" sz="2600" dirty="0">
                <a:latin typeface="Times New Roman" panose="02020603050405020304" pitchFamily="18" charset="0"/>
                <a:ea typeface="Calibri" panose="020F0502020204030204" pitchFamily="34" charset="0"/>
                <a:cs typeface="Times New Roman" panose="02020603050405020304" pitchFamily="18" charset="0"/>
              </a:rPr>
              <a:t>=300-600ºC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vaqti</a:t>
            </a:r>
            <a:r>
              <a:rPr lang="en-US" sz="2600" dirty="0">
                <a:latin typeface="Times New Roman" panose="02020603050405020304" pitchFamily="18" charset="0"/>
                <a:ea typeface="Calibri" panose="020F0502020204030204" pitchFamily="34" charset="0"/>
                <a:cs typeface="Times New Roman" panose="02020603050405020304" pitchFamily="18" charset="0"/>
              </a:rPr>
              <a:t> 1,5 </a:t>
            </a:r>
            <a:r>
              <a:rPr lang="en-US" sz="2600" dirty="0" err="1">
                <a:latin typeface="Times New Roman" panose="02020603050405020304" pitchFamily="18" charset="0"/>
                <a:ea typeface="Calibri" panose="020F0502020204030204" pitchFamily="34" charset="0"/>
                <a:cs typeface="Times New Roman" panose="02020603050405020304" pitchFamily="18" charset="0"/>
              </a:rPr>
              <a:t>soat</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108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23248" y="368490"/>
            <a:ext cx="10972800" cy="2548861"/>
          </a:xfrm>
        </p:spPr>
        <p:txBody>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Kerakli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me</a:t>
            </a:r>
            <a:r>
              <a:rPr lang="ru-RU" dirty="0">
                <a:latin typeface="Times New Roman" panose="02020603050405020304" pitchFamily="18" charset="0"/>
                <a:cs typeface="Times New Roman" panose="02020603050405020304" pitchFamily="18" charset="0"/>
              </a:rPr>
              <a:t>х</a:t>
            </a:r>
            <a:r>
              <a:rPr lang="en-US" dirty="0" err="1" smtClean="0">
                <a:latin typeface="Times New Roman" panose="02020603050405020304" pitchFamily="18" charset="0"/>
                <a:cs typeface="Times New Roman" panose="02020603050405020304" pitchFamily="18" charset="0"/>
              </a:rPr>
              <a:t>anik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t>
            </a:r>
            <a:r>
              <a:rPr lang="en-US"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imik</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ossali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kompakt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pishiriladilar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qizdirib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biriktiriladilar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Qizdirish</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arorati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matritsa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aroratidan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pastda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bo’ladi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Nanokukunlarni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prokatlash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a:latin typeface="Times New Roman" panose="02020603050405020304" pitchFamily="18" charset="0"/>
                <a:cs typeface="Times New Roman" panose="02020603050405020304" pitchFamily="18" charset="0"/>
              </a:rPr>
              <a:t>am </a:t>
            </a:r>
            <a:r>
              <a:rPr lang="en-US" dirty="0" smtClean="0">
                <a:latin typeface="Times New Roman" panose="02020603050405020304" pitchFamily="18" charset="0"/>
                <a:cs typeface="Times New Roman" panose="02020603050405020304" pitchFamily="18" charset="0"/>
              </a:rPr>
              <a:t>bor. </a:t>
            </a:r>
            <a:endParaRPr lang="ru-RU" dirty="0">
              <a:latin typeface="Times New Roman" panose="02020603050405020304" pitchFamily="18" charset="0"/>
              <a:cs typeface="Times New Roman" panose="02020603050405020304" pitchFamily="18" charset="0"/>
            </a:endParaRPr>
          </a:p>
          <a:p>
            <a:pPr>
              <a:lnSpc>
                <a:spcPct val="150000"/>
              </a:lnSpc>
            </a:pPr>
            <a:endParaRPr lang="ru-RU"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663652" y="5965680"/>
            <a:ext cx="6618478" cy="620619"/>
          </a:xfrm>
          <a:prstGeom prst="rect">
            <a:avLst/>
          </a:prstGeom>
        </p:spPr>
        <p:txBody>
          <a:bodyPr wrap="none">
            <a:spAutoFit/>
          </a:bodyPr>
          <a:lstStyle/>
          <a:p>
            <a:pPr indent="450215" algn="ctr">
              <a:lnSpc>
                <a:spcPct val="150000"/>
              </a:lnSpc>
              <a:spcAft>
                <a:spcPts val="0"/>
              </a:spcAft>
              <a:tabLst>
                <a:tab pos="90170" algn="l"/>
              </a:tabLst>
            </a:pPr>
            <a:r>
              <a:rPr lang="en-US" sz="2600" dirty="0" smtClean="0">
                <a:latin typeface="Times New Roman" panose="02020603050405020304" pitchFamily="18" charset="0"/>
                <a:ea typeface="Calibri" panose="020F0502020204030204" pitchFamily="34" charset="0"/>
                <a:cs typeface="Times New Roman" panose="02020603050405020304" pitchFamily="18" charset="0"/>
              </a:rPr>
              <a:t>5-rasm.</a:t>
            </a:r>
            <a:r>
              <a:rPr lang="en-US" sz="2600" b="1"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Nanokukunlarni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prokatlash</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s</a:t>
            </a:r>
            <a:r>
              <a:rPr lang="ru-RU" sz="2600" dirty="0" smtClean="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emasi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Рисунок 6"/>
          <p:cNvPicPr>
            <a:picLocks noChangeAspect="1"/>
          </p:cNvPicPr>
          <p:nvPr/>
        </p:nvPicPr>
        <p:blipFill>
          <a:blip r:embed="rId2"/>
          <a:stretch>
            <a:fillRect/>
          </a:stretch>
        </p:blipFill>
        <p:spPr>
          <a:xfrm>
            <a:off x="4107977" y="2397954"/>
            <a:ext cx="4763068" cy="3567726"/>
          </a:xfrm>
          <a:prstGeom prst="rect">
            <a:avLst/>
          </a:prstGeom>
        </p:spPr>
      </p:pic>
    </p:spTree>
    <p:extLst>
      <p:ext uri="{BB962C8B-B14F-4D97-AF65-F5344CB8AC3E}">
        <p14:creationId xmlns:p14="http://schemas.microsoft.com/office/powerpoint/2010/main" val="2766762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14400" y="955344"/>
            <a:ext cx="10317708" cy="5268036"/>
          </a:xfrm>
        </p:spPr>
        <p:txBody>
          <a:bodyPr>
            <a:noAutofit/>
          </a:bodyPr>
          <a:lstStyle/>
          <a:p>
            <a:pPr indent="450215" algn="just">
              <a:lnSpc>
                <a:spcPct val="150000"/>
              </a:lnSpc>
              <a:spcAft>
                <a:spcPts val="0"/>
              </a:spcAft>
              <a:tabLst>
                <a:tab pos="90170" algn="l"/>
              </a:tabLst>
            </a:pPr>
            <a:r>
              <a:rPr lang="en-US" dirty="0" smtClean="0">
                <a:latin typeface="Times New Roman" panose="02020603050405020304" pitchFamily="18" charset="0"/>
                <a:ea typeface="Calibri" panose="020F0502020204030204" pitchFamily="34" charset="0"/>
                <a:cs typeface="Times New Roman" panose="02020603050405020304" pitchFamily="18" charset="0"/>
              </a:rPr>
              <a:t>1-val</a:t>
            </a:r>
            <a:r>
              <a:rPr lang="en-US" dirty="0">
                <a:latin typeface="Times New Roman" panose="02020603050405020304" pitchFamily="18" charset="0"/>
                <a:ea typeface="Calibri" panose="020F0502020204030204" pitchFamily="34" charset="0"/>
                <a:cs typeface="Times New Roman" panose="02020603050405020304" pitchFamily="18" charset="0"/>
              </a:rPr>
              <a:t>, 2-yuklovchi </a:t>
            </a:r>
            <a:r>
              <a:rPr lang="en-US" dirty="0" err="1">
                <a:latin typeface="Times New Roman" panose="02020603050405020304" pitchFamily="18" charset="0"/>
                <a:ea typeface="Calibri" panose="020F0502020204030204" pitchFamily="34" charset="0"/>
                <a:cs typeface="Times New Roman" panose="02020603050405020304" pitchFamily="18" charset="0"/>
              </a:rPr>
              <a:t>qurilmadagi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nanokukun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smtClean="0">
                <a:latin typeface="Times New Roman" panose="02020603050405020304" pitchFamily="18" charset="0"/>
                <a:ea typeface="Calibri" panose="020F0502020204030204" pitchFamily="34" charset="0"/>
                <a:cs typeface="Times New Roman" panose="02020603050405020304" pitchFamily="18" charset="0"/>
              </a:rPr>
              <a:t>3-olinadigan </a:t>
            </a:r>
            <a:r>
              <a:rPr lang="en-US" dirty="0" err="1">
                <a:latin typeface="Times New Roman" panose="02020603050405020304" pitchFamily="18" charset="0"/>
                <a:ea typeface="Calibri" panose="020F0502020204030204" pitchFamily="34" charset="0"/>
                <a:cs typeface="Times New Roman" panose="02020603050405020304" pitchFamily="18" charset="0"/>
              </a:rPr>
              <a:t>zagatovka</a:t>
            </a:r>
            <a:r>
              <a:rPr lang="en-US" dirty="0">
                <a:latin typeface="Times New Roman" panose="02020603050405020304" pitchFamily="18" charset="0"/>
                <a:ea typeface="Calibri" panose="020F0502020204030204" pitchFamily="34" charset="0"/>
                <a:cs typeface="Times New Roman" panose="02020603050405020304" pitchFamily="18" charset="0"/>
              </a:rPr>
              <a:t>.</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Dastlabki</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material </a:t>
            </a:r>
            <a:r>
              <a:rPr lang="en-US" dirty="0" err="1">
                <a:latin typeface="Times New Roman" panose="02020603050405020304" pitchFamily="18" charset="0"/>
                <a:cs typeface="Times New Roman" panose="02020603050405020304" pitchFamily="18" charset="0"/>
              </a:rPr>
              <a:t>yuklovchi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moslamadan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aylanayotgan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juvalar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Ishqalanish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ergashtirilib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polosaga-lentaga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zichlanadi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ar</a:t>
            </a:r>
            <a:r>
              <a:rPr lang="en-US"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diffuzion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payvandlanadi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Mundshtukli</a:t>
            </a:r>
            <a:r>
              <a:rPr lang="en-US" dirty="0">
                <a:latin typeface="Times New Roman" panose="02020603050405020304" pitchFamily="18" charset="0"/>
                <a:cs typeface="Times New Roman" panose="02020603050405020304" pitchFamily="18" charset="0"/>
              </a:rPr>
              <a:t> forma </a:t>
            </a:r>
            <a:r>
              <a:rPr lang="en-US" dirty="0" err="1">
                <a:latin typeface="Times New Roman" panose="02020603050405020304" pitchFamily="18" charset="0"/>
                <a:cs typeface="Times New Roman" panose="02020603050405020304" pitchFamily="18" charset="0"/>
              </a:rPr>
              <a:t>berish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presslanadigan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qiyin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forma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teshikdan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33514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1191905" y="645508"/>
            <a:ext cx="5431808" cy="4156740"/>
          </a:xfrm>
          <a:prstGeom prst="rect">
            <a:avLst/>
          </a:prstGeom>
        </p:spPr>
      </p:pic>
      <p:sp>
        <p:nvSpPr>
          <p:cNvPr id="5" name="Прямоугольник 4"/>
          <p:cNvSpPr/>
          <p:nvPr/>
        </p:nvSpPr>
        <p:spPr>
          <a:xfrm>
            <a:off x="6623713" y="1209393"/>
            <a:ext cx="4390030" cy="3028971"/>
          </a:xfrm>
          <a:prstGeom prst="rect">
            <a:avLst/>
          </a:prstGeom>
        </p:spPr>
        <p:txBody>
          <a:bodyPr wrap="square">
            <a:spAutoFit/>
          </a:bodyPr>
          <a:lstStyle/>
          <a:p>
            <a:pPr algn="ctr">
              <a:lnSpc>
                <a:spcPct val="150000"/>
              </a:lnSpc>
              <a:spcAft>
                <a:spcPts val="0"/>
              </a:spcAft>
              <a:tabLst>
                <a:tab pos="90170" algn="l"/>
              </a:tabLst>
            </a:pPr>
            <a:r>
              <a:rPr lang="en-US" sz="2600" dirty="0" smtClean="0">
                <a:latin typeface="Times New Roman" panose="02020603050405020304" pitchFamily="18" charset="0"/>
                <a:ea typeface="Calibri" panose="020F0502020204030204" pitchFamily="34" charset="0"/>
                <a:cs typeface="Times New Roman" panose="02020603050405020304" pitchFamily="18" charset="0"/>
              </a:rPr>
              <a:t>6-rasm</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Nanokukunlarni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mundshtukli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presslash</a:t>
            </a:r>
            <a:r>
              <a:rPr lang="en-US" sz="2600" dirty="0">
                <a:latin typeface="Times New Roman" panose="02020603050405020304" pitchFamily="18" charset="0"/>
                <a:ea typeface="Calibri" panose="020F0502020204030204" pitchFamily="34" charset="0"/>
                <a:cs typeface="Times New Roman" panose="02020603050405020304" pitchFamily="18" charset="0"/>
              </a:rPr>
              <a:t> s</a:t>
            </a:r>
            <a:r>
              <a:rPr lang="ru-RU" sz="2600" dirty="0">
                <a:latin typeface="Times New Roman" panose="02020603050405020304" pitchFamily="18" charset="0"/>
                <a:ea typeface="Calibri" panose="020F0502020204030204" pitchFamily="34" charset="0"/>
                <a:cs typeface="Times New Roman" panose="02020603050405020304" pitchFamily="18" charset="0"/>
              </a:rPr>
              <a:t>х</a:t>
            </a:r>
            <a:r>
              <a:rPr lang="en-US" sz="2600" dirty="0" err="1">
                <a:latin typeface="Times New Roman" panose="02020603050405020304" pitchFamily="18" charset="0"/>
                <a:ea typeface="Calibri" panose="020F0502020204030204" pitchFamily="34" charset="0"/>
                <a:cs typeface="Times New Roman" panose="02020603050405020304" pitchFamily="18" charset="0"/>
              </a:rPr>
              <a:t>emasi</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indent="450215" algn="ctr">
              <a:lnSpc>
                <a:spcPct val="150000"/>
              </a:lnSpc>
              <a:spcAft>
                <a:spcPts val="0"/>
              </a:spcAft>
              <a:tabLst>
                <a:tab pos="90170" algn="l"/>
              </a:tabLst>
            </a:pPr>
            <a:r>
              <a:rPr lang="en-US" sz="2600" dirty="0">
                <a:latin typeface="Times New Roman" panose="02020603050405020304" pitchFamily="18" charset="0"/>
                <a:ea typeface="Calibri" panose="020F0502020204030204" pitchFamily="34" charset="0"/>
                <a:cs typeface="Times New Roman" panose="02020603050405020304" pitchFamily="18" charset="0"/>
              </a:rPr>
              <a:t>1-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puanson</a:t>
            </a:r>
            <a:r>
              <a:rPr lang="en-US" sz="2600" dirty="0">
                <a:latin typeface="Times New Roman" panose="02020603050405020304" pitchFamily="18" charset="0"/>
                <a:ea typeface="Calibri" panose="020F0502020204030204" pitchFamily="34" charset="0"/>
                <a:cs typeface="Times New Roman" panose="02020603050405020304" pitchFamily="18" charset="0"/>
              </a:rPr>
              <a:t>, 2-po’lat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stakan</a:t>
            </a:r>
            <a:r>
              <a:rPr lang="en-US" sz="2600" dirty="0">
                <a:latin typeface="Times New Roman" panose="02020603050405020304" pitchFamily="18" charset="0"/>
                <a:ea typeface="Calibri" panose="020F0502020204030204" pitchFamily="34" charset="0"/>
                <a:cs typeface="Times New Roman" panose="02020603050405020304" pitchFamily="18" charset="0"/>
              </a:rPr>
              <a:t>, 3-nanokukun, 4-matritsa, 5-olinayotgan </a:t>
            </a:r>
            <a:r>
              <a:rPr lang="en-US" sz="2600" dirty="0" err="1">
                <a:latin typeface="Times New Roman" panose="02020603050405020304" pitchFamily="18" charset="0"/>
                <a:ea typeface="Calibri" panose="020F0502020204030204" pitchFamily="34" charset="0"/>
                <a:cs typeface="Times New Roman" panose="02020603050405020304" pitchFamily="18" charset="0"/>
              </a:rPr>
              <a:t>zagatovka</a:t>
            </a:r>
            <a:r>
              <a:rPr lang="en-US" sz="2600" dirty="0">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Прямоугольник 17"/>
          <p:cNvSpPr/>
          <p:nvPr/>
        </p:nvSpPr>
        <p:spPr>
          <a:xfrm>
            <a:off x="1191905" y="4802248"/>
            <a:ext cx="9608023" cy="1892826"/>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ea typeface="Calibri" panose="020F0502020204030204" pitchFamily="34" charset="0"/>
              </a:rPr>
              <a:t>	</a:t>
            </a:r>
            <a:r>
              <a:rPr lang="en-US" sz="2600" dirty="0" err="1" smtClean="0">
                <a:latin typeface="Times New Roman" panose="02020603050405020304" pitchFamily="18" charset="0"/>
                <a:ea typeface="Calibri" panose="020F0502020204030204" pitchFamily="34" charset="0"/>
              </a:rPr>
              <a:t>Nanometr</a:t>
            </a:r>
            <a:r>
              <a:rPr lang="en-US" sz="2600" dirty="0" smtClean="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iborasidagi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nano</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qo’shimchasi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metrni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milliarddan</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bir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bulagi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degani,bu</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uzunlik</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o’lchami,ya’ni</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bir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nanometr</a:t>
            </a:r>
            <a:r>
              <a:rPr lang="en-US" sz="2600" dirty="0">
                <a:latin typeface="Times New Roman" panose="02020603050405020304" pitchFamily="18" charset="0"/>
                <a:ea typeface="Calibri" panose="020F0502020204030204" pitchFamily="34" charset="0"/>
              </a:rPr>
              <a:t> </a:t>
            </a:r>
            <a:r>
              <a:rPr lang="en-US" sz="2600" dirty="0" err="1">
                <a:latin typeface="Times New Roman" panose="02020603050405020304" pitchFamily="18" charset="0"/>
                <a:ea typeface="Calibri" panose="020F0502020204030204" pitchFamily="34" charset="0"/>
              </a:rPr>
              <a:t>bu</a:t>
            </a:r>
            <a:r>
              <a:rPr lang="en-US" sz="2600" dirty="0">
                <a:latin typeface="Times New Roman" panose="02020603050405020304" pitchFamily="18" charset="0"/>
                <a:ea typeface="Calibri" panose="020F0502020204030204" pitchFamily="34" charset="0"/>
              </a:rPr>
              <a:t>  10</a:t>
            </a:r>
            <a:r>
              <a:rPr lang="en-US" sz="2600" baseline="30000" dirty="0">
                <a:latin typeface="Times New Roman" panose="02020603050405020304" pitchFamily="18" charset="0"/>
                <a:ea typeface="Calibri" panose="020F0502020204030204" pitchFamily="34" charset="0"/>
              </a:rPr>
              <a:t>-9 </a:t>
            </a:r>
            <a:r>
              <a:rPr lang="en-US" sz="2600" dirty="0">
                <a:latin typeface="Times New Roman" panose="02020603050405020304" pitchFamily="18" charset="0"/>
                <a:ea typeface="Calibri" panose="020F0502020204030204" pitchFamily="34" charset="0"/>
              </a:rPr>
              <a:t>M. </a:t>
            </a:r>
            <a:r>
              <a:rPr lang="en-US" sz="2600" dirty="0" err="1">
                <a:latin typeface="Times New Roman" panose="02020603050405020304" pitchFamily="18" charset="0"/>
                <a:ea typeface="Calibri" panose="020F0502020204030204" pitchFamily="34" charset="0"/>
              </a:rPr>
              <a:t>Degani</a:t>
            </a:r>
            <a:r>
              <a:rPr lang="en-US" sz="2600" dirty="0">
                <a:latin typeface="Times New Roman" panose="02020603050405020304" pitchFamily="18" charset="0"/>
                <a:ea typeface="Calibri" panose="020F0502020204030204" pitchFamily="34" charset="0"/>
              </a:rPr>
              <a:t>.(</a:t>
            </a:r>
            <a:r>
              <a:rPr lang="en-US" sz="2600" dirty="0" err="1">
                <a:latin typeface="Times New Roman" panose="02020603050405020304" pitchFamily="18" charset="0"/>
                <a:ea typeface="Calibri" panose="020F0502020204030204" pitchFamily="34" charset="0"/>
              </a:rPr>
              <a:t>Atenrem</a:t>
            </a:r>
            <a:r>
              <a:rPr lang="en-US" sz="2600" dirty="0">
                <a:latin typeface="Times New Roman" panose="02020603050405020304" pitchFamily="18" charset="0"/>
                <a:ea typeface="Calibri" panose="020F0502020204030204" pitchFamily="34" charset="0"/>
              </a:rPr>
              <a:t>,  </a:t>
            </a:r>
            <a:r>
              <a:rPr lang="en-US" sz="2600" dirty="0" smtClean="0">
                <a:latin typeface="Times New Roman" panose="02020603050405020304" pitchFamily="18" charset="0"/>
                <a:ea typeface="Calibri" panose="020F0502020204030204" pitchFamily="34" charset="0"/>
              </a:rPr>
              <a:t>10</a:t>
            </a:r>
            <a:r>
              <a:rPr lang="en-US" sz="2600" baseline="30000" dirty="0" smtClean="0">
                <a:latin typeface="Times New Roman" panose="02020603050405020304" pitchFamily="18" charset="0"/>
                <a:ea typeface="Calibri" panose="020F0502020204030204" pitchFamily="34" charset="0"/>
              </a:rPr>
              <a:t>-10 </a:t>
            </a:r>
            <a:r>
              <a:rPr lang="en-US" sz="2600" dirty="0" smtClean="0">
                <a:latin typeface="Times New Roman" panose="02020603050405020304" pitchFamily="18" charset="0"/>
                <a:ea typeface="Calibri" panose="020F0502020204030204" pitchFamily="34" charset="0"/>
              </a:rPr>
              <a:t>M</a:t>
            </a:r>
            <a:r>
              <a:rPr lang="en-US" sz="2600" dirty="0">
                <a:latin typeface="Times New Roman" panose="02020603050405020304" pitchFamily="18" charset="0"/>
                <a:ea typeface="Calibri" panose="020F0502020204030204" pitchFamily="34" charset="0"/>
              </a:rPr>
              <a:t>) </a:t>
            </a:r>
            <a:endParaRPr lang="ru-RU" sz="2600" dirty="0"/>
          </a:p>
        </p:txBody>
      </p:sp>
    </p:spTree>
    <p:extLst>
      <p:ext uri="{BB962C8B-B14F-4D97-AF65-F5344CB8AC3E}">
        <p14:creationId xmlns:p14="http://schemas.microsoft.com/office/powerpoint/2010/main" val="26216588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368489"/>
            <a:ext cx="10972800" cy="6086902"/>
          </a:xfrm>
        </p:spPr>
        <p:txBody>
          <a:bodyPr>
            <a:noAutofit/>
          </a:bodyPr>
          <a:lstStyle/>
          <a:p>
            <a:pPr algn="just">
              <a:lnSpc>
                <a:spcPct val="150000"/>
              </a:lnSpc>
            </a:pP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ozirgi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mikroskoplari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vertikal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bo’yicha</a:t>
            </a:r>
            <a:r>
              <a:rPr lang="en-US" dirty="0">
                <a:latin typeface="Times New Roman" panose="02020603050405020304" pitchFamily="18" charset="0"/>
                <a:cs typeface="Times New Roman" panose="02020603050405020304" pitchFamily="18" charset="0"/>
              </a:rPr>
              <a:t> 0,01 </a:t>
            </a:r>
            <a:r>
              <a:rPr lang="en-US" dirty="0" err="1">
                <a:latin typeface="Times New Roman" panose="02020603050405020304" pitchFamily="18" charset="0"/>
                <a:cs typeface="Times New Roman" panose="02020603050405020304" pitchFamily="18" charset="0"/>
              </a:rPr>
              <a:t>nanometr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o’lchamlarni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sochini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diametri</a:t>
            </a:r>
            <a:r>
              <a:rPr lang="en-US" dirty="0">
                <a:latin typeface="Times New Roman" panose="02020603050405020304" pitchFamily="18" charset="0"/>
                <a:cs typeface="Times New Roman" panose="02020603050405020304" pitchFamily="18" charset="0"/>
              </a:rPr>
              <a:t> 50 000 </a:t>
            </a:r>
            <a:r>
              <a:rPr lang="en-US" dirty="0" err="1">
                <a:latin typeface="Times New Roman" panose="02020603050405020304" pitchFamily="18" charset="0"/>
                <a:cs typeface="Times New Roman" panose="02020603050405020304" pitchFamily="18" charset="0"/>
              </a:rPr>
              <a:t>n.m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teng</a:t>
            </a:r>
            <a:r>
              <a:rPr lang="en-US" dirty="0">
                <a:latin typeface="Times New Roman" panose="02020603050405020304" pitchFamily="18" charset="0"/>
                <a:cs typeface="Times New Roman" panose="02020603050405020304" pitchFamily="18" charset="0"/>
              </a:rPr>
              <a:t>.[3-4-5]</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Qizig’i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shundaki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nanoo’lchamli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olatdagi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ossalari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oddiy</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olatdagi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ossalari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oddiy</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olatdagi</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ossalaridan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Qonuniyat</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a:latin typeface="Times New Roman" panose="02020603050405020304" pitchFamily="18" charset="0"/>
                <a:cs typeface="Times New Roman" panose="02020603050405020304" pitchFamily="18" charset="0"/>
              </a:rPr>
              <a:t>am </a:t>
            </a:r>
            <a:r>
              <a:rPr lang="en-US" dirty="0" err="1">
                <a:latin typeface="Times New Roman" panose="02020603050405020304" pitchFamily="18" charset="0"/>
                <a:cs typeface="Times New Roman" panose="02020603050405020304" pitchFamily="18" charset="0"/>
              </a:rPr>
              <a:t>o’zgaradi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Om </a:t>
            </a:r>
            <a:r>
              <a:rPr lang="en-US" dirty="0" err="1">
                <a:latin typeface="Times New Roman" panose="02020603050405020304" pitchFamily="18" charset="0"/>
                <a:cs typeface="Times New Roman" panose="02020603050405020304" pitchFamily="18" charset="0"/>
              </a:rPr>
              <a:t>qonuni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zamonaviy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elektrontkada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kuchlanishini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qarshilikni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bog’laydi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qonun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ishlaydi</a:t>
            </a:r>
            <a:r>
              <a:rPr lang="en-US" dirty="0">
                <a:latin typeface="Times New Roman" panose="02020603050405020304" pitchFamily="18" charset="0"/>
                <a:cs typeface="Times New Roman" panose="02020603050405020304" pitchFamily="18" charset="0"/>
              </a:rPr>
              <a:t>, agar  </a:t>
            </a:r>
            <a:r>
              <a:rPr lang="en-US" dirty="0" err="1">
                <a:latin typeface="Times New Roman" panose="02020603050405020304" pitchFamily="18" charset="0"/>
                <a:cs typeface="Times New Roman" panose="02020603050405020304" pitchFamily="18" charset="0"/>
              </a:rPr>
              <a:t>o’tkazgichdan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o’tsa</a:t>
            </a:r>
            <a:r>
              <a:rPr lang="en-US" dirty="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х</a:t>
            </a:r>
            <a:r>
              <a:rPr lang="en-US" dirty="0" err="1">
                <a:latin typeface="Times New Roman" panose="02020603050405020304" pitchFamily="18" charset="0"/>
                <a:cs typeface="Times New Roman" panose="02020603050405020304" pitchFamily="18" charset="0"/>
              </a:rPr>
              <a:t>uddi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daryoda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oqqandek</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Endi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o’tkazgich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kengligi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daryo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egi</a:t>
            </a:r>
            <a:r>
              <a:rPr lang="en-US" dirty="0">
                <a:latin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cs typeface="Times New Roman" panose="02020603050405020304" pitchFamily="18" charset="0"/>
              </a:rPr>
              <a:t>atomga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o’tolmaydi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kenglikdan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bitta-bitta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olmaydi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81342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3837" y="854318"/>
            <a:ext cx="10972800" cy="5157716"/>
          </a:xfrm>
        </p:spPr>
        <p:txBody>
          <a:bodyPr>
            <a:normAutofit/>
          </a:bodyPr>
          <a:lstStyle/>
          <a:p>
            <a:pPr lvl="0" algn="ctr">
              <a:lnSpc>
                <a:spcPct val="150000"/>
              </a:lnSpc>
            </a:pPr>
            <a:r>
              <a:rPr lang="en-US" b="1" dirty="0" err="1">
                <a:latin typeface="Times New Roman" panose="02020603050405020304" pitchFamily="18" charset="0"/>
                <a:cs typeface="Times New Roman" panose="02020603050405020304" pitchFamily="18" charset="0"/>
              </a:rPr>
              <a:t>Tekshiruv</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savollari</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1.</a:t>
            </a:r>
            <a:r>
              <a:rPr lang="en-US" b="1"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Dunyo mamalakatlarida nanotexnologiya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sohasiga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e’tiborini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hisoblaysiz</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Nanotexnologiya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so’zini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3. </a:t>
            </a:r>
            <a:r>
              <a:rPr lang="en-US" dirty="0" err="1">
                <a:latin typeface="Times New Roman" panose="02020603050405020304" pitchFamily="18" charset="0"/>
                <a:cs typeface="Times New Roman" panose="02020603050405020304" pitchFamily="18" charset="0"/>
              </a:rPr>
              <a:t>Nanoo‘lchamli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qaysilar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4. </a:t>
            </a:r>
            <a:r>
              <a:rPr lang="en-US" dirty="0" err="1">
                <a:latin typeface="Times New Roman" panose="02020603050405020304" pitchFamily="18" charset="0"/>
                <a:cs typeface="Times New Roman" panose="02020603050405020304" pitchFamily="18" charset="0"/>
              </a:rPr>
              <a:t>Nanokukunlarda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nSpc>
                <a:spcPct val="150000"/>
              </a:lnSpc>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56262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18532" y="339634"/>
            <a:ext cx="10972800" cy="6183996"/>
          </a:xfrm>
        </p:spPr>
        <p:txBody>
          <a:bodyPr>
            <a:normAutofit lnSpcReduction="10000"/>
          </a:bodyPr>
          <a:lstStyle/>
          <a:p>
            <a:pPr lvl="0" algn="ctr">
              <a:lnSpc>
                <a:spcPct val="150000"/>
              </a:lnSpc>
            </a:pPr>
            <a:r>
              <a:rPr lang="en-US" b="1" dirty="0" err="1">
                <a:latin typeface="Times New Roman" panose="02020603050405020304" pitchFamily="18" charset="0"/>
                <a:cs typeface="Times New Roman" panose="02020603050405020304" pitchFamily="18" charset="0"/>
              </a:rPr>
              <a:t>Foydalanilgan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adabiyotlar</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1. E. O. </a:t>
            </a:r>
            <a:r>
              <a:rPr lang="en-US" dirty="0" err="1">
                <a:latin typeface="Times New Roman" panose="02020603050405020304" pitchFamily="18" charset="0"/>
                <a:cs typeface="Times New Roman" panose="02020603050405020304" pitchFamily="18" charset="0"/>
              </a:rPr>
              <a:t>Umarov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Materialshunoslik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O‘zbekiston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Respublikasi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a:t>
            </a: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vazirligi</a:t>
            </a:r>
            <a:r>
              <a:rPr lang="en-US" dirty="0">
                <a:latin typeface="Times New Roman" panose="02020603050405020304" pitchFamily="18" charset="0"/>
                <a:cs typeface="Times New Roman" panose="02020603050405020304" pitchFamily="18" charset="0"/>
              </a:rPr>
              <a:t>. – T.: </a:t>
            </a:r>
            <a:r>
              <a:rPr lang="en-US" dirty="0" err="1">
                <a:latin typeface="Times New Roman" panose="02020603050405020304" pitchFamily="18" charset="0"/>
                <a:cs typeface="Times New Roman" panose="02020603050405020304" pitchFamily="18" charset="0"/>
              </a:rPr>
              <a:t>Cho‘lpon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nomidagi</a:t>
            </a:r>
            <a:r>
              <a:rPr lang="en-US" dirty="0">
                <a:latin typeface="Times New Roman" panose="02020603050405020304" pitchFamily="18" charset="0"/>
                <a:cs typeface="Times New Roman" panose="02020603050405020304" pitchFamily="18" charset="0"/>
              </a:rPr>
              <a:t> NMII, 2014 –318-320bb</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2. </a:t>
            </a:r>
            <a:r>
              <a:rPr lang="uz-Cyrl-UZ" dirty="0">
                <a:latin typeface="Times New Roman" panose="02020603050405020304" pitchFamily="18" charset="0"/>
                <a:cs typeface="Times New Roman" panose="02020603050405020304" pitchFamily="18" charset="0"/>
              </a:rPr>
              <a:t>Kiparisov S.S. , Libenson G.A. Poroshkovaya metallurgiya. M.: , 1991</a:t>
            </a:r>
            <a:r>
              <a:rPr lang="en-US" dirty="0">
                <a:latin typeface="Times New Roman" panose="02020603050405020304" pitchFamily="18" charset="0"/>
                <a:cs typeface="Times New Roman" panose="02020603050405020304" pitchFamily="18" charset="0"/>
              </a:rPr>
              <a:t>.-417c</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3.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o’quv-uslubiy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4.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texnologiyasi</a:t>
            </a:r>
            <a:r>
              <a:rPr lang="uz-Cyrl-UZ" dirty="0">
                <a:latin typeface="Times New Roman" panose="02020603050405020304" pitchFamily="18" charset="0"/>
                <a:cs typeface="Times New Roman" panose="02020603050405020304" pitchFamily="18" charset="0"/>
              </a:rPr>
              <a:t>” fanidan o‘quv-uslubiy 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2020 -9-68bb</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a:latin typeface="Times New Roman" panose="02020603050405020304" pitchFamily="18" charset="0"/>
                <a:cs typeface="Times New Roman" panose="02020603050405020304" pitchFamily="18" charset="0"/>
              </a:rPr>
              <a:t>5. “</a:t>
            </a:r>
            <a:r>
              <a:rPr lang="uz-Cyrl-UZ" dirty="0">
                <a:latin typeface="Times New Roman" panose="02020603050405020304" pitchFamily="18" charset="0"/>
                <a:cs typeface="Times New Roman" panose="02020603050405020304" pitchFamily="18" charset="0"/>
              </a:rPr>
              <a:t>Qoplama materiallari va ularni qoplash texnologiyalari” fanidan o‘quv-uslubiy majmua </a:t>
            </a:r>
            <a:r>
              <a:rPr lang="en-US" dirty="0">
                <a:latin typeface="Times New Roman" panose="02020603050405020304" pitchFamily="18" charset="0"/>
                <a:cs typeface="Times New Roman" panose="02020603050405020304" pitchFamily="18" charset="0"/>
              </a:rPr>
              <a:t>2020.-89b</a:t>
            </a:r>
            <a:endParaRPr lang="ru-RU" dirty="0">
              <a:latin typeface="Times New Roman" panose="02020603050405020304" pitchFamily="18" charset="0"/>
              <a:cs typeface="Times New Roman" panose="02020603050405020304" pitchFamily="18" charset="0"/>
            </a:endParaRPr>
          </a:p>
          <a:p>
            <a:pPr marL="0" indent="0">
              <a:lnSpc>
                <a:spcPct val="150000"/>
              </a:lnSpc>
              <a:buNone/>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75681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2276674"/>
            <a:ext cx="10972800" cy="2390860"/>
          </a:xfrm>
        </p:spPr>
        <p:txBody>
          <a:bodyPr>
            <a:normAutofit fontScale="85000" lnSpcReduction="20000"/>
          </a:bodyPr>
          <a:lstStyle/>
          <a:p>
            <a:pPr marL="0" indent="0" algn="ctr">
              <a:buNone/>
            </a:pPr>
            <a:r>
              <a:rPr lang="en-US" altLang="ru-RU" sz="9300" dirty="0" err="1" smtClean="0">
                <a:solidFill>
                  <a:srgbClr val="FF0000"/>
                </a:solidFill>
                <a:latin typeface="Times New Roman" panose="02020603050405020304" pitchFamily="18" charset="0"/>
                <a:cs typeface="Times New Roman" panose="02020603050405020304" pitchFamily="18" charset="0"/>
              </a:rPr>
              <a:t>E’tiboringiz</a:t>
            </a: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u</a:t>
            </a:r>
            <a:r>
              <a:rPr lang="en-US" altLang="ru-RU" sz="9300" dirty="0" err="1" smtClean="0">
                <a:solidFill>
                  <a:srgbClr val="FF0000"/>
                </a:solidFill>
                <a:latin typeface="Times New Roman" panose="02020603050405020304" pitchFamily="18" charset="0"/>
                <a:cs typeface="Times New Roman" panose="02020603050405020304" pitchFamily="18" charset="0"/>
              </a:rPr>
              <a:t>chun</a:t>
            </a:r>
            <a:endParaRPr lang="en-US" altLang="ru-RU" sz="9300"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r</a:t>
            </a:r>
            <a:r>
              <a:rPr lang="en-US" altLang="ru-RU" sz="9300" dirty="0" err="1" smtClean="0">
                <a:solidFill>
                  <a:srgbClr val="FF0000"/>
                </a:solidFill>
                <a:latin typeface="Times New Roman" panose="02020603050405020304" pitchFamily="18" charset="0"/>
                <a:cs typeface="Times New Roman" panose="02020603050405020304" pitchFamily="18" charset="0"/>
              </a:rPr>
              <a:t>ahmat</a:t>
            </a:r>
            <a:endParaRPr lang="ru-RU" altLang="ru-RU" sz="9300" dirty="0" smtClean="0">
              <a:solidFill>
                <a:srgbClr val="FF0000"/>
              </a:solidFill>
              <a:latin typeface="Times New Roman" panose="02020603050405020304" pitchFamily="18" charset="0"/>
              <a:cs typeface="Times New Roman" panose="02020603050405020304" pitchFamily="18" charset="0"/>
            </a:endParaRPr>
          </a:p>
          <a:p>
            <a:endParaRPr lang="ru-RU" sz="4800" dirty="0"/>
          </a:p>
        </p:txBody>
      </p:sp>
    </p:spTree>
    <p:extLst>
      <p:ext uri="{BB962C8B-B14F-4D97-AF65-F5344CB8AC3E}">
        <p14:creationId xmlns:p14="http://schemas.microsoft.com/office/powerpoint/2010/main" val="34692285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2558</TotalTime>
  <Words>1702</Words>
  <Application>Microsoft Office PowerPoint</Application>
  <PresentationFormat>Широкоэкранный</PresentationFormat>
  <Paragraphs>118</Paragraphs>
  <Slides>43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43</vt:i4>
      </vt:variant>
    </vt:vector>
  </HeadingPairs>
  <TitlesOfParts>
    <vt:vector size="49" baseType="lpstr">
      <vt:lpstr>Calibri</vt:lpstr>
      <vt:lpstr>Constantia</vt:lpstr>
      <vt:lpstr>PANDA Times UZ</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Abduvohid</dc:creator>
  <cp:lastModifiedBy>user</cp:lastModifiedBy>
  <cp:revision>273</cp:revision>
  <dcterms:created xsi:type="dcterms:W3CDTF">2019-04-11T11:11:33Z</dcterms:created>
  <dcterms:modified xsi:type="dcterms:W3CDTF">2013-05-28T19:33:49Z</dcterms:modified>
</cp:coreProperties>
</file>