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6" r:id="rId2"/>
    <p:sldId id="277" r:id="rId3"/>
    <p:sldId id="278" r:id="rId4"/>
    <p:sldId id="257" r:id="rId5"/>
    <p:sldId id="279" r:id="rId6"/>
    <p:sldId id="280" r:id="rId7"/>
    <p:sldId id="258" r:id="rId8"/>
    <p:sldId id="281" r:id="rId9"/>
    <p:sldId id="259" r:id="rId10"/>
    <p:sldId id="282" r:id="rId11"/>
    <p:sldId id="260" r:id="rId12"/>
    <p:sldId id="283" r:id="rId13"/>
    <p:sldId id="261" r:id="rId14"/>
    <p:sldId id="262" r:id="rId15"/>
    <p:sldId id="284" r:id="rId16"/>
    <p:sldId id="263" r:id="rId17"/>
    <p:sldId id="285" r:id="rId18"/>
    <p:sldId id="286" r:id="rId19"/>
    <p:sldId id="264" r:id="rId20"/>
    <p:sldId id="287" r:id="rId21"/>
    <p:sldId id="288" r:id="rId22"/>
    <p:sldId id="265" r:id="rId23"/>
    <p:sldId id="289" r:id="rId24"/>
    <p:sldId id="266" r:id="rId25"/>
    <p:sldId id="267" r:id="rId26"/>
    <p:sldId id="268" r:id="rId27"/>
    <p:sldId id="290" r:id="rId28"/>
    <p:sldId id="269" r:id="rId29"/>
    <p:sldId id="291" r:id="rId30"/>
    <p:sldId id="270" r:id="rId31"/>
    <p:sldId id="271" r:id="rId32"/>
    <p:sldId id="272" r:id="rId33"/>
    <p:sldId id="292" r:id="rId34"/>
    <p:sldId id="273" r:id="rId35"/>
    <p:sldId id="274" r:id="rId36"/>
  </p:sldIdLst>
  <p:sldSz cx="9144000" cy="6858000" type="screen4x3"/>
  <p:notesSz cx="6858000" cy="9144000"/>
  <p:defaultTextStyle>
    <a:defPPr>
      <a:defRPr lang="uz-Latn-U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83FF-4502-47F5-89B9-0397F9812866}" type="datetimeFigureOut">
              <a:rPr lang="uz-Latn-UZ" smtClean="0"/>
              <a:pPr/>
              <a:t>14.01.2016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C1758-5320-4DA5-B33E-BC7B613CC1BC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000520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83FF-4502-47F5-89B9-0397F9812866}" type="datetimeFigureOut">
              <a:rPr lang="uz-Latn-UZ" smtClean="0"/>
              <a:pPr/>
              <a:t>14.01.2016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C1758-5320-4DA5-B33E-BC7B613CC1BC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865056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83FF-4502-47F5-89B9-0397F9812866}" type="datetimeFigureOut">
              <a:rPr lang="uz-Latn-UZ" smtClean="0"/>
              <a:pPr/>
              <a:t>14.01.2016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C1758-5320-4DA5-B33E-BC7B613CC1BC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882330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83FF-4502-47F5-89B9-0397F9812866}" type="datetimeFigureOut">
              <a:rPr lang="uz-Latn-UZ" smtClean="0"/>
              <a:pPr/>
              <a:t>14.01.2016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C1758-5320-4DA5-B33E-BC7B613CC1BC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437683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83FF-4502-47F5-89B9-0397F9812866}" type="datetimeFigureOut">
              <a:rPr lang="uz-Latn-UZ" smtClean="0"/>
              <a:pPr/>
              <a:t>14.01.2016</a:t>
            </a:fld>
            <a:endParaRPr lang="uz-Latn-UZ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C1758-5320-4DA5-B33E-BC7B613CC1BC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825498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83FF-4502-47F5-89B9-0397F9812866}" type="datetimeFigureOut">
              <a:rPr lang="uz-Latn-UZ" smtClean="0"/>
              <a:pPr/>
              <a:t>14.01.2016</a:t>
            </a:fld>
            <a:endParaRPr lang="uz-Latn-UZ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C1758-5320-4DA5-B33E-BC7B613CC1BC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136576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83FF-4502-47F5-89B9-0397F9812866}" type="datetimeFigureOut">
              <a:rPr lang="uz-Latn-UZ" smtClean="0"/>
              <a:pPr/>
              <a:t>14.01.2016</a:t>
            </a:fld>
            <a:endParaRPr lang="uz-Latn-UZ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C1758-5320-4DA5-B33E-BC7B613CC1BC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928159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83FF-4502-47F5-89B9-0397F9812866}" type="datetimeFigureOut">
              <a:rPr lang="uz-Latn-UZ" smtClean="0"/>
              <a:pPr/>
              <a:t>14.01.2016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C1758-5320-4DA5-B33E-BC7B613CC1BC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759293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83FF-4502-47F5-89B9-0397F9812866}" type="datetimeFigureOut">
              <a:rPr lang="uz-Latn-UZ" smtClean="0"/>
              <a:pPr/>
              <a:t>14.01.2016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C1758-5320-4DA5-B33E-BC7B613CC1BC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220532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83FF-4502-47F5-89B9-0397F9812866}" type="datetimeFigureOut">
              <a:rPr lang="uz-Latn-UZ" smtClean="0"/>
              <a:pPr/>
              <a:t>14.01.2016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C1758-5320-4DA5-B33E-BC7B613CC1BC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429569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83FF-4502-47F5-89B9-0397F9812866}" type="datetimeFigureOut">
              <a:rPr lang="uz-Latn-UZ" smtClean="0"/>
              <a:pPr/>
              <a:t>14.01.2016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C1758-5320-4DA5-B33E-BC7B613CC1BC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438638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C783FF-4502-47F5-89B9-0397F9812866}" type="datetimeFigureOut">
              <a:rPr lang="uz-Latn-UZ" smtClean="0"/>
              <a:pPr/>
              <a:t>14.01.2016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4C1758-5320-4DA5-B33E-BC7B613CC1BC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077946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009650" y="4868863"/>
            <a:ext cx="7304087" cy="1368425"/>
          </a:xfrm>
          <a:prstGeom prst="rect">
            <a:avLst/>
          </a:prstGeom>
        </p:spPr>
        <p:txBody>
          <a:bodyPr vert="horz">
            <a:normAutofit/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marR="0" lvl="0" indent="-256032" algn="l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ru-RU" sz="1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09728" marR="0" lvl="0" algn="ctr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kumimoji="0" 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Tuzuvchi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     “UTF” </a:t>
            </a:r>
            <a:r>
              <a:rPr kumimoji="0" 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kafedrasi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ass. </a:t>
            </a:r>
            <a:r>
              <a:rPr kumimoji="0" 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H.Baynazarov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65760" marR="0" lvl="0" indent="-256032" algn="l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60362" y="620713"/>
            <a:ext cx="8353425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/>
              <a:t> </a:t>
            </a:r>
            <a:r>
              <a:rPr lang="uz-Cyrl-UZ" sz="2000" b="1" dirty="0"/>
              <a:t>O</a:t>
            </a:r>
            <a:r>
              <a:rPr lang="en-US" sz="2000" b="1" dirty="0"/>
              <a:t>ʻ</a:t>
            </a:r>
            <a:r>
              <a:rPr lang="uz-Cyrl-UZ" sz="2000" b="1" dirty="0"/>
              <a:t>ZBEKISTON RESPUBLIKASI</a:t>
            </a:r>
            <a:endParaRPr lang="ru-RU" sz="2000" b="1" dirty="0"/>
          </a:p>
          <a:p>
            <a:pPr algn="ctr"/>
            <a:r>
              <a:rPr lang="uz-Cyrl-UZ" sz="2000" b="1" dirty="0"/>
              <a:t>OLIY</a:t>
            </a:r>
            <a:r>
              <a:rPr lang="en-US" sz="2000" b="1" dirty="0"/>
              <a:t>  </a:t>
            </a:r>
            <a:r>
              <a:rPr lang="uz-Cyrl-UZ" sz="2000" b="1" dirty="0"/>
              <a:t>VA </a:t>
            </a:r>
            <a:r>
              <a:rPr lang="en-US" sz="2000" b="1" dirty="0" smtClean="0"/>
              <a:t> </a:t>
            </a:r>
            <a:r>
              <a:rPr lang="uz-Cyrl-UZ" sz="2000" b="1" dirty="0" smtClean="0"/>
              <a:t>OʻRTA </a:t>
            </a:r>
            <a:r>
              <a:rPr lang="uz-Cyrl-UZ" sz="2000" b="1" dirty="0"/>
              <a:t>MAXSUS TA</a:t>
            </a:r>
            <a:r>
              <a:rPr lang="en-US" sz="2000" b="1" dirty="0"/>
              <a:t>ʼ</a:t>
            </a:r>
            <a:r>
              <a:rPr lang="uz-Cyrl-UZ" sz="2000" b="1" dirty="0"/>
              <a:t>LIM VAZIRLIGI</a:t>
            </a:r>
            <a:endParaRPr lang="ru-RU" sz="2000" b="1" dirty="0"/>
          </a:p>
          <a:p>
            <a:pPr algn="ctr"/>
            <a:r>
              <a:rPr lang="uz-Cyrl-UZ" sz="2000" b="1" dirty="0"/>
              <a:t>ANDIJON  MA</a:t>
            </a:r>
            <a:r>
              <a:rPr lang="en-US" sz="2000" b="1" dirty="0"/>
              <a:t>SHI</a:t>
            </a:r>
            <a:r>
              <a:rPr lang="uz-Cyrl-UZ" sz="2000" b="1" dirty="0"/>
              <a:t>N</a:t>
            </a:r>
            <a:r>
              <a:rPr lang="en-US" sz="2000" b="1" dirty="0"/>
              <a:t>ASOZLIK  </a:t>
            </a:r>
            <a:r>
              <a:rPr lang="uz-Cyrl-UZ" sz="2000" b="1" dirty="0" smtClean="0"/>
              <a:t>INSTITUTI</a:t>
            </a:r>
            <a:endParaRPr lang="en-US" sz="2000" b="1" dirty="0" smtClean="0"/>
          </a:p>
          <a:p>
            <a:pPr algn="ctr"/>
            <a:endParaRPr lang="ru-RU" sz="2000" dirty="0"/>
          </a:p>
        </p:txBody>
      </p:sp>
      <p:sp>
        <p:nvSpPr>
          <p:cNvPr id="6" name="Rectangle 17"/>
          <p:cNvSpPr txBox="1">
            <a:spLocks noChangeArrowheads="1"/>
          </p:cNvSpPr>
          <p:nvPr/>
        </p:nvSpPr>
        <p:spPr>
          <a:xfrm>
            <a:off x="2895588" y="4365104"/>
            <a:ext cx="4071966" cy="936104"/>
          </a:xfrm>
          <a:prstGeom prst="rect">
            <a:avLst/>
          </a:prstGeom>
        </p:spPr>
        <p:txBody>
          <a:bodyPr vert="horz" rtlCol="0" anchor="ctr">
            <a:normAutofit fontScale="850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Latn-UZ" sz="4000" b="1" i="0" u="none" strike="noStrike" kern="1200" cap="none" spc="0" normalizeH="0" baseline="0" noProof="0" dirty="0" smtClean="0">
                <a:ln>
                  <a:noFill/>
                </a:ln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TAQDIMOT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Rectangle 19"/>
          <p:cNvSpPr>
            <a:spLocks noChangeArrowheads="1"/>
          </p:cNvSpPr>
          <p:nvPr/>
        </p:nvSpPr>
        <p:spPr bwMode="auto">
          <a:xfrm>
            <a:off x="1011237" y="2132856"/>
            <a:ext cx="7772400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800" b="1" dirty="0" smtClean="0"/>
          </a:p>
          <a:p>
            <a:endParaRPr lang="en-US" sz="1800" b="1" dirty="0" smtClean="0"/>
          </a:p>
          <a:p>
            <a:endParaRPr lang="en-US" sz="1800" b="1" dirty="0"/>
          </a:p>
          <a:p>
            <a:pPr algn="ctr"/>
            <a:endParaRPr lang="en-US" sz="1600" b="1" dirty="0"/>
          </a:p>
          <a:p>
            <a:pPr algn="ctr"/>
            <a:endParaRPr lang="en-US" sz="1600" b="1" dirty="0" smtClean="0"/>
          </a:p>
          <a:p>
            <a:pPr algn="ctr"/>
            <a:r>
              <a:rPr lang="en-US" sz="1600" b="1" dirty="0" smtClean="0"/>
              <a:t>«</a:t>
            </a:r>
            <a:r>
              <a:rPr lang="en-US" sz="2000" b="1" dirty="0"/>
              <a:t>YUK KO`TARISH TRANSPORTLARI, TRANSPORT MASHINALARI VA MEXANIZMLARI»</a:t>
            </a:r>
            <a:endParaRPr lang="ru-RU" sz="2000" dirty="0"/>
          </a:p>
          <a:p>
            <a:pPr algn="ctr"/>
            <a:r>
              <a:rPr lang="en-US" sz="2000" b="1" dirty="0"/>
              <a:t>FANIDAN  </a:t>
            </a:r>
            <a:endParaRPr lang="ru-RU" sz="2000" dirty="0"/>
          </a:p>
          <a:p>
            <a:pPr algn="ctr"/>
            <a:endParaRPr lang="en-US" b="1" dirty="0"/>
          </a:p>
          <a:p>
            <a:pPr algn="ctr"/>
            <a:endParaRPr lang="en-US" sz="2400" b="1" dirty="0" smtClean="0"/>
          </a:p>
          <a:p>
            <a:pPr algn="ctr"/>
            <a:r>
              <a:rPr lang="uz-Cyrl-UZ" sz="2400" b="1" dirty="0" smtClean="0"/>
              <a:t> </a:t>
            </a:r>
            <a:r>
              <a:rPr lang="en-US" sz="2400" b="1" dirty="0" err="1" smtClean="0"/>
              <a:t>Ko`tarish-tashish</a:t>
            </a:r>
            <a:r>
              <a:rPr lang="en-US" sz="2400" b="1" dirty="0" smtClean="0"/>
              <a:t> </a:t>
            </a:r>
            <a:r>
              <a:rPr lang="en-US" sz="2400" b="1" dirty="0" err="1"/>
              <a:t>mashinalarini</a:t>
            </a:r>
            <a:r>
              <a:rPr lang="en-US" sz="2400" b="1" dirty="0"/>
              <a:t> </a:t>
            </a:r>
            <a:r>
              <a:rPr lang="en-US" sz="2400" b="1" dirty="0" err="1"/>
              <a:t>ishlatishda</a:t>
            </a:r>
            <a:r>
              <a:rPr lang="en-US" sz="2400" b="1" dirty="0"/>
              <a:t> </a:t>
            </a:r>
            <a:r>
              <a:rPr lang="en-US" sz="2400" b="1" dirty="0" err="1"/>
              <a:t>xavfsizlikni</a:t>
            </a:r>
            <a:r>
              <a:rPr lang="en-US" sz="2400" b="1" dirty="0"/>
              <a:t> </a:t>
            </a:r>
            <a:r>
              <a:rPr lang="en-US" sz="2400" b="1" dirty="0" err="1"/>
              <a:t>ta`minlash</a:t>
            </a:r>
            <a:endParaRPr lang="en-US" sz="2400" b="1" dirty="0"/>
          </a:p>
          <a:p>
            <a:pPr algn="ctr"/>
            <a:r>
              <a:rPr lang="en-US" sz="2400" b="1" dirty="0" smtClean="0"/>
              <a:t> </a:t>
            </a:r>
            <a:r>
              <a:rPr lang="en-US" sz="2000" dirty="0" err="1" smtClean="0"/>
              <a:t>mavzusida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763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088" y="1916832"/>
            <a:ext cx="7772400" cy="4320480"/>
          </a:xfrm>
        </p:spPr>
        <p:txBody>
          <a:bodyPr anchor="ctr">
            <a:normAutofit fontScale="90000"/>
          </a:bodyPr>
          <a:lstStyle/>
          <a:p>
            <a:pPr algn="l">
              <a:lnSpc>
                <a:spcPct val="150000"/>
              </a:lnSpc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2700" b="1" dirty="0" err="1"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700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700" b="1" dirty="0" err="1">
                <a:latin typeface="Arial" panose="020B0604020202020204" pitchFamily="34" charset="0"/>
                <a:cs typeface="Arial" panose="020B0604020202020204" pitchFamily="34" charset="0"/>
              </a:rPr>
              <a:t>texnika</a:t>
            </a:r>
            <a:r>
              <a:rPr lang="en-US" sz="27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b="1" dirty="0" err="1">
                <a:latin typeface="Arial" panose="020B0604020202020204" pitchFamily="34" charset="0"/>
                <a:cs typeface="Arial" panose="020B0604020202020204" pitchFamily="34" charset="0"/>
              </a:rPr>
              <a:t>nazorati</a:t>
            </a:r>
            <a:r>
              <a:rPr lang="en-US" sz="27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7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b="1" dirty="0" err="1">
                <a:latin typeface="Arial" panose="020B0604020202020204" pitchFamily="34" charset="0"/>
                <a:cs typeface="Arial" panose="020B0604020202020204" pitchFamily="34" charset="0"/>
              </a:rPr>
              <a:t>texnika</a:t>
            </a:r>
            <a:r>
              <a:rPr lang="en-US" sz="27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b="1" dirty="0" err="1">
                <a:latin typeface="Arial" panose="020B0604020202020204" pitchFamily="34" charset="0"/>
                <a:cs typeface="Arial" panose="020B0604020202020204" pitchFamily="34" charset="0"/>
              </a:rPr>
              <a:t>xavfsizligi</a:t>
            </a:r>
            <a:r>
              <a:rPr lang="en-US" sz="27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b="1" dirty="0" err="1"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sz="27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b="1" dirty="0" err="1">
                <a:latin typeface="Arial" panose="020B0604020202020204" pitchFamily="34" charset="0"/>
                <a:cs typeface="Arial" panose="020B0604020202020204" pitchFamily="34" charset="0"/>
              </a:rPr>
              <a:t>umumiy</a:t>
            </a:r>
            <a:r>
              <a:rPr lang="en-US" sz="27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b="1" dirty="0" err="1">
                <a:latin typeface="Arial" panose="020B0604020202020204" pitchFamily="34" charset="0"/>
                <a:cs typeface="Arial" panose="020B0604020202020204" pitchFamily="34" charset="0"/>
              </a:rPr>
              <a:t>qoidalar</a:t>
            </a:r>
            <a:r>
              <a:rPr lang="uz-Latn-UZ" sz="2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Latn-UZ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YKTTMM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larini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texnik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ko`rikdan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o`tkazish</a:t>
            </a:r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Kranlarda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tartib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qoidalari</a:t>
            </a:r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YKT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mashinalarida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ishlatiladigon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xavfsizlik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qurilmalari</a:t>
            </a:r>
            <a:r>
              <a:rPr lang="uz-Latn-U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Latn-UZ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Latn-UZ" sz="2400" b="1" dirty="0" smtClean="0"/>
              <a:t/>
            </a:r>
            <a:br>
              <a:rPr lang="uz-Latn-UZ" sz="2400" b="1" dirty="0" smtClean="0"/>
            </a:br>
            <a:r>
              <a:rPr lang="uz-Latn-UZ" sz="2400" b="1" dirty="0" smtClean="0"/>
              <a:t/>
            </a:r>
            <a:br>
              <a:rPr lang="uz-Latn-UZ" sz="2400" b="1" dirty="0" smtClean="0"/>
            </a:br>
            <a:r>
              <a:rPr lang="uz-Latn-UZ" sz="2400" dirty="0" smtClean="0">
                <a:solidFill>
                  <a:schemeClr val="tx1"/>
                </a:solidFill>
              </a:rPr>
              <a:t/>
            </a:r>
            <a:br>
              <a:rPr lang="uz-Latn-UZ" sz="2400" dirty="0" smtClean="0">
                <a:solidFill>
                  <a:schemeClr val="tx1"/>
                </a:solidFill>
              </a:rPr>
            </a:br>
            <a:r>
              <a:rPr lang="uz-Cyrl-UZ" sz="2400" b="1" dirty="0" smtClean="0">
                <a:solidFill>
                  <a:schemeClr val="tx1"/>
                </a:solidFill>
              </a:rPr>
              <a:t/>
            </a:r>
            <a:br>
              <a:rPr lang="uz-Cyrl-UZ" sz="2400" b="1" dirty="0" smtClean="0">
                <a:solidFill>
                  <a:schemeClr val="tx1"/>
                </a:solidFill>
              </a:rPr>
            </a:b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48484" name="Rectangle 4"/>
          <p:cNvSpPr>
            <a:spLocks noChangeArrowheads="1"/>
          </p:cNvSpPr>
          <p:nvPr/>
        </p:nvSpPr>
        <p:spPr bwMode="auto">
          <a:xfrm>
            <a:off x="4164259" y="1052736"/>
            <a:ext cx="109805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u="sng" spc="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REJA</a:t>
            </a:r>
            <a:endParaRPr lang="ru-RU" b="1" u="sng" spc="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130940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88640"/>
            <a:ext cx="7886700" cy="6408712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texnika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nazorati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texnika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xavfsizligi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umumiy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qoidalar</a:t>
            </a:r>
            <a:endParaRPr lang="uz-Latn-U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texnika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nazorati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Texnika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xavfsizligi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ko`tarish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mashnalari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ishlashda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ro`l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o`ynaydi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Mashinadagi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ozgina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nosozlik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ishlatish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yo`l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yo`riqlarinibuzilishi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jismoniy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iqtisodiy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oqibatlarga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kelishi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Shuning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masalaga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e`tibor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kelinmoqda.Mashinalar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ishlashda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texnika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xavfsizligini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nazorat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miqyosida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boriladi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56035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072230"/>
          </a:xfrm>
        </p:spPr>
        <p:txBody>
          <a:bodyPr>
            <a:normAutofit/>
          </a:bodyPr>
          <a:lstStyle/>
          <a:p>
            <a:pPr marL="0" lvl="0" indent="0">
              <a:lnSpc>
                <a:spcPct val="150000"/>
              </a:lnSpc>
              <a:buNone/>
            </a:pPr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ukumat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qoshida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sanoat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tog`-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ishlarini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xavfsiz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borishni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nazorat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qo`mitasi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SANOATTOG`KONTEXNAZORAT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viloyatlarda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boshqarmalari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etilgan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tashkilot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mexanizmlarini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pasportida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ko`rsatilgan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norma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talablar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bajarilayotganini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sozligini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nazort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mexanizmlarni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loyixalash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tayyorlash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sinovdan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o`tkazish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ekspulatatsiya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davrlari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yo`l-yo`riq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qonun-qoidalar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chiqadi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xayotga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tadbiq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bo`lishini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nazorat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692696"/>
            <a:ext cx="7886700" cy="5484267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jarayonida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xavfsiz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ishlashini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ta`minlash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konstruktsiyasini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xisoblash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loyihalash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davridan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boshlanadi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ko`tarish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elementlarining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arqon,ilmoq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singari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konstruksiyasi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o`lcham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parametrlari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standartlari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SANOATTOG`KONTEXNAZORAT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yo`l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-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yo`riq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qonun-qoida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talablariga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to`la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javob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76178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60648"/>
            <a:ext cx="8424936" cy="6408712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KTM da </a:t>
            </a:r>
            <a:r>
              <a:rPr lang="en-US" sz="31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texnika</a:t>
            </a:r>
            <a:r>
              <a:rPr lang="en-US" sz="3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100" b="1" dirty="0" err="1">
                <a:latin typeface="Arial" panose="020B0604020202020204" pitchFamily="34" charset="0"/>
                <a:cs typeface="Arial" panose="020B0604020202020204" pitchFamily="34" charset="0"/>
              </a:rPr>
              <a:t>xavfsizligi</a:t>
            </a:r>
            <a:r>
              <a:rPr lang="en-US" sz="3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100" b="1" dirty="0" err="1"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sz="3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100" b="1" dirty="0" err="1">
                <a:latin typeface="Arial" panose="020B0604020202020204" pitchFamily="34" charset="0"/>
                <a:cs typeface="Arial" panose="020B0604020202020204" pitchFamily="34" charset="0"/>
              </a:rPr>
              <a:t>umumiy</a:t>
            </a:r>
            <a:r>
              <a:rPr lang="en-US" sz="3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1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qoidalar</a:t>
            </a:r>
            <a:r>
              <a:rPr lang="en-US" sz="31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3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1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Konstruksiyasi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mexanizm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uzellarni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joylashtrilishi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komponenti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shunday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bo`lishi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kerakki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ularni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mantaj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eksplutatsiya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remont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regrullovka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qilishda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qiyinchilik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bo`lmasin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yani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mashinaning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biror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uzelini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chiqarib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asboblar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ishlaganda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joy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yetarli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qulay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xavfsiz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bo`lishi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2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Yuritma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uztma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uzellari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xarakatda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bo`ladigan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elementlar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yopilgan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bo`lishi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3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Mashina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mexanizmlar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saqlagichlar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(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predoxronitel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to`siqlar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tormozlar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signallar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xavfsizlik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elementlari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maydonlari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masalan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ta`minlangan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bo`lishi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4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apparatlari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simlari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xavfsizlik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qonun-qoidalari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tanlanishi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mantaj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qilinishi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u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joylashtrilishi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kerak.Metal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qismlar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qarshiligi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noldan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bo`lmagan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o`tkazgich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zazemleniya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qilingan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bo`ishi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44139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21510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matorli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boshqaruv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zanjirida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kelishi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to`xtab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qolganda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matorni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tokdan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qo`yadigan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avtomat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bo`lishi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nolavey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zashita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deyiladi.Bunday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qilinmasa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kelganda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mator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o`zi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ketishi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	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matorni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yuklanishdan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tokning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qisqa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tutashuvidan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saqlaydigan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ximoyalar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vaauning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yoritilgan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bo`lishi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Boshqaruv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pultipriborlar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150…500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lyuks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kabina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umumiy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yuzasi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50…150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lyuks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yoritilishi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lozim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ushlagichlar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5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lyuks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maydonlari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20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lyuksdan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bo`lmagan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xolda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yoritilishi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260648"/>
            <a:ext cx="7886700" cy="6336704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YKTTMM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ekspluatatsiya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davrida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ularning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qobiliyati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texnika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xavfsizligi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SANOATTOG`KONTEXNAZORAT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tartib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qoidalariga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standartlarning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texnik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shart-talablariga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muvofiqligini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davriy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tekshirilishdan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o`tkazilib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tushirilishi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lozimligi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standartlarida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belgilab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qo`yilgan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qoidalarga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ko`ra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YKT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mehanizmlari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12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oyda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qismiy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yilda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to`liq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tekshiruvdan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o`tkazilishi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lozim.Kam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ishlatiladigan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YKTlar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5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yilda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tekshiruvga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tortiladi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Tekshiruvlarni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korxononing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texnika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xavfzizligi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bo`limi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o`tkazadi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ishlatishga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ruxsat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SANOATTOG`KONTEXNAZORAT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inspeksiyasi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korxonada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texnika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xavfsizligi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borayotganini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nazorat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2648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116632"/>
            <a:ext cx="8784976" cy="6552728"/>
          </a:xfrm>
        </p:spPr>
        <p:txBody>
          <a:bodyPr>
            <a:normAutofit lnSpcReduction="10000"/>
          </a:bodyPr>
          <a:lstStyle/>
          <a:p>
            <a:pPr marL="0" lvl="0" indent="0" algn="ctr">
              <a:buNone/>
            </a:pPr>
            <a:endParaRPr 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lnSpc>
                <a:spcPct val="150000"/>
              </a:lnSpc>
              <a:buNone/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YKTTMM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larini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texnik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ko`rikdan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o`tkazish</a:t>
            </a:r>
            <a:endParaRPr lang="uz-Latn-U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uz-Latn-UZ" sz="16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	I-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Qismiy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tekshiruv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	Bu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tekshiruv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uzel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detal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elementlarini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ko`rikdan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o`tkazishdan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Ko`rikda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bajariladi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1.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Yorilishlar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bor-yo`qligi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tekshiriladi.Yoriqlar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bo`lsa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detal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almashtrilishi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lozim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2.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Yeyilish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tekshiriladi.Ilmoqli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joyini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vertical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kesish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10%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bo`lsa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elektronaplavka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(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metal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eritilib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yeyilgan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joy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to`lg`aziladi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3.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Aylanadigan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elementlarning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yengil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aylanishini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tekshiriladi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260648"/>
            <a:ext cx="7886700" cy="633670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4.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Stopr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qurilmalari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tekshiriladi.Masalan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ilmoqning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gaykasini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bo`shab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ketishga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qo`yilgan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stopr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planka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traversasini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tayanchdan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chiqib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ketishiga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qo`yilgan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stopi.r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5.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Arqonni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xolati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tekshiriladi.Yeyilganlik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darajasi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barabanga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maxkamlangan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joyining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xolati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simlarning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titilmaganligi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6.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Xavfsizlik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mexanizimi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turbalarining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xolati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ularning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normal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ishlayotganligi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7.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Zazemleniya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nolavaya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zashita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bor-yo`qligi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8.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Aylanuvchi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uzellarda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yopiqlar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to`siqlar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yo`qligi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9.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Ko`rik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mehanizmlarini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elementlarini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joyida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ajratib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olmagan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xolatda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o`tkaziladi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13841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48072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1600" b="1" dirty="0" smtClean="0"/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II.To`liq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tekshiruv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Bu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tekshiruvda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YKT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ko`rikdan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statik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dinamik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sinovlardan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o`tkaziladi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Ko`rikni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qisman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tekshiruvdagi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ka`bi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o`tkaziladi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keyin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statik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dinamik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sinovlarga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tortiladi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Statik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sinov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Statik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sinovda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elementlarining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mustahkamligi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tekshiriladi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Strelali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strelani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normal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tekis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xolatda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turishi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tekshiriladi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88640"/>
            <a:ext cx="8280920" cy="648072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Bu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sinovda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sinash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og`irligi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nominal 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og`irligi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1,25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barovar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bo`lishi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kerak.Ko`prikli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ko`prigi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maksimal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egilish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bo`ladigan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xolatda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ko`prikining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ortasida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konsil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maksimal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qulochda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Strelali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minimal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barqaror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xolatida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bo`lishi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Ko`prikli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sxema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sinovdan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o`tkaziladi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poldan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200…300 mm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balandlikka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ko`tariladi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xolatda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10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minut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ushlab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vaqt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ichida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o`zidan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o`zi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tushib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ketmasligi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ko`prigiga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ingichka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arqoni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otves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xolatida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ko`tarishdan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oldin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ilmoqning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xolatini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sxemadagi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singari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belgilab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10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minutdan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keyin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tushiriladi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xolati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tekshiriladi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58392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07504" y="116632"/>
            <a:ext cx="8856984" cy="655272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10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minutdan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keyin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tushiriladi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xolati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tekshiriladi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1.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Qoldiq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deformatsiya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yo`qligi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otves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tekshiriladi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2.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Barqarorligini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yo`qolmadimi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yo`qmi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strelali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3.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Ilmoqlar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arqonlar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bloklarning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xolati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tekshiriladi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Yuk 10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minut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davomida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normal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xolatda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ko`targan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bo`lsa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qoldiq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deformatsiya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bo`lmasa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barqarorligiyo`qolmagan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bo`lsa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organlar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normal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xolatini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saqlagan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bo`lsa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eshilishlar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arqonda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uzilishlar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yo`q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bo`lsa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static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sinovdan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o`tgan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dinamik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sinovga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o`tkaziladi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116632"/>
            <a:ext cx="8784976" cy="655272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Dinamik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sinov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Bu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sinovda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mexanizmlarini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jumladan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tormozni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jarayonlari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xarakatlari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tekshiriladi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Bu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sinovda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og`irligi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nominal 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og`irligidan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1,1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barovar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ko`p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Strelali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quloch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maksimal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olinadi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Ko`prikli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ko`prikning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o`rtasida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bajariladi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1.Yuk nominal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tezlikda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marta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ko`tarilib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tushiriladi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2.Yukli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strelani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marta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ko`tarib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tushiriladi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qulochni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o`zgartriladi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3.Yukli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teleshkani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ko`prik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strela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bo`ylab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marta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tomonda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tomonga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yurgiziladi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4.Yukli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marta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tomon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tomonga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aylantriladi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5.Yuruvchi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kranlarni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ko`prikli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chorpoyali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 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tomon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butomonga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yurgiziladi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6.Yurishlarni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chegaralovchi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oxirgi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to`k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o`chirgichlar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tekshiriladi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marta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9.Tormoz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tekshiriladi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10.Yuk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ko`taruvchanlikni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chegaralovchi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to`k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o`chirgich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tekshiriladi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260648"/>
            <a:ext cx="7886700" cy="6336704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Yuqoridagi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tekshiruvlarda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normalniy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ishlasa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sinovdan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o`tgan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xisoblanadi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ishlatishga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ruxsat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Sinov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natijalari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maxsus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jurnalga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yozib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boriladi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Ko`tarish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quvvati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10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tonnadan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yuqori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SANOATTOG`KONTEXNAZORAT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nazoratida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Odam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tashiyotgan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liftlarning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hammasi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ularning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nazoratida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13322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116632"/>
            <a:ext cx="8712968" cy="6624736"/>
          </a:xfrm>
        </p:spPr>
        <p:txBody>
          <a:bodyPr>
            <a:normAutofit/>
          </a:bodyPr>
          <a:lstStyle/>
          <a:p>
            <a:pPr marL="0" lvl="0" indent="0" algn="ctr">
              <a:lnSpc>
                <a:spcPct val="150000"/>
              </a:lnSpc>
              <a:buNone/>
            </a:pP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lnSpc>
                <a:spcPct val="150000"/>
              </a:lnSpc>
              <a:buNone/>
            </a:pP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Kranlarda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tartib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qoidalari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ishlashda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qoidalarga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amal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zarur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1.Kranchi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maxsus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bilimga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bo`lishi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to`g`risida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guvoxnomasi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bo`lishi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2.Yuklarni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ko`tarish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elementlariga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tushirish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bog`lash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maxsus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bilimga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stropalshik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takelajnik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zatsepshiklar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bo`lishi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3.Ishni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boshlashdan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oldin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stropalchik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ushlagichlarini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normal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xolatdaligini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tekshirish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476672"/>
            <a:ext cx="7886700" cy="570029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4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Stropalchik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ko`tarilayotganda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arqon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vertikal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xolatda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bo`lishligini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ta`minlash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5.Yukni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200…300 mm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balandlikka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ko`tarib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to`xtab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bog`lanishining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mustaxkamligini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arqonlarni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xilda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taranglanayotganligini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tekshiriladi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xammasi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joyida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bo`lsa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ko`tarish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siljitish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davom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ettiriladi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6.Xavfli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gabaritli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ko`tarish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ishlarini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texnika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xavfsizligini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bitta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odamning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boshqaruvida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amalgam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oshiriladi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7.Yuk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ko`tarish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strelani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vaqtda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ko`tarish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emas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96808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332656"/>
            <a:ext cx="8424936" cy="6264696"/>
          </a:xfrm>
        </p:spPr>
        <p:txBody>
          <a:bodyPr>
            <a:normAutofit fontScale="92500"/>
          </a:bodyPr>
          <a:lstStyle/>
          <a:p>
            <a:pPr marL="0" lvl="0" indent="0" algn="ctr">
              <a:buNone/>
            </a:pPr>
            <a:r>
              <a:rPr lang="en-US" sz="2400" b="1" dirty="0"/>
              <a:t>	</a:t>
            </a:r>
            <a:endParaRPr lang="en-US" sz="2400" b="1" dirty="0" smtClean="0"/>
          </a:p>
          <a:p>
            <a:pPr marL="0" lvl="0" indent="0" algn="ctr">
              <a:lnSpc>
                <a:spcPct val="150000"/>
              </a:lnSpc>
              <a:buNone/>
            </a:pPr>
            <a:r>
              <a:rPr lang="en-US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. YKT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mashinalarida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ishlatiladigon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xavfsizlik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qurilmalari</a:t>
            </a:r>
            <a:r>
              <a:rPr lang="en-US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endParaRPr lang="uz-Latn-UZ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	Bu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qurilmalar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mashinalarning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eksplutatsiya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davrida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avariyasiz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ishlashini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ta`minlash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mo`jallangan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mashina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mexanizmni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o`z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vaqtida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to`xtatadi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ortiqcha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yuklanishdan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saqlaydi,og`darilib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ketishini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oldini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oladi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ta`siri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saqlovchi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predoxranitelni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ы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e)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signal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beruvchi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tok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yorug`ligi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ovoz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turlariga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bo`linadi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Axamiyati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o`chiruvchi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xarakatni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oxiriga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o`chirgich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qo`yiladi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chegaralovchi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ko`tarish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mexanizmida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qo`yiladi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ortiqcha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ko`tarmaydi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mashina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shamol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tasirida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siljib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ketishiga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qarshilik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qiluvchi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pretivougonniye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to`suvchi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xar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to`siqlar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turlarga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bo`linadi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04462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143668"/>
          </a:xfrm>
        </p:spPr>
        <p:txBody>
          <a:bodyPr>
            <a:normAutofit/>
          </a:bodyPr>
          <a:lstStyle/>
          <a:p>
            <a:pPr marL="0" lvl="0" indent="0">
              <a:lnSpc>
                <a:spcPct val="150000"/>
              </a:lnSpc>
              <a:buNone/>
            </a:pPr>
            <a:r>
              <a:rPr lang="en-US" sz="1600" b="1" dirty="0" smtClean="0"/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1.Ko`tarish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qulochni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o`zgartrish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mexanizimlarining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xavfsizligini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ta`minlash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strela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oxirgi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chegarasiga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kelganda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hamda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ko`tarish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quvvatidan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ortiq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ko`targanda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matorni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avtomatik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o`chiradigan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jihozlar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qoyiladi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Bu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o`chirgichlar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ko`taruvchi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bloklarni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strelani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tayanchga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borib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urilishidan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saqlaydi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O`chirgichlar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tomonli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fiqat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ko`tarishning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oxirida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tomonli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tushirish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tomonida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ham)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Richakli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knopkali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o`chirgichlar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faqat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tomonni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o`chirishi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bo`lganda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Oxirgi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o`chigichlar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tushurganda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faqat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orqaga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yurishni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ta`minlaydi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332656"/>
            <a:ext cx="7886700" cy="6264696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smtClean="0"/>
              <a:t>	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/>
              <a:t>	</a:t>
            </a:r>
            <a:r>
              <a:rPr lang="en-US" sz="2400" dirty="0" err="1" smtClean="0"/>
              <a:t>Bulardan</a:t>
            </a:r>
            <a:r>
              <a:rPr lang="en-US" sz="2400" dirty="0" smtClean="0"/>
              <a:t> </a:t>
            </a:r>
            <a:r>
              <a:rPr lang="en-US" sz="2400" dirty="0" err="1"/>
              <a:t>tashqari</a:t>
            </a:r>
            <a:r>
              <a:rPr lang="en-US" sz="2400" dirty="0"/>
              <a:t> yuk </a:t>
            </a:r>
            <a:r>
              <a:rPr lang="en-US" sz="2400" dirty="0" err="1"/>
              <a:t>ko`tarish</a:t>
            </a:r>
            <a:r>
              <a:rPr lang="en-US" sz="2400" dirty="0"/>
              <a:t> </a:t>
            </a:r>
            <a:r>
              <a:rPr lang="en-US" sz="2400" dirty="0" err="1"/>
              <a:t>balandligini</a:t>
            </a:r>
            <a:r>
              <a:rPr lang="en-US" sz="2400" dirty="0"/>
              <a:t> </a:t>
            </a:r>
            <a:r>
              <a:rPr lang="en-US" sz="2400" dirty="0" err="1"/>
              <a:t>chegaralovchi</a:t>
            </a:r>
            <a:r>
              <a:rPr lang="en-US" sz="2400" dirty="0"/>
              <a:t>  </a:t>
            </a:r>
            <a:r>
              <a:rPr lang="en-US" sz="2400" dirty="0" err="1"/>
              <a:t>maxsus</a:t>
            </a:r>
            <a:r>
              <a:rPr lang="en-US" sz="2400" dirty="0"/>
              <a:t> </a:t>
            </a:r>
            <a:r>
              <a:rPr lang="en-US" sz="2400" dirty="0" err="1"/>
              <a:t>jihozlar</a:t>
            </a:r>
            <a:r>
              <a:rPr lang="en-US" sz="2400" dirty="0"/>
              <a:t> ham </a:t>
            </a:r>
            <a:r>
              <a:rPr lang="en-US" sz="2400" dirty="0" err="1"/>
              <a:t>ishlatiladi</a:t>
            </a:r>
            <a:r>
              <a:rPr lang="en-US" sz="2400" dirty="0"/>
              <a:t>. </a:t>
            </a:r>
            <a:endParaRPr lang="en-US" sz="24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/>
              <a:t>	</a:t>
            </a:r>
            <a:r>
              <a:rPr lang="en-US" sz="2400" dirty="0" smtClean="0"/>
              <a:t>Bu </a:t>
            </a:r>
            <a:r>
              <a:rPr lang="en-US" sz="2400" dirty="0" err="1"/>
              <a:t>elektromotorlarda</a:t>
            </a:r>
            <a:r>
              <a:rPr lang="en-US" sz="2400" dirty="0"/>
              <a:t> </a:t>
            </a:r>
            <a:r>
              <a:rPr lang="en-US" sz="2400" dirty="0" err="1"/>
              <a:t>foydalaniladi</a:t>
            </a:r>
            <a:r>
              <a:rPr lang="en-US" sz="2400" dirty="0"/>
              <a:t>, </a:t>
            </a:r>
            <a:r>
              <a:rPr lang="en-US" sz="2400" dirty="0" err="1"/>
              <a:t>chang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xo`llik</a:t>
            </a:r>
            <a:r>
              <a:rPr lang="en-US" sz="2400" dirty="0"/>
              <a:t> </a:t>
            </a:r>
            <a:r>
              <a:rPr lang="en-US" sz="2400" dirty="0" err="1"/>
              <a:t>yuqori</a:t>
            </a:r>
            <a:r>
              <a:rPr lang="en-US" sz="2400" dirty="0"/>
              <a:t> </a:t>
            </a:r>
            <a:r>
              <a:rPr lang="en-US" sz="2400" dirty="0" err="1"/>
              <a:t>xamda</a:t>
            </a:r>
            <a:r>
              <a:rPr lang="en-US" sz="2400" dirty="0"/>
              <a:t> </a:t>
            </a:r>
            <a:r>
              <a:rPr lang="en-US" sz="2400" dirty="0" err="1"/>
              <a:t>tipdagi</a:t>
            </a:r>
            <a:r>
              <a:rPr lang="en-US" sz="2400" dirty="0"/>
              <a:t> </a:t>
            </a:r>
            <a:r>
              <a:rPr lang="en-US" sz="2400" dirty="0" err="1"/>
              <a:t>jarayondagi</a:t>
            </a:r>
            <a:r>
              <a:rPr lang="en-US" sz="2400" dirty="0"/>
              <a:t> </a:t>
            </a:r>
            <a:r>
              <a:rPr lang="en-US" sz="2400" dirty="0" err="1"/>
              <a:t>oxirgi</a:t>
            </a:r>
            <a:r>
              <a:rPr lang="en-US" sz="2400" dirty="0"/>
              <a:t> </a:t>
            </a:r>
            <a:r>
              <a:rPr lang="en-US" sz="2400" dirty="0" err="1"/>
              <a:t>o`chirgichlar</a:t>
            </a:r>
            <a:r>
              <a:rPr lang="en-US" sz="2400" dirty="0"/>
              <a:t> </a:t>
            </a:r>
            <a:r>
              <a:rPr lang="en-US" sz="2400" dirty="0" err="1"/>
              <a:t>tez</a:t>
            </a:r>
            <a:r>
              <a:rPr lang="en-US" sz="2400" dirty="0"/>
              <a:t> </a:t>
            </a:r>
            <a:r>
              <a:rPr lang="en-US" sz="2400" dirty="0" err="1"/>
              <a:t>ishdan</a:t>
            </a:r>
            <a:r>
              <a:rPr lang="en-US" sz="2400" dirty="0"/>
              <a:t> </a:t>
            </a:r>
            <a:r>
              <a:rPr lang="en-US" sz="2400" dirty="0" err="1"/>
              <a:t>chiqadi</a:t>
            </a:r>
            <a:r>
              <a:rPr lang="en-US" sz="2400" dirty="0" smtClean="0"/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/>
              <a:t>	</a:t>
            </a:r>
            <a:r>
              <a:rPr lang="en-US" sz="2400" dirty="0" smtClean="0"/>
              <a:t>Bu </a:t>
            </a:r>
            <a:r>
              <a:rPr lang="en-US" sz="2400" dirty="0" err="1"/>
              <a:t>xolatlarda</a:t>
            </a:r>
            <a:r>
              <a:rPr lang="en-US" sz="2400" dirty="0"/>
              <a:t> </a:t>
            </a:r>
            <a:r>
              <a:rPr lang="en-US" sz="2400" dirty="0" err="1"/>
              <a:t>kontaktsiz</a:t>
            </a:r>
            <a:r>
              <a:rPr lang="en-US" sz="2400" dirty="0"/>
              <a:t> </a:t>
            </a:r>
            <a:r>
              <a:rPr lang="en-US" sz="2400" dirty="0" err="1"/>
              <a:t>o`chirgichlar</a:t>
            </a:r>
            <a:r>
              <a:rPr lang="en-US" sz="2400" dirty="0"/>
              <a:t> </a:t>
            </a:r>
            <a:r>
              <a:rPr lang="en-US" sz="2400" dirty="0" err="1"/>
              <a:t>ishlatiladi</a:t>
            </a:r>
            <a:r>
              <a:rPr lang="en-US" sz="2400" dirty="0"/>
              <a:t>. </a:t>
            </a:r>
            <a:r>
              <a:rPr lang="en-US" sz="2400" dirty="0" err="1"/>
              <a:t>Elektron</a:t>
            </a:r>
            <a:r>
              <a:rPr lang="en-US" sz="2400" dirty="0"/>
              <a:t> </a:t>
            </a:r>
            <a:r>
              <a:rPr lang="en-US" sz="2400" dirty="0" err="1"/>
              <a:t>magnit</a:t>
            </a:r>
            <a:r>
              <a:rPr lang="en-US" sz="2400" dirty="0"/>
              <a:t> </a:t>
            </a:r>
            <a:r>
              <a:rPr lang="en-US" sz="2400" dirty="0" err="1"/>
              <a:t>indeks</a:t>
            </a:r>
            <a:r>
              <a:rPr lang="en-US" sz="2400" dirty="0"/>
              <a:t> </a:t>
            </a:r>
            <a:r>
              <a:rPr lang="en-US" sz="2400" dirty="0" err="1"/>
              <a:t>ultura</a:t>
            </a:r>
            <a:r>
              <a:rPr lang="en-US" sz="2400" dirty="0"/>
              <a:t> </a:t>
            </a:r>
            <a:r>
              <a:rPr lang="en-US" sz="2400" dirty="0" err="1"/>
              <a:t>tovish</a:t>
            </a:r>
            <a:r>
              <a:rPr lang="en-US" sz="2400" dirty="0"/>
              <a:t> </a:t>
            </a:r>
            <a:r>
              <a:rPr lang="en-US" sz="2400" dirty="0" err="1"/>
              <a:t>tipidagi</a:t>
            </a:r>
            <a:r>
              <a:rPr lang="en-US" sz="2400" dirty="0"/>
              <a:t>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priborlar</a:t>
            </a:r>
            <a:r>
              <a:rPr lang="en-US" sz="2400" dirty="0"/>
              <a:t> </a:t>
            </a:r>
            <a:r>
              <a:rPr lang="en-US" sz="2400" dirty="0" err="1"/>
              <a:t>nisbatan</a:t>
            </a:r>
            <a:r>
              <a:rPr lang="en-US" sz="2400" dirty="0"/>
              <a:t> </a:t>
            </a:r>
            <a:r>
              <a:rPr lang="en-US" sz="2400" dirty="0" err="1"/>
              <a:t>ancha</a:t>
            </a:r>
            <a:r>
              <a:rPr lang="en-US" sz="2400" dirty="0"/>
              <a:t> </a:t>
            </a:r>
            <a:r>
              <a:rPr lang="en-US" sz="2400" dirty="0" err="1"/>
              <a:t>mustahkam</a:t>
            </a:r>
            <a:r>
              <a:rPr lang="en-US" sz="2400" dirty="0"/>
              <a:t> </a:t>
            </a:r>
            <a:r>
              <a:rPr lang="en-US" sz="2400" dirty="0" err="1"/>
              <a:t>ishonchli</a:t>
            </a:r>
            <a:r>
              <a:rPr lang="en-US" sz="2400" dirty="0"/>
              <a:t> </a:t>
            </a:r>
            <a:r>
              <a:rPr lang="en-US" sz="2400" dirty="0" err="1"/>
              <a:t>xizmat</a:t>
            </a:r>
            <a:r>
              <a:rPr lang="en-US" sz="2400" dirty="0"/>
              <a:t> </a:t>
            </a:r>
            <a:r>
              <a:rPr lang="en-US" sz="2400" dirty="0" err="1"/>
              <a:t>muddati</a:t>
            </a:r>
            <a:r>
              <a:rPr lang="en-US" sz="2400" dirty="0"/>
              <a:t> </a:t>
            </a:r>
            <a:r>
              <a:rPr lang="en-US" sz="2400" dirty="0" err="1"/>
              <a:t>ko`p</a:t>
            </a:r>
            <a:r>
              <a:rPr lang="en-US" sz="2400" dirty="0"/>
              <a:t>.</a:t>
            </a:r>
            <a:endParaRPr lang="uz-Latn-UZ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04573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6632"/>
            <a:ext cx="8712968" cy="655272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	YKT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mashinalarini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ortiqcha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yuklanishdan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saqlash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qaysiki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buning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oqibatida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arqonlar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uzilishi,ilmoqlar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sinishi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metal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konstruksiyalari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darz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ketishi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qoldiq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deformatsiya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xosil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bo`lishi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 yuk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ko`taruvchanlikni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chegaralovchi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priborlar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qo`yiladi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.	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Datchikning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kostruktsiyasi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purjinali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gidravlik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elektrok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bo`ladi.Qulochi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o`zgaradigon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strelali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kranlarda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xar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quloch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ruxsat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etilgan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ko`tarish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quvvatini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ko`rsatuvchi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pribor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ko`rsatkichi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Qulochi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o`zgaradigon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strelali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kranlarda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qulochda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yukdan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xosil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bo`ladigan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moment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xar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bo`lganligi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momentga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ishlatiladigan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ko`taruvchanlikni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chegaralovchi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ishlatiladi.Bular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moment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predelga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yotganda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matorni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o`chiradi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Teleshka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yo`llarining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oxiriga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zarbani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yumshatuvchi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yo`lni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to`suvci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to`siqlar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–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uprugiy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buferlar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yog`ochli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rezinali,purjinali,gidravlik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qo`yiladi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81036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21510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Yuklarni koʻtarish, tushirish va koʻchirish ishlarini bajarishda xavfsizlik ta`minlash maqsadida kranlarning mexanizmlari avtomatik toʻxtatgich qurilmalar turli cheklovchi moslamalar bilan jihozlanadi.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Bunday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moslamalarning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ishonchli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boʻlishi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xavfsizlikni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ta`minlash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garovidir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12968" cy="6624736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smtClean="0"/>
              <a:t>	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Xavfsizlik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qurilmalari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printsipi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bajaradigan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vazifasi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tuzilishiga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koʻra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gruppalarga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klassifikatsiyalanadi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1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Mexanizmlar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yuk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kranning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xarakatini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cheklovchi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moslamalar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Bularga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chetki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oʻchirgichlar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cheklagichlar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kiradi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2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Yuk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massasi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momentini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cheklovchi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qurilmalar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3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Yurib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ketishda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saqlovchi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moslamalar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4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Shamol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kuchi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tezligini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oʻlchovchi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ogohlantiruvchi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qurilmalar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5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Mexanizm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kranning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harakat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yoʻlini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cheklovchi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bufer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qurilmalar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6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mexanizmlarini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notoʻg`ri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ishga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tushirilishidan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saqlovchi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blokirovka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qurilmalari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7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Krenomerlar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ilgak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qulochining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oʻzgarishini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koʻrsatuvchi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qurilmalar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Krenomerlar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ishlayotgan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maydonning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xavfli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qiyaligi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toʻg`risida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ogohlantiradi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34529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188640"/>
            <a:ext cx="8712968" cy="6669360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8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vertikal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tekislikdan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og`ishdan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saqlovchi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qurilmalar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9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mexanizmlarining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maksimal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tezligini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cheklovchi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qurilmalar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10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xavfsizligini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ta`minlovchi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tovush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yorug`lik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ogohlantiruvchi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qurilmalar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11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motorning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yuklanishdan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himoyalovchi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issiqlik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ximoya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vositalari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12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Yashin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qaytargichlar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yuritmali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oxirgi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oʻchirgichlar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jihozlanadi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Bunday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qurilmalar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yuqorigi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pastki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holatlarida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zanjirini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manbaidan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avtomatik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tarzda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uzadi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shunday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oʻrnatiladiki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harakatdan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toʻxtatilganda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ilgagi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balandlikni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cheklovchi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tirgak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orasidagi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masofa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tallarda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50 mm, 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mashinalarining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turlarida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200 mm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boʻlmasligi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600079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harakatini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tomonlama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cheklashda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richagli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knopkali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oxirgi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oʻchirgich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qoʻllaniladi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Richag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knopkali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oʻchirgichlar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b="1" dirty="0" smtClean="0"/>
          </a:p>
          <a:p>
            <a:endParaRPr lang="uz-Latn-UZ" sz="1600" dirty="0"/>
          </a:p>
        </p:txBody>
      </p:sp>
      <p:pic>
        <p:nvPicPr>
          <p:cNvPr id="4" name="Рисунок 3" descr="Image2"/>
          <p:cNvPicPr/>
          <p:nvPr/>
        </p:nvPicPr>
        <p:blipFill>
          <a:blip r:embed="rId2" cstate="print">
            <a:lum bright="-36000"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5" b="4286"/>
          <a:stretch>
            <a:fillRect/>
          </a:stretch>
        </p:blipFill>
        <p:spPr bwMode="auto">
          <a:xfrm>
            <a:off x="457200" y="2428891"/>
            <a:ext cx="7643866" cy="40719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28654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ikkala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yoʻnalishdagi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harakatini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cheklash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shpindelli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oʻchirgichlar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Shpindelli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oʻchirgichlar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  <p:pic>
        <p:nvPicPr>
          <p:cNvPr id="4" name="Рисунок 3" descr="Image1"/>
          <p:cNvPicPr/>
          <p:nvPr/>
        </p:nvPicPr>
        <p:blipFill>
          <a:blip r:embed="rId2" cstate="print">
            <a:lum bright="-36000"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76" b="6783"/>
          <a:stretch>
            <a:fillRect/>
          </a:stretch>
        </p:blipFill>
        <p:spPr bwMode="auto">
          <a:xfrm>
            <a:off x="1403648" y="2071678"/>
            <a:ext cx="6643734" cy="47863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260648"/>
            <a:ext cx="7886700" cy="5916315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Bunday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moslamalar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aylanuvchi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vallariga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oʻrnatiladi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Oʻchirgichning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shpindel-vinti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tishli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zanjirli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uzatma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harakatni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Shpindel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rezbasi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boʻylab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gayka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suriladi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chetki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holatlarda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zanjirining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kontaktlari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4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ajratadi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Agar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kontakt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uzilgan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boʻlsa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kontakt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4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qoʻshilgan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xolatda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kontaktor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6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zanjiri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uziladi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dvigatelning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harakati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tuxtatiladi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Kontroler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punktir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koʻrsatilgan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holatga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surilganda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kontaktor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5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dvigatelini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tushiradi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Gayka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kontaktdan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4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kontakt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tomonga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harakatlanadi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84260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0007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KU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tipdagi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richagli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oʻchirgich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 smtClean="0"/>
          </a:p>
          <a:p>
            <a:endParaRPr lang="uz-Latn-UZ" sz="1600" b="1" dirty="0" smtClean="0"/>
          </a:p>
          <a:p>
            <a:endParaRPr lang="uz-Latn-UZ" sz="1600" dirty="0"/>
          </a:p>
        </p:txBody>
      </p:sp>
      <p:pic>
        <p:nvPicPr>
          <p:cNvPr id="4" name="Рисунок 3" descr="Image3"/>
          <p:cNvPicPr/>
          <p:nvPr/>
        </p:nvPicPr>
        <p:blipFill>
          <a:blip r:embed="rId2" cstate="print">
            <a:lum bright="-30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9" r="6071"/>
          <a:stretch>
            <a:fillRect/>
          </a:stretch>
        </p:blipFill>
        <p:spPr bwMode="auto">
          <a:xfrm>
            <a:off x="1403648" y="1628800"/>
            <a:ext cx="6264696" cy="48005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260648"/>
            <a:ext cx="7886700" cy="619268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uz-Cyrl-UZ" sz="2000" dirty="0">
                <a:latin typeface="Arial" panose="020B0604020202020204" pitchFamily="34" charset="0"/>
                <a:cs typeface="Arial" panose="020B0604020202020204" pitchFamily="34" charset="0"/>
              </a:rPr>
              <a:t>moslama koʻprik kranlarda koʻtarish balandligini cheklash maqsadida qoʻllaniladi.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 </a:t>
            </a:r>
            <a:r>
              <a:rPr lang="uz-Cyrl-UZ" sz="2000" dirty="0">
                <a:latin typeface="Arial" panose="020B0604020202020204" pitchFamily="34" charset="0"/>
                <a:cs typeface="Arial" panose="020B0604020202020204" pitchFamily="34" charset="0"/>
              </a:rPr>
              <a:t>boshqarish zanjiri bilan bog`langan boʻlib, kontaktlari richag 3 ga sharnir bilan bog`langan yuk 2 yordamida ulangan holatda ishlab turadi.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Richag </a:t>
            </a:r>
            <a:r>
              <a:rPr lang="uz-Cyrl-UZ" sz="2000" dirty="0">
                <a:latin typeface="Arial" panose="020B0604020202020204" pitchFamily="34" charset="0"/>
                <a:cs typeface="Arial" panose="020B0604020202020204" pitchFamily="34" charset="0"/>
              </a:rPr>
              <a:t>3 dan kuch oʻchirgich richagiga tros 1 vositasida oʻzatiladi. </a:t>
            </a:r>
            <a:endParaRPr lang="uz-Latn-U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Ilgak </a:t>
            </a:r>
            <a:r>
              <a:rPr lang="uz-Cyrl-UZ" sz="2000" dirty="0">
                <a:latin typeface="Arial" panose="020B0604020202020204" pitchFamily="34" charset="0"/>
                <a:cs typeface="Arial" panose="020B0604020202020204" pitchFamily="34" charset="0"/>
              </a:rPr>
              <a:t>osmasi 4 yuqorigi chetki holatini egallaganda, richag 3 ni koʻtarib, tros 1 ni boʻshatadi.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Oʻchirgichning </a:t>
            </a:r>
            <a:r>
              <a:rPr lang="uz-Cyrl-UZ" sz="2000" dirty="0">
                <a:latin typeface="Arial" panose="020B0604020202020204" pitchFamily="34" charset="0"/>
                <a:cs typeface="Arial" panose="020B0604020202020204" pitchFamily="34" charset="0"/>
              </a:rPr>
              <a:t>prujinasi ta`sirida uning kontaktlari uziladi va yuk koʻtarish mexanizmining elektr yuritmasi tok manbaidan ajratiladi. </a:t>
            </a:r>
            <a:endParaRPr lang="uz-Latn-U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63106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14366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Kranlarning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oʻta yuklanishi ta`sirida arqonlarining uzilib ketishi, ilgak yoki boshqa detallarning yorilishi, sinishi, metall konstruktsiyaning deformatsiyalanishdan strelali kranlarning ag`darilib tushishi mumkin.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Bunday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xavfdan saqlash maqsadida yuk koʻtarish mexanizmlari oʻta yuklanish hollarida avtomatik oʻchiruvchi moslamalar bilan jihozlanadi.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Bunday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moslamalar strelali va minorali kranlarda yuk nominal qiymatidan 10 % oshganda, portal kranlarda 15 % oshganda, koʻprik kranlarda 25 % oshganda elektr yuritma zanjirini avtomatik uzadi. 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uz-Latn-UZ" sz="16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3645024"/>
            <a:ext cx="8712968" cy="3096344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0000"/>
              </a:lnSpc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Prujinali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ko`taruvchanlikni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cheklash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moslamasi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arqon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bloki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richag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qisqa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yelkasiga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oʻrnatilgan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Richag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ikkinchi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yelkasi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shtok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vositasida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prujina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qisiladi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planka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avtomat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oʻchirgichning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shtoki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4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harakatlanib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zanjirini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ajratadi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Strelali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massasi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birgalikda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ilgak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qulochining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oʻzgari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bog`liq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momenti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cheklanadi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  <p:pic>
        <p:nvPicPr>
          <p:cNvPr id="4" name="Рисунок 3" descr="Image5"/>
          <p:cNvPicPr/>
          <p:nvPr/>
        </p:nvPicPr>
        <p:blipFill>
          <a:blip r:embed="rId2" cstate="print">
            <a:lum bright="-36000"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4" t="4018" r="1657" b="3256"/>
          <a:stretch>
            <a:fillRect/>
          </a:stretch>
        </p:blipFill>
        <p:spPr bwMode="auto">
          <a:xfrm>
            <a:off x="785786" y="285728"/>
            <a:ext cx="6954566" cy="32152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4005065"/>
            <a:ext cx="8856984" cy="266429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momentining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torsion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cheklagichi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torsion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poʻlat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topgan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Val 3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poʻlat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truba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9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bikr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qilib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mahkamlangan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Tortsion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valning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ikkinchi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harakatlanish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imkoniyatiga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boʻlib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podshipnik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10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vositasida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sirg`a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mahkamlangan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Sirg`a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strela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qulochini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oʻzgartiruvchi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arqon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qoʻzg`almas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bog`langan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tortsion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valning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buralishi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ya`ni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oʻrnatilgan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richag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4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burilishi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jarayonida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elastik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deformatsiya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chegarasida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boʻlib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koʻtarishda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strela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polispastida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hosil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boʻladigan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taranglik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kuchiga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proportsional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  <p:pic>
        <p:nvPicPr>
          <p:cNvPr id="4" name="Рисунок 3" descr="Image4"/>
          <p:cNvPicPr/>
          <p:nvPr/>
        </p:nvPicPr>
        <p:blipFill>
          <a:blip r:embed="rId2" cstate="print">
            <a:lum bright="-24000"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0" t="3076" r="4973"/>
          <a:stretch>
            <a:fillRect/>
          </a:stretch>
        </p:blipFill>
        <p:spPr bwMode="auto">
          <a:xfrm>
            <a:off x="1285852" y="332657"/>
            <a:ext cx="5878436" cy="36724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332656"/>
            <a:ext cx="7886700" cy="604867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qoʻshimcha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nagruzkasi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10 %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ortganda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strelaning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og`ish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burchaklarida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olishini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ta`minlash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cheklagich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ma`lum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profili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kulachok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shaklidagi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sozlovchi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moslama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6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ta`minlangan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richag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7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vositasida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strela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8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bog`langan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Strelaning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og`ish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burchagi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oʻzgarganda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kulachok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6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buriladi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mikrooʻchirgich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5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holati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oʻzgaradi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Bunda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mikrouchirgichning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shtogi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richag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4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orasidagi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masofa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oʻzgaradi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Bu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kuch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momentining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oʻzgarishini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ta`minlaydi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aravachalarni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harakatlantirish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mexanizmlarining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harakat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xavfsizligini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ta`minlash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aravachasi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harakat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yoʻllarining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chetiga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bufer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moslamalar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hamda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chetki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oʻchirgichlar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oʻrnatilgan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18574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9617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Bufer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moslamalar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asosan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yumshoq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rezina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prujinadan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tayyorlanib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xarakat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oxirisida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inertsiya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kuchlarini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soʻndirish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xizmat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Ustki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oʻchirgich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knopkali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oʻchirgichlar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qoʻllanilib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bufer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moslamalar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birgalikda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oʻrnatiladi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xarakat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tezligi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boʻlganda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harakat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yoʻlining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oxirida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bufer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moslamasidan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ma`lum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masofa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oldinroqda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oʻrnatiladi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Bu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masofa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harakatlanishidan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hosil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boʻladigan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inertsiya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kuchining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kattaligiga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tormozlash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yoʻliga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bog`liq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Ochiq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maydonda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ishlaydigan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strelali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minorali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portal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tormozdan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tashqari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haydab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ketilishga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qarshi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moslamalar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v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anemometrlar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jihozlanadi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Bundan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koʻzlangan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maqsad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shamol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kuchli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boʻladigan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zonalarda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xavfsizligini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ta`minlashdir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14366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uz-Cyrl-U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Mashg`ulot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uchun 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xulosa 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Kran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aravachalari va kran metall konstruksiyalari xarakati oxirida tayanchlarga beriladigan zarbalarni soʻndiruvchi beferlar, yuk koʻtarish balandligi va tezligini cheklovchi chetki oʻchirgichlar hamda kranning oʻz-oʻzidan yurib ketishidan saqlovchi qurilmalar tuzilishi va ishlash prinsiplari oʻrganildi. 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1233</TotalTime>
  <Words>164</Words>
  <Application>Microsoft Office PowerPoint</Application>
  <PresentationFormat>Экран (4:3)</PresentationFormat>
  <Paragraphs>173</Paragraphs>
  <Slides>35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0" baseType="lpstr">
      <vt:lpstr>Arial</vt:lpstr>
      <vt:lpstr>Calibri</vt:lpstr>
      <vt:lpstr>Calibri Light</vt:lpstr>
      <vt:lpstr>Wingdings 3</vt:lpstr>
      <vt:lpstr>Тема Office</vt:lpstr>
      <vt:lpstr>Презентация PowerPoint</vt:lpstr>
      <vt:lpstr>   1. Davlat  texnika nazorati va texnika xavfsizligi bo`yicha umumiy qoidalar 2. YKTTMM larini texnik ko`rikdan o`tkazish 3. Kranlarda ishlash tartib qoidalari 4. YKT mashinalarida ishlatiladigon xavfsizlik qurilmalari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Shoyatbek</dc:creator>
  <cp:lastModifiedBy>USER</cp:lastModifiedBy>
  <cp:revision>26</cp:revision>
  <dcterms:created xsi:type="dcterms:W3CDTF">2015-12-01T05:03:22Z</dcterms:created>
  <dcterms:modified xsi:type="dcterms:W3CDTF">2016-01-14T08:41:44Z</dcterms:modified>
</cp:coreProperties>
</file>