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0" r:id="rId2"/>
    <p:sldMasterId id="2147483732" r:id="rId3"/>
  </p:sldMasterIdLst>
  <p:notesMasterIdLst>
    <p:notesMasterId r:id="rId35"/>
  </p:notesMasterIdLst>
  <p:sldIdLst>
    <p:sldId id="256" r:id="rId4"/>
    <p:sldId id="257" r:id="rId5"/>
    <p:sldId id="258" r:id="rId6"/>
    <p:sldId id="260" r:id="rId7"/>
    <p:sldId id="262" r:id="rId8"/>
    <p:sldId id="264" r:id="rId9"/>
    <p:sldId id="259" r:id="rId10"/>
    <p:sldId id="274" r:id="rId11"/>
    <p:sldId id="265" r:id="rId12"/>
    <p:sldId id="266" r:id="rId13"/>
    <p:sldId id="276" r:id="rId14"/>
    <p:sldId id="267" r:id="rId15"/>
    <p:sldId id="269" r:id="rId16"/>
    <p:sldId id="270" r:id="rId17"/>
    <p:sldId id="271" r:id="rId18"/>
    <p:sldId id="272" r:id="rId19"/>
    <p:sldId id="273"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75"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536" y="-21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simple1" qsCatId="simple" csTypeId="urn:microsoft.com/office/officeart/2005/8/colors/colorful3" csCatId="colorful" phldr="1"/>
      <dgm:spPr/>
      <dgm:t>
        <a:bodyPr/>
        <a:lstStyle/>
        <a:p>
          <a:endParaRPr lang="ru-RU"/>
        </a:p>
      </dgm:t>
    </dgm:pt>
    <dgm:pt modelId="{CE68BF6F-7410-446D-ACC7-EF4BE4BEDA00}">
      <dgm:prSet phldrT="[Текст]" custT="1"/>
      <dgm:spPr/>
      <dgm:t>
        <a:bodyPr/>
        <a:lstStyle/>
        <a:p>
          <a:pPr defTabSz="1089025">
            <a:tabLst/>
          </a:pPr>
          <a:r>
            <a:rPr lang="ru-RU" sz="2400" dirty="0" smtClean="0">
              <a:latin typeface="Times New Roman" pitchFamily="18" charset="0"/>
              <a:cs typeface="Times New Roman" pitchFamily="18" charset="0"/>
            </a:rPr>
            <a:t>1.1. </a:t>
          </a:r>
          <a:r>
            <a:rPr lang="ru-RU" sz="2400" dirty="0" err="1" smtClean="0">
              <a:latin typeface="Times New Roman" pitchFamily="18" charset="0"/>
              <a:cs typeface="Times New Roman" pitchFamily="18" charset="0"/>
            </a:rPr>
            <a:t>Асосий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тушунчалар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таърифлар</a:t>
          </a:r>
          <a:r>
            <a:rPr lang="ru-RU" sz="2400" dirty="0" smtClean="0">
              <a:latin typeface="Times New Roman" pitchFamily="18" charset="0"/>
              <a:cs typeface="Times New Roman" pitchFamily="18" charset="0"/>
            </a:rPr>
            <a:t>, автоматик </a:t>
          </a:r>
          <a:r>
            <a:rPr lang="ru-RU" sz="2400" dirty="0" err="1" smtClean="0">
              <a:latin typeface="Times New Roman" pitchFamily="18" charset="0"/>
              <a:cs typeface="Times New Roman" pitchFamily="18" charset="0"/>
            </a:rPr>
            <a:t>бошқариш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тизимларининг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асосий</a:t>
          </a:r>
          <a:r>
            <a:rPr lang="ru-RU" sz="2400" dirty="0" smtClean="0">
              <a:latin typeface="Times New Roman" pitchFamily="18" charset="0"/>
              <a:cs typeface="Times New Roman" pitchFamily="18" charset="0"/>
            </a:rPr>
            <a:t> функционал </a:t>
          </a:r>
          <a:r>
            <a:rPr lang="ru-RU" sz="2400" dirty="0" err="1" smtClean="0">
              <a:latin typeface="Times New Roman" pitchFamily="18" charset="0"/>
              <a:cs typeface="Times New Roman" pitchFamily="18" charset="0"/>
            </a:rPr>
            <a:t>блоклари</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dgm:t>
        <a:bodyPr/>
        <a:lstStyle/>
        <a:p>
          <a:endParaRPr lang="ru-RU"/>
        </a:p>
      </dgm:t>
    </dgm:pt>
    <dgm:pt modelId="{A7E40F65-6355-4EC4-93C7-F779B67C4704}">
      <dgm:prSet phldrT="[Текст]" custT="1"/>
      <dgm:spPr/>
      <dgm:t>
        <a:bodyPr/>
        <a:lstStyle/>
        <a:p>
          <a:pPr>
            <a:spcAft>
              <a:spcPts val="0"/>
            </a:spcAft>
          </a:pPr>
          <a:r>
            <a:rPr lang="ru-RU" sz="2400" dirty="0" smtClean="0">
              <a:latin typeface="Times New Roman" pitchFamily="18" charset="0"/>
              <a:cs typeface="Times New Roman" pitchFamily="18" charset="0"/>
            </a:rPr>
            <a:t>1.2. Автоматик </a:t>
          </a:r>
          <a:r>
            <a:rPr lang="ru-RU" sz="2400" dirty="0" err="1" smtClean="0">
              <a:latin typeface="Times New Roman" pitchFamily="18" charset="0"/>
              <a:cs typeface="Times New Roman" pitchFamily="18" charset="0"/>
            </a:rPr>
            <a:t>бошқариш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тизимини</a:t>
          </a:r>
          <a:r>
            <a:rPr lang="ru-RU" sz="2400" dirty="0" smtClean="0">
              <a:latin typeface="Times New Roman" pitchFamily="18" charset="0"/>
              <a:cs typeface="Times New Roman" pitchFamily="18" charset="0"/>
            </a:rPr>
            <a:t> техник </a:t>
          </a:r>
          <a:r>
            <a:rPr lang="ru-RU" sz="2400" dirty="0" err="1" smtClean="0">
              <a:latin typeface="Times New Roman" pitchFamily="18" charset="0"/>
              <a:cs typeface="Times New Roman" pitchFamily="18" charset="0"/>
            </a:rPr>
            <a:t>воситалари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уларнинг</a:t>
          </a:r>
          <a:r>
            <a:rPr lang="ru-RU" sz="2400" dirty="0" smtClean="0">
              <a:latin typeface="Times New Roman" pitchFamily="18" charset="0"/>
              <a:cs typeface="Times New Roman" pitchFamily="18" charset="0"/>
            </a:rPr>
            <a:t> функционал </a:t>
          </a:r>
          <a:r>
            <a:rPr lang="ru-RU" sz="2400" dirty="0" err="1" smtClean="0">
              <a:latin typeface="Times New Roman" pitchFamily="18" charset="0"/>
              <a:cs typeface="Times New Roman" pitchFamily="18" charset="0"/>
            </a:rPr>
            <a:t>блоклари</a:t>
          </a:r>
          <a:r>
            <a:rPr lang="ru-RU" sz="2400" dirty="0" smtClean="0">
              <a:latin typeface="Times New Roman" pitchFamily="18" charset="0"/>
              <a:cs typeface="Times New Roman" pitchFamily="18" charset="0"/>
            </a:rPr>
            <a:t>. Автоматик </a:t>
          </a:r>
          <a:r>
            <a:rPr lang="ru-RU" sz="2400" dirty="0" err="1" smtClean="0">
              <a:latin typeface="Times New Roman" pitchFamily="18" charset="0"/>
              <a:cs typeface="Times New Roman" pitchFamily="18" charset="0"/>
            </a:rPr>
            <a:t>бошқарув</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объекти</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pt>
    <dgm:pt modelId="{ED581179-6C42-45AA-8D33-B4B9644F3F5F}" type="pres">
      <dgm:prSet presAssocID="{8F9FC7F7-8A43-483A-8500-4353DD0BC143}" presName="TwoNodes_1" presStyleLbl="node1" presStyleIdx="0" presStyleCnt="2">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0"/>
          <a:ext cx="6732748" cy="2106234"/>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89025">
            <a:lnSpc>
              <a:spcPct val="90000"/>
            </a:lnSpc>
            <a:spcBef>
              <a:spcPct val="0"/>
            </a:spcBef>
            <a:spcAft>
              <a:spcPct val="35000"/>
            </a:spcAft>
            <a:tabLst/>
          </a:pPr>
          <a:r>
            <a:rPr lang="ru-RU" sz="2400" kern="1200" dirty="0" smtClean="0">
              <a:latin typeface="Times New Roman" pitchFamily="18" charset="0"/>
              <a:cs typeface="Times New Roman" pitchFamily="18" charset="0"/>
            </a:rPr>
            <a:t>1.1. </a:t>
          </a:r>
          <a:r>
            <a:rPr lang="ru-RU" sz="2400" kern="1200" dirty="0" err="1" smtClean="0">
              <a:latin typeface="Times New Roman" pitchFamily="18" charset="0"/>
              <a:cs typeface="Times New Roman" pitchFamily="18" charset="0"/>
            </a:rPr>
            <a:t>Асосий</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тушунчалар</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ва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таърифлар</a:t>
          </a:r>
          <a:r>
            <a:rPr lang="ru-RU" sz="2400" kern="1200" dirty="0" smtClean="0">
              <a:latin typeface="Times New Roman" pitchFamily="18" charset="0"/>
              <a:cs typeface="Times New Roman" pitchFamily="18" charset="0"/>
            </a:rPr>
            <a:t>, автоматик </a:t>
          </a:r>
          <a:r>
            <a:rPr lang="ru-RU" sz="2400" kern="1200" dirty="0" err="1" smtClean="0">
              <a:latin typeface="Times New Roman" pitchFamily="18" charset="0"/>
              <a:cs typeface="Times New Roman" pitchFamily="18" charset="0"/>
            </a:rPr>
            <a:t>бошқариш</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тизимларининг</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асосий</a:t>
          </a:r>
          <a:r>
            <a:rPr lang="ru-RU" sz="2400" kern="1200" dirty="0" smtClean="0">
              <a:latin typeface="Times New Roman" pitchFamily="18" charset="0"/>
              <a:cs typeface="Times New Roman" pitchFamily="18" charset="0"/>
            </a:rPr>
            <a:t> функционал </a:t>
          </a:r>
          <a:r>
            <a:rPr lang="ru-RU" sz="2400" kern="1200" dirty="0" err="1" smtClean="0">
              <a:latin typeface="Times New Roman" pitchFamily="18" charset="0"/>
              <a:cs typeface="Times New Roman" pitchFamily="18" charset="0"/>
            </a:rPr>
            <a:t>блоклари</a:t>
          </a:r>
          <a:r>
            <a:rPr lang="ru-RU" sz="2400" kern="1200" dirty="0" smtClean="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a:off x="61689" y="61689"/>
        <a:ext cx="4555791" cy="1982856"/>
      </dsp:txXfrm>
    </dsp:sp>
    <dsp:sp modelId="{17E3FC1E-451A-4359-8AAE-DE1F0454BB0A}">
      <dsp:nvSpPr>
        <dsp:cNvPr id="0" name=""/>
        <dsp:cNvSpPr/>
      </dsp:nvSpPr>
      <dsp:spPr>
        <a:xfrm>
          <a:off x="1188131" y="2574286"/>
          <a:ext cx="6732748" cy="2106234"/>
        </a:xfrm>
        <a:prstGeom prst="roundRect">
          <a:avLst>
            <a:gd name="adj" fmla="val 10000"/>
          </a:avLst>
        </a:prstGeom>
        <a:solidFill>
          <a:schemeClr val="accent3">
            <a:hueOff val="-3570814"/>
            <a:satOff val="12291"/>
            <a:lumOff val="-1000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ts val="0"/>
            </a:spcAft>
          </a:pPr>
          <a:r>
            <a:rPr lang="ru-RU" sz="2400" kern="1200" dirty="0" smtClean="0">
              <a:latin typeface="Times New Roman" pitchFamily="18" charset="0"/>
              <a:cs typeface="Times New Roman" pitchFamily="18" charset="0"/>
            </a:rPr>
            <a:t>1.2. Автоматик </a:t>
          </a:r>
          <a:r>
            <a:rPr lang="ru-RU" sz="2400" kern="1200" dirty="0" err="1" smtClean="0">
              <a:latin typeface="Times New Roman" pitchFamily="18" charset="0"/>
              <a:cs typeface="Times New Roman" pitchFamily="18" charset="0"/>
            </a:rPr>
            <a:t>бошқариш</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тизимини</a:t>
          </a:r>
          <a:r>
            <a:rPr lang="ru-RU" sz="2400" kern="1200" dirty="0" smtClean="0">
              <a:latin typeface="Times New Roman" pitchFamily="18" charset="0"/>
              <a:cs typeface="Times New Roman" pitchFamily="18" charset="0"/>
            </a:rPr>
            <a:t> техник </a:t>
          </a:r>
          <a:r>
            <a:rPr lang="ru-RU" sz="2400" kern="1200" dirty="0" err="1" smtClean="0">
              <a:latin typeface="Times New Roman" pitchFamily="18" charset="0"/>
              <a:cs typeface="Times New Roman" pitchFamily="18" charset="0"/>
            </a:rPr>
            <a:t>воситалари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ва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уларнинг</a:t>
          </a:r>
          <a:r>
            <a:rPr lang="ru-RU" sz="2400" kern="1200" dirty="0" smtClean="0">
              <a:latin typeface="Times New Roman" pitchFamily="18" charset="0"/>
              <a:cs typeface="Times New Roman" pitchFamily="18" charset="0"/>
            </a:rPr>
            <a:t> функционал </a:t>
          </a:r>
          <a:r>
            <a:rPr lang="ru-RU" sz="2400" kern="1200" dirty="0" err="1" smtClean="0">
              <a:latin typeface="Times New Roman" pitchFamily="18" charset="0"/>
              <a:cs typeface="Times New Roman" pitchFamily="18" charset="0"/>
            </a:rPr>
            <a:t>блоклари</a:t>
          </a:r>
          <a:r>
            <a:rPr lang="ru-RU" sz="2400" kern="1200" dirty="0" smtClean="0">
              <a:latin typeface="Times New Roman" pitchFamily="18" charset="0"/>
              <a:cs typeface="Times New Roman" pitchFamily="18" charset="0"/>
            </a:rPr>
            <a:t>. Автоматик </a:t>
          </a:r>
          <a:r>
            <a:rPr lang="ru-RU" sz="2400" kern="1200" dirty="0" err="1" smtClean="0">
              <a:latin typeface="Times New Roman" pitchFamily="18" charset="0"/>
              <a:cs typeface="Times New Roman" pitchFamily="18" charset="0"/>
            </a:rPr>
            <a:t>бошқарув</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объекти</a:t>
          </a:r>
          <a:r>
            <a:rPr lang="ru-RU" sz="2400" kern="1200" dirty="0" smtClean="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a:off x="1249820" y="2635975"/>
        <a:ext cx="4052185" cy="1982856"/>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chemeClr val="accent3">
            <a:tint val="40000"/>
            <a:alpha val="90000"/>
            <a:hueOff val="0"/>
            <a:satOff val="0"/>
            <a:lumOff val="0"/>
            <a:alphaOff val="0"/>
          </a:schemeClr>
        </a:solidFill>
        <a:ln w="1587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FEA5997-4E42-4D77-AC6D-1421CB2D72F1}" type="datetimeFigureOut">
              <a:rPr lang="ru-RU" smtClean="0"/>
              <a:t>11.04.2021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C0E3B3-CE13-421C-8084-49548DCB6E48}" type="slidenum">
              <a:rPr lang="ru-RU" smtClean="0"/>
              <a:t>‹#›</a:t>
            </a:fld>
            <a:endParaRPr lang="ru-RU"/>
          </a:p>
        </p:txBody>
      </p:sp>
    </p:spTree>
    <p:extLst>
      <p:ext uri="{BB962C8B-B14F-4D97-AF65-F5344CB8AC3E}">
        <p14:creationId xmlns:p14="http://schemas.microsoft.com/office/powerpoint/2010/main" val="304379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1</a:t>
            </a:fld>
            <a:endParaRPr lang="ru-RU"/>
          </a:p>
        </p:txBody>
      </p:sp>
    </p:spTree>
    <p:extLst>
      <p:ext uri="{BB962C8B-B14F-4D97-AF65-F5344CB8AC3E}">
        <p14:creationId xmlns:p14="http://schemas.microsoft.com/office/powerpoint/2010/main" val="570412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2</a:t>
            </a:fld>
            <a:endParaRPr lang="ru-RU"/>
          </a:p>
        </p:txBody>
      </p:sp>
    </p:spTree>
    <p:extLst>
      <p:ext uri="{BB962C8B-B14F-4D97-AF65-F5344CB8AC3E}">
        <p14:creationId xmlns:p14="http://schemas.microsoft.com/office/powerpoint/2010/main" val="8100125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3</a:t>
            </a:fld>
            <a:endParaRPr lang="ru-RU"/>
          </a:p>
        </p:txBody>
      </p:sp>
    </p:spTree>
    <p:extLst>
      <p:ext uri="{BB962C8B-B14F-4D97-AF65-F5344CB8AC3E}">
        <p14:creationId xmlns:p14="http://schemas.microsoft.com/office/powerpoint/2010/main" val="2659959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4</a:t>
            </a:fld>
            <a:endParaRPr lang="ru-RU"/>
          </a:p>
        </p:txBody>
      </p:sp>
    </p:spTree>
    <p:extLst>
      <p:ext uri="{BB962C8B-B14F-4D97-AF65-F5344CB8AC3E}">
        <p14:creationId xmlns:p14="http://schemas.microsoft.com/office/powerpoint/2010/main" val="6836989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5</a:t>
            </a:fld>
            <a:endParaRPr lang="ru-RU"/>
          </a:p>
        </p:txBody>
      </p:sp>
    </p:spTree>
    <p:extLst>
      <p:ext uri="{BB962C8B-B14F-4D97-AF65-F5344CB8AC3E}">
        <p14:creationId xmlns:p14="http://schemas.microsoft.com/office/powerpoint/2010/main" val="294057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6</a:t>
            </a:fld>
            <a:endParaRPr lang="ru-RU"/>
          </a:p>
        </p:txBody>
      </p:sp>
    </p:spTree>
    <p:extLst>
      <p:ext uri="{BB962C8B-B14F-4D97-AF65-F5344CB8AC3E}">
        <p14:creationId xmlns:p14="http://schemas.microsoft.com/office/powerpoint/2010/main" val="30847106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7</a:t>
            </a:fld>
            <a:endParaRPr lang="ru-RU"/>
          </a:p>
        </p:txBody>
      </p:sp>
    </p:spTree>
    <p:extLst>
      <p:ext uri="{BB962C8B-B14F-4D97-AF65-F5344CB8AC3E}">
        <p14:creationId xmlns:p14="http://schemas.microsoft.com/office/powerpoint/2010/main" val="10400818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8</a:t>
            </a:fld>
            <a:endParaRPr lang="ru-RU"/>
          </a:p>
        </p:txBody>
      </p:sp>
    </p:spTree>
    <p:extLst>
      <p:ext uri="{BB962C8B-B14F-4D97-AF65-F5344CB8AC3E}">
        <p14:creationId xmlns:p14="http://schemas.microsoft.com/office/powerpoint/2010/main" val="40219182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9</a:t>
            </a:fld>
            <a:endParaRPr lang="ru-RU"/>
          </a:p>
        </p:txBody>
      </p:sp>
    </p:spTree>
    <p:extLst>
      <p:ext uri="{BB962C8B-B14F-4D97-AF65-F5344CB8AC3E}">
        <p14:creationId xmlns:p14="http://schemas.microsoft.com/office/powerpoint/2010/main" val="25830514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10</a:t>
            </a:fld>
            <a:endParaRPr lang="ru-RU"/>
          </a:p>
        </p:txBody>
      </p:sp>
    </p:spTree>
    <p:extLst>
      <p:ext uri="{BB962C8B-B14F-4D97-AF65-F5344CB8AC3E}">
        <p14:creationId xmlns:p14="http://schemas.microsoft.com/office/powerpoint/2010/main" val="12203724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11</a:t>
            </a:fld>
            <a:endParaRPr lang="ru-RU"/>
          </a:p>
        </p:txBody>
      </p:sp>
    </p:spTree>
    <p:extLst>
      <p:ext uri="{BB962C8B-B14F-4D97-AF65-F5344CB8AC3E}">
        <p14:creationId xmlns:p14="http://schemas.microsoft.com/office/powerpoint/2010/main" val="2363322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12</a:t>
            </a:fld>
            <a:endParaRPr lang="ru-RU"/>
          </a:p>
        </p:txBody>
      </p:sp>
    </p:spTree>
    <p:extLst>
      <p:ext uri="{BB962C8B-B14F-4D97-AF65-F5344CB8AC3E}">
        <p14:creationId xmlns:p14="http://schemas.microsoft.com/office/powerpoint/2010/main" val="11730345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13</a:t>
            </a:fld>
            <a:endParaRPr lang="ru-RU"/>
          </a:p>
        </p:txBody>
      </p:sp>
    </p:spTree>
    <p:extLst>
      <p:ext uri="{BB962C8B-B14F-4D97-AF65-F5344CB8AC3E}">
        <p14:creationId xmlns:p14="http://schemas.microsoft.com/office/powerpoint/2010/main" val="10285910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14</a:t>
            </a:fld>
            <a:endParaRPr lang="ru-RU"/>
          </a:p>
        </p:txBody>
      </p:sp>
    </p:spTree>
    <p:extLst>
      <p:ext uri="{BB962C8B-B14F-4D97-AF65-F5344CB8AC3E}">
        <p14:creationId xmlns:p14="http://schemas.microsoft.com/office/powerpoint/2010/main" val="8752122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15</a:t>
            </a:fld>
            <a:endParaRPr lang="ru-RU"/>
          </a:p>
        </p:txBody>
      </p:sp>
    </p:spTree>
    <p:extLst>
      <p:ext uri="{BB962C8B-B14F-4D97-AF65-F5344CB8AC3E}">
        <p14:creationId xmlns:p14="http://schemas.microsoft.com/office/powerpoint/2010/main" val="41861293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16</a:t>
            </a:fld>
            <a:endParaRPr lang="ru-RU"/>
          </a:p>
        </p:txBody>
      </p:sp>
    </p:spTree>
    <p:extLst>
      <p:ext uri="{BB962C8B-B14F-4D97-AF65-F5344CB8AC3E}">
        <p14:creationId xmlns:p14="http://schemas.microsoft.com/office/powerpoint/2010/main" val="2844929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17</a:t>
            </a:fld>
            <a:endParaRPr lang="ru-RU"/>
          </a:p>
        </p:txBody>
      </p:sp>
    </p:spTree>
    <p:extLst>
      <p:ext uri="{BB962C8B-B14F-4D97-AF65-F5344CB8AC3E}">
        <p14:creationId xmlns:p14="http://schemas.microsoft.com/office/powerpoint/2010/main" val="4737565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18</a:t>
            </a:fld>
            <a:endParaRPr lang="ru-RU"/>
          </a:p>
        </p:txBody>
      </p:sp>
    </p:spTree>
    <p:extLst>
      <p:ext uri="{BB962C8B-B14F-4D97-AF65-F5344CB8AC3E}">
        <p14:creationId xmlns:p14="http://schemas.microsoft.com/office/powerpoint/2010/main" val="18895698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19</a:t>
            </a:fld>
            <a:endParaRPr lang="ru-RU"/>
          </a:p>
        </p:txBody>
      </p:sp>
    </p:spTree>
    <p:extLst>
      <p:ext uri="{BB962C8B-B14F-4D97-AF65-F5344CB8AC3E}">
        <p14:creationId xmlns:p14="http://schemas.microsoft.com/office/powerpoint/2010/main" val="23871070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20</a:t>
            </a:fld>
            <a:endParaRPr lang="ru-RU"/>
          </a:p>
        </p:txBody>
      </p:sp>
    </p:spTree>
    <p:extLst>
      <p:ext uri="{BB962C8B-B14F-4D97-AF65-F5344CB8AC3E}">
        <p14:creationId xmlns:p14="http://schemas.microsoft.com/office/powerpoint/2010/main" val="28142760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21</a:t>
            </a:fld>
            <a:endParaRPr lang="ru-RU"/>
          </a:p>
        </p:txBody>
      </p:sp>
    </p:spTree>
    <p:extLst>
      <p:ext uri="{BB962C8B-B14F-4D97-AF65-F5344CB8AC3E}">
        <p14:creationId xmlns:p14="http://schemas.microsoft.com/office/powerpoint/2010/main" val="40544782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22</a:t>
            </a:fld>
            <a:endParaRPr lang="ru-RU"/>
          </a:p>
        </p:txBody>
      </p:sp>
    </p:spTree>
    <p:extLst>
      <p:ext uri="{BB962C8B-B14F-4D97-AF65-F5344CB8AC3E}">
        <p14:creationId xmlns:p14="http://schemas.microsoft.com/office/powerpoint/2010/main" val="3189343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23</a:t>
            </a:fld>
            <a:endParaRPr lang="ru-RU"/>
          </a:p>
        </p:txBody>
      </p:sp>
    </p:spTree>
    <p:extLst>
      <p:ext uri="{BB962C8B-B14F-4D97-AF65-F5344CB8AC3E}">
        <p14:creationId xmlns:p14="http://schemas.microsoft.com/office/powerpoint/2010/main" val="34561036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24</a:t>
            </a:fld>
            <a:endParaRPr lang="ru-RU"/>
          </a:p>
        </p:txBody>
      </p:sp>
    </p:spTree>
    <p:extLst>
      <p:ext uri="{BB962C8B-B14F-4D97-AF65-F5344CB8AC3E}">
        <p14:creationId xmlns:p14="http://schemas.microsoft.com/office/powerpoint/2010/main" val="42506464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25</a:t>
            </a:fld>
            <a:endParaRPr lang="ru-RU"/>
          </a:p>
        </p:txBody>
      </p:sp>
    </p:spTree>
    <p:extLst>
      <p:ext uri="{BB962C8B-B14F-4D97-AF65-F5344CB8AC3E}">
        <p14:creationId xmlns:p14="http://schemas.microsoft.com/office/powerpoint/2010/main" val="42273435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26</a:t>
            </a:fld>
            <a:endParaRPr lang="ru-RU"/>
          </a:p>
        </p:txBody>
      </p:sp>
    </p:spTree>
    <p:extLst>
      <p:ext uri="{BB962C8B-B14F-4D97-AF65-F5344CB8AC3E}">
        <p14:creationId xmlns:p14="http://schemas.microsoft.com/office/powerpoint/2010/main" val="32210640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27</a:t>
            </a:fld>
            <a:endParaRPr lang="ru-RU"/>
          </a:p>
        </p:txBody>
      </p:sp>
    </p:spTree>
    <p:extLst>
      <p:ext uri="{BB962C8B-B14F-4D97-AF65-F5344CB8AC3E}">
        <p14:creationId xmlns:p14="http://schemas.microsoft.com/office/powerpoint/2010/main" val="34114849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28</a:t>
            </a:fld>
            <a:endParaRPr lang="ru-RU"/>
          </a:p>
        </p:txBody>
      </p:sp>
    </p:spTree>
    <p:extLst>
      <p:ext uri="{BB962C8B-B14F-4D97-AF65-F5344CB8AC3E}">
        <p14:creationId xmlns:p14="http://schemas.microsoft.com/office/powerpoint/2010/main" val="11325624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29</a:t>
            </a:fld>
            <a:endParaRPr lang="ru-RU"/>
          </a:p>
        </p:txBody>
      </p:sp>
    </p:spTree>
    <p:extLst>
      <p:ext uri="{BB962C8B-B14F-4D97-AF65-F5344CB8AC3E}">
        <p14:creationId xmlns:p14="http://schemas.microsoft.com/office/powerpoint/2010/main" val="39741564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30</a:t>
            </a:fld>
            <a:endParaRPr lang="ru-RU"/>
          </a:p>
        </p:txBody>
      </p:sp>
    </p:spTree>
    <p:extLst>
      <p:ext uri="{BB962C8B-B14F-4D97-AF65-F5344CB8AC3E}">
        <p14:creationId xmlns:p14="http://schemas.microsoft.com/office/powerpoint/2010/main" val="41688965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46C0E3B3-CE13-421C-8084-49548DCB6E48}" type="slidenum">
              <a:rPr lang="ru-RU" smtClean="0"/>
              <a:t>31</a:t>
            </a:fld>
            <a:endParaRPr lang="ru-RU"/>
          </a:p>
        </p:txBody>
      </p:sp>
    </p:spTree>
    <p:extLst>
      <p:ext uri="{BB962C8B-B14F-4D97-AF65-F5344CB8AC3E}">
        <p14:creationId xmlns:p14="http://schemas.microsoft.com/office/powerpoint/2010/main" val="4152544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11.04.2021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00D7FE59-95B5-4FBD-8A03-4E13D2D0EF64}" type="datetimeFigureOut">
              <a:rPr lang="ru-RU" smtClean="0"/>
              <a:t>11.04.2021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00D7FE59-95B5-4FBD-8A03-4E13D2D0EF64}" type="datetimeFigureOut">
              <a:rPr lang="ru-RU" smtClean="0"/>
              <a:t>11.04.2021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11.04.2021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11.04.2021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11.04.2021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11.04.2021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11.04.2021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11.04.2021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00D7FE59-95B5-4FBD-8A03-4E13D2D0EF64}" type="datetimeFigureOut">
              <a:rPr lang="ru-RU" smtClean="0"/>
              <a:t>11.04.2021</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DBD22821-3FA7-4EB1-9043-C53E5C0F81E5}"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11.04.2021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11.04.2021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24.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404664"/>
            <a:ext cx="8064896" cy="1296144"/>
          </a:xfrm>
        </p:spPr>
        <p:txBody>
          <a:bodyPr anchor="ctr">
            <a:noAutofit/>
          </a:bodyPr>
          <a:lstStyle/>
          <a:p>
            <a:r>
              <a:rPr lang="en-US" sz="2400" b="1" dirty="0" smtClean="0">
                <a:solidFill>
                  <a:srgbClr val="FFFF00"/>
                </a:solidFill>
                <a:latin typeface="Times New Roman" pitchFamily="18" charset="0"/>
                <a:cs typeface="Times New Roman" pitchFamily="18" charset="0"/>
              </a:rPr>
              <a:t>1-</a:t>
            </a:r>
            <a:r>
              <a:rPr lang="ru-RU" sz="2400" b="1" dirty="0" smtClean="0">
                <a:solidFill>
                  <a:srgbClr val="FFFF00"/>
                </a:solidFill>
                <a:latin typeface="Times New Roman" pitchFamily="18" charset="0"/>
                <a:cs typeface="Times New Roman" pitchFamily="18" charset="0"/>
              </a:rPr>
              <a:t>МАЪРУЗА. </a:t>
            </a:r>
            <a:r>
              <a:rPr lang="ru-RU" sz="2400" b="1" dirty="0">
                <a:solidFill>
                  <a:srgbClr val="FFFF00"/>
                </a:solidFill>
                <a:latin typeface="Times New Roman" pitchFamily="18" charset="0"/>
                <a:cs typeface="Times New Roman" pitchFamily="18" charset="0"/>
              </a:rPr>
              <a:t>КИРИШ. АВТОМАТИК БОШҚАРИШНИНГ ИШЛАШ ПРИНЦИПЛАРИ ВА АВТОМАТИК ТИЗИМ МОДЕЛИ.</a:t>
            </a:r>
          </a:p>
        </p:txBody>
      </p:sp>
      <p:graphicFrame>
        <p:nvGraphicFramePr>
          <p:cNvPr id="4" name="Схема 3"/>
          <p:cNvGraphicFramePr/>
          <p:nvPr>
            <p:extLst>
              <p:ext uri="{D42A27DB-BD31-4B8C-83A1-F6EECF244321}">
                <p14:modId xmlns:p14="http://schemas.microsoft.com/office/powerpoint/2010/main" val="2676339230"/>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107504" y="116632"/>
            <a:ext cx="8856984" cy="6624736"/>
          </a:xfrm>
        </p:spPr>
        <p:txBody>
          <a:bodyPr>
            <a:noAutofit/>
          </a:bodyPr>
          <a:lstStyle/>
          <a:p>
            <a:pPr marL="0" indent="536575" algn="ctr">
              <a:lnSpc>
                <a:spcPct val="120000"/>
              </a:lnSpc>
              <a:spcBef>
                <a:spcPts val="0"/>
              </a:spcBef>
              <a:buNone/>
            </a:pPr>
            <a:r>
              <a:rPr lang="ru-RU" sz="2300" b="1" dirty="0">
                <a:latin typeface="Times New Roman" pitchFamily="18" charset="0"/>
                <a:cs typeface="Times New Roman" pitchFamily="18" charset="0"/>
              </a:rPr>
              <a:t>1.1. </a:t>
            </a:r>
            <a:r>
              <a:rPr lang="ru-RU" sz="2300" b="1" dirty="0" err="1">
                <a:latin typeface="Times New Roman" pitchFamily="18" charset="0"/>
                <a:cs typeface="Times New Roman" pitchFamily="18" charset="0"/>
              </a:rPr>
              <a:t>Асосий</a:t>
            </a:r>
            <a:r>
              <a:rPr lang="ru-RU" sz="2300" b="1" dirty="0">
                <a:latin typeface="Times New Roman" pitchFamily="18" charset="0"/>
                <a:cs typeface="Times New Roman" pitchFamily="18" charset="0"/>
              </a:rPr>
              <a:t> </a:t>
            </a:r>
            <a:r>
              <a:rPr lang="ru-RU" sz="2300" b="1" dirty="0" err="1">
                <a:latin typeface="Times New Roman" pitchFamily="18" charset="0"/>
                <a:cs typeface="Times New Roman" pitchFamily="18" charset="0"/>
              </a:rPr>
              <a:t>тушунчалар</a:t>
            </a:r>
            <a:r>
              <a:rPr lang="ru-RU" sz="2300" b="1" dirty="0">
                <a:latin typeface="Times New Roman" pitchFamily="18" charset="0"/>
                <a:cs typeface="Times New Roman" pitchFamily="18" charset="0"/>
              </a:rPr>
              <a:t> </a:t>
            </a:r>
            <a:r>
              <a:rPr lang="ru-RU" sz="2300" b="1" dirty="0" err="1">
                <a:latin typeface="Times New Roman" pitchFamily="18" charset="0"/>
                <a:cs typeface="Times New Roman" pitchFamily="18" charset="0"/>
              </a:rPr>
              <a:t>ва</a:t>
            </a:r>
            <a:r>
              <a:rPr lang="ru-RU" sz="2300" b="1" dirty="0">
                <a:latin typeface="Times New Roman" pitchFamily="18" charset="0"/>
                <a:cs typeface="Times New Roman" pitchFamily="18" charset="0"/>
              </a:rPr>
              <a:t> </a:t>
            </a:r>
            <a:r>
              <a:rPr lang="ru-RU" sz="2300" b="1" dirty="0" err="1">
                <a:latin typeface="Times New Roman" pitchFamily="18" charset="0"/>
                <a:cs typeface="Times New Roman" pitchFamily="18" charset="0"/>
              </a:rPr>
              <a:t>таърифлар</a:t>
            </a:r>
            <a:r>
              <a:rPr lang="ru-RU" sz="2300" b="1" dirty="0">
                <a:latin typeface="Times New Roman" pitchFamily="18" charset="0"/>
                <a:cs typeface="Times New Roman" pitchFamily="18" charset="0"/>
              </a:rPr>
              <a:t>, автоматик </a:t>
            </a:r>
            <a:r>
              <a:rPr lang="ru-RU" sz="2300" b="1" dirty="0" err="1">
                <a:latin typeface="Times New Roman" pitchFamily="18" charset="0"/>
                <a:cs typeface="Times New Roman" pitchFamily="18" charset="0"/>
              </a:rPr>
              <a:t>бошқариш</a:t>
            </a:r>
            <a:r>
              <a:rPr lang="ru-RU" sz="2300" b="1" dirty="0">
                <a:latin typeface="Times New Roman" pitchFamily="18" charset="0"/>
                <a:cs typeface="Times New Roman" pitchFamily="18" charset="0"/>
              </a:rPr>
              <a:t> </a:t>
            </a:r>
            <a:r>
              <a:rPr lang="ru-RU" sz="2300" b="1" dirty="0" err="1">
                <a:latin typeface="Times New Roman" pitchFamily="18" charset="0"/>
                <a:cs typeface="Times New Roman" pitchFamily="18" charset="0"/>
              </a:rPr>
              <a:t>тизимларининг</a:t>
            </a:r>
            <a:r>
              <a:rPr lang="ru-RU" sz="2300" b="1" dirty="0">
                <a:latin typeface="Times New Roman" pitchFamily="18" charset="0"/>
                <a:cs typeface="Times New Roman" pitchFamily="18" charset="0"/>
              </a:rPr>
              <a:t> </a:t>
            </a:r>
            <a:r>
              <a:rPr lang="ru-RU" sz="2300" b="1" dirty="0" err="1">
                <a:latin typeface="Times New Roman" pitchFamily="18" charset="0"/>
                <a:cs typeface="Times New Roman" pitchFamily="18" charset="0"/>
              </a:rPr>
              <a:t>асосий</a:t>
            </a:r>
            <a:r>
              <a:rPr lang="ru-RU" sz="2300" b="1" dirty="0">
                <a:latin typeface="Times New Roman" pitchFamily="18" charset="0"/>
                <a:cs typeface="Times New Roman" pitchFamily="18" charset="0"/>
              </a:rPr>
              <a:t> функционал </a:t>
            </a:r>
            <a:r>
              <a:rPr lang="ru-RU" sz="2300" b="1" dirty="0" err="1">
                <a:latin typeface="Times New Roman" pitchFamily="18" charset="0"/>
                <a:cs typeface="Times New Roman" pitchFamily="18" charset="0"/>
              </a:rPr>
              <a:t>юлоклари</a:t>
            </a:r>
            <a:r>
              <a:rPr lang="ru-RU" sz="2300" b="1" dirty="0" smtClean="0">
                <a:latin typeface="Times New Roman" pitchFamily="18" charset="0"/>
                <a:cs typeface="Times New Roman" pitchFamily="18" charset="0"/>
              </a:rPr>
              <a:t>.</a:t>
            </a:r>
            <a:endParaRPr lang="en-US" sz="2300" b="1" dirty="0" smtClean="0">
              <a:latin typeface="Times New Roman" pitchFamily="18" charset="0"/>
              <a:cs typeface="Times New Roman" pitchFamily="18" charset="0"/>
            </a:endParaRPr>
          </a:p>
          <a:p>
            <a:pPr marL="0" indent="536575" algn="just">
              <a:lnSpc>
                <a:spcPct val="120000"/>
              </a:lnSpc>
              <a:spcBef>
                <a:spcPts val="0"/>
              </a:spcBef>
              <a:buNone/>
            </a:pPr>
            <a:endParaRPr lang="en-US" sz="2400" dirty="0" smtClean="0">
              <a:latin typeface="Times New Roman" panose="02020603050405020304" pitchFamily="18" charset="0"/>
              <a:cs typeface="Times New Roman" panose="02020603050405020304" pitchFamily="18" charset="0"/>
            </a:endParaRPr>
          </a:p>
          <a:p>
            <a:pPr marL="0" indent="536575" algn="just">
              <a:lnSpc>
                <a:spcPct val="120000"/>
              </a:lnSpc>
              <a:spcBef>
                <a:spcPts val="0"/>
              </a:spcBef>
              <a:buNone/>
            </a:pPr>
            <a:r>
              <a:rPr lang="uz-Cyrl-UZ" sz="2400" dirty="0" smtClean="0">
                <a:latin typeface="Times New Roman" panose="02020603050405020304" pitchFamily="18" charset="0"/>
                <a:cs typeface="Times New Roman" panose="02020603050405020304" pitchFamily="18" charset="0"/>
              </a:rPr>
              <a:t>Фан-техника </a:t>
            </a:r>
            <a:r>
              <a:rPr lang="uz-Cyrl-UZ" sz="2400" dirty="0">
                <a:latin typeface="Times New Roman" panose="02020603050405020304" pitchFamily="18" charset="0"/>
                <a:cs typeface="Times New Roman" panose="02020603050405020304" pitchFamily="18" charset="0"/>
              </a:rPr>
              <a:t>тараққиётини жадаллаштиришнинг асосий йўналишларидан бири автоматлаштирилган тизимларни ишлаб чиқаришга кенг татбиқ этишдан иборат. Бундай ривожланишда электрон ҳисоблаш машинасининг ўрни катта аҳамиятга эга, чунки улар ёрдамида ҳар хил мураккаб жараёнларни бошқариш мумкин. Бундай пайтда одамнинг вазифаси ҳисоблаш техникаси воситалари ва автоматик тизимларнинг ишларини ташкил этишдан иборат бўлиб улар керакли натижаларни кам ҳаражат сарф қилиб олишни таъминлашлари керак. Бу масалаларни ечиш учун бошқариш жараёнлари ва уларнинг умумий қонуниятлари</a:t>
            </a:r>
            <a:r>
              <a:rPr lang="uz-Latn-UZ" sz="2400" dirty="0">
                <a:latin typeface="Times New Roman" panose="02020603050405020304" pitchFamily="18" charset="0"/>
                <a:cs typeface="Times New Roman" panose="02020603050405020304" pitchFamily="18" charset="0"/>
              </a:rPr>
              <a:t>ни</a:t>
            </a:r>
            <a:r>
              <a:rPr lang="uz-Cyrl-UZ" sz="2400" dirty="0">
                <a:latin typeface="Times New Roman" panose="02020603050405020304" pitchFamily="18" charset="0"/>
                <a:cs typeface="Times New Roman" panose="02020603050405020304" pitchFamily="18" charset="0"/>
              </a:rPr>
              <a:t> билиш</a:t>
            </a:r>
            <a:r>
              <a:rPr lang="uz-Latn-UZ" sz="2400" dirty="0">
                <a:latin typeface="Times New Roman" panose="02020603050405020304" pitchFamily="18" charset="0"/>
                <a:cs typeface="Times New Roman" panose="02020603050405020304" pitchFamily="18" charset="0"/>
              </a:rPr>
              <a:t> муҳим аҳамиятга эга</a:t>
            </a:r>
            <a:r>
              <a:rPr lang="uz-Cyrl-UZ" sz="2400" dirty="0">
                <a:latin typeface="Times New Roman" panose="02020603050405020304" pitchFamily="18" charset="0"/>
                <a:cs typeface="Times New Roman" panose="02020603050405020304" pitchFamily="18" charset="0"/>
              </a:rPr>
              <a:t>.</a:t>
            </a:r>
            <a:endParaRPr lang="en-US" sz="2300" b="1"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332656"/>
            <a:ext cx="8496944" cy="6192688"/>
          </a:xfrm>
        </p:spPr>
        <p:txBody>
          <a:bodyPr>
            <a:noAutofit/>
          </a:bodyPr>
          <a:lstStyle/>
          <a:p>
            <a:pPr marL="0" indent="623888" algn="just">
              <a:spcBef>
                <a:spcPts val="0"/>
              </a:spcBef>
              <a:buNone/>
            </a:pPr>
            <a:r>
              <a:rPr lang="uz-Cyrl-UZ" sz="2800" dirty="0">
                <a:latin typeface="Times New Roman" panose="02020603050405020304" pitchFamily="18" charset="0"/>
                <a:cs typeface="Times New Roman" panose="02020603050405020304" pitchFamily="18" charset="0"/>
              </a:rPr>
              <a:t>Технологик жараёнларни берилган кетма-кетликда автоматик равишда амалга ошириш ҳамда бошқариш объектига маълум кетма-кетликда таъсир кўрсатиш </a:t>
            </a:r>
            <a:r>
              <a:rPr lang="uz-Cyrl-UZ" sz="2800" b="1" dirty="0">
                <a:latin typeface="Times New Roman" panose="02020603050405020304" pitchFamily="18" charset="0"/>
                <a:cs typeface="Times New Roman" panose="02020603050405020304" pitchFamily="18" charset="0"/>
              </a:rPr>
              <a:t>автоматик бошқариш</a:t>
            </a:r>
            <a:r>
              <a:rPr lang="uz-Cyrl-UZ" sz="2800" dirty="0">
                <a:latin typeface="Times New Roman" panose="02020603050405020304" pitchFamily="18" charset="0"/>
                <a:cs typeface="Times New Roman" panose="02020603050405020304" pitchFamily="18" charset="0"/>
              </a:rPr>
              <a:t> деб аталади. Бошқариш жараёнининг асосий принципларини тушуниш учун автомобилни бошқариш жараёнини кўриб чиқамиз. Рулда ўтирган ҳайдовчи олдидаги йўлни ва ундаги предметларни кўриб туради, машина </a:t>
            </a:r>
            <a:r>
              <a:rPr lang="uz-Latn-UZ" sz="2800" dirty="0">
                <a:latin typeface="Times New Roman" panose="02020603050405020304" pitchFamily="18" charset="0"/>
                <a:cs typeface="Times New Roman" panose="02020603050405020304" pitchFamily="18" charset="0"/>
              </a:rPr>
              <a:t>қ</a:t>
            </a:r>
            <a:r>
              <a:rPr lang="uz-Cyrl-UZ" sz="2800" dirty="0">
                <a:latin typeface="Times New Roman" panose="02020603050405020304" pitchFamily="18" charset="0"/>
                <a:cs typeface="Times New Roman" panose="02020603050405020304" pitchFamily="18" charset="0"/>
              </a:rPr>
              <a:t>аерга кетаётганлигини кўради ва шунга асосланиб ҳаракат й</a:t>
            </a:r>
            <a:r>
              <a:rPr lang="uz-Latn-UZ" sz="2800" dirty="0">
                <a:latin typeface="Times New Roman" panose="02020603050405020304" pitchFamily="18" charset="0"/>
                <a:cs typeface="Times New Roman" panose="02020603050405020304" pitchFamily="18" charset="0"/>
              </a:rPr>
              <a:t>ў</a:t>
            </a:r>
            <a:r>
              <a:rPr lang="uz-Cyrl-UZ" sz="2800" dirty="0">
                <a:latin typeface="Times New Roman" panose="02020603050405020304" pitchFamily="18" charset="0"/>
                <a:cs typeface="Times New Roman" panose="02020603050405020304" pitchFamily="18" charset="0"/>
              </a:rPr>
              <a:t>налишини ўзгартириш керакми, керак бўлса қайси томонга ўзгартириш ҳақида қарор қабул қилади. Бу жараённи анализ қилиб, биз бунда қуйидаги асосий элементларни кўриб турибмиз.</a:t>
            </a:r>
            <a:endParaRPr lang="uz-Cyrl-UZ" sz="2600" dirty="0">
              <a:latin typeface="Times New Roman" pitchFamily="18" charset="0"/>
              <a:cs typeface="Times New Roman" pitchFamily="18" charset="0"/>
            </a:endParaRPr>
          </a:p>
        </p:txBody>
      </p:sp>
    </p:spTree>
    <p:extLst>
      <p:ext uri="{BB962C8B-B14F-4D97-AF65-F5344CB8AC3E}">
        <p14:creationId xmlns:p14="http://schemas.microsoft.com/office/powerpoint/2010/main" val="13284396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332656"/>
            <a:ext cx="8496944" cy="6192688"/>
          </a:xfrm>
        </p:spPr>
        <p:txBody>
          <a:bodyPr>
            <a:normAutofit/>
          </a:bodyPr>
          <a:lstStyle/>
          <a:p>
            <a:pPr marL="0" indent="449263" algn="just">
              <a:lnSpc>
                <a:spcPct val="120000"/>
              </a:lnSpc>
              <a:spcBef>
                <a:spcPts val="0"/>
              </a:spcBef>
              <a:buNone/>
            </a:pPr>
            <a:r>
              <a:rPr lang="ru-RU" dirty="0" err="1">
                <a:latin typeface="Times New Roman" pitchFamily="18" charset="0"/>
                <a:cs typeface="Times New Roman" pitchFamily="18" charset="0"/>
              </a:rPr>
              <a:t>Биринчидан</a:t>
            </a:r>
            <a:r>
              <a:rPr lang="ru-RU" dirty="0">
                <a:latin typeface="Times New Roman" pitchFamily="18" charset="0"/>
                <a:cs typeface="Times New Roman" pitchFamily="18" charset="0"/>
              </a:rPr>
              <a:t>, машина </a:t>
            </a:r>
            <a:r>
              <a:rPr lang="ru-RU" dirty="0" err="1">
                <a:latin typeface="Times New Roman" pitchFamily="18" charset="0"/>
                <a:cs typeface="Times New Roman" pitchFamily="18" charset="0"/>
              </a:rPr>
              <a:t>ҳаракатланиши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керак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бўлган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йўналиш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ҳақидаги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маълумот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яъни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бошқариш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масаласи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ҳақидаги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маълумотни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ҳайдовчи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кўриш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органи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ҳисобланган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кўз</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орқали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Ҳайдовчига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фақатгина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олдиндаги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йўлни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кўриш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етарли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бўлмай</a:t>
            </a:r>
            <a:r>
              <a:rPr lang="ru-RU" dirty="0">
                <a:latin typeface="Times New Roman" pitchFamily="18" charset="0"/>
                <a:cs typeface="Times New Roman" pitchFamily="18" charset="0"/>
              </a:rPr>
              <a:t>, у машина </a:t>
            </a:r>
            <a:r>
              <a:rPr lang="ru-RU" dirty="0" err="1">
                <a:latin typeface="Times New Roman" pitchFamily="18" charset="0"/>
                <a:cs typeface="Times New Roman" pitchFamily="18" charset="0"/>
              </a:rPr>
              <a:t>қаерга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кетаётганлигини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ҳам</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кўриб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туриши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зарур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Олинган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маълумотларни</a:t>
            </a:r>
            <a:r>
              <a:rPr lang="ru-RU" dirty="0">
                <a:latin typeface="Times New Roman" pitchFamily="18" charset="0"/>
                <a:cs typeface="Times New Roman" pitchFamily="18" charset="0"/>
              </a:rPr>
              <a:t> анализ </a:t>
            </a:r>
            <a:r>
              <a:rPr lang="ru-RU" dirty="0" err="1">
                <a:latin typeface="Times New Roman" pitchFamily="18" charset="0"/>
                <a:cs typeface="Times New Roman" pitchFamily="18" charset="0"/>
              </a:rPr>
              <a:t>қилиш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натижалари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асосида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кейинги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бошқарув</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ҳаракатлари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тўғрисида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қарор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қабул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қилинади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Юқорида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қайд</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этилганлар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қандай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бошқарув</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тизимини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асосини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ташкил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қилади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Агар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шулардан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бирортаси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ташланса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бошқариш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тизимини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амалга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оширишни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иложиси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бўлмайди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Юқоридагиларга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асосланган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ҳолда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бошқариш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жараёни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қуйидаги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босқичлардан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иборат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бўлади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яъни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бошқарув</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уларнинг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натижалари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тўғрисида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маълумот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олинган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маълумотни</a:t>
            </a:r>
            <a:r>
              <a:rPr lang="ru-RU" dirty="0">
                <a:latin typeface="Times New Roman" pitchFamily="18" charset="0"/>
                <a:cs typeface="Times New Roman" pitchFamily="18" charset="0"/>
              </a:rPr>
              <a:t> анализ </a:t>
            </a:r>
            <a:r>
              <a:rPr lang="ru-RU" dirty="0" err="1">
                <a:latin typeface="Times New Roman" pitchFamily="18" charset="0"/>
                <a:cs typeface="Times New Roman" pitchFamily="18" charset="0"/>
              </a:rPr>
              <a:t>қилиш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қарор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қабул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қилиш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қарорни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амалга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ошириш</a:t>
            </a:r>
            <a:r>
              <a:rPr lang="ru-RU" dirty="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404664"/>
            <a:ext cx="8280920" cy="6120680"/>
          </a:xfrm>
        </p:spPr>
        <p:txBody>
          <a:bodyPr>
            <a:noAutofit/>
          </a:bodyPr>
          <a:lstStyle/>
          <a:p>
            <a:pPr marL="0" indent="449263" algn="just">
              <a:buNone/>
            </a:pPr>
            <a:r>
              <a:rPr lang="ru-RU" sz="2600" dirty="0" err="1">
                <a:latin typeface="Times New Roman" pitchFamily="18" charset="0"/>
                <a:cs typeface="Times New Roman" pitchFamily="18" charset="0"/>
              </a:rPr>
              <a:t>Шунга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асосан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жараёнини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амалга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ошириш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учун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масалалари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натижалари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тўғрисида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маълумот</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манбалари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бўлиши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керак</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Бундан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ташқари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олинган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маълумотни</a:t>
            </a:r>
            <a:r>
              <a:rPr lang="ru-RU" sz="2600" dirty="0">
                <a:latin typeface="Times New Roman" pitchFamily="18" charset="0"/>
                <a:cs typeface="Times New Roman" pitchFamily="18" charset="0"/>
              </a:rPr>
              <a:t> анализ </a:t>
            </a:r>
            <a:r>
              <a:rPr lang="ru-RU" sz="2600" dirty="0" err="1">
                <a:latin typeface="Times New Roman" pitchFamily="18" charset="0"/>
                <a:cs typeface="Times New Roman" pitchFamily="18" charset="0"/>
              </a:rPr>
              <a:t>қилиб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қарор</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қабул</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қилиш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объектнинг</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бошқарувини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амалга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оширадиган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қурилма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зарур</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Келтирилган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таҳлиллардан</a:t>
            </a:r>
            <a:r>
              <a:rPr lang="ru-RU" sz="2600" dirty="0">
                <a:latin typeface="Times New Roman" pitchFamily="18" charset="0"/>
                <a:cs typeface="Times New Roman" pitchFamily="18" charset="0"/>
              </a:rPr>
              <a:t> шу </a:t>
            </a:r>
            <a:r>
              <a:rPr lang="ru-RU" sz="2600" dirty="0" err="1">
                <a:latin typeface="Times New Roman" pitchFamily="18" charset="0"/>
                <a:cs typeface="Times New Roman" pitchFamily="18" charset="0"/>
              </a:rPr>
              <a:t>нарса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маълум</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бўлмоқдаки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жараёнини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ташкил</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қилишда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натижалари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тўғрисидаги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маълумот</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катта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аҳамиятга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эга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яъни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объектининг</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ҳолатини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ўзгартирадиган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сабаб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тизимга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қандай</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таъсир</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этишига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боғлиқ</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бўлади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Бундай</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сабаб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оқибатнинг</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бир-бирига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боғлиқлиги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тескари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боғланиш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деб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аталади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Тизимни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тескари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боғланиши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кўпчилик</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жараёнларининг</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асосини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ташкил</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қилади</a:t>
            </a:r>
            <a:r>
              <a:rPr lang="ru-RU" sz="2600" dirty="0">
                <a:latin typeface="Times New Roman" pitchFamily="18" charset="0"/>
                <a:cs typeface="Times New Roman" pitchFamily="18" charset="0"/>
              </a:rPr>
              <a:t>.</a:t>
            </a: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404664"/>
            <a:ext cx="8352928" cy="6048672"/>
          </a:xfrm>
        </p:spPr>
        <p:txBody>
          <a:bodyPr>
            <a:noAutofit/>
          </a:bodyPr>
          <a:lstStyle/>
          <a:p>
            <a:pPr marL="0" indent="536575" algn="just">
              <a:spcBef>
                <a:spcPts val="0"/>
              </a:spcBef>
              <a:buNone/>
            </a:pPr>
            <a:r>
              <a:rPr lang="ru-RU" sz="3000" dirty="0" err="1">
                <a:latin typeface="Times New Roman" pitchFamily="18" charset="0"/>
                <a:cs typeface="Times New Roman" pitchFamily="18" charset="0"/>
              </a:rPr>
              <a:t>Тескари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боғланишнинг</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асосий</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принципи</a:t>
            </a:r>
            <a:r>
              <a:rPr lang="ru-RU" sz="3000" dirty="0">
                <a:latin typeface="Times New Roman" pitchFamily="18" charset="0"/>
                <a:cs typeface="Times New Roman" pitchFamily="18" charset="0"/>
              </a:rPr>
              <a:t> одам </a:t>
            </a:r>
            <a:r>
              <a:rPr lang="ru-RU" sz="3000" dirty="0" err="1">
                <a:latin typeface="Times New Roman" pitchFamily="18" charset="0"/>
                <a:cs typeface="Times New Roman" pitchFamily="18" charset="0"/>
              </a:rPr>
              <a:t>фаолиятининг</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деярли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бутун</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асосини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ташкил</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қилади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Масалан</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агар</a:t>
            </a:r>
            <a:r>
              <a:rPr lang="ru-RU" sz="3000" dirty="0">
                <a:latin typeface="Times New Roman" pitchFamily="18" charset="0"/>
                <a:cs typeface="Times New Roman" pitchFamily="18" charset="0"/>
              </a:rPr>
              <a:t> одам </a:t>
            </a:r>
            <a:r>
              <a:rPr lang="ru-RU" sz="3000" dirty="0" err="1">
                <a:latin typeface="Times New Roman" pitchFamily="18" charset="0"/>
                <a:cs typeface="Times New Roman" pitchFamily="18" charset="0"/>
              </a:rPr>
              <a:t>бирор</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нарсани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қўли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билан</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олмоқчи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бўлса</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унда</a:t>
            </a:r>
            <a:r>
              <a:rPr lang="ru-RU" sz="3000" dirty="0">
                <a:latin typeface="Times New Roman" pitchFamily="18" charset="0"/>
                <a:cs typeface="Times New Roman" pitchFamily="18" charset="0"/>
              </a:rPr>
              <a:t> у </a:t>
            </a:r>
            <a:r>
              <a:rPr lang="ru-RU" sz="3000" dirty="0" err="1">
                <a:latin typeface="Times New Roman" pitchFamily="18" charset="0"/>
                <a:cs typeface="Times New Roman" pitchFamily="18" charset="0"/>
              </a:rPr>
              <a:t>нарсага</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қараб</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туриб</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қўл</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ҳаракатларини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ўша</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нарсага</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қараб</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йўналтиради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Бунга</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ишонч</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ҳосил</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қилиш</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учун</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одамга</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қўлни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бошқаруви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ҳақида</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маълумотни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етказмаслик</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кифоядир</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яъни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одамни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кўзи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боғлаб</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қўйилса</a:t>
            </a:r>
            <a:r>
              <a:rPr lang="ru-RU" sz="3000" dirty="0">
                <a:latin typeface="Times New Roman" pitchFamily="18" charset="0"/>
                <a:cs typeface="Times New Roman" pitchFamily="18" charset="0"/>
              </a:rPr>
              <a:t>, у </a:t>
            </a:r>
            <a:r>
              <a:rPr lang="ru-RU" sz="3000" dirty="0" err="1">
                <a:latin typeface="Times New Roman" pitchFamily="18" charset="0"/>
                <a:cs typeface="Times New Roman" pitchFamily="18" charset="0"/>
              </a:rPr>
              <a:t>қўл</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ҳаракатини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қайси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томонга</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йуналтиришни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билмай</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қолади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Бошқарув</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натижалари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ҳақида</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маълумот</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олиш</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кийин</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бўлган</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ҳолатларда</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тескари</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боғланиш</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принципидан</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фойдаланиб</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бўлмайди</a:t>
            </a:r>
            <a:r>
              <a:rPr lang="ru-RU" sz="3000" dirty="0">
                <a:latin typeface="Times New Roman" pitchFamily="18" charset="0"/>
                <a:cs typeface="Times New Roman" pitchFamily="18" charset="0"/>
              </a:rPr>
              <a:t>.</a:t>
            </a:r>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18107749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893762" y="1500187"/>
            <a:ext cx="7429500" cy="3857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6408712"/>
          </a:xfrm>
        </p:spPr>
        <p:txBody>
          <a:bodyPr>
            <a:normAutofit/>
          </a:bodyPr>
          <a:lstStyle/>
          <a:p>
            <a:pPr marL="0" indent="536575" algn="ctr">
              <a:spcBef>
                <a:spcPts val="0"/>
              </a:spcBef>
              <a:buNone/>
            </a:pPr>
            <a:r>
              <a:rPr lang="ru-RU" b="1" dirty="0" smtClean="0">
                <a:latin typeface="Times New Roman" pitchFamily="18" charset="0"/>
                <a:cs typeface="Times New Roman" pitchFamily="18" charset="0"/>
              </a:rPr>
              <a:t>1.2 АВТОМАТИК БОШҚАРИШ ТИЗИМИНИ ТЕХНИК ВОСИТАЛАРИ ВА УЛАРНИНГ ФУНКЦИОНАЛ БЛОКЛАРИ. АВТОМАТИК БОШҚАРУВ ОБЪЕКТИ.</a:t>
            </a:r>
            <a:endParaRPr lang="en-US" b="1" dirty="0" smtClean="0">
              <a:latin typeface="Times New Roman" pitchFamily="18" charset="0"/>
              <a:cs typeface="Times New Roman" pitchFamily="18" charset="0"/>
            </a:endParaRPr>
          </a:p>
          <a:p>
            <a:pPr marL="0" indent="536575" algn="just">
              <a:spcBef>
                <a:spcPts val="0"/>
              </a:spcBef>
              <a:buNone/>
            </a:pPr>
            <a:endParaRPr lang="ru-RU" dirty="0">
              <a:latin typeface="Times New Roman" pitchFamily="18" charset="0"/>
              <a:cs typeface="Times New Roman" pitchFamily="18" charset="0"/>
            </a:endParaRPr>
          </a:p>
          <a:p>
            <a:pPr marL="0" indent="536575" algn="just">
              <a:lnSpc>
                <a:spcPct val="120000"/>
              </a:lnSpc>
              <a:spcBef>
                <a:spcPts val="0"/>
              </a:spcBef>
              <a:buNone/>
            </a:pPr>
            <a:r>
              <a:rPr lang="ru-RU" dirty="0">
                <a:latin typeface="Times New Roman" pitchFamily="18" charset="0"/>
                <a:cs typeface="Times New Roman" pitchFamily="18" charset="0"/>
              </a:rPr>
              <a:t>	</a:t>
            </a:r>
            <a:r>
              <a:rPr lang="ru-RU" sz="2600" dirty="0" err="1">
                <a:latin typeface="Times New Roman" pitchFamily="18" charset="0"/>
                <a:cs typeface="Times New Roman" pitchFamily="18" charset="0"/>
              </a:rPr>
              <a:t>Инсон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ёки</a:t>
            </a:r>
            <a:r>
              <a:rPr lang="ru-RU" sz="2600" dirty="0">
                <a:latin typeface="Times New Roman" pitchFamily="18" charset="0"/>
                <a:cs typeface="Times New Roman" pitchFamily="18" charset="0"/>
              </a:rPr>
              <a:t> автомат </a:t>
            </a:r>
            <a:r>
              <a:rPr lang="ru-RU" sz="2600" dirty="0" err="1">
                <a:latin typeface="Times New Roman" pitchFamily="18" charset="0"/>
                <a:cs typeface="Times New Roman" pitchFamily="18" charset="0"/>
              </a:rPr>
              <a:t>томонидан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бажариладиган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ҳар</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қандай</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масалаларини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ечишда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объектини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кўриб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чиқиш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керак</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объекти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бўлиб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бошқариладиган</a:t>
            </a:r>
            <a:r>
              <a:rPr lang="ru-RU" sz="2600" dirty="0">
                <a:latin typeface="Times New Roman" pitchFamily="18" charset="0"/>
                <a:cs typeface="Times New Roman" pitchFamily="18" charset="0"/>
              </a:rPr>
              <a:t> техник </a:t>
            </a:r>
            <a:r>
              <a:rPr lang="ru-RU" sz="2600" dirty="0" err="1">
                <a:latin typeface="Times New Roman" pitchFamily="18" charset="0"/>
                <a:cs typeface="Times New Roman" pitchFamily="18" charset="0"/>
              </a:rPr>
              <a:t>қурилма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бўлиши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шунингдек</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энг</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оддий</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тизими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бўлиши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мумкин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Иккинчи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ҳолатда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баъзи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босқичдан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босқичга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ўтиб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келаётган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тизими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ҳақида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сўз</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кетмоқда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унда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бошқарув</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тизими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мураккаброқ</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бўлиб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ўз</a:t>
            </a:r>
            <a:r>
              <a:rPr lang="ru-RU" sz="2600" dirty="0">
                <a:latin typeface="Times New Roman" pitchFamily="18" charset="0"/>
                <a:cs typeface="Times New Roman" pitchFamily="18" charset="0"/>
              </a:rPr>
              <a:t> ичига у </a:t>
            </a:r>
            <a:r>
              <a:rPr lang="ru-RU" sz="2600" dirty="0" err="1">
                <a:latin typeface="Times New Roman" pitchFamily="18" charset="0"/>
                <a:cs typeface="Times New Roman" pitchFamily="18" charset="0"/>
              </a:rPr>
              <a:t>томонидан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бошқариладиган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оддийроқ</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системаларни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олган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Одатда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элементар</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тизимлар</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бўлиб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ростлаш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тизими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бўлиб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ҳисобланади</a:t>
            </a:r>
            <a:r>
              <a:rPr lang="ru-RU" sz="2600" dirty="0">
                <a:latin typeface="Times New Roman" pitchFamily="18" charset="0"/>
                <a:cs typeface="Times New Roman" pitchFamily="18" charset="0"/>
              </a:rPr>
              <a:t>.</a:t>
            </a:r>
          </a:p>
        </p:txBody>
      </p:sp>
    </p:spTree>
    <p:extLst>
      <p:ext uri="{BB962C8B-B14F-4D97-AF65-F5344CB8AC3E}">
        <p14:creationId xmlns:p14="http://schemas.microsoft.com/office/powerpoint/2010/main" val="5000995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332656"/>
            <a:ext cx="8352928" cy="6120680"/>
          </a:xfrm>
        </p:spPr>
        <p:txBody>
          <a:bodyPr>
            <a:normAutofit/>
          </a:bodyPr>
          <a:lstStyle/>
          <a:p>
            <a:pPr marL="0" indent="536575" algn="just">
              <a:lnSpc>
                <a:spcPct val="110000"/>
              </a:lnSpc>
              <a:spcBef>
                <a:spcPts val="0"/>
              </a:spcBef>
              <a:buNone/>
            </a:pPr>
            <a:r>
              <a:rPr lang="ru-RU" sz="2800" dirty="0">
                <a:latin typeface="Times New Roman" pitchFamily="18" charset="0"/>
                <a:cs typeface="Times New Roman" pitchFamily="18" charset="0"/>
              </a:rPr>
              <a:t>Объект </a:t>
            </a:r>
            <a:r>
              <a:rPr lang="ru-RU" sz="2800" dirty="0" err="1">
                <a:latin typeface="Times New Roman" pitchFamily="18" charset="0"/>
                <a:cs typeface="Times New Roman" pitchFamily="18" charset="0"/>
              </a:rPr>
              <a:t>ҳолатини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характерловчи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ташқи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муҳитни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объектга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таъсири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бошқарув</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қурилмалари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таъсири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шунингдек</a:t>
            </a:r>
            <a:r>
              <a:rPr lang="ru-RU" sz="2800" dirty="0">
                <a:latin typeface="Times New Roman" pitchFamily="18" charset="0"/>
                <a:cs typeface="Times New Roman" pitchFamily="18" charset="0"/>
              </a:rPr>
              <a:t> объект </a:t>
            </a:r>
            <a:r>
              <a:rPr lang="ru-RU" sz="2800" dirty="0" err="1">
                <a:latin typeface="Times New Roman" pitchFamily="18" charset="0"/>
                <a:cs typeface="Times New Roman" pitchFamily="18" charset="0"/>
              </a:rPr>
              <a:t>ичида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кетадиган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жараёнлар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каби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катталиклар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билан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аниқланади</a:t>
            </a:r>
            <a:r>
              <a:rPr lang="ru-RU" sz="2800" dirty="0">
                <a:latin typeface="Times New Roman" pitchFamily="18" charset="0"/>
                <a:cs typeface="Times New Roman" pitchFamily="18" charset="0"/>
              </a:rPr>
              <a:t>. Ушбу </a:t>
            </a:r>
            <a:r>
              <a:rPr lang="ru-RU" sz="2800" dirty="0" err="1">
                <a:latin typeface="Times New Roman" pitchFamily="18" charset="0"/>
                <a:cs typeface="Times New Roman" pitchFamily="18" charset="0"/>
              </a:rPr>
              <a:t>катталиклардан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бири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иш</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жараёнида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ўлчанади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бу</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назорат</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қилувчи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катталик</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деб</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номланади</a:t>
            </a:r>
            <a:r>
              <a:rPr lang="ru-RU" sz="2800" dirty="0">
                <a:latin typeface="Times New Roman" pitchFamily="18" charset="0"/>
                <a:cs typeface="Times New Roman" pitchFamily="18" charset="0"/>
              </a:rPr>
              <a:t>. Объект </a:t>
            </a:r>
            <a:r>
              <a:rPr lang="ru-RU" sz="2800" dirty="0" err="1">
                <a:latin typeface="Times New Roman" pitchFamily="18" charset="0"/>
                <a:cs typeface="Times New Roman" pitchFamily="18" charset="0"/>
              </a:rPr>
              <a:t>иш</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тартибига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таъсир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этувчи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бошқа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кўрсатгичлар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ўлчанмайди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назорат</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қилинмайдиган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деб</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номланади</a:t>
            </a:r>
            <a:r>
              <a:rPr lang="ru-RU" sz="2800" dirty="0">
                <a:latin typeface="Times New Roman" pitchFamily="18" charset="0"/>
                <a:cs typeface="Times New Roman" pitchFamily="18" charset="0"/>
              </a:rPr>
              <a:t>.</a:t>
            </a:r>
          </a:p>
          <a:p>
            <a:pPr marL="0" indent="536575" algn="just">
              <a:lnSpc>
                <a:spcPct val="110000"/>
              </a:lnSpc>
              <a:spcBef>
                <a:spcPts val="0"/>
              </a:spcBef>
              <a:buNone/>
            </a:pPr>
            <a:r>
              <a:rPr lang="ru-RU" sz="2800" dirty="0" err="1" smtClean="0">
                <a:latin typeface="Times New Roman" pitchFamily="18" charset="0"/>
                <a:cs typeface="Times New Roman" pitchFamily="18" charset="0"/>
              </a:rPr>
              <a:t>Объектга</a:t>
            </a:r>
            <a:r>
              <a:rPr lang="ru-RU" sz="2800" dirty="0" smtClean="0">
                <a:latin typeface="Times New Roman" pitchFamily="18" charset="0"/>
                <a:cs typeface="Times New Roman" pitchFamily="18" charset="0"/>
              </a:rPr>
              <a:t> </a:t>
            </a:r>
            <a:r>
              <a:rPr lang="ru-RU" sz="2800" dirty="0" err="1">
                <a:latin typeface="Times New Roman" pitchFamily="18" charset="0"/>
                <a:cs typeface="Times New Roman" pitchFamily="18" charset="0"/>
              </a:rPr>
              <a:t>ташқи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таъсирни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ифодаловчи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катталик</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таъсир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этувчи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дейилади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Бошқарув</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воситаси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ишлаб</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чиқадиган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ёки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инсон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томонидан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бериладиган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таъсир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бошқарилувчи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таъсир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дейилади</a:t>
            </a:r>
            <a:r>
              <a:rPr lang="ru-RU" sz="2800" dirty="0">
                <a:latin typeface="Times New Roman" pitchFamily="18" charset="0"/>
                <a:cs typeface="Times New Roman" pitchFamily="18" charset="0"/>
              </a:rPr>
              <a:t>.</a:t>
            </a:r>
          </a:p>
        </p:txBody>
      </p:sp>
    </p:spTree>
    <p:extLst>
      <p:ext uri="{BB962C8B-B14F-4D97-AF65-F5344CB8AC3E}">
        <p14:creationId xmlns:p14="http://schemas.microsoft.com/office/powerpoint/2010/main" val="34732646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568952" cy="6336704"/>
          </a:xfrm>
        </p:spPr>
        <p:txBody>
          <a:bodyPr>
            <a:noAutofit/>
          </a:bodyPr>
          <a:lstStyle/>
          <a:p>
            <a:pPr marL="0" indent="536575" algn="just">
              <a:lnSpc>
                <a:spcPct val="130000"/>
              </a:lnSpc>
              <a:spcBef>
                <a:spcPts val="0"/>
              </a:spcBef>
              <a:buNone/>
            </a:pPr>
            <a:r>
              <a:rPr lang="ru-RU" sz="2800" dirty="0" err="1">
                <a:latin typeface="Times New Roman" pitchFamily="18" charset="0"/>
                <a:cs typeface="Times New Roman" pitchFamily="18" charset="0"/>
              </a:rPr>
              <a:t>Объектнинг</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бошқарув</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тизимига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боғлиқ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бўлмаган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таъсир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қаршилик</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кўрсатувчи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таъсир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дейилади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ва</a:t>
            </a:r>
            <a:r>
              <a:rPr lang="ru-RU" sz="2800" dirty="0">
                <a:latin typeface="Times New Roman" pitchFamily="18" charset="0"/>
                <a:cs typeface="Times New Roman" pitchFamily="18" charset="0"/>
              </a:rPr>
              <a:t> у </a:t>
            </a:r>
            <a:r>
              <a:rPr lang="ru-RU" sz="2800" dirty="0" err="1">
                <a:latin typeface="Times New Roman" pitchFamily="18" charset="0"/>
                <a:cs typeface="Times New Roman" pitchFamily="18" charset="0"/>
              </a:rPr>
              <a:t>ўз</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навбатида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иккига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бўлинади</a:t>
            </a:r>
            <a:r>
              <a:rPr lang="ru-RU" sz="2800" dirty="0">
                <a:latin typeface="Times New Roman" pitchFamily="18" charset="0"/>
                <a:cs typeface="Times New Roman" pitchFamily="18" charset="0"/>
              </a:rPr>
              <a:t>: а) </a:t>
            </a:r>
            <a:r>
              <a:rPr lang="ru-RU" sz="2800" dirty="0" err="1">
                <a:latin typeface="Times New Roman" pitchFamily="18" charset="0"/>
                <a:cs typeface="Times New Roman" pitchFamily="18" charset="0"/>
              </a:rPr>
              <a:t>юклама</a:t>
            </a:r>
            <a:r>
              <a:rPr lang="ru-RU" sz="2800" dirty="0">
                <a:latin typeface="Times New Roman" pitchFamily="18" charset="0"/>
                <a:cs typeface="Times New Roman" pitchFamily="18" charset="0"/>
              </a:rPr>
              <a:t>; б) </a:t>
            </a:r>
            <a:r>
              <a:rPr lang="ru-RU" sz="2800" dirty="0" err="1">
                <a:latin typeface="Times New Roman" pitchFamily="18" charset="0"/>
                <a:cs typeface="Times New Roman" pitchFamily="18" charset="0"/>
              </a:rPr>
              <a:t>хатолик</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Вақт</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бирлиги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ичида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юклама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бўлиши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объектни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ишлашига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боғлиқ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бўлиб,ундан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объектни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ҳимояланиш</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имкони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йўқ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Хатолик</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ёнаки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иҳтиёрсиз</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ҳолатларга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боғлиқ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бўлиб</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уларни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камайишиобъект</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ишини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яхши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томонга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ўзгартиради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Назорат</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қилинадиган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яъни</a:t>
            </a:r>
            <a:r>
              <a:rPr lang="ru-RU" sz="2800" dirty="0">
                <a:latin typeface="Times New Roman" pitchFamily="18" charset="0"/>
                <a:cs typeface="Times New Roman" pitchFamily="18" charset="0"/>
              </a:rPr>
              <a:t> объект </a:t>
            </a:r>
            <a:r>
              <a:rPr lang="ru-RU" sz="2800" dirty="0" err="1">
                <a:latin typeface="Times New Roman" pitchFamily="18" charset="0"/>
                <a:cs typeface="Times New Roman" pitchFamily="18" charset="0"/>
              </a:rPr>
              <a:t>ҳолатини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характерлайдиган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каттликлар</a:t>
            </a:r>
            <a:r>
              <a:rPr lang="ru-RU" sz="2800" dirty="0">
                <a:latin typeface="Times New Roman" pitchFamily="18" charset="0"/>
                <a:cs typeface="Times New Roman" pitchFamily="18" charset="0"/>
              </a:rPr>
              <a:t>, улар </a:t>
            </a:r>
            <a:r>
              <a:rPr lang="ru-RU" sz="2800" dirty="0" err="1">
                <a:latin typeface="Times New Roman" pitchFamily="18" charset="0"/>
                <a:cs typeface="Times New Roman" pitchFamily="18" charset="0"/>
              </a:rPr>
              <a:t>ёрдамида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бошқарув</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олиб</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бориладиганлар</a:t>
            </a:r>
            <a:r>
              <a:rPr lang="ru-RU" sz="2800" dirty="0">
                <a:latin typeface="Times New Roman" pitchFamily="18" charset="0"/>
                <a:cs typeface="Times New Roman" pitchFamily="18" charset="0"/>
              </a:rPr>
              <a:t> – </a:t>
            </a:r>
            <a:r>
              <a:rPr lang="ru-RU" sz="2800" dirty="0" err="1">
                <a:latin typeface="Times New Roman" pitchFamily="18" charset="0"/>
                <a:cs typeface="Times New Roman" pitchFamily="18" charset="0"/>
              </a:rPr>
              <a:t>бошқарув</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ёки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ростлаш</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катталиклари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дейилади</a:t>
            </a:r>
            <a:r>
              <a:rPr lang="ru-RU" sz="2800" dirty="0">
                <a:latin typeface="Times New Roman" pitchFamily="18" charset="0"/>
                <a:cs typeface="Times New Roman" pitchFamily="18" charset="0"/>
              </a:rPr>
              <a:t>.</a:t>
            </a: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0766" y="5085184"/>
            <a:ext cx="7920880" cy="936104"/>
          </a:xfrm>
        </p:spPr>
        <p:txBody>
          <a:bodyPr>
            <a:normAutofit fontScale="92500" lnSpcReduction="10000"/>
          </a:bodyPr>
          <a:lstStyle/>
          <a:p>
            <a:pPr marL="45720" indent="0" algn="ctr">
              <a:buNone/>
            </a:pPr>
            <a:r>
              <a:rPr lang="ru-RU" b="1" dirty="0">
                <a:latin typeface="Times New Roman" panose="02020603050405020304" pitchFamily="18" charset="0"/>
                <a:cs typeface="Times New Roman" panose="02020603050405020304" pitchFamily="18" charset="0"/>
              </a:rPr>
              <a:t>1.1 – </a:t>
            </a:r>
            <a:r>
              <a:rPr lang="ru-RU" b="1" dirty="0" err="1">
                <a:latin typeface="Times New Roman" panose="02020603050405020304" pitchFamily="18" charset="0"/>
                <a:cs typeface="Times New Roman" panose="02020603050405020304" pitchFamily="18" charset="0"/>
              </a:rPr>
              <a:t>расм</a:t>
            </a:r>
            <a:r>
              <a:rPr lang="ru-RU" b="1" dirty="0">
                <a:latin typeface="Times New Roman" panose="02020603050405020304" pitchFamily="18" charset="0"/>
                <a:cs typeface="Times New Roman" panose="02020603050405020304" pitchFamily="18" charset="0"/>
              </a:rPr>
              <a:t>.  Объект </a:t>
            </a:r>
            <a:r>
              <a:rPr lang="ru-RU" b="1" dirty="0" err="1">
                <a:latin typeface="Times New Roman" panose="02020603050405020304" pitchFamily="18" charset="0"/>
                <a:cs typeface="Times New Roman" panose="02020603050405020304" pitchFamily="18" charset="0"/>
              </a:rPr>
              <a:t>ҳолати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таъсири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характеристикаси</a:t>
            </a:r>
            <a:endParaRPr lang="ru-RU" b="1" dirty="0">
              <a:latin typeface="Times New Roman" panose="02020603050405020304" pitchFamily="18" charset="0"/>
              <a:cs typeface="Times New Roman" panose="02020603050405020304" pitchFamily="18" charset="0"/>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235" y="764704"/>
            <a:ext cx="6892148"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41887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sz="quarter" idx="13"/>
              </p:nvPr>
            </p:nvSpPr>
            <p:spPr>
              <a:xfrm>
                <a:off x="395536" y="476672"/>
                <a:ext cx="8424936" cy="5976664"/>
              </a:xfrm>
            </p:spPr>
            <p:txBody>
              <a:bodyPr>
                <a:normAutofit fontScale="70000" lnSpcReduction="20000"/>
              </a:bodyPr>
              <a:lstStyle/>
              <a:p>
                <a:pPr marL="0" indent="449263" algn="just">
                  <a:lnSpc>
                    <a:spcPct val="130000"/>
                  </a:lnSpc>
                  <a:spcBef>
                    <a:spcPts val="0"/>
                  </a:spcBef>
                  <a:spcAft>
                    <a:spcPts val="0"/>
                  </a:spcAft>
                  <a:buNone/>
                </a:pPr>
                <a:r>
                  <a:rPr lang="uz-Latn-UZ" sz="3600" dirty="0" smtClean="0">
                    <a:latin typeface="Times New Roman" panose="02020603050405020304" pitchFamily="18" charset="0"/>
                    <a:cs typeface="Times New Roman" panose="02020603050405020304" pitchFamily="18" charset="0"/>
                  </a:rPr>
                  <a:t>Одатда ростланадиган катталиклар қандайдир даражада бошқарилаётган объектда жараён сифат кўрсатгичи ҳисобланади. ОY–объект ҳолати ва таъсирини характерлайдиган катталик 1.1-расм </a:t>
                </a:r>
                <a:r>
                  <a:rPr lang="uz-Latn-UZ" sz="3600" i="1" dirty="0">
                    <a:latin typeface="Times New Roman" panose="02020603050405020304" pitchFamily="18" charset="0"/>
                    <a:cs typeface="Times New Roman" panose="02020603050405020304" pitchFamily="18" charset="0"/>
                  </a:rPr>
                  <a:t>а</a:t>
                </a:r>
                <a:r>
                  <a:rPr lang="uz-Latn-UZ" sz="3600" dirty="0">
                    <a:latin typeface="Times New Roman" panose="02020603050405020304" pitchFamily="18" charset="0"/>
                    <a:cs typeface="Times New Roman" panose="02020603050405020304" pitchFamily="18" charset="0"/>
                  </a:rPr>
                  <a:t> ва </a:t>
                </a:r>
                <a:r>
                  <a:rPr lang="uz-Latn-UZ" sz="3600" i="1" dirty="0">
                    <a:latin typeface="Times New Roman" panose="02020603050405020304" pitchFamily="18" charset="0"/>
                    <a:cs typeface="Times New Roman" panose="02020603050405020304" pitchFamily="18" charset="0"/>
                  </a:rPr>
                  <a:t>б</a:t>
                </a:r>
                <a:r>
                  <a:rPr lang="uz-Latn-UZ" sz="3600" dirty="0">
                    <a:latin typeface="Times New Roman" panose="02020603050405020304" pitchFamily="18" charset="0"/>
                    <a:cs typeface="Times New Roman" panose="02020603050405020304" pitchFamily="18" charset="0"/>
                  </a:rPr>
                  <a:t> да тизимли кўрсатилган. Бу ерда қаршилик кўрсатиш таъсири жами векторлар йиғиндиси </a:t>
                </a:r>
                <a14:m>
                  <m:oMath xmlns:m="http://schemas.openxmlformats.org/officeDocument/2006/math">
                    <m:r>
                      <a:rPr lang="uz-Latn-UZ" sz="3600" b="1" i="1">
                        <a:latin typeface="Cambria Math"/>
                      </a:rPr>
                      <m:t>𝒈</m:t>
                    </m:r>
                    <m:r>
                      <a:rPr lang="uz-Latn-UZ" sz="3600" b="1" i="1">
                        <a:latin typeface="Cambria Math"/>
                      </a:rPr>
                      <m:t>=</m:t>
                    </m:r>
                    <m:d>
                      <m:dPr>
                        <m:begChr m:val="{"/>
                        <m:endChr m:val="}"/>
                        <m:ctrlPr>
                          <a:rPr lang="ru-RU" sz="3600" i="1">
                            <a:latin typeface="Cambria Math"/>
                          </a:rPr>
                        </m:ctrlPr>
                      </m:dPr>
                      <m:e>
                        <m:sSub>
                          <m:sSubPr>
                            <m:ctrlPr>
                              <a:rPr lang="ru-RU" sz="3600" i="1">
                                <a:latin typeface="Cambria Math"/>
                              </a:rPr>
                            </m:ctrlPr>
                          </m:sSubPr>
                          <m:e>
                            <m:r>
                              <a:rPr lang="uz-Latn-UZ" sz="3600" b="1" i="1">
                                <a:latin typeface="Cambria Math"/>
                              </a:rPr>
                              <m:t>𝒈</m:t>
                            </m:r>
                          </m:e>
                          <m:sub>
                            <m:r>
                              <a:rPr lang="uz-Latn-UZ" sz="3600" b="1" i="1">
                                <a:latin typeface="Cambria Math"/>
                              </a:rPr>
                              <m:t>𝟏</m:t>
                            </m:r>
                          </m:sub>
                        </m:sSub>
                        <m:r>
                          <a:rPr lang="uz-Latn-UZ" sz="3600" b="1" i="1">
                            <a:latin typeface="Cambria Math"/>
                          </a:rPr>
                          <m:t>, </m:t>
                        </m:r>
                        <m:sSub>
                          <m:sSubPr>
                            <m:ctrlPr>
                              <a:rPr lang="ru-RU" sz="3600" i="1">
                                <a:latin typeface="Cambria Math"/>
                              </a:rPr>
                            </m:ctrlPr>
                          </m:sSubPr>
                          <m:e>
                            <m:r>
                              <a:rPr lang="uz-Latn-UZ" sz="3600" b="1" i="1">
                                <a:latin typeface="Cambria Math"/>
                              </a:rPr>
                              <m:t>𝒈</m:t>
                            </m:r>
                          </m:e>
                          <m:sub>
                            <m:r>
                              <a:rPr lang="uz-Latn-UZ" sz="3600" b="1" i="1">
                                <a:latin typeface="Cambria Math"/>
                              </a:rPr>
                              <m:t>𝟐</m:t>
                            </m:r>
                          </m:sub>
                        </m:sSub>
                        <m:r>
                          <a:rPr lang="uz-Latn-UZ" sz="3600" b="1" i="1">
                            <a:latin typeface="Cambria Math"/>
                          </a:rPr>
                          <m:t>, … </m:t>
                        </m:r>
                        <m:sSub>
                          <m:sSubPr>
                            <m:ctrlPr>
                              <a:rPr lang="ru-RU" sz="3600" i="1">
                                <a:latin typeface="Cambria Math"/>
                              </a:rPr>
                            </m:ctrlPr>
                          </m:sSubPr>
                          <m:e>
                            <m:r>
                              <a:rPr lang="uz-Latn-UZ" sz="3600" b="1" i="1">
                                <a:latin typeface="Cambria Math"/>
                              </a:rPr>
                              <m:t>𝒈</m:t>
                            </m:r>
                          </m:e>
                          <m:sub>
                            <m:r>
                              <a:rPr lang="uz-Latn-UZ" sz="3600" b="1" i="1">
                                <a:latin typeface="Cambria Math"/>
                              </a:rPr>
                              <m:t>𝒓</m:t>
                            </m:r>
                          </m:sub>
                        </m:sSub>
                      </m:e>
                    </m:d>
                    <m:r>
                      <a:rPr lang="en-US" sz="3600" b="0" i="1" smtClean="0">
                        <a:latin typeface="Cambria Math"/>
                      </a:rPr>
                      <m:t>,</m:t>
                    </m:r>
                  </m:oMath>
                </a14:m>
                <a:r>
                  <a:rPr lang="uz-Latn-UZ" sz="3600" dirty="0">
                    <a:latin typeface="Times New Roman" panose="02020603050405020304" pitchFamily="18" charset="0"/>
                    <a:cs typeface="Times New Roman" panose="02020603050405020304" pitchFamily="18" charset="0"/>
                  </a:rPr>
                  <a:t>назорат қилинмайдиган векторлар йиғиндиси </a:t>
                </a:r>
                <a14:m>
                  <m:oMath xmlns:m="http://schemas.openxmlformats.org/officeDocument/2006/math">
                    <m:r>
                      <a:rPr lang="uz-Latn-UZ" sz="3600" b="1" i="1">
                        <a:latin typeface="Cambria Math"/>
                      </a:rPr>
                      <m:t>𝒇</m:t>
                    </m:r>
                    <m:r>
                      <a:rPr lang="uz-Latn-UZ" sz="3600" b="1" i="1">
                        <a:latin typeface="Cambria Math"/>
                      </a:rPr>
                      <m:t>=</m:t>
                    </m:r>
                    <m:d>
                      <m:dPr>
                        <m:begChr m:val="{"/>
                        <m:endChr m:val="}"/>
                        <m:ctrlPr>
                          <a:rPr lang="ru-RU" sz="3600" i="1">
                            <a:latin typeface="Cambria Math"/>
                          </a:rPr>
                        </m:ctrlPr>
                      </m:dPr>
                      <m:e>
                        <m:sSub>
                          <m:sSubPr>
                            <m:ctrlPr>
                              <a:rPr lang="ru-RU" sz="3600" i="1">
                                <a:latin typeface="Cambria Math"/>
                              </a:rPr>
                            </m:ctrlPr>
                          </m:sSubPr>
                          <m:e>
                            <m:r>
                              <a:rPr lang="uz-Latn-UZ" sz="3600" b="1" i="1">
                                <a:latin typeface="Cambria Math"/>
                              </a:rPr>
                              <m:t>𝒇</m:t>
                            </m:r>
                          </m:e>
                          <m:sub>
                            <m:r>
                              <a:rPr lang="uz-Latn-UZ" sz="3600" b="1" i="1">
                                <a:latin typeface="Cambria Math"/>
                              </a:rPr>
                              <m:t>𝟏</m:t>
                            </m:r>
                          </m:sub>
                        </m:sSub>
                        <m:r>
                          <a:rPr lang="uz-Latn-UZ" sz="3600" b="1" i="1">
                            <a:latin typeface="Cambria Math"/>
                          </a:rPr>
                          <m:t>, </m:t>
                        </m:r>
                        <m:sSub>
                          <m:sSubPr>
                            <m:ctrlPr>
                              <a:rPr lang="ru-RU" sz="3600" i="1">
                                <a:latin typeface="Cambria Math"/>
                              </a:rPr>
                            </m:ctrlPr>
                          </m:sSubPr>
                          <m:e>
                            <m:r>
                              <a:rPr lang="uz-Latn-UZ" sz="3600" b="1" i="1">
                                <a:latin typeface="Cambria Math"/>
                              </a:rPr>
                              <m:t>𝒇</m:t>
                            </m:r>
                          </m:e>
                          <m:sub>
                            <m:r>
                              <a:rPr lang="uz-Latn-UZ" sz="3600" b="1" i="1">
                                <a:latin typeface="Cambria Math"/>
                              </a:rPr>
                              <m:t>𝟐</m:t>
                            </m:r>
                          </m:sub>
                        </m:sSub>
                        <m:r>
                          <a:rPr lang="uz-Latn-UZ" sz="3600" b="1" i="1">
                            <a:latin typeface="Cambria Math"/>
                          </a:rPr>
                          <m:t>, … </m:t>
                        </m:r>
                        <m:sSub>
                          <m:sSubPr>
                            <m:ctrlPr>
                              <a:rPr lang="ru-RU" sz="3600" i="1">
                                <a:latin typeface="Cambria Math"/>
                              </a:rPr>
                            </m:ctrlPr>
                          </m:sSubPr>
                          <m:e>
                            <m:r>
                              <a:rPr lang="uz-Latn-UZ" sz="3600" b="1" i="1">
                                <a:latin typeface="Cambria Math"/>
                              </a:rPr>
                              <m:t>𝒇</m:t>
                            </m:r>
                          </m:e>
                          <m:sub>
                            <m:r>
                              <a:rPr lang="uz-Latn-UZ" sz="3600" b="1" i="1">
                                <a:latin typeface="Cambria Math"/>
                              </a:rPr>
                              <m:t>𝒓</m:t>
                            </m:r>
                          </m:sub>
                        </m:sSub>
                      </m:e>
                    </m:d>
                  </m:oMath>
                </a14:m>
                <a:r>
                  <a:rPr lang="uz-Latn-UZ" sz="3600" dirty="0">
                    <a:latin typeface="Times New Roman" panose="02020603050405020304" pitchFamily="18" charset="0"/>
                    <a:cs typeface="Times New Roman" panose="02020603050405020304" pitchFamily="18" charset="0"/>
                  </a:rPr>
                  <a:t>, бошқарув катталик векторлар йиғиндиси </a:t>
                </a:r>
                <a14:m>
                  <m:oMath xmlns:m="http://schemas.openxmlformats.org/officeDocument/2006/math">
                    <m:r>
                      <a:rPr lang="uz-Latn-UZ" sz="3600" b="1" i="1">
                        <a:latin typeface="Cambria Math"/>
                      </a:rPr>
                      <m:t>𝒖</m:t>
                    </m:r>
                    <m:r>
                      <a:rPr lang="uz-Latn-UZ" sz="3600" b="1" i="1">
                        <a:latin typeface="Cambria Math"/>
                      </a:rPr>
                      <m:t>=</m:t>
                    </m:r>
                    <m:d>
                      <m:dPr>
                        <m:begChr m:val="{"/>
                        <m:endChr m:val="}"/>
                        <m:ctrlPr>
                          <a:rPr lang="ru-RU" sz="3600" i="1">
                            <a:latin typeface="Cambria Math"/>
                          </a:rPr>
                        </m:ctrlPr>
                      </m:dPr>
                      <m:e>
                        <m:sSub>
                          <m:sSubPr>
                            <m:ctrlPr>
                              <a:rPr lang="ru-RU" sz="3600" i="1">
                                <a:latin typeface="Cambria Math"/>
                              </a:rPr>
                            </m:ctrlPr>
                          </m:sSubPr>
                          <m:e>
                            <m:r>
                              <a:rPr lang="uz-Latn-UZ" sz="3600" b="1" i="1">
                                <a:latin typeface="Cambria Math"/>
                              </a:rPr>
                              <m:t>𝒖</m:t>
                            </m:r>
                          </m:e>
                          <m:sub>
                            <m:r>
                              <a:rPr lang="uz-Latn-UZ" sz="3600" b="1" i="1">
                                <a:latin typeface="Cambria Math"/>
                              </a:rPr>
                              <m:t>𝟏</m:t>
                            </m:r>
                          </m:sub>
                        </m:sSub>
                        <m:r>
                          <a:rPr lang="uz-Latn-UZ" sz="3600" b="1" i="1">
                            <a:latin typeface="Cambria Math"/>
                          </a:rPr>
                          <m:t>, </m:t>
                        </m:r>
                        <m:sSub>
                          <m:sSubPr>
                            <m:ctrlPr>
                              <a:rPr lang="ru-RU" sz="3600" i="1">
                                <a:latin typeface="Cambria Math"/>
                              </a:rPr>
                            </m:ctrlPr>
                          </m:sSubPr>
                          <m:e>
                            <m:r>
                              <a:rPr lang="uz-Latn-UZ" sz="3600" b="1" i="1">
                                <a:latin typeface="Cambria Math"/>
                              </a:rPr>
                              <m:t>𝒖</m:t>
                            </m:r>
                          </m:e>
                          <m:sub>
                            <m:r>
                              <a:rPr lang="uz-Latn-UZ" sz="3600" b="1" i="1">
                                <a:latin typeface="Cambria Math"/>
                              </a:rPr>
                              <m:t>𝟐</m:t>
                            </m:r>
                          </m:sub>
                        </m:sSub>
                        <m:r>
                          <a:rPr lang="uz-Latn-UZ" sz="3600" b="1" i="1">
                            <a:latin typeface="Cambria Math"/>
                          </a:rPr>
                          <m:t>, … </m:t>
                        </m:r>
                        <m:sSub>
                          <m:sSubPr>
                            <m:ctrlPr>
                              <a:rPr lang="ru-RU" sz="3600" i="1">
                                <a:latin typeface="Cambria Math"/>
                              </a:rPr>
                            </m:ctrlPr>
                          </m:sSubPr>
                          <m:e>
                            <m:r>
                              <a:rPr lang="uz-Latn-UZ" sz="3600" b="1" i="1">
                                <a:latin typeface="Cambria Math"/>
                              </a:rPr>
                              <m:t>𝒖</m:t>
                            </m:r>
                          </m:e>
                          <m:sub>
                            <m:r>
                              <a:rPr lang="uz-Latn-UZ" sz="3600" b="1" i="1">
                                <a:latin typeface="Cambria Math"/>
                              </a:rPr>
                              <m:t>𝒓</m:t>
                            </m:r>
                          </m:sub>
                        </m:sSub>
                      </m:e>
                    </m:d>
                  </m:oMath>
                </a14:m>
                <a:r>
                  <a:rPr lang="uz-Latn-UZ" sz="3600" dirty="0">
                    <a:latin typeface="Times New Roman" panose="02020603050405020304" pitchFamily="18" charset="0"/>
                    <a:cs typeface="Times New Roman" panose="02020603050405020304" pitchFamily="18" charset="0"/>
                  </a:rPr>
                  <a:t> билан белгиланган. Назорат қилинадиган шунингдек назорат қилинмайдиган катталиклар жами объект ҳолатини характерлайдиган вектор </a:t>
                </a:r>
                <a14:m>
                  <m:oMath xmlns:m="http://schemas.openxmlformats.org/officeDocument/2006/math">
                    <m:r>
                      <a:rPr lang="uz-Latn-UZ" sz="3600" b="1" i="1">
                        <a:latin typeface="Cambria Math"/>
                      </a:rPr>
                      <m:t>𝒙</m:t>
                    </m:r>
                    <m:r>
                      <a:rPr lang="uz-Latn-UZ" sz="3600" b="1" i="1">
                        <a:latin typeface="Cambria Math"/>
                      </a:rPr>
                      <m:t>=</m:t>
                    </m:r>
                    <m:d>
                      <m:dPr>
                        <m:begChr m:val="{"/>
                        <m:endChr m:val="}"/>
                        <m:ctrlPr>
                          <a:rPr lang="ru-RU" sz="3600" i="1">
                            <a:latin typeface="Cambria Math"/>
                          </a:rPr>
                        </m:ctrlPr>
                      </m:dPr>
                      <m:e>
                        <m:sSub>
                          <m:sSubPr>
                            <m:ctrlPr>
                              <a:rPr lang="ru-RU" sz="3600" i="1">
                                <a:latin typeface="Cambria Math"/>
                              </a:rPr>
                            </m:ctrlPr>
                          </m:sSubPr>
                          <m:e>
                            <m:r>
                              <a:rPr lang="uz-Latn-UZ" sz="3600" b="1" i="1">
                                <a:latin typeface="Cambria Math"/>
                              </a:rPr>
                              <m:t>𝒙</m:t>
                            </m:r>
                          </m:e>
                          <m:sub>
                            <m:r>
                              <a:rPr lang="uz-Latn-UZ" sz="3600" b="1" i="1">
                                <a:latin typeface="Cambria Math"/>
                              </a:rPr>
                              <m:t>𝟏</m:t>
                            </m:r>
                          </m:sub>
                        </m:sSub>
                        <m:r>
                          <a:rPr lang="uz-Latn-UZ" sz="3600" b="1" i="1">
                            <a:latin typeface="Cambria Math"/>
                          </a:rPr>
                          <m:t>, </m:t>
                        </m:r>
                        <m:sSub>
                          <m:sSubPr>
                            <m:ctrlPr>
                              <a:rPr lang="ru-RU" sz="3600" i="1">
                                <a:latin typeface="Cambria Math"/>
                              </a:rPr>
                            </m:ctrlPr>
                          </m:sSubPr>
                          <m:e>
                            <m:r>
                              <a:rPr lang="uz-Latn-UZ" sz="3600" b="1" i="1">
                                <a:latin typeface="Cambria Math"/>
                              </a:rPr>
                              <m:t>𝒙</m:t>
                            </m:r>
                          </m:e>
                          <m:sub>
                            <m:r>
                              <a:rPr lang="uz-Latn-UZ" sz="3600" b="1" i="1">
                                <a:latin typeface="Cambria Math"/>
                              </a:rPr>
                              <m:t>𝟐</m:t>
                            </m:r>
                          </m:sub>
                        </m:sSub>
                        <m:r>
                          <a:rPr lang="uz-Latn-UZ" sz="3600" b="1" i="1">
                            <a:latin typeface="Cambria Math"/>
                          </a:rPr>
                          <m:t>, … </m:t>
                        </m:r>
                        <m:sSub>
                          <m:sSubPr>
                            <m:ctrlPr>
                              <a:rPr lang="ru-RU" sz="3600" i="1">
                                <a:latin typeface="Cambria Math"/>
                              </a:rPr>
                            </m:ctrlPr>
                          </m:sSubPr>
                          <m:e>
                            <m:r>
                              <a:rPr lang="uz-Latn-UZ" sz="3600" b="1" i="1">
                                <a:latin typeface="Cambria Math"/>
                              </a:rPr>
                              <m:t>𝒙</m:t>
                            </m:r>
                          </m:e>
                          <m:sub>
                            <m:r>
                              <a:rPr lang="uz-Latn-UZ" sz="3600" b="1" i="1">
                                <a:latin typeface="Cambria Math"/>
                              </a:rPr>
                              <m:t>𝒏</m:t>
                            </m:r>
                          </m:sub>
                        </m:sSub>
                      </m:e>
                    </m:d>
                  </m:oMath>
                </a14:m>
                <a:r>
                  <a:rPr lang="uz-Latn-UZ" sz="3600" dirty="0">
                    <a:latin typeface="Times New Roman" panose="02020603050405020304" pitchFamily="18" charset="0"/>
                    <a:cs typeface="Times New Roman" panose="02020603050405020304" pitchFamily="18" charset="0"/>
                  </a:rPr>
                  <a:t> билан белгиланган. Бунда n≥m. Векторларнинг бошқа координаталари </a:t>
                </a:r>
                <a:r>
                  <a:rPr lang="uz-Latn-UZ" sz="3600" i="1" dirty="0">
                    <a:latin typeface="Times New Roman" panose="02020603050405020304" pitchFamily="18" charset="0"/>
                    <a:cs typeface="Times New Roman" panose="02020603050405020304" pitchFamily="18" charset="0"/>
                  </a:rPr>
                  <a:t>x</a:t>
                </a:r>
                <a:r>
                  <a:rPr lang="uz-Latn-UZ" sz="3600" dirty="0">
                    <a:latin typeface="Times New Roman" panose="02020603050405020304" pitchFamily="18" charset="0"/>
                    <a:cs typeface="Times New Roman" panose="02020603050405020304" pitchFamily="18" charset="0"/>
                  </a:rPr>
                  <a:t> ва </a:t>
                </a:r>
                <a:r>
                  <a:rPr lang="uz-Latn-UZ" sz="3600" i="1" dirty="0">
                    <a:latin typeface="Times New Roman" panose="02020603050405020304" pitchFamily="18" charset="0"/>
                    <a:cs typeface="Times New Roman" panose="02020603050405020304" pitchFamily="18" charset="0"/>
                  </a:rPr>
                  <a:t>y</a:t>
                </a:r>
                <a:r>
                  <a:rPr lang="uz-Latn-UZ" sz="3600" dirty="0">
                    <a:latin typeface="Times New Roman" panose="02020603050405020304" pitchFamily="18" charset="0"/>
                    <a:cs typeface="Times New Roman" panose="02020603050405020304" pitchFamily="18" charset="0"/>
                  </a:rPr>
                  <a:t> мос келиши мумкин.</a:t>
                </a:r>
                <a:endParaRPr lang="ru-RU" sz="3600" dirty="0">
                  <a:latin typeface="Times New Roman" pitchFamily="18" charset="0"/>
                  <a:cs typeface="Times New Roman"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sz="quarter" idx="13"/>
              </p:nvPr>
            </p:nvSpPr>
            <p:spPr>
              <a:xfrm>
                <a:off x="395536" y="476672"/>
                <a:ext cx="8424936" cy="5976664"/>
              </a:xfrm>
              <a:blipFill rotWithShape="1">
                <a:blip r:embed="rId3"/>
                <a:stretch>
                  <a:fillRect l="-1230" t="-612" r="-1158"/>
                </a:stretch>
              </a:blipFill>
            </p:spPr>
            <p:txBody>
              <a:bodyPr/>
              <a:lstStyle/>
              <a:p>
                <a:r>
                  <a:rPr lang="ru-RU">
                    <a:noFill/>
                  </a:rPr>
                  <a:t> </a:t>
                </a:r>
              </a:p>
            </p:txBody>
          </p:sp>
        </mc:Fallback>
      </mc:AlternateContent>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467544" y="188640"/>
            <a:ext cx="8352928" cy="6408712"/>
          </a:xfrm>
        </p:spPr>
        <p:txBody>
          <a:bodyPr>
            <a:normAutofit/>
          </a:bodyPr>
          <a:lstStyle/>
          <a:p>
            <a:pPr marL="44450" indent="492125" algn="just">
              <a:lnSpc>
                <a:spcPct val="150000"/>
              </a:lnSpc>
              <a:spcBef>
                <a:spcPts val="0"/>
              </a:spcBef>
              <a:spcAft>
                <a:spcPts val="0"/>
              </a:spcAft>
              <a:buNone/>
            </a:pPr>
            <a:r>
              <a:rPr lang="uz-Latn-UZ" dirty="0">
                <a:latin typeface="Times New Roman" panose="02020603050405020304" pitchFamily="18" charset="0"/>
                <a:cs typeface="Times New Roman" panose="02020603050405020304" pitchFamily="18" charset="0"/>
              </a:rPr>
              <a:t>Вектор координаталари </a:t>
            </a:r>
            <a:r>
              <a:rPr lang="uz-Latn-UZ" i="1" dirty="0">
                <a:latin typeface="Times New Roman" panose="02020603050405020304" pitchFamily="18" charset="0"/>
                <a:cs typeface="Times New Roman" panose="02020603050405020304" pitchFamily="18" charset="0"/>
              </a:rPr>
              <a:t>и</a:t>
            </a:r>
            <a:r>
              <a:rPr lang="uz-Latn-UZ" dirty="0">
                <a:latin typeface="Times New Roman" panose="02020603050405020304" pitchFamily="18" charset="0"/>
                <a:cs typeface="Times New Roman" panose="02020603050405020304" pitchFamily="18" charset="0"/>
              </a:rPr>
              <a:t> ва </a:t>
            </a:r>
            <a:r>
              <a:rPr lang="uz-Latn-UZ" i="1" dirty="0">
                <a:latin typeface="Times New Roman" panose="02020603050405020304" pitchFamily="18" charset="0"/>
                <a:cs typeface="Times New Roman" panose="02020603050405020304" pitchFamily="18" charset="0"/>
              </a:rPr>
              <a:t>у</a:t>
            </a:r>
            <a:r>
              <a:rPr lang="uz-Latn-UZ" dirty="0">
                <a:latin typeface="Times New Roman" panose="02020603050405020304" pitchFamily="18" charset="0"/>
                <a:cs typeface="Times New Roman" panose="02020603050405020304" pitchFamily="18" charset="0"/>
              </a:rPr>
              <a:t> – ни тегишли равишда бошқарувчи ва бошқарилувчи координаталар, </a:t>
            </a:r>
            <a:r>
              <a:rPr lang="uz-Latn-UZ" i="1" dirty="0">
                <a:latin typeface="Times New Roman" panose="02020603050405020304" pitchFamily="18" charset="0"/>
                <a:cs typeface="Times New Roman" panose="02020603050405020304" pitchFamily="18" charset="0"/>
              </a:rPr>
              <a:t>g</a:t>
            </a:r>
            <a:r>
              <a:rPr lang="uz-Latn-UZ" dirty="0">
                <a:latin typeface="Times New Roman" panose="02020603050405020304" pitchFamily="18" charset="0"/>
                <a:cs typeface="Times New Roman" panose="02020603050405020304" pitchFamily="18" charset="0"/>
              </a:rPr>
              <a:t> ва </a:t>
            </a:r>
            <a:r>
              <a:rPr lang="uz-Latn-UZ" i="1" dirty="0">
                <a:latin typeface="Times New Roman" panose="02020603050405020304" pitchFamily="18" charset="0"/>
                <a:cs typeface="Times New Roman" panose="02020603050405020304" pitchFamily="18" charset="0"/>
              </a:rPr>
              <a:t>f</a:t>
            </a:r>
            <a:r>
              <a:rPr lang="uz-Latn-UZ" dirty="0">
                <a:latin typeface="Times New Roman" panose="02020603050405020304" pitchFamily="18" charset="0"/>
                <a:cs typeface="Times New Roman" panose="02020603050405020304" pitchFamily="18" charset="0"/>
              </a:rPr>
              <a:t> вектор координаталарини ташқи таъсир координаталари: </a:t>
            </a:r>
            <a:r>
              <a:rPr lang="uz-Latn-UZ" i="1" dirty="0">
                <a:latin typeface="Times New Roman" panose="02020603050405020304" pitchFamily="18" charset="0"/>
                <a:cs typeface="Times New Roman" panose="02020603050405020304" pitchFamily="18" charset="0"/>
              </a:rPr>
              <a:t>х</a:t>
            </a:r>
            <a:r>
              <a:rPr lang="uz-Latn-UZ" dirty="0">
                <a:latin typeface="Times New Roman" panose="02020603050405020304" pitchFamily="18" charset="0"/>
                <a:cs typeface="Times New Roman" panose="02020603050405020304" pitchFamily="18" charset="0"/>
              </a:rPr>
              <a:t> – вектор координаталари ҳолат координаталари деб номланади. Баъзи бошқарув тизимини кўриб чиқаётганимизда ҳолат сифатида олинган </a:t>
            </a:r>
            <a:r>
              <a:rPr lang="uz-Latn-UZ" i="1" dirty="0">
                <a:latin typeface="Times New Roman" panose="02020603050405020304" pitchFamily="18" charset="0"/>
                <a:cs typeface="Times New Roman" panose="02020603050405020304" pitchFamily="18" charset="0"/>
              </a:rPr>
              <a:t>х</a:t>
            </a:r>
            <a:r>
              <a:rPr lang="uz-Latn-UZ" dirty="0">
                <a:latin typeface="Times New Roman" panose="02020603050405020304" pitchFamily="18" charset="0"/>
                <a:cs typeface="Times New Roman" panose="02020603050405020304" pitchFamily="18" charset="0"/>
              </a:rPr>
              <a:t> вектор координаталари, бошқарув катталиги </a:t>
            </a:r>
            <a:r>
              <a:rPr lang="uz-Latn-UZ" i="1" dirty="0">
                <a:latin typeface="Times New Roman" panose="02020603050405020304" pitchFamily="18" charset="0"/>
                <a:cs typeface="Times New Roman" panose="02020603050405020304" pitchFamily="18" charset="0"/>
              </a:rPr>
              <a:t>у</a:t>
            </a:r>
            <a:r>
              <a:rPr lang="uz-Latn-UZ" dirty="0">
                <a:latin typeface="Times New Roman" panose="02020603050405020304" pitchFamily="18" charset="0"/>
                <a:cs typeface="Times New Roman" panose="02020603050405020304" pitchFamily="18" charset="0"/>
              </a:rPr>
              <a:t> векторга ўхшатилади.</a:t>
            </a:r>
            <a:endParaRPr lang="ru-RU" b="1" dirty="0">
              <a:latin typeface="Times New Roman" panose="02020603050405020304" pitchFamily="18" charset="0"/>
              <a:cs typeface="Times New Roman" panose="02020603050405020304" pitchFamily="18" charset="0"/>
            </a:endParaRPr>
          </a:p>
          <a:p>
            <a:pPr marL="44450" indent="492125" algn="just">
              <a:lnSpc>
                <a:spcPct val="150000"/>
              </a:lnSpc>
              <a:spcBef>
                <a:spcPts val="0"/>
              </a:spcBef>
              <a:spcAft>
                <a:spcPts val="0"/>
              </a:spcAft>
              <a:buNone/>
            </a:pPr>
            <a:r>
              <a:rPr lang="uz-Latn-UZ" dirty="0">
                <a:latin typeface="Times New Roman" panose="02020603050405020304" pitchFamily="18" charset="0"/>
                <a:cs typeface="Times New Roman" panose="02020603050405020304" pitchFamily="18" charset="0"/>
              </a:rPr>
              <a:t>Агар объектни математик баёни маълум бўлса, объектга барча ташқи таъсир билан биргаликдаги боғликлар бўлган тенглама тизими маълум бўлади. Маълум бўлган мавжуд шароитда ушбу тизим тенгламаси ташқи таъсир </a:t>
            </a:r>
            <a:r>
              <a:rPr lang="uz-Latn-UZ" i="1" dirty="0">
                <a:latin typeface="Times New Roman" panose="02020603050405020304" pitchFamily="18" charset="0"/>
                <a:cs typeface="Times New Roman" panose="02020603050405020304" pitchFamily="18" charset="0"/>
              </a:rPr>
              <a:t>u, g, f</a:t>
            </a:r>
            <a:r>
              <a:rPr lang="uz-Latn-UZ" dirty="0">
                <a:latin typeface="Times New Roman" panose="02020603050405020304" pitchFamily="18" charset="0"/>
                <a:cs typeface="Times New Roman" panose="02020603050405020304" pitchFamily="18" charset="0"/>
              </a:rPr>
              <a:t> бўйича, ҳолат вектори </a:t>
            </a:r>
            <a:r>
              <a:rPr lang="uz-Latn-UZ" i="1" dirty="0">
                <a:latin typeface="Times New Roman" panose="02020603050405020304" pitchFamily="18" charset="0"/>
                <a:cs typeface="Times New Roman" panose="02020603050405020304" pitchFamily="18" charset="0"/>
              </a:rPr>
              <a:t>х</a:t>
            </a:r>
            <a:r>
              <a:rPr lang="uz-Latn-UZ" dirty="0">
                <a:latin typeface="Times New Roman" panose="02020603050405020304" pitchFamily="18" charset="0"/>
                <a:cs typeface="Times New Roman" panose="02020603050405020304" pitchFamily="18" charset="0"/>
              </a:rPr>
              <a:t> ва чиқиш бошқарилаётган катталик </a:t>
            </a:r>
            <a:r>
              <a:rPr lang="uz-Latn-UZ" i="1" dirty="0">
                <a:latin typeface="Times New Roman" panose="02020603050405020304" pitchFamily="18" charset="0"/>
                <a:cs typeface="Times New Roman" panose="02020603050405020304" pitchFamily="18" charset="0"/>
              </a:rPr>
              <a:t>у</a:t>
            </a:r>
            <a:r>
              <a:rPr lang="uz-Latn-UZ" dirty="0">
                <a:latin typeface="Times New Roman" panose="02020603050405020304" pitchFamily="18" charset="0"/>
                <a:cs typeface="Times New Roman" panose="02020603050405020304" pitchFamily="18" charset="0"/>
              </a:rPr>
              <a:t> – ни аниқлашга имкон беради.</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264696"/>
          </a:xfrm>
        </p:spPr>
        <p:txBody>
          <a:bodyPr>
            <a:normAutofit fontScale="77500" lnSpcReduction="20000"/>
          </a:bodyPr>
          <a:lstStyle/>
          <a:p>
            <a:pPr marL="0" indent="711200" algn="just">
              <a:lnSpc>
                <a:spcPct val="150000"/>
              </a:lnSpc>
              <a:spcBef>
                <a:spcPts val="0"/>
              </a:spcBef>
              <a:spcAft>
                <a:spcPts val="0"/>
              </a:spcAft>
              <a:buNone/>
            </a:pPr>
            <a:r>
              <a:rPr lang="uz-Latn-UZ" dirty="0">
                <a:latin typeface="Times New Roman" panose="02020603050405020304" pitchFamily="18" charset="0"/>
                <a:cs typeface="Times New Roman" panose="02020603050405020304" pitchFamily="18" charset="0"/>
              </a:rPr>
              <a:t>Агар объект битта бошқарувчи ва битта бошқарилувчи катталик билан характерланса, яъни векторлар </a:t>
            </a:r>
            <a:r>
              <a:rPr lang="uz-Latn-UZ" i="1" dirty="0">
                <a:latin typeface="Times New Roman" panose="02020603050405020304" pitchFamily="18" charset="0"/>
                <a:cs typeface="Times New Roman" panose="02020603050405020304" pitchFamily="18" charset="0"/>
              </a:rPr>
              <a:t>и</a:t>
            </a:r>
            <a:r>
              <a:rPr lang="uz-Latn-UZ" dirty="0">
                <a:latin typeface="Times New Roman" panose="02020603050405020304" pitchFamily="18" charset="0"/>
                <a:cs typeface="Times New Roman" panose="02020603050405020304" pitchFamily="18" charset="0"/>
              </a:rPr>
              <a:t> ва </a:t>
            </a:r>
            <a:r>
              <a:rPr lang="uz-Latn-UZ" i="1" dirty="0">
                <a:latin typeface="Times New Roman" panose="02020603050405020304" pitchFamily="18" charset="0"/>
                <a:cs typeface="Times New Roman" panose="02020603050405020304" pitchFamily="18" charset="0"/>
              </a:rPr>
              <a:t>у</a:t>
            </a:r>
            <a:r>
              <a:rPr lang="uz-Latn-UZ" dirty="0">
                <a:latin typeface="Times New Roman" panose="02020603050405020304" pitchFamily="18" charset="0"/>
                <a:cs typeface="Times New Roman" panose="02020603050405020304" pitchFamily="18" charset="0"/>
              </a:rPr>
              <a:t> биттадан координатага эга бўлади, бунда объект содда ёки бир боғламли дейилади. Бир-бирига боғлиқ бўлган бир қанча и ва у векторлар координаталари мавжуд бўлса, объект кўп тармоқли дейилади</a:t>
            </a:r>
            <a:r>
              <a:rPr lang="uz-Latn-UZ"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711200" algn="just">
              <a:lnSpc>
                <a:spcPct val="150000"/>
              </a:lnSpc>
              <a:spcBef>
                <a:spcPts val="0"/>
              </a:spcBef>
              <a:spcAft>
                <a:spcPts val="0"/>
              </a:spcAft>
              <a:buNone/>
            </a:pPr>
            <a:endParaRPr lang="en-US" dirty="0">
              <a:latin typeface="Times New Roman" panose="02020603050405020304" pitchFamily="18" charset="0"/>
              <a:cs typeface="Times New Roman" panose="02020603050405020304" pitchFamily="18" charset="0"/>
            </a:endParaRPr>
          </a:p>
          <a:p>
            <a:pPr marL="0" indent="711200" algn="just">
              <a:lnSpc>
                <a:spcPct val="150000"/>
              </a:lnSpc>
              <a:spcBef>
                <a:spcPts val="0"/>
              </a:spcBef>
              <a:spcAft>
                <a:spcPts val="0"/>
              </a:spcAft>
              <a:buNone/>
            </a:pPr>
            <a:endParaRPr lang="en-US" dirty="0" smtClean="0">
              <a:latin typeface="Times New Roman" panose="02020603050405020304" pitchFamily="18" charset="0"/>
              <a:cs typeface="Times New Roman" panose="02020603050405020304" pitchFamily="18" charset="0"/>
            </a:endParaRPr>
          </a:p>
          <a:p>
            <a:pPr marL="0" indent="711200" algn="just">
              <a:lnSpc>
                <a:spcPct val="150000"/>
              </a:lnSpc>
              <a:spcBef>
                <a:spcPts val="0"/>
              </a:spcBef>
              <a:spcAft>
                <a:spcPts val="0"/>
              </a:spcAft>
              <a:buNone/>
            </a:pPr>
            <a:endParaRPr lang="en-US" dirty="0">
              <a:latin typeface="Times New Roman" panose="02020603050405020304" pitchFamily="18" charset="0"/>
              <a:cs typeface="Times New Roman" panose="02020603050405020304" pitchFamily="18" charset="0"/>
            </a:endParaRPr>
          </a:p>
          <a:p>
            <a:pPr marL="0" indent="711200" algn="just">
              <a:lnSpc>
                <a:spcPct val="150000"/>
              </a:lnSpc>
              <a:spcBef>
                <a:spcPts val="0"/>
              </a:spcBef>
              <a:spcAft>
                <a:spcPts val="0"/>
              </a:spcAft>
              <a:buNone/>
            </a:pPr>
            <a:endParaRPr lang="en-US" dirty="0" smtClean="0">
              <a:latin typeface="Times New Roman" panose="02020603050405020304" pitchFamily="18" charset="0"/>
              <a:cs typeface="Times New Roman" panose="02020603050405020304" pitchFamily="18" charset="0"/>
            </a:endParaRPr>
          </a:p>
          <a:p>
            <a:pPr marL="0" indent="711200" algn="just">
              <a:lnSpc>
                <a:spcPct val="150000"/>
              </a:lnSpc>
              <a:spcBef>
                <a:spcPts val="0"/>
              </a:spcBef>
              <a:spcAft>
                <a:spcPts val="0"/>
              </a:spcAft>
              <a:buNone/>
            </a:pPr>
            <a:endParaRPr lang="en-US" dirty="0">
              <a:latin typeface="Times New Roman" panose="02020603050405020304" pitchFamily="18" charset="0"/>
              <a:cs typeface="Times New Roman" panose="02020603050405020304" pitchFamily="18" charset="0"/>
            </a:endParaRPr>
          </a:p>
          <a:p>
            <a:pPr marL="0" indent="0" algn="ctr">
              <a:lnSpc>
                <a:spcPct val="150000"/>
              </a:lnSpc>
              <a:spcBef>
                <a:spcPts val="0"/>
              </a:spcBef>
              <a:spcAft>
                <a:spcPts val="0"/>
              </a:spcAft>
              <a:buNone/>
            </a:pPr>
            <a:r>
              <a:rPr lang="uz-Latn-UZ" dirty="0">
                <a:latin typeface="Times New Roman" panose="02020603050405020304" pitchFamily="18" charset="0"/>
                <a:cs typeface="Times New Roman" panose="02020603050405020304" pitchFamily="18" charset="0"/>
              </a:rPr>
              <a:t>1</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2</a:t>
            </a:r>
            <a:r>
              <a:rPr lang="ru-RU" dirty="0">
                <a:latin typeface="Times New Roman" panose="02020603050405020304" pitchFamily="18" charset="0"/>
                <a:cs typeface="Times New Roman" panose="02020603050405020304" pitchFamily="18" charset="0"/>
              </a:rPr>
              <a:t> – р</a:t>
            </a:r>
            <a:r>
              <a:rPr lang="uz-Latn-UZ" dirty="0">
                <a:latin typeface="Times New Roman" panose="02020603050405020304" pitchFamily="18" charset="0"/>
                <a:cs typeface="Times New Roman" panose="02020603050405020304" pitchFamily="18" charset="0"/>
              </a:rPr>
              <a:t>асм</a:t>
            </a:r>
            <a:r>
              <a:rPr lang="ru-RU" dirty="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711200" algn="just">
              <a:lnSpc>
                <a:spcPct val="150000"/>
              </a:lnSpc>
              <a:spcBef>
                <a:spcPts val="0"/>
              </a:spcBef>
              <a:spcAft>
                <a:spcPts val="0"/>
              </a:spcAft>
              <a:buNone/>
            </a:pPr>
            <a:endParaRPr lang="ru-RU" dirty="0">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7112" y="3645024"/>
            <a:ext cx="6271269" cy="2069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sz="quarter" idx="13"/>
              </p:nvPr>
            </p:nvSpPr>
            <p:spPr>
              <a:xfrm>
                <a:off x="107504" y="188640"/>
                <a:ext cx="8856984" cy="6552728"/>
              </a:xfrm>
            </p:spPr>
            <p:txBody>
              <a:bodyPr>
                <a:noAutofit/>
              </a:bodyPr>
              <a:lstStyle/>
              <a:p>
                <a:pPr marL="0" indent="536575" algn="just">
                  <a:spcBef>
                    <a:spcPts val="600"/>
                  </a:spcBef>
                  <a:spcAft>
                    <a:spcPts val="600"/>
                  </a:spcAft>
                  <a:buNone/>
                </a:pPr>
                <a:r>
                  <a:rPr lang="uz-Latn-UZ" sz="2500" dirty="0">
                    <a:latin typeface="Times New Roman" panose="02020603050405020304" pitchFamily="18" charset="0"/>
                    <a:cs typeface="Times New Roman" panose="02020603050405020304" pitchFamily="18" charset="0"/>
                  </a:rPr>
                  <a:t>Ҳар қайси бошқарув объектини статик ва динамик шароитда кўриб чиқиш мумкин. Биринчи ҳолатда ташқи назорат қилинмайдиган таъсирлар g ва f бошқарувчи таъсирлар u вақтга боғлиқ бўлмаган ҳолда доимий деб олинади. Объект характеристикаси бўлиб бошқариладиган катталикни ташқи таъсирга боғлиқлигидир.</a:t>
                </a:r>
                <a:endParaRPr lang="ru-RU" sz="2500" b="1" dirty="0">
                  <a:latin typeface="Times New Roman" panose="02020603050405020304" pitchFamily="18" charset="0"/>
                  <a:cs typeface="Times New Roman" panose="02020603050405020304" pitchFamily="18" charset="0"/>
                </a:endParaRPr>
              </a:p>
              <a:p>
                <a:pPr marL="0" indent="0" algn="r">
                  <a:spcBef>
                    <a:spcPts val="600"/>
                  </a:spcBef>
                  <a:spcAft>
                    <a:spcPts val="600"/>
                  </a:spcAft>
                  <a:buNone/>
                </a:pPr>
                <a14:m>
                  <m:oMath xmlns:m="http://schemas.openxmlformats.org/officeDocument/2006/math">
                    <m:r>
                      <a:rPr lang="uz-Latn-UZ" sz="2500" b="1" i="1">
                        <a:latin typeface="Cambria Math"/>
                      </a:rPr>
                      <m:t>𝒚</m:t>
                    </m:r>
                    <m:r>
                      <a:rPr lang="uz-Latn-UZ" sz="2500" b="1" i="1">
                        <a:latin typeface="Cambria Math"/>
                      </a:rPr>
                      <m:t>=</m:t>
                    </m:r>
                    <m:sSub>
                      <m:sSubPr>
                        <m:ctrlPr>
                          <a:rPr lang="ru-RU" sz="2500" i="1">
                            <a:latin typeface="Cambria Math"/>
                          </a:rPr>
                        </m:ctrlPr>
                      </m:sSubPr>
                      <m:e>
                        <m:r>
                          <a:rPr lang="uz-Latn-UZ" sz="2500" b="1" i="1">
                            <a:latin typeface="Cambria Math"/>
                          </a:rPr>
                          <m:t>𝝍</m:t>
                        </m:r>
                      </m:e>
                      <m:sub>
                        <m:r>
                          <a:rPr lang="uz-Latn-UZ" sz="2500" b="1" i="1">
                            <a:latin typeface="Cambria Math"/>
                          </a:rPr>
                          <m:t>𝟏</m:t>
                        </m:r>
                      </m:sub>
                    </m:sSub>
                    <m:d>
                      <m:dPr>
                        <m:begChr m:val="{"/>
                        <m:endChr m:val="}"/>
                        <m:ctrlPr>
                          <a:rPr lang="ru-RU" sz="2500" i="1">
                            <a:latin typeface="Cambria Math"/>
                          </a:rPr>
                        </m:ctrlPr>
                      </m:dPr>
                      <m:e>
                        <m:r>
                          <a:rPr lang="uz-Latn-UZ" sz="2500" b="1" i="1">
                            <a:latin typeface="Cambria Math"/>
                          </a:rPr>
                          <m:t>𝒖</m:t>
                        </m:r>
                        <m:r>
                          <a:rPr lang="uz-Latn-UZ" sz="2500" b="1" i="1">
                            <a:latin typeface="Cambria Math"/>
                          </a:rPr>
                          <m:t>, </m:t>
                        </m:r>
                        <m:r>
                          <a:rPr lang="uz-Latn-UZ" sz="2500" b="1" i="1">
                            <a:latin typeface="Cambria Math"/>
                          </a:rPr>
                          <m:t>𝒈</m:t>
                        </m:r>
                        <m:r>
                          <a:rPr lang="uz-Latn-UZ" sz="2500" b="1" i="1">
                            <a:latin typeface="Cambria Math"/>
                          </a:rPr>
                          <m:t>, </m:t>
                        </m:r>
                        <m:r>
                          <a:rPr lang="uz-Latn-UZ" sz="2500" b="1" i="1">
                            <a:latin typeface="Cambria Math"/>
                          </a:rPr>
                          <m:t>𝒇</m:t>
                        </m:r>
                      </m:e>
                    </m:d>
                    <m:r>
                      <a:rPr lang="uz-Latn-UZ" sz="2500" b="1" i="1">
                        <a:latin typeface="Cambria Math"/>
                      </a:rPr>
                      <m:t>.</m:t>
                    </m:r>
                  </m:oMath>
                </a14:m>
                <a:r>
                  <a:rPr lang="uz-Latn-UZ" sz="2500" dirty="0">
                    <a:latin typeface="Times New Roman" panose="02020603050405020304" pitchFamily="18" charset="0"/>
                    <a:cs typeface="Times New Roman" panose="02020603050405020304" pitchFamily="18" charset="0"/>
                  </a:rPr>
                  <a:t>                                                </a:t>
                </a:r>
                <a:r>
                  <a:rPr lang="ru-RU" sz="2500" dirty="0">
                    <a:latin typeface="Times New Roman" panose="02020603050405020304" pitchFamily="18" charset="0"/>
                    <a:cs typeface="Times New Roman" panose="02020603050405020304" pitchFamily="18" charset="0"/>
                  </a:rPr>
                  <a:t>(</a:t>
                </a:r>
                <a:r>
                  <a:rPr lang="uz-Latn-UZ" sz="2500" dirty="0">
                    <a:latin typeface="Times New Roman" panose="02020603050405020304" pitchFamily="18" charset="0"/>
                    <a:cs typeface="Times New Roman" panose="02020603050405020304" pitchFamily="18" charset="0"/>
                  </a:rPr>
                  <a:t>1.1</a:t>
                </a:r>
                <a:r>
                  <a:rPr lang="ru-RU" sz="2500" dirty="0">
                    <a:latin typeface="Times New Roman" panose="02020603050405020304" pitchFamily="18" charset="0"/>
                    <a:cs typeface="Times New Roman" panose="02020603050405020304" pitchFamily="18" charset="0"/>
                  </a:rPr>
                  <a:t>)</a:t>
                </a:r>
                <a:endParaRPr lang="ru-RU" sz="2500" b="1" dirty="0">
                  <a:latin typeface="Times New Roman" panose="02020603050405020304" pitchFamily="18" charset="0"/>
                  <a:cs typeface="Times New Roman" panose="02020603050405020304" pitchFamily="18" charset="0"/>
                </a:endParaRPr>
              </a:p>
              <a:p>
                <a:pPr marL="0" indent="536575" algn="just">
                  <a:spcBef>
                    <a:spcPts val="600"/>
                  </a:spcBef>
                  <a:spcAft>
                    <a:spcPts val="600"/>
                  </a:spcAft>
                  <a:buNone/>
                </a:pPr>
                <a:r>
                  <a:rPr lang="uz-Latn-UZ" sz="2500" dirty="0">
                    <a:latin typeface="Times New Roman" panose="02020603050405020304" pitchFamily="18" charset="0"/>
                    <a:cs typeface="Times New Roman" panose="02020603050405020304" pitchFamily="18" charset="0"/>
                  </a:rPr>
                  <a:t>Бу ерда</a:t>
                </a:r>
                <a:r>
                  <a:rPr lang="uz-Cyrl-UZ" sz="25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ru-RU" sz="2500" i="1">
                            <a:latin typeface="Cambria Math"/>
                          </a:rPr>
                        </m:ctrlPr>
                      </m:sSubPr>
                      <m:e>
                        <m:r>
                          <a:rPr lang="uz-Latn-UZ" sz="2500" b="1" i="1">
                            <a:latin typeface="Cambria Math"/>
                          </a:rPr>
                          <m:t>𝝍</m:t>
                        </m:r>
                      </m:e>
                      <m:sub>
                        <m:r>
                          <a:rPr lang="uz-Latn-UZ" sz="2500" b="1" i="1">
                            <a:latin typeface="Cambria Math"/>
                          </a:rPr>
                          <m:t>𝟏</m:t>
                        </m:r>
                      </m:sub>
                    </m:sSub>
                  </m:oMath>
                </a14:m>
                <a:r>
                  <a:rPr lang="uz-Latn-UZ" sz="2500" dirty="0">
                    <a:latin typeface="Times New Roman" panose="02020603050405020304" pitchFamily="18" charset="0"/>
                    <a:cs typeface="Times New Roman" panose="02020603050405020304" pitchFamily="18" charset="0"/>
                  </a:rPr>
                  <a:t> - умумий ҳолатдаги вақтга боғлиқ бўлмаган ўзгарувчилар u, g ва f – лар чизиқсиз вектор функциясидир</a:t>
                </a:r>
                <a:r>
                  <a:rPr lang="uz-Latn-UZ" sz="2500" dirty="0" smtClean="0">
                    <a:latin typeface="Times New Roman" panose="02020603050405020304" pitchFamily="18" charset="0"/>
                    <a:cs typeface="Times New Roman" panose="02020603050405020304" pitchFamily="18" charset="0"/>
                  </a:rPr>
                  <a:t>.</a:t>
                </a:r>
                <a:endParaRPr lang="en-US" sz="2500" dirty="0" smtClean="0">
                  <a:latin typeface="Times New Roman" panose="02020603050405020304" pitchFamily="18" charset="0"/>
                  <a:cs typeface="Times New Roman" panose="02020603050405020304" pitchFamily="18" charset="0"/>
                </a:endParaRPr>
              </a:p>
              <a:p>
                <a:pPr marL="0" indent="536575" algn="just">
                  <a:spcBef>
                    <a:spcPts val="600"/>
                  </a:spcBef>
                  <a:spcAft>
                    <a:spcPts val="600"/>
                  </a:spcAft>
                  <a:buNone/>
                </a:pPr>
                <a:r>
                  <a:rPr lang="uz-Latn-UZ" sz="2500" dirty="0">
                    <a:latin typeface="Times New Roman" panose="02020603050405020304" pitchFamily="18" charset="0"/>
                    <a:cs typeface="Times New Roman" panose="02020603050405020304" pitchFamily="18" charset="0"/>
                  </a:rPr>
                  <a:t>Агар объект гармоник (бир текис) таъсирга учрайдиган бўлса, тўғри қўйилган режимда шунингдек вақтга боғлиқ нисбат билан ифода этилиши мумкин. Масалан, гармоник таъсир амплитудалари фазалари билан ифодаланилади. Бу ҳолатда кўриб чиқиш (1.1) тенглама тахлилига хосдир.</a:t>
                </a:r>
                <a:endParaRPr lang="ru-RU" sz="2500" dirty="0">
                  <a:latin typeface="Times New Roman" pitchFamily="18" charset="0"/>
                  <a:cs typeface="Times New Roman"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sz="quarter" idx="13"/>
              </p:nvPr>
            </p:nvSpPr>
            <p:spPr>
              <a:xfrm>
                <a:off x="107504" y="188640"/>
                <a:ext cx="8856984" cy="6552728"/>
              </a:xfrm>
              <a:blipFill rotWithShape="1">
                <a:blip r:embed="rId3"/>
                <a:stretch>
                  <a:fillRect l="-1170" t="-744" r="-1101"/>
                </a:stretch>
              </a:blipFill>
            </p:spPr>
            <p:txBody>
              <a:bodyPr/>
              <a:lstStyle/>
              <a:p>
                <a:r>
                  <a:rPr lang="ru-RU">
                    <a:noFill/>
                  </a:rPr>
                  <a:t> </a:t>
                </a:r>
              </a:p>
            </p:txBody>
          </p:sp>
        </mc:Fallback>
      </mc:AlternateContent>
    </p:spTree>
    <p:extLst>
      <p:ext uri="{BB962C8B-B14F-4D97-AF65-F5344CB8AC3E}">
        <p14:creationId xmlns:p14="http://schemas.microsoft.com/office/powerpoint/2010/main" val="15954619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sz="quarter" idx="13"/>
              </p:nvPr>
            </p:nvSpPr>
            <p:spPr>
              <a:xfrm>
                <a:off x="179512" y="116632"/>
                <a:ext cx="8784976" cy="6624736"/>
              </a:xfrm>
            </p:spPr>
            <p:txBody>
              <a:bodyPr>
                <a:noAutofit/>
              </a:bodyPr>
              <a:lstStyle/>
              <a:p>
                <a:pPr marL="0" indent="450000" algn="just">
                  <a:spcBef>
                    <a:spcPts val="600"/>
                  </a:spcBef>
                  <a:spcAft>
                    <a:spcPts val="600"/>
                  </a:spcAft>
                  <a:buNone/>
                </a:pPr>
                <a:r>
                  <a:rPr lang="uz-Latn-UZ" sz="2300" dirty="0">
                    <a:latin typeface="Times New Roman" panose="02020603050405020304" pitchFamily="18" charset="0"/>
                    <a:cs typeface="Times New Roman" panose="02020603050405020304" pitchFamily="18" charset="0"/>
                  </a:rPr>
                  <a:t>Динамик ўрганишда y(t) берилган ташқи таъсир ўзгариши g(t), f(t) ва u(t) боғлиқлиги тадқиқ қилинади ёки унинг статик характеристикаси ўрганилади. Бунда тенглама (1.1) қуйидаги кўринишга эга бўлади.</a:t>
                </a:r>
                <a:endParaRPr lang="ru-RU" sz="2300" b="1" dirty="0">
                  <a:latin typeface="Times New Roman" panose="02020603050405020304" pitchFamily="18" charset="0"/>
                  <a:cs typeface="Times New Roman" panose="02020603050405020304" pitchFamily="18" charset="0"/>
                </a:endParaRPr>
              </a:p>
              <a:p>
                <a:pPr marL="0" indent="450000" algn="r">
                  <a:spcBef>
                    <a:spcPts val="600"/>
                  </a:spcBef>
                  <a:spcAft>
                    <a:spcPts val="600"/>
                  </a:spcAft>
                  <a:buNone/>
                </a:pPr>
                <a14:m>
                  <m:oMath xmlns:m="http://schemas.openxmlformats.org/officeDocument/2006/math">
                    <m:r>
                      <a:rPr lang="uz-Latn-UZ" sz="2300" b="1" i="1">
                        <a:latin typeface="Cambria Math"/>
                      </a:rPr>
                      <m:t>𝒚</m:t>
                    </m:r>
                    <m:r>
                      <a:rPr lang="uz-Latn-UZ" sz="2300" b="1" i="1">
                        <a:latin typeface="Cambria Math"/>
                      </a:rPr>
                      <m:t>=</m:t>
                    </m:r>
                    <m:r>
                      <a:rPr lang="uz-Latn-UZ" sz="2300" b="1" i="1">
                        <a:latin typeface="Cambria Math"/>
                      </a:rPr>
                      <m:t>𝚲</m:t>
                    </m:r>
                    <m:r>
                      <a:rPr lang="uz-Latn-UZ" sz="2300" b="1" i="1">
                        <a:latin typeface="Cambria Math"/>
                      </a:rPr>
                      <m:t> </m:t>
                    </m:r>
                    <m:d>
                      <m:dPr>
                        <m:begChr m:val="{"/>
                        <m:endChr m:val="}"/>
                        <m:ctrlPr>
                          <a:rPr lang="ru-RU" sz="2300" i="1">
                            <a:latin typeface="Cambria Math"/>
                          </a:rPr>
                        </m:ctrlPr>
                      </m:dPr>
                      <m:e>
                        <m:r>
                          <a:rPr lang="uz-Latn-UZ" sz="2300" b="1" i="1">
                            <a:latin typeface="Cambria Math"/>
                          </a:rPr>
                          <m:t>𝒖</m:t>
                        </m:r>
                        <m:r>
                          <a:rPr lang="uz-Latn-UZ" sz="2300" b="1" i="1">
                            <a:latin typeface="Cambria Math"/>
                          </a:rPr>
                          <m:t>, </m:t>
                        </m:r>
                        <m:r>
                          <a:rPr lang="uz-Latn-UZ" sz="2300" b="1" i="1">
                            <a:latin typeface="Cambria Math"/>
                          </a:rPr>
                          <m:t>𝒈</m:t>
                        </m:r>
                        <m:r>
                          <a:rPr lang="uz-Latn-UZ" sz="2300" b="1" i="1">
                            <a:latin typeface="Cambria Math"/>
                          </a:rPr>
                          <m:t>, </m:t>
                        </m:r>
                        <m:r>
                          <a:rPr lang="uz-Latn-UZ" sz="2300" b="1" i="1">
                            <a:latin typeface="Cambria Math"/>
                          </a:rPr>
                          <m:t>𝒇</m:t>
                        </m:r>
                      </m:e>
                    </m:d>
                    <m:r>
                      <a:rPr lang="uz-Latn-UZ" sz="2300" b="1" i="1">
                        <a:latin typeface="Cambria Math"/>
                      </a:rPr>
                      <m:t>.</m:t>
                    </m:r>
                  </m:oMath>
                </a14:m>
                <a:r>
                  <a:rPr lang="uz-Latn-UZ" sz="2300" dirty="0">
                    <a:latin typeface="Times New Roman" panose="02020603050405020304" pitchFamily="18" charset="0"/>
                    <a:cs typeface="Times New Roman" panose="02020603050405020304" pitchFamily="18" charset="0"/>
                  </a:rPr>
                  <a:t>                                             (1.1а)</a:t>
                </a:r>
                <a:endParaRPr lang="ru-RU" sz="2300" b="1" dirty="0">
                  <a:latin typeface="Times New Roman" panose="02020603050405020304" pitchFamily="18" charset="0"/>
                  <a:cs typeface="Times New Roman" panose="02020603050405020304" pitchFamily="18" charset="0"/>
                </a:endParaRPr>
              </a:p>
              <a:p>
                <a:pPr marL="0" indent="450000" algn="just">
                  <a:spcBef>
                    <a:spcPts val="600"/>
                  </a:spcBef>
                  <a:spcAft>
                    <a:spcPts val="600"/>
                  </a:spcAft>
                  <a:buNone/>
                </a:pPr>
                <a:r>
                  <a:rPr lang="uz-Latn-UZ" sz="2300" dirty="0">
                    <a:latin typeface="Times New Roman" panose="02020603050405020304" pitchFamily="18" charset="0"/>
                    <a:cs typeface="Times New Roman" panose="02020603050405020304" pitchFamily="18" charset="0"/>
                  </a:rPr>
                  <a:t>	Бу ерда</a:t>
                </a:r>
                <a:r>
                  <a:rPr lang="uz-Cyrl-UZ" sz="2300" dirty="0">
                    <a:latin typeface="Times New Roman" panose="02020603050405020304" pitchFamily="18" charset="0"/>
                    <a:cs typeface="Times New Roman" panose="02020603050405020304" pitchFamily="18" charset="0"/>
                  </a:rPr>
                  <a:t>: </a:t>
                </a:r>
                <a14:m>
                  <m:oMath xmlns:m="http://schemas.openxmlformats.org/officeDocument/2006/math">
                    <m:r>
                      <a:rPr lang="uz-Latn-UZ" sz="2300" b="1" i="1">
                        <a:latin typeface="Cambria Math"/>
                      </a:rPr>
                      <m:t>𝚲</m:t>
                    </m:r>
                  </m:oMath>
                </a14:m>
                <a:r>
                  <a:rPr lang="uz-Latn-UZ" sz="2300" dirty="0">
                    <a:latin typeface="Times New Roman" panose="02020603050405020304" pitchFamily="18" charset="0"/>
                    <a:cs typeface="Times New Roman" panose="02020603050405020304" pitchFamily="18" charset="0"/>
                  </a:rPr>
                  <a:t> - ва</a:t>
                </a:r>
                <a:r>
                  <a:rPr lang="uz-Cyrl-UZ" sz="2300" dirty="0">
                    <a:latin typeface="Times New Roman" panose="02020603050405020304" pitchFamily="18" charset="0"/>
                    <a:cs typeface="Times New Roman" panose="02020603050405020304" pitchFamily="18" charset="0"/>
                  </a:rPr>
                  <a:t>қ</a:t>
                </a:r>
                <a:r>
                  <a:rPr lang="uz-Latn-UZ" sz="2300" dirty="0">
                    <a:latin typeface="Times New Roman" panose="02020603050405020304" pitchFamily="18" charset="0"/>
                    <a:cs typeface="Times New Roman" panose="02020603050405020304" pitchFamily="18" charset="0"/>
                  </a:rPr>
                  <a:t>тнинг маълум функцияларида g(t), f(t), y(t) ва u(t) ни аниқлашга имкон беридаган қандайдир умумий ҳолатдаги чизиқсиз векторли оператор. Объект х ҳолатини характерлайдиган ёрдамчи вектор киритиш тушунчаси билан объект математик динамикасини баён этиш мумкин. Уларни меъёрий шакл “коши” ифодасида кўрсатиш мумкин.</a:t>
                </a:r>
                <a:endParaRPr lang="ru-RU" sz="2300" b="1" dirty="0">
                  <a:latin typeface="Times New Roman" panose="02020603050405020304" pitchFamily="18" charset="0"/>
                  <a:cs typeface="Times New Roman" panose="02020603050405020304" pitchFamily="18" charset="0"/>
                </a:endParaRPr>
              </a:p>
              <a:p>
                <a:pPr marL="0" indent="450000" algn="r">
                  <a:spcBef>
                    <a:spcPts val="600"/>
                  </a:spcBef>
                  <a:spcAft>
                    <a:spcPts val="600"/>
                  </a:spcAft>
                  <a:buNone/>
                </a:pPr>
                <a14:m>
                  <m:oMath xmlns:m="http://schemas.openxmlformats.org/officeDocument/2006/math">
                    <m:d>
                      <m:dPr>
                        <m:begChr m:val=""/>
                        <m:endChr m:val="}"/>
                        <m:ctrlPr>
                          <a:rPr lang="ru-RU" sz="2300" i="1">
                            <a:latin typeface="Cambria Math"/>
                          </a:rPr>
                        </m:ctrlPr>
                      </m:dPr>
                      <m:e>
                        <m:eqArr>
                          <m:eqArrPr>
                            <m:ctrlPr>
                              <a:rPr lang="ru-RU" sz="2300" i="1">
                                <a:latin typeface="Cambria Math"/>
                              </a:rPr>
                            </m:ctrlPr>
                          </m:eqArrPr>
                          <m:e>
                            <m:r>
                              <a:rPr lang="uz-Latn-UZ" sz="2300" b="1" i="1">
                                <a:latin typeface="Cambria Math"/>
                              </a:rPr>
                              <m:t>𝒙</m:t>
                            </m:r>
                            <m:r>
                              <a:rPr lang="uz-Latn-UZ" sz="2300" b="1" i="1">
                                <a:latin typeface="Cambria Math"/>
                              </a:rPr>
                              <m:t>=</m:t>
                            </m:r>
                            <m:sSub>
                              <m:sSubPr>
                                <m:ctrlPr>
                                  <a:rPr lang="ru-RU" sz="2300" i="1">
                                    <a:latin typeface="Cambria Math"/>
                                  </a:rPr>
                                </m:ctrlPr>
                              </m:sSubPr>
                              <m:e>
                                <m:r>
                                  <a:rPr lang="uz-Latn-UZ" sz="2300" b="1" i="1">
                                    <a:latin typeface="Cambria Math"/>
                                  </a:rPr>
                                  <m:t>𝝍</m:t>
                                </m:r>
                              </m:e>
                              <m:sub>
                                <m:r>
                                  <a:rPr lang="uz-Latn-UZ" sz="2300" b="1" i="1">
                                    <a:latin typeface="Cambria Math"/>
                                  </a:rPr>
                                  <m:t>𝒙</m:t>
                                </m:r>
                              </m:sub>
                            </m:sSub>
                            <m:d>
                              <m:dPr>
                                <m:begChr m:val="{"/>
                                <m:endChr m:val="}"/>
                                <m:ctrlPr>
                                  <a:rPr lang="ru-RU" sz="2300" i="1">
                                    <a:latin typeface="Cambria Math"/>
                                  </a:rPr>
                                </m:ctrlPr>
                              </m:dPr>
                              <m:e>
                                <m:r>
                                  <a:rPr lang="uz-Latn-UZ" sz="2300" b="1" i="1">
                                    <a:latin typeface="Cambria Math"/>
                                  </a:rPr>
                                  <m:t>𝒖</m:t>
                                </m:r>
                                <m:r>
                                  <a:rPr lang="uz-Latn-UZ" sz="2300" b="1" i="1">
                                    <a:latin typeface="Cambria Math"/>
                                  </a:rPr>
                                  <m:t>, </m:t>
                                </m:r>
                                <m:r>
                                  <a:rPr lang="uz-Latn-UZ" sz="2300" b="1" i="1">
                                    <a:latin typeface="Cambria Math"/>
                                  </a:rPr>
                                  <m:t>𝒈</m:t>
                                </m:r>
                                <m:r>
                                  <a:rPr lang="uz-Latn-UZ" sz="2300" b="1" i="1">
                                    <a:latin typeface="Cambria Math"/>
                                  </a:rPr>
                                  <m:t>, </m:t>
                                </m:r>
                                <m:r>
                                  <a:rPr lang="uz-Latn-UZ" sz="2300" b="1" i="1">
                                    <a:latin typeface="Cambria Math"/>
                                  </a:rPr>
                                  <m:t>𝒇</m:t>
                                </m:r>
                                <m:r>
                                  <a:rPr lang="uz-Latn-UZ" sz="2300" b="1" i="1">
                                    <a:latin typeface="Cambria Math"/>
                                  </a:rPr>
                                  <m:t>,</m:t>
                                </m:r>
                                <m:r>
                                  <a:rPr lang="uz-Latn-UZ" sz="2300" b="1" i="1">
                                    <a:latin typeface="Cambria Math"/>
                                  </a:rPr>
                                  <m:t>𝒙</m:t>
                                </m:r>
                              </m:e>
                            </m:d>
                          </m:e>
                          <m:e>
                            <m:r>
                              <a:rPr lang="uz-Latn-UZ" sz="2300" b="1" i="1">
                                <a:latin typeface="Cambria Math"/>
                              </a:rPr>
                              <m:t>𝒚</m:t>
                            </m:r>
                            <m:r>
                              <a:rPr lang="uz-Latn-UZ" sz="2300" b="1" i="1">
                                <a:latin typeface="Cambria Math"/>
                              </a:rPr>
                              <m:t>=</m:t>
                            </m:r>
                            <m:sSub>
                              <m:sSubPr>
                                <m:ctrlPr>
                                  <a:rPr lang="ru-RU" sz="2300" i="1">
                                    <a:latin typeface="Cambria Math"/>
                                  </a:rPr>
                                </m:ctrlPr>
                              </m:sSubPr>
                              <m:e>
                                <m:r>
                                  <a:rPr lang="uz-Latn-UZ" sz="2300" b="1" i="1">
                                    <a:latin typeface="Cambria Math"/>
                                  </a:rPr>
                                  <m:t>𝝍</m:t>
                                </m:r>
                              </m:e>
                              <m:sub>
                                <m:r>
                                  <a:rPr lang="uz-Latn-UZ" sz="2300" b="1" i="1">
                                    <a:latin typeface="Cambria Math"/>
                                  </a:rPr>
                                  <m:t>𝒚</m:t>
                                </m:r>
                              </m:sub>
                            </m:sSub>
                            <m:d>
                              <m:dPr>
                                <m:begChr m:val="{"/>
                                <m:endChr m:val="}"/>
                                <m:ctrlPr>
                                  <a:rPr lang="ru-RU" sz="2300" i="1">
                                    <a:latin typeface="Cambria Math"/>
                                  </a:rPr>
                                </m:ctrlPr>
                              </m:dPr>
                              <m:e>
                                <m:r>
                                  <a:rPr lang="uz-Latn-UZ" sz="2300" b="1" i="1">
                                    <a:latin typeface="Cambria Math"/>
                                  </a:rPr>
                                  <m:t>𝒖</m:t>
                                </m:r>
                                <m:r>
                                  <a:rPr lang="uz-Latn-UZ" sz="2300" b="1" i="1">
                                    <a:latin typeface="Cambria Math"/>
                                  </a:rPr>
                                  <m:t>, </m:t>
                                </m:r>
                                <m:r>
                                  <a:rPr lang="uz-Latn-UZ" sz="2300" b="1" i="1">
                                    <a:latin typeface="Cambria Math"/>
                                  </a:rPr>
                                  <m:t>𝒈</m:t>
                                </m:r>
                                <m:r>
                                  <a:rPr lang="uz-Latn-UZ" sz="2300" b="1" i="1">
                                    <a:latin typeface="Cambria Math"/>
                                  </a:rPr>
                                  <m:t>, </m:t>
                                </m:r>
                                <m:r>
                                  <a:rPr lang="uz-Latn-UZ" sz="2300" b="1" i="1">
                                    <a:latin typeface="Cambria Math"/>
                                  </a:rPr>
                                  <m:t>𝒇</m:t>
                                </m:r>
                                <m:r>
                                  <a:rPr lang="uz-Latn-UZ" sz="2300" b="1" i="1">
                                    <a:latin typeface="Cambria Math"/>
                                  </a:rPr>
                                  <m:t>,</m:t>
                                </m:r>
                                <m:r>
                                  <a:rPr lang="uz-Latn-UZ" sz="2300" b="1" i="1">
                                    <a:latin typeface="Cambria Math"/>
                                  </a:rPr>
                                  <m:t>𝒙</m:t>
                                </m:r>
                              </m:e>
                            </m:d>
                          </m:e>
                        </m:eqArr>
                      </m:e>
                    </m:d>
                  </m:oMath>
                </a14:m>
                <a:r>
                  <a:rPr lang="uz-Latn-UZ" sz="2300" dirty="0">
                    <a:latin typeface="Times New Roman" panose="02020603050405020304" pitchFamily="18" charset="0"/>
                    <a:cs typeface="Times New Roman" panose="02020603050405020304" pitchFamily="18" charset="0"/>
                  </a:rPr>
                  <a:t>                                             (1.2)</a:t>
                </a:r>
                <a:endParaRPr lang="ru-RU" sz="2300" b="1" dirty="0">
                  <a:latin typeface="Times New Roman" panose="02020603050405020304" pitchFamily="18" charset="0"/>
                  <a:cs typeface="Times New Roman" panose="02020603050405020304" pitchFamily="18" charset="0"/>
                </a:endParaRPr>
              </a:p>
              <a:p>
                <a:pPr marL="0" indent="450000" algn="just">
                  <a:spcBef>
                    <a:spcPts val="600"/>
                  </a:spcBef>
                  <a:spcAft>
                    <a:spcPts val="600"/>
                  </a:spcAft>
                  <a:buNone/>
                </a:pPr>
                <a:r>
                  <a:rPr lang="uz-Latn-UZ" sz="2300" dirty="0">
                    <a:latin typeface="Times New Roman" panose="02020603050405020304" pitchFamily="18" charset="0"/>
                    <a:cs typeface="Times New Roman" panose="02020603050405020304" pitchFamily="18" charset="0"/>
                  </a:rPr>
                  <a:t>Бу ерда</a:t>
                </a:r>
                <a:r>
                  <a:rPr lang="uz-Cyrl-UZ" sz="2300" dirty="0">
                    <a:latin typeface="Times New Roman" panose="02020603050405020304" pitchFamily="18" charset="0"/>
                    <a:cs typeface="Times New Roman" panose="02020603050405020304" pitchFamily="18" charset="0"/>
                  </a:rPr>
                  <a:t>:</a:t>
                </a:r>
                <a:r>
                  <a:rPr lang="uz-Latn-UZ" sz="2300" dirty="0">
                    <a:latin typeface="Times New Roman" panose="02020603050405020304" pitchFamily="18" charset="0"/>
                    <a:cs typeface="Times New Roman" panose="02020603050405020304" pitchFamily="18" charset="0"/>
                  </a:rPr>
                  <a:t> x=dx/dt, </a:t>
                </a:r>
                <a14:m>
                  <m:oMath xmlns:m="http://schemas.openxmlformats.org/officeDocument/2006/math">
                    <m:sSub>
                      <m:sSubPr>
                        <m:ctrlPr>
                          <a:rPr lang="ru-RU" sz="2300" i="1">
                            <a:latin typeface="Cambria Math"/>
                          </a:rPr>
                        </m:ctrlPr>
                      </m:sSubPr>
                      <m:e>
                        <m:r>
                          <a:rPr lang="uz-Latn-UZ" sz="2300" b="1" i="1">
                            <a:latin typeface="Cambria Math"/>
                          </a:rPr>
                          <m:t>𝝍</m:t>
                        </m:r>
                      </m:e>
                      <m:sub>
                        <m:r>
                          <a:rPr lang="uz-Latn-UZ" sz="2300" b="1" i="1">
                            <a:latin typeface="Cambria Math"/>
                          </a:rPr>
                          <m:t>𝒙</m:t>
                        </m:r>
                      </m:sub>
                    </m:sSub>
                  </m:oMath>
                </a14:m>
                <a:r>
                  <a:rPr lang="uz-Latn-UZ" sz="2300" dirty="0">
                    <a:latin typeface="Times New Roman" panose="02020603050405020304" pitchFamily="18" charset="0"/>
                    <a:cs typeface="Times New Roman" panose="02020603050405020304" pitchFamily="18" charset="0"/>
                  </a:rPr>
                  <a:t> ва </a:t>
                </a:r>
                <a14:m>
                  <m:oMath xmlns:m="http://schemas.openxmlformats.org/officeDocument/2006/math">
                    <m:sSub>
                      <m:sSubPr>
                        <m:ctrlPr>
                          <a:rPr lang="ru-RU" sz="2300" i="1">
                            <a:latin typeface="Cambria Math"/>
                          </a:rPr>
                        </m:ctrlPr>
                      </m:sSubPr>
                      <m:e>
                        <m:r>
                          <a:rPr lang="uz-Latn-UZ" sz="2300" b="1" i="1">
                            <a:latin typeface="Cambria Math"/>
                          </a:rPr>
                          <m:t>𝝍</m:t>
                        </m:r>
                      </m:e>
                      <m:sub>
                        <m:r>
                          <a:rPr lang="uz-Latn-UZ" sz="2300" b="1" i="1">
                            <a:latin typeface="Cambria Math"/>
                          </a:rPr>
                          <m:t>у</m:t>
                        </m:r>
                      </m:sub>
                    </m:sSub>
                  </m:oMath>
                </a14:m>
                <a:r>
                  <a:rPr lang="uz-Latn-UZ" sz="2300" dirty="0">
                    <a:latin typeface="Times New Roman" panose="02020603050405020304" pitchFamily="18" charset="0"/>
                    <a:cs typeface="Times New Roman" panose="02020603050405020304" pitchFamily="18" charset="0"/>
                  </a:rPr>
                  <a:t> эса баъзи умумий ҳолатда вақтга боғлиқ бўлган ҳолда ўзгарадиган </a:t>
                </a:r>
                <a14:m>
                  <m:oMath xmlns:m="http://schemas.openxmlformats.org/officeDocument/2006/math">
                    <m:r>
                      <a:rPr lang="uz-Latn-UZ" sz="2300" b="1" i="1">
                        <a:latin typeface="Cambria Math"/>
                      </a:rPr>
                      <m:t>𝒖</m:t>
                    </m:r>
                    <m:r>
                      <a:rPr lang="uz-Latn-UZ" sz="2300" b="1" i="1">
                        <a:latin typeface="Cambria Math"/>
                      </a:rPr>
                      <m:t>, </m:t>
                    </m:r>
                    <m:r>
                      <a:rPr lang="uz-Latn-UZ" sz="2300" b="1" i="1">
                        <a:latin typeface="Cambria Math"/>
                      </a:rPr>
                      <m:t>𝒈</m:t>
                    </m:r>
                    <m:r>
                      <a:rPr lang="uz-Latn-UZ" sz="2300" b="1" i="1">
                        <a:latin typeface="Cambria Math"/>
                      </a:rPr>
                      <m:t>, </m:t>
                    </m:r>
                    <m:r>
                      <a:rPr lang="uz-Latn-UZ" sz="2300" b="1" i="1">
                        <a:latin typeface="Cambria Math"/>
                      </a:rPr>
                      <m:t>𝒇</m:t>
                    </m:r>
                    <m:r>
                      <a:rPr lang="uz-Latn-UZ" sz="2300" b="1" i="1">
                        <a:latin typeface="Cambria Math"/>
                      </a:rPr>
                      <m:t>,</m:t>
                    </m:r>
                    <m:r>
                      <a:rPr lang="uz-Latn-UZ" sz="2300" b="1" i="1">
                        <a:latin typeface="Cambria Math"/>
                      </a:rPr>
                      <m:t>𝒙</m:t>
                    </m:r>
                  </m:oMath>
                </a14:m>
                <a:r>
                  <a:rPr lang="uz-Latn-UZ" sz="2300" dirty="0">
                    <a:latin typeface="Times New Roman" panose="02020603050405020304" pitchFamily="18" charset="0"/>
                    <a:cs typeface="Times New Roman" panose="02020603050405020304" pitchFamily="18" charset="0"/>
                  </a:rPr>
                  <a:t> - лар чизиқсиз векторли оператори.</a:t>
                </a:r>
                <a:endParaRPr lang="en-US" sz="2300" dirty="0">
                  <a:latin typeface="Times New Roman" pitchFamily="18" charset="0"/>
                  <a:cs typeface="Times New Roman"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sz="quarter" idx="13"/>
              </p:nvPr>
            </p:nvSpPr>
            <p:spPr>
              <a:xfrm>
                <a:off x="179512" y="116632"/>
                <a:ext cx="8784976" cy="6624736"/>
              </a:xfrm>
              <a:blipFill rotWithShape="1">
                <a:blip r:embed="rId3"/>
                <a:stretch>
                  <a:fillRect l="-971" t="-736" r="-971" b="-460"/>
                </a:stretch>
              </a:blipFill>
            </p:spPr>
            <p:txBody>
              <a:bodyPr/>
              <a:lstStyle/>
              <a:p>
                <a:r>
                  <a:rPr lang="ru-RU">
                    <a:noFill/>
                  </a:rPr>
                  <a:t> </a:t>
                </a:r>
              </a:p>
            </p:txBody>
          </p:sp>
        </mc:Fallback>
      </mc:AlternateContent>
    </p:spTree>
    <p:extLst>
      <p:ext uri="{BB962C8B-B14F-4D97-AF65-F5344CB8AC3E}">
        <p14:creationId xmlns:p14="http://schemas.microsoft.com/office/powerpoint/2010/main" val="40870492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2304256"/>
          </a:xfrm>
        </p:spPr>
        <p:txBody>
          <a:bodyPr>
            <a:normAutofit fontScale="70000" lnSpcReduction="20000"/>
          </a:bodyPr>
          <a:lstStyle/>
          <a:p>
            <a:pPr marL="0" indent="711200" algn="just">
              <a:lnSpc>
                <a:spcPct val="140000"/>
              </a:lnSpc>
              <a:spcBef>
                <a:spcPts val="0"/>
              </a:spcBef>
              <a:buNone/>
            </a:pPr>
            <a:r>
              <a:rPr lang="uz-Latn-UZ" dirty="0">
                <a:latin typeface="Times New Roman" panose="02020603050405020304" pitchFamily="18" charset="0"/>
                <a:cs typeface="Times New Roman" panose="02020603050405020304" pitchFamily="18" charset="0"/>
              </a:rPr>
              <a:t>Ушбу тизимли тенгламани ечиш учун х(0) векторнинг бошланғич қийматини маълум бўлиши керак (бошланғич шартли). Агар назорат қилинаётган координаталари </a:t>
            </a:r>
            <a:r>
              <a:rPr lang="uz-Latn-UZ" i="1" dirty="0">
                <a:latin typeface="Times New Roman" panose="02020603050405020304" pitchFamily="18" charset="0"/>
                <a:cs typeface="Times New Roman" panose="02020603050405020304" pitchFamily="18" charset="0"/>
              </a:rPr>
              <a:t>g</a:t>
            </a:r>
            <a:r>
              <a:rPr lang="uz-Latn-UZ" i="1" baseline="-25000" dirty="0">
                <a:latin typeface="Times New Roman" panose="02020603050405020304" pitchFamily="18" charset="0"/>
                <a:cs typeface="Times New Roman" panose="02020603050405020304" pitchFamily="18" charset="0"/>
              </a:rPr>
              <a:t>i</a:t>
            </a:r>
            <a:r>
              <a:rPr lang="uz-Latn-UZ" dirty="0">
                <a:latin typeface="Times New Roman" panose="02020603050405020304" pitchFamily="18" charset="0"/>
                <a:cs typeface="Times New Roman" panose="02020603050405020304" pitchFamily="18" charset="0"/>
              </a:rPr>
              <a:t> ва </a:t>
            </a:r>
            <a:r>
              <a:rPr lang="uz-Latn-UZ" i="1" dirty="0">
                <a:latin typeface="Times New Roman" panose="02020603050405020304" pitchFamily="18" charset="0"/>
                <a:cs typeface="Times New Roman" panose="02020603050405020304" pitchFamily="18" charset="0"/>
              </a:rPr>
              <a:t>y</a:t>
            </a:r>
            <a:r>
              <a:rPr lang="uz-Latn-UZ" i="1" baseline="-25000" dirty="0">
                <a:latin typeface="Times New Roman" panose="02020603050405020304" pitchFamily="18" charset="0"/>
                <a:cs typeface="Times New Roman" panose="02020603050405020304" pitchFamily="18" charset="0"/>
              </a:rPr>
              <a:t>k</a:t>
            </a:r>
            <a:r>
              <a:rPr lang="uz-Latn-UZ" dirty="0">
                <a:latin typeface="Times New Roman" panose="02020603050405020304" pitchFamily="18" charset="0"/>
                <a:cs typeface="Times New Roman" panose="02020603050405020304" pitchFamily="18" charset="0"/>
              </a:rPr>
              <a:t> (1.2) тенгламага мос ҳолда етарли бўлса объект ҳолатини (х вектор) бир ҳил қийматда аниқлаш мумкин. Бунда объект тўлиқ назорат қилинадиган бўлади</a:t>
            </a:r>
            <a:r>
              <a:rPr lang="uz-Latn-UZ"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711200" algn="just">
              <a:lnSpc>
                <a:spcPct val="110000"/>
              </a:lnSpc>
              <a:spcBef>
                <a:spcPts val="0"/>
              </a:spcBef>
              <a:buNone/>
            </a:pPr>
            <a:endParaRPr lang="ru-RU" dirty="0">
              <a:latin typeface="Times New Roman" panose="02020603050405020304" pitchFamily="18" charset="0"/>
              <a:cs typeface="Times New Roman" panose="02020603050405020304" pitchFamily="18" charset="0"/>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3087" y="2614191"/>
            <a:ext cx="5456237" cy="3767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2886741" y="6381328"/>
            <a:ext cx="3744416" cy="369332"/>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1.3</a:t>
            </a:r>
            <a:r>
              <a:rPr lang="ru-RU" b="1" dirty="0">
                <a:latin typeface="Times New Roman" panose="02020603050405020304" pitchFamily="18" charset="0"/>
                <a:cs typeface="Times New Roman" panose="02020603050405020304" pitchFamily="18" charset="0"/>
              </a:rPr>
              <a:t> – р</a:t>
            </a:r>
            <a:r>
              <a:rPr lang="uz-Latn-UZ" b="1" dirty="0">
                <a:latin typeface="Times New Roman" panose="02020603050405020304" pitchFamily="18" charset="0"/>
                <a:cs typeface="Times New Roman" panose="02020603050405020304" pitchFamily="18" charset="0"/>
              </a:rPr>
              <a:t>асм</a:t>
            </a:r>
            <a:r>
              <a:rPr lang="ru-RU" b="1" dirty="0">
                <a:latin typeface="Times New Roman" panose="02020603050405020304" pitchFamily="18" charset="0"/>
                <a:cs typeface="Times New Roman" panose="02020603050405020304" pitchFamily="18" charset="0"/>
              </a:rPr>
              <a:t>. </a:t>
            </a:r>
            <a:r>
              <a:rPr lang="uz-Latn-UZ" b="1" dirty="0">
                <a:latin typeface="Times New Roman" panose="02020603050405020304" pitchFamily="18" charset="0"/>
                <a:cs typeface="Times New Roman" panose="02020603050405020304" pitchFamily="18" charset="0"/>
              </a:rPr>
              <a:t>Турғунлик </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1312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sz="quarter" idx="13"/>
              </p:nvPr>
            </p:nvSpPr>
            <p:spPr>
              <a:xfrm>
                <a:off x="251520" y="260648"/>
                <a:ext cx="8640960" cy="6264696"/>
              </a:xfrm>
            </p:spPr>
            <p:txBody>
              <a:bodyPr>
                <a:normAutofit fontScale="92500" lnSpcReduction="10000"/>
              </a:bodyPr>
              <a:lstStyle/>
              <a:p>
                <a:pPr marL="0" indent="457200" algn="just">
                  <a:lnSpc>
                    <a:spcPct val="130000"/>
                  </a:lnSpc>
                  <a:spcBef>
                    <a:spcPts val="600"/>
                  </a:spcBef>
                  <a:buNone/>
                </a:pPr>
                <a:r>
                  <a:rPr lang="uz-Latn-UZ" dirty="0">
                    <a:latin typeface="Times New Roman" panose="02020603050405020304" pitchFamily="18" charset="0"/>
                    <a:cs typeface="Times New Roman" panose="02020603050405020304" pitchFamily="18" charset="0"/>
                  </a:rPr>
                  <a:t>Агар (1.2) тенгламалар тизими чиз</a:t>
                </a:r>
                <a:r>
                  <a:rPr lang="uz-Cyrl-UZ" dirty="0">
                    <a:latin typeface="Times New Roman" panose="02020603050405020304" pitchFamily="18" charset="0"/>
                    <a:cs typeface="Times New Roman" panose="02020603050405020304" pitchFamily="18" charset="0"/>
                  </a:rPr>
                  <a:t>и</a:t>
                </a:r>
                <a:r>
                  <a:rPr lang="uz-Latn-UZ" dirty="0">
                    <a:latin typeface="Times New Roman" panose="02020603050405020304" pitchFamily="18" charset="0"/>
                    <a:cs typeface="Times New Roman" panose="02020603050405020304" pitchFamily="18" charset="0"/>
                  </a:rPr>
                  <a:t>қли дифференциал тенгламага келтирилса, унда объект чизиқли деб номланади. Объектни чизиқсиз дифференциал тенгламалар орқали ифодаланса, у чизиқсизга киради.	</a:t>
                </a:r>
                <a:endParaRPr lang="ru-RU" b="1" dirty="0">
                  <a:latin typeface="Times New Roman" panose="02020603050405020304" pitchFamily="18" charset="0"/>
                  <a:cs typeface="Times New Roman" panose="02020603050405020304" pitchFamily="18" charset="0"/>
                </a:endParaRPr>
              </a:p>
              <a:p>
                <a:pPr marL="0" indent="457200" algn="just">
                  <a:lnSpc>
                    <a:spcPct val="130000"/>
                  </a:lnSpc>
                  <a:spcBef>
                    <a:spcPts val="600"/>
                  </a:spcBef>
                  <a:buNone/>
                </a:pPr>
                <a:r>
                  <a:rPr lang="uz-Latn-UZ" dirty="0">
                    <a:latin typeface="Times New Roman" panose="02020603050405020304" pitchFamily="18" charset="0"/>
                    <a:cs typeface="Times New Roman" panose="02020603050405020304" pitchFamily="18" charset="0"/>
                  </a:rPr>
                  <a:t>Статик шароит х=0 учун ва тенглама (1.2) қуйидаги кўринишни олади.</a:t>
                </a:r>
                <a:endParaRPr lang="ru-RU" b="1" dirty="0">
                  <a:latin typeface="Times New Roman" panose="02020603050405020304" pitchFamily="18" charset="0"/>
                  <a:cs typeface="Times New Roman" panose="02020603050405020304" pitchFamily="18" charset="0"/>
                </a:endParaRPr>
              </a:p>
              <a:p>
                <a:pPr marL="0" indent="457200" algn="r">
                  <a:lnSpc>
                    <a:spcPct val="130000"/>
                  </a:lnSpc>
                  <a:spcBef>
                    <a:spcPts val="600"/>
                  </a:spcBef>
                  <a:buNone/>
                </a:pPr>
                <a14:m>
                  <m:oMath xmlns:m="http://schemas.openxmlformats.org/officeDocument/2006/math">
                    <m:d>
                      <m:dPr>
                        <m:begChr m:val=""/>
                        <m:endChr m:val="}"/>
                        <m:ctrlPr>
                          <a:rPr lang="ru-RU" i="1">
                            <a:latin typeface="Cambria Math"/>
                          </a:rPr>
                        </m:ctrlPr>
                      </m:dPr>
                      <m:e>
                        <m:eqArr>
                          <m:eqArrPr>
                            <m:ctrlPr>
                              <a:rPr lang="ru-RU" i="1">
                                <a:latin typeface="Cambria Math"/>
                              </a:rPr>
                            </m:ctrlPr>
                          </m:eqArrPr>
                          <m:e>
                            <m:sSub>
                              <m:sSubPr>
                                <m:ctrlPr>
                                  <a:rPr lang="ru-RU" i="1">
                                    <a:latin typeface="Cambria Math"/>
                                  </a:rPr>
                                </m:ctrlPr>
                              </m:sSubPr>
                              <m:e>
                                <m:r>
                                  <a:rPr lang="uz-Latn-UZ" b="1" i="1">
                                    <a:latin typeface="Cambria Math"/>
                                  </a:rPr>
                                  <m:t>𝝍</m:t>
                                </m:r>
                              </m:e>
                              <m:sub>
                                <m:r>
                                  <a:rPr lang="uz-Latn-UZ" b="1" i="1">
                                    <a:latin typeface="Cambria Math"/>
                                  </a:rPr>
                                  <m:t>𝒙</m:t>
                                </m:r>
                              </m:sub>
                            </m:sSub>
                            <m:d>
                              <m:dPr>
                                <m:begChr m:val="{"/>
                                <m:endChr m:val="}"/>
                                <m:ctrlPr>
                                  <a:rPr lang="ru-RU" i="1">
                                    <a:latin typeface="Cambria Math"/>
                                  </a:rPr>
                                </m:ctrlPr>
                              </m:dPr>
                              <m:e>
                                <m:r>
                                  <a:rPr lang="uz-Latn-UZ" b="1" i="1">
                                    <a:latin typeface="Cambria Math"/>
                                  </a:rPr>
                                  <m:t>𝒖</m:t>
                                </m:r>
                                <m:r>
                                  <a:rPr lang="uz-Latn-UZ" b="1" i="1">
                                    <a:latin typeface="Cambria Math"/>
                                  </a:rPr>
                                  <m:t>, </m:t>
                                </m:r>
                                <m:r>
                                  <a:rPr lang="uz-Latn-UZ" b="1" i="1">
                                    <a:latin typeface="Cambria Math"/>
                                  </a:rPr>
                                  <m:t>𝒈</m:t>
                                </m:r>
                                <m:r>
                                  <a:rPr lang="uz-Latn-UZ" b="1" i="1">
                                    <a:latin typeface="Cambria Math"/>
                                  </a:rPr>
                                  <m:t>, </m:t>
                                </m:r>
                                <m:r>
                                  <a:rPr lang="uz-Latn-UZ" b="1" i="1">
                                    <a:latin typeface="Cambria Math"/>
                                  </a:rPr>
                                  <m:t>𝒇</m:t>
                                </m:r>
                                <m:r>
                                  <a:rPr lang="uz-Latn-UZ" b="1" i="1">
                                    <a:latin typeface="Cambria Math"/>
                                  </a:rPr>
                                  <m:t>,</m:t>
                                </m:r>
                                <m:r>
                                  <a:rPr lang="uz-Latn-UZ" b="1" i="1">
                                    <a:latin typeface="Cambria Math"/>
                                  </a:rPr>
                                  <m:t>𝒙</m:t>
                                </m:r>
                              </m:e>
                            </m:d>
                            <m:r>
                              <a:rPr lang="ru-RU" b="1" i="1">
                                <a:latin typeface="Cambria Math"/>
                              </a:rPr>
                              <m:t>=</m:t>
                            </m:r>
                            <m:r>
                              <a:rPr lang="ru-RU" b="1" i="1">
                                <a:latin typeface="Cambria Math"/>
                              </a:rPr>
                              <m:t>𝟎</m:t>
                            </m:r>
                          </m:e>
                          <m:e>
                            <m:r>
                              <a:rPr lang="uz-Latn-UZ" b="1" i="1">
                                <a:latin typeface="Cambria Math"/>
                              </a:rPr>
                              <m:t>𝒚</m:t>
                            </m:r>
                            <m:r>
                              <a:rPr lang="uz-Latn-UZ" b="1" i="1">
                                <a:latin typeface="Cambria Math"/>
                              </a:rPr>
                              <m:t>=</m:t>
                            </m:r>
                            <m:sSub>
                              <m:sSubPr>
                                <m:ctrlPr>
                                  <a:rPr lang="ru-RU" i="1">
                                    <a:latin typeface="Cambria Math"/>
                                  </a:rPr>
                                </m:ctrlPr>
                              </m:sSubPr>
                              <m:e>
                                <m:r>
                                  <a:rPr lang="uz-Latn-UZ" b="1" i="1">
                                    <a:latin typeface="Cambria Math"/>
                                  </a:rPr>
                                  <m:t>𝝍</m:t>
                                </m:r>
                              </m:e>
                              <m:sub>
                                <m:r>
                                  <a:rPr lang="uz-Latn-UZ" b="1" i="1">
                                    <a:latin typeface="Cambria Math"/>
                                  </a:rPr>
                                  <m:t>𝒚</m:t>
                                </m:r>
                              </m:sub>
                            </m:sSub>
                            <m:d>
                              <m:dPr>
                                <m:begChr m:val="{"/>
                                <m:endChr m:val="}"/>
                                <m:ctrlPr>
                                  <a:rPr lang="ru-RU" i="1">
                                    <a:latin typeface="Cambria Math"/>
                                  </a:rPr>
                                </m:ctrlPr>
                              </m:dPr>
                              <m:e>
                                <m:r>
                                  <a:rPr lang="uz-Latn-UZ" b="1" i="1">
                                    <a:latin typeface="Cambria Math"/>
                                  </a:rPr>
                                  <m:t>𝒖</m:t>
                                </m:r>
                                <m:r>
                                  <a:rPr lang="uz-Latn-UZ" b="1" i="1">
                                    <a:latin typeface="Cambria Math"/>
                                  </a:rPr>
                                  <m:t>, </m:t>
                                </m:r>
                                <m:r>
                                  <a:rPr lang="uz-Latn-UZ" b="1" i="1">
                                    <a:latin typeface="Cambria Math"/>
                                  </a:rPr>
                                  <m:t>𝒈</m:t>
                                </m:r>
                                <m:r>
                                  <a:rPr lang="uz-Latn-UZ" b="1" i="1">
                                    <a:latin typeface="Cambria Math"/>
                                  </a:rPr>
                                  <m:t>, </m:t>
                                </m:r>
                                <m:r>
                                  <a:rPr lang="uz-Latn-UZ" b="1" i="1">
                                    <a:latin typeface="Cambria Math"/>
                                  </a:rPr>
                                  <m:t>𝒇</m:t>
                                </m:r>
                                <m:r>
                                  <a:rPr lang="uz-Latn-UZ" b="1" i="1">
                                    <a:latin typeface="Cambria Math"/>
                                  </a:rPr>
                                  <m:t>,</m:t>
                                </m:r>
                                <m:r>
                                  <a:rPr lang="uz-Latn-UZ" b="1" i="1">
                                    <a:latin typeface="Cambria Math"/>
                                  </a:rPr>
                                  <m:t>𝒙</m:t>
                                </m:r>
                              </m:e>
                            </m:d>
                          </m:e>
                        </m:eqArr>
                      </m:e>
                    </m:d>
                  </m:oMath>
                </a14:m>
                <a:r>
                  <a:rPr lang="uz-Latn-UZ" dirty="0">
                    <a:latin typeface="Times New Roman" panose="02020603050405020304" pitchFamily="18" charset="0"/>
                    <a:cs typeface="Times New Roman" panose="02020603050405020304" pitchFamily="18" charset="0"/>
                  </a:rPr>
                  <a:t>                                             (1.2а)</a:t>
                </a:r>
                <a:endParaRPr lang="ru-RU" b="1" dirty="0">
                  <a:latin typeface="Times New Roman" panose="02020603050405020304" pitchFamily="18" charset="0"/>
                  <a:cs typeface="Times New Roman" panose="02020603050405020304" pitchFamily="18" charset="0"/>
                </a:endParaRPr>
              </a:p>
              <a:p>
                <a:pPr marL="0" indent="457200" algn="just">
                  <a:lnSpc>
                    <a:spcPct val="130000"/>
                  </a:lnSpc>
                  <a:spcBef>
                    <a:spcPts val="600"/>
                  </a:spcBef>
                  <a:buNone/>
                </a:pPr>
                <a:r>
                  <a:rPr lang="uz-Latn-UZ" dirty="0">
                    <a:latin typeface="Times New Roman" panose="02020603050405020304" pitchFamily="18" charset="0"/>
                    <a:cs typeface="Times New Roman" panose="02020603050405020304" pitchFamily="18" charset="0"/>
                  </a:rPr>
                  <a:t>Бу ерда векторлар </a:t>
                </a:r>
                <a14:m>
                  <m:oMath xmlns:m="http://schemas.openxmlformats.org/officeDocument/2006/math">
                    <m:r>
                      <a:rPr lang="uz-Latn-UZ" b="1" i="1">
                        <a:latin typeface="Cambria Math"/>
                      </a:rPr>
                      <m:t>𝒖</m:t>
                    </m:r>
                    <m:r>
                      <a:rPr lang="uz-Latn-UZ" b="1" i="1">
                        <a:latin typeface="Cambria Math"/>
                      </a:rPr>
                      <m:t>, </m:t>
                    </m:r>
                    <m:r>
                      <a:rPr lang="uz-Latn-UZ" b="1" i="1">
                        <a:latin typeface="Cambria Math"/>
                      </a:rPr>
                      <m:t>𝒈</m:t>
                    </m:r>
                    <m:r>
                      <a:rPr lang="uz-Latn-UZ" b="1" i="1">
                        <a:latin typeface="Cambria Math"/>
                      </a:rPr>
                      <m:t>, </m:t>
                    </m:r>
                    <m:r>
                      <a:rPr lang="uz-Latn-UZ" b="1" i="1">
                        <a:latin typeface="Cambria Math"/>
                      </a:rPr>
                      <m:t>𝒇</m:t>
                    </m:r>
                    <m:r>
                      <a:rPr lang="uz-Latn-UZ" b="1" i="1">
                        <a:latin typeface="Cambria Math"/>
                      </a:rPr>
                      <m:t>,</m:t>
                    </m:r>
                    <m:r>
                      <a:rPr lang="uz-Latn-UZ" b="1" i="1">
                        <a:latin typeface="Cambria Math"/>
                      </a:rPr>
                      <m:t>𝒙</m:t>
                    </m:r>
                  </m:oMath>
                </a14:m>
                <a:r>
                  <a:rPr lang="uz-Latn-UZ" dirty="0">
                    <a:latin typeface="Times New Roman" panose="02020603050405020304" pitchFamily="18" charset="0"/>
                    <a:cs typeface="Times New Roman" panose="02020603050405020304" pitchFamily="18" charset="0"/>
                  </a:rPr>
                  <a:t> ва </a:t>
                </a:r>
                <a:r>
                  <a:rPr lang="uz-Latn-UZ" i="1" dirty="0">
                    <a:latin typeface="Times New Roman" panose="02020603050405020304" pitchFamily="18" charset="0"/>
                    <a:cs typeface="Times New Roman" panose="02020603050405020304" pitchFamily="18" charset="0"/>
                  </a:rPr>
                  <a:t>у</a:t>
                </a:r>
                <a:r>
                  <a:rPr lang="uz-Latn-UZ" dirty="0">
                    <a:latin typeface="Times New Roman" panose="02020603050405020304" pitchFamily="18" charset="0"/>
                    <a:cs typeface="Times New Roman" panose="02020603050405020304" pitchFamily="18" charset="0"/>
                  </a:rPr>
                  <a:t> вақтга боғлиқ эмас.</a:t>
                </a:r>
                <a:endParaRPr lang="ru-RU" b="1" dirty="0">
                  <a:latin typeface="Times New Roman" panose="02020603050405020304" pitchFamily="18" charset="0"/>
                  <a:cs typeface="Times New Roman" panose="02020603050405020304" pitchFamily="18" charset="0"/>
                </a:endParaRPr>
              </a:p>
              <a:p>
                <a:pPr marL="0" indent="457200" algn="just">
                  <a:lnSpc>
                    <a:spcPct val="130000"/>
                  </a:lnSpc>
                  <a:spcBef>
                    <a:spcPts val="600"/>
                  </a:spcBef>
                  <a:buNone/>
                </a:pPr>
                <a:r>
                  <a:rPr lang="uz-Latn-UZ" dirty="0" smtClean="0">
                    <a:latin typeface="Times New Roman" panose="02020603050405020304" pitchFamily="18" charset="0"/>
                    <a:cs typeface="Times New Roman" panose="02020603050405020304" pitchFamily="18" charset="0"/>
                  </a:rPr>
                  <a:t>Статикани </a:t>
                </a:r>
                <a:r>
                  <a:rPr lang="uz-Latn-UZ" dirty="0">
                    <a:latin typeface="Times New Roman" panose="02020603050405020304" pitchFamily="18" charset="0"/>
                    <a:cs typeface="Times New Roman" panose="02020603050405020304" pitchFamily="18" charset="0"/>
                  </a:rPr>
                  <a:t>ўрганишда асосий қизиқиш уйғотувчи, бу бошқариладиган координаталарни бошқарувчи таъсирга (</a:t>
                </a:r>
                <a:r>
                  <a:rPr lang="uz-Latn-UZ" i="1" dirty="0">
                    <a:latin typeface="Times New Roman" panose="02020603050405020304" pitchFamily="18" charset="0"/>
                    <a:cs typeface="Times New Roman" panose="02020603050405020304" pitchFamily="18" charset="0"/>
                  </a:rPr>
                  <a:t>и</a:t>
                </a:r>
                <a:r>
                  <a:rPr lang="uz-Latn-UZ" dirty="0">
                    <a:latin typeface="Times New Roman" panose="02020603050405020304" pitchFamily="18" charset="0"/>
                    <a:cs typeface="Times New Roman" panose="02020603050405020304" pitchFamily="18" charset="0"/>
                  </a:rPr>
                  <a:t>) боғлиқлиги, яъни тенгламани статик характеристикаси деб номланувчидир. Қачонки </a:t>
                </a:r>
                <a14:m>
                  <m:oMath xmlns:m="http://schemas.openxmlformats.org/officeDocument/2006/math">
                    <m:r>
                      <a:rPr lang="uz-Latn-UZ" b="1" i="1">
                        <a:latin typeface="Cambria Math"/>
                      </a:rPr>
                      <m:t>𝝏</m:t>
                    </m:r>
                    <m:sSub>
                      <m:sSubPr>
                        <m:ctrlPr>
                          <a:rPr lang="ru-RU" i="1">
                            <a:latin typeface="Cambria Math"/>
                          </a:rPr>
                        </m:ctrlPr>
                      </m:sSubPr>
                      <m:e>
                        <m:r>
                          <a:rPr lang="uz-Latn-UZ" b="1" i="1">
                            <a:latin typeface="Cambria Math"/>
                          </a:rPr>
                          <m:t>𝒚</m:t>
                        </m:r>
                      </m:e>
                      <m:sub>
                        <m:r>
                          <a:rPr lang="uz-Latn-UZ" b="1" i="1">
                            <a:latin typeface="Cambria Math"/>
                          </a:rPr>
                          <m:t>𝒊</m:t>
                        </m:r>
                      </m:sub>
                    </m:sSub>
                    <m:r>
                      <a:rPr lang="uz-Latn-UZ" b="1" i="1">
                        <a:latin typeface="Cambria Math"/>
                      </a:rPr>
                      <m:t>/</m:t>
                    </m:r>
                    <m:r>
                      <a:rPr lang="uz-Latn-UZ" b="1" i="1">
                        <a:latin typeface="Cambria Math"/>
                      </a:rPr>
                      <m:t>𝝏</m:t>
                    </m:r>
                    <m:sSub>
                      <m:sSubPr>
                        <m:ctrlPr>
                          <a:rPr lang="ru-RU" i="1">
                            <a:latin typeface="Cambria Math"/>
                          </a:rPr>
                        </m:ctrlPr>
                      </m:sSubPr>
                      <m:e>
                        <m:r>
                          <a:rPr lang="uz-Latn-UZ" b="1" i="1">
                            <a:latin typeface="Cambria Math"/>
                          </a:rPr>
                          <m:t>𝒖</m:t>
                        </m:r>
                      </m:e>
                      <m:sub>
                        <m:r>
                          <a:rPr lang="uz-Latn-UZ" b="1" i="1">
                            <a:latin typeface="Cambria Math"/>
                          </a:rPr>
                          <m:t>𝒌</m:t>
                        </m:r>
                      </m:sub>
                    </m:sSub>
                  </m:oMath>
                </a14:m>
                <a:r>
                  <a:rPr lang="uz-Latn-UZ" dirty="0">
                    <a:latin typeface="Times New Roman" panose="02020603050405020304" pitchFamily="18" charset="0"/>
                    <a:cs typeface="Times New Roman" panose="02020603050405020304" pitchFamily="18" charset="0"/>
                  </a:rPr>
                  <a:t> ўз белгисини (1.2-расм </a:t>
                </a:r>
                <a:r>
                  <a:rPr lang="uz-Latn-UZ" i="1" dirty="0">
                    <a:latin typeface="Times New Roman" panose="02020603050405020304" pitchFamily="18" charset="0"/>
                    <a:cs typeface="Times New Roman" panose="02020603050405020304" pitchFamily="18" charset="0"/>
                  </a:rPr>
                  <a:t>а</a:t>
                </a:r>
                <a:r>
                  <a:rPr lang="uz-Latn-UZ" dirty="0">
                    <a:latin typeface="Times New Roman" panose="02020603050405020304" pitchFamily="18" charset="0"/>
                    <a:cs typeface="Times New Roman" panose="02020603050405020304" pitchFamily="18" charset="0"/>
                  </a:rPr>
                  <a:t> ва </a:t>
                </a:r>
                <a:r>
                  <a:rPr lang="uz-Latn-UZ" i="1" dirty="0">
                    <a:latin typeface="Times New Roman" panose="02020603050405020304" pitchFamily="18" charset="0"/>
                    <a:cs typeface="Times New Roman" panose="02020603050405020304" pitchFamily="18" charset="0"/>
                  </a:rPr>
                  <a:t>б</a:t>
                </a:r>
                <a:r>
                  <a:rPr lang="uz-Latn-UZ" dirty="0">
                    <a:latin typeface="Times New Roman" panose="02020603050405020304" pitchFamily="18" charset="0"/>
                    <a:cs typeface="Times New Roman" panose="02020603050405020304" pitchFamily="18" charset="0"/>
                  </a:rPr>
                  <a:t>) ўзгартирмаса бошқарув характеристикаси </a:t>
                </a:r>
                <a:r>
                  <a:rPr lang="uz-Latn-UZ" i="1" dirty="0">
                    <a:latin typeface="Times New Roman" panose="02020603050405020304" pitchFamily="18" charset="0"/>
                    <a:cs typeface="Times New Roman" panose="02020603050405020304" pitchFamily="18" charset="0"/>
                  </a:rPr>
                  <a:t>y</a:t>
                </a:r>
                <a:r>
                  <a:rPr lang="uz-Latn-UZ" i="1" baseline="-25000" dirty="0">
                    <a:latin typeface="Times New Roman" panose="02020603050405020304" pitchFamily="18" charset="0"/>
                    <a:cs typeface="Times New Roman" panose="02020603050405020304" pitchFamily="18" charset="0"/>
                  </a:rPr>
                  <a:t>i</a:t>
                </a:r>
                <a:r>
                  <a:rPr lang="uz-Latn-UZ" i="1" dirty="0">
                    <a:latin typeface="Times New Roman" panose="02020603050405020304" pitchFamily="18" charset="0"/>
                    <a:cs typeface="Times New Roman" panose="02020603050405020304" pitchFamily="18" charset="0"/>
                  </a:rPr>
                  <a:t>=y</a:t>
                </a:r>
                <a:r>
                  <a:rPr lang="uz-Latn-UZ" i="1" baseline="-25000" dirty="0">
                    <a:latin typeface="Times New Roman" panose="02020603050405020304" pitchFamily="18" charset="0"/>
                    <a:cs typeface="Times New Roman" panose="02020603050405020304" pitchFamily="18" charset="0"/>
                  </a:rPr>
                  <a:t>i</a:t>
                </a:r>
                <a:r>
                  <a:rPr lang="uz-Latn-UZ" i="1" dirty="0">
                    <a:latin typeface="Times New Roman" panose="02020603050405020304" pitchFamily="18" charset="0"/>
                    <a:cs typeface="Times New Roman" panose="02020603050405020304" pitchFamily="18" charset="0"/>
                  </a:rPr>
                  <a:t>(u</a:t>
                </a:r>
                <a:r>
                  <a:rPr lang="uz-Latn-UZ" i="1" baseline="-25000" dirty="0">
                    <a:latin typeface="Times New Roman" panose="02020603050405020304" pitchFamily="18" charset="0"/>
                    <a:cs typeface="Times New Roman" panose="02020603050405020304" pitchFamily="18" charset="0"/>
                  </a:rPr>
                  <a:t>k</a:t>
                </a:r>
                <a:r>
                  <a:rPr lang="uz-Latn-UZ" i="1"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монотонли ва номонотонли бўлиши мумкин. Қачонки баъзи одатий оптимал бошқарувчи координаталар қийматида </a:t>
                </a:r>
                <a:r>
                  <a:rPr lang="uz-Latn-UZ" i="1" dirty="0">
                    <a:latin typeface="Times New Roman" panose="02020603050405020304" pitchFamily="18" charset="0"/>
                    <a:cs typeface="Times New Roman" panose="02020603050405020304" pitchFamily="18" charset="0"/>
                  </a:rPr>
                  <a:t>u</a:t>
                </a:r>
                <a:r>
                  <a:rPr lang="uz-Latn-UZ" i="1" baseline="-25000" dirty="0">
                    <a:latin typeface="Times New Roman" panose="02020603050405020304" pitchFamily="18" charset="0"/>
                    <a:cs typeface="Times New Roman" panose="02020603050405020304" pitchFamily="18" charset="0"/>
                  </a:rPr>
                  <a:t>k</a:t>
                </a:r>
                <a:r>
                  <a:rPr lang="uz-Latn-UZ" i="1" dirty="0">
                    <a:latin typeface="Times New Roman" panose="02020603050405020304" pitchFamily="18" charset="0"/>
                    <a:cs typeface="Times New Roman" panose="02020603050405020304" pitchFamily="18" charset="0"/>
                  </a:rPr>
                  <a:t>=u</a:t>
                </a:r>
                <a:r>
                  <a:rPr lang="uz-Latn-UZ" i="1" baseline="-25000" dirty="0">
                    <a:latin typeface="Times New Roman" panose="02020603050405020304" pitchFamily="18" charset="0"/>
                    <a:cs typeface="Times New Roman" panose="02020603050405020304" pitchFamily="18" charset="0"/>
                  </a:rPr>
                  <a:t>kопт</a:t>
                </a:r>
                <a:r>
                  <a:rPr lang="uz-Latn-UZ" baseline="-25000"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хосила  </a:t>
                </a:r>
                <a14:m>
                  <m:oMath xmlns:m="http://schemas.openxmlformats.org/officeDocument/2006/math">
                    <m:f>
                      <m:fPr>
                        <m:ctrlPr>
                          <a:rPr lang="ru-RU" i="1">
                            <a:latin typeface="Cambria Math"/>
                          </a:rPr>
                        </m:ctrlPr>
                      </m:fPr>
                      <m:num>
                        <m:r>
                          <a:rPr lang="uz-Latn-UZ" b="1" i="1">
                            <a:latin typeface="Cambria Math"/>
                          </a:rPr>
                          <m:t>𝝏</m:t>
                        </m:r>
                        <m:sSub>
                          <m:sSubPr>
                            <m:ctrlPr>
                              <a:rPr lang="ru-RU" i="1">
                                <a:latin typeface="Cambria Math"/>
                              </a:rPr>
                            </m:ctrlPr>
                          </m:sSubPr>
                          <m:e>
                            <m:r>
                              <a:rPr lang="uz-Latn-UZ" b="1" i="1">
                                <a:latin typeface="Cambria Math"/>
                              </a:rPr>
                              <m:t>𝒚</m:t>
                            </m:r>
                          </m:e>
                          <m:sub>
                            <m:r>
                              <a:rPr lang="uz-Latn-UZ" b="1" i="1">
                                <a:latin typeface="Cambria Math"/>
                              </a:rPr>
                              <m:t>𝒊</m:t>
                            </m:r>
                          </m:sub>
                        </m:sSub>
                      </m:num>
                      <m:den>
                        <m:r>
                          <a:rPr lang="uz-Latn-UZ" b="1" i="1">
                            <a:latin typeface="Cambria Math"/>
                          </a:rPr>
                          <m:t>𝝏</m:t>
                        </m:r>
                        <m:sSub>
                          <m:sSubPr>
                            <m:ctrlPr>
                              <a:rPr lang="ru-RU" i="1">
                                <a:latin typeface="Cambria Math"/>
                              </a:rPr>
                            </m:ctrlPr>
                          </m:sSubPr>
                          <m:e>
                            <m:r>
                              <a:rPr lang="uz-Latn-UZ" b="1" i="1">
                                <a:latin typeface="Cambria Math"/>
                              </a:rPr>
                              <m:t>𝒖</m:t>
                            </m:r>
                          </m:e>
                          <m:sub>
                            <m:r>
                              <a:rPr lang="uz-Latn-UZ" b="1" i="1">
                                <a:latin typeface="Cambria Math"/>
                              </a:rPr>
                              <m:t>𝒌</m:t>
                            </m:r>
                          </m:sub>
                        </m:sSub>
                      </m:den>
                    </m:f>
                    <m:r>
                      <a:rPr lang="uz-Latn-UZ" b="1" i="1">
                        <a:latin typeface="Cambria Math"/>
                      </a:rPr>
                      <m:t>=</m:t>
                    </m:r>
                    <m:r>
                      <a:rPr lang="uz-Latn-UZ" b="1" i="1">
                        <a:latin typeface="Cambria Math"/>
                      </a:rPr>
                      <m:t>𝟎</m:t>
                    </m:r>
                  </m:oMath>
                </a14:m>
                <a:r>
                  <a:rPr lang="uz-Latn-UZ" dirty="0">
                    <a:latin typeface="Times New Roman" panose="02020603050405020304" pitchFamily="18" charset="0"/>
                    <a:cs typeface="Times New Roman" panose="02020603050405020304" pitchFamily="18" charset="0"/>
                  </a:rPr>
                  <a:t> , ундан ўнг ва чапда эса қиймат турли белгиларга эга (1.3-</a:t>
                </a:r>
                <a:r>
                  <a:rPr lang="uz-Cyrl-UZ" dirty="0">
                    <a:latin typeface="Times New Roman" panose="02020603050405020304" pitchFamily="18" charset="0"/>
                    <a:cs typeface="Times New Roman" panose="02020603050405020304" pitchFamily="18" charset="0"/>
                  </a:rPr>
                  <a:t>расм.</a:t>
                </a:r>
                <a:r>
                  <a:rPr lang="uz-Latn-UZ" dirty="0">
                    <a:latin typeface="Times New Roman" panose="02020603050405020304" pitchFamily="18" charset="0"/>
                    <a:cs typeface="Times New Roman" panose="02020603050405020304" pitchFamily="18" charset="0"/>
                  </a:rPr>
                  <a:t> в).</a:t>
                </a:r>
                <a:endParaRPr lang="ru-RU"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sz="quarter" idx="13"/>
              </p:nvPr>
            </p:nvSpPr>
            <p:spPr>
              <a:xfrm>
                <a:off x="251520" y="260648"/>
                <a:ext cx="8640960" cy="6264696"/>
              </a:xfrm>
              <a:blipFill rotWithShape="1">
                <a:blip r:embed="rId3"/>
                <a:stretch>
                  <a:fillRect l="-705" r="-705"/>
                </a:stretch>
              </a:blipFill>
            </p:spPr>
            <p:txBody>
              <a:bodyPr/>
              <a:lstStyle/>
              <a:p>
                <a:r>
                  <a:rPr lang="ru-RU">
                    <a:noFill/>
                  </a:rPr>
                  <a:t> </a:t>
                </a:r>
              </a:p>
            </p:txBody>
          </p:sp>
        </mc:Fallback>
      </mc:AlternateContent>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sz="quarter" idx="13"/>
              </p:nvPr>
            </p:nvSpPr>
            <p:spPr>
              <a:xfrm>
                <a:off x="251520" y="260648"/>
                <a:ext cx="8640960" cy="6264696"/>
              </a:xfrm>
            </p:spPr>
            <p:txBody>
              <a:bodyPr>
                <a:normAutofit fontScale="92500" lnSpcReduction="10000"/>
              </a:bodyPr>
              <a:lstStyle/>
              <a:p>
                <a:pPr marL="0" indent="457200" algn="just">
                  <a:lnSpc>
                    <a:spcPct val="130000"/>
                  </a:lnSpc>
                  <a:spcBef>
                    <a:spcPts val="600"/>
                  </a:spcBef>
                  <a:buNone/>
                </a:pPr>
                <a:r>
                  <a:rPr lang="uz-Latn-UZ" dirty="0">
                    <a:latin typeface="Times New Roman" panose="02020603050405020304" pitchFamily="18" charset="0"/>
                    <a:cs typeface="Times New Roman" panose="02020603050405020304" pitchFamily="18" charset="0"/>
                  </a:rPr>
                  <a:t>Бошқарув объекти </a:t>
                </a:r>
                <a:r>
                  <a:rPr lang="uz-Latn-UZ" dirty="0" smtClean="0">
                    <a:latin typeface="Times New Roman" panose="02020603050405020304" pitchFamily="18" charset="0"/>
                    <a:cs typeface="Times New Roman" panose="02020603050405020304" pitchFamily="18" charset="0"/>
                  </a:rPr>
                  <a:t>муста</a:t>
                </a:r>
                <a:r>
                  <a:rPr lang="uz-Cyrl-UZ" dirty="0" smtClean="0">
                    <a:latin typeface="Times New Roman" panose="02020603050405020304" pitchFamily="18" charset="0"/>
                    <a:cs typeface="Times New Roman" panose="02020603050405020304" pitchFamily="18" charset="0"/>
                  </a:rPr>
                  <a:t>ҳ</a:t>
                </a:r>
                <a:r>
                  <a:rPr lang="uz-Latn-UZ" dirty="0" smtClean="0">
                    <a:latin typeface="Times New Roman" panose="02020603050405020304" pitchFamily="18" charset="0"/>
                    <a:cs typeface="Times New Roman" panose="02020603050405020304" pitchFamily="18" charset="0"/>
                  </a:rPr>
                  <a:t>кам</a:t>
                </a:r>
                <a:r>
                  <a:rPr lang="uz-Latn-UZ" dirty="0">
                    <a:latin typeface="Times New Roman" panose="02020603050405020304" pitchFamily="18" charset="0"/>
                    <a:cs typeface="Times New Roman" panose="02020603050405020304" pitchFamily="18" charset="0"/>
                  </a:rPr>
                  <a:t>, </a:t>
                </a:r>
                <a:r>
                  <a:rPr lang="uz-Latn-UZ" dirty="0" smtClean="0">
                    <a:latin typeface="Times New Roman" panose="02020603050405020304" pitchFamily="18" charset="0"/>
                    <a:cs typeface="Times New Roman" panose="02020603050405020304" pitchFamily="18" charset="0"/>
                  </a:rPr>
                  <a:t>номуста</a:t>
                </a:r>
                <a:r>
                  <a:rPr lang="uz-Cyrl-UZ" dirty="0" smtClean="0">
                    <a:latin typeface="Times New Roman" panose="02020603050405020304" pitchFamily="18" charset="0"/>
                    <a:cs typeface="Times New Roman" panose="02020603050405020304" pitchFamily="18" charset="0"/>
                  </a:rPr>
                  <a:t>ҳ</a:t>
                </a:r>
                <a:r>
                  <a:rPr lang="uz-Latn-UZ" dirty="0" smtClean="0">
                    <a:latin typeface="Times New Roman" panose="02020603050405020304" pitchFamily="18" charset="0"/>
                    <a:cs typeface="Times New Roman" panose="02020603050405020304" pitchFamily="18" charset="0"/>
                  </a:rPr>
                  <a:t>кам </a:t>
                </a:r>
                <a:r>
                  <a:rPr lang="uz-Latn-UZ" dirty="0">
                    <a:latin typeface="Times New Roman" panose="02020603050405020304" pitchFamily="18" charset="0"/>
                    <a:cs typeface="Times New Roman" panose="02020603050405020304" pitchFamily="18" charset="0"/>
                  </a:rPr>
                  <a:t>ва нейтрал бўлиши мумкин. Агар қисқа муддатли ташқи таъсирдан сўнг вақт ўтгач дастлабки ҳолатга қайтса ёки унга яқин келса объект мустахкам (чидамли) ҳисобланади. Чизиқсиз объектлар “кичкина” ёки “катта” аниқ чегарадан четга чиқмаса, объект мустаҳкам ва </a:t>
                </a:r>
                <a:r>
                  <a:rPr lang="uz-Latn-UZ" dirty="0" smtClean="0">
                    <a:latin typeface="Times New Roman" panose="02020603050405020304" pitchFamily="18" charset="0"/>
                    <a:cs typeface="Times New Roman" panose="02020603050405020304" pitchFamily="18" charset="0"/>
                  </a:rPr>
                  <a:t>умуман</a:t>
                </a:r>
                <a:r>
                  <a:rPr lang="uz-Cyrl-UZ" dirty="0" smtClean="0">
                    <a:latin typeface="Times New Roman" panose="02020603050405020304" pitchFamily="18" charset="0"/>
                    <a:cs typeface="Times New Roman" panose="02020603050405020304" pitchFamily="18" charset="0"/>
                  </a:rPr>
                  <a:t> </a:t>
                </a:r>
                <a:r>
                  <a:rPr lang="uz-Latn-UZ" dirty="0" smtClean="0">
                    <a:latin typeface="Times New Roman" panose="02020603050405020304" pitchFamily="18" charset="0"/>
                    <a:cs typeface="Times New Roman" panose="02020603050405020304" pitchFamily="18" charset="0"/>
                  </a:rPr>
                  <a:t>катта </a:t>
                </a:r>
                <a:r>
                  <a:rPr lang="uz-Latn-UZ" dirty="0">
                    <a:latin typeface="Times New Roman" panose="02020603050405020304" pitchFamily="18" charset="0"/>
                    <a:cs typeface="Times New Roman" panose="02020603050405020304" pitchFamily="18" charset="0"/>
                  </a:rPr>
                  <a:t>таъсирда </a:t>
                </a:r>
                <a:r>
                  <a:rPr lang="uz-Latn-UZ" dirty="0" smtClean="0">
                    <a:latin typeface="Times New Roman" panose="02020603050405020304" pitchFamily="18" charset="0"/>
                    <a:cs typeface="Times New Roman" panose="02020603050405020304" pitchFamily="18" charset="0"/>
                  </a:rPr>
                  <a:t>муста</a:t>
                </a:r>
                <a:r>
                  <a:rPr lang="uz-Cyrl-UZ" dirty="0" smtClean="0">
                    <a:latin typeface="Times New Roman" panose="02020603050405020304" pitchFamily="18" charset="0"/>
                    <a:cs typeface="Times New Roman" panose="02020603050405020304" pitchFamily="18" charset="0"/>
                  </a:rPr>
                  <a:t>ҳ</a:t>
                </a:r>
                <a:r>
                  <a:rPr lang="uz-Latn-UZ" dirty="0" smtClean="0">
                    <a:latin typeface="Times New Roman" panose="02020603050405020304" pitchFamily="18" charset="0"/>
                    <a:cs typeface="Times New Roman" panose="02020603050405020304" pitchFamily="18" charset="0"/>
                  </a:rPr>
                  <a:t>кам </a:t>
                </a:r>
                <a:r>
                  <a:rPr lang="uz-Latn-UZ" dirty="0">
                    <a:latin typeface="Times New Roman" panose="02020603050405020304" pitchFamily="18" charset="0"/>
                    <a:cs typeface="Times New Roman" panose="02020603050405020304" pitchFamily="18" charset="0"/>
                  </a:rPr>
                  <a:t>эмас.</a:t>
                </a:r>
                <a:endParaRPr lang="ru-RU" b="1" dirty="0">
                  <a:latin typeface="Times New Roman" panose="02020603050405020304" pitchFamily="18" charset="0"/>
                  <a:cs typeface="Times New Roman" panose="02020603050405020304" pitchFamily="18" charset="0"/>
                </a:endParaRPr>
              </a:p>
              <a:p>
                <a:pPr marL="0" indent="457200" algn="just">
                  <a:lnSpc>
                    <a:spcPct val="130000"/>
                  </a:lnSpc>
                  <a:spcBef>
                    <a:spcPts val="600"/>
                  </a:spcBef>
                  <a:buNone/>
                </a:pPr>
                <a:r>
                  <a:rPr lang="uz-Latn-UZ" dirty="0" smtClean="0">
                    <a:latin typeface="Times New Roman" panose="02020603050405020304" pitchFamily="18" charset="0"/>
                    <a:cs typeface="Times New Roman" panose="02020603050405020304" pitchFamily="18" charset="0"/>
                  </a:rPr>
                  <a:t>Агар </a:t>
                </a:r>
                <a:r>
                  <a:rPr lang="uz-Latn-UZ" dirty="0">
                    <a:latin typeface="Times New Roman" panose="02020603050405020304" pitchFamily="18" charset="0"/>
                    <a:cs typeface="Times New Roman" panose="02020603050405020304" pitchFamily="18" charset="0"/>
                  </a:rPr>
                  <a:t>мустаҳкам объектда таъсир масалан </a:t>
                </a:r>
                <a14:m>
                  <m:oMath xmlns:m="http://schemas.openxmlformats.org/officeDocument/2006/math">
                    <m:r>
                      <a:rPr lang="uz-Latn-UZ" b="1" i="1">
                        <a:latin typeface="Cambria Math"/>
                      </a:rPr>
                      <m:t>∆</m:t>
                    </m:r>
                    <m:sSub>
                      <m:sSubPr>
                        <m:ctrlPr>
                          <a:rPr lang="ru-RU" i="1">
                            <a:latin typeface="Cambria Math"/>
                          </a:rPr>
                        </m:ctrlPr>
                      </m:sSubPr>
                      <m:e>
                        <m:r>
                          <a:rPr lang="uz-Latn-UZ" b="1" i="1">
                            <a:latin typeface="Cambria Math"/>
                          </a:rPr>
                          <m:t>𝒖</m:t>
                        </m:r>
                      </m:e>
                      <m:sub>
                        <m:r>
                          <a:rPr lang="uz-Latn-UZ" b="1" i="1">
                            <a:latin typeface="Cambria Math"/>
                          </a:rPr>
                          <m:t>𝒌</m:t>
                        </m:r>
                      </m:sub>
                    </m:sSub>
                  </m:oMath>
                </a14:m>
                <a:r>
                  <a:rPr lang="uz-Latn-UZ" dirty="0">
                    <a:latin typeface="Times New Roman" panose="02020603050405020304" pitchFamily="18" charset="0"/>
                    <a:cs typeface="Times New Roman" panose="02020603050405020304" pitchFamily="18" charset="0"/>
                  </a:rPr>
                  <a:t> қиймат τ давомида эга бўлса (1.3</a:t>
                </a:r>
                <a:r>
                  <a:rPr lang="uz-Cyrl-UZ"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расм) унда бошқарилаётган координата </a:t>
                </a:r>
                <a:r>
                  <a:rPr lang="uz-Latn-UZ" i="1" dirty="0">
                    <a:latin typeface="Times New Roman" panose="02020603050405020304" pitchFamily="18" charset="0"/>
                    <a:cs typeface="Times New Roman" panose="02020603050405020304" pitchFamily="18" charset="0"/>
                  </a:rPr>
                  <a:t>y</a:t>
                </a:r>
                <a:r>
                  <a:rPr lang="uz-Latn-UZ" i="1" baseline="-25000" dirty="0">
                    <a:latin typeface="Times New Roman" panose="02020603050405020304" pitchFamily="18" charset="0"/>
                    <a:cs typeface="Times New Roman" panose="02020603050405020304" pitchFamily="18" charset="0"/>
                  </a:rPr>
                  <a:t>i</a:t>
                </a:r>
                <a:r>
                  <a:rPr lang="uz-Latn-UZ" dirty="0">
                    <a:latin typeface="Times New Roman" panose="02020603050405020304" pitchFamily="18" charset="0"/>
                    <a:cs typeface="Times New Roman" panose="02020603050405020304" pitchFamily="18" charset="0"/>
                  </a:rPr>
                  <a:t> маълум вақт ўтгач t&gt;τ дастлабки ёки шунга яқин ҳолатга қайтади. Бундай объектлар учун ўлчанаётган соққа кўринишидаги механик аналоги таклиф қилиниши мумкин. Ташқи таъсирдан силжиши мумкин, таъсир тугагач орқага қайтади (1.3</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расм</a:t>
                </a:r>
                <a:r>
                  <a:rPr lang="uz-Cyrl-UZ"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а). Мустаҳкам объектлар баъзида ўзи ростланувчи дейилади. Мустаҳкам бўлмаган объектларда таъсир тугагач у қанчалик кичик бўлишидан қатъий назар, бошқариладиган координаталар ўзгаришини давом эттириб боради. Бундай объектлар учун механик аналоги </a:t>
                </a:r>
                <a:r>
                  <a:rPr lang="uz-Latn-UZ" i="1" dirty="0">
                    <a:latin typeface="Times New Roman" panose="02020603050405020304" pitchFamily="18" charset="0"/>
                    <a:cs typeface="Times New Roman" panose="02020603050405020304" pitchFamily="18" charset="0"/>
                  </a:rPr>
                  <a:t>g</a:t>
                </a:r>
                <a:r>
                  <a:rPr lang="uz-Latn-UZ" dirty="0">
                    <a:latin typeface="Times New Roman" panose="02020603050405020304" pitchFamily="18" charset="0"/>
                    <a:cs typeface="Times New Roman" panose="02020603050405020304" pitchFamily="18" charset="0"/>
                  </a:rPr>
                  <a:t> ўнг тепасидаги соққа кўринишига эга (1.3</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расм</a:t>
                </a:r>
                <a:r>
                  <a:rPr lang="uz-Cyrl-UZ"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б). Импульс тугагач соққа мувозанат ҳолатидан узоқлаша боради.</a:t>
                </a:r>
                <a:endParaRPr lang="ru-RU"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sz="quarter" idx="13"/>
              </p:nvPr>
            </p:nvSpPr>
            <p:spPr>
              <a:xfrm>
                <a:off x="251520" y="260648"/>
                <a:ext cx="8640960" cy="6264696"/>
              </a:xfrm>
              <a:blipFill rotWithShape="1">
                <a:blip r:embed="rId3"/>
                <a:stretch>
                  <a:fillRect l="-705" r="-705"/>
                </a:stretch>
              </a:blipFill>
            </p:spPr>
            <p:txBody>
              <a:bodyPr/>
              <a:lstStyle/>
              <a:p>
                <a:r>
                  <a:rPr lang="ru-RU">
                    <a:noFill/>
                  </a:rPr>
                  <a:t> </a:t>
                </a:r>
              </a:p>
            </p:txBody>
          </p:sp>
        </mc:Fallback>
      </mc:AlternateContent>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6264696"/>
          </a:xfrm>
        </p:spPr>
        <p:txBody>
          <a:bodyPr>
            <a:normAutofit/>
          </a:bodyPr>
          <a:lstStyle/>
          <a:p>
            <a:pPr marL="0" indent="457200" algn="just">
              <a:lnSpc>
                <a:spcPct val="150000"/>
              </a:lnSpc>
              <a:spcBef>
                <a:spcPts val="600"/>
              </a:spcBef>
              <a:buNone/>
            </a:pPr>
            <a:r>
              <a:rPr lang="uz-Latn-UZ" dirty="0">
                <a:latin typeface="Times New Roman" panose="02020603050405020304" pitchFamily="18" charset="0"/>
                <a:cs typeface="Times New Roman" panose="02020603050405020304" pitchFamily="18" charset="0"/>
              </a:rPr>
              <a:t>Нейтрал объектларда шундай объектларки уларда таъсир тугагач мувозанат ўрнатилади соққа эса дастлабки ҳолатдан фарқли бўлиб, ҳосил қилинган таъсирга боғлиқдир. Горизонтал текисликдаги соққа бу типдаги объектларнинг механик аналогидир (1.3</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расм</a:t>
            </a:r>
            <a:r>
              <a:rPr lang="uz-Cyrl-UZ"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в). Нейтрал объектларни баъзида ўзи ростланмайдиган объект деб номланади. Ляпунов бўйича нейтрал объектлар мустаҳкам объектларга киради.</a:t>
            </a:r>
            <a:endParaRPr lang="ru-RU" b="1" dirty="0">
              <a:latin typeface="Times New Roman" panose="02020603050405020304" pitchFamily="18" charset="0"/>
              <a:cs typeface="Times New Roman" panose="02020603050405020304" pitchFamily="18" charset="0"/>
            </a:endParaRPr>
          </a:p>
          <a:p>
            <a:pPr marL="0" indent="457200" algn="just">
              <a:lnSpc>
                <a:spcPct val="150000"/>
              </a:lnSpc>
              <a:spcBef>
                <a:spcPts val="600"/>
              </a:spcBef>
              <a:buNone/>
            </a:pPr>
            <a:r>
              <a:rPr lang="uz-Latn-UZ" dirty="0">
                <a:latin typeface="Times New Roman" panose="02020603050405020304" pitchFamily="18" charset="0"/>
                <a:cs typeface="Times New Roman" panose="02020603050405020304" pitchFamily="18" charset="0"/>
              </a:rPr>
              <a:t>Мустаҳкам бўлмаган объектлар статик характеристикага эга, уни тушунтириш учун махсус қурилма ёрдамида сунъий мустаҳкамлик ҳолатига келтирилади. Қайси объект бўлишидан қатъий назар унинг чизиқсиз характеристикасидан иш тартибига боғлиқ ҳолда мустаҳкам ва номустаҳкам ҳолатда бўлиши мумкин. Объектларда жараёнлар регулятор ва тасодифий ташқи таъсир ҳолатида ўрганилиши мумкин.</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46327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6264696"/>
          </a:xfrm>
        </p:spPr>
        <p:txBody>
          <a:bodyPr>
            <a:normAutofit lnSpcReduction="10000"/>
          </a:bodyPr>
          <a:lstStyle/>
          <a:p>
            <a:pPr marL="0" indent="457200" algn="ctr">
              <a:lnSpc>
                <a:spcPct val="110000"/>
              </a:lnSpc>
              <a:spcBef>
                <a:spcPts val="300"/>
              </a:spcBef>
              <a:buNone/>
            </a:pPr>
            <a:r>
              <a:rPr lang="uz-Latn-UZ" b="1" dirty="0">
                <a:latin typeface="Times New Roman" panose="02020603050405020304" pitchFamily="18" charset="0"/>
                <a:cs typeface="Times New Roman" panose="02020603050405020304" pitchFamily="18" charset="0"/>
              </a:rPr>
              <a:t>Бошқариш объектларига мисоллар.</a:t>
            </a:r>
            <a:endParaRPr lang="ru-RU" b="1" dirty="0">
              <a:latin typeface="Times New Roman" panose="02020603050405020304" pitchFamily="18" charset="0"/>
              <a:cs typeface="Times New Roman" panose="02020603050405020304" pitchFamily="18" charset="0"/>
            </a:endParaRPr>
          </a:p>
          <a:p>
            <a:pPr marL="0" indent="457200" algn="just">
              <a:lnSpc>
                <a:spcPct val="110000"/>
              </a:lnSpc>
              <a:spcBef>
                <a:spcPts val="300"/>
              </a:spcBef>
              <a:buNone/>
            </a:pPr>
            <a:r>
              <a:rPr lang="uz-Latn-UZ" dirty="0">
                <a:latin typeface="Times New Roman" panose="02020603050405020304" pitchFamily="18" charset="0"/>
                <a:cs typeface="Times New Roman" panose="02020603050405020304" pitchFamily="18" charset="0"/>
              </a:rPr>
              <a:t>Кейинчалик турли принципли автоматлаштирилган бошқариш тизимини баён этишда фойдаланиладиган баъзи энг оддий бошқарув объектларини кўриб чиқамиз.</a:t>
            </a:r>
            <a:endParaRPr lang="ru-RU" b="1" dirty="0">
              <a:latin typeface="Times New Roman" panose="02020603050405020304" pitchFamily="18" charset="0"/>
              <a:cs typeface="Times New Roman" panose="02020603050405020304" pitchFamily="18" charset="0"/>
            </a:endParaRPr>
          </a:p>
          <a:p>
            <a:pPr marL="0" indent="457200" algn="just">
              <a:lnSpc>
                <a:spcPct val="110000"/>
              </a:lnSpc>
              <a:spcBef>
                <a:spcPts val="300"/>
              </a:spcBef>
              <a:buNone/>
            </a:pPr>
            <a:r>
              <a:rPr lang="uz-Latn-UZ" dirty="0">
                <a:latin typeface="Times New Roman" panose="02020603050405020304" pitchFamily="18" charset="0"/>
                <a:cs typeface="Times New Roman" panose="02020603050405020304" pitchFamily="18" charset="0"/>
              </a:rPr>
              <a:t>Объектлар тенгламаларига мисоллар энг оддий ҳолатларга аҳамиятсиз факторларни ҳисобга олмаган ҳолда кўриб чиқилади. Объектлар мустаҳкамлиги ҳақидаги тушунчалар керакли тасдиқларсиз келтирилади. Энг содда ҳолатлар учун объект дифференциал тенгламаларини кўриб чиқишда аниқланади.</a:t>
            </a:r>
            <a:endParaRPr lang="ru-RU" b="1" dirty="0">
              <a:latin typeface="Times New Roman" panose="02020603050405020304" pitchFamily="18" charset="0"/>
              <a:cs typeface="Times New Roman" panose="02020603050405020304" pitchFamily="18" charset="0"/>
            </a:endParaRPr>
          </a:p>
          <a:p>
            <a:pPr marL="0" indent="457200" algn="just">
              <a:lnSpc>
                <a:spcPct val="110000"/>
              </a:lnSpc>
              <a:spcBef>
                <a:spcPts val="300"/>
              </a:spcBef>
              <a:buNone/>
            </a:pPr>
            <a:r>
              <a:rPr lang="uz-Latn-UZ" dirty="0">
                <a:latin typeface="Times New Roman" panose="02020603050405020304" pitchFamily="18" charset="0"/>
                <a:cs typeface="Times New Roman" panose="02020603050405020304" pitchFamily="18" charset="0"/>
              </a:rPr>
              <a:t>Гидравлик резервуар (идиш). Энг оддий автоматик ростлашга мисол 1.4а–расмда келтирилган. Бошқарувчи таъсир U бўлиб, резервуарга оқиб тушаётшан сувнинг сарфи Q ҳисобланади. Уни бошқарувчи катталик у – резервуардаги сувнинг сатҳи Н, ташқи таъсир эса оқиб чиқаётган сарфи G. Катталиклар Q, H, G орасидаги қуйидаги боғлиқликни ёзишимиз мумкин.</a:t>
            </a:r>
            <a:endParaRPr lang="ru-RU" b="1" dirty="0">
              <a:latin typeface="Times New Roman" panose="02020603050405020304" pitchFamily="18" charset="0"/>
              <a:cs typeface="Times New Roman" panose="02020603050405020304" pitchFamily="18" charset="0"/>
            </a:endParaRPr>
          </a:p>
          <a:p>
            <a:pPr marL="0" indent="457200" algn="r">
              <a:lnSpc>
                <a:spcPct val="110000"/>
              </a:lnSpc>
              <a:spcBef>
                <a:spcPts val="300"/>
              </a:spcBef>
              <a:buNone/>
            </a:pPr>
            <a:r>
              <a:rPr lang="uz-Latn-UZ" b="1" i="1" dirty="0">
                <a:latin typeface="Times New Roman" panose="02020603050405020304" pitchFamily="18" charset="0"/>
                <a:cs typeface="Times New Roman" panose="02020603050405020304" pitchFamily="18" charset="0"/>
              </a:rPr>
              <a:t>SdH/dt=Q-G</a:t>
            </a:r>
            <a:r>
              <a:rPr lang="uz-Latn-UZ" b="1"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                                          (1.3)</a:t>
            </a:r>
            <a:endParaRPr lang="ru-RU" b="1" dirty="0">
              <a:latin typeface="Times New Roman" panose="02020603050405020304" pitchFamily="18" charset="0"/>
              <a:cs typeface="Times New Roman" panose="02020603050405020304" pitchFamily="18" charset="0"/>
            </a:endParaRPr>
          </a:p>
          <a:p>
            <a:pPr marL="0" indent="457200" algn="just">
              <a:lnSpc>
                <a:spcPct val="110000"/>
              </a:lnSpc>
              <a:spcBef>
                <a:spcPts val="300"/>
              </a:spcBef>
              <a:buNone/>
            </a:pPr>
            <a:r>
              <a:rPr lang="uz-Latn-UZ" dirty="0">
                <a:latin typeface="Times New Roman" panose="02020603050405020304" pitchFamily="18" charset="0"/>
                <a:cs typeface="Times New Roman" panose="02020603050405020304" pitchFamily="18" charset="0"/>
              </a:rPr>
              <a:t>Бу ерда S резервуар кўндаланг кесими юзаси.</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sz="quarter" idx="13"/>
              </p:nvPr>
            </p:nvSpPr>
            <p:spPr>
              <a:xfrm>
                <a:off x="251520" y="260648"/>
                <a:ext cx="8640960" cy="3816170"/>
              </a:xfrm>
            </p:spPr>
            <p:txBody>
              <a:bodyPr>
                <a:normAutofit fontScale="92500" lnSpcReduction="20000"/>
              </a:bodyPr>
              <a:lstStyle/>
              <a:p>
                <a:pPr marL="0" indent="457200" algn="just">
                  <a:lnSpc>
                    <a:spcPct val="110000"/>
                  </a:lnSpc>
                  <a:spcBef>
                    <a:spcPts val="600"/>
                  </a:spcBef>
                  <a:buNone/>
                </a:pPr>
                <a:r>
                  <a:rPr lang="uz-Latn-UZ" dirty="0">
                    <a:latin typeface="Times New Roman" panose="02020603050405020304" pitchFamily="18" charset="0"/>
                    <a:cs typeface="Times New Roman" panose="02020603050405020304" pitchFamily="18" charset="0"/>
                  </a:rPr>
                  <a:t>Тенглама (1.3) объектнинг математик ифодасидир. Бундан осон англаш мумкинки, кўриб чиқилаётган объект нейтрал, чунки Q=0, G=0 ва H=H</a:t>
                </a:r>
                <a:r>
                  <a:rPr lang="uz-Latn-UZ" baseline="-25000" dirty="0">
                    <a:latin typeface="Times New Roman" panose="02020603050405020304" pitchFamily="18" charset="0"/>
                    <a:cs typeface="Times New Roman" panose="02020603050405020304" pitchFamily="18" charset="0"/>
                  </a:rPr>
                  <a:t>0</a:t>
                </a:r>
                <a:r>
                  <a:rPr lang="uz-Latn-UZ" dirty="0">
                    <a:latin typeface="Times New Roman" panose="02020603050405020304" pitchFamily="18" charset="0"/>
                    <a:cs typeface="Times New Roman" panose="02020603050405020304" pitchFamily="18" charset="0"/>
                  </a:rPr>
                  <a:t> қисқа муддатли сарфни ошиши, сўнг нолгача пасайиши сатхи Н – ни кўтарилишига олиб келади ва янги ҳолатга ўтиши </a:t>
                </a:r>
                <a14:m>
                  <m:oMath xmlns:m="http://schemas.openxmlformats.org/officeDocument/2006/math">
                    <m:sSubSup>
                      <m:sSubSupPr>
                        <m:ctrlPr>
                          <a:rPr lang="ru-RU" i="1">
                            <a:latin typeface="Cambria Math"/>
                          </a:rPr>
                        </m:ctrlPr>
                      </m:sSubSupPr>
                      <m:e>
                        <m:r>
                          <a:rPr lang="uz-Latn-UZ" b="1" i="1">
                            <a:latin typeface="Cambria Math"/>
                          </a:rPr>
                          <m:t>𝑯</m:t>
                        </m:r>
                      </m:e>
                      <m:sub>
                        <m:r>
                          <a:rPr lang="uz-Latn-UZ" b="1" i="1">
                            <a:latin typeface="Cambria Math"/>
                          </a:rPr>
                          <m:t>𝟎</m:t>
                        </m:r>
                      </m:sub>
                      <m:sup>
                        <m:r>
                          <a:rPr lang="uz-Latn-UZ" b="1" i="1">
                            <a:latin typeface="Cambria Math"/>
                          </a:rPr>
                          <m:t>′</m:t>
                        </m:r>
                      </m:sup>
                    </m:sSubSup>
                    <m:r>
                      <a:rPr lang="uz-Latn-UZ" b="1" i="1">
                        <a:latin typeface="Cambria Math"/>
                      </a:rPr>
                      <m:t>&gt;</m:t>
                    </m:r>
                    <m:sSub>
                      <m:sSubPr>
                        <m:ctrlPr>
                          <a:rPr lang="ru-RU" i="1">
                            <a:latin typeface="Cambria Math"/>
                          </a:rPr>
                        </m:ctrlPr>
                      </m:sSubPr>
                      <m:e>
                        <m:r>
                          <a:rPr lang="uz-Latn-UZ" b="1" i="1">
                            <a:latin typeface="Cambria Math"/>
                          </a:rPr>
                          <m:t>𝑯</m:t>
                        </m:r>
                      </m:e>
                      <m:sub>
                        <m:r>
                          <a:rPr lang="uz-Latn-UZ" b="1" i="1">
                            <a:latin typeface="Cambria Math"/>
                          </a:rPr>
                          <m:t>𝟎</m:t>
                        </m:r>
                      </m:sub>
                    </m:sSub>
                  </m:oMath>
                </a14:m>
                <a:r>
                  <a:rPr lang="uz-Latn-UZ" dirty="0">
                    <a:latin typeface="Times New Roman" panose="02020603050405020304" pitchFamily="18" charset="0"/>
                    <a:cs typeface="Times New Roman" panose="02020603050405020304" pitchFamily="18" charset="0"/>
                  </a:rPr>
                  <a:t>, бу эса расм–1.3 в да кўрсатилган графикага мос келади. Шунингдек </a:t>
                </a:r>
                <a:r>
                  <a:rPr lang="en-US" dirty="0">
                    <a:latin typeface="Times New Roman" panose="02020603050405020304" pitchFamily="18" charset="0"/>
                    <a:cs typeface="Times New Roman" panose="02020603050405020304" pitchFamily="18" charset="0"/>
                  </a:rPr>
                  <a:t>Q</a:t>
                </a:r>
                <a:r>
                  <a:rPr lang="ru-RU" dirty="0">
                    <a:latin typeface="Times New Roman" panose="02020603050405020304" pitchFamily="18" charset="0"/>
                    <a:cs typeface="Times New Roman" panose="02020603050405020304" pitchFamily="18" charset="0"/>
                  </a:rPr>
                  <a:t> – </a:t>
                </a:r>
                <a:r>
                  <a:rPr lang="uz-Latn-UZ" dirty="0">
                    <a:latin typeface="Times New Roman" panose="02020603050405020304" pitchFamily="18" charset="0"/>
                    <a:cs typeface="Times New Roman" panose="02020603050405020304" pitchFamily="18" charset="0"/>
                  </a:rPr>
                  <a:t>ни кўтарилиши </a:t>
                </a:r>
                <a:r>
                  <a:rPr lang="en-US" dirty="0" err="1">
                    <a:latin typeface="Times New Roman" panose="02020603050405020304" pitchFamily="18" charset="0"/>
                    <a:cs typeface="Times New Roman" panose="02020603050405020304" pitchFamily="18" charset="0"/>
                  </a:rPr>
                  <a:t>dH</a:t>
                </a:r>
                <a:r>
                  <a:rPr lang="ru-RU"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dt</a:t>
                </a:r>
                <a:r>
                  <a:rPr lang="en-US"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 ортишига олиб келади, бунда объект характеристикаси монотонли ҳисобланади.</a:t>
                </a:r>
                <a:endParaRPr lang="ru-RU" b="1" dirty="0">
                  <a:latin typeface="Times New Roman" panose="02020603050405020304" pitchFamily="18" charset="0"/>
                  <a:cs typeface="Times New Roman" panose="02020603050405020304" pitchFamily="18" charset="0"/>
                </a:endParaRPr>
              </a:p>
              <a:p>
                <a:pPr marL="0" indent="457200" algn="r">
                  <a:lnSpc>
                    <a:spcPct val="110000"/>
                  </a:lnSpc>
                  <a:spcBef>
                    <a:spcPts val="600"/>
                  </a:spcBef>
                  <a:buNone/>
                </a:pPr>
                <a14:m>
                  <m:oMath xmlns:m="http://schemas.openxmlformats.org/officeDocument/2006/math">
                    <m:d>
                      <m:dPr>
                        <m:begChr m:val=""/>
                        <m:endChr m:val="}"/>
                        <m:ctrlPr>
                          <a:rPr lang="ru-RU" i="1">
                            <a:latin typeface="Cambria Math"/>
                          </a:rPr>
                        </m:ctrlPr>
                      </m:dPr>
                      <m:e>
                        <m:eqArr>
                          <m:eqArrPr>
                            <m:ctrlPr>
                              <a:rPr lang="ru-RU" i="1">
                                <a:latin typeface="Cambria Math"/>
                              </a:rPr>
                            </m:ctrlPr>
                          </m:eqArrPr>
                          <m:e>
                            <m:f>
                              <m:fPr>
                                <m:ctrlPr>
                                  <a:rPr lang="ru-RU" i="1">
                                    <a:latin typeface="Cambria Math"/>
                                  </a:rPr>
                                </m:ctrlPr>
                              </m:fPr>
                              <m:num>
                                <m:sSub>
                                  <m:sSubPr>
                                    <m:ctrlPr>
                                      <a:rPr lang="ru-RU" i="1">
                                        <a:latin typeface="Cambria Math"/>
                                      </a:rPr>
                                    </m:ctrlPr>
                                  </m:sSubPr>
                                  <m:e>
                                    <m:r>
                                      <a:rPr lang="uz-Latn-UZ" b="1" i="1">
                                        <a:latin typeface="Cambria Math"/>
                                      </a:rPr>
                                      <m:t>𝑺</m:t>
                                    </m:r>
                                  </m:e>
                                  <m:sub>
                                    <m:r>
                                      <a:rPr lang="uz-Latn-UZ" b="1" i="1">
                                        <a:latin typeface="Cambria Math"/>
                                      </a:rPr>
                                      <m:t>𝟏</m:t>
                                    </m:r>
                                  </m:sub>
                                </m:sSub>
                                <m:r>
                                  <a:rPr lang="uz-Latn-UZ" b="1" i="1">
                                    <a:latin typeface="Cambria Math"/>
                                  </a:rPr>
                                  <m:t>𝒅</m:t>
                                </m:r>
                                <m:sSub>
                                  <m:sSubPr>
                                    <m:ctrlPr>
                                      <a:rPr lang="ru-RU" i="1">
                                        <a:latin typeface="Cambria Math"/>
                                      </a:rPr>
                                    </m:ctrlPr>
                                  </m:sSubPr>
                                  <m:e>
                                    <m:r>
                                      <a:rPr lang="uz-Latn-UZ" b="1" i="1">
                                        <a:latin typeface="Cambria Math"/>
                                      </a:rPr>
                                      <m:t>𝑯</m:t>
                                    </m:r>
                                  </m:e>
                                  <m:sub>
                                    <m:r>
                                      <a:rPr lang="uz-Latn-UZ" b="1" i="1">
                                        <a:latin typeface="Cambria Math"/>
                                      </a:rPr>
                                      <m:t>𝟏</m:t>
                                    </m:r>
                                  </m:sub>
                                </m:sSub>
                              </m:num>
                              <m:den>
                                <m:r>
                                  <a:rPr lang="uz-Latn-UZ" b="1" i="1">
                                    <a:latin typeface="Cambria Math"/>
                                  </a:rPr>
                                  <m:t>𝒅𝒕</m:t>
                                </m:r>
                              </m:den>
                            </m:f>
                            <m:r>
                              <a:rPr lang="uz-Latn-UZ" b="1" i="1">
                                <a:latin typeface="Cambria Math"/>
                              </a:rPr>
                              <m:t>=</m:t>
                            </m:r>
                            <m:sSub>
                              <m:sSubPr>
                                <m:ctrlPr>
                                  <a:rPr lang="ru-RU" i="1">
                                    <a:latin typeface="Cambria Math"/>
                                  </a:rPr>
                                </m:ctrlPr>
                              </m:sSubPr>
                              <m:e>
                                <m:r>
                                  <a:rPr lang="uz-Latn-UZ" b="1" i="1">
                                    <a:latin typeface="Cambria Math"/>
                                  </a:rPr>
                                  <m:t>𝑸</m:t>
                                </m:r>
                              </m:e>
                              <m:sub>
                                <m:r>
                                  <a:rPr lang="uz-Latn-UZ" b="1" i="1">
                                    <a:latin typeface="Cambria Math"/>
                                  </a:rPr>
                                  <m:t>𝟏</m:t>
                                </m:r>
                              </m:sub>
                            </m:sSub>
                            <m:r>
                              <a:rPr lang="uz-Latn-UZ" b="1" i="1">
                                <a:latin typeface="Cambria Math"/>
                              </a:rPr>
                              <m:t>−</m:t>
                            </m:r>
                            <m:sSub>
                              <m:sSubPr>
                                <m:ctrlPr>
                                  <a:rPr lang="ru-RU" i="1">
                                    <a:latin typeface="Cambria Math"/>
                                  </a:rPr>
                                </m:ctrlPr>
                              </m:sSubPr>
                              <m:e>
                                <m:r>
                                  <a:rPr lang="uz-Latn-UZ" b="1" i="1">
                                    <a:latin typeface="Cambria Math"/>
                                  </a:rPr>
                                  <m:t>𝑮</m:t>
                                </m:r>
                              </m:e>
                              <m:sub>
                                <m:r>
                                  <a:rPr lang="uz-Latn-UZ" b="1" i="1">
                                    <a:latin typeface="Cambria Math"/>
                                  </a:rPr>
                                  <m:t>𝟏</m:t>
                                </m:r>
                              </m:sub>
                            </m:sSub>
                            <m:r>
                              <a:rPr lang="uz-Latn-UZ" b="1" i="1">
                                <a:latin typeface="Cambria Math"/>
                              </a:rPr>
                              <m:t>−</m:t>
                            </m:r>
                            <m:sSub>
                              <m:sSubPr>
                                <m:ctrlPr>
                                  <a:rPr lang="ru-RU" i="1">
                                    <a:latin typeface="Cambria Math"/>
                                  </a:rPr>
                                </m:ctrlPr>
                              </m:sSubPr>
                              <m:e>
                                <m:r>
                                  <a:rPr lang="uz-Latn-UZ" b="1" i="1">
                                    <a:latin typeface="Cambria Math"/>
                                  </a:rPr>
                                  <m:t>𝑸</m:t>
                                </m:r>
                              </m:e>
                              <m:sub>
                                <m:r>
                                  <a:rPr lang="uz-Latn-UZ" b="1" i="1">
                                    <a:latin typeface="Cambria Math"/>
                                  </a:rPr>
                                  <m:t>𝟏𝟐</m:t>
                                </m:r>
                              </m:sub>
                            </m:sSub>
                          </m:e>
                          <m:e>
                            <m:f>
                              <m:fPr>
                                <m:ctrlPr>
                                  <a:rPr lang="ru-RU" i="1">
                                    <a:latin typeface="Cambria Math"/>
                                  </a:rPr>
                                </m:ctrlPr>
                              </m:fPr>
                              <m:num>
                                <m:sSub>
                                  <m:sSubPr>
                                    <m:ctrlPr>
                                      <a:rPr lang="ru-RU" i="1">
                                        <a:latin typeface="Cambria Math"/>
                                      </a:rPr>
                                    </m:ctrlPr>
                                  </m:sSubPr>
                                  <m:e>
                                    <m:r>
                                      <a:rPr lang="uz-Latn-UZ" b="1" i="1">
                                        <a:latin typeface="Cambria Math"/>
                                      </a:rPr>
                                      <m:t>𝑺</m:t>
                                    </m:r>
                                  </m:e>
                                  <m:sub>
                                    <m:r>
                                      <a:rPr lang="uz-Latn-UZ" b="1" i="1">
                                        <a:latin typeface="Cambria Math"/>
                                      </a:rPr>
                                      <m:t>𝟐</m:t>
                                    </m:r>
                                  </m:sub>
                                </m:sSub>
                                <m:r>
                                  <a:rPr lang="uz-Latn-UZ" b="1" i="1">
                                    <a:latin typeface="Cambria Math"/>
                                  </a:rPr>
                                  <m:t>𝒅</m:t>
                                </m:r>
                                <m:sSub>
                                  <m:sSubPr>
                                    <m:ctrlPr>
                                      <a:rPr lang="ru-RU" i="1">
                                        <a:latin typeface="Cambria Math"/>
                                      </a:rPr>
                                    </m:ctrlPr>
                                  </m:sSubPr>
                                  <m:e>
                                    <m:r>
                                      <a:rPr lang="uz-Latn-UZ" b="1" i="1">
                                        <a:latin typeface="Cambria Math"/>
                                      </a:rPr>
                                      <m:t>𝑯</m:t>
                                    </m:r>
                                  </m:e>
                                  <m:sub>
                                    <m:r>
                                      <a:rPr lang="uz-Latn-UZ" b="1" i="1">
                                        <a:latin typeface="Cambria Math"/>
                                      </a:rPr>
                                      <m:t>𝟐</m:t>
                                    </m:r>
                                  </m:sub>
                                </m:sSub>
                              </m:num>
                              <m:den>
                                <m:r>
                                  <a:rPr lang="uz-Latn-UZ" b="1" i="1">
                                    <a:latin typeface="Cambria Math"/>
                                  </a:rPr>
                                  <m:t>𝒅𝒕</m:t>
                                </m:r>
                              </m:den>
                            </m:f>
                            <m:r>
                              <a:rPr lang="uz-Latn-UZ" b="1" i="1">
                                <a:latin typeface="Cambria Math"/>
                              </a:rPr>
                              <m:t>=</m:t>
                            </m:r>
                            <m:sSub>
                              <m:sSubPr>
                                <m:ctrlPr>
                                  <a:rPr lang="ru-RU" i="1">
                                    <a:latin typeface="Cambria Math"/>
                                  </a:rPr>
                                </m:ctrlPr>
                              </m:sSubPr>
                              <m:e>
                                <m:r>
                                  <a:rPr lang="uz-Latn-UZ" b="1" i="1">
                                    <a:latin typeface="Cambria Math"/>
                                  </a:rPr>
                                  <m:t>𝑸</m:t>
                                </m:r>
                              </m:e>
                              <m:sub>
                                <m:r>
                                  <a:rPr lang="uz-Latn-UZ" b="1" i="1">
                                    <a:latin typeface="Cambria Math"/>
                                  </a:rPr>
                                  <m:t>𝟐</m:t>
                                </m:r>
                              </m:sub>
                            </m:sSub>
                            <m:r>
                              <a:rPr lang="uz-Latn-UZ" b="1" i="1">
                                <a:latin typeface="Cambria Math"/>
                              </a:rPr>
                              <m:t>−</m:t>
                            </m:r>
                            <m:sSub>
                              <m:sSubPr>
                                <m:ctrlPr>
                                  <a:rPr lang="ru-RU" i="1">
                                    <a:latin typeface="Cambria Math"/>
                                  </a:rPr>
                                </m:ctrlPr>
                              </m:sSubPr>
                              <m:e>
                                <m:r>
                                  <a:rPr lang="uz-Latn-UZ" b="1" i="1">
                                    <a:latin typeface="Cambria Math"/>
                                  </a:rPr>
                                  <m:t>𝑮</m:t>
                                </m:r>
                              </m:e>
                              <m:sub>
                                <m:r>
                                  <a:rPr lang="uz-Latn-UZ" b="1" i="1">
                                    <a:latin typeface="Cambria Math"/>
                                  </a:rPr>
                                  <m:t>𝟐</m:t>
                                </m:r>
                              </m:sub>
                            </m:sSub>
                            <m:r>
                              <a:rPr lang="uz-Latn-UZ" b="1" i="1">
                                <a:latin typeface="Cambria Math"/>
                              </a:rPr>
                              <m:t>+</m:t>
                            </m:r>
                            <m:sSub>
                              <m:sSubPr>
                                <m:ctrlPr>
                                  <a:rPr lang="ru-RU" i="1">
                                    <a:latin typeface="Cambria Math"/>
                                  </a:rPr>
                                </m:ctrlPr>
                              </m:sSubPr>
                              <m:e>
                                <m:r>
                                  <a:rPr lang="uz-Latn-UZ" b="1" i="1">
                                    <a:latin typeface="Cambria Math"/>
                                  </a:rPr>
                                  <m:t>𝑸</m:t>
                                </m:r>
                              </m:e>
                              <m:sub>
                                <m:r>
                                  <a:rPr lang="uz-Latn-UZ" b="1" i="1">
                                    <a:latin typeface="Cambria Math"/>
                                  </a:rPr>
                                  <m:t>𝟏𝟐</m:t>
                                </m:r>
                              </m:sub>
                            </m:sSub>
                          </m:e>
                        </m:eqArr>
                      </m:e>
                    </m:d>
                  </m:oMath>
                </a14:m>
                <a:r>
                  <a:rPr lang="uz-Latn-UZ" dirty="0">
                    <a:latin typeface="Times New Roman" panose="02020603050405020304" pitchFamily="18" charset="0"/>
                    <a:cs typeface="Times New Roman" panose="02020603050405020304" pitchFamily="18" charset="0"/>
                  </a:rPr>
                  <a:t>                                     (1.4)</a:t>
                </a:r>
                <a:endParaRPr lang="ru-RU" b="1" dirty="0">
                  <a:latin typeface="Times New Roman" panose="02020603050405020304" pitchFamily="18" charset="0"/>
                  <a:cs typeface="Times New Roman" panose="02020603050405020304" pitchFamily="18" charset="0"/>
                </a:endParaRPr>
              </a:p>
              <a:p>
                <a:pPr marL="0" indent="457200" algn="just">
                  <a:lnSpc>
                    <a:spcPct val="110000"/>
                  </a:lnSpc>
                  <a:spcBef>
                    <a:spcPts val="600"/>
                  </a:spcBef>
                  <a:buNone/>
                </a:pPr>
                <a:r>
                  <a:rPr lang="uz-Latn-UZ" dirty="0">
                    <a:latin typeface="Times New Roman" panose="02020603050405020304" pitchFamily="18" charset="0"/>
                    <a:cs typeface="Times New Roman" panose="02020603050405020304" pitchFamily="18" charset="0"/>
                  </a:rPr>
                  <a:t>Бу ерда </a:t>
                </a:r>
                <a14:m>
                  <m:oMath xmlns:m="http://schemas.openxmlformats.org/officeDocument/2006/math">
                    <m:sSub>
                      <m:sSubPr>
                        <m:ctrlPr>
                          <a:rPr lang="ru-RU" i="1">
                            <a:latin typeface="Cambria Math"/>
                          </a:rPr>
                        </m:ctrlPr>
                      </m:sSubPr>
                      <m:e>
                        <m:r>
                          <a:rPr lang="uz-Latn-UZ" b="1" i="1">
                            <a:latin typeface="Cambria Math"/>
                          </a:rPr>
                          <m:t>𝑸</m:t>
                        </m:r>
                      </m:e>
                      <m:sub>
                        <m:r>
                          <a:rPr lang="uz-Latn-UZ" b="1" i="1">
                            <a:latin typeface="Cambria Math"/>
                          </a:rPr>
                          <m:t>𝟏𝟐</m:t>
                        </m:r>
                      </m:sub>
                    </m:sSub>
                    <m:r>
                      <a:rPr lang="uz-Latn-UZ" b="1" i="1">
                        <a:latin typeface="Cambria Math"/>
                      </a:rPr>
                      <m:t>=</m:t>
                    </m:r>
                    <m:sSub>
                      <m:sSubPr>
                        <m:ctrlPr>
                          <a:rPr lang="ru-RU" i="1">
                            <a:latin typeface="Cambria Math"/>
                          </a:rPr>
                        </m:ctrlPr>
                      </m:sSubPr>
                      <m:e>
                        <m:r>
                          <a:rPr lang="uz-Latn-UZ" b="1" i="1">
                            <a:latin typeface="Cambria Math"/>
                          </a:rPr>
                          <m:t>𝑸</m:t>
                        </m:r>
                      </m:e>
                      <m:sub>
                        <m:r>
                          <a:rPr lang="uz-Latn-UZ" b="1" i="1">
                            <a:latin typeface="Cambria Math"/>
                          </a:rPr>
                          <m:t>𝟏𝟐</m:t>
                        </m:r>
                      </m:sub>
                    </m:sSub>
                    <m:r>
                      <a:rPr lang="uz-Latn-UZ" b="1" i="1">
                        <a:latin typeface="Cambria Math"/>
                      </a:rPr>
                      <m:t>(</m:t>
                    </m:r>
                    <m:sSub>
                      <m:sSubPr>
                        <m:ctrlPr>
                          <a:rPr lang="ru-RU" i="1">
                            <a:latin typeface="Cambria Math"/>
                          </a:rPr>
                        </m:ctrlPr>
                      </m:sSubPr>
                      <m:e>
                        <m:r>
                          <a:rPr lang="uz-Latn-UZ" b="1" i="1">
                            <a:latin typeface="Cambria Math"/>
                          </a:rPr>
                          <m:t>𝑯</m:t>
                        </m:r>
                      </m:e>
                      <m:sub>
                        <m:r>
                          <a:rPr lang="uz-Latn-UZ" b="1" i="1">
                            <a:latin typeface="Cambria Math"/>
                          </a:rPr>
                          <m:t>𝟏</m:t>
                        </m:r>
                      </m:sub>
                    </m:sSub>
                    <m:r>
                      <a:rPr lang="uz-Latn-UZ" b="1" i="1">
                        <a:latin typeface="Cambria Math"/>
                      </a:rPr>
                      <m:t>−</m:t>
                    </m:r>
                    <m:sSub>
                      <m:sSubPr>
                        <m:ctrlPr>
                          <a:rPr lang="ru-RU" i="1">
                            <a:latin typeface="Cambria Math"/>
                          </a:rPr>
                        </m:ctrlPr>
                      </m:sSubPr>
                      <m:e>
                        <m:r>
                          <a:rPr lang="uz-Latn-UZ" b="1" i="1">
                            <a:latin typeface="Cambria Math"/>
                          </a:rPr>
                          <m:t>𝑯</m:t>
                        </m:r>
                      </m:e>
                      <m:sub>
                        <m:r>
                          <a:rPr lang="uz-Latn-UZ" b="1" i="1">
                            <a:latin typeface="Cambria Math"/>
                          </a:rPr>
                          <m:t>𝟐</m:t>
                        </m:r>
                      </m:sub>
                    </m:sSub>
                    <m:r>
                      <a:rPr lang="uz-Latn-UZ" b="1" i="1">
                        <a:latin typeface="Cambria Math"/>
                      </a:rPr>
                      <m:t>)</m:t>
                    </m:r>
                  </m:oMath>
                </a14:m>
                <a:r>
                  <a:rPr lang="uz-Latn-UZ" dirty="0">
                    <a:latin typeface="Times New Roman" panose="02020603050405020304" pitchFamily="18" charset="0"/>
                    <a:cs typeface="Times New Roman" panose="02020603050405020304" pitchFamily="18" charset="0"/>
                  </a:rPr>
                  <a:t> қайсидир ҳолатдаги чизиқли бўлмаган монотонли функция ҳисобланади.</a:t>
                </a:r>
                <a:endParaRPr lang="ru-RU"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sz="quarter" idx="13"/>
              </p:nvPr>
            </p:nvSpPr>
            <p:spPr>
              <a:xfrm>
                <a:off x="251520" y="260648"/>
                <a:ext cx="8640960" cy="3816170"/>
              </a:xfrm>
              <a:blipFill rotWithShape="1">
                <a:blip r:embed="rId3"/>
                <a:stretch>
                  <a:fillRect l="-705" t="-1597" r="-705" b="-479"/>
                </a:stretch>
              </a:blipFill>
            </p:spPr>
            <p:txBody>
              <a:bodyPr/>
              <a:lstStyle/>
              <a:p>
                <a:r>
                  <a:rPr lang="ru-RU">
                    <a:noFill/>
                  </a:rPr>
                  <a:t> </a:t>
                </a:r>
              </a:p>
            </p:txBody>
          </p:sp>
        </mc:Fallback>
      </mc:AlternateContent>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3" y="4076818"/>
            <a:ext cx="3515275" cy="2636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8064" y="3789040"/>
            <a:ext cx="3655293" cy="29242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18182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260648"/>
                <a:ext cx="8640960" cy="2664296"/>
              </a:xfrm>
            </p:spPr>
            <p:txBody>
              <a:bodyPr>
                <a:normAutofit fontScale="70000" lnSpcReduction="20000"/>
              </a:bodyPr>
              <a:lstStyle/>
              <a:p>
                <a:pPr marL="0" indent="457200" algn="just">
                  <a:lnSpc>
                    <a:spcPct val="120000"/>
                  </a:lnSpc>
                  <a:spcBef>
                    <a:spcPts val="300"/>
                  </a:spcBef>
                  <a:buNone/>
                </a:pPr>
                <a:r>
                  <a:rPr lang="uz-Latn-UZ" dirty="0">
                    <a:latin typeface="Times New Roman" panose="02020603050405020304" pitchFamily="18" charset="0"/>
                    <a:cs typeface="Times New Roman" panose="02020603050405020304" pitchFamily="18" charset="0"/>
                  </a:rPr>
                  <a:t>Тенглама 1.4 объектнинг математик ифодаси бўлиб, унда бошқариладиган катталикнинг ҳар бир вектори иккита координатага таъсир этиш ҳусусиятига эга.</a:t>
                </a:r>
                <a:endParaRPr lang="ru-RU" b="1" dirty="0">
                  <a:latin typeface="Times New Roman" panose="02020603050405020304" pitchFamily="18" charset="0"/>
                  <a:cs typeface="Times New Roman" panose="02020603050405020304" pitchFamily="18" charset="0"/>
                </a:endParaRPr>
              </a:p>
              <a:p>
                <a:pPr marL="0" indent="457200" algn="just">
                  <a:lnSpc>
                    <a:spcPct val="120000"/>
                  </a:lnSpc>
                  <a:spcBef>
                    <a:spcPts val="300"/>
                  </a:spcBef>
                  <a:buNone/>
                </a:pPr>
                <a14:m>
                  <m:oMathPara xmlns:m="http://schemas.openxmlformats.org/officeDocument/2006/math">
                    <m:oMathParaPr>
                      <m:jc m:val="centerGroup"/>
                    </m:oMathParaPr>
                    <m:oMath xmlns:m="http://schemas.openxmlformats.org/officeDocument/2006/math">
                      <m:r>
                        <a:rPr lang="uz-Latn-UZ" b="1" i="1">
                          <a:latin typeface="Cambria Math"/>
                        </a:rPr>
                        <m:t>𝒖</m:t>
                      </m:r>
                      <m:r>
                        <a:rPr lang="uz-Latn-UZ" b="1" i="1">
                          <a:latin typeface="Cambria Math"/>
                        </a:rPr>
                        <m:t>=</m:t>
                      </m:r>
                      <m:d>
                        <m:dPr>
                          <m:begChr m:val="{"/>
                          <m:endChr m:val="}"/>
                          <m:ctrlPr>
                            <a:rPr lang="ru-RU" i="1">
                              <a:latin typeface="Cambria Math"/>
                            </a:rPr>
                          </m:ctrlPr>
                        </m:dPr>
                        <m:e>
                          <m:sSub>
                            <m:sSubPr>
                              <m:ctrlPr>
                                <a:rPr lang="ru-RU" i="1">
                                  <a:latin typeface="Cambria Math"/>
                                </a:rPr>
                              </m:ctrlPr>
                            </m:sSubPr>
                            <m:e>
                              <m:r>
                                <a:rPr lang="uz-Latn-UZ" b="1" i="1">
                                  <a:latin typeface="Cambria Math"/>
                                </a:rPr>
                                <m:t>𝑸</m:t>
                              </m:r>
                            </m:e>
                            <m:sub>
                              <m:r>
                                <a:rPr lang="uz-Latn-UZ" b="1" i="1">
                                  <a:latin typeface="Cambria Math"/>
                                </a:rPr>
                                <m:t>𝟏</m:t>
                              </m:r>
                            </m:sub>
                          </m:sSub>
                          <m:r>
                            <a:rPr lang="uz-Latn-UZ" b="1" i="1">
                              <a:latin typeface="Cambria Math"/>
                            </a:rPr>
                            <m:t>, </m:t>
                          </m:r>
                          <m:sSub>
                            <m:sSubPr>
                              <m:ctrlPr>
                                <a:rPr lang="ru-RU" i="1">
                                  <a:latin typeface="Cambria Math"/>
                                </a:rPr>
                              </m:ctrlPr>
                            </m:sSubPr>
                            <m:e>
                              <m:r>
                                <a:rPr lang="uz-Latn-UZ" b="1" i="1">
                                  <a:latin typeface="Cambria Math"/>
                                </a:rPr>
                                <m:t>𝑸</m:t>
                              </m:r>
                            </m:e>
                            <m:sub>
                              <m:r>
                                <a:rPr lang="uz-Latn-UZ" b="1" i="1">
                                  <a:latin typeface="Cambria Math"/>
                                </a:rPr>
                                <m:t>𝟐</m:t>
                              </m:r>
                            </m:sub>
                          </m:sSub>
                        </m:e>
                      </m:d>
                      <m:r>
                        <a:rPr lang="uz-Latn-UZ" b="1" i="1">
                          <a:latin typeface="Cambria Math"/>
                        </a:rPr>
                        <m:t>, </m:t>
                      </m:r>
                      <m:r>
                        <a:rPr lang="uz-Latn-UZ" b="1" i="1">
                          <a:latin typeface="Cambria Math"/>
                        </a:rPr>
                        <m:t>𝒚</m:t>
                      </m:r>
                      <m:r>
                        <a:rPr lang="uz-Latn-UZ" b="1" i="1">
                          <a:latin typeface="Cambria Math"/>
                        </a:rPr>
                        <m:t>=</m:t>
                      </m:r>
                      <m:d>
                        <m:dPr>
                          <m:begChr m:val="{"/>
                          <m:endChr m:val="}"/>
                          <m:ctrlPr>
                            <a:rPr lang="ru-RU" i="1">
                              <a:latin typeface="Cambria Math"/>
                            </a:rPr>
                          </m:ctrlPr>
                        </m:dPr>
                        <m:e>
                          <m:sSub>
                            <m:sSubPr>
                              <m:ctrlPr>
                                <a:rPr lang="ru-RU" i="1">
                                  <a:latin typeface="Cambria Math"/>
                                </a:rPr>
                              </m:ctrlPr>
                            </m:sSubPr>
                            <m:e>
                              <m:r>
                                <a:rPr lang="uz-Latn-UZ" b="1" i="1">
                                  <a:latin typeface="Cambria Math"/>
                                </a:rPr>
                                <m:t>𝑯</m:t>
                              </m:r>
                            </m:e>
                            <m:sub>
                              <m:r>
                                <a:rPr lang="uz-Latn-UZ" b="1" i="1">
                                  <a:latin typeface="Cambria Math"/>
                                </a:rPr>
                                <m:t>𝟏</m:t>
                              </m:r>
                            </m:sub>
                          </m:sSub>
                          <m:r>
                            <a:rPr lang="uz-Latn-UZ" b="1" i="1">
                              <a:latin typeface="Cambria Math"/>
                            </a:rPr>
                            <m:t>, </m:t>
                          </m:r>
                          <m:sSub>
                            <m:sSubPr>
                              <m:ctrlPr>
                                <a:rPr lang="ru-RU" i="1">
                                  <a:latin typeface="Cambria Math"/>
                                </a:rPr>
                              </m:ctrlPr>
                            </m:sSubPr>
                            <m:e>
                              <m:r>
                                <a:rPr lang="uz-Latn-UZ" b="1" i="1">
                                  <a:latin typeface="Cambria Math"/>
                                </a:rPr>
                                <m:t>𝑯</m:t>
                              </m:r>
                            </m:e>
                            <m:sub>
                              <m:r>
                                <a:rPr lang="uz-Latn-UZ" b="1" i="1">
                                  <a:latin typeface="Cambria Math"/>
                                </a:rPr>
                                <m:t>𝟐</m:t>
                              </m:r>
                            </m:sub>
                          </m:sSub>
                        </m:e>
                      </m:d>
                    </m:oMath>
                  </m:oMathPara>
                </a14:m>
                <a:endParaRPr lang="ru-RU" b="1" dirty="0">
                  <a:latin typeface="Times New Roman" panose="02020603050405020304" pitchFamily="18" charset="0"/>
                  <a:cs typeface="Times New Roman" panose="02020603050405020304" pitchFamily="18" charset="0"/>
                </a:endParaRPr>
              </a:p>
              <a:p>
                <a:pPr marL="0" indent="457200" algn="just">
                  <a:lnSpc>
                    <a:spcPct val="120000"/>
                  </a:lnSpc>
                  <a:spcBef>
                    <a:spcPts val="300"/>
                  </a:spcBef>
                  <a:buNone/>
                </a:pPr>
                <a:r>
                  <a:rPr lang="uz-Latn-UZ" dirty="0">
                    <a:latin typeface="Times New Roman" panose="02020603050405020304" pitchFamily="18" charset="0"/>
                    <a:cs typeface="Times New Roman" panose="02020603050405020304" pitchFamily="18" charset="0"/>
                  </a:rPr>
                  <a:t>Сарфни </a:t>
                </a:r>
                <a14:m>
                  <m:oMath xmlns:m="http://schemas.openxmlformats.org/officeDocument/2006/math">
                    <m:sSub>
                      <m:sSubPr>
                        <m:ctrlPr>
                          <a:rPr lang="ru-RU" i="1">
                            <a:latin typeface="Cambria Math"/>
                          </a:rPr>
                        </m:ctrlPr>
                      </m:sSubPr>
                      <m:e>
                        <m:r>
                          <a:rPr lang="uz-Latn-UZ" b="1" i="1">
                            <a:latin typeface="Cambria Math"/>
                          </a:rPr>
                          <m:t>𝑸</m:t>
                        </m:r>
                      </m:e>
                      <m:sub>
                        <m:r>
                          <a:rPr lang="uz-Latn-UZ" b="1" i="1">
                            <a:latin typeface="Cambria Math"/>
                          </a:rPr>
                          <m:t>𝟏</m:t>
                        </m:r>
                      </m:sub>
                    </m:sSub>
                    <m:sSub>
                      <m:sSubPr>
                        <m:ctrlPr>
                          <a:rPr lang="ru-RU" i="1">
                            <a:latin typeface="Cambria Math"/>
                          </a:rPr>
                        </m:ctrlPr>
                      </m:sSubPr>
                      <m:e>
                        <m:r>
                          <a:rPr lang="uz-Latn-UZ" b="1" i="1">
                            <a:latin typeface="Cambria Math"/>
                          </a:rPr>
                          <m:t>ва </m:t>
                        </m:r>
                        <m:r>
                          <a:rPr lang="uz-Latn-UZ" b="1" i="1">
                            <a:latin typeface="Cambria Math"/>
                          </a:rPr>
                          <m:t>𝑸</m:t>
                        </m:r>
                      </m:e>
                      <m:sub>
                        <m:r>
                          <a:rPr lang="uz-Latn-UZ" b="1" i="1">
                            <a:latin typeface="Cambria Math"/>
                          </a:rPr>
                          <m:t>𝟐</m:t>
                        </m:r>
                      </m:sub>
                    </m:sSub>
                  </m:oMath>
                </a14:m>
                <a:r>
                  <a:rPr lang="uz-Latn-UZ" dirty="0">
                    <a:latin typeface="Times New Roman" panose="02020603050405020304" pitchFamily="18" charset="0"/>
                    <a:cs typeface="Times New Roman" panose="02020603050405020304" pitchFamily="18" charset="0"/>
                  </a:rPr>
                  <a:t> назорат қилиш қурилмаларига </a:t>
                </a:r>
                <a14:m>
                  <m:oMath xmlns:m="http://schemas.openxmlformats.org/officeDocument/2006/math">
                    <m:sSub>
                      <m:sSubPr>
                        <m:ctrlPr>
                          <a:rPr lang="ru-RU" i="1">
                            <a:latin typeface="Cambria Math"/>
                          </a:rPr>
                        </m:ctrlPr>
                      </m:sSubPr>
                      <m:e>
                        <m:r>
                          <a:rPr lang="uz-Latn-UZ" b="1" i="1">
                            <a:latin typeface="Cambria Math"/>
                          </a:rPr>
                          <m:t>𝑮</m:t>
                        </m:r>
                      </m:e>
                      <m:sub>
                        <m:r>
                          <a:rPr lang="uz-Latn-UZ" b="1" i="1">
                            <a:latin typeface="Cambria Math"/>
                          </a:rPr>
                          <m:t>𝟏</m:t>
                        </m:r>
                      </m:sub>
                    </m:sSub>
                    <m:r>
                      <a:rPr lang="uz-Latn-UZ" b="1" i="1">
                        <a:latin typeface="Cambria Math"/>
                      </a:rPr>
                      <m:t> ва </m:t>
                    </m:r>
                    <m:sSub>
                      <m:sSubPr>
                        <m:ctrlPr>
                          <a:rPr lang="ru-RU" i="1">
                            <a:latin typeface="Cambria Math"/>
                          </a:rPr>
                        </m:ctrlPr>
                      </m:sSubPr>
                      <m:e>
                        <m:r>
                          <a:rPr lang="uz-Latn-UZ" b="1" i="1">
                            <a:latin typeface="Cambria Math"/>
                          </a:rPr>
                          <m:t>𝑮</m:t>
                        </m:r>
                      </m:e>
                      <m:sub>
                        <m:r>
                          <a:rPr lang="uz-Latn-UZ" b="1" i="1">
                            <a:latin typeface="Cambria Math"/>
                          </a:rPr>
                          <m:t>𝟐</m:t>
                        </m:r>
                      </m:sub>
                    </m:sSub>
                  </m:oMath>
                </a14:m>
                <a:r>
                  <a:rPr lang="uz-Latn-UZ" dirty="0">
                    <a:latin typeface="Times New Roman" panose="02020603050405020304" pitchFamily="18" charset="0"/>
                    <a:cs typeface="Times New Roman" panose="02020603050405020304" pitchFamily="18" charset="0"/>
                  </a:rPr>
                  <a:t> таъсир этувчи вектор </a:t>
                </a:r>
                <a14:m>
                  <m:oMath xmlns:m="http://schemas.openxmlformats.org/officeDocument/2006/math">
                    <m:d>
                      <m:dPr>
                        <m:begChr m:val="{"/>
                        <m:endChr m:val="}"/>
                        <m:ctrlPr>
                          <a:rPr lang="ru-RU" i="1">
                            <a:latin typeface="Cambria Math"/>
                          </a:rPr>
                        </m:ctrlPr>
                      </m:dPr>
                      <m:e>
                        <m:sSub>
                          <m:sSubPr>
                            <m:ctrlPr>
                              <a:rPr lang="ru-RU" i="1">
                                <a:latin typeface="Cambria Math"/>
                              </a:rPr>
                            </m:ctrlPr>
                          </m:sSubPr>
                          <m:e>
                            <m:r>
                              <a:rPr lang="uz-Latn-UZ" b="1" i="1">
                                <a:latin typeface="Cambria Math"/>
                              </a:rPr>
                              <m:t>𝑮</m:t>
                            </m:r>
                          </m:e>
                          <m:sub>
                            <m:r>
                              <a:rPr lang="uz-Latn-UZ" b="1" i="1">
                                <a:latin typeface="Cambria Math"/>
                              </a:rPr>
                              <m:t>𝟏</m:t>
                            </m:r>
                          </m:sub>
                        </m:sSub>
                        <m:r>
                          <a:rPr lang="uz-Latn-UZ" b="1" i="1">
                            <a:latin typeface="Cambria Math"/>
                          </a:rPr>
                          <m:t>, </m:t>
                        </m:r>
                        <m:sSub>
                          <m:sSubPr>
                            <m:ctrlPr>
                              <a:rPr lang="ru-RU" i="1">
                                <a:latin typeface="Cambria Math"/>
                              </a:rPr>
                            </m:ctrlPr>
                          </m:sSubPr>
                          <m:e>
                            <m:r>
                              <a:rPr lang="uz-Latn-UZ" b="1" i="1">
                                <a:latin typeface="Cambria Math"/>
                              </a:rPr>
                              <m:t>𝑮</m:t>
                            </m:r>
                          </m:e>
                          <m:sub>
                            <m:r>
                              <a:rPr lang="uz-Latn-UZ" b="1" i="1">
                                <a:latin typeface="Cambria Math"/>
                              </a:rPr>
                              <m:t>𝟐</m:t>
                            </m:r>
                          </m:sub>
                        </m:sSub>
                      </m:e>
                    </m:d>
                  </m:oMath>
                </a14:m>
                <a:r>
                  <a:rPr lang="uz-Latn-UZ" dirty="0">
                    <a:latin typeface="Times New Roman" panose="02020603050405020304" pitchFamily="18" charset="0"/>
                    <a:cs typeface="Times New Roman" panose="02020603050405020304" pitchFamily="18" charset="0"/>
                  </a:rPr>
                  <a:t> назорат қилинадиган g ёки назорат қилинмайдиган f таъсирга ўтказиб бериши мумкин.</a:t>
                </a:r>
                <a:endParaRPr lang="ru-RU"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260648"/>
                <a:ext cx="8640960" cy="2664296"/>
              </a:xfrm>
              <a:blipFill rotWithShape="1">
                <a:blip r:embed="rId3"/>
                <a:stretch>
                  <a:fillRect l="-846" t="-1373" r="-917" b="-3204"/>
                </a:stretch>
              </a:blipFill>
            </p:spPr>
            <p:txBody>
              <a:bodyPr/>
              <a:lstStyle/>
              <a:p>
                <a:r>
                  <a:rPr lang="ru-RU">
                    <a:noFill/>
                  </a:rPr>
                  <a:t> </a:t>
                </a:r>
              </a:p>
            </p:txBody>
          </p:sp>
        </mc:Fallback>
      </mc:AlternateContent>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5696" y="2945234"/>
            <a:ext cx="5837975" cy="2932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2915689" y="6237312"/>
            <a:ext cx="3493265" cy="369332"/>
          </a:xfrm>
          <a:prstGeom prst="rect">
            <a:avLst/>
          </a:prstGeom>
        </p:spPr>
        <p:txBody>
          <a:bodyPr wrap="none">
            <a:spAutoFit/>
          </a:bodyPr>
          <a:lstStyle/>
          <a:p>
            <a:pPr algn="ctr"/>
            <a:r>
              <a:rPr lang="ru-RU" b="1" dirty="0">
                <a:latin typeface="Times New Roman" panose="02020603050405020304" pitchFamily="18" charset="0"/>
                <a:cs typeface="Times New Roman" panose="02020603050405020304" pitchFamily="18" charset="0"/>
              </a:rPr>
              <a:t>1</a:t>
            </a:r>
            <a:r>
              <a:rPr lang="uz-Latn-UZ" b="1" dirty="0">
                <a:latin typeface="Times New Roman" panose="02020603050405020304" pitchFamily="18" charset="0"/>
                <a:cs typeface="Times New Roman" panose="02020603050405020304" pitchFamily="18" charset="0"/>
              </a:rPr>
              <a:t>.</a:t>
            </a:r>
            <a:r>
              <a:rPr lang="ru-RU" b="1" dirty="0">
                <a:latin typeface="Times New Roman" panose="02020603050405020304" pitchFamily="18" charset="0"/>
                <a:cs typeface="Times New Roman" panose="02020603050405020304" pitchFamily="18" charset="0"/>
              </a:rPr>
              <a:t>4 – </a:t>
            </a:r>
            <a:r>
              <a:rPr lang="ru-RU" b="1" dirty="0" err="1">
                <a:latin typeface="Times New Roman" panose="02020603050405020304" pitchFamily="18" charset="0"/>
                <a:cs typeface="Times New Roman" panose="02020603050405020304" pitchFamily="18" charset="0"/>
              </a:rPr>
              <a:t>расм</a:t>
            </a:r>
            <a:r>
              <a:rPr lang="ru-RU" b="1" dirty="0">
                <a:latin typeface="Times New Roman" panose="02020603050405020304" pitchFamily="18" charset="0"/>
                <a:cs typeface="Times New Roman" panose="02020603050405020304" pitchFamily="18" charset="0"/>
              </a:rPr>
              <a:t>. </a:t>
            </a:r>
            <a:r>
              <a:rPr lang="uz-Latn-UZ" b="1" dirty="0">
                <a:latin typeface="Times New Roman" panose="02020603050405020304" pitchFamily="18" charset="0"/>
                <a:cs typeface="Times New Roman" panose="02020603050405020304" pitchFamily="18" charset="0"/>
              </a:rPr>
              <a:t>Бошқариш типлари.</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94903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6408712"/>
          </a:xfrm>
        </p:spPr>
        <p:txBody>
          <a:bodyPr>
            <a:normAutofit/>
          </a:bodyPr>
          <a:lstStyle/>
          <a:p>
            <a:pPr marL="0" indent="457200" algn="ctr">
              <a:spcBef>
                <a:spcPts val="300"/>
              </a:spcBef>
              <a:buNone/>
            </a:pPr>
            <a:r>
              <a:rPr lang="uz-Latn-UZ" sz="2300" b="1" dirty="0">
                <a:latin typeface="Times New Roman" panose="02020603050405020304" pitchFamily="18" charset="0"/>
                <a:cs typeface="Times New Roman" panose="02020603050405020304" pitchFamily="18" charset="0"/>
              </a:rPr>
              <a:t>Қалқовучли сатх ростлагич.</a:t>
            </a:r>
            <a:endParaRPr lang="ru-RU" sz="2300" b="1" dirty="0">
              <a:latin typeface="Times New Roman" panose="02020603050405020304" pitchFamily="18" charset="0"/>
              <a:cs typeface="Times New Roman" panose="02020603050405020304" pitchFamily="18" charset="0"/>
            </a:endParaRPr>
          </a:p>
          <a:p>
            <a:pPr marL="0" indent="457200" algn="just">
              <a:spcBef>
                <a:spcPts val="300"/>
              </a:spcBef>
              <a:buNone/>
            </a:pPr>
            <a:endParaRPr lang="uz-Cyrl-UZ" sz="2300" dirty="0" smtClean="0">
              <a:latin typeface="Times New Roman" panose="02020603050405020304" pitchFamily="18" charset="0"/>
              <a:cs typeface="Times New Roman" panose="02020603050405020304" pitchFamily="18" charset="0"/>
            </a:endParaRPr>
          </a:p>
          <a:p>
            <a:pPr marL="0" indent="457200" algn="just">
              <a:spcBef>
                <a:spcPts val="300"/>
              </a:spcBef>
              <a:buNone/>
            </a:pPr>
            <a:r>
              <a:rPr lang="uz-Latn-UZ" sz="2300" dirty="0" smtClean="0">
                <a:latin typeface="Times New Roman" panose="02020603050405020304" pitchFamily="18" charset="0"/>
                <a:cs typeface="Times New Roman" panose="02020603050405020304" pitchFamily="18" charset="0"/>
              </a:rPr>
              <a:t>Жаҳон </a:t>
            </a:r>
            <a:r>
              <a:rPr lang="uz-Latn-UZ" sz="2300" dirty="0">
                <a:latin typeface="Times New Roman" panose="02020603050405020304" pitchFamily="18" charset="0"/>
                <a:cs typeface="Times New Roman" panose="02020603050405020304" pitchFamily="18" charset="0"/>
              </a:rPr>
              <a:t>бўйича энг биринчи техник ростлагичлардан бири қалқовичли суюқлик сатхини ростлагичи бўлиб, уни 1975 йилда И.И.Ползунов томонидан қурилган. Ундан буғ қозонида сув сатхини ростлаш учун фойдаланилган. Ҳозирда бу типдаги ростлагичлар техникада кенг миқёсда қўлланилмоқда.</a:t>
            </a:r>
            <a:endParaRPr lang="ru-RU" sz="2300" b="1" dirty="0">
              <a:latin typeface="Times New Roman" panose="02020603050405020304" pitchFamily="18" charset="0"/>
              <a:cs typeface="Times New Roman" panose="02020603050405020304" pitchFamily="18" charset="0"/>
            </a:endParaRPr>
          </a:p>
          <a:p>
            <a:pPr marL="0" indent="457200" algn="just">
              <a:spcBef>
                <a:spcPts val="300"/>
              </a:spcBef>
              <a:buNone/>
            </a:pPr>
            <a:r>
              <a:rPr lang="uz-Latn-UZ" sz="2300" dirty="0">
                <a:latin typeface="Times New Roman" panose="02020603050405020304" pitchFamily="18" charset="0"/>
                <a:cs typeface="Times New Roman" panose="02020603050405020304" pitchFamily="18" charset="0"/>
              </a:rPr>
              <a:t>Ҳозирда мисол бўлиб оддий, шу билан бир вақтда замонавий кенг тарқалган сатх ростлагичи қалқовичли ростлагич бўлиб, автомобил карбюратори қалқовучли камераси ҳисобланади (1.5-расм). Ростлаш объекти бўлиб 1 ҳисобланади ва ундаги бензини сатхи Н бевосита қалқович 2 ҳолати билан ўлчанади. Ричаглар тизими билан игна 3 қалқович билан боғланган ростланадиган бензин оқими камерага тушади. Н</a:t>
            </a:r>
            <a:r>
              <a:rPr lang="ru-RU" sz="2300" dirty="0">
                <a:latin typeface="Times New Roman" panose="02020603050405020304" pitchFamily="18" charset="0"/>
                <a:cs typeface="Times New Roman" panose="02020603050405020304" pitchFamily="18" charset="0"/>
              </a:rPr>
              <a:t>=Н</a:t>
            </a:r>
            <a:r>
              <a:rPr lang="ru-RU" sz="2300" baseline="-25000" dirty="0">
                <a:latin typeface="Times New Roman" panose="02020603050405020304" pitchFamily="18" charset="0"/>
                <a:cs typeface="Times New Roman" panose="02020603050405020304" pitchFamily="18" charset="0"/>
              </a:rPr>
              <a:t>0</a:t>
            </a:r>
            <a:r>
              <a:rPr lang="ru-RU" sz="2300" dirty="0">
                <a:latin typeface="Times New Roman" panose="02020603050405020304" pitchFamily="18" charset="0"/>
                <a:cs typeface="Times New Roman" panose="02020603050405020304" pitchFamily="18" charset="0"/>
              </a:rPr>
              <a:t> </a:t>
            </a:r>
            <a:r>
              <a:rPr lang="uz-Latn-UZ" sz="2300" dirty="0">
                <a:latin typeface="Times New Roman" panose="02020603050405020304" pitchFamily="18" charset="0"/>
                <a:cs typeface="Times New Roman" panose="02020603050405020304" pitchFamily="18" charset="0"/>
              </a:rPr>
              <a:t>сатхда игна тўлиқ бензин оқиб келаётган канални беркитади, яъни </a:t>
            </a:r>
            <a:r>
              <a:rPr lang="en-US" sz="2300" dirty="0">
                <a:latin typeface="Times New Roman" panose="02020603050405020304" pitchFamily="18" charset="0"/>
                <a:cs typeface="Times New Roman" panose="02020603050405020304" pitchFamily="18" charset="0"/>
              </a:rPr>
              <a:t>Q</a:t>
            </a:r>
            <a:r>
              <a:rPr lang="ru-RU" sz="2300" dirty="0">
                <a:latin typeface="Times New Roman" panose="02020603050405020304" pitchFamily="18" charset="0"/>
                <a:cs typeface="Times New Roman" panose="02020603050405020304" pitchFamily="18" charset="0"/>
              </a:rPr>
              <a:t>=0. </a:t>
            </a:r>
            <a:r>
              <a:rPr lang="uz-Latn-UZ" sz="2300" dirty="0">
                <a:latin typeface="Times New Roman" panose="02020603050405020304" pitchFamily="18" charset="0"/>
                <a:cs typeface="Times New Roman" panose="02020603050405020304" pitchFamily="18" charset="0"/>
              </a:rPr>
              <a:t>Н – катталик ростланадиган, талаб этилган катталикни вазифа қилиб беради: у ростловчи ричакка игнани созлаш вақтида ўрнатади.</a:t>
            </a:r>
            <a:endParaRPr lang="ru-RU"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74618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260648"/>
            <a:ext cx="3905415" cy="2432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Объект 3"/>
          <p:cNvSpPr>
            <a:spLocks noGrp="1"/>
          </p:cNvSpPr>
          <p:nvPr>
            <p:ph sz="quarter" idx="13"/>
          </p:nvPr>
        </p:nvSpPr>
        <p:spPr>
          <a:xfrm>
            <a:off x="323528" y="3356992"/>
            <a:ext cx="8640960" cy="3312368"/>
          </a:xfrm>
        </p:spPr>
        <p:txBody>
          <a:bodyPr>
            <a:normAutofit lnSpcReduction="10000"/>
          </a:bodyPr>
          <a:lstStyle/>
          <a:p>
            <a:pPr marL="0" indent="457200" algn="just">
              <a:spcBef>
                <a:spcPts val="0"/>
              </a:spcBef>
              <a:buNone/>
            </a:pPr>
            <a:r>
              <a:rPr lang="uz-Latn-UZ" dirty="0">
                <a:latin typeface="Times New Roman" panose="02020603050405020304" pitchFamily="18" charset="0"/>
                <a:cs typeface="Times New Roman" panose="02020603050405020304" pitchFamily="18" charset="0"/>
              </a:rPr>
              <a:t>Ташқи назорат қилинмайдиган таъсир бўлиб, автомобил двитагель жиглерига тушаётган бензин сарфи G ҳисобланади. Ушбу сарф қалқовучли камера сатхини пасайишига олиб келади.</a:t>
            </a:r>
            <a:endParaRPr lang="ru-RU" b="1" dirty="0">
              <a:latin typeface="Times New Roman" panose="02020603050405020304" pitchFamily="18" charset="0"/>
              <a:cs typeface="Times New Roman" panose="02020603050405020304" pitchFamily="18" charset="0"/>
            </a:endParaRPr>
          </a:p>
          <a:p>
            <a:pPr marL="0" indent="457200" algn="just">
              <a:spcBef>
                <a:spcPts val="0"/>
              </a:spcBef>
              <a:buNone/>
            </a:pPr>
            <a:r>
              <a:rPr lang="uz-Latn-UZ" dirty="0">
                <a:latin typeface="Times New Roman" panose="02020603050405020304" pitchFamily="18" charset="0"/>
                <a:cs typeface="Times New Roman" panose="02020603050405020304" pitchFamily="18" charset="0"/>
              </a:rPr>
              <a:t>Кўриб чиқилаётган ростлагичнинг функционал тизими 1.5 – расм б да кўрсатилган. Унда икки тизим элементи ажратилган бўлиб, объект бўлиб ҳизмат қиладиган қалқовучли камера ўлчаш асбобига бириктирилган, унга кириш томонидан Q-G айирма берилади. Чиқиш катталиги бўлиб, бензин сатхи Н бўлади; бажарувчи қурилма қалқовуч ҳолатини ўзгариши ва бензин оқим каналида игнани силжиши ва Q катталикни берувчидан иборат.</a:t>
            </a:r>
            <a:endParaRPr lang="ru-RU" dirty="0">
              <a:latin typeface="Times New Roman" panose="02020603050405020304" pitchFamily="18" charset="0"/>
              <a:cs typeface="Times New Roman" panose="02020603050405020304" pitchFamily="18" charset="0"/>
            </a:endParaRPr>
          </a:p>
        </p:txBody>
      </p:sp>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96679" y="260647"/>
            <a:ext cx="3636862" cy="2432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2379733" y="2875002"/>
            <a:ext cx="4744760" cy="400110"/>
          </a:xfrm>
          <a:prstGeom prst="rect">
            <a:avLst/>
          </a:prstGeom>
        </p:spPr>
        <p:txBody>
          <a:bodyPr wrap="none">
            <a:spAutoFit/>
          </a:bodyPr>
          <a:lstStyle/>
          <a:p>
            <a:r>
              <a:rPr lang="ru-RU" sz="2000" b="1" dirty="0">
                <a:latin typeface="Times New Roman" panose="02020603050405020304" pitchFamily="18" charset="0"/>
                <a:cs typeface="Times New Roman" panose="02020603050405020304" pitchFamily="18" charset="0"/>
              </a:rPr>
              <a:t>1</a:t>
            </a:r>
            <a:r>
              <a:rPr lang="uz-Latn-UZ" sz="2000" b="1" dirty="0">
                <a:latin typeface="Times New Roman" panose="02020603050405020304" pitchFamily="18" charset="0"/>
                <a:cs typeface="Times New Roman" panose="02020603050405020304" pitchFamily="18" charset="0"/>
              </a:rPr>
              <a:t>.5</a:t>
            </a:r>
            <a:r>
              <a:rPr lang="ru-RU" sz="2000" b="1" dirty="0">
                <a:latin typeface="Times New Roman" panose="02020603050405020304" pitchFamily="18" charset="0"/>
                <a:cs typeface="Times New Roman" panose="02020603050405020304" pitchFamily="18" charset="0"/>
              </a:rPr>
              <a:t> – </a:t>
            </a:r>
            <a:r>
              <a:rPr lang="ru-RU" sz="2000" b="1" dirty="0" err="1">
                <a:latin typeface="Times New Roman" panose="02020603050405020304" pitchFamily="18" charset="0"/>
                <a:cs typeface="Times New Roman" panose="02020603050405020304" pitchFamily="18" charset="0"/>
              </a:rPr>
              <a:t>расм</a:t>
            </a:r>
            <a:r>
              <a:rPr lang="ru-RU" sz="2000" b="1" dirty="0">
                <a:latin typeface="Times New Roman" panose="02020603050405020304" pitchFamily="18" charset="0"/>
                <a:cs typeface="Times New Roman" panose="02020603050405020304" pitchFamily="18" charset="0"/>
              </a:rPr>
              <a:t>. </a:t>
            </a:r>
            <a:r>
              <a:rPr lang="uz-Latn-UZ" sz="2000" b="1" dirty="0">
                <a:latin typeface="Times New Roman" panose="02020603050405020304" pitchFamily="18" charset="0"/>
                <a:cs typeface="Times New Roman" panose="02020603050405020304" pitchFamily="18" charset="0"/>
              </a:rPr>
              <a:t>Қ</a:t>
            </a:r>
            <a:r>
              <a:rPr lang="ru-RU" sz="2000" b="1" dirty="0">
                <a:latin typeface="Times New Roman" panose="02020603050405020304" pitchFamily="18" charset="0"/>
                <a:cs typeface="Times New Roman" panose="02020603050405020304" pitchFamily="18" charset="0"/>
              </a:rPr>
              <a:t>ал</a:t>
            </a:r>
            <a:r>
              <a:rPr lang="uz-Latn-UZ" sz="2000" b="1" dirty="0">
                <a:latin typeface="Times New Roman" panose="02020603050405020304" pitchFamily="18" charset="0"/>
                <a:cs typeface="Times New Roman" panose="02020603050405020304" pitchFamily="18" charset="0"/>
              </a:rPr>
              <a:t>қ</a:t>
            </a:r>
            <a:r>
              <a:rPr lang="ru-RU" sz="2000" b="1" dirty="0" err="1">
                <a:latin typeface="Times New Roman" panose="02020603050405020304" pitchFamily="18" charset="0"/>
                <a:cs typeface="Times New Roman" panose="02020603050405020304" pitchFamily="18" charset="0"/>
              </a:rPr>
              <a:t>овучли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сатх</a:t>
            </a:r>
            <a:r>
              <a:rPr lang="ru-RU" sz="2000" b="1" dirty="0">
                <a:latin typeface="Times New Roman" panose="02020603050405020304" pitchFamily="18" charset="0"/>
                <a:cs typeface="Times New Roman" panose="02020603050405020304" pitchFamily="18" charset="0"/>
              </a:rPr>
              <a:t> </a:t>
            </a:r>
            <a:r>
              <a:rPr lang="uz-Latn-UZ" sz="2000" b="1" dirty="0">
                <a:latin typeface="Times New Roman" panose="02020603050405020304" pitchFamily="18" charset="0"/>
                <a:cs typeface="Times New Roman" panose="02020603050405020304" pitchFamily="18" charset="0"/>
              </a:rPr>
              <a:t>ростлагич.</a:t>
            </a:r>
            <a:endParaRPr lang="ru-RU"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2021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6264696"/>
          </a:xfrm>
        </p:spPr>
        <p:txBody>
          <a:bodyPr>
            <a:normAutofit/>
          </a:bodyPr>
          <a:lstStyle/>
          <a:p>
            <a:pPr marL="0" indent="457200" algn="ctr">
              <a:buNone/>
            </a:pPr>
            <a:r>
              <a:rPr lang="uz-Cyrl-UZ" sz="2400" b="1" dirty="0">
                <a:latin typeface="Times New Roman" panose="02020603050405020304" pitchFamily="18" charset="0"/>
                <a:cs typeface="Times New Roman" panose="02020603050405020304" pitchFamily="18" charset="0"/>
              </a:rPr>
              <a:t>Бир ўлчамли ва кўп ўлчамли автоматик тизимлар.</a:t>
            </a:r>
            <a:endParaRPr lang="ru-RU" sz="2400" b="1" dirty="0">
              <a:latin typeface="Times New Roman" panose="02020603050405020304" pitchFamily="18" charset="0"/>
              <a:cs typeface="Times New Roman" panose="02020603050405020304" pitchFamily="18" charset="0"/>
            </a:endParaRPr>
          </a:p>
          <a:p>
            <a:pPr marL="0" indent="457200" algn="just">
              <a:buNone/>
            </a:pPr>
            <a:endParaRPr lang="uz-Cyrl-UZ" sz="2400" dirty="0" smtClean="0">
              <a:latin typeface="Times New Roman" panose="02020603050405020304" pitchFamily="18" charset="0"/>
              <a:cs typeface="Times New Roman" panose="02020603050405020304" pitchFamily="18" charset="0"/>
            </a:endParaRPr>
          </a:p>
          <a:p>
            <a:pPr marL="0" indent="457200" algn="just">
              <a:buNone/>
            </a:pPr>
            <a:r>
              <a:rPr lang="uz-Cyrl-UZ" sz="2400" dirty="0" smtClean="0">
                <a:latin typeface="Times New Roman" panose="02020603050405020304" pitchFamily="18" charset="0"/>
                <a:cs typeface="Times New Roman" panose="02020603050405020304" pitchFamily="18" charset="0"/>
              </a:rPr>
              <a:t>Тизимлар </a:t>
            </a:r>
            <a:r>
              <a:rPr lang="uz-Cyrl-UZ" sz="2400" dirty="0">
                <a:latin typeface="Times New Roman" panose="02020603050405020304" pitchFamily="18" charset="0"/>
                <a:cs typeface="Times New Roman" panose="02020603050405020304" pitchFamily="18" charset="0"/>
              </a:rPr>
              <a:t>оддий ва мураккаб турларга бўлинади. Мураккаб </a:t>
            </a:r>
            <a:r>
              <a:rPr lang="uz-Latn-UZ" sz="2400" dirty="0">
                <a:latin typeface="Times New Roman" panose="02020603050405020304" pitchFamily="18" charset="0"/>
                <a:cs typeface="Times New Roman" panose="02020603050405020304" pitchFamily="18" charset="0"/>
              </a:rPr>
              <a:t>бошқарув тизим</a:t>
            </a:r>
            <a:r>
              <a:rPr lang="uz-Cyrl-UZ" sz="2400" dirty="0">
                <a:latin typeface="Times New Roman" panose="02020603050405020304" pitchFamily="18" charset="0"/>
                <a:cs typeface="Times New Roman" panose="02020603050405020304" pitchFamily="18" charset="0"/>
              </a:rPr>
              <a:t>ларининг нормал ишлашини таъминлаш учун тизимни ташкил этувчи ҳар бир элементларнинг ҳолатини назорат қилиб туриш мақсадга мувофиқдир. Тизим элементларининг ҳолатларини назорат қиладиган ва зарур ҳолларда уларнинг носозликлари туғрисида маълумот сигнали берадиган ўлчов воситалари назорат элементлари</a:t>
            </a:r>
            <a:r>
              <a:rPr lang="uz-Latn-UZ" sz="2400" dirty="0">
                <a:latin typeface="Times New Roman" panose="02020603050405020304" pitchFamily="18" charset="0"/>
                <a:cs typeface="Times New Roman" panose="02020603050405020304" pitchFamily="18" charset="0"/>
              </a:rPr>
              <a:t> ҳисобланади</a:t>
            </a:r>
            <a:r>
              <a:rPr lang="uz-Cyrl-UZ" sz="2400" dirty="0">
                <a:latin typeface="Times New Roman" panose="02020603050405020304" pitchFamily="18" charset="0"/>
                <a:cs typeface="Times New Roman" panose="02020603050405020304" pitchFamily="18" charset="0"/>
              </a:rPr>
              <a:t>. Бу</a:t>
            </a:r>
            <a:r>
              <a:rPr lang="uz-Latn-UZ" sz="2400" dirty="0">
                <a:latin typeface="Times New Roman" panose="02020603050405020304" pitchFamily="18" charset="0"/>
                <a:cs typeface="Times New Roman" panose="02020603050405020304" pitchFamily="18" charset="0"/>
              </a:rPr>
              <a:t> ўз навбатида</a:t>
            </a:r>
            <a:r>
              <a:rPr lang="uz-Cyrl-UZ" sz="2400" dirty="0">
                <a:latin typeface="Times New Roman" panose="02020603050405020304" pitchFamily="18" charset="0"/>
                <a:cs typeface="Times New Roman" panose="02020603050405020304" pitchFamily="18" charset="0"/>
              </a:rPr>
              <a:t> автоматик бошқарув тизимининг сифатди ва ишончли ишлашини таъминлайди. Одатда </a:t>
            </a:r>
            <a:r>
              <a:rPr lang="uz-Latn-UZ" sz="2400" dirty="0">
                <a:latin typeface="Times New Roman" panose="02020603050405020304" pitchFamily="18" charset="0"/>
                <a:cs typeface="Times New Roman" panose="02020603050405020304" pitchFamily="18" charset="0"/>
              </a:rPr>
              <a:t>бошқарув объекти</a:t>
            </a:r>
            <a:r>
              <a:rPr lang="uz-Cyrl-UZ" sz="2400" dirty="0">
                <a:latin typeface="Times New Roman" panose="02020603050405020304" pitchFamily="18" charset="0"/>
                <a:cs typeface="Times New Roman" panose="02020603050405020304" pitchFamily="18" charset="0"/>
              </a:rPr>
              <a:t>да ва </a:t>
            </a:r>
            <a:r>
              <a:rPr lang="uz-Latn-UZ" sz="2400" dirty="0">
                <a:latin typeface="Times New Roman" panose="02020603050405020304" pitchFamily="18" charset="0"/>
                <a:cs typeface="Times New Roman" panose="02020603050405020304" pitchFamily="18" charset="0"/>
              </a:rPr>
              <a:t>бошқарув тизими</a:t>
            </a:r>
            <a:r>
              <a:rPr lang="uz-Cyrl-UZ" sz="2400" dirty="0">
                <a:latin typeface="Times New Roman" panose="02020603050405020304" pitchFamily="18" charset="0"/>
                <a:cs typeface="Times New Roman" panose="02020603050405020304" pitchFamily="18" charset="0"/>
              </a:rPr>
              <a:t> элементларида турли ҳаракатлантиручи кучлар мавжуд б</a:t>
            </a:r>
            <a:r>
              <a:rPr lang="uz-Latn-UZ" sz="2400" dirty="0">
                <a:latin typeface="Times New Roman" panose="02020603050405020304" pitchFamily="18" charset="0"/>
                <a:cs typeface="Times New Roman" panose="02020603050405020304" pitchFamily="18" charset="0"/>
              </a:rPr>
              <a:t>ў</a:t>
            </a:r>
            <a:r>
              <a:rPr lang="uz-Cyrl-UZ" sz="2400" dirty="0">
                <a:latin typeface="Times New Roman" panose="02020603050405020304" pitchFamily="18" charset="0"/>
                <a:cs typeface="Times New Roman" panose="02020603050405020304" pitchFamily="18" charset="0"/>
              </a:rPr>
              <a:t>лади. Таш</a:t>
            </a:r>
            <a:r>
              <a:rPr lang="uz-Latn-UZ" sz="2400" dirty="0">
                <a:latin typeface="Times New Roman" panose="02020603050405020304" pitchFamily="18" charset="0"/>
                <a:cs typeface="Times New Roman" panose="02020603050405020304" pitchFamily="18" charset="0"/>
              </a:rPr>
              <a:t>қ</a:t>
            </a:r>
            <a:r>
              <a:rPr lang="uz-Cyrl-UZ" sz="2400" dirty="0">
                <a:latin typeface="Times New Roman" panose="02020603050405020304" pitchFamily="18" charset="0"/>
                <a:cs typeface="Times New Roman" panose="02020603050405020304" pitchFamily="18" charset="0"/>
              </a:rPr>
              <a:t>и ҳаракатлантирувчи кучлар</a:t>
            </a:r>
            <a:r>
              <a:rPr lang="uz-Latn-UZ" sz="2400" dirty="0">
                <a:latin typeface="Times New Roman" panose="02020603050405020304" pitchFamily="18" charset="0"/>
                <a:cs typeface="Times New Roman" panose="02020603050405020304" pitchFamily="18" charset="0"/>
              </a:rPr>
              <a:t>ни</a:t>
            </a:r>
            <a:r>
              <a:rPr lang="uz-Cyrl-UZ" sz="2400" dirty="0">
                <a:latin typeface="Times New Roman" panose="02020603050405020304" pitchFamily="18" charset="0"/>
                <a:cs typeface="Times New Roman" panose="02020603050405020304" pitchFamily="18" charset="0"/>
              </a:rPr>
              <a:t> кириш ўзгарувчилари, кириш функциялари ёки кириш сигналлари дейилади.</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54373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6264696"/>
          </a:xfrm>
        </p:spPr>
        <p:txBody>
          <a:bodyPr>
            <a:noAutofit/>
          </a:bodyPr>
          <a:lstStyle/>
          <a:p>
            <a:pPr marL="0" indent="457200" algn="just">
              <a:lnSpc>
                <a:spcPct val="150000"/>
              </a:lnSpc>
              <a:spcBef>
                <a:spcPts val="0"/>
              </a:spcBef>
              <a:buNone/>
            </a:pPr>
            <a:r>
              <a:rPr lang="uz-Cyrl-UZ" sz="2100" dirty="0">
                <a:latin typeface="Times New Roman" panose="02020603050405020304" pitchFamily="18" charset="0"/>
                <a:cs typeface="Times New Roman" panose="02020603050405020304" pitchFamily="18" charset="0"/>
              </a:rPr>
              <a:t>Кўпинча бошқарув вазифалари ҳақида маълумот берувчи турли ўлчов асбобларининг сигналлари </a:t>
            </a:r>
            <a:r>
              <a:rPr lang="uz-Latn-UZ" sz="2100" dirty="0">
                <a:latin typeface="Times New Roman" panose="02020603050405020304" pitchFamily="18" charset="0"/>
                <a:cs typeface="Times New Roman" panose="02020603050405020304" pitchFamily="18" charset="0"/>
              </a:rPr>
              <a:t>автоматик бошқарув тизими</a:t>
            </a:r>
            <a:r>
              <a:rPr lang="uz-Cyrl-UZ" sz="2100" dirty="0">
                <a:latin typeface="Times New Roman" panose="02020603050405020304" pitchFamily="18" charset="0"/>
                <a:cs typeface="Times New Roman" panose="02020603050405020304" pitchFamily="18" charset="0"/>
              </a:rPr>
              <a:t>да кириш ўзгарувчиси бўлиб келади. Ўлчов асбобларининг ҳақиқий сигналлари доим хатоликлар ва четга чиқишлар ҳақида маълумот беради. Битта кириш ва битта чиқиш йўлига эга бўлган тизимлар одатда бир ўлчовли тизим дейилади.</a:t>
            </a:r>
            <a:endParaRPr lang="ru-RU" sz="2100" b="1" dirty="0">
              <a:latin typeface="Times New Roman" panose="02020603050405020304" pitchFamily="18" charset="0"/>
              <a:cs typeface="Times New Roman" panose="02020603050405020304" pitchFamily="18" charset="0"/>
            </a:endParaRPr>
          </a:p>
          <a:p>
            <a:pPr marL="0" indent="457200" algn="just">
              <a:lnSpc>
                <a:spcPct val="150000"/>
              </a:lnSpc>
              <a:spcBef>
                <a:spcPts val="0"/>
              </a:spcBef>
              <a:buNone/>
            </a:pPr>
            <a:r>
              <a:rPr lang="uz-Cyrl-UZ" sz="2100" dirty="0">
                <a:latin typeface="Times New Roman" panose="02020603050405020304" pitchFamily="18" charset="0"/>
                <a:cs typeface="Times New Roman" panose="02020603050405020304" pitchFamily="18" charset="0"/>
              </a:rPr>
              <a:t>Бир неча кириш ва чиқиш й</a:t>
            </a:r>
            <a:r>
              <a:rPr lang="uz-Latn-UZ" sz="2100" dirty="0">
                <a:latin typeface="Times New Roman" panose="02020603050405020304" pitchFamily="18" charset="0"/>
                <a:cs typeface="Times New Roman" panose="02020603050405020304" pitchFamily="18" charset="0"/>
              </a:rPr>
              <a:t>ў</a:t>
            </a:r>
            <a:r>
              <a:rPr lang="uz-Cyrl-UZ" sz="2100" dirty="0">
                <a:latin typeface="Times New Roman" panose="02020603050405020304" pitchFamily="18" charset="0"/>
                <a:cs typeface="Times New Roman" panose="02020603050405020304" pitchFamily="18" charset="0"/>
              </a:rPr>
              <a:t>лларига эга бўлган тизимлар эса кўп ўлчовли тизим </a:t>
            </a:r>
            <a:r>
              <a:rPr lang="uz-Latn-UZ" sz="2100" dirty="0">
                <a:latin typeface="Times New Roman" panose="02020603050405020304" pitchFamily="18" charset="0"/>
                <a:cs typeface="Times New Roman" panose="02020603050405020304" pitchFamily="18" charset="0"/>
              </a:rPr>
              <a:t>ҳисобланади ва </a:t>
            </a:r>
            <a:r>
              <a:rPr lang="uz-Cyrl-UZ" sz="2100" dirty="0">
                <a:latin typeface="Times New Roman" panose="02020603050405020304" pitchFamily="18" charset="0"/>
                <a:cs typeface="Times New Roman" panose="02020603050405020304" pitchFamily="18" charset="0"/>
              </a:rPr>
              <a:t>ўлчовли тизимлар битта кириш ва бир нечта чиқиш йўлларига эга бўлади</a:t>
            </a:r>
            <a:r>
              <a:rPr lang="uz-Latn-UZ" sz="2100" dirty="0">
                <a:latin typeface="Times New Roman" panose="02020603050405020304" pitchFamily="18" charset="0"/>
                <a:cs typeface="Times New Roman" panose="02020603050405020304" pitchFamily="18" charset="0"/>
              </a:rPr>
              <a:t>лар</a:t>
            </a:r>
            <a:r>
              <a:rPr lang="uz-Cyrl-UZ" sz="2100" dirty="0">
                <a:latin typeface="Times New Roman" panose="02020603050405020304" pitchFamily="18" charset="0"/>
                <a:cs typeface="Times New Roman" panose="02020603050405020304" pitchFamily="18" charset="0"/>
              </a:rPr>
              <a:t> ёки </a:t>
            </a:r>
            <a:r>
              <a:rPr lang="uz-Latn-UZ" sz="2100" dirty="0">
                <a:latin typeface="Times New Roman" panose="02020603050405020304" pitchFamily="18" charset="0"/>
                <a:cs typeface="Times New Roman" panose="02020603050405020304" pitchFamily="18" charset="0"/>
              </a:rPr>
              <a:t>тескариси</a:t>
            </a:r>
            <a:r>
              <a:rPr lang="uz-Cyrl-UZ" sz="2100" dirty="0">
                <a:latin typeface="Times New Roman" panose="02020603050405020304" pitchFamily="18" charset="0"/>
                <a:cs typeface="Times New Roman" panose="02020603050405020304" pitchFamily="18" charset="0"/>
              </a:rPr>
              <a:t>. Шундай тизимлар ҳам учрайдики, уларда кириш сигналлари маълум линиялар бўйлаб, юзага ёки майдонга узлуксиз тақсимланиб туради</a:t>
            </a:r>
            <a:r>
              <a:rPr lang="uz-Latn-UZ" sz="2100" dirty="0">
                <a:latin typeface="Times New Roman" panose="02020603050405020304" pitchFamily="18" charset="0"/>
                <a:cs typeface="Times New Roman" panose="02020603050405020304" pitchFamily="18" charset="0"/>
              </a:rPr>
              <a:t> ва улар</a:t>
            </a:r>
            <a:r>
              <a:rPr lang="uz-Cyrl-UZ" sz="2100" dirty="0">
                <a:latin typeface="Times New Roman" panose="02020603050405020304" pitchFamily="18" charset="0"/>
                <a:cs typeface="Times New Roman" panose="02020603050405020304" pitchFamily="18" charset="0"/>
              </a:rPr>
              <a:t>нинг параметрлари тақсимланган тизим дейилади. Бундан кейин биз тизим деганда автоматик тизимни</a:t>
            </a:r>
            <a:r>
              <a:rPr lang="uz-Latn-UZ" sz="2100" dirty="0">
                <a:latin typeface="Times New Roman" panose="02020603050405020304" pitchFamily="18" charset="0"/>
                <a:cs typeface="Times New Roman" panose="02020603050405020304" pitchFamily="18" charset="0"/>
              </a:rPr>
              <a:t> назарда тутамиз</a:t>
            </a:r>
            <a:r>
              <a:rPr lang="uz-Cyrl-UZ" sz="2100" dirty="0">
                <a:latin typeface="Times New Roman" panose="02020603050405020304" pitchFamily="18" charset="0"/>
                <a:cs typeface="Times New Roman" panose="02020603050405020304" pitchFamily="18" charset="0"/>
              </a:rPr>
              <a:t>.</a:t>
            </a:r>
            <a:endParaRPr lang="ru-RU"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56793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6264696"/>
          </a:xfrm>
        </p:spPr>
        <p:txBody>
          <a:bodyPr>
            <a:normAutofit/>
          </a:bodyPr>
          <a:lstStyle/>
          <a:p>
            <a:pPr marL="0" indent="457200" algn="just">
              <a:lnSpc>
                <a:spcPct val="150000"/>
              </a:lnSpc>
              <a:buNone/>
            </a:pPr>
            <a:r>
              <a:rPr lang="uz-Cyrl-UZ" dirty="0">
                <a:latin typeface="Times New Roman" panose="02020603050405020304" pitchFamily="18" charset="0"/>
                <a:cs typeface="Times New Roman" panose="02020603050405020304" pitchFamily="18" charset="0"/>
              </a:rPr>
              <a:t>Юқорида айтилган мулоҳазалардан электрон ҳисоблаш машиналарининг замонавий автоматикадаги роли яққол кўринади. Мураккаб бошқарув тизимларини, айниқса кўп сонли объектларни ёки турли мураккаб жараёнларни бошқаришга мўлжалланган бошқарув тизимларини тезкор ҳисоблаш машиналарисиз тасаввур қилиб бўлмайди. Шунинг учун ҳам бугунги кунда автоматиканинг тараққиёти</a:t>
            </a:r>
            <a:r>
              <a:rPr lang="uz-Latn-UZ" dirty="0">
                <a:latin typeface="Times New Roman" panose="02020603050405020304" pitchFamily="18" charset="0"/>
                <a:cs typeface="Times New Roman" panose="02020603050405020304" pitchFamily="18" charset="0"/>
              </a:rPr>
              <a:t>ни бошқариш тизимини техник воситаларисиз тасаввур қилиб бўлмайди.</a:t>
            </a:r>
            <a:endParaRPr lang="ru-RU" b="1" dirty="0">
              <a:latin typeface="Times New Roman" panose="02020603050405020304" pitchFamily="18" charset="0"/>
              <a:cs typeface="Times New Roman" panose="02020603050405020304" pitchFamily="18" charset="0"/>
            </a:endParaRPr>
          </a:p>
          <a:p>
            <a:pPr marL="0" indent="457200" algn="just">
              <a:lnSpc>
                <a:spcPct val="150000"/>
              </a:lnSpc>
              <a:buNone/>
            </a:pPr>
            <a:r>
              <a:rPr lang="uz-Latn-UZ" dirty="0">
                <a:latin typeface="Times New Roman" panose="02020603050405020304" pitchFamily="18" charset="0"/>
                <a:cs typeface="Times New Roman" panose="02020603050405020304" pitchFamily="18" charset="0"/>
              </a:rPr>
              <a:t>Умуман олганда тизимлар чизиқли ва чизиқли бўлмаган турларга бўлинади. </a:t>
            </a:r>
            <a:r>
              <a:rPr lang="uz-Cyrl-UZ" dirty="0">
                <a:latin typeface="Times New Roman" panose="02020603050405020304" pitchFamily="18" charset="0"/>
                <a:cs typeface="Times New Roman" panose="02020603050405020304" pitchFamily="18" charset="0"/>
              </a:rPr>
              <a:t>Чизиқли тенгламаларда ёзиладиган тизимларга </a:t>
            </a:r>
            <a:r>
              <a:rPr lang="uz-Latn-UZ" dirty="0">
                <a:latin typeface="Times New Roman" panose="02020603050405020304" pitchFamily="18" charset="0"/>
                <a:cs typeface="Times New Roman" panose="02020603050405020304" pitchFamily="18" charset="0"/>
              </a:rPr>
              <a:t>ч</a:t>
            </a:r>
            <a:r>
              <a:rPr lang="uz-Cyrl-UZ" dirty="0">
                <a:latin typeface="Times New Roman" panose="02020603050405020304" pitchFamily="18" charset="0"/>
                <a:cs typeface="Times New Roman" panose="02020603050405020304" pitchFamily="18" charset="0"/>
              </a:rPr>
              <a:t>изиқли тизимлар дейилади, акс холда тизим</a:t>
            </a:r>
            <a:r>
              <a:rPr lang="uz-Latn-UZ" dirty="0">
                <a:latin typeface="Times New Roman" panose="02020603050405020304" pitchFamily="18" charset="0"/>
                <a:cs typeface="Times New Roman" panose="02020603050405020304" pitchFamily="18" charset="0"/>
              </a:rPr>
              <a:t> ч</a:t>
            </a:r>
            <a:r>
              <a:rPr lang="uz-Cyrl-UZ" dirty="0">
                <a:latin typeface="Times New Roman" panose="02020603050405020304" pitchFamily="18" charset="0"/>
                <a:cs typeface="Times New Roman" panose="02020603050405020304" pitchFamily="18" charset="0"/>
              </a:rPr>
              <a:t>изиқли бўлмаган тизим дейилади.</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26336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476672"/>
            <a:ext cx="7848872" cy="6048672"/>
          </a:xfrm>
        </p:spPr>
        <p:txBody>
          <a:bodyPr>
            <a:normAutofit/>
          </a:bodyPr>
          <a:lstStyle/>
          <a:p>
            <a:pPr marL="0" indent="711200" algn="just">
              <a:lnSpc>
                <a:spcPct val="150000"/>
              </a:lnSpc>
              <a:spcBef>
                <a:spcPts val="600"/>
              </a:spcBef>
              <a:buNone/>
            </a:pPr>
            <a:r>
              <a:rPr lang="uz-Cyrl-UZ" sz="2400" dirty="0">
                <a:latin typeface="Times New Roman" panose="02020603050405020304" pitchFamily="18" charset="0"/>
                <a:cs typeface="Times New Roman" panose="02020603050405020304" pitchFamily="18" charset="0"/>
              </a:rPr>
              <a:t>Тизим таркибида атига биттагина </a:t>
            </a:r>
            <a:r>
              <a:rPr lang="uz-Latn-UZ" sz="2400" dirty="0">
                <a:latin typeface="Times New Roman" panose="02020603050405020304" pitchFamily="18" charset="0"/>
                <a:cs typeface="Times New Roman" panose="02020603050405020304" pitchFamily="18" charset="0"/>
              </a:rPr>
              <a:t>ч</a:t>
            </a:r>
            <a:r>
              <a:rPr lang="uz-Cyrl-UZ" sz="2400" dirty="0">
                <a:latin typeface="Times New Roman" panose="02020603050405020304" pitchFamily="18" charset="0"/>
                <a:cs typeface="Times New Roman" panose="02020603050405020304" pitchFamily="18" charset="0"/>
              </a:rPr>
              <a:t>изиқли бўлмаган, яъни </a:t>
            </a:r>
            <a:r>
              <a:rPr lang="uz-Latn-UZ" sz="2400" dirty="0">
                <a:latin typeface="Times New Roman" panose="02020603050405020304" pitchFamily="18" charset="0"/>
                <a:cs typeface="Times New Roman" panose="02020603050405020304" pitchFamily="18" charset="0"/>
              </a:rPr>
              <a:t>ч</a:t>
            </a:r>
            <a:r>
              <a:rPr lang="uz-Cyrl-UZ" sz="2400" dirty="0">
                <a:latin typeface="Times New Roman" panose="02020603050405020304" pitchFamily="18" charset="0"/>
                <a:cs typeface="Times New Roman" panose="02020603050405020304" pitchFamily="18" charset="0"/>
              </a:rPr>
              <a:t>изиқли тенгламада ифодаланмайдиган звенонинг бўлиши тизимнинг </a:t>
            </a:r>
            <a:r>
              <a:rPr lang="uz-Latn-UZ" sz="2400" dirty="0">
                <a:latin typeface="Times New Roman" panose="02020603050405020304" pitchFamily="18" charset="0"/>
                <a:cs typeface="Times New Roman" panose="02020603050405020304" pitchFamily="18" charset="0"/>
              </a:rPr>
              <a:t>ч</a:t>
            </a:r>
            <a:r>
              <a:rPr lang="uz-Cyrl-UZ" sz="2400" dirty="0">
                <a:latin typeface="Times New Roman" panose="02020603050405020304" pitchFamily="18" charset="0"/>
                <a:cs typeface="Times New Roman" panose="02020603050405020304" pitchFamily="18" charset="0"/>
              </a:rPr>
              <a:t>изиқли бўлмаслигига олиб келади. Барча </a:t>
            </a:r>
            <a:r>
              <a:rPr lang="uz-Latn-UZ" sz="2400" dirty="0">
                <a:latin typeface="Times New Roman" panose="02020603050405020304" pitchFamily="18" charset="0"/>
                <a:cs typeface="Times New Roman" panose="02020603050405020304" pitchFamily="18" charset="0"/>
              </a:rPr>
              <a:t>ч</a:t>
            </a:r>
            <a:r>
              <a:rPr lang="uz-Cyrl-UZ" sz="2400" dirty="0">
                <a:latin typeface="Times New Roman" panose="02020603050405020304" pitchFamily="18" charset="0"/>
                <a:cs typeface="Times New Roman" panose="02020603050405020304" pitchFamily="18" charset="0"/>
              </a:rPr>
              <a:t>изиқли бўлмаган </a:t>
            </a:r>
            <a:r>
              <a:rPr lang="uz-Latn-UZ" sz="2400" dirty="0">
                <a:latin typeface="Times New Roman" panose="02020603050405020304" pitchFamily="18" charset="0"/>
                <a:cs typeface="Times New Roman" panose="02020603050405020304" pitchFamily="18" charset="0"/>
              </a:rPr>
              <a:t>автоматик бошқарув тизими</a:t>
            </a:r>
            <a:r>
              <a:rPr lang="uz-Cyrl-UZ" sz="2400" dirty="0">
                <a:latin typeface="Times New Roman" panose="02020603050405020304" pitchFamily="18" charset="0"/>
                <a:cs typeface="Times New Roman" panose="02020603050405020304" pitchFamily="18" charset="0"/>
              </a:rPr>
              <a:t>ларни ҳисоблаш </a:t>
            </a:r>
            <a:r>
              <a:rPr lang="uz-Latn-UZ" sz="2400" dirty="0">
                <a:latin typeface="Times New Roman" panose="02020603050405020304" pitchFamily="18" charset="0"/>
                <a:cs typeface="Times New Roman" panose="02020603050405020304" pitchFamily="18" charset="0"/>
              </a:rPr>
              <a:t>учун</a:t>
            </a:r>
            <a:r>
              <a:rPr lang="uz-Cyrl-UZ" sz="2400" dirty="0">
                <a:latin typeface="Times New Roman" panose="02020603050405020304" pitchFamily="18" charset="0"/>
                <a:cs typeface="Times New Roman" panose="02020603050405020304" pitchFamily="18" charset="0"/>
              </a:rPr>
              <a:t> бирор-бир умумий қонун</a:t>
            </a:r>
            <a:r>
              <a:rPr lang="uz-Latn-UZ" sz="2400" dirty="0">
                <a:latin typeface="Times New Roman" panose="02020603050405020304" pitchFamily="18" charset="0"/>
                <a:cs typeface="Times New Roman" panose="02020603050405020304" pitchFamily="18" charset="0"/>
              </a:rPr>
              <a:t>иятга эга бўлмаган усул</a:t>
            </a:r>
            <a:r>
              <a:rPr lang="uz-Cyrl-UZ" sz="2400" dirty="0">
                <a:latin typeface="Times New Roman" panose="02020603050405020304" pitchFamily="18" charset="0"/>
                <a:cs typeface="Times New Roman" panose="02020603050405020304" pitchFamily="18" charset="0"/>
              </a:rPr>
              <a:t> мавжуд эмас. Фақат жуда оддий ва қуйи даражадаги </a:t>
            </a:r>
            <a:r>
              <a:rPr lang="uz-Latn-UZ" sz="2400" dirty="0">
                <a:latin typeface="Times New Roman" panose="02020603050405020304" pitchFamily="18" charset="0"/>
                <a:cs typeface="Times New Roman" panose="02020603050405020304" pitchFamily="18" charset="0"/>
              </a:rPr>
              <a:t>ч</a:t>
            </a:r>
            <a:r>
              <a:rPr lang="uz-Cyrl-UZ" sz="2400" dirty="0">
                <a:latin typeface="Times New Roman" panose="02020603050405020304" pitchFamily="18" charset="0"/>
                <a:cs typeface="Times New Roman" panose="02020603050405020304" pitchFamily="18" charset="0"/>
              </a:rPr>
              <a:t>изиқли бўлмаган </a:t>
            </a:r>
            <a:r>
              <a:rPr lang="uz-Latn-UZ" sz="2400" dirty="0">
                <a:latin typeface="Times New Roman" panose="02020603050405020304" pitchFamily="18" charset="0"/>
                <a:cs typeface="Times New Roman" panose="02020603050405020304" pitchFamily="18" charset="0"/>
              </a:rPr>
              <a:t>автоматик бошқарув тизим</a:t>
            </a:r>
            <a:r>
              <a:rPr lang="uz-Cyrl-UZ" sz="2400" dirty="0">
                <a:latin typeface="Times New Roman" panose="02020603050405020304" pitchFamily="18" charset="0"/>
                <a:cs typeface="Times New Roman" panose="02020603050405020304" pitchFamily="18" charset="0"/>
              </a:rPr>
              <a:t>ларда қўлланилиши мумкин бўлган баъзи </a:t>
            </a:r>
            <a:r>
              <a:rPr lang="uz-Latn-UZ" sz="2400" dirty="0">
                <a:latin typeface="Times New Roman" panose="02020603050405020304" pitchFamily="18" charset="0"/>
                <a:cs typeface="Times New Roman" panose="02020603050405020304" pitchFamily="18" charset="0"/>
              </a:rPr>
              <a:t>усуллар</a:t>
            </a:r>
            <a:r>
              <a:rPr lang="uz-Cyrl-UZ" sz="2400" dirty="0">
                <a:latin typeface="Times New Roman" panose="02020603050405020304" pitchFamily="18" charset="0"/>
                <a:cs typeface="Times New Roman" panose="02020603050405020304" pitchFamily="18" charset="0"/>
              </a:rPr>
              <a:t> мавжуд.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6315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6264696"/>
          </a:xfrm>
        </p:spPr>
        <p:txBody>
          <a:bodyPr>
            <a:normAutofit/>
          </a:bodyPr>
          <a:lstStyle/>
          <a:p>
            <a:pPr marL="0" indent="711200"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Агар тизимгакирадиган катталик X нинг қийматлар диапозонини чекламайдиган бўлсак унда барча реал </a:t>
            </a:r>
            <a:r>
              <a:rPr lang="uz-Latn-UZ" sz="2800" dirty="0">
                <a:latin typeface="Times New Roman" panose="02020603050405020304" pitchFamily="18" charset="0"/>
                <a:cs typeface="Times New Roman" panose="02020603050405020304" pitchFamily="18" charset="0"/>
              </a:rPr>
              <a:t>автоматик бошқарув тизими</a:t>
            </a:r>
            <a:r>
              <a:rPr lang="uz-Cyrl-UZ" sz="2800" dirty="0">
                <a:latin typeface="Times New Roman" panose="02020603050405020304" pitchFamily="18" charset="0"/>
                <a:cs typeface="Times New Roman" panose="02020603050405020304" pitchFamily="18" charset="0"/>
              </a:rPr>
              <a:t>лар </a:t>
            </a:r>
            <a:r>
              <a:rPr lang="uz-Latn-UZ" sz="2800" dirty="0">
                <a:latin typeface="Times New Roman" panose="02020603050405020304" pitchFamily="18" charset="0"/>
                <a:cs typeface="Times New Roman" panose="02020603050405020304" pitchFamily="18" charset="0"/>
              </a:rPr>
              <a:t>ч</a:t>
            </a:r>
            <a:r>
              <a:rPr lang="uz-Cyrl-UZ" sz="2800" dirty="0">
                <a:latin typeface="Times New Roman" panose="02020603050405020304" pitchFamily="18" charset="0"/>
                <a:cs typeface="Times New Roman" panose="02020603050405020304" pitchFamily="18" charset="0"/>
              </a:rPr>
              <a:t>изиқли бўлмаган </a:t>
            </a:r>
            <a:r>
              <a:rPr lang="uz-Latn-UZ" sz="2800" dirty="0">
                <a:latin typeface="Times New Roman" panose="02020603050405020304" pitchFamily="18" charset="0"/>
                <a:cs typeface="Times New Roman" panose="02020603050405020304" pitchFamily="18" charset="0"/>
              </a:rPr>
              <a:t>автоматик бошқарув тизими</a:t>
            </a:r>
            <a:r>
              <a:rPr lang="uz-Cyrl-UZ" sz="2800" dirty="0">
                <a:latin typeface="Times New Roman" panose="02020603050405020304" pitchFamily="18" charset="0"/>
                <a:cs typeface="Times New Roman" panose="02020603050405020304" pitchFamily="18" charset="0"/>
              </a:rPr>
              <a:t>га айланади ва чизиқли бўлмаган тизимларни ечимини топишнинг мураккаблаштиради хамда тизимни иложи борича соддалаштиришни талаб қилади. Бу ўз навбатида чизиқли бўлмаган тизимларни чизиқлаштиришга олиб келади.</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0568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CanDown">
              <a:avLst>
                <a:gd name="adj" fmla="val 19316"/>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699</TotalTime>
  <Words>2578</Words>
  <Application>Microsoft Office PowerPoint</Application>
  <PresentationFormat>Экран (4:3)</PresentationFormat>
  <Paragraphs>109</Paragraphs>
  <Slides>31</Slides>
  <Notes>31</Notes>
  <HiddenSlides>0</HiddenSlides>
  <MMClips>0</MMClips>
  <ScaleCrop>false</ScaleCrop>
  <HeadingPairs>
    <vt:vector size="4" baseType="variant">
      <vt:variant>
        <vt:lpstr>Тема</vt:lpstr>
      </vt:variant>
      <vt:variant>
        <vt:i4>3</vt:i4>
      </vt:variant>
      <vt:variant>
        <vt:lpstr>Заголовки слайдов</vt:lpstr>
      </vt:variant>
      <vt:variant>
        <vt:i4>31</vt:i4>
      </vt:variant>
    </vt:vector>
  </HeadingPairs>
  <TitlesOfParts>
    <vt:vector size="34" baseType="lpstr">
      <vt:lpstr>Волна</vt:lpstr>
      <vt:lpstr>Воздушный поток</vt:lpstr>
      <vt:lpstr>Тема Office</vt:lpstr>
      <vt:lpstr>1-МАЪРУЗА. КИРИШ. АВТОМАТИК БОШҚАРИШНИНГ ИШЛАШ ПРИНЦИПЛАРИ ВА АВТОМАТИК ТИЗИМ МОДЕЛИ.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User</cp:lastModifiedBy>
  <cp:revision>51</cp:revision>
  <dcterms:created xsi:type="dcterms:W3CDTF">2019-09-16T05:35:35Z</dcterms:created>
  <dcterms:modified xsi:type="dcterms:W3CDTF">2021-04-11T10:32:06Z</dcterms:modified>
</cp:coreProperties>
</file>