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 id="2147483732" r:id="rId2"/>
    <p:sldMasterId id="2147483816" r:id="rId3"/>
  </p:sldMasterIdLst>
  <p:sldIdLst>
    <p:sldId id="256" r:id="rId4"/>
    <p:sldId id="257" r:id="rId5"/>
    <p:sldId id="258" r:id="rId6"/>
    <p:sldId id="260" r:id="rId7"/>
    <p:sldId id="262" r:id="rId8"/>
    <p:sldId id="264" r:id="rId9"/>
    <p:sldId id="259" r:id="rId10"/>
    <p:sldId id="274" r:id="rId11"/>
    <p:sldId id="265" r:id="rId12"/>
    <p:sldId id="266" r:id="rId13"/>
    <p:sldId id="267" r:id="rId14"/>
    <p:sldId id="290" r:id="rId15"/>
    <p:sldId id="269" r:id="rId16"/>
    <p:sldId id="270" r:id="rId17"/>
    <p:sldId id="271" r:id="rId18"/>
    <p:sldId id="272" r:id="rId19"/>
    <p:sldId id="291" r:id="rId20"/>
    <p:sldId id="293" r:id="rId21"/>
    <p:sldId id="277" r:id="rId22"/>
    <p:sldId id="278" r:id="rId23"/>
    <p:sldId id="279" r:id="rId24"/>
    <p:sldId id="280" r:id="rId25"/>
    <p:sldId id="281" r:id="rId26"/>
    <p:sldId id="283" r:id="rId27"/>
    <p:sldId id="292" r:id="rId28"/>
    <p:sldId id="284" r:id="rId29"/>
    <p:sldId id="285" r:id="rId30"/>
    <p:sldId id="275" r:id="rId3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386"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F9FC7F7-8A43-483A-8500-4353DD0BC143}" type="doc">
      <dgm:prSet loTypeId="urn:microsoft.com/office/officeart/2005/8/layout/vProcess5" loCatId="process" qsTypeId="urn:microsoft.com/office/officeart/2005/8/quickstyle/simple3" qsCatId="simple" csTypeId="urn:microsoft.com/office/officeart/2005/8/colors/colorful3" csCatId="colorful" phldr="1"/>
      <dgm:spPr/>
      <dgm:t>
        <a:bodyPr/>
        <a:lstStyle/>
        <a:p>
          <a:endParaRPr lang="ru-RU"/>
        </a:p>
      </dgm:t>
    </dgm:pt>
    <dgm:pt modelId="{CE68BF6F-7410-446D-ACC7-EF4BE4BEDA00}">
      <dgm:prSet phldrT="[Текст]" custT="1"/>
      <dgm:spPr/>
      <dgm:t>
        <a:bodyPr/>
        <a:lstStyle/>
        <a:p>
          <a:pPr defTabSz="1089025">
            <a:tabLst/>
          </a:pPr>
          <a:r>
            <a:rPr lang="ru-RU" sz="2400" dirty="0" smtClean="0">
              <a:latin typeface="Times New Roman" pitchFamily="18" charset="0"/>
              <a:cs typeface="Times New Roman" pitchFamily="18" charset="0"/>
            </a:rPr>
            <a:t>2.1. Автоматик </a:t>
          </a:r>
          <a:r>
            <a:rPr lang="ru-RU" sz="2400" dirty="0" err="1" smtClean="0">
              <a:latin typeface="Times New Roman" pitchFamily="18" charset="0"/>
              <a:cs typeface="Times New Roman" pitchFamily="18" charset="0"/>
            </a:rPr>
            <a:t>бошқариш</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тизимлари</a:t>
          </a:r>
          <a:r>
            <a:rPr lang="ru-RU" sz="2400" dirty="0" smtClean="0">
              <a:latin typeface="Times New Roman" pitchFamily="18" charset="0"/>
              <a:cs typeface="Times New Roman" pitchFamily="18" charset="0"/>
            </a:rPr>
            <a:t> техник </a:t>
          </a:r>
          <a:r>
            <a:rPr lang="ru-RU" sz="2400" dirty="0" err="1" smtClean="0">
              <a:latin typeface="Times New Roman" pitchFamily="18" charset="0"/>
              <a:cs typeface="Times New Roman" pitchFamily="18" charset="0"/>
            </a:rPr>
            <a:t>воситалари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ва</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уларнинг</a:t>
          </a:r>
          <a:r>
            <a:rPr lang="ru-RU" sz="2400" dirty="0" smtClean="0">
              <a:latin typeface="Times New Roman" pitchFamily="18" charset="0"/>
              <a:cs typeface="Times New Roman" pitchFamily="18" charset="0"/>
            </a:rPr>
            <a:t> функционал </a:t>
          </a:r>
          <a:r>
            <a:rPr lang="ru-RU" sz="2400" dirty="0" err="1" smtClean="0">
              <a:latin typeface="Times New Roman" pitchFamily="18" charset="0"/>
              <a:cs typeface="Times New Roman" pitchFamily="18" charset="0"/>
            </a:rPr>
            <a:t>вазифаси</a:t>
          </a:r>
          <a:r>
            <a:rPr lang="ru-RU" sz="2400" dirty="0" smtClean="0">
              <a:latin typeface="Times New Roman" pitchFamily="18" charset="0"/>
              <a:cs typeface="Times New Roman" pitchFamily="18" charset="0"/>
            </a:rPr>
            <a:t>.</a:t>
          </a:r>
          <a:endParaRPr lang="ru-RU" sz="2400" dirty="0">
            <a:latin typeface="Times New Roman" pitchFamily="18" charset="0"/>
            <a:cs typeface="Times New Roman" pitchFamily="18" charset="0"/>
          </a:endParaRPr>
        </a:p>
      </dgm:t>
    </dgm:pt>
    <dgm:pt modelId="{583F6040-F4F6-41F4-8321-F3CCEA7BA1BB}" type="parTrans" cxnId="{3B9AD7AC-EF93-4268-BE66-67CD2E421EBD}">
      <dgm:prSet/>
      <dgm:spPr/>
      <dgm:t>
        <a:bodyPr/>
        <a:lstStyle/>
        <a:p>
          <a:endParaRPr lang="ru-RU"/>
        </a:p>
      </dgm:t>
    </dgm:pt>
    <dgm:pt modelId="{5B3AC45A-9C2D-4CC1-AC67-1038A2431F78}" type="sibTrans" cxnId="{3B9AD7AC-EF93-4268-BE66-67CD2E421EBD}">
      <dgm:prSet/>
      <dgm:spPr/>
      <dgm:t>
        <a:bodyPr/>
        <a:lstStyle/>
        <a:p>
          <a:endParaRPr lang="ru-RU"/>
        </a:p>
      </dgm:t>
    </dgm:pt>
    <dgm:pt modelId="{A7E40F65-6355-4EC4-93C7-F779B67C4704}">
      <dgm:prSet phldrT="[Текст]" custT="1"/>
      <dgm:spPr/>
      <dgm:t>
        <a:bodyPr/>
        <a:lstStyle/>
        <a:p>
          <a:pPr>
            <a:spcAft>
              <a:spcPts val="0"/>
            </a:spcAft>
          </a:pPr>
          <a:r>
            <a:rPr lang="ru-RU" sz="2400" dirty="0" smtClean="0">
              <a:latin typeface="Times New Roman" pitchFamily="18" charset="0"/>
              <a:cs typeface="Times New Roman" pitchFamily="18" charset="0"/>
            </a:rPr>
            <a:t>2.2. </a:t>
          </a:r>
          <a:r>
            <a:rPr lang="ru-RU" sz="2400" dirty="0" err="1" smtClean="0">
              <a:latin typeface="Times New Roman" pitchFamily="18" charset="0"/>
              <a:cs typeface="Times New Roman" pitchFamily="18" charset="0"/>
            </a:rPr>
            <a:t>Бошқариш</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тизимларининг</a:t>
          </a:r>
          <a:r>
            <a:rPr lang="ru-RU" sz="2400" dirty="0" smtClean="0">
              <a:latin typeface="Times New Roman" pitchFamily="18" charset="0"/>
              <a:cs typeface="Times New Roman" pitchFamily="18" charset="0"/>
            </a:rPr>
            <a:t> математик </a:t>
          </a:r>
          <a:r>
            <a:rPr lang="ru-RU" sz="2400" dirty="0" err="1" smtClean="0">
              <a:latin typeface="Times New Roman" pitchFamily="18" charset="0"/>
              <a:cs typeface="Times New Roman" pitchFamily="18" charset="0"/>
            </a:rPr>
            <a:t>таснифи</a:t>
          </a:r>
          <a:r>
            <a:rPr lang="ru-RU" sz="2400" dirty="0" smtClean="0">
              <a:latin typeface="Times New Roman" pitchFamily="18" charset="0"/>
              <a:cs typeface="Times New Roman" pitchFamily="18" charset="0"/>
            </a:rPr>
            <a:t>.</a:t>
          </a:r>
          <a:endParaRPr lang="ru-RU" sz="2400" dirty="0">
            <a:latin typeface="Times New Roman" pitchFamily="18" charset="0"/>
            <a:cs typeface="Times New Roman" pitchFamily="18" charset="0"/>
          </a:endParaRPr>
        </a:p>
      </dgm:t>
    </dgm:pt>
    <dgm:pt modelId="{EBFF239E-0102-4991-A213-A135518A0B5A}" type="parTrans" cxnId="{F89BF742-AB2E-4810-B9DC-21AB8741DBA2}">
      <dgm:prSet/>
      <dgm:spPr/>
      <dgm:t>
        <a:bodyPr/>
        <a:lstStyle/>
        <a:p>
          <a:endParaRPr lang="ru-RU"/>
        </a:p>
      </dgm:t>
    </dgm:pt>
    <dgm:pt modelId="{D4DD5C93-E37A-4C5F-AA1A-B05C91C7DE7B}" type="sibTrans" cxnId="{F89BF742-AB2E-4810-B9DC-21AB8741DBA2}">
      <dgm:prSet/>
      <dgm:spPr/>
      <dgm:t>
        <a:bodyPr/>
        <a:lstStyle/>
        <a:p>
          <a:endParaRPr lang="ru-RU"/>
        </a:p>
      </dgm:t>
    </dgm:pt>
    <dgm:pt modelId="{E633FB53-849B-4563-97F1-5B83424674CD}" type="pres">
      <dgm:prSet presAssocID="{8F9FC7F7-8A43-483A-8500-4353DD0BC143}" presName="outerComposite" presStyleCnt="0">
        <dgm:presLayoutVars>
          <dgm:chMax val="5"/>
          <dgm:dir/>
          <dgm:resizeHandles val="exact"/>
        </dgm:presLayoutVars>
      </dgm:prSet>
      <dgm:spPr/>
      <dgm:t>
        <a:bodyPr/>
        <a:lstStyle/>
        <a:p>
          <a:endParaRPr lang="ru-RU"/>
        </a:p>
      </dgm:t>
    </dgm:pt>
    <dgm:pt modelId="{A6FE43DC-C014-43A9-AD7C-602182B9758D}" type="pres">
      <dgm:prSet presAssocID="{8F9FC7F7-8A43-483A-8500-4353DD0BC143}" presName="dummyMaxCanvas" presStyleCnt="0">
        <dgm:presLayoutVars/>
      </dgm:prSet>
      <dgm:spPr/>
      <dgm:t>
        <a:bodyPr/>
        <a:lstStyle/>
        <a:p>
          <a:endParaRPr lang="ru-RU"/>
        </a:p>
      </dgm:t>
    </dgm:pt>
    <dgm:pt modelId="{ED581179-6C42-45AA-8D33-B4B9644F3F5F}" type="pres">
      <dgm:prSet presAssocID="{8F9FC7F7-8A43-483A-8500-4353DD0BC143}" presName="TwoNodes_1" presStyleLbl="node1" presStyleIdx="0" presStyleCnt="2">
        <dgm:presLayoutVars>
          <dgm:bulletEnabled val="1"/>
        </dgm:presLayoutVars>
      </dgm:prSet>
      <dgm:spPr/>
      <dgm:t>
        <a:bodyPr/>
        <a:lstStyle/>
        <a:p>
          <a:endParaRPr lang="ru-RU"/>
        </a:p>
      </dgm:t>
    </dgm:pt>
    <dgm:pt modelId="{17E3FC1E-451A-4359-8AAE-DE1F0454BB0A}" type="pres">
      <dgm:prSet presAssocID="{8F9FC7F7-8A43-483A-8500-4353DD0BC143}" presName="TwoNodes_2" presStyleLbl="node1" presStyleIdx="1" presStyleCnt="2">
        <dgm:presLayoutVars>
          <dgm:bulletEnabled val="1"/>
        </dgm:presLayoutVars>
      </dgm:prSet>
      <dgm:spPr/>
      <dgm:t>
        <a:bodyPr/>
        <a:lstStyle/>
        <a:p>
          <a:endParaRPr lang="ru-RU"/>
        </a:p>
      </dgm:t>
    </dgm:pt>
    <dgm:pt modelId="{AB7D92D3-D7C5-486F-93B2-58E34298BD2A}" type="pres">
      <dgm:prSet presAssocID="{8F9FC7F7-8A43-483A-8500-4353DD0BC143}" presName="TwoConn_1-2" presStyleLbl="fgAccFollowNode1" presStyleIdx="0" presStyleCnt="1">
        <dgm:presLayoutVars>
          <dgm:bulletEnabled val="1"/>
        </dgm:presLayoutVars>
      </dgm:prSet>
      <dgm:spPr/>
      <dgm:t>
        <a:bodyPr/>
        <a:lstStyle/>
        <a:p>
          <a:endParaRPr lang="ru-RU"/>
        </a:p>
      </dgm:t>
    </dgm:pt>
    <dgm:pt modelId="{A8776F8D-D88A-40B4-9F34-CD4EC9B79376}" type="pres">
      <dgm:prSet presAssocID="{8F9FC7F7-8A43-483A-8500-4353DD0BC143}" presName="TwoNodes_1_text" presStyleLbl="node1" presStyleIdx="1" presStyleCnt="2">
        <dgm:presLayoutVars>
          <dgm:bulletEnabled val="1"/>
        </dgm:presLayoutVars>
      </dgm:prSet>
      <dgm:spPr/>
      <dgm:t>
        <a:bodyPr/>
        <a:lstStyle/>
        <a:p>
          <a:endParaRPr lang="ru-RU"/>
        </a:p>
      </dgm:t>
    </dgm:pt>
    <dgm:pt modelId="{B8E60821-CBCC-490C-B5C5-C4297D1826A1}" type="pres">
      <dgm:prSet presAssocID="{8F9FC7F7-8A43-483A-8500-4353DD0BC143}" presName="TwoNodes_2_text" presStyleLbl="node1" presStyleIdx="1" presStyleCnt="2">
        <dgm:presLayoutVars>
          <dgm:bulletEnabled val="1"/>
        </dgm:presLayoutVars>
      </dgm:prSet>
      <dgm:spPr/>
      <dgm:t>
        <a:bodyPr/>
        <a:lstStyle/>
        <a:p>
          <a:endParaRPr lang="ru-RU"/>
        </a:p>
      </dgm:t>
    </dgm:pt>
  </dgm:ptLst>
  <dgm:cxnLst>
    <dgm:cxn modelId="{C6F3688E-8387-48D4-9EB1-4D7BA47EF680}" type="presOf" srcId="{A7E40F65-6355-4EC4-93C7-F779B67C4704}" destId="{B8E60821-CBCC-490C-B5C5-C4297D1826A1}" srcOrd="1" destOrd="0" presId="urn:microsoft.com/office/officeart/2005/8/layout/vProcess5"/>
    <dgm:cxn modelId="{28023FBF-AEEC-423E-82E7-5C48282A5498}" type="presOf" srcId="{CE68BF6F-7410-446D-ACC7-EF4BE4BEDA00}" destId="{ED581179-6C42-45AA-8D33-B4B9644F3F5F}" srcOrd="0" destOrd="0" presId="urn:microsoft.com/office/officeart/2005/8/layout/vProcess5"/>
    <dgm:cxn modelId="{3B9AD7AC-EF93-4268-BE66-67CD2E421EBD}" srcId="{8F9FC7F7-8A43-483A-8500-4353DD0BC143}" destId="{CE68BF6F-7410-446D-ACC7-EF4BE4BEDA00}" srcOrd="0" destOrd="0" parTransId="{583F6040-F4F6-41F4-8321-F3CCEA7BA1BB}" sibTransId="{5B3AC45A-9C2D-4CC1-AC67-1038A2431F78}"/>
    <dgm:cxn modelId="{F89BF742-AB2E-4810-B9DC-21AB8741DBA2}" srcId="{8F9FC7F7-8A43-483A-8500-4353DD0BC143}" destId="{A7E40F65-6355-4EC4-93C7-F779B67C4704}" srcOrd="1" destOrd="0" parTransId="{EBFF239E-0102-4991-A213-A135518A0B5A}" sibTransId="{D4DD5C93-E37A-4C5F-AA1A-B05C91C7DE7B}"/>
    <dgm:cxn modelId="{DCA30041-4777-4E39-AADB-848CA5B7C407}" type="presOf" srcId="{5B3AC45A-9C2D-4CC1-AC67-1038A2431F78}" destId="{AB7D92D3-D7C5-486F-93B2-58E34298BD2A}" srcOrd="0" destOrd="0" presId="urn:microsoft.com/office/officeart/2005/8/layout/vProcess5"/>
    <dgm:cxn modelId="{38718EB6-37B1-40C3-91BB-A725E554B222}" type="presOf" srcId="{A7E40F65-6355-4EC4-93C7-F779B67C4704}" destId="{17E3FC1E-451A-4359-8AAE-DE1F0454BB0A}" srcOrd="0" destOrd="0" presId="urn:microsoft.com/office/officeart/2005/8/layout/vProcess5"/>
    <dgm:cxn modelId="{2E28D8C9-50DB-4715-8EAB-99A8F5309532}" type="presOf" srcId="{CE68BF6F-7410-446D-ACC7-EF4BE4BEDA00}" destId="{A8776F8D-D88A-40B4-9F34-CD4EC9B79376}" srcOrd="1" destOrd="0" presId="urn:microsoft.com/office/officeart/2005/8/layout/vProcess5"/>
    <dgm:cxn modelId="{01DB7757-CD94-4247-BA57-BDEF78F0EF81}" type="presOf" srcId="{8F9FC7F7-8A43-483A-8500-4353DD0BC143}" destId="{E633FB53-849B-4563-97F1-5B83424674CD}" srcOrd="0" destOrd="0" presId="urn:microsoft.com/office/officeart/2005/8/layout/vProcess5"/>
    <dgm:cxn modelId="{9238314D-CA2A-4635-9B1D-E91E40936E10}" type="presParOf" srcId="{E633FB53-849B-4563-97F1-5B83424674CD}" destId="{A6FE43DC-C014-43A9-AD7C-602182B9758D}" srcOrd="0" destOrd="0" presId="urn:microsoft.com/office/officeart/2005/8/layout/vProcess5"/>
    <dgm:cxn modelId="{648E5A06-E8C9-4DC2-B79A-A6AD5B9CA193}" type="presParOf" srcId="{E633FB53-849B-4563-97F1-5B83424674CD}" destId="{ED581179-6C42-45AA-8D33-B4B9644F3F5F}" srcOrd="1" destOrd="0" presId="urn:microsoft.com/office/officeart/2005/8/layout/vProcess5"/>
    <dgm:cxn modelId="{553B8A39-B823-48C4-975D-95D16824A0F8}" type="presParOf" srcId="{E633FB53-849B-4563-97F1-5B83424674CD}" destId="{17E3FC1E-451A-4359-8AAE-DE1F0454BB0A}" srcOrd="2" destOrd="0" presId="urn:microsoft.com/office/officeart/2005/8/layout/vProcess5"/>
    <dgm:cxn modelId="{DA72E231-FA74-4EB2-9F74-B81646593A14}" type="presParOf" srcId="{E633FB53-849B-4563-97F1-5B83424674CD}" destId="{AB7D92D3-D7C5-486F-93B2-58E34298BD2A}" srcOrd="3" destOrd="0" presId="urn:microsoft.com/office/officeart/2005/8/layout/vProcess5"/>
    <dgm:cxn modelId="{1831EF74-487D-4FDF-9A29-2E72379B4AF7}" type="presParOf" srcId="{E633FB53-849B-4563-97F1-5B83424674CD}" destId="{A8776F8D-D88A-40B4-9F34-CD4EC9B79376}" srcOrd="4" destOrd="0" presId="urn:microsoft.com/office/officeart/2005/8/layout/vProcess5"/>
    <dgm:cxn modelId="{27374823-04A6-4CF7-9F66-3B89105DDD54}" type="presParOf" srcId="{E633FB53-849B-4563-97F1-5B83424674CD}" destId="{B8E60821-CBCC-490C-B5C5-C4297D1826A1}" srcOrd="5"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581179-6C42-45AA-8D33-B4B9644F3F5F}">
      <dsp:nvSpPr>
        <dsp:cNvPr id="0" name=""/>
        <dsp:cNvSpPr/>
      </dsp:nvSpPr>
      <dsp:spPr>
        <a:xfrm>
          <a:off x="0" y="0"/>
          <a:ext cx="6732748" cy="2106234"/>
        </a:xfrm>
        <a:prstGeom prst="roundRect">
          <a:avLst>
            <a:gd name="adj" fmla="val 10000"/>
          </a:avLst>
        </a:prstGeom>
        <a:gradFill rotWithShape="0">
          <a:gsLst>
            <a:gs pos="0">
              <a:schemeClr val="accent3">
                <a:hueOff val="0"/>
                <a:satOff val="0"/>
                <a:lumOff val="0"/>
                <a:alphaOff val="0"/>
                <a:tint val="0"/>
              </a:schemeClr>
            </a:gs>
            <a:gs pos="44000">
              <a:schemeClr val="accent3">
                <a:hueOff val="0"/>
                <a:satOff val="0"/>
                <a:lumOff val="0"/>
                <a:alphaOff val="0"/>
                <a:tint val="60000"/>
                <a:satMod val="120000"/>
              </a:schemeClr>
            </a:gs>
            <a:gs pos="100000">
              <a:schemeClr val="accent3">
                <a:hueOff val="0"/>
                <a:satOff val="0"/>
                <a:lumOff val="0"/>
                <a:alphaOff val="0"/>
                <a:tint val="90000"/>
                <a:alpha val="100000"/>
                <a:lumMod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lvl="0" algn="l" defTabSz="1089025">
            <a:lnSpc>
              <a:spcPct val="90000"/>
            </a:lnSpc>
            <a:spcBef>
              <a:spcPct val="0"/>
            </a:spcBef>
            <a:spcAft>
              <a:spcPct val="35000"/>
            </a:spcAft>
            <a:tabLst/>
          </a:pPr>
          <a:r>
            <a:rPr lang="ru-RU" sz="2400" kern="1200" dirty="0" smtClean="0">
              <a:latin typeface="Times New Roman" pitchFamily="18" charset="0"/>
              <a:cs typeface="Times New Roman" pitchFamily="18" charset="0"/>
            </a:rPr>
            <a:t>2.1. Автоматик </a:t>
          </a:r>
          <a:r>
            <a:rPr lang="ru-RU" sz="2400" kern="1200" dirty="0" err="1" smtClean="0">
              <a:latin typeface="Times New Roman" pitchFamily="18" charset="0"/>
              <a:cs typeface="Times New Roman" pitchFamily="18" charset="0"/>
            </a:rPr>
            <a:t>бошқариш</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тизимлари</a:t>
          </a:r>
          <a:r>
            <a:rPr lang="ru-RU" sz="2400" kern="1200" dirty="0" smtClean="0">
              <a:latin typeface="Times New Roman" pitchFamily="18" charset="0"/>
              <a:cs typeface="Times New Roman" pitchFamily="18" charset="0"/>
            </a:rPr>
            <a:t> техник </a:t>
          </a:r>
          <a:r>
            <a:rPr lang="ru-RU" sz="2400" kern="1200" dirty="0" err="1" smtClean="0">
              <a:latin typeface="Times New Roman" pitchFamily="18" charset="0"/>
              <a:cs typeface="Times New Roman" pitchFamily="18" charset="0"/>
            </a:rPr>
            <a:t>воситалари</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ва</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уларнинг</a:t>
          </a:r>
          <a:r>
            <a:rPr lang="ru-RU" sz="2400" kern="1200" dirty="0" smtClean="0">
              <a:latin typeface="Times New Roman" pitchFamily="18" charset="0"/>
              <a:cs typeface="Times New Roman" pitchFamily="18" charset="0"/>
            </a:rPr>
            <a:t> функционал </a:t>
          </a:r>
          <a:r>
            <a:rPr lang="ru-RU" sz="2400" kern="1200" dirty="0" err="1" smtClean="0">
              <a:latin typeface="Times New Roman" pitchFamily="18" charset="0"/>
              <a:cs typeface="Times New Roman" pitchFamily="18" charset="0"/>
            </a:rPr>
            <a:t>вазифаси</a:t>
          </a:r>
          <a:r>
            <a:rPr lang="ru-RU" sz="2400" kern="1200" dirty="0" smtClean="0">
              <a:latin typeface="Times New Roman" pitchFamily="18" charset="0"/>
              <a:cs typeface="Times New Roman" pitchFamily="18" charset="0"/>
            </a:rPr>
            <a:t>.</a:t>
          </a:r>
          <a:endParaRPr lang="ru-RU" sz="2400" kern="1200" dirty="0">
            <a:latin typeface="Times New Roman" pitchFamily="18" charset="0"/>
            <a:cs typeface="Times New Roman" pitchFamily="18" charset="0"/>
          </a:endParaRPr>
        </a:p>
      </dsp:txBody>
      <dsp:txXfrm>
        <a:off x="61689" y="61689"/>
        <a:ext cx="4555791" cy="1982856"/>
      </dsp:txXfrm>
    </dsp:sp>
    <dsp:sp modelId="{17E3FC1E-451A-4359-8AAE-DE1F0454BB0A}">
      <dsp:nvSpPr>
        <dsp:cNvPr id="0" name=""/>
        <dsp:cNvSpPr/>
      </dsp:nvSpPr>
      <dsp:spPr>
        <a:xfrm>
          <a:off x="1188131" y="2574286"/>
          <a:ext cx="6732748" cy="2106234"/>
        </a:xfrm>
        <a:prstGeom prst="roundRect">
          <a:avLst>
            <a:gd name="adj" fmla="val 10000"/>
          </a:avLst>
        </a:prstGeom>
        <a:gradFill rotWithShape="0">
          <a:gsLst>
            <a:gs pos="0">
              <a:schemeClr val="accent3">
                <a:hueOff val="-3570814"/>
                <a:satOff val="12291"/>
                <a:lumOff val="-10000"/>
                <a:alphaOff val="0"/>
                <a:tint val="0"/>
              </a:schemeClr>
            </a:gs>
            <a:gs pos="44000">
              <a:schemeClr val="accent3">
                <a:hueOff val="-3570814"/>
                <a:satOff val="12291"/>
                <a:lumOff val="-10000"/>
                <a:alphaOff val="0"/>
                <a:tint val="60000"/>
                <a:satMod val="120000"/>
              </a:schemeClr>
            </a:gs>
            <a:gs pos="100000">
              <a:schemeClr val="accent3">
                <a:hueOff val="-3570814"/>
                <a:satOff val="12291"/>
                <a:lumOff val="-10000"/>
                <a:alphaOff val="0"/>
                <a:tint val="90000"/>
                <a:alpha val="100000"/>
                <a:lumMod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ts val="0"/>
            </a:spcAft>
          </a:pPr>
          <a:r>
            <a:rPr lang="ru-RU" sz="2400" kern="1200" dirty="0" smtClean="0">
              <a:latin typeface="Times New Roman" pitchFamily="18" charset="0"/>
              <a:cs typeface="Times New Roman" pitchFamily="18" charset="0"/>
            </a:rPr>
            <a:t>2.2. </a:t>
          </a:r>
          <a:r>
            <a:rPr lang="ru-RU" sz="2400" kern="1200" dirty="0" err="1" smtClean="0">
              <a:latin typeface="Times New Roman" pitchFamily="18" charset="0"/>
              <a:cs typeface="Times New Roman" pitchFamily="18" charset="0"/>
            </a:rPr>
            <a:t>Бошқариш</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тизимларининг</a:t>
          </a:r>
          <a:r>
            <a:rPr lang="ru-RU" sz="2400" kern="1200" dirty="0" smtClean="0">
              <a:latin typeface="Times New Roman" pitchFamily="18" charset="0"/>
              <a:cs typeface="Times New Roman" pitchFamily="18" charset="0"/>
            </a:rPr>
            <a:t> математик </a:t>
          </a:r>
          <a:r>
            <a:rPr lang="ru-RU" sz="2400" kern="1200" dirty="0" err="1" smtClean="0">
              <a:latin typeface="Times New Roman" pitchFamily="18" charset="0"/>
              <a:cs typeface="Times New Roman" pitchFamily="18" charset="0"/>
            </a:rPr>
            <a:t>таснифи</a:t>
          </a:r>
          <a:r>
            <a:rPr lang="ru-RU" sz="2400" kern="1200" dirty="0" smtClean="0">
              <a:latin typeface="Times New Roman" pitchFamily="18" charset="0"/>
              <a:cs typeface="Times New Roman" pitchFamily="18" charset="0"/>
            </a:rPr>
            <a:t>.</a:t>
          </a:r>
          <a:endParaRPr lang="ru-RU" sz="2400" kern="1200" dirty="0">
            <a:latin typeface="Times New Roman" pitchFamily="18" charset="0"/>
            <a:cs typeface="Times New Roman" pitchFamily="18" charset="0"/>
          </a:endParaRPr>
        </a:p>
      </dsp:txBody>
      <dsp:txXfrm>
        <a:off x="1249820" y="2635975"/>
        <a:ext cx="4052185" cy="1982856"/>
      </dsp:txXfrm>
    </dsp:sp>
    <dsp:sp modelId="{AB7D92D3-D7C5-486F-93B2-58E34298BD2A}">
      <dsp:nvSpPr>
        <dsp:cNvPr id="0" name=""/>
        <dsp:cNvSpPr/>
      </dsp:nvSpPr>
      <dsp:spPr>
        <a:xfrm>
          <a:off x="5363695" y="1655733"/>
          <a:ext cx="1369052" cy="1369052"/>
        </a:xfrm>
        <a:prstGeom prst="downArrow">
          <a:avLst>
            <a:gd name="adj1" fmla="val 55000"/>
            <a:gd name="adj2" fmla="val 45000"/>
          </a:avLst>
        </a:prstGeom>
        <a:solidFill>
          <a:schemeClr val="accent3">
            <a:tint val="40000"/>
            <a:alpha val="90000"/>
            <a:hueOff val="0"/>
            <a:satOff val="0"/>
            <a:lumOff val="0"/>
            <a:alphaOff val="0"/>
          </a:schemeClr>
        </a:solidFill>
        <a:ln w="9525" cap="flat" cmpd="sng" algn="ctr">
          <a:solidFill>
            <a:schemeClr val="accent3">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ru-RU" sz="3600" kern="1200"/>
        </a:p>
      </dsp:txBody>
      <dsp:txXfrm>
        <a:off x="5671732" y="1655733"/>
        <a:ext cx="752978" cy="1030212"/>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00D7FE59-95B5-4FBD-8A03-4E13D2D0EF64}" type="datetimeFigureOut">
              <a:rPr lang="ru-RU" smtClean="0"/>
              <a:t>11.04.2021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00D7FE59-95B5-4FBD-8A03-4E13D2D0EF64}" type="datetimeFigureOut">
              <a:rPr lang="ru-RU" smtClean="0"/>
              <a:t>11.04.2021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
        <p:nvSpPr>
          <p:cNvPr id="7" name="Title 6"/>
          <p:cNvSpPr>
            <a:spLocks noGrp="1"/>
          </p:cNvSpPr>
          <p:nvPr>
            <p:ph type="title"/>
          </p:nvPr>
        </p:nvSpPr>
        <p:spPr/>
        <p:txBody>
          <a:bodyPr/>
          <a:lstStyle/>
          <a:p>
            <a:r>
              <a:rPr lang="ru-RU" smtClean="0"/>
              <a:t>Образец заголовка</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0D7FE59-95B5-4FBD-8A03-4E13D2D0EF64}" type="datetimeFigureOut">
              <a:rPr lang="ru-RU" smtClean="0"/>
              <a:t>11.04.2021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5" name="Date Placeholder 4"/>
          <p:cNvSpPr>
            <a:spLocks noGrp="1"/>
          </p:cNvSpPr>
          <p:nvPr>
            <p:ph type="dt" sz="half" idx="10"/>
          </p:nvPr>
        </p:nvSpPr>
        <p:spPr/>
        <p:txBody>
          <a:bodyPr/>
          <a:lstStyle/>
          <a:p>
            <a:fld id="{00D7FE59-95B5-4FBD-8A03-4E13D2D0EF64}" type="datetimeFigureOut">
              <a:rPr lang="ru-RU" smtClean="0"/>
              <a:t>11.04.2021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
        <p:nvSpPr>
          <p:cNvPr id="9" name="Content Placeholder 8"/>
          <p:cNvSpPr>
            <a:spLocks noGrp="1"/>
          </p:cNvSpPr>
          <p:nvPr>
            <p:ph sz="quarter" idx="13"/>
          </p:nvPr>
        </p:nvSpPr>
        <p:spPr>
          <a:xfrm>
            <a:off x="676655" y="2679192"/>
            <a:ext cx="3822192" cy="34472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00D7FE59-95B5-4FBD-8A03-4E13D2D0EF64}" type="datetimeFigureOut">
              <a:rPr lang="ru-RU" smtClean="0"/>
              <a:t>11.04.2021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00D7FE59-95B5-4FBD-8A03-4E13D2D0EF64}" type="datetimeFigureOut">
              <a:rPr lang="ru-RU" smtClean="0"/>
              <a:t>11.04.2021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00D7FE59-95B5-4FBD-8A03-4E13D2D0EF64}" type="datetimeFigureOut">
              <a:rPr lang="ru-RU" smtClean="0"/>
              <a:t>11.04.2021</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00D7FE59-95B5-4FBD-8A03-4E13D2D0EF64}" type="datetimeFigureOut">
              <a:rPr lang="ru-RU" smtClean="0"/>
              <a:t>11.04.2021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ru-RU" smtClean="0"/>
              <a:t>Образец заголовка</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ru-RU" smtClean="0"/>
              <a:t>Образец заголовка</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0D7FE59-95B5-4FBD-8A03-4E13D2D0EF64}" type="datetimeFigureOut">
              <a:rPr lang="ru-RU" smtClean="0"/>
              <a:t>11.04.2021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00D7FE59-95B5-4FBD-8A03-4E13D2D0EF64}" type="datetimeFigureOut">
              <a:rPr lang="ru-RU" smtClean="0"/>
              <a:t>11.04.2021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00D7FE59-95B5-4FBD-8A03-4E13D2D0EF64}" type="datetimeFigureOut">
              <a:rPr lang="ru-RU" smtClean="0"/>
              <a:t>11.04.2021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11.04.2021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347724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11.04.2021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8457022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11.04.2021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018596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11.04.2021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5759972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11.04.2021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6473428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11.04.2021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72648597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11.04.2021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39228845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11.04.2021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81136637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11.04.2021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2341769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11.04.2021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3437018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11.04.2021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74458492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00D7FE59-95B5-4FBD-8A03-4E13D2D0EF64}" type="datetimeFigureOut">
              <a:rPr lang="ru-RU" smtClean="0"/>
              <a:t>11.04.2021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00D7FE59-95B5-4FBD-8A03-4E13D2D0EF64}" type="datetimeFigureOut">
              <a:rPr lang="ru-RU" smtClean="0"/>
              <a:t>11.04.2021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0D7FE59-95B5-4FBD-8A03-4E13D2D0EF64}" type="datetimeFigureOut">
              <a:rPr lang="ru-RU" smtClean="0"/>
              <a:t>11.04.2021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00D7FE59-95B5-4FBD-8A03-4E13D2D0EF64}" type="datetimeFigureOut">
              <a:rPr lang="ru-RU" smtClean="0"/>
              <a:t>11.04.2021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ru-RU" smtClean="0"/>
              <a:t>Образец текста</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00D7FE59-95B5-4FBD-8A03-4E13D2D0EF64}" type="datetimeFigureOut">
              <a:rPr lang="ru-RU" smtClean="0"/>
              <a:t>11.04.2021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DBD22821-3FA7-4EB1-9043-C53E5C0F81E5}" type="slidenum">
              <a:rPr lang="ru-RU" smtClean="0"/>
              <a:t>‹#›</a:t>
            </a:fld>
            <a:endParaRPr lang="ru-RU"/>
          </a:p>
        </p:txBody>
      </p:sp>
      <p:sp>
        <p:nvSpPr>
          <p:cNvPr id="10" name="Title 9"/>
          <p:cNvSpPr>
            <a:spLocks noGrp="1"/>
          </p:cNvSpPr>
          <p:nvPr>
            <p:ph type="title"/>
          </p:nvPr>
        </p:nvSpPr>
        <p:spPr/>
        <p:txBody>
          <a:body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00D7FE59-95B5-4FBD-8A03-4E13D2D0EF64}" type="datetimeFigureOut">
              <a:rPr lang="ru-RU" smtClean="0"/>
              <a:t>11.04.2021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D7FE59-95B5-4FBD-8A03-4E13D2D0EF64}" type="datetimeFigureOut">
              <a:rPr lang="ru-RU" smtClean="0"/>
              <a:t>11.04.2021</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0D7FE59-95B5-4FBD-8A03-4E13D2D0EF64}" type="datetimeFigureOut">
              <a:rPr lang="ru-RU" smtClean="0"/>
              <a:t>11.04.2021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0D7FE59-95B5-4FBD-8A03-4E13D2D0EF64}" type="datetimeFigureOut">
              <a:rPr lang="ru-RU" smtClean="0"/>
              <a:t>11.04.2021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00D7FE59-95B5-4FBD-8A03-4E13D2D0EF64}" type="datetimeFigureOut">
              <a:rPr lang="ru-RU" smtClean="0"/>
              <a:t>11.04.2021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ru-RU" smtClean="0"/>
              <a:t>Образец заголовка</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0D7FE59-95B5-4FBD-8A03-4E13D2D0EF64}" type="datetimeFigureOut">
              <a:rPr lang="ru-RU" smtClean="0"/>
              <a:t>11.04.2021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00D7FE59-95B5-4FBD-8A03-4E13D2D0EF64}" type="datetimeFigureOut">
              <a:rPr lang="ru-RU" smtClean="0"/>
              <a:t>11.04.2021</a:t>
            </a:fld>
            <a:endParaRPr lang="ru-RU"/>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ru-RU"/>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DBD22821-3FA7-4EB1-9043-C53E5C0F81E5}" type="slidenum">
              <a:rPr lang="ru-RU" smtClean="0"/>
              <a:t>‹#›</a:t>
            </a:fld>
            <a:endParaRPr lang="ru-RU"/>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11.04.2021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216237444"/>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00D7FE59-95B5-4FBD-8A03-4E13D2D0EF64}" type="datetimeFigureOut">
              <a:rPr lang="ru-RU" smtClean="0"/>
              <a:t>11.04.2021</a:t>
            </a:fld>
            <a:endParaRPr lang="ru-RU"/>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ru-RU"/>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DBD22821-3FA7-4EB1-9043-C53E5C0F81E5}"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5.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24.xml"/></Relationships>
</file>

<file path=ppt/slides/_rels/slide26.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2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11560" y="404664"/>
            <a:ext cx="8064896" cy="1296144"/>
          </a:xfrm>
        </p:spPr>
        <p:txBody>
          <a:bodyPr anchor="ctr">
            <a:noAutofit/>
          </a:bodyPr>
          <a:lstStyle/>
          <a:p>
            <a:r>
              <a:rPr lang="uz-Cyrl-UZ" sz="2400" b="1" dirty="0" smtClean="0">
                <a:solidFill>
                  <a:srgbClr val="FFFF00"/>
                </a:solidFill>
                <a:latin typeface="Times New Roman" pitchFamily="18" charset="0"/>
                <a:cs typeface="Times New Roman" pitchFamily="18" charset="0"/>
              </a:rPr>
              <a:t>2</a:t>
            </a:r>
            <a:r>
              <a:rPr lang="en-US" sz="2400" b="1" dirty="0" smtClean="0">
                <a:solidFill>
                  <a:srgbClr val="FFFF00"/>
                </a:solidFill>
                <a:latin typeface="Times New Roman" pitchFamily="18" charset="0"/>
                <a:cs typeface="Times New Roman" pitchFamily="18" charset="0"/>
              </a:rPr>
              <a:t>-</a:t>
            </a:r>
            <a:r>
              <a:rPr lang="ru-RU" sz="2400" b="1" dirty="0" smtClean="0">
                <a:solidFill>
                  <a:srgbClr val="FFFF00"/>
                </a:solidFill>
                <a:latin typeface="Times New Roman" pitchFamily="18" charset="0"/>
                <a:cs typeface="Times New Roman" pitchFamily="18" charset="0"/>
              </a:rPr>
              <a:t>МАЪРУЗА. </a:t>
            </a:r>
            <a:r>
              <a:rPr lang="uz-Cyrl-UZ" sz="2400" b="1" dirty="0">
                <a:solidFill>
                  <a:srgbClr val="FFFF00"/>
                </a:solidFill>
                <a:latin typeface="Times New Roman" pitchFamily="18" charset="0"/>
                <a:cs typeface="Times New Roman" pitchFamily="18" charset="0"/>
              </a:rPr>
              <a:t>АВТОМАТИК БОШҚАРИШ ТИЗИМЛАРИНИНГ </a:t>
            </a:r>
            <a:r>
              <a:rPr lang="uz-Cyrl-UZ" sz="2400" b="1" dirty="0" smtClean="0">
                <a:solidFill>
                  <a:srgbClr val="FFFF00"/>
                </a:solidFill>
                <a:latin typeface="Times New Roman" pitchFamily="18" charset="0"/>
                <a:cs typeface="Times New Roman" pitchFamily="18" charset="0"/>
              </a:rPr>
              <a:t>ТАСНИФИ</a:t>
            </a:r>
            <a:r>
              <a:rPr lang="ru-RU" sz="2400" b="1" dirty="0" smtClean="0">
                <a:solidFill>
                  <a:srgbClr val="FFFF00"/>
                </a:solidFill>
                <a:latin typeface="Times New Roman" pitchFamily="18" charset="0"/>
                <a:cs typeface="Times New Roman" pitchFamily="18" charset="0"/>
              </a:rPr>
              <a:t>.</a:t>
            </a:r>
            <a:endParaRPr lang="ru-RU" sz="2400" b="1" dirty="0">
              <a:solidFill>
                <a:srgbClr val="FFFF00"/>
              </a:solidFill>
              <a:latin typeface="Times New Roman" pitchFamily="18" charset="0"/>
              <a:cs typeface="Times New Roman" pitchFamily="18" charset="0"/>
            </a:endParaRPr>
          </a:p>
        </p:txBody>
      </p:sp>
      <p:graphicFrame>
        <p:nvGraphicFramePr>
          <p:cNvPr id="4" name="Схема 3"/>
          <p:cNvGraphicFramePr/>
          <p:nvPr>
            <p:extLst>
              <p:ext uri="{D42A27DB-BD31-4B8C-83A1-F6EECF244321}">
                <p14:modId xmlns:p14="http://schemas.microsoft.com/office/powerpoint/2010/main" val="3295406286"/>
              </p:ext>
            </p:extLst>
          </p:nvPr>
        </p:nvGraphicFramePr>
        <p:xfrm>
          <a:off x="683568" y="1772816"/>
          <a:ext cx="7920880" cy="46805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05303445"/>
      </p:ext>
    </p:extLst>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sz="quarter" idx="13"/>
          </p:nvPr>
        </p:nvSpPr>
        <p:spPr>
          <a:xfrm>
            <a:off x="251520" y="260648"/>
            <a:ext cx="8640960" cy="6336704"/>
          </a:xfrm>
        </p:spPr>
        <p:txBody>
          <a:bodyPr>
            <a:noAutofit/>
          </a:bodyPr>
          <a:lstStyle/>
          <a:p>
            <a:pPr marL="0" indent="457200" algn="ctr">
              <a:buNone/>
            </a:pPr>
            <a:r>
              <a:rPr lang="uz-Cyrl-UZ" sz="2600" b="1" dirty="0">
                <a:solidFill>
                  <a:schemeClr val="tx1"/>
                </a:solidFill>
                <a:latin typeface="Times New Roman" panose="02020603050405020304" pitchFamily="18" charset="0"/>
                <a:cs typeface="Times New Roman" panose="02020603050405020304" pitchFamily="18" charset="0"/>
              </a:rPr>
              <a:t>2.1. Автоматик бошқариш тизимлари техник воситалари ва уларнинг функционал вазифаси</a:t>
            </a:r>
            <a:r>
              <a:rPr lang="uz-Cyrl-UZ" sz="2600" b="1" dirty="0" smtClean="0">
                <a:solidFill>
                  <a:schemeClr val="tx1"/>
                </a:solidFill>
                <a:latin typeface="Times New Roman" panose="02020603050405020304" pitchFamily="18" charset="0"/>
                <a:cs typeface="Times New Roman" panose="02020603050405020304" pitchFamily="18" charset="0"/>
              </a:rPr>
              <a:t>.</a:t>
            </a:r>
          </a:p>
          <a:p>
            <a:pPr marL="0" indent="457200" algn="just">
              <a:buNone/>
            </a:pPr>
            <a:endParaRPr lang="ru-RU" sz="2600" dirty="0">
              <a:solidFill>
                <a:schemeClr val="tx1"/>
              </a:solidFill>
              <a:latin typeface="Times New Roman" panose="02020603050405020304" pitchFamily="18" charset="0"/>
              <a:cs typeface="Times New Roman" panose="02020603050405020304" pitchFamily="18" charset="0"/>
            </a:endParaRPr>
          </a:p>
          <a:p>
            <a:pPr marL="0" indent="457200" algn="just">
              <a:buNone/>
            </a:pPr>
            <a:r>
              <a:rPr lang="uz-Latn-UZ" sz="2600" dirty="0">
                <a:solidFill>
                  <a:schemeClr val="tx1"/>
                </a:solidFill>
                <a:latin typeface="Times New Roman" panose="02020603050405020304" pitchFamily="18" charset="0"/>
                <a:cs typeface="Times New Roman" panose="02020603050405020304" pitchFamily="18" charset="0"/>
              </a:rPr>
              <a:t>Машиналар ва тирик организмларда кетадиган ёки инсон бажарадиган ҳар қандай мақсадга йўналтирилган жараён ташкилий операциялар йиғиндисидан иборат бўлиб, уни шартли равишда икки гуруҳга ажратиш мумкин: ишчи операциялар ва бошқарув операциялар.</a:t>
            </a:r>
            <a:endParaRPr lang="ru-RU" sz="2600" dirty="0">
              <a:solidFill>
                <a:schemeClr val="tx1"/>
              </a:solidFill>
              <a:latin typeface="Times New Roman" panose="02020603050405020304" pitchFamily="18" charset="0"/>
              <a:cs typeface="Times New Roman" panose="02020603050405020304" pitchFamily="18" charset="0"/>
            </a:endParaRPr>
          </a:p>
          <a:p>
            <a:pPr marL="0" indent="457200" algn="just">
              <a:buNone/>
            </a:pPr>
            <a:r>
              <a:rPr lang="uz-Latn-UZ" sz="2600" dirty="0">
                <a:solidFill>
                  <a:schemeClr val="tx1"/>
                </a:solidFill>
                <a:latin typeface="Times New Roman" panose="02020603050405020304" pitchFamily="18" charset="0"/>
                <a:cs typeface="Times New Roman" panose="02020603050405020304" pitchFamily="18" charset="0"/>
              </a:rPr>
              <a:t>Ишчи операциялар – бу бевосита табиатдан ва қонуниятдан келиб чиққан ҳолда жараён кетишини аниқлайдиган ҳаракатдир. Масалан, токарлик дастгоҳида деталларга ишлов бериш жараёни шундай операциялардан иборат: детални маҳкамлаш, кескични узатиш, қириндиларни тушириб олиш ва бошқалар.</a:t>
            </a:r>
            <a:endParaRPr lang="en-US" sz="2600" b="1" dirty="0" smtClean="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3921750801"/>
      </p:ext>
    </p:extLst>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23528" y="332656"/>
            <a:ext cx="8496944" cy="6192688"/>
          </a:xfrm>
        </p:spPr>
        <p:txBody>
          <a:bodyPr>
            <a:noAutofit/>
          </a:bodyPr>
          <a:lstStyle/>
          <a:p>
            <a:pPr marL="0" indent="623888" algn="just">
              <a:lnSpc>
                <a:spcPct val="150000"/>
              </a:lnSpc>
              <a:spcBef>
                <a:spcPts val="600"/>
              </a:spcBef>
              <a:buNone/>
            </a:pPr>
            <a:r>
              <a:rPr lang="uz-Latn-UZ" sz="2800" dirty="0">
                <a:solidFill>
                  <a:schemeClr val="tx1"/>
                </a:solidFill>
                <a:latin typeface="Times New Roman" panose="02020603050405020304" pitchFamily="18" charset="0"/>
                <a:cs typeface="Times New Roman" panose="02020603050405020304" pitchFamily="18" charset="0"/>
              </a:rPr>
              <a:t>Жараёнда мақсадга эришиш учун ишчи операциялар ташкил этилиши ва бошқа турдаги ҳаракатга, яъни бошқарув ҳаракати зарур. Шунингдек токарлик дастгоҳида деталга ишлов бериш жараёнида шундай бошқарув операциялари бажарилади: дастгоҳни ўз вақтида ишга тушириш ва ўчириш, берилган айланишлар сонини ушлаб туриш, тезликни мақсадга мувофиқ ўзгартириш, қирқиш мосламаси йўналишини ўзгартириш ва бошқариш.</a:t>
            </a:r>
            <a:endParaRPr lang="uz-Cyrl-UZ" sz="26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1328439614"/>
      </p:ext>
    </p:extLst>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23528" y="332656"/>
            <a:ext cx="8496944" cy="6192688"/>
          </a:xfrm>
        </p:spPr>
        <p:txBody>
          <a:bodyPr>
            <a:noAutofit/>
          </a:bodyPr>
          <a:lstStyle/>
          <a:p>
            <a:pPr marL="0" indent="449263" algn="just">
              <a:lnSpc>
                <a:spcPct val="120000"/>
              </a:lnSpc>
              <a:spcBef>
                <a:spcPts val="600"/>
              </a:spcBef>
              <a:buNone/>
            </a:pPr>
            <a:r>
              <a:rPr lang="uz-Latn-UZ" sz="2600" dirty="0">
                <a:solidFill>
                  <a:schemeClr val="tx1"/>
                </a:solidFill>
                <a:latin typeface="Times New Roman" panose="02020603050405020304" pitchFamily="18" charset="0"/>
                <a:cs typeface="Times New Roman" panose="02020603050405020304" pitchFamily="18" charset="0"/>
              </a:rPr>
              <a:t>Бошқарув операцияларининг мажмуаси бошқарув жараёнини ташкил этади. Бошқарув жараёни бажарилаётган тизим бошқарув тизими дейилади. Структура кўринишида ҳар қандай бошқарув тизимини бошқарув объектига ўзаро боғлиқ бўлган мажмуа кўринишида тасаввур этишимиз мумкин. Яъни бошқариладиган объект (бошқариладиган тизим) ва бошқариладиган орган (бошқарувчи тизим). Бошқариладиган объект бўлиб алоҳида механизм, машина, дастгоҳ, агрегат, ишчилар бригадаси ёки алоҳида ишчи цех ёки умумкорхона, ишлаб чиқариш бирлашмалари ёки халқ ҳўжалиги тармоғи бўлиши мумкин.</a:t>
            </a:r>
            <a:endParaRPr lang="en-US" sz="26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497350252"/>
      </p:ext>
    </p:extLst>
  </p:cSld>
  <p:clrMapOvr>
    <a:masterClrMapping/>
  </p:clrMapOvr>
  <p:transition spd="slow">
    <p:push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467544" y="260648"/>
            <a:ext cx="8280920" cy="3528392"/>
          </a:xfrm>
        </p:spPr>
        <p:txBody>
          <a:bodyPr>
            <a:noAutofit/>
          </a:bodyPr>
          <a:lstStyle/>
          <a:p>
            <a:pPr marL="0" indent="449263" algn="just">
              <a:buNone/>
            </a:pPr>
            <a:r>
              <a:rPr lang="uz-Latn-UZ" sz="2800" dirty="0">
                <a:solidFill>
                  <a:schemeClr val="tx1"/>
                </a:solidFill>
                <a:latin typeface="Times New Roman" panose="02020603050405020304" pitchFamily="18" charset="0"/>
                <a:cs typeface="Times New Roman" panose="02020603050405020304" pitchFamily="18" charset="0"/>
              </a:rPr>
              <a:t>Бошқарувчи орган бўлиб, бригадани бошқарувчи бригадир, бошқарув тизими ҳодимлари, яъни цех, завод, вазирлик. Ҳар қандай бошқарув жараёни мақсадга йўналтирилган бўлиши лозим. Бундан келиб чиқишича бошқарув органига бошқариш мақсади маълум бўлиши керак, яъни бошқарув объектини исталган ҳолатини аниқлаш учун маълумотга эга бўлиши зарур.</a:t>
            </a:r>
            <a:endParaRPr lang="ru-RU" sz="2600" dirty="0">
              <a:solidFill>
                <a:schemeClr val="tx1"/>
              </a:solidFill>
              <a:latin typeface="Times New Roman" pitchFamily="18" charset="0"/>
              <a:cs typeface="Times New Roman" pitchFamily="18" charset="0"/>
            </a:endParaRPr>
          </a:p>
        </p:txBody>
      </p:sp>
      <p:pic>
        <p:nvPicPr>
          <p:cNvPr id="8194" name="Picture 2" descr="Автоматизация вентиляционных систем. Закажите в Москв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3861048"/>
            <a:ext cx="3528392" cy="2650704"/>
          </a:xfrm>
          <a:prstGeom prst="rect">
            <a:avLst/>
          </a:prstGeom>
          <a:noFill/>
          <a:extLst>
            <a:ext uri="{909E8E84-426E-40DD-AFC4-6F175D3DCCD1}">
              <a14:hiddenFill xmlns:a14="http://schemas.microsoft.com/office/drawing/2010/main">
                <a:solidFill>
                  <a:srgbClr val="FFFFFF"/>
                </a:solidFill>
              </a14:hiddenFill>
            </a:ext>
          </a:extLst>
        </p:spPr>
      </p:pic>
      <p:pic>
        <p:nvPicPr>
          <p:cNvPr id="819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3861048"/>
            <a:ext cx="4163069" cy="26507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00123019"/>
      </p:ext>
    </p:extLst>
  </p:cSld>
  <p:clrMapOvr>
    <a:masterClrMapping/>
  </p:clrMapOvr>
  <p:transition spd="slow">
    <p:push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95536" y="404664"/>
            <a:ext cx="8568952" cy="2877963"/>
          </a:xfrm>
        </p:spPr>
        <p:txBody>
          <a:bodyPr>
            <a:noAutofit/>
          </a:bodyPr>
          <a:lstStyle/>
          <a:p>
            <a:pPr marL="0" indent="468000" algn="just">
              <a:spcBef>
                <a:spcPts val="0"/>
              </a:spcBef>
              <a:buNone/>
            </a:pPr>
            <a:r>
              <a:rPr lang="uz-Latn-UZ" sz="2400" dirty="0">
                <a:solidFill>
                  <a:schemeClr val="tx1"/>
                </a:solidFill>
                <a:latin typeface="Times New Roman" panose="02020603050405020304" pitchFamily="18" charset="0"/>
                <a:cs typeface="Times New Roman" panose="02020603050405020304" pitchFamily="18" charset="0"/>
              </a:rPr>
              <a:t>Бошқарув органи бошқариладиган объектга шундай таъсир этсинки, унинг ҳолати исталганча мос тушсин. Бошқарув объекти очиқ тизим кўринишида бўлиб, ташқи муҳит билан динамик боғлиқликка эга. Ташқи муҳитни бошқарув объектига таъсири амалда назорат қилиб бўлмайди ва унинг ҳолатини бехос ўзгартириш характерига эга. Атроф муҳитни бошқарув объектига таъсири хаяжонга келтирувчи таъсир дейилади.</a:t>
            </a:r>
            <a:endParaRPr lang="en-US" sz="2400" dirty="0">
              <a:solidFill>
                <a:schemeClr val="tx1"/>
              </a:solidFill>
              <a:latin typeface="Times New Roman" pitchFamily="18" charset="0"/>
              <a:cs typeface="Times New Roman" pitchFamily="18" charset="0"/>
            </a:endParaRPr>
          </a:p>
        </p:txBody>
      </p:sp>
      <p:pic>
        <p:nvPicPr>
          <p:cNvPr id="276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3282627"/>
            <a:ext cx="4660701" cy="3186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Прямоугольник 4"/>
          <p:cNvSpPr/>
          <p:nvPr/>
        </p:nvSpPr>
        <p:spPr>
          <a:xfrm>
            <a:off x="5796136" y="5133385"/>
            <a:ext cx="2808312" cy="1200329"/>
          </a:xfrm>
          <a:prstGeom prst="rect">
            <a:avLst/>
          </a:prstGeom>
        </p:spPr>
        <p:txBody>
          <a:bodyPr wrap="square">
            <a:spAutoFit/>
          </a:bodyPr>
          <a:lstStyle/>
          <a:p>
            <a:r>
              <a:rPr lang="uz-Cyrl-UZ" b="1" dirty="0">
                <a:latin typeface="Times New Roman" panose="02020603050405020304" pitchFamily="18" charset="0"/>
                <a:cs typeface="Times New Roman" panose="02020603050405020304" pitchFamily="18" charset="0"/>
              </a:rPr>
              <a:t>2</a:t>
            </a:r>
            <a:r>
              <a:rPr lang="uz-Latn-UZ" b="1" dirty="0">
                <a:latin typeface="Times New Roman" panose="02020603050405020304" pitchFamily="18" charset="0"/>
                <a:cs typeface="Times New Roman" panose="02020603050405020304" pitchFamily="18" charset="0"/>
              </a:rPr>
              <a:t>.</a:t>
            </a:r>
            <a:r>
              <a:rPr lang="uz-Cyrl-UZ" b="1" dirty="0">
                <a:latin typeface="Times New Roman" panose="02020603050405020304" pitchFamily="18" charset="0"/>
                <a:cs typeface="Times New Roman" panose="02020603050405020304" pitchFamily="18" charset="0"/>
              </a:rPr>
              <a:t>1</a:t>
            </a:r>
            <a:r>
              <a:rPr lang="uz-Latn-UZ" b="1" dirty="0">
                <a:latin typeface="Times New Roman" panose="02020603050405020304" pitchFamily="18" charset="0"/>
                <a:cs typeface="Times New Roman" panose="02020603050405020304" pitchFamily="18" charset="0"/>
              </a:rPr>
              <a:t> – расм. Бошқарув тизимининг умумлаштирилган структураси.</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10774901"/>
      </p:ext>
    </p:extLst>
  </p:cSld>
  <p:clrMapOvr>
    <a:masterClrMapping/>
  </p:clrMapOvr>
  <p:transition spd="slow">
    <p:push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sz="quarter" idx="13"/>
          </p:nvPr>
        </p:nvSpPr>
        <p:spPr>
          <a:xfrm>
            <a:off x="323528" y="332656"/>
            <a:ext cx="8496944" cy="6264696"/>
          </a:xfrm>
        </p:spPr>
        <p:txBody>
          <a:bodyPr>
            <a:noAutofit/>
          </a:bodyPr>
          <a:lstStyle/>
          <a:p>
            <a:pPr marL="0" indent="457200" algn="just">
              <a:lnSpc>
                <a:spcPct val="120000"/>
              </a:lnSpc>
              <a:buNone/>
            </a:pPr>
            <a:r>
              <a:rPr lang="uz-Cyrl-UZ" dirty="0">
                <a:solidFill>
                  <a:schemeClr val="tx1"/>
                </a:solidFill>
                <a:latin typeface="Times New Roman" panose="02020603050405020304" pitchFamily="18" charset="0"/>
                <a:cs typeface="Times New Roman" panose="02020603050405020304" pitchFamily="18" charset="0"/>
              </a:rPr>
              <a:t>Автоматик ростлаш тизими деганда технологик жараённинг тегишли параметрларини автоматик ростловчи приборлар, қурилмалар ёрдамила талаб қилинган ҳолатда сақлаб турилишини назарда тутади. Бундай ҳолатда одам фақат автоматик ростлаш тизимининг тўғри ишлашини назорат қилади. Бериладиган топшириқнинг ўзгаришига кўра автоматик ростлаш тизимлари </a:t>
            </a:r>
            <a:r>
              <a:rPr lang="uz-Latn-UZ" dirty="0">
                <a:solidFill>
                  <a:schemeClr val="tx1"/>
                </a:solidFill>
                <a:latin typeface="Times New Roman" panose="02020603050405020304" pitchFamily="18" charset="0"/>
                <a:cs typeface="Times New Roman" panose="02020603050405020304" pitchFamily="18" charset="0"/>
              </a:rPr>
              <a:t>қ</a:t>
            </a:r>
            <a:r>
              <a:rPr lang="uz-Cyrl-UZ" dirty="0">
                <a:solidFill>
                  <a:schemeClr val="tx1"/>
                </a:solidFill>
                <a:latin typeface="Times New Roman" panose="02020603050405020304" pitchFamily="18" charset="0"/>
                <a:cs typeface="Times New Roman" panose="02020603050405020304" pitchFamily="18" charset="0"/>
              </a:rPr>
              <a:t>уйидаги гуруҳларга таснифланади</a:t>
            </a:r>
            <a:r>
              <a:rPr lang="uz-Cyrl-UZ" dirty="0" smtClean="0">
                <a:solidFill>
                  <a:schemeClr val="tx1"/>
                </a:solidFill>
                <a:latin typeface="Times New Roman" panose="02020603050405020304" pitchFamily="18" charset="0"/>
                <a:cs typeface="Times New Roman" panose="02020603050405020304" pitchFamily="18" charset="0"/>
              </a:rPr>
              <a:t>.</a:t>
            </a:r>
          </a:p>
          <a:p>
            <a:pPr marL="0" indent="457200" algn="just">
              <a:lnSpc>
                <a:spcPct val="120000"/>
              </a:lnSpc>
              <a:buNone/>
            </a:pPr>
            <a:r>
              <a:rPr lang="ru-RU" dirty="0" smtClean="0">
                <a:solidFill>
                  <a:schemeClr val="tx1"/>
                </a:solidFill>
                <a:latin typeface="Times New Roman" panose="02020603050405020304" pitchFamily="18" charset="0"/>
                <a:cs typeface="Times New Roman" panose="02020603050405020304" pitchFamily="18" charset="0"/>
              </a:rPr>
              <a:t>1. </a:t>
            </a:r>
            <a:r>
              <a:rPr lang="ru-RU" dirty="0" err="1" smtClean="0">
                <a:solidFill>
                  <a:schemeClr val="tx1"/>
                </a:solidFill>
                <a:latin typeface="Times New Roman" panose="02020603050405020304" pitchFamily="18" charset="0"/>
                <a:cs typeface="Times New Roman" panose="02020603050405020304" pitchFamily="18" charset="0"/>
              </a:rPr>
              <a:t>Стабилловчи</a:t>
            </a:r>
            <a:r>
              <a:rPr lang="ru-RU" dirty="0" smtClean="0">
                <a:solidFill>
                  <a:schemeClr val="tx1"/>
                </a:solidFill>
                <a:latin typeface="Times New Roman" panose="02020603050405020304" pitchFamily="18" charset="0"/>
                <a:cs typeface="Times New Roman" panose="02020603050405020304" pitchFamily="18" charset="0"/>
              </a:rPr>
              <a:t> </a:t>
            </a:r>
            <a:r>
              <a:rPr lang="ru-RU" dirty="0">
                <a:solidFill>
                  <a:schemeClr val="tx1"/>
                </a:solidFill>
                <a:latin typeface="Times New Roman" panose="02020603050405020304" pitchFamily="18" charset="0"/>
                <a:cs typeface="Times New Roman" panose="02020603050405020304" pitchFamily="18" charset="0"/>
              </a:rPr>
              <a:t>автоматик </a:t>
            </a:r>
            <a:r>
              <a:rPr lang="ru-RU" dirty="0" err="1">
                <a:solidFill>
                  <a:schemeClr val="tx1"/>
                </a:solidFill>
                <a:latin typeface="Times New Roman" panose="02020603050405020304" pitchFamily="18" charset="0"/>
                <a:cs typeface="Times New Roman" panose="02020603050405020304" pitchFamily="18" charset="0"/>
              </a:rPr>
              <a:t>ростлаш</a:t>
            </a:r>
            <a:r>
              <a:rPr lang="ru-RU" dirty="0">
                <a:solidFill>
                  <a:schemeClr val="tx1"/>
                </a:solidFill>
                <a:latin typeface="Times New Roman" panose="02020603050405020304" pitchFamily="18" charset="0"/>
                <a:cs typeface="Times New Roman" panose="02020603050405020304" pitchFamily="18" charset="0"/>
              </a:rPr>
              <a:t> </a:t>
            </a:r>
            <a:r>
              <a:rPr lang="uz-Cyrl-UZ" dirty="0">
                <a:solidFill>
                  <a:schemeClr val="tx1"/>
                </a:solidFill>
                <a:latin typeface="Times New Roman" panose="02020603050405020304" pitchFamily="18" charset="0"/>
                <a:cs typeface="Times New Roman" panose="02020603050405020304" pitchFamily="18" charset="0"/>
              </a:rPr>
              <a:t>тизимлари.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Бу</a:t>
            </a:r>
            <a:r>
              <a:rPr lang="uz-Cyrl-UZ" dirty="0">
                <a:solidFill>
                  <a:schemeClr val="tx1"/>
                </a:solidFill>
                <a:latin typeface="Times New Roman" panose="02020603050405020304" pitchFamily="18" charset="0"/>
                <a:cs typeface="Times New Roman" panose="02020603050405020304" pitchFamily="18" charset="0"/>
              </a:rPr>
              <a:t> тизимд</a:t>
            </a:r>
            <a:r>
              <a:rPr lang="ru-RU" dirty="0">
                <a:solidFill>
                  <a:schemeClr val="tx1"/>
                </a:solidFill>
                <a:latin typeface="Times New Roman" panose="02020603050405020304" pitchFamily="18" charset="0"/>
                <a:cs typeface="Times New Roman" panose="02020603050405020304" pitchFamily="18" charset="0"/>
              </a:rPr>
              <a:t>а </a:t>
            </a:r>
            <a:r>
              <a:rPr lang="ru-RU" dirty="0" err="1">
                <a:solidFill>
                  <a:schemeClr val="tx1"/>
                </a:solidFill>
                <a:latin typeface="Times New Roman" panose="02020603050405020304" pitchFamily="18" charset="0"/>
                <a:cs typeface="Times New Roman" panose="02020603050405020304" pitchFamily="18" charset="0"/>
              </a:rPr>
              <a:t>ростланувчи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катталикнинг</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қиймати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доимий</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бўлади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Бу</a:t>
            </a:r>
            <a:r>
              <a:rPr lang="ru-RU" dirty="0">
                <a:solidFill>
                  <a:schemeClr val="tx1"/>
                </a:solidFill>
                <a:latin typeface="Times New Roman" panose="02020603050405020304" pitchFamily="18" charset="0"/>
                <a:cs typeface="Times New Roman" panose="02020603050405020304" pitchFamily="18" charset="0"/>
              </a:rPr>
              <a:t> </a:t>
            </a:r>
            <a:r>
              <a:rPr lang="uz-Cyrl-UZ" dirty="0">
                <a:solidFill>
                  <a:schemeClr val="tx1"/>
                </a:solidFill>
                <a:latin typeface="Times New Roman" panose="02020603050405020304" pitchFamily="18" charset="0"/>
                <a:cs typeface="Times New Roman" panose="02020603050405020304" pitchFamily="18" charset="0"/>
              </a:rPr>
              <a:t>тизимда </a:t>
            </a:r>
            <a:r>
              <a:rPr lang="ru-RU" dirty="0">
                <a:solidFill>
                  <a:schemeClr val="tx1"/>
                </a:solidFill>
                <a:latin typeface="Times New Roman" panose="02020603050405020304" pitchFamily="18" charset="0"/>
                <a:cs typeface="Times New Roman" panose="02020603050405020304" pitchFamily="18" charset="0"/>
              </a:rPr>
              <a:t>авто­мат </a:t>
            </a:r>
            <a:r>
              <a:rPr lang="ru-RU" dirty="0" err="1">
                <a:solidFill>
                  <a:schemeClr val="tx1"/>
                </a:solidFill>
                <a:latin typeface="Times New Roman" panose="02020603050405020304" pitchFamily="18" charset="0"/>
                <a:cs typeface="Times New Roman" panose="02020603050405020304" pitchFamily="18" charset="0"/>
              </a:rPr>
              <a:t>ростлагичнинг</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вазифаси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ростланувчи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катталикнинг</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муайян</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мутла</a:t>
            </a:r>
            <a:r>
              <a:rPr lang="uz-Latn-UZ" dirty="0">
                <a:solidFill>
                  <a:schemeClr val="tx1"/>
                </a:solidFill>
                <a:latin typeface="Times New Roman" panose="02020603050405020304" pitchFamily="18" charset="0"/>
                <a:cs typeface="Times New Roman" panose="02020603050405020304" pitchFamily="18" charset="0"/>
              </a:rPr>
              <a:t>қ</a:t>
            </a:r>
            <a:r>
              <a:rPr lang="ru-RU" dirty="0">
                <a:solidFill>
                  <a:schemeClr val="tx1"/>
                </a:solidFill>
                <a:latin typeface="Times New Roman" panose="02020603050405020304" pitchFamily="18" charset="0"/>
                <a:cs typeface="Times New Roman" panose="02020603050405020304" pitchFamily="18" charset="0"/>
              </a:rPr>
              <a:t>о </a:t>
            </a:r>
            <a:r>
              <a:rPr lang="ru-RU" dirty="0" err="1">
                <a:solidFill>
                  <a:schemeClr val="tx1"/>
                </a:solidFill>
                <a:latin typeface="Times New Roman" panose="02020603050405020304" pitchFamily="18" charset="0"/>
                <a:cs typeface="Times New Roman" panose="02020603050405020304" pitchFamily="18" charset="0"/>
              </a:rPr>
              <a:t>доимий</a:t>
            </a:r>
            <a:r>
              <a:rPr lang="ru-RU" dirty="0">
                <a:solidFill>
                  <a:schemeClr val="tx1"/>
                </a:solidFill>
                <a:latin typeface="Times New Roman" panose="02020603050405020304" pitchFamily="18" charset="0"/>
                <a:cs typeface="Times New Roman" panose="02020603050405020304" pitchFamily="18" charset="0"/>
              </a:rPr>
              <a:t> </a:t>
            </a:r>
            <a:r>
              <a:rPr lang="uz-Latn-UZ" dirty="0">
                <a:solidFill>
                  <a:schemeClr val="tx1"/>
                </a:solidFill>
                <a:latin typeface="Times New Roman" panose="02020603050405020304" pitchFamily="18" charset="0"/>
                <a:cs typeface="Times New Roman" panose="02020603050405020304" pitchFamily="18" charset="0"/>
              </a:rPr>
              <a:t>қ</a:t>
            </a:r>
            <a:r>
              <a:rPr lang="ru-RU" dirty="0" err="1">
                <a:solidFill>
                  <a:schemeClr val="tx1"/>
                </a:solidFill>
                <a:latin typeface="Times New Roman" panose="02020603050405020304" pitchFamily="18" charset="0"/>
                <a:cs typeface="Times New Roman" panose="02020603050405020304" pitchFamily="18" charset="0"/>
              </a:rPr>
              <a:t>ийматида</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сақлаш</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ва</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технологик</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жараён</a:t>
            </a:r>
            <a:r>
              <a:rPr lang="uz-Latn-UZ" dirty="0">
                <a:solidFill>
                  <a:schemeClr val="tx1"/>
                </a:solidFill>
                <a:latin typeface="Times New Roman" panose="02020603050405020304" pitchFamily="18" charset="0"/>
                <a:cs typeface="Times New Roman" panose="02020603050405020304" pitchFamily="18" charset="0"/>
              </a:rPr>
              <a:t>н</a:t>
            </a:r>
            <a:r>
              <a:rPr lang="ru-RU" dirty="0">
                <a:solidFill>
                  <a:schemeClr val="tx1"/>
                </a:solidFill>
                <a:latin typeface="Times New Roman" panose="02020603050405020304" pitchFamily="18" charset="0"/>
                <a:cs typeface="Times New Roman" panose="02020603050405020304" pitchFamily="18" charset="0"/>
              </a:rPr>
              <a:t>и ста</a:t>
            </a:r>
            <a:r>
              <a:rPr lang="uz-Latn-UZ" dirty="0">
                <a:solidFill>
                  <a:schemeClr val="tx1"/>
                </a:solidFill>
                <a:latin typeface="Times New Roman" panose="02020603050405020304" pitchFamily="18" charset="0"/>
                <a:cs typeface="Times New Roman" panose="02020603050405020304" pitchFamily="18" charset="0"/>
              </a:rPr>
              <a:t>бил</a:t>
            </a:r>
            <a:r>
              <a:rPr lang="ru-RU" dirty="0" err="1">
                <a:solidFill>
                  <a:schemeClr val="tx1"/>
                </a:solidFill>
                <a:latin typeface="Times New Roman" panose="02020603050405020304" pitchFamily="18" charset="0"/>
                <a:cs typeface="Times New Roman" panose="02020603050405020304" pitchFamily="18" charset="0"/>
              </a:rPr>
              <a:t>лаш</a:t>
            </a:r>
            <a:r>
              <a:rPr lang="uz-Cyrl-UZ" dirty="0">
                <a:solidFill>
                  <a:schemeClr val="tx1"/>
                </a:solidFill>
                <a:latin typeface="Times New Roman" panose="02020603050405020304" pitchFamily="18" charset="0"/>
                <a:cs typeface="Times New Roman" panose="02020603050405020304" pitchFamily="18" charset="0"/>
              </a:rPr>
              <a:t>тириш</a:t>
            </a:r>
            <a:r>
              <a:rPr lang="ru-RU" dirty="0">
                <a:solidFill>
                  <a:schemeClr val="tx1"/>
                </a:solidFill>
                <a:latin typeface="Times New Roman" panose="02020603050405020304" pitchFamily="18" charset="0"/>
                <a:cs typeface="Times New Roman" panose="02020603050405020304" pitchFamily="18" charset="0"/>
              </a:rPr>
              <a:t>д</a:t>
            </a:r>
            <a:r>
              <a:rPr lang="uz-Cyrl-UZ" dirty="0">
                <a:solidFill>
                  <a:schemeClr val="tx1"/>
                </a:solidFill>
                <a:latin typeface="Times New Roman" panose="02020603050405020304" pitchFamily="18" charset="0"/>
                <a:cs typeface="Times New Roman" panose="02020603050405020304" pitchFamily="18" charset="0"/>
              </a:rPr>
              <a:t>ан иборат</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Бу</a:t>
            </a:r>
            <a:r>
              <a:rPr lang="ru-RU" dirty="0">
                <a:solidFill>
                  <a:schemeClr val="tx1"/>
                </a:solidFill>
                <a:latin typeface="Times New Roman" panose="02020603050405020304" pitchFamily="18" charset="0"/>
                <a:cs typeface="Times New Roman" panose="02020603050405020304" pitchFamily="18" charset="0"/>
              </a:rPr>
              <a:t> </a:t>
            </a:r>
            <a:r>
              <a:rPr lang="uz-Latn-UZ" dirty="0">
                <a:solidFill>
                  <a:schemeClr val="tx1"/>
                </a:solidFill>
                <a:latin typeface="Times New Roman" panose="02020603050405020304" pitchFamily="18" charset="0"/>
                <a:cs typeface="Times New Roman" panose="02020603050405020304" pitchFamily="18" charset="0"/>
              </a:rPr>
              <a:t>ҳ</a:t>
            </a:r>
            <a:r>
              <a:rPr lang="ru-RU" dirty="0" err="1">
                <a:solidFill>
                  <a:schemeClr val="tx1"/>
                </a:solidFill>
                <a:latin typeface="Times New Roman" panose="02020603050405020304" pitchFamily="18" charset="0"/>
                <a:cs typeface="Times New Roman" panose="02020603050405020304" pitchFamily="18" charset="0"/>
              </a:rPr>
              <a:t>олда</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технологик</a:t>
            </a:r>
            <a:r>
              <a:rPr lang="ru-RU" dirty="0">
                <a:solidFill>
                  <a:schemeClr val="tx1"/>
                </a:solidFill>
                <a:latin typeface="Times New Roman" panose="02020603050405020304" pitchFamily="18" charset="0"/>
                <a:cs typeface="Times New Roman" panose="02020603050405020304" pitchFamily="18" charset="0"/>
              </a:rPr>
              <a:t> </a:t>
            </a:r>
            <a:r>
              <a:rPr lang="uz-Cyrl-UZ" dirty="0">
                <a:solidFill>
                  <a:schemeClr val="tx1"/>
                </a:solidFill>
                <a:latin typeface="Times New Roman" panose="02020603050405020304" pitchFamily="18" charset="0"/>
                <a:cs typeface="Times New Roman" panose="02020603050405020304" pitchFamily="18" charset="0"/>
              </a:rPr>
              <a:t>меъёр</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талабларига</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кўра</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ростла­нувчи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катталикнинг</a:t>
            </a:r>
            <a:r>
              <a:rPr lang="ru-RU" dirty="0">
                <a:solidFill>
                  <a:schemeClr val="tx1"/>
                </a:solidFill>
                <a:latin typeface="Times New Roman" panose="02020603050405020304" pitchFamily="18" charset="0"/>
                <a:cs typeface="Times New Roman" panose="02020603050405020304" pitchFamily="18" charset="0"/>
              </a:rPr>
              <a:t> </a:t>
            </a:r>
            <a:r>
              <a:rPr lang="uz-Latn-UZ" dirty="0">
                <a:solidFill>
                  <a:schemeClr val="tx1"/>
                </a:solidFill>
                <a:latin typeface="Times New Roman" panose="02020603050405020304" pitchFamily="18" charset="0"/>
                <a:cs typeface="Times New Roman" panose="02020603050405020304" pitchFamily="18" charset="0"/>
              </a:rPr>
              <a:t>қ</a:t>
            </a:r>
            <a:r>
              <a:rPr lang="ru-RU" dirty="0" err="1">
                <a:solidFill>
                  <a:schemeClr val="tx1"/>
                </a:solidFill>
                <a:latin typeface="Times New Roman" panose="02020603050405020304" pitchFamily="18" charset="0"/>
                <a:cs typeface="Times New Roman" panose="02020603050405020304" pitchFamily="18" charset="0"/>
              </a:rPr>
              <a:t>иймати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доимий</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бўлади</a:t>
            </a:r>
            <a:r>
              <a:rPr lang="ru-RU" dirty="0">
                <a:solidFill>
                  <a:schemeClr val="tx1"/>
                </a:solidFill>
                <a:latin typeface="Times New Roman" panose="02020603050405020304" pitchFamily="18" charset="0"/>
                <a:cs typeface="Times New Roman" panose="02020603050405020304" pitchFamily="18" charset="0"/>
              </a:rPr>
              <a:t>. </a:t>
            </a:r>
            <a:r>
              <a:rPr lang="uz-Latn-UZ" dirty="0">
                <a:solidFill>
                  <a:schemeClr val="tx1"/>
                </a:solidFill>
                <a:latin typeface="Times New Roman" panose="02020603050405020304" pitchFamily="18" charset="0"/>
                <a:cs typeface="Times New Roman" panose="02020603050405020304" pitchFamily="18" charset="0"/>
              </a:rPr>
              <a:t>Ҳ</a:t>
            </a:r>
            <a:r>
              <a:rPr lang="ru-RU" dirty="0" err="1">
                <a:solidFill>
                  <a:schemeClr val="tx1"/>
                </a:solidFill>
                <a:latin typeface="Times New Roman" panose="02020603050405020304" pitchFamily="18" charset="0"/>
                <a:cs typeface="Times New Roman" panose="02020603050405020304" pitchFamily="18" charset="0"/>
              </a:rPr>
              <a:t>озирги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пайтда</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стабил­ловчи</a:t>
            </a:r>
            <a:r>
              <a:rPr lang="ru-RU" dirty="0">
                <a:solidFill>
                  <a:schemeClr val="tx1"/>
                </a:solidFill>
                <a:latin typeface="Times New Roman" panose="02020603050405020304" pitchFamily="18" charset="0"/>
                <a:cs typeface="Times New Roman" panose="02020603050405020304" pitchFamily="18" charset="0"/>
              </a:rPr>
              <a:t> автоматик </a:t>
            </a:r>
            <a:r>
              <a:rPr lang="ru-RU" dirty="0" err="1">
                <a:solidFill>
                  <a:schemeClr val="tx1"/>
                </a:solidFill>
                <a:latin typeface="Times New Roman" panose="02020603050405020304" pitchFamily="18" charset="0"/>
                <a:cs typeface="Times New Roman" panose="02020603050405020304" pitchFamily="18" charset="0"/>
              </a:rPr>
              <a:t>ростлаш</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тизимлар</a:t>
            </a:r>
            <a:r>
              <a:rPr lang="uz-Cyrl-UZ" dirty="0">
                <a:solidFill>
                  <a:schemeClr val="tx1"/>
                </a:solidFill>
                <a:latin typeface="Times New Roman" panose="02020603050405020304" pitchFamily="18" charset="0"/>
                <a:cs typeface="Times New Roman" panose="02020603050405020304" pitchFamily="18" charset="0"/>
              </a:rPr>
              <a:t>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жуда</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кенг</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таркалган</a:t>
            </a:r>
            <a:r>
              <a:rPr lang="ru-RU" dirty="0">
                <a:solidFill>
                  <a:schemeClr val="tx1"/>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358001807"/>
      </p:ext>
    </p:extLst>
  </p:cSld>
  <p:clrMapOvr>
    <a:masterClrMapping/>
  </p:clrMapOvr>
  <p:transition spd="slow">
    <p:push di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251520" y="260648"/>
            <a:ext cx="8640960" cy="6408712"/>
          </a:xfrm>
        </p:spPr>
        <p:txBody>
          <a:bodyPr>
            <a:normAutofit fontScale="92500"/>
          </a:bodyPr>
          <a:lstStyle/>
          <a:p>
            <a:pPr marL="502920" lvl="0" indent="-457200" algn="just">
              <a:lnSpc>
                <a:spcPct val="150000"/>
              </a:lnSpc>
              <a:buFont typeface="+mj-lt"/>
              <a:buAutoNum type="arabicPeriod" startAt="2"/>
            </a:pPr>
            <a:r>
              <a:rPr lang="ru-RU" sz="2400" dirty="0" err="1">
                <a:solidFill>
                  <a:schemeClr val="tx1"/>
                </a:solidFill>
                <a:latin typeface="Times New Roman" panose="02020603050405020304" pitchFamily="18" charset="0"/>
                <a:cs typeface="Times New Roman" panose="02020603050405020304" pitchFamily="18" charset="0"/>
              </a:rPr>
              <a:t>Дастур</a:t>
            </a:r>
            <a:r>
              <a:rPr lang="uz-Cyrl-UZ" sz="2400" dirty="0">
                <a:solidFill>
                  <a:schemeClr val="tx1"/>
                </a:solidFill>
                <a:latin typeface="Times New Roman" panose="02020603050405020304" pitchFamily="18" charset="0"/>
                <a:cs typeface="Times New Roman" panose="02020603050405020304" pitchFamily="18" charset="0"/>
              </a:rPr>
              <a:t> ёрдамида</a:t>
            </a:r>
            <a:r>
              <a:rPr lang="ru-RU" sz="2400" dirty="0">
                <a:solidFill>
                  <a:schemeClr val="tx1"/>
                </a:solidFill>
                <a:latin typeface="Times New Roman" panose="02020603050405020304" pitchFamily="18" charset="0"/>
                <a:cs typeface="Times New Roman" panose="02020603050405020304" pitchFamily="18" charset="0"/>
              </a:rPr>
              <a:t> автоматик </a:t>
            </a:r>
            <a:r>
              <a:rPr lang="ru-RU" sz="2400" dirty="0" err="1">
                <a:solidFill>
                  <a:schemeClr val="tx1"/>
                </a:solidFill>
                <a:latin typeface="Times New Roman" panose="02020603050405020304" pitchFamily="18" charset="0"/>
                <a:cs typeface="Times New Roman" panose="02020603050405020304" pitchFamily="18" charset="0"/>
              </a:rPr>
              <a:t>ростлаш</a:t>
            </a:r>
            <a:r>
              <a:rPr lang="ru-RU" sz="2400" dirty="0">
                <a:solidFill>
                  <a:schemeClr val="tx1"/>
                </a:solidFill>
                <a:latin typeface="Times New Roman" panose="02020603050405020304" pitchFamily="18" charset="0"/>
                <a:cs typeface="Times New Roman" panose="02020603050405020304" pitchFamily="18" charset="0"/>
              </a:rPr>
              <a:t> </a:t>
            </a:r>
            <a:r>
              <a:rPr lang="uz-Cyrl-UZ" sz="2400" dirty="0">
                <a:solidFill>
                  <a:schemeClr val="tx1"/>
                </a:solidFill>
                <a:latin typeface="Times New Roman" panose="02020603050405020304" pitchFamily="18" charset="0"/>
                <a:cs typeface="Times New Roman" panose="02020603050405020304" pitchFamily="18" charset="0"/>
              </a:rPr>
              <a:t>тизими. Бу тизимда олди</a:t>
            </a:r>
            <a:r>
              <a:rPr lang="uz-Latn-UZ" sz="2400" dirty="0">
                <a:solidFill>
                  <a:schemeClr val="tx1"/>
                </a:solidFill>
                <a:latin typeface="Times New Roman" panose="02020603050405020304" pitchFamily="18" charset="0"/>
                <a:cs typeface="Times New Roman" panose="02020603050405020304" pitchFamily="18" charset="0"/>
              </a:rPr>
              <a:t>н</a:t>
            </a:r>
            <a:r>
              <a:rPr lang="uz-Cyrl-UZ" sz="2400" dirty="0">
                <a:solidFill>
                  <a:schemeClr val="tx1"/>
                </a:solidFill>
                <a:latin typeface="Times New Roman" panose="02020603050405020304" pitchFamily="18" charset="0"/>
                <a:cs typeface="Times New Roman" panose="02020603050405020304" pitchFamily="18" charset="0"/>
              </a:rPr>
              <a:t>дан маълум бўлган </a:t>
            </a:r>
            <a:r>
              <a:rPr lang="uz-Latn-UZ" sz="2400" dirty="0">
                <a:solidFill>
                  <a:schemeClr val="tx1"/>
                </a:solidFill>
                <a:latin typeface="Times New Roman" panose="02020603050405020304" pitchFamily="18" charset="0"/>
                <a:cs typeface="Times New Roman" panose="02020603050405020304" pitchFamily="18" charset="0"/>
              </a:rPr>
              <a:t>қ</a:t>
            </a:r>
            <a:r>
              <a:rPr lang="uz-Cyrl-UZ" sz="2400" dirty="0">
                <a:solidFill>
                  <a:schemeClr val="tx1"/>
                </a:solidFill>
                <a:latin typeface="Times New Roman" panose="02020603050405020304" pitchFamily="18" charset="0"/>
                <a:cs typeface="Times New Roman" panose="02020603050405020304" pitchFamily="18" charset="0"/>
              </a:rPr>
              <a:t>онунга кўра ўзгарадиган қийматли ростланувчи катталик мавжуд бўлади. Бу тизимда ростланувчи катталикнинг берилган </a:t>
            </a:r>
            <a:r>
              <a:rPr lang="uz-Latn-UZ" sz="2400" dirty="0">
                <a:solidFill>
                  <a:schemeClr val="tx1"/>
                </a:solidFill>
                <a:latin typeface="Times New Roman" panose="02020603050405020304" pitchFamily="18" charset="0"/>
                <a:cs typeface="Times New Roman" panose="02020603050405020304" pitchFamily="18" charset="0"/>
              </a:rPr>
              <a:t>қ</a:t>
            </a:r>
            <a:r>
              <a:rPr lang="uz-Cyrl-UZ" sz="2400" dirty="0">
                <a:solidFill>
                  <a:schemeClr val="tx1"/>
                </a:solidFill>
                <a:latin typeface="Times New Roman" panose="02020603050405020304" pitchFamily="18" charset="0"/>
                <a:cs typeface="Times New Roman" panose="02020603050405020304" pitchFamily="18" charset="0"/>
              </a:rPr>
              <a:t>иймати ростлагич датчиг</a:t>
            </a:r>
            <a:r>
              <a:rPr lang="uz-Latn-UZ" sz="2400" dirty="0">
                <a:solidFill>
                  <a:schemeClr val="tx1"/>
                </a:solidFill>
                <a:latin typeface="Times New Roman" panose="02020603050405020304" pitchFamily="18" charset="0"/>
                <a:cs typeface="Times New Roman" panose="02020603050405020304" pitchFamily="18" charset="0"/>
              </a:rPr>
              <a:t>и</a:t>
            </a:r>
            <a:r>
              <a:rPr lang="uz-Cyrl-UZ" sz="2400" dirty="0">
                <a:solidFill>
                  <a:schemeClr val="tx1"/>
                </a:solidFill>
                <a:latin typeface="Times New Roman" panose="02020603050405020304" pitchFamily="18" charset="0"/>
                <a:cs typeface="Times New Roman" panose="02020603050405020304" pitchFamily="18" charset="0"/>
              </a:rPr>
              <a:t> ор</a:t>
            </a:r>
            <a:r>
              <a:rPr lang="uz-Latn-UZ" sz="2400" dirty="0">
                <a:solidFill>
                  <a:schemeClr val="tx1"/>
                </a:solidFill>
                <a:latin typeface="Times New Roman" panose="02020603050405020304" pitchFamily="18" charset="0"/>
                <a:cs typeface="Times New Roman" panose="02020603050405020304" pitchFamily="18" charset="0"/>
              </a:rPr>
              <a:t>қ</a:t>
            </a:r>
            <a:r>
              <a:rPr lang="uz-Cyrl-UZ" sz="2400" dirty="0">
                <a:solidFill>
                  <a:schemeClr val="tx1"/>
                </a:solidFill>
                <a:latin typeface="Times New Roman" panose="02020603050405020304" pitchFamily="18" charset="0"/>
                <a:cs typeface="Times New Roman" panose="02020603050405020304" pitchFamily="18" charset="0"/>
              </a:rPr>
              <a:t>али маълум </a:t>
            </a:r>
            <a:r>
              <a:rPr lang="uz-Latn-UZ" sz="2400" dirty="0">
                <a:solidFill>
                  <a:schemeClr val="tx1"/>
                </a:solidFill>
                <a:latin typeface="Times New Roman" panose="02020603050405020304" pitchFamily="18" charset="0"/>
                <a:cs typeface="Times New Roman" panose="02020603050405020304" pitchFamily="18" charset="0"/>
              </a:rPr>
              <a:t>қ</a:t>
            </a:r>
            <a:r>
              <a:rPr lang="uz-Cyrl-UZ" sz="2400" dirty="0">
                <a:solidFill>
                  <a:schemeClr val="tx1"/>
                </a:solidFill>
                <a:latin typeface="Times New Roman" panose="02020603050405020304" pitchFamily="18" charset="0"/>
                <a:cs typeface="Times New Roman" panose="02020603050405020304" pitchFamily="18" charset="0"/>
              </a:rPr>
              <a:t>ону</a:t>
            </a:r>
            <a:r>
              <a:rPr lang="uz-Latn-UZ" sz="2400" dirty="0">
                <a:solidFill>
                  <a:schemeClr val="tx1"/>
                </a:solidFill>
                <a:latin typeface="Times New Roman" panose="02020603050405020304" pitchFamily="18" charset="0"/>
                <a:cs typeface="Times New Roman" panose="02020603050405020304" pitchFamily="18" charset="0"/>
              </a:rPr>
              <a:t>н</a:t>
            </a:r>
            <a:r>
              <a:rPr lang="uz-Cyrl-UZ" sz="2400" dirty="0">
                <a:solidFill>
                  <a:schemeClr val="tx1"/>
                </a:solidFill>
                <a:latin typeface="Times New Roman" panose="02020603050405020304" pitchFamily="18" charset="0"/>
                <a:cs typeface="Times New Roman" panose="02020603050405020304" pitchFamily="18" charset="0"/>
              </a:rPr>
              <a:t> бўйича ишлаб чи</a:t>
            </a:r>
            <a:r>
              <a:rPr lang="uz-Latn-UZ" sz="2400" dirty="0">
                <a:solidFill>
                  <a:schemeClr val="tx1"/>
                </a:solidFill>
                <a:latin typeface="Times New Roman" panose="02020603050405020304" pitchFamily="18" charset="0"/>
                <a:cs typeface="Times New Roman" panose="02020603050405020304" pitchFamily="18" charset="0"/>
              </a:rPr>
              <a:t>қ</a:t>
            </a:r>
            <a:r>
              <a:rPr lang="uz-Cyrl-UZ" sz="2400" dirty="0">
                <a:solidFill>
                  <a:schemeClr val="tx1"/>
                </a:solidFill>
                <a:latin typeface="Times New Roman" panose="02020603050405020304" pitchFamily="18" charset="0"/>
                <a:cs typeface="Times New Roman" panose="02020603050405020304" pitchFamily="18" charset="0"/>
              </a:rPr>
              <a:t>арилади.</a:t>
            </a:r>
            <a:endParaRPr lang="ru-RU" sz="2400" dirty="0">
              <a:solidFill>
                <a:schemeClr val="tx1"/>
              </a:solidFill>
              <a:latin typeface="Times New Roman" panose="02020603050405020304" pitchFamily="18" charset="0"/>
              <a:cs typeface="Times New Roman" panose="02020603050405020304" pitchFamily="18" charset="0"/>
            </a:endParaRPr>
          </a:p>
          <a:p>
            <a:pPr marL="502920" indent="-457200" algn="just">
              <a:lnSpc>
                <a:spcPct val="150000"/>
              </a:lnSpc>
              <a:buFont typeface="+mj-lt"/>
              <a:buAutoNum type="arabicPeriod" startAt="2"/>
            </a:pPr>
            <a:r>
              <a:rPr lang="uz-Cyrl-UZ" sz="2400" dirty="0">
                <a:solidFill>
                  <a:schemeClr val="tx1"/>
                </a:solidFill>
                <a:latin typeface="Times New Roman" panose="02020603050405020304" pitchFamily="18" charset="0"/>
                <a:cs typeface="Times New Roman" panose="02020603050405020304" pitchFamily="18" charset="0"/>
              </a:rPr>
              <a:t>Кузатувчи автоматик ростлаш тизими. Бу тизимда ростланувчи катталикнинг берилган </a:t>
            </a:r>
            <a:r>
              <a:rPr lang="uz-Latn-UZ" sz="2400" dirty="0">
                <a:solidFill>
                  <a:schemeClr val="tx1"/>
                </a:solidFill>
                <a:latin typeface="Times New Roman" panose="02020603050405020304" pitchFamily="18" charset="0"/>
                <a:cs typeface="Times New Roman" panose="02020603050405020304" pitchFamily="18" charset="0"/>
              </a:rPr>
              <a:t>қ</a:t>
            </a:r>
            <a:r>
              <a:rPr lang="uz-Cyrl-UZ" sz="2400" dirty="0">
                <a:solidFill>
                  <a:schemeClr val="tx1"/>
                </a:solidFill>
                <a:latin typeface="Times New Roman" panose="02020603050405020304" pitchFamily="18" charset="0"/>
                <a:cs typeface="Times New Roman" panose="02020603050405020304" pitchFamily="18" charset="0"/>
              </a:rPr>
              <a:t>иймати и</a:t>
            </a:r>
            <a:r>
              <a:rPr lang="uz-Latn-UZ" sz="2400" dirty="0">
                <a:solidFill>
                  <a:schemeClr val="tx1"/>
                </a:solidFill>
                <a:latin typeface="Times New Roman" panose="02020603050405020304" pitchFamily="18" charset="0"/>
                <a:cs typeface="Times New Roman" panose="02020603050405020304" pitchFamily="18" charset="0"/>
              </a:rPr>
              <a:t>ҳ</a:t>
            </a:r>
            <a:r>
              <a:rPr lang="uz-Cyrl-UZ" sz="2400" dirty="0">
                <a:solidFill>
                  <a:schemeClr val="tx1"/>
                </a:solidFill>
                <a:latin typeface="Times New Roman" panose="02020603050405020304" pitchFamily="18" charset="0"/>
                <a:cs typeface="Times New Roman" panose="02020603050405020304" pitchFamily="18" charset="0"/>
              </a:rPr>
              <a:t>тиёрий равишда ўзгараётган катталикнинг нисбатидан аниқланса, бу тизим кузатувчи автоматик ростлаш тизим</a:t>
            </a:r>
            <a:r>
              <a:rPr lang="uz-Latn-UZ" sz="2400" dirty="0">
                <a:solidFill>
                  <a:schemeClr val="tx1"/>
                </a:solidFill>
                <a:latin typeface="Times New Roman" panose="02020603050405020304" pitchFamily="18" charset="0"/>
                <a:cs typeface="Times New Roman" panose="02020603050405020304" pitchFamily="18" charset="0"/>
              </a:rPr>
              <a:t>и</a:t>
            </a:r>
            <a:r>
              <a:rPr lang="uz-Cyrl-UZ" sz="2400" dirty="0">
                <a:solidFill>
                  <a:schemeClr val="tx1"/>
                </a:solidFill>
                <a:latin typeface="Times New Roman" panose="02020603050405020304" pitchFamily="18" charset="0"/>
                <a:cs typeface="Times New Roman" panose="02020603050405020304" pitchFamily="18" charset="0"/>
              </a:rPr>
              <a:t> дейилади. Бу тизимнинг ростловчанлик вазифаси ростланувчи катталикнинг ҳозирги қиймати иккинчи, муста</a:t>
            </a:r>
            <a:r>
              <a:rPr lang="uz-Latn-UZ" sz="2400" dirty="0">
                <a:solidFill>
                  <a:schemeClr val="tx1"/>
                </a:solidFill>
                <a:latin typeface="Times New Roman" panose="02020603050405020304" pitchFamily="18" charset="0"/>
                <a:cs typeface="Times New Roman" panose="02020603050405020304" pitchFamily="18" charset="0"/>
              </a:rPr>
              <a:t>қ</a:t>
            </a:r>
            <a:r>
              <a:rPr lang="uz-Cyrl-UZ" sz="2400" dirty="0">
                <a:solidFill>
                  <a:schemeClr val="tx1"/>
                </a:solidFill>
                <a:latin typeface="Times New Roman" panose="02020603050405020304" pitchFamily="18" charset="0"/>
                <a:cs typeface="Times New Roman" panose="02020603050405020304" pitchFamily="18" charset="0"/>
              </a:rPr>
              <a:t>ил катталик қийматини а</a:t>
            </a:r>
            <a:r>
              <a:rPr lang="uz-Latn-UZ" sz="2400" dirty="0">
                <a:solidFill>
                  <a:schemeClr val="tx1"/>
                </a:solidFill>
                <a:latin typeface="Times New Roman" panose="02020603050405020304" pitchFamily="18" charset="0"/>
                <a:cs typeface="Times New Roman" panose="02020603050405020304" pitchFamily="18" charset="0"/>
              </a:rPr>
              <a:t>ниқ</a:t>
            </a:r>
            <a:r>
              <a:rPr lang="uz-Cyrl-UZ" sz="2400" dirty="0">
                <a:solidFill>
                  <a:schemeClr val="tx1"/>
                </a:solidFill>
                <a:latin typeface="Times New Roman" panose="02020603050405020304" pitchFamily="18" charset="0"/>
                <a:cs typeface="Times New Roman" panose="02020603050405020304" pitchFamily="18" charset="0"/>
              </a:rPr>
              <a:t> такрорлашидан (ёки уни кузатишдан) иборат.</a:t>
            </a:r>
            <a:endParaRPr lang="ru-RU" sz="24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500099593"/>
      </p:ext>
    </p:extLst>
  </p:cSld>
  <p:clrMapOvr>
    <a:masterClrMapping/>
  </p:clrMapOvr>
  <p:transition spd="slow">
    <p:push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95536" y="332656"/>
            <a:ext cx="8352928" cy="6120680"/>
          </a:xfrm>
        </p:spPr>
        <p:txBody>
          <a:bodyPr>
            <a:normAutofit fontScale="85000" lnSpcReduction="10000"/>
          </a:bodyPr>
          <a:lstStyle/>
          <a:p>
            <a:pPr marL="560070" lvl="0" indent="-514350" algn="just">
              <a:lnSpc>
                <a:spcPct val="130000"/>
              </a:lnSpc>
              <a:spcBef>
                <a:spcPts val="600"/>
              </a:spcBef>
              <a:buFont typeface="+mj-lt"/>
              <a:buAutoNum type="arabicPeriod" startAt="4"/>
            </a:pPr>
            <a:r>
              <a:rPr lang="uz-Cyrl-UZ" sz="2800" dirty="0">
                <a:solidFill>
                  <a:schemeClr val="tx1"/>
                </a:solidFill>
                <a:latin typeface="Times New Roman" panose="02020603050405020304" pitchFamily="18" charset="0"/>
                <a:cs typeface="Times New Roman" panose="02020603050405020304" pitchFamily="18" charset="0"/>
              </a:rPr>
              <a:t>Ростланувчи катталикнинг қиймати ростлагич томонидан берилса ёки оп</a:t>
            </a:r>
            <a:r>
              <a:rPr lang="uz-Latn-UZ" sz="2800" dirty="0">
                <a:solidFill>
                  <a:schemeClr val="tx1"/>
                </a:solidFill>
                <a:latin typeface="Times New Roman" panose="02020603050405020304" pitchFamily="18" charset="0"/>
                <a:cs typeface="Times New Roman" panose="02020603050405020304" pitchFamily="18" charset="0"/>
              </a:rPr>
              <a:t>т</a:t>
            </a:r>
            <a:r>
              <a:rPr lang="uz-Cyrl-UZ" sz="2800" dirty="0">
                <a:solidFill>
                  <a:schemeClr val="tx1"/>
                </a:solidFill>
                <a:latin typeface="Times New Roman" panose="02020603050405020304" pitchFamily="18" charset="0"/>
                <a:cs typeface="Times New Roman" panose="02020603050405020304" pitchFamily="18" charset="0"/>
              </a:rPr>
              <a:t>имал сатхда са</a:t>
            </a:r>
            <a:r>
              <a:rPr lang="uz-Latn-UZ" sz="2800" dirty="0">
                <a:solidFill>
                  <a:schemeClr val="tx1"/>
                </a:solidFill>
                <a:latin typeface="Times New Roman" panose="02020603050405020304" pitchFamily="18" charset="0"/>
                <a:cs typeface="Times New Roman" panose="02020603050405020304" pitchFamily="18" charset="0"/>
              </a:rPr>
              <a:t>қ</a:t>
            </a:r>
            <a:r>
              <a:rPr lang="uz-Cyrl-UZ" sz="2800" dirty="0">
                <a:solidFill>
                  <a:schemeClr val="tx1"/>
                </a:solidFill>
                <a:latin typeface="Times New Roman" panose="02020603050405020304" pitchFamily="18" charset="0"/>
                <a:cs typeface="Times New Roman" panose="02020603050405020304" pitchFamily="18" charset="0"/>
              </a:rPr>
              <a:t>ланса, бу тизим оптимал ростлаш тизими дейилади. Бу тизимнинг яна бир тури экстремал автоматик ростлаш тизимидир. Баъзан технологик жараён </a:t>
            </a:r>
            <a:r>
              <a:rPr lang="uz-Latn-UZ" sz="2800" dirty="0">
                <a:solidFill>
                  <a:schemeClr val="tx1"/>
                </a:solidFill>
                <a:latin typeface="Times New Roman" panose="02020603050405020304" pitchFamily="18" charset="0"/>
                <a:cs typeface="Times New Roman" panose="02020603050405020304" pitchFamily="18" charset="0"/>
              </a:rPr>
              <a:t>ў</a:t>
            </a:r>
            <a:r>
              <a:rPr lang="uz-Cyrl-UZ" sz="2800" dirty="0">
                <a:solidFill>
                  <a:schemeClr val="tx1"/>
                </a:solidFill>
                <a:latin typeface="Times New Roman" panose="02020603050405020304" pitchFamily="18" charset="0"/>
                <a:cs typeface="Times New Roman" panose="02020603050405020304" pitchFamily="18" charset="0"/>
              </a:rPr>
              <a:t>тишининг оптимал шароитларини тажриба</a:t>
            </a:r>
            <a:r>
              <a:rPr lang="uz-Latn-UZ" sz="2800" dirty="0">
                <a:solidFill>
                  <a:schemeClr val="tx1"/>
                </a:solidFill>
                <a:latin typeface="Times New Roman" panose="02020603050405020304" pitchFamily="18" charset="0"/>
                <a:cs typeface="Times New Roman" panose="02020603050405020304" pitchFamily="18" charset="0"/>
              </a:rPr>
              <a:t> ў</a:t>
            </a:r>
            <a:r>
              <a:rPr lang="uz-Cyrl-UZ" sz="2800" dirty="0">
                <a:solidFill>
                  <a:schemeClr val="tx1"/>
                </a:solidFill>
                <a:latin typeface="Times New Roman" panose="02020603050405020304" pitchFamily="18" charset="0"/>
                <a:cs typeface="Times New Roman" panose="02020603050405020304" pitchFamily="18" charset="0"/>
              </a:rPr>
              <a:t>тказмасдан, аввалдан ани</a:t>
            </a:r>
            <a:r>
              <a:rPr lang="uz-Latn-UZ" sz="2800" dirty="0">
                <a:solidFill>
                  <a:schemeClr val="tx1"/>
                </a:solidFill>
                <a:latin typeface="Times New Roman" panose="02020603050405020304" pitchFamily="18" charset="0"/>
                <a:cs typeface="Times New Roman" panose="02020603050405020304" pitchFamily="18" charset="0"/>
              </a:rPr>
              <a:t>қ</a:t>
            </a:r>
            <a:r>
              <a:rPr lang="uz-Cyrl-UZ" sz="2800" dirty="0">
                <a:solidFill>
                  <a:schemeClr val="tx1"/>
                </a:solidFill>
                <a:latin typeface="Times New Roman" panose="02020603050405020304" pitchFamily="18" charset="0"/>
                <a:cs typeface="Times New Roman" panose="02020603050405020304" pitchFamily="18" charset="0"/>
              </a:rPr>
              <a:t>лаш </a:t>
            </a:r>
            <a:r>
              <a:rPr lang="uz-Latn-UZ" sz="2800" dirty="0">
                <a:solidFill>
                  <a:schemeClr val="tx1"/>
                </a:solidFill>
                <a:latin typeface="Times New Roman" panose="02020603050405020304" pitchFamily="18" charset="0"/>
                <a:cs typeface="Times New Roman" panose="02020603050405020304" pitchFamily="18" charset="0"/>
              </a:rPr>
              <a:t>қ</a:t>
            </a:r>
            <a:r>
              <a:rPr lang="uz-Cyrl-UZ" sz="2800" dirty="0">
                <a:solidFill>
                  <a:schemeClr val="tx1"/>
                </a:solidFill>
                <a:latin typeface="Times New Roman" panose="02020603050405020304" pitchFamily="18" charset="0"/>
                <a:cs typeface="Times New Roman" panose="02020603050405020304" pitchFamily="18" charset="0"/>
              </a:rPr>
              <a:t>ийин бўлади. Шунда экстремал тизим танланган оптималлик критерийларига мувофи</a:t>
            </a:r>
            <a:r>
              <a:rPr lang="uz-Latn-UZ" sz="2800" dirty="0">
                <a:solidFill>
                  <a:schemeClr val="tx1"/>
                </a:solidFill>
                <a:latin typeface="Times New Roman" panose="02020603050405020304" pitchFamily="18" charset="0"/>
                <a:cs typeface="Times New Roman" panose="02020603050405020304" pitchFamily="18" charset="0"/>
              </a:rPr>
              <a:t>қ</a:t>
            </a:r>
            <a:r>
              <a:rPr lang="uz-Cyrl-UZ" sz="2800" dirty="0">
                <a:solidFill>
                  <a:schemeClr val="tx1"/>
                </a:solidFill>
                <a:latin typeface="Times New Roman" panose="02020603050405020304" pitchFamily="18" charset="0"/>
                <a:cs typeface="Times New Roman" panose="02020603050405020304" pitchFamily="18" charset="0"/>
              </a:rPr>
              <a:t> равишда шароитларни топиш ва уларни сақлаш вазифасини амалга оширади.</a:t>
            </a:r>
            <a:endParaRPr lang="ru-RU" sz="2800" dirty="0">
              <a:solidFill>
                <a:schemeClr val="tx1"/>
              </a:solidFill>
              <a:latin typeface="Times New Roman" panose="02020603050405020304" pitchFamily="18" charset="0"/>
              <a:cs typeface="Times New Roman" panose="02020603050405020304" pitchFamily="18" charset="0"/>
            </a:endParaRPr>
          </a:p>
          <a:p>
            <a:pPr marL="560070" indent="-514350" algn="just">
              <a:lnSpc>
                <a:spcPct val="130000"/>
              </a:lnSpc>
              <a:spcBef>
                <a:spcPts val="600"/>
              </a:spcBef>
              <a:buFont typeface="+mj-lt"/>
              <a:buAutoNum type="arabicPeriod" startAt="4"/>
            </a:pPr>
            <a:r>
              <a:rPr lang="uz-Cyrl-UZ" sz="2800" dirty="0" smtClean="0">
                <a:solidFill>
                  <a:schemeClr val="tx1"/>
                </a:solidFill>
                <a:latin typeface="Times New Roman" panose="02020603050405020304" pitchFamily="18" charset="0"/>
                <a:cs typeface="Times New Roman" panose="02020603050405020304" pitchFamily="18" charset="0"/>
              </a:rPr>
              <a:t>Характеристикалари </a:t>
            </a:r>
            <a:r>
              <a:rPr lang="uz-Cyrl-UZ" sz="2800" dirty="0">
                <a:solidFill>
                  <a:schemeClr val="tx1"/>
                </a:solidFill>
                <a:latin typeface="Times New Roman" panose="02020603050405020304" pitchFamily="18" charset="0"/>
                <a:cs typeface="Times New Roman" panose="02020603050405020304" pitchFamily="18" charset="0"/>
              </a:rPr>
              <a:t>ўзгарган технологик жараённинг ўтиши оптимал бўлган шароитларни топиб, уларни амалга оширувчи тизимни мослашувчи автоматик ростлаш тизими дейилади.</a:t>
            </a:r>
            <a:endParaRPr lang="ru-RU" sz="28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3473264634"/>
      </p:ext>
    </p:extLst>
  </p:cSld>
  <p:clrMapOvr>
    <a:masterClrMapping/>
  </p:clrMapOvr>
  <p:transition spd="slow">
    <p:push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251520" y="260648"/>
            <a:ext cx="8568952" cy="3312368"/>
          </a:xfrm>
        </p:spPr>
        <p:txBody>
          <a:bodyPr>
            <a:noAutofit/>
          </a:bodyPr>
          <a:lstStyle/>
          <a:p>
            <a:pPr marL="0" indent="536575" algn="just">
              <a:spcBef>
                <a:spcPts val="0"/>
              </a:spcBef>
              <a:buNone/>
            </a:pPr>
            <a:r>
              <a:rPr lang="ru-RU" sz="2600" dirty="0">
                <a:solidFill>
                  <a:schemeClr val="tx1"/>
                </a:solidFill>
                <a:latin typeface="Times New Roman" panose="02020603050405020304" pitchFamily="18" charset="0"/>
                <a:cs typeface="Times New Roman" panose="02020603050405020304" pitchFamily="18" charset="0"/>
              </a:rPr>
              <a:t>Автоматик </a:t>
            </a:r>
            <a:r>
              <a:rPr lang="ru-RU" sz="2600" dirty="0" err="1">
                <a:solidFill>
                  <a:schemeClr val="tx1"/>
                </a:solidFill>
                <a:latin typeface="Times New Roman" panose="02020603050405020304" pitchFamily="18" charset="0"/>
                <a:cs typeface="Times New Roman" panose="02020603050405020304" pitchFamily="18" charset="0"/>
              </a:rPr>
              <a:t>ростлаш</a:t>
            </a:r>
            <a:r>
              <a:rPr lang="ru-RU" sz="2600" dirty="0">
                <a:solidFill>
                  <a:schemeClr val="tx1"/>
                </a:solidFill>
                <a:latin typeface="Times New Roman" panose="02020603050405020304" pitchFamily="18" charset="0"/>
                <a:cs typeface="Times New Roman" panose="02020603050405020304" pitchFamily="18" charset="0"/>
              </a:rPr>
              <a:t> </a:t>
            </a:r>
            <a:r>
              <a:rPr lang="uz-Cyrl-UZ" sz="2600" dirty="0">
                <a:solidFill>
                  <a:schemeClr val="tx1"/>
                </a:solidFill>
                <a:latin typeface="Times New Roman" panose="02020603050405020304" pitchFamily="18" charset="0"/>
                <a:cs typeface="Times New Roman" panose="02020603050405020304" pitchFamily="18" charset="0"/>
              </a:rPr>
              <a:t>тизим</a:t>
            </a:r>
            <a:r>
              <a:rPr lang="ru-RU" sz="2600" dirty="0">
                <a:solidFill>
                  <a:schemeClr val="tx1"/>
                </a:solidFill>
                <a:latin typeface="Times New Roman" panose="02020603050405020304" pitchFamily="18" charset="0"/>
                <a:cs typeface="Times New Roman" panose="02020603050405020304" pitchFamily="18" charset="0"/>
              </a:rPr>
              <a:t>лари </a:t>
            </a:r>
            <a:r>
              <a:rPr lang="ru-RU" sz="2600" dirty="0" err="1">
                <a:solidFill>
                  <a:schemeClr val="tx1"/>
                </a:solidFill>
                <a:latin typeface="Times New Roman" panose="02020603050405020304" pitchFamily="18" charset="0"/>
                <a:cs typeface="Times New Roman" panose="02020603050405020304" pitchFamily="18" charset="0"/>
              </a:rPr>
              <a:t>узлуксиз</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ва</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узлукли</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дискрет</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тизимларга</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бўлинади</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Узлуксиз</a:t>
            </a:r>
            <a:r>
              <a:rPr lang="ru-RU" sz="2600" dirty="0">
                <a:solidFill>
                  <a:schemeClr val="tx1"/>
                </a:solidFill>
                <a:latin typeface="Times New Roman" panose="02020603050405020304" pitchFamily="18" charset="0"/>
                <a:cs typeface="Times New Roman" panose="02020603050405020304" pitchFamily="18" charset="0"/>
              </a:rPr>
              <a:t> </a:t>
            </a:r>
            <a:r>
              <a:rPr lang="uz-Cyrl-UZ" sz="2600" dirty="0">
                <a:solidFill>
                  <a:schemeClr val="tx1"/>
                </a:solidFill>
                <a:latin typeface="Times New Roman" panose="02020603050405020304" pitchFamily="18" charset="0"/>
                <a:cs typeface="Times New Roman" panose="02020603050405020304" pitchFamily="18" charset="0"/>
              </a:rPr>
              <a:t>автоматик ростлаш тизими</a:t>
            </a:r>
            <a:r>
              <a:rPr lang="ru-RU" sz="2600" dirty="0">
                <a:solidFill>
                  <a:schemeClr val="tx1"/>
                </a:solidFill>
                <a:latin typeface="Times New Roman" panose="02020603050405020304" pitchFamily="18" charset="0"/>
                <a:cs typeface="Times New Roman" panose="02020603050405020304" pitchFamily="18" charset="0"/>
              </a:rPr>
              <a:t>да </a:t>
            </a:r>
            <a:r>
              <a:rPr lang="ru-RU" sz="2600" dirty="0" err="1">
                <a:solidFill>
                  <a:schemeClr val="tx1"/>
                </a:solidFill>
                <a:latin typeface="Times New Roman" panose="02020603050405020304" pitchFamily="18" charset="0"/>
                <a:cs typeface="Times New Roman" panose="02020603050405020304" pitchFamily="18" charset="0"/>
              </a:rPr>
              <a:t>ростланувчи</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катталик</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тизим</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занжири</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бўйича</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узлуксиз</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ўзгаради</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ва</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ростланувчи</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объектга</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smtClean="0">
                <a:solidFill>
                  <a:schemeClr val="tx1"/>
                </a:solidFill>
                <a:latin typeface="Times New Roman" panose="02020603050405020304" pitchFamily="18" charset="0"/>
                <a:cs typeface="Times New Roman" panose="02020603050405020304" pitchFamily="18" charset="0"/>
              </a:rPr>
              <a:t>нисбатан</a:t>
            </a:r>
            <a:r>
              <a:rPr lang="ru-RU" sz="2600" dirty="0" smtClean="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ростловчи</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миқдорнинг</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узлуксиз</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таъсирини</a:t>
            </a:r>
            <a:r>
              <a:rPr lang="ru-RU" sz="2600" dirty="0">
                <a:solidFill>
                  <a:schemeClr val="tx1"/>
                </a:solidFill>
                <a:latin typeface="Times New Roman" panose="02020603050405020304" pitchFamily="18" charset="0"/>
                <a:cs typeface="Times New Roman" panose="02020603050405020304" pitchFamily="18" charset="0"/>
              </a:rPr>
              <a:t> </a:t>
            </a:r>
            <a:r>
              <a:rPr lang="uz-Latn-UZ" sz="2600" dirty="0">
                <a:solidFill>
                  <a:schemeClr val="tx1"/>
                </a:solidFill>
                <a:latin typeface="Times New Roman" panose="02020603050405020304" pitchFamily="18" charset="0"/>
                <a:cs typeface="Times New Roman" panose="02020603050405020304" pitchFamily="18" charset="0"/>
              </a:rPr>
              <a:t>ҳ</a:t>
            </a:r>
            <a:r>
              <a:rPr lang="ru-RU" sz="2600" dirty="0" err="1">
                <a:solidFill>
                  <a:schemeClr val="tx1"/>
                </a:solidFill>
                <a:latin typeface="Times New Roman" panose="02020603050405020304" pitchFamily="18" charset="0"/>
                <a:cs typeface="Times New Roman" panose="02020603050405020304" pitchFamily="18" charset="0"/>
              </a:rPr>
              <a:t>осил</a:t>
            </a:r>
            <a:r>
              <a:rPr lang="ru-RU" sz="2600" dirty="0">
                <a:solidFill>
                  <a:schemeClr val="tx1"/>
                </a:solidFill>
                <a:latin typeface="Times New Roman" panose="02020603050405020304" pitchFamily="18" charset="0"/>
                <a:cs typeface="Times New Roman" panose="02020603050405020304" pitchFamily="18" charset="0"/>
              </a:rPr>
              <a:t> </a:t>
            </a:r>
            <a:r>
              <a:rPr lang="uz-Latn-UZ" sz="2600" dirty="0">
                <a:solidFill>
                  <a:schemeClr val="tx1"/>
                </a:solidFill>
                <a:latin typeface="Times New Roman" panose="02020603050405020304" pitchFamily="18" charset="0"/>
                <a:cs typeface="Times New Roman" panose="02020603050405020304" pitchFamily="18" charset="0"/>
              </a:rPr>
              <a:t>қ</a:t>
            </a:r>
            <a:r>
              <a:rPr lang="ru-RU" sz="2600" dirty="0" err="1">
                <a:solidFill>
                  <a:schemeClr val="tx1"/>
                </a:solidFill>
                <a:latin typeface="Times New Roman" panose="02020603050405020304" pitchFamily="18" charset="0"/>
                <a:cs typeface="Times New Roman" panose="02020603050405020304" pitchFamily="18" charset="0"/>
              </a:rPr>
              <a:t>илади</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Узлукли</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ростлаш</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тизимида</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ростланувчи</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катталикнинг</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узлуксиз</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ўзгариши</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бошқарувчи</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ва</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ижро</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этувчи</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звеноларга</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ва</a:t>
            </a:r>
            <a:r>
              <a:rPr lang="uz-Latn-UZ" sz="2600" dirty="0">
                <a:solidFill>
                  <a:schemeClr val="tx1"/>
                </a:solidFill>
                <a:latin typeface="Times New Roman" panose="02020603050405020304" pitchFamily="18" charset="0"/>
                <a:cs typeface="Times New Roman" panose="02020603050405020304" pitchFamily="18" charset="0"/>
              </a:rPr>
              <a:t>қ</a:t>
            </a:r>
            <a:r>
              <a:rPr lang="ru-RU" sz="2600" dirty="0">
                <a:solidFill>
                  <a:schemeClr val="tx1"/>
                </a:solidFill>
                <a:latin typeface="Times New Roman" panose="02020603050405020304" pitchFamily="18" charset="0"/>
                <a:cs typeface="Times New Roman" panose="02020603050405020304" pitchFamily="18" charset="0"/>
              </a:rPr>
              <a:t>т</a:t>
            </a:r>
            <a:r>
              <a:rPr lang="uz-Latn-UZ" sz="2600" dirty="0">
                <a:solidFill>
                  <a:schemeClr val="tx1"/>
                </a:solidFill>
                <a:latin typeface="Times New Roman" panose="02020603050405020304" pitchFamily="18" charset="0"/>
                <a:cs typeface="Times New Roman" panose="02020603050405020304" pitchFamily="18" charset="0"/>
              </a:rPr>
              <a:t>и</a:t>
            </a:r>
            <a:r>
              <a:rPr lang="ru-RU" sz="2600" dirty="0">
                <a:solidFill>
                  <a:schemeClr val="tx1"/>
                </a:solidFill>
                <a:latin typeface="Times New Roman" panose="02020603050405020304" pitchFamily="18" charset="0"/>
                <a:cs typeface="Times New Roman" panose="02020603050405020304" pitchFamily="18" charset="0"/>
              </a:rPr>
              <a:t>-</a:t>
            </a:r>
            <a:r>
              <a:rPr lang="ru-RU" sz="2600" dirty="0" err="1">
                <a:solidFill>
                  <a:schemeClr val="tx1"/>
                </a:solidFill>
                <a:latin typeface="Times New Roman" panose="02020603050405020304" pitchFamily="18" charset="0"/>
                <a:cs typeface="Times New Roman" panose="02020603050405020304" pitchFamily="18" charset="0"/>
              </a:rPr>
              <a:t>ва</a:t>
            </a:r>
            <a:r>
              <a:rPr lang="uz-Latn-UZ" sz="2600" dirty="0">
                <a:solidFill>
                  <a:schemeClr val="tx1"/>
                </a:solidFill>
                <a:latin typeface="Times New Roman" panose="02020603050405020304" pitchFamily="18" charset="0"/>
                <a:cs typeface="Times New Roman" panose="02020603050405020304" pitchFamily="18" charset="0"/>
              </a:rPr>
              <a:t>қ</a:t>
            </a:r>
            <a:r>
              <a:rPr lang="ru-RU" sz="2600" dirty="0" err="1">
                <a:solidFill>
                  <a:schemeClr val="tx1"/>
                </a:solidFill>
                <a:latin typeface="Times New Roman" panose="02020603050405020304" pitchFamily="18" charset="0"/>
                <a:cs typeface="Times New Roman" panose="02020603050405020304" pitchFamily="18" charset="0"/>
              </a:rPr>
              <a:t>ти</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билан</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таъсир</a:t>
            </a:r>
            <a:r>
              <a:rPr lang="ru-RU" sz="2600" dirty="0">
                <a:solidFill>
                  <a:schemeClr val="tx1"/>
                </a:solidFill>
                <a:latin typeface="Times New Roman" panose="02020603050405020304" pitchFamily="18" charset="0"/>
                <a:cs typeface="Times New Roman" panose="02020603050405020304" pitchFamily="18" charset="0"/>
              </a:rPr>
              <a:t> </a:t>
            </a:r>
            <a:r>
              <a:rPr lang="uz-Latn-UZ" sz="2600" dirty="0">
                <a:solidFill>
                  <a:schemeClr val="tx1"/>
                </a:solidFill>
                <a:latin typeface="Times New Roman" panose="02020603050405020304" pitchFamily="18" charset="0"/>
                <a:cs typeface="Times New Roman" panose="02020603050405020304" pitchFamily="18" charset="0"/>
              </a:rPr>
              <a:t>қ</a:t>
            </a:r>
            <a:r>
              <a:rPr lang="ru-RU" sz="2600" dirty="0" err="1">
                <a:solidFill>
                  <a:schemeClr val="tx1"/>
                </a:solidFill>
                <a:latin typeface="Times New Roman" panose="02020603050405020304" pitchFamily="18" charset="0"/>
                <a:cs typeface="Times New Roman" panose="02020603050405020304" pitchFamily="18" charset="0"/>
              </a:rPr>
              <a:t>илади</a:t>
            </a:r>
            <a:r>
              <a:rPr lang="ru-RU" sz="2600" dirty="0">
                <a:solidFill>
                  <a:schemeClr val="tx1"/>
                </a:solidFill>
                <a:latin typeface="Times New Roman" panose="02020603050405020304" pitchFamily="18" charset="0"/>
                <a:cs typeface="Times New Roman" panose="02020603050405020304" pitchFamily="18" charset="0"/>
              </a:rPr>
              <a:t>.</a:t>
            </a:r>
          </a:p>
        </p:txBody>
      </p:sp>
      <p:pic>
        <p:nvPicPr>
          <p:cNvPr id="28674" name="Picture 2" descr="J:\Грант\2.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3732973"/>
            <a:ext cx="5400600" cy="2905355"/>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6084168" y="5187271"/>
            <a:ext cx="2880320" cy="830997"/>
          </a:xfrm>
          <a:prstGeom prst="rect">
            <a:avLst/>
          </a:prstGeom>
        </p:spPr>
        <p:txBody>
          <a:bodyPr wrap="square">
            <a:spAutoFit/>
          </a:bodyPr>
          <a:lstStyle/>
          <a:p>
            <a:r>
              <a:rPr lang="ru-RU" sz="2400" i="1" dirty="0" err="1" smtClean="0">
                <a:latin typeface="Times New Roman" panose="02020603050405020304" pitchFamily="18" charset="0"/>
                <a:cs typeface="Times New Roman" panose="02020603050405020304" pitchFamily="18" charset="0"/>
              </a:rPr>
              <a:t>Узлукли</a:t>
            </a:r>
            <a:r>
              <a:rPr lang="ru-RU" sz="2400" i="1" dirty="0" smtClean="0">
                <a:latin typeface="Times New Roman" panose="02020603050405020304" pitchFamily="18" charset="0"/>
                <a:cs typeface="Times New Roman" panose="02020603050405020304" pitchFamily="18" charset="0"/>
              </a:rPr>
              <a:t> автоматик </a:t>
            </a:r>
            <a:r>
              <a:rPr lang="ru-RU" sz="2400" i="1" dirty="0" err="1" smtClean="0">
                <a:latin typeface="Times New Roman" panose="02020603050405020304" pitchFamily="18" charset="0"/>
                <a:cs typeface="Times New Roman" panose="02020603050405020304" pitchFamily="18" charset="0"/>
              </a:rPr>
              <a:t>ростлаш</a:t>
            </a:r>
            <a:r>
              <a:rPr lang="ru-RU" sz="2400" i="1" dirty="0" smtClean="0">
                <a:latin typeface="Times New Roman" panose="02020603050405020304" pitchFamily="18" charset="0"/>
                <a:cs typeface="Times New Roman" panose="02020603050405020304" pitchFamily="18" charset="0"/>
              </a:rPr>
              <a:t> </a:t>
            </a:r>
            <a:r>
              <a:rPr lang="ru-RU" sz="2400" i="1" dirty="0" err="1" smtClean="0">
                <a:latin typeface="Times New Roman" panose="02020603050405020304" pitchFamily="18" charset="0"/>
                <a:cs typeface="Times New Roman" panose="02020603050405020304" pitchFamily="18" charset="0"/>
              </a:rPr>
              <a:t>тизими</a:t>
            </a:r>
            <a:r>
              <a:rPr lang="ru-RU" sz="2400" i="1" dirty="0" smtClean="0">
                <a:latin typeface="Times New Roman" panose="02020603050405020304" pitchFamily="18" charset="0"/>
                <a:cs typeface="Times New Roman" panose="02020603050405020304" pitchFamily="18" charset="0"/>
              </a:rPr>
              <a:t> </a:t>
            </a:r>
            <a:endParaRPr lang="ru-RU" sz="24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12410870"/>
      </p:ext>
    </p:extLst>
  </p:cSld>
  <p:clrMapOvr>
    <a:masterClrMapping/>
  </p:clrMapOvr>
  <p:transition spd="slow">
    <p:push dir="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95536" y="476672"/>
            <a:ext cx="8424936" cy="5976664"/>
          </a:xfrm>
        </p:spPr>
        <p:txBody>
          <a:bodyPr>
            <a:normAutofit lnSpcReduction="10000"/>
          </a:bodyPr>
          <a:lstStyle/>
          <a:p>
            <a:pPr marL="0" indent="449263" algn="just">
              <a:lnSpc>
                <a:spcPct val="130000"/>
              </a:lnSpc>
              <a:spcBef>
                <a:spcPts val="0"/>
              </a:spcBef>
              <a:spcAft>
                <a:spcPts val="0"/>
              </a:spcAft>
              <a:buNone/>
            </a:pPr>
            <a:r>
              <a:rPr lang="ru-RU" sz="2400" dirty="0" err="1">
                <a:solidFill>
                  <a:schemeClr val="tx1"/>
                </a:solidFill>
                <a:latin typeface="Times New Roman" panose="02020603050405020304" pitchFamily="18" charset="0"/>
                <a:cs typeface="Times New Roman" panose="02020603050405020304" pitchFamily="18" charset="0"/>
              </a:rPr>
              <a:t>Узлукли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тизимга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импульсли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ва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позицион</a:t>
            </a:r>
            <a:r>
              <a:rPr lang="ru-RU" sz="2400" dirty="0">
                <a:solidFill>
                  <a:schemeClr val="tx1"/>
                </a:solidFill>
                <a:latin typeface="Times New Roman" panose="02020603050405020304" pitchFamily="18" charset="0"/>
                <a:cs typeface="Times New Roman" panose="02020603050405020304" pitchFamily="18" charset="0"/>
              </a:rPr>
              <a:t> (реле) </a:t>
            </a:r>
            <a:r>
              <a:rPr lang="ru-RU" sz="2400" dirty="0" err="1">
                <a:solidFill>
                  <a:schemeClr val="tx1"/>
                </a:solidFill>
                <a:latin typeface="Times New Roman" panose="02020603050405020304" pitchFamily="18" charset="0"/>
                <a:cs typeface="Times New Roman" panose="02020603050405020304" pitchFamily="18" charset="0"/>
              </a:rPr>
              <a:t>тизимлар</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киради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Агар</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тизимнинг</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ростловчи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таъсири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ўтаётган</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ва</a:t>
            </a:r>
            <a:r>
              <a:rPr lang="uz-Latn-UZ" sz="2400" dirty="0">
                <a:solidFill>
                  <a:schemeClr val="tx1"/>
                </a:solidFill>
                <a:latin typeface="Times New Roman" panose="02020603050405020304" pitchFamily="18" charset="0"/>
                <a:cs typeface="Times New Roman" panose="02020603050405020304" pitchFamily="18" charset="0"/>
              </a:rPr>
              <a:t>қ</a:t>
            </a:r>
            <a:r>
              <a:rPr lang="ru-RU" sz="2400" dirty="0" err="1">
                <a:solidFill>
                  <a:schemeClr val="tx1"/>
                </a:solidFill>
                <a:latin typeface="Times New Roman" panose="02020603050405020304" pitchFamily="18" charset="0"/>
                <a:cs typeface="Times New Roman" panose="02020603050405020304" pitchFamily="18" charset="0"/>
              </a:rPr>
              <a:t>тнинг</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муайян</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даврларида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бериладиган</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бир</a:t>
            </a:r>
            <a:r>
              <a:rPr lang="ru-RU" sz="2400" dirty="0">
                <a:solidFill>
                  <a:schemeClr val="tx1"/>
                </a:solidFill>
                <a:latin typeface="Times New Roman" panose="02020603050405020304" pitchFamily="18" charset="0"/>
                <a:cs typeface="Times New Roman" panose="02020603050405020304" pitchFamily="18" charset="0"/>
              </a:rPr>
              <a:t> </a:t>
            </a:r>
            <a:r>
              <a:rPr lang="uz-Latn-UZ" sz="2400" dirty="0">
                <a:solidFill>
                  <a:schemeClr val="tx1"/>
                </a:solidFill>
                <a:latin typeface="Times New Roman" panose="02020603050405020304" pitchFamily="18" charset="0"/>
                <a:cs typeface="Times New Roman" panose="02020603050405020304" pitchFamily="18" charset="0"/>
              </a:rPr>
              <a:t>қ</a:t>
            </a:r>
            <a:r>
              <a:rPr lang="ru-RU" sz="2400" dirty="0" err="1">
                <a:solidFill>
                  <a:schemeClr val="tx1"/>
                </a:solidFill>
                <a:latin typeface="Times New Roman" panose="02020603050405020304" pitchFamily="18" charset="0"/>
                <a:cs typeface="Times New Roman" panose="02020603050405020304" pitchFamily="18" charset="0"/>
              </a:rPr>
              <a:t>атор</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импульслардан</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иборат</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бўлса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бу</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тизим</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импульсли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ростлаш</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тизими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бўлади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Бу</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тизим­ларда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импульслар</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параметрлари</a:t>
            </a:r>
            <a:r>
              <a:rPr lang="ru-RU" sz="2400" dirty="0">
                <a:solidFill>
                  <a:schemeClr val="tx1"/>
                </a:solidFill>
                <a:latin typeface="Times New Roman" panose="02020603050405020304" pitchFamily="18" charset="0"/>
                <a:cs typeface="Times New Roman" panose="02020603050405020304" pitchFamily="18" charset="0"/>
              </a:rPr>
              <a:t> (амплитуда, </a:t>
            </a:r>
            <a:r>
              <a:rPr lang="ru-RU" sz="2400" dirty="0" err="1">
                <a:solidFill>
                  <a:schemeClr val="tx1"/>
                </a:solidFill>
                <a:latin typeface="Times New Roman" panose="02020603050405020304" pitchFamily="18" charset="0"/>
                <a:cs typeface="Times New Roman" panose="02020603050405020304" pitchFamily="18" charset="0"/>
              </a:rPr>
              <a:t>узунлик</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ва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ишора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тенгсизлик</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миқдорига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боғлиқ</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Агар</a:t>
            </a:r>
            <a:r>
              <a:rPr lang="ru-RU" sz="2400" dirty="0">
                <a:solidFill>
                  <a:schemeClr val="tx1"/>
                </a:solidFill>
                <a:latin typeface="Times New Roman" panose="02020603050405020304" pitchFamily="18" charset="0"/>
                <a:cs typeface="Times New Roman" panose="02020603050405020304" pitchFamily="18" charset="0"/>
              </a:rPr>
              <a:t> автоматик </a:t>
            </a:r>
            <a:r>
              <a:rPr lang="ru-RU" sz="2400" dirty="0" err="1">
                <a:solidFill>
                  <a:schemeClr val="tx1"/>
                </a:solidFill>
                <a:latin typeface="Times New Roman" panose="02020603050405020304" pitchFamily="18" charset="0"/>
                <a:cs typeface="Times New Roman" panose="02020603050405020304" pitchFamily="18" charset="0"/>
              </a:rPr>
              <a:t>ростлаш</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тизими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таркибига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бирор</a:t>
            </a:r>
            <a:r>
              <a:rPr lang="ru-RU" sz="2400" dirty="0">
                <a:solidFill>
                  <a:schemeClr val="tx1"/>
                </a:solidFill>
                <a:latin typeface="Times New Roman" panose="02020603050405020304" pitchFamily="18" charset="0"/>
                <a:cs typeface="Times New Roman" panose="02020603050405020304" pitchFamily="18" charset="0"/>
              </a:rPr>
              <a:t> реле </a:t>
            </a:r>
            <a:r>
              <a:rPr lang="ru-RU" sz="2400" dirty="0" err="1">
                <a:solidFill>
                  <a:schemeClr val="tx1"/>
                </a:solidFill>
                <a:latin typeface="Times New Roman" panose="02020603050405020304" pitchFamily="18" charset="0"/>
                <a:cs typeface="Times New Roman" panose="02020603050405020304" pitchFamily="18" charset="0"/>
              </a:rPr>
              <a:t>ҳаракатидаги</a:t>
            </a:r>
            <a:r>
              <a:rPr lang="ru-RU" sz="2400" dirty="0">
                <a:solidFill>
                  <a:schemeClr val="tx1"/>
                </a:solidFill>
                <a:latin typeface="Times New Roman" panose="02020603050405020304" pitchFamily="18" charset="0"/>
                <a:cs typeface="Times New Roman" panose="02020603050405020304" pitchFamily="18" charset="0"/>
              </a:rPr>
              <a:t> элемент </a:t>
            </a:r>
            <a:r>
              <a:rPr lang="ru-RU" sz="2400" dirty="0" err="1">
                <a:solidFill>
                  <a:schemeClr val="tx1"/>
                </a:solidFill>
                <a:latin typeface="Times New Roman" panose="02020603050405020304" pitchFamily="18" charset="0"/>
                <a:cs typeface="Times New Roman" panose="02020603050405020304" pitchFamily="18" charset="0"/>
              </a:rPr>
              <a:t>кирса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бу</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тизим</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релели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ростлаш</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тизими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дейи­лади</a:t>
            </a:r>
            <a:r>
              <a:rPr lang="ru-RU" sz="2400" dirty="0">
                <a:solidFill>
                  <a:schemeClr val="tx1"/>
                </a:solidFill>
                <a:latin typeface="Times New Roman" panose="02020603050405020304" pitchFamily="18" charset="0"/>
                <a:cs typeface="Times New Roman" panose="02020603050405020304" pitchFamily="18" charset="0"/>
              </a:rPr>
              <a:t>. Реле </a:t>
            </a:r>
            <a:r>
              <a:rPr lang="ru-RU" sz="2400" dirty="0" err="1">
                <a:solidFill>
                  <a:schemeClr val="tx1"/>
                </a:solidFill>
                <a:latin typeface="Times New Roman" panose="02020603050405020304" pitchFamily="18" charset="0"/>
                <a:cs typeface="Times New Roman" panose="02020603050405020304" pitchFamily="18" charset="0"/>
              </a:rPr>
              <a:t>элементининг</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чи</a:t>
            </a:r>
            <a:r>
              <a:rPr lang="uz-Latn-UZ" sz="2400" dirty="0">
                <a:solidFill>
                  <a:schemeClr val="tx1"/>
                </a:solidFill>
                <a:latin typeface="Times New Roman" panose="02020603050405020304" pitchFamily="18" charset="0"/>
                <a:cs typeface="Times New Roman" panose="02020603050405020304" pitchFamily="18" charset="0"/>
              </a:rPr>
              <a:t>қ</a:t>
            </a:r>
            <a:r>
              <a:rPr lang="ru-RU" sz="2400" dirty="0" err="1">
                <a:solidFill>
                  <a:schemeClr val="tx1"/>
                </a:solidFill>
                <a:latin typeface="Times New Roman" panose="02020603050405020304" pitchFamily="18" charset="0"/>
                <a:cs typeface="Times New Roman" panose="02020603050405020304" pitchFamily="18" charset="0"/>
              </a:rPr>
              <a:t>иш</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сигнали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поғонасимон</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бўлиб</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кириш</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сигнали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бирор</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муайян</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қийматга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етганда</a:t>
            </a:r>
            <a:r>
              <a:rPr lang="ru-RU" sz="2400" dirty="0">
                <a:solidFill>
                  <a:schemeClr val="tx1"/>
                </a:solidFill>
                <a:latin typeface="Times New Roman" panose="02020603050405020304" pitchFamily="18" charset="0"/>
                <a:cs typeface="Times New Roman" panose="02020603050405020304" pitchFamily="18" charset="0"/>
              </a:rPr>
              <a:t>, у </a:t>
            </a:r>
            <a:r>
              <a:rPr lang="ru-RU" sz="2400" dirty="0" err="1">
                <a:solidFill>
                  <a:schemeClr val="tx1"/>
                </a:solidFill>
                <a:latin typeface="Times New Roman" panose="02020603050405020304" pitchFamily="18" charset="0"/>
                <a:cs typeface="Times New Roman" panose="02020603050405020304" pitchFamily="18" charset="0"/>
              </a:rPr>
              <a:t>бир</a:t>
            </a:r>
            <a:r>
              <a:rPr lang="ru-RU" sz="2400" dirty="0">
                <a:solidFill>
                  <a:schemeClr val="tx1"/>
                </a:solidFill>
                <a:latin typeface="Times New Roman" panose="02020603050405020304" pitchFamily="18" charset="0"/>
                <a:cs typeface="Times New Roman" panose="02020603050405020304" pitchFamily="18" charset="0"/>
              </a:rPr>
              <a:t> марта </a:t>
            </a:r>
            <a:r>
              <a:rPr lang="ru-RU" sz="2400" dirty="0" err="1">
                <a:solidFill>
                  <a:schemeClr val="tx1"/>
                </a:solidFill>
                <a:latin typeface="Times New Roman" panose="02020603050405020304" pitchFamily="18" charset="0"/>
                <a:cs typeface="Times New Roman" panose="02020603050405020304" pitchFamily="18" charset="0"/>
              </a:rPr>
              <a:t>қайд</a:t>
            </a:r>
            <a:r>
              <a:rPr lang="ru-RU" sz="2400" dirty="0">
                <a:solidFill>
                  <a:schemeClr val="tx1"/>
                </a:solidFill>
                <a:latin typeface="Times New Roman" panose="02020603050405020304" pitchFamily="18" charset="0"/>
                <a:cs typeface="Times New Roman" panose="02020603050405020304" pitchFamily="18" charset="0"/>
              </a:rPr>
              <a:t> </a:t>
            </a:r>
            <a:r>
              <a:rPr lang="uz-Latn-UZ" sz="2400" dirty="0">
                <a:solidFill>
                  <a:schemeClr val="tx1"/>
                </a:solidFill>
                <a:latin typeface="Times New Roman" panose="02020603050405020304" pitchFamily="18" charset="0"/>
                <a:cs typeface="Times New Roman" panose="02020603050405020304" pitchFamily="18" charset="0"/>
              </a:rPr>
              <a:t>қ</a:t>
            </a:r>
            <a:r>
              <a:rPr lang="ru-RU" sz="2400" dirty="0" err="1">
                <a:solidFill>
                  <a:schemeClr val="tx1"/>
                </a:solidFill>
                <a:latin typeface="Times New Roman" panose="02020603050405020304" pitchFamily="18" charset="0"/>
                <a:cs typeface="Times New Roman" panose="02020603050405020304" pitchFamily="18" charset="0"/>
              </a:rPr>
              <a:t>илинган</a:t>
            </a:r>
            <a:r>
              <a:rPr lang="uz-Latn-UZ" sz="2400" dirty="0">
                <a:solidFill>
                  <a:schemeClr val="tx1"/>
                </a:solidFill>
                <a:latin typeface="Times New Roman" panose="02020603050405020304" pitchFamily="18" charset="0"/>
                <a:cs typeface="Times New Roman" panose="02020603050405020304" pitchFamily="18" charset="0"/>
              </a:rPr>
              <a:t> ҳо</a:t>
            </a:r>
            <a:r>
              <a:rPr lang="ru-RU" sz="2400" dirty="0" err="1">
                <a:solidFill>
                  <a:schemeClr val="tx1"/>
                </a:solidFill>
                <a:latin typeface="Times New Roman" panose="02020603050405020304" pitchFamily="18" charset="0"/>
                <a:cs typeface="Times New Roman" panose="02020603050405020304" pitchFamily="18" charset="0"/>
              </a:rPr>
              <a:t>латдан</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иккинчисига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ўтади</a:t>
            </a:r>
            <a:r>
              <a:rPr lang="ru-RU" sz="2400" dirty="0">
                <a:solidFill>
                  <a:schemeClr val="tx1"/>
                </a:solidFill>
                <a:latin typeface="Times New Roman" panose="02020603050405020304" pitchFamily="18" charset="0"/>
                <a:cs typeface="Times New Roman" panose="02020603050405020304" pitchFamily="18" charset="0"/>
              </a:rPr>
              <a:t>. Реле </a:t>
            </a:r>
            <a:r>
              <a:rPr lang="ru-RU" sz="2400" dirty="0" err="1">
                <a:solidFill>
                  <a:schemeClr val="tx1"/>
                </a:solidFill>
                <a:latin typeface="Times New Roman" panose="02020603050405020304" pitchFamily="18" charset="0"/>
                <a:cs typeface="Times New Roman" panose="02020603050405020304" pitchFamily="18" charset="0"/>
              </a:rPr>
              <a:t>элементининг</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чиқиш</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сигнали</a:t>
            </a:r>
            <a:r>
              <a:rPr lang="ru-RU" sz="2400" dirty="0">
                <a:solidFill>
                  <a:schemeClr val="tx1"/>
                </a:solidFill>
                <a:latin typeface="Times New Roman" panose="02020603050405020304" pitchFamily="18" charset="0"/>
                <a:cs typeface="Times New Roman" panose="02020603050405020304" pitchFamily="18" charset="0"/>
              </a:rPr>
              <a:t> </a:t>
            </a:r>
            <a:r>
              <a:rPr lang="uz-Latn-UZ" sz="2400" dirty="0">
                <a:solidFill>
                  <a:schemeClr val="tx1"/>
                </a:solidFill>
                <a:latin typeface="Times New Roman" panose="02020603050405020304" pitchFamily="18" charset="0"/>
                <a:cs typeface="Times New Roman" panose="02020603050405020304" pitchFamily="18" charset="0"/>
              </a:rPr>
              <a:t>қ</a:t>
            </a:r>
            <a:r>
              <a:rPr lang="ru-RU" sz="2400" dirty="0" err="1">
                <a:solidFill>
                  <a:schemeClr val="tx1"/>
                </a:solidFill>
                <a:latin typeface="Times New Roman" panose="02020603050405020304" pitchFamily="18" charset="0"/>
                <a:cs typeface="Times New Roman" panose="02020603050405020304" pitchFamily="18" charset="0"/>
              </a:rPr>
              <a:t>айд</a:t>
            </a:r>
            <a:r>
              <a:rPr lang="ru-RU" sz="2400" dirty="0">
                <a:solidFill>
                  <a:schemeClr val="tx1"/>
                </a:solidFill>
                <a:latin typeface="Times New Roman" panose="02020603050405020304" pitchFamily="18" charset="0"/>
                <a:cs typeface="Times New Roman" panose="02020603050405020304" pitchFamily="18" charset="0"/>
              </a:rPr>
              <a:t> </a:t>
            </a:r>
            <a:r>
              <a:rPr lang="uz-Latn-UZ" sz="2400" dirty="0">
                <a:solidFill>
                  <a:schemeClr val="tx1"/>
                </a:solidFill>
                <a:latin typeface="Times New Roman" panose="02020603050405020304" pitchFamily="18" charset="0"/>
                <a:cs typeface="Times New Roman" panose="02020603050405020304" pitchFamily="18" charset="0"/>
              </a:rPr>
              <a:t>қ</a:t>
            </a:r>
            <a:r>
              <a:rPr lang="ru-RU" sz="2400" dirty="0" err="1">
                <a:solidFill>
                  <a:schemeClr val="tx1"/>
                </a:solidFill>
                <a:latin typeface="Times New Roman" panose="02020603050405020304" pitchFamily="18" charset="0"/>
                <a:cs typeface="Times New Roman" panose="02020603050405020304" pitchFamily="18" charset="0"/>
              </a:rPr>
              <a:t>илган</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қийматлари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сонига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кўра</a:t>
            </a:r>
            <a:r>
              <a:rPr lang="ru-RU" sz="2400" dirty="0">
                <a:solidFill>
                  <a:schemeClr val="tx1"/>
                </a:solidFill>
                <a:latin typeface="Times New Roman" panose="02020603050405020304" pitchFamily="18" charset="0"/>
                <a:cs typeface="Times New Roman" panose="02020603050405020304" pitchFamily="18" charset="0"/>
              </a:rPr>
              <a:t> автоматик </a:t>
            </a:r>
            <a:r>
              <a:rPr lang="ru-RU" sz="2400" dirty="0" err="1">
                <a:solidFill>
                  <a:schemeClr val="tx1"/>
                </a:solidFill>
                <a:latin typeface="Times New Roman" panose="02020603050405020304" pitchFamily="18" charset="0"/>
                <a:cs typeface="Times New Roman" panose="02020603050405020304" pitchFamily="18" charset="0"/>
              </a:rPr>
              <a:t>ростлаш</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тизимлар</a:t>
            </a:r>
            <a:r>
              <a:rPr lang="uz-Cyrl-UZ" sz="2400" dirty="0">
                <a:solidFill>
                  <a:schemeClr val="tx1"/>
                </a:solidFill>
                <a:latin typeface="Times New Roman" panose="02020603050405020304" pitchFamily="18" charset="0"/>
                <a:cs typeface="Times New Roman" panose="02020603050405020304" pitchFamily="18" charset="0"/>
              </a:rPr>
              <a:t>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икки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ёки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кўп</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позицион</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бўлади</a:t>
            </a:r>
            <a:r>
              <a:rPr lang="ru-RU" sz="2400" dirty="0">
                <a:solidFill>
                  <a:schemeClr val="tx1"/>
                </a:solidFill>
                <a:latin typeface="Times New Roman" panose="02020603050405020304" pitchFamily="18" charset="0"/>
                <a:cs typeface="Times New Roman" panose="02020603050405020304" pitchFamily="18" charset="0"/>
              </a:rPr>
              <a:t>.</a:t>
            </a:r>
            <a:endParaRPr lang="ru-RU" sz="36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3056850830"/>
      </p:ext>
    </p:extLst>
  </p:cSld>
  <p:clrMapOvr>
    <a:masterClrMapping/>
  </p:clrMapOvr>
  <p:transition spd="slow">
    <p:push di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95536" y="476672"/>
            <a:ext cx="8424936" cy="5976664"/>
          </a:xfrm>
        </p:spPr>
        <p:txBody>
          <a:bodyPr>
            <a:normAutofit fontScale="92500"/>
          </a:bodyPr>
          <a:lstStyle/>
          <a:p>
            <a:pPr marL="0" indent="449263" algn="just">
              <a:lnSpc>
                <a:spcPct val="130000"/>
              </a:lnSpc>
              <a:spcBef>
                <a:spcPts val="0"/>
              </a:spcBef>
              <a:spcAft>
                <a:spcPts val="0"/>
              </a:spcAft>
              <a:buNone/>
            </a:pPr>
            <a:r>
              <a:rPr lang="ru-RU" sz="2400" dirty="0" err="1">
                <a:solidFill>
                  <a:schemeClr val="tx1"/>
                </a:solidFill>
                <a:latin typeface="Times New Roman" panose="02020603050405020304" pitchFamily="18" charset="0"/>
                <a:cs typeface="Times New Roman" panose="02020603050405020304" pitchFamily="18" charset="0"/>
              </a:rPr>
              <a:t>Кўпинча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объектларда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бир</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йўла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бир</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неча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параметрларни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ростлаш</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зарурияти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пайдо</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бўлади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Агар</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ростлаш</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контурлари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ма</a:t>
            </a:r>
            <a:r>
              <a:rPr lang="uz-Cyrl-UZ" sz="2400" dirty="0">
                <a:solidFill>
                  <a:schemeClr val="tx1"/>
                </a:solidFill>
                <a:latin typeface="Times New Roman" panose="02020603050405020304" pitchFamily="18" charset="0"/>
                <a:cs typeface="Times New Roman" panose="02020603050405020304" pitchFamily="18" charset="0"/>
              </a:rPr>
              <a:t>ҳ</a:t>
            </a:r>
            <a:r>
              <a:rPr lang="ru-RU" sz="2400" dirty="0" err="1">
                <a:solidFill>
                  <a:schemeClr val="tx1"/>
                </a:solidFill>
                <a:latin typeface="Times New Roman" panose="02020603050405020304" pitchFamily="18" charset="0"/>
                <a:cs typeface="Times New Roman" panose="02020603050405020304" pitchFamily="18" charset="0"/>
              </a:rPr>
              <a:t>аллий</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бўлиб</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ростлагичлар</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таш</a:t>
            </a:r>
            <a:r>
              <a:rPr lang="uz-Latn-UZ" sz="2400" dirty="0">
                <a:solidFill>
                  <a:schemeClr val="tx1"/>
                </a:solidFill>
                <a:latin typeface="Times New Roman" panose="02020603050405020304" pitchFamily="18" charset="0"/>
                <a:cs typeface="Times New Roman" panose="02020603050405020304" pitchFamily="18" charset="0"/>
              </a:rPr>
              <a:t>қ</a:t>
            </a:r>
            <a:r>
              <a:rPr lang="ru-RU" sz="2400" dirty="0">
                <a:solidFill>
                  <a:schemeClr val="tx1"/>
                </a:solidFill>
                <a:latin typeface="Times New Roman" panose="02020603050405020304" pitchFamily="18" charset="0"/>
                <a:cs typeface="Times New Roman" panose="02020603050405020304" pitchFamily="18" charset="0"/>
              </a:rPr>
              <a:t>и ало</a:t>
            </a:r>
            <a:r>
              <a:rPr lang="uz-Latn-UZ" sz="2400" dirty="0">
                <a:solidFill>
                  <a:schemeClr val="tx1"/>
                </a:solidFill>
                <a:latin typeface="Times New Roman" panose="02020603050405020304" pitchFamily="18" charset="0"/>
                <a:cs typeface="Times New Roman" panose="02020603050405020304" pitchFamily="18" charset="0"/>
              </a:rPr>
              <a:t>қ</a:t>
            </a:r>
            <a:r>
              <a:rPr lang="ru-RU" sz="2400" dirty="0">
                <a:solidFill>
                  <a:schemeClr val="tx1"/>
                </a:solidFill>
                <a:latin typeface="Times New Roman" panose="02020603050405020304" pitchFamily="18" charset="0"/>
                <a:cs typeface="Times New Roman" panose="02020603050405020304" pitchFamily="18" charset="0"/>
              </a:rPr>
              <a:t>а </a:t>
            </a:r>
            <a:r>
              <a:rPr lang="ru-RU" sz="2400" dirty="0" err="1">
                <a:solidFill>
                  <a:schemeClr val="tx1"/>
                </a:solidFill>
                <a:latin typeface="Times New Roman" panose="02020603050405020304" pitchFamily="18" charset="0"/>
                <a:cs typeface="Times New Roman" panose="02020603050405020304" pitchFamily="18" charset="0"/>
              </a:rPr>
              <a:t>йўллари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билан</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ўзаро</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боғланмаган</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бўлса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бундай</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тизимлар</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бо</a:t>
            </a:r>
            <a:r>
              <a:rPr lang="uz-Latn-UZ" sz="2400" dirty="0">
                <a:solidFill>
                  <a:schemeClr val="tx1"/>
                </a:solidFill>
                <a:latin typeface="Times New Roman" panose="02020603050405020304" pitchFamily="18" charset="0"/>
                <a:cs typeface="Times New Roman" panose="02020603050405020304" pitchFamily="18" charset="0"/>
              </a:rPr>
              <a:t>ғ</a:t>
            </a:r>
            <a:r>
              <a:rPr lang="ru-RU" sz="2400" dirty="0" err="1">
                <a:solidFill>
                  <a:schemeClr val="tx1"/>
                </a:solidFill>
                <a:latin typeface="Times New Roman" panose="02020603050405020304" pitchFamily="18" charset="0"/>
                <a:cs typeface="Times New Roman" panose="02020603050405020304" pitchFamily="18" charset="0"/>
              </a:rPr>
              <a:t>ланмаган</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ростлаш</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тизимлари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дейилади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Агар</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ростланувчи</a:t>
            </a:r>
            <a:r>
              <a:rPr lang="ru-RU" sz="2400" dirty="0">
                <a:solidFill>
                  <a:schemeClr val="tx1"/>
                </a:solidFill>
                <a:latin typeface="Times New Roman" panose="02020603050405020304" pitchFamily="18" charset="0"/>
                <a:cs typeface="Times New Roman" panose="02020603050405020304" pitchFamily="18" charset="0"/>
              </a:rPr>
              <a:t> ми</a:t>
            </a:r>
            <a:r>
              <a:rPr lang="uz-Latn-UZ" sz="2400" dirty="0">
                <a:solidFill>
                  <a:schemeClr val="tx1"/>
                </a:solidFill>
                <a:latin typeface="Times New Roman" panose="02020603050405020304" pitchFamily="18" charset="0"/>
                <a:cs typeface="Times New Roman" panose="02020603050405020304" pitchFamily="18" charset="0"/>
              </a:rPr>
              <a:t>қ</a:t>
            </a:r>
            <a:r>
              <a:rPr lang="ru-RU" sz="2400" dirty="0" err="1">
                <a:solidFill>
                  <a:schemeClr val="tx1"/>
                </a:solidFill>
                <a:latin typeface="Times New Roman" panose="02020603050405020304" pitchFamily="18" charset="0"/>
                <a:cs typeface="Times New Roman" panose="02020603050405020304" pitchFamily="18" charset="0"/>
              </a:rPr>
              <a:t>дорлар</a:t>
            </a:r>
            <a:r>
              <a:rPr lang="ru-RU" sz="2400" dirty="0">
                <a:solidFill>
                  <a:schemeClr val="tx1"/>
                </a:solidFill>
                <a:latin typeface="Times New Roman" panose="02020603050405020304" pitchFamily="18" charset="0"/>
                <a:cs typeface="Times New Roman" panose="02020603050405020304" pitchFamily="18" charset="0"/>
              </a:rPr>
              <a:t> объект </a:t>
            </a:r>
            <a:r>
              <a:rPr lang="ru-RU" sz="2400" dirty="0" err="1">
                <a:solidFill>
                  <a:schemeClr val="tx1"/>
                </a:solidFill>
                <a:latin typeface="Times New Roman" panose="02020603050405020304" pitchFamily="18" charset="0"/>
                <a:cs typeface="Times New Roman" panose="02020603050405020304" pitchFamily="18" charset="0"/>
              </a:rPr>
              <a:t>ичида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боғланмаган</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бўлса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бундай</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тизимлар</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технологик</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жараённинг</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сифатли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ўтишини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таъминлайди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Агарда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миқдорлар</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ўзаро</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боғланган</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бўлса</a:t>
            </a:r>
            <a:r>
              <a:rPr lang="ru-RU" sz="2400" dirty="0">
                <a:solidFill>
                  <a:schemeClr val="tx1"/>
                </a:solidFill>
                <a:latin typeface="Times New Roman" panose="02020603050405020304" pitchFamily="18" charset="0"/>
                <a:cs typeface="Times New Roman" panose="02020603050405020304" pitchFamily="18" charset="0"/>
              </a:rPr>
              <a:t> автоматик </a:t>
            </a:r>
            <a:r>
              <a:rPr lang="ru-RU" sz="2400" dirty="0" err="1">
                <a:solidFill>
                  <a:schemeClr val="tx1"/>
                </a:solidFill>
                <a:latin typeface="Times New Roman" panose="02020603050405020304" pitchFamily="18" charset="0"/>
                <a:cs typeface="Times New Roman" panose="02020603050405020304" pitchFamily="18" charset="0"/>
              </a:rPr>
              <a:t>ростлаш</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тизими</a:t>
            </a:r>
            <a:r>
              <a:rPr lang="ru-RU" sz="2400" dirty="0">
                <a:solidFill>
                  <a:schemeClr val="tx1"/>
                </a:solidFill>
                <a:latin typeface="Times New Roman" panose="02020603050405020304" pitchFamily="18" charset="0"/>
                <a:cs typeface="Times New Roman" panose="02020603050405020304" pitchFamily="18" charset="0"/>
              </a:rPr>
              <a:t> </a:t>
            </a:r>
            <a:r>
              <a:rPr lang="uz-Latn-UZ" sz="2400" dirty="0">
                <a:solidFill>
                  <a:schemeClr val="tx1"/>
                </a:solidFill>
                <a:latin typeface="Times New Roman" panose="02020603050405020304" pitchFamily="18" charset="0"/>
                <a:cs typeface="Times New Roman" panose="02020603050405020304" pitchFamily="18" charset="0"/>
              </a:rPr>
              <a:t>боғ</a:t>
            </a:r>
            <a:r>
              <a:rPr lang="ru-RU" sz="2400" dirty="0" err="1">
                <a:solidFill>
                  <a:schemeClr val="tx1"/>
                </a:solidFill>
                <a:latin typeface="Times New Roman" panose="02020603050405020304" pitchFamily="18" charset="0"/>
                <a:cs typeface="Times New Roman" panose="02020603050405020304" pitchFamily="18" charset="0"/>
              </a:rPr>
              <a:t>ланган</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бўлади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Боғланган</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ростлаш</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тизимларидаги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ростлагичлар</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аввалгидек</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ўзаро</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боғланмайди</a:t>
            </a:r>
            <a:r>
              <a:rPr lang="ru-RU" sz="2400" dirty="0">
                <a:solidFill>
                  <a:schemeClr val="tx1"/>
                </a:solidFill>
                <a:latin typeface="Times New Roman" panose="02020603050405020304" pitchFamily="18" charset="0"/>
                <a:cs typeface="Times New Roman" panose="02020603050405020304" pitchFamily="18" charset="0"/>
              </a:rPr>
              <a:t>. </a:t>
            </a:r>
            <a:r>
              <a:rPr lang="uz-Latn-UZ" sz="2400" dirty="0">
                <a:solidFill>
                  <a:schemeClr val="tx1"/>
                </a:solidFill>
                <a:latin typeface="Times New Roman" panose="02020603050405020304" pitchFamily="18" charset="0"/>
                <a:cs typeface="Times New Roman" panose="02020603050405020304" pitchFamily="18" charset="0"/>
              </a:rPr>
              <a:t>Ҳ</a:t>
            </a:r>
            <a:r>
              <a:rPr lang="ru-RU" sz="2400" dirty="0">
                <a:solidFill>
                  <a:schemeClr val="tx1"/>
                </a:solidFill>
                <a:latin typeface="Times New Roman" panose="02020603050405020304" pitchFamily="18" charset="0"/>
                <a:cs typeface="Times New Roman" panose="02020603050405020304" pitchFamily="18" charset="0"/>
              </a:rPr>
              <a:t>ар </a:t>
            </a:r>
            <a:r>
              <a:rPr lang="ru-RU" sz="2400" dirty="0" err="1">
                <a:solidFill>
                  <a:schemeClr val="tx1"/>
                </a:solidFill>
                <a:latin typeface="Times New Roman" panose="02020603050405020304" pitchFamily="18" charset="0"/>
                <a:cs typeface="Times New Roman" panose="02020603050405020304" pitchFamily="18" charset="0"/>
              </a:rPr>
              <a:t>қайси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ма</a:t>
            </a:r>
            <a:r>
              <a:rPr lang="uz-Cyrl-UZ" sz="2400" dirty="0">
                <a:solidFill>
                  <a:schemeClr val="tx1"/>
                </a:solidFill>
                <a:latin typeface="Times New Roman" panose="02020603050405020304" pitchFamily="18" charset="0"/>
                <a:cs typeface="Times New Roman" panose="02020603050405020304" pitchFamily="18" charset="0"/>
              </a:rPr>
              <a:t>ҳ</a:t>
            </a:r>
            <a:r>
              <a:rPr lang="ru-RU" sz="2400" dirty="0" err="1">
                <a:solidFill>
                  <a:schemeClr val="tx1"/>
                </a:solidFill>
                <a:latin typeface="Times New Roman" panose="02020603050405020304" pitchFamily="18" charset="0"/>
                <a:cs typeface="Times New Roman" panose="02020603050405020304" pitchFamily="18" charset="0"/>
              </a:rPr>
              <a:t>аллий</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ростлаш</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контури</a:t>
            </a:r>
            <a:r>
              <a:rPr lang="ru-RU" sz="2400" dirty="0">
                <a:solidFill>
                  <a:schemeClr val="tx1"/>
                </a:solidFill>
                <a:latin typeface="Times New Roman" panose="02020603050405020304" pitchFamily="18" charset="0"/>
                <a:cs typeface="Times New Roman" panose="02020603050405020304" pitchFamily="18" charset="0"/>
              </a:rPr>
              <a:t> </a:t>
            </a:r>
            <a:r>
              <a:rPr lang="uz-Latn-UZ" sz="2400" dirty="0">
                <a:solidFill>
                  <a:schemeClr val="tx1"/>
                </a:solidFill>
                <a:latin typeface="Times New Roman" panose="02020603050405020304" pitchFamily="18" charset="0"/>
                <a:cs typeface="Times New Roman" panose="02020603050405020304" pitchFamily="18" charset="0"/>
              </a:rPr>
              <a:t>бошқа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контурларга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корреляцияланган</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ички</a:t>
            </a:r>
            <a:r>
              <a:rPr lang="ru-RU" sz="2400" dirty="0">
                <a:solidFill>
                  <a:schemeClr val="tx1"/>
                </a:solidFill>
                <a:latin typeface="Times New Roman" panose="02020603050405020304" pitchFamily="18" charset="0"/>
                <a:cs typeface="Times New Roman" panose="02020603050405020304" pitchFamily="18" charset="0"/>
              </a:rPr>
              <a:t> ало</a:t>
            </a:r>
            <a:r>
              <a:rPr lang="uz-Latn-UZ" sz="2400" dirty="0">
                <a:solidFill>
                  <a:schemeClr val="tx1"/>
                </a:solidFill>
                <a:latin typeface="Times New Roman" panose="02020603050405020304" pitchFamily="18" charset="0"/>
                <a:cs typeface="Times New Roman" panose="02020603050405020304" pitchFamily="18" charset="0"/>
              </a:rPr>
              <a:t>қ</a:t>
            </a:r>
            <a:r>
              <a:rPr lang="ru-RU" sz="2400" dirty="0">
                <a:solidFill>
                  <a:schemeClr val="tx1"/>
                </a:solidFill>
                <a:latin typeface="Times New Roman" panose="02020603050405020304" pitchFamily="18" charset="0"/>
                <a:cs typeface="Times New Roman" panose="02020603050405020304" pitchFamily="18" charset="0"/>
              </a:rPr>
              <a:t>а ор</a:t>
            </a:r>
            <a:r>
              <a:rPr lang="uz-Latn-UZ" sz="2400" dirty="0">
                <a:solidFill>
                  <a:schemeClr val="tx1"/>
                </a:solidFill>
                <a:latin typeface="Times New Roman" panose="02020603050405020304" pitchFamily="18" charset="0"/>
                <a:cs typeface="Times New Roman" panose="02020603050405020304" pitchFamily="18" charset="0"/>
              </a:rPr>
              <a:t>қ</a:t>
            </a:r>
            <a:r>
              <a:rPr lang="ru-RU" sz="2400" dirty="0">
                <a:solidFill>
                  <a:schemeClr val="tx1"/>
                </a:solidFill>
                <a:latin typeface="Times New Roman" panose="02020603050405020304" pitchFamily="18" charset="0"/>
                <a:cs typeface="Times New Roman" panose="02020603050405020304" pitchFamily="18" charset="0"/>
              </a:rPr>
              <a:t>али </a:t>
            </a:r>
            <a:r>
              <a:rPr lang="ru-RU" sz="2400" dirty="0" err="1">
                <a:solidFill>
                  <a:schemeClr val="tx1"/>
                </a:solidFill>
                <a:latin typeface="Times New Roman" panose="02020603050405020304" pitchFamily="18" charset="0"/>
                <a:cs typeface="Times New Roman" panose="02020603050405020304" pitchFamily="18" charset="0"/>
              </a:rPr>
              <a:t>таъсир</a:t>
            </a:r>
            <a:r>
              <a:rPr lang="ru-RU" sz="2400" dirty="0">
                <a:solidFill>
                  <a:schemeClr val="tx1"/>
                </a:solidFill>
                <a:latin typeface="Times New Roman" panose="02020603050405020304" pitchFamily="18" charset="0"/>
                <a:cs typeface="Times New Roman" panose="02020603050405020304" pitchFamily="18" charset="0"/>
              </a:rPr>
              <a:t> </a:t>
            </a:r>
            <a:r>
              <a:rPr lang="uz-Latn-UZ" sz="2400" dirty="0">
                <a:solidFill>
                  <a:schemeClr val="tx1"/>
                </a:solidFill>
                <a:latin typeface="Times New Roman" panose="02020603050405020304" pitchFamily="18" charset="0"/>
                <a:cs typeface="Times New Roman" panose="02020603050405020304" pitchFamily="18" charset="0"/>
              </a:rPr>
              <a:t>қ</a:t>
            </a:r>
            <a:r>
              <a:rPr lang="ru-RU" sz="2400" dirty="0" err="1">
                <a:solidFill>
                  <a:schemeClr val="tx1"/>
                </a:solidFill>
                <a:latin typeface="Times New Roman" panose="02020603050405020304" pitchFamily="18" charset="0"/>
                <a:cs typeface="Times New Roman" panose="02020603050405020304" pitchFamily="18" charset="0"/>
              </a:rPr>
              <a:t>илгани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сабабли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ростлаш</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сифати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ёмонлашади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Натижада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тизим</a:t>
            </a:r>
            <a:r>
              <a:rPr lang="ru-RU" sz="2400" dirty="0">
                <a:solidFill>
                  <a:schemeClr val="tx1"/>
                </a:solidFill>
                <a:latin typeface="Times New Roman" panose="02020603050405020304" pitchFamily="18" charset="0"/>
                <a:cs typeface="Times New Roman" panose="02020603050405020304" pitchFamily="18" charset="0"/>
              </a:rPr>
              <a:t> тур</a:t>
            </a:r>
            <a:r>
              <a:rPr lang="uz-Latn-UZ" sz="2400" dirty="0">
                <a:solidFill>
                  <a:schemeClr val="tx1"/>
                </a:solidFill>
                <a:latin typeface="Times New Roman" panose="02020603050405020304" pitchFamily="18" charset="0"/>
                <a:cs typeface="Times New Roman" panose="02020603050405020304" pitchFamily="18" charset="0"/>
              </a:rPr>
              <a:t>ғ</a:t>
            </a:r>
            <a:r>
              <a:rPr lang="ru-RU" sz="2400" dirty="0" err="1">
                <a:solidFill>
                  <a:schemeClr val="tx1"/>
                </a:solidFill>
                <a:latin typeface="Times New Roman" panose="02020603050405020304" pitchFamily="18" charset="0"/>
                <a:cs typeface="Times New Roman" panose="02020603050405020304" pitchFamily="18" charset="0"/>
              </a:rPr>
              <a:t>унлашмаган</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бўлиб</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қолиши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мумкин</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Бу</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ҳолда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боғланган</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ростлаш</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тизими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қўлланилади</a:t>
            </a:r>
            <a:r>
              <a:rPr lang="ru-RU" sz="2400" dirty="0">
                <a:solidFill>
                  <a:schemeClr val="tx1"/>
                </a:solidFill>
                <a:latin typeface="Times New Roman" panose="02020603050405020304" pitchFamily="18" charset="0"/>
                <a:cs typeface="Times New Roman" panose="02020603050405020304" pitchFamily="18" charset="0"/>
              </a:rPr>
              <a:t>.</a:t>
            </a:r>
            <a:endParaRPr lang="ru-RU" sz="36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494210141"/>
      </p:ext>
    </p:extLst>
  </p:cSld>
  <p:clrMapOvr>
    <a:masterClrMapping/>
  </p:clrMapOvr>
  <p:transition spd="slow">
    <p:push di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sz="quarter" idx="13"/>
          </p:nvPr>
        </p:nvSpPr>
        <p:spPr>
          <a:xfrm>
            <a:off x="467544" y="548680"/>
            <a:ext cx="8136904" cy="5760640"/>
          </a:xfrm>
        </p:spPr>
        <p:txBody>
          <a:bodyPr>
            <a:normAutofit/>
          </a:bodyPr>
          <a:lstStyle/>
          <a:p>
            <a:pPr marL="44450" indent="492125" algn="just">
              <a:lnSpc>
                <a:spcPct val="150000"/>
              </a:lnSpc>
              <a:spcBef>
                <a:spcPts val="0"/>
              </a:spcBef>
              <a:spcAft>
                <a:spcPts val="0"/>
              </a:spcAft>
              <a:buNone/>
            </a:pPr>
            <a:r>
              <a:rPr lang="ru-RU" sz="2600" dirty="0" err="1">
                <a:solidFill>
                  <a:schemeClr val="tx1"/>
                </a:solidFill>
                <a:latin typeface="Times New Roman" panose="02020603050405020304" pitchFamily="18" charset="0"/>
                <a:cs typeface="Times New Roman" panose="02020603050405020304" pitchFamily="18" charset="0"/>
              </a:rPr>
              <a:t>Ростлагичлари</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ўзаро</a:t>
            </a:r>
            <a:r>
              <a:rPr lang="ru-RU" sz="2600" dirty="0">
                <a:solidFill>
                  <a:schemeClr val="tx1"/>
                </a:solidFill>
                <a:latin typeface="Times New Roman" panose="02020603050405020304" pitchFamily="18" charset="0"/>
                <a:cs typeface="Times New Roman" panose="02020603050405020304" pitchFamily="18" charset="0"/>
              </a:rPr>
              <a:t> та</a:t>
            </a:r>
            <a:r>
              <a:rPr lang="uz-Latn-UZ" sz="2600" dirty="0">
                <a:solidFill>
                  <a:schemeClr val="tx1"/>
                </a:solidFill>
                <a:latin typeface="Times New Roman" panose="02020603050405020304" pitchFamily="18" charset="0"/>
                <a:cs typeface="Times New Roman" panose="02020603050405020304" pitchFamily="18" charset="0"/>
              </a:rPr>
              <a:t>шқ</a:t>
            </a:r>
            <a:r>
              <a:rPr lang="ru-RU" sz="2600" dirty="0">
                <a:solidFill>
                  <a:schemeClr val="tx1"/>
                </a:solidFill>
                <a:latin typeface="Times New Roman" panose="02020603050405020304" pitchFamily="18" charset="0"/>
                <a:cs typeface="Times New Roman" panose="02020603050405020304" pitchFamily="18" charset="0"/>
              </a:rPr>
              <a:t>и ало</a:t>
            </a:r>
            <a:r>
              <a:rPr lang="uz-Latn-UZ" sz="2600" dirty="0">
                <a:solidFill>
                  <a:schemeClr val="tx1"/>
                </a:solidFill>
                <a:latin typeface="Times New Roman" panose="02020603050405020304" pitchFamily="18" charset="0"/>
                <a:cs typeface="Times New Roman" panose="02020603050405020304" pitchFamily="18" charset="0"/>
              </a:rPr>
              <a:t>қ</a:t>
            </a:r>
            <a:r>
              <a:rPr lang="ru-RU" sz="2600" dirty="0">
                <a:solidFill>
                  <a:schemeClr val="tx1"/>
                </a:solidFill>
                <a:latin typeface="Times New Roman" panose="02020603050405020304" pitchFamily="18" charset="0"/>
                <a:cs typeface="Times New Roman" panose="02020603050405020304" pitchFamily="18" charset="0"/>
              </a:rPr>
              <a:t>а </a:t>
            </a:r>
            <a:r>
              <a:rPr lang="ru-RU" sz="2600" dirty="0" err="1">
                <a:solidFill>
                  <a:schemeClr val="tx1"/>
                </a:solidFill>
                <a:latin typeface="Times New Roman" panose="02020603050405020304" pitchFamily="18" charset="0"/>
                <a:cs typeface="Times New Roman" panose="02020603050405020304" pitchFamily="18" charset="0"/>
              </a:rPr>
              <a:t>орқали</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боғланган</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тизим</a:t>
            </a:r>
            <a:r>
              <a:rPr lang="ru-RU" sz="2600" dirty="0">
                <a:solidFill>
                  <a:schemeClr val="tx1"/>
                </a:solidFill>
                <a:latin typeface="Times New Roman" panose="02020603050405020304" pitchFamily="18" charset="0"/>
                <a:cs typeface="Times New Roman" panose="02020603050405020304" pitchFamily="18" charset="0"/>
              </a:rPr>
              <a:t> </a:t>
            </a:r>
            <a:r>
              <a:rPr lang="uz-Latn-UZ" sz="2600" dirty="0">
                <a:solidFill>
                  <a:schemeClr val="tx1"/>
                </a:solidFill>
                <a:latin typeface="Times New Roman" panose="02020603050405020304" pitchFamily="18" charset="0"/>
                <a:cs typeface="Times New Roman" panose="02020603050405020304" pitchFamily="18" charset="0"/>
              </a:rPr>
              <a:t>боғ</a:t>
            </a:r>
            <a:r>
              <a:rPr lang="ru-RU" sz="2600" dirty="0" err="1">
                <a:solidFill>
                  <a:schemeClr val="tx1"/>
                </a:solidFill>
                <a:latin typeface="Times New Roman" panose="02020603050405020304" pitchFamily="18" charset="0"/>
                <a:cs typeface="Times New Roman" panose="02020603050405020304" pitchFamily="18" charset="0"/>
              </a:rPr>
              <a:t>ланган</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ростлаш</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тизими</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синфига</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киради</a:t>
            </a:r>
            <a:r>
              <a:rPr lang="ru-RU" sz="2600" dirty="0">
                <a:solidFill>
                  <a:schemeClr val="tx1"/>
                </a:solidFill>
                <a:latin typeface="Times New Roman" panose="02020603050405020304" pitchFamily="18" charset="0"/>
                <a:cs typeface="Times New Roman" panose="02020603050405020304" pitchFamily="18" charset="0"/>
              </a:rPr>
              <a:t>. Шу </a:t>
            </a:r>
            <a:r>
              <a:rPr lang="ru-RU" sz="2600" dirty="0" err="1">
                <a:solidFill>
                  <a:schemeClr val="tx1"/>
                </a:solidFill>
                <a:latin typeface="Times New Roman" panose="02020603050405020304" pitchFamily="18" charset="0"/>
                <a:cs typeface="Times New Roman" panose="02020603050405020304" pitchFamily="18" charset="0"/>
              </a:rPr>
              <a:t>билан</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бирга</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ростлагичларнинг</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ўзаро</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таъсирида</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ростланувчи</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катталиклар</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ички</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бо</a:t>
            </a:r>
            <a:r>
              <a:rPr lang="uz-Latn-UZ" sz="2600" dirty="0">
                <a:solidFill>
                  <a:schemeClr val="tx1"/>
                </a:solidFill>
                <a:latin typeface="Times New Roman" panose="02020603050405020304" pitchFamily="18" charset="0"/>
                <a:cs typeface="Times New Roman" panose="02020603050405020304" pitchFamily="18" charset="0"/>
              </a:rPr>
              <a:t>ғ</a:t>
            </a:r>
            <a:r>
              <a:rPr lang="ru-RU" sz="2600" dirty="0" err="1">
                <a:solidFill>
                  <a:schemeClr val="tx1"/>
                </a:solidFill>
                <a:latin typeface="Times New Roman" panose="02020603050405020304" pitchFamily="18" charset="0"/>
                <a:cs typeface="Times New Roman" panose="02020603050405020304" pitchFamily="18" charset="0"/>
              </a:rPr>
              <a:t>ланишларининг</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зарарли</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таъсиринн</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бирмунча</a:t>
            </a:r>
            <a:r>
              <a:rPr lang="ru-RU" sz="2600" dirty="0">
                <a:solidFill>
                  <a:schemeClr val="tx1"/>
                </a:solidFill>
                <a:latin typeface="Times New Roman" panose="02020603050405020304" pitchFamily="18" charset="0"/>
                <a:cs typeface="Times New Roman" panose="02020603050405020304" pitchFamily="18" charset="0"/>
              </a:rPr>
              <a:t> компенсация </a:t>
            </a:r>
            <a:r>
              <a:rPr lang="uz-Latn-UZ" sz="2600" dirty="0">
                <a:solidFill>
                  <a:schemeClr val="tx1"/>
                </a:solidFill>
                <a:latin typeface="Times New Roman" panose="02020603050405020304" pitchFamily="18" charset="0"/>
                <a:cs typeface="Times New Roman" panose="02020603050405020304" pitchFamily="18" charset="0"/>
              </a:rPr>
              <a:t>қ</a:t>
            </a:r>
            <a:r>
              <a:rPr lang="ru-RU" sz="2600" dirty="0">
                <a:solidFill>
                  <a:schemeClr val="tx1"/>
                </a:solidFill>
                <a:latin typeface="Times New Roman" panose="02020603050405020304" pitchFamily="18" charset="0"/>
                <a:cs typeface="Times New Roman" panose="02020603050405020304" pitchFamily="18" charset="0"/>
              </a:rPr>
              <a:t>или</a:t>
            </a:r>
            <a:r>
              <a:rPr lang="uz-Latn-UZ" sz="2600" dirty="0">
                <a:solidFill>
                  <a:schemeClr val="tx1"/>
                </a:solidFill>
                <a:latin typeface="Times New Roman" panose="02020603050405020304" pitchFamily="18" charset="0"/>
                <a:cs typeface="Times New Roman" panose="02020603050405020304" pitchFamily="18" charset="0"/>
              </a:rPr>
              <a:t>ш</a:t>
            </a:r>
            <a:r>
              <a:rPr lang="ru-RU" sz="2600" dirty="0">
                <a:solidFill>
                  <a:schemeClr val="tx1"/>
                </a:solidFill>
                <a:latin typeface="Times New Roman" panose="02020603050405020304" pitchFamily="18" charset="0"/>
                <a:cs typeface="Times New Roman" panose="02020603050405020304" pitchFamily="18" charset="0"/>
              </a:rPr>
              <a:t>и </a:t>
            </a:r>
            <a:r>
              <a:rPr lang="uz-Latn-UZ" sz="2600" dirty="0">
                <a:solidFill>
                  <a:schemeClr val="tx1"/>
                </a:solidFill>
                <a:latin typeface="Times New Roman" panose="02020603050405020304" pitchFamily="18" charset="0"/>
                <a:cs typeface="Times New Roman" panose="02020603050405020304" pitchFamily="18" charset="0"/>
              </a:rPr>
              <a:t>ҳ</a:t>
            </a:r>
            <a:r>
              <a:rPr lang="ru-RU" sz="2600" dirty="0" err="1">
                <a:solidFill>
                  <a:schemeClr val="tx1"/>
                </a:solidFill>
                <a:latin typeface="Times New Roman" panose="02020603050405020304" pitchFamily="18" charset="0"/>
                <a:cs typeface="Times New Roman" panose="02020603050405020304" pitchFamily="18" charset="0"/>
              </a:rPr>
              <a:t>ам</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назарда</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тутилган</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Энг</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мукаммал</a:t>
            </a:r>
            <a:r>
              <a:rPr lang="ru-RU" sz="2600" dirty="0">
                <a:solidFill>
                  <a:schemeClr val="tx1"/>
                </a:solidFill>
                <a:latin typeface="Times New Roman" panose="02020603050405020304" pitchFamily="18" charset="0"/>
                <a:cs typeface="Times New Roman" panose="02020603050405020304" pitchFamily="18" charset="0"/>
              </a:rPr>
              <a:t> </a:t>
            </a:r>
            <a:r>
              <a:rPr lang="uz-Cyrl-UZ" sz="2600" dirty="0">
                <a:solidFill>
                  <a:schemeClr val="tx1"/>
                </a:solidFill>
                <a:latin typeface="Times New Roman" panose="02020603050405020304" pitchFamily="18" charset="0"/>
                <a:cs typeface="Times New Roman" panose="02020603050405020304" pitchFamily="18" charset="0"/>
              </a:rPr>
              <a:t>ҳ</a:t>
            </a:r>
            <a:r>
              <a:rPr lang="ru-RU" sz="2600" dirty="0" err="1">
                <a:solidFill>
                  <a:schemeClr val="tx1"/>
                </a:solidFill>
                <a:latin typeface="Times New Roman" panose="02020603050405020304" pitchFamily="18" charset="0"/>
                <a:cs typeface="Times New Roman" panose="02020603050405020304" pitchFamily="18" charset="0"/>
              </a:rPr>
              <a:t>олларда</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таш</a:t>
            </a:r>
            <a:r>
              <a:rPr lang="uz-Latn-UZ" sz="2600" dirty="0">
                <a:solidFill>
                  <a:schemeClr val="tx1"/>
                </a:solidFill>
                <a:latin typeface="Times New Roman" panose="02020603050405020304" pitchFamily="18" charset="0"/>
                <a:cs typeface="Times New Roman" panose="02020603050405020304" pitchFamily="18" charset="0"/>
              </a:rPr>
              <a:t>қ</a:t>
            </a:r>
            <a:r>
              <a:rPr lang="ru-RU" sz="2600" dirty="0">
                <a:solidFill>
                  <a:schemeClr val="tx1"/>
                </a:solidFill>
                <a:latin typeface="Times New Roman" panose="02020603050405020304" pitchFamily="18" charset="0"/>
                <a:cs typeface="Times New Roman" panose="02020603050405020304" pitchFamily="18" charset="0"/>
              </a:rPr>
              <a:t>и </a:t>
            </a:r>
            <a:r>
              <a:rPr lang="ru-RU" sz="2600" dirty="0" err="1">
                <a:solidFill>
                  <a:schemeClr val="tx1"/>
                </a:solidFill>
                <a:latin typeface="Times New Roman" panose="02020603050405020304" pitchFamily="18" charset="0"/>
                <a:cs typeface="Times New Roman" panose="02020603050405020304" pitchFamily="18" charset="0"/>
              </a:rPr>
              <a:t>боғланишлар</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ички</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боғланишлар</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юзаг</a:t>
            </a:r>
            <a:r>
              <a:rPr lang="uz-Latn-UZ" sz="2600" dirty="0">
                <a:solidFill>
                  <a:schemeClr val="tx1"/>
                </a:solidFill>
                <a:latin typeface="Times New Roman" panose="02020603050405020304" pitchFamily="18" charset="0"/>
                <a:cs typeface="Times New Roman" panose="02020603050405020304" pitchFamily="18" charset="0"/>
              </a:rPr>
              <a:t>а</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келтирадиган</a:t>
            </a:r>
            <a:r>
              <a:rPr lang="ru-RU" sz="2600" dirty="0">
                <a:solidFill>
                  <a:schemeClr val="tx1"/>
                </a:solidFill>
                <a:latin typeface="Times New Roman" panose="02020603050405020304" pitchFamily="18" charset="0"/>
                <a:cs typeface="Times New Roman" panose="02020603050405020304" pitchFamily="18" charset="0"/>
              </a:rPr>
              <a:t> к</a:t>
            </a:r>
            <a:r>
              <a:rPr lang="uz-Latn-UZ" sz="2600" dirty="0">
                <a:solidFill>
                  <a:schemeClr val="tx1"/>
                </a:solidFill>
                <a:latin typeface="Times New Roman" panose="02020603050405020304" pitchFamily="18" charset="0"/>
                <a:cs typeface="Times New Roman" panose="02020603050405020304" pitchFamily="18" charset="0"/>
              </a:rPr>
              <a:t>ў</a:t>
            </a:r>
            <a:r>
              <a:rPr lang="ru-RU" sz="2600" dirty="0" err="1">
                <a:solidFill>
                  <a:schemeClr val="tx1"/>
                </a:solidFill>
                <a:latin typeface="Times New Roman" panose="02020603050405020304" pitchFamily="18" charset="0"/>
                <a:cs typeface="Times New Roman" panose="02020603050405020304" pitchFamily="18" charset="0"/>
              </a:rPr>
              <a:t>нгилсиз</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ходисаларни</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бутунлай</a:t>
            </a:r>
            <a:r>
              <a:rPr lang="ru-RU" sz="2600" dirty="0">
                <a:solidFill>
                  <a:schemeClr val="tx1"/>
                </a:solidFill>
                <a:latin typeface="Times New Roman" panose="02020603050405020304" pitchFamily="18" charset="0"/>
                <a:cs typeface="Times New Roman" panose="02020603050405020304" pitchFamily="18" charset="0"/>
              </a:rPr>
              <a:t> й</a:t>
            </a:r>
            <a:r>
              <a:rPr lang="uz-Latn-UZ" sz="2600" dirty="0">
                <a:solidFill>
                  <a:schemeClr val="tx1"/>
                </a:solidFill>
                <a:latin typeface="Times New Roman" panose="02020603050405020304" pitchFamily="18" charset="0"/>
                <a:cs typeface="Times New Roman" panose="02020603050405020304" pitchFamily="18" charset="0"/>
              </a:rPr>
              <a:t>ўқ</a:t>
            </a:r>
            <a:r>
              <a:rPr lang="ru-RU" sz="2600" dirty="0" err="1">
                <a:solidFill>
                  <a:schemeClr val="tx1"/>
                </a:solidFill>
                <a:latin typeface="Times New Roman" panose="02020603050405020304" pitchFamily="18" charset="0"/>
                <a:cs typeface="Times New Roman" panose="02020603050405020304" pitchFamily="18" charset="0"/>
              </a:rPr>
              <a:t>отади</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ва</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бундай</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боғланган</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тизим</a:t>
            </a:r>
            <a:r>
              <a:rPr lang="ru-RU" sz="2600" dirty="0">
                <a:solidFill>
                  <a:schemeClr val="tx1"/>
                </a:solidFill>
                <a:latin typeface="Times New Roman" panose="02020603050405020304" pitchFamily="18" charset="0"/>
                <a:cs typeface="Times New Roman" panose="02020603050405020304" pitchFamily="18" charset="0"/>
              </a:rPr>
              <a:t> </a:t>
            </a:r>
            <a:r>
              <a:rPr lang="ru-RU" sz="2600" i="1" dirty="0" err="1">
                <a:solidFill>
                  <a:schemeClr val="tx1"/>
                </a:solidFill>
                <a:latin typeface="Times New Roman" panose="02020603050405020304" pitchFamily="18" charset="0"/>
                <a:cs typeface="Times New Roman" panose="02020603050405020304" pitchFamily="18" charset="0"/>
              </a:rPr>
              <a:t>автоном</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дейилади</a:t>
            </a:r>
            <a:r>
              <a:rPr lang="ru-RU" sz="2600" dirty="0">
                <a:solidFill>
                  <a:schemeClr val="tx1"/>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4265722327"/>
      </p:ext>
    </p:extLst>
  </p:cSld>
  <p:clrMapOvr>
    <a:masterClrMapping/>
  </p:clrMapOvr>
  <p:transition spd="slow">
    <p:push dir="u"/>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332656"/>
            <a:ext cx="8640960" cy="4320480"/>
          </a:xfrm>
        </p:spPr>
        <p:txBody>
          <a:bodyPr>
            <a:normAutofit fontScale="85000" lnSpcReduction="10000"/>
          </a:bodyPr>
          <a:lstStyle/>
          <a:p>
            <a:pPr marL="0" indent="457200" algn="just">
              <a:lnSpc>
                <a:spcPct val="150000"/>
              </a:lnSpc>
              <a:spcBef>
                <a:spcPts val="0"/>
              </a:spcBef>
              <a:spcAft>
                <a:spcPts val="0"/>
              </a:spcAft>
              <a:buNone/>
            </a:pPr>
            <a:r>
              <a:rPr lang="ru-RU" dirty="0">
                <a:latin typeface="Times New Roman" panose="02020603050405020304" pitchFamily="18" charset="0"/>
                <a:cs typeface="Times New Roman" panose="02020603050405020304" pitchFamily="18" charset="0"/>
              </a:rPr>
              <a:t>Автоматик </a:t>
            </a:r>
            <a:r>
              <a:rPr lang="ru-RU" dirty="0" err="1">
                <a:latin typeface="Times New Roman" panose="02020603050405020304" pitchFamily="18" charset="0"/>
                <a:cs typeface="Times New Roman" panose="02020603050405020304" pitchFamily="18" charset="0"/>
              </a:rPr>
              <a:t>тизим</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технологик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жараён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ёки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жиҳозни</a:t>
            </a:r>
            <a:r>
              <a:rPr lang="ru-RU" dirty="0">
                <a:latin typeface="Times New Roman" panose="02020603050405020304" pitchFamily="18" charset="0"/>
                <a:cs typeface="Times New Roman" panose="02020603050405020304" pitchFamily="18" charset="0"/>
              </a:rPr>
              <a:t> одам </a:t>
            </a:r>
            <a:r>
              <a:rPr lang="ru-RU" dirty="0" err="1">
                <a:latin typeface="Times New Roman" panose="02020603050405020304" pitchFamily="18" charset="0"/>
                <a:cs typeface="Times New Roman" panose="02020603050405020304" pitchFamily="18" charset="0"/>
              </a:rPr>
              <a:t>иштирокисиз</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берилган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дастур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асосида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бошқаришга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қаратилган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қурилмалар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мажмуасига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айтилади</a:t>
            </a:r>
            <a:r>
              <a:rPr lang="ru-RU" dirty="0">
                <a:latin typeface="Times New Roman" panose="02020603050405020304" pitchFamily="18" charset="0"/>
                <a:cs typeface="Times New Roman" panose="02020603050405020304" pitchFamily="18" charset="0"/>
              </a:rPr>
              <a:t>. </a:t>
            </a:r>
            <a:r>
              <a:rPr lang="uz-Cyrl-UZ" dirty="0">
                <a:latin typeface="Times New Roman" panose="02020603050405020304" pitchFamily="18" charset="0"/>
                <a:cs typeface="Times New Roman" panose="02020603050405020304" pitchFamily="18" charset="0"/>
              </a:rPr>
              <a:t>Ҳ</a:t>
            </a:r>
            <a:r>
              <a:rPr lang="ru-RU" dirty="0">
                <a:latin typeface="Times New Roman" panose="02020603050405020304" pitchFamily="18" charset="0"/>
                <a:cs typeface="Times New Roman" panose="02020603050405020304" pitchFamily="18" charset="0"/>
              </a:rPr>
              <a:t>ар </a:t>
            </a:r>
            <a:r>
              <a:rPr lang="ru-RU" dirty="0" err="1">
                <a:latin typeface="Times New Roman" panose="02020603050405020304" pitchFamily="18" charset="0"/>
                <a:cs typeface="Times New Roman" panose="02020603050405020304" pitchFamily="18" charset="0"/>
              </a:rPr>
              <a:t>қандай</a:t>
            </a:r>
            <a:r>
              <a:rPr lang="ru-RU" dirty="0">
                <a:latin typeface="Times New Roman" panose="02020603050405020304" pitchFamily="18" charset="0"/>
                <a:cs typeface="Times New Roman" panose="02020603050405020304" pitchFamily="18" charset="0"/>
              </a:rPr>
              <a:t> автоматик </a:t>
            </a:r>
            <a:r>
              <a:rPr lang="ru-RU" dirty="0" err="1">
                <a:latin typeface="Times New Roman" panose="02020603050405020304" pitchFamily="18" charset="0"/>
                <a:cs typeface="Times New Roman" panose="02020603050405020304" pitchFamily="18" charset="0"/>
              </a:rPr>
              <a:t>тизим</a:t>
            </a:r>
            <a:r>
              <a:rPr lang="ru-RU" dirty="0">
                <a:latin typeface="Times New Roman" panose="02020603050405020304" pitchFamily="18" charset="0"/>
                <a:cs typeface="Times New Roman" panose="02020603050405020304" pitchFamily="18" charset="0"/>
              </a:rPr>
              <a:t> (АТ) </a:t>
            </a:r>
            <a:r>
              <a:rPr lang="ru-RU" dirty="0" err="1">
                <a:latin typeface="Times New Roman" panose="02020603050405020304" pitchFamily="18" charset="0"/>
                <a:cs typeface="Times New Roman" panose="02020603050405020304" pitchFamily="18" charset="0"/>
              </a:rPr>
              <a:t>қаерда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қўлланилишидан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қатъий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назар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иккита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асосий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қисмдан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ташкил</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топган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бошқариш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объекти</a:t>
            </a:r>
            <a:r>
              <a:rPr lang="ru-RU" dirty="0">
                <a:latin typeface="Times New Roman" panose="02020603050405020304" pitchFamily="18" charset="0"/>
                <a:cs typeface="Times New Roman" panose="02020603050405020304" pitchFamily="18" charset="0"/>
              </a:rPr>
              <a:t> (БО)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бошқарув</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қурилмаси</a:t>
            </a:r>
            <a:r>
              <a:rPr lang="ru-RU" dirty="0">
                <a:latin typeface="Times New Roman" panose="02020603050405020304" pitchFamily="18" charset="0"/>
                <a:cs typeface="Times New Roman" panose="02020603050405020304" pitchFamily="18" charset="0"/>
              </a:rPr>
              <a:t> (БҚ) дан; </a:t>
            </a:r>
            <a:r>
              <a:rPr lang="ru-RU" dirty="0" err="1">
                <a:latin typeface="Times New Roman" panose="02020603050405020304" pitchFamily="18" charset="0"/>
                <a:cs typeface="Times New Roman" panose="02020603050405020304" pitchFamily="18" charset="0"/>
              </a:rPr>
              <a:t>Унинг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фукнционал</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схемаси</a:t>
            </a:r>
            <a:r>
              <a:rPr lang="ru-RU" dirty="0">
                <a:latin typeface="Times New Roman" panose="02020603050405020304" pitchFamily="18" charset="0"/>
                <a:cs typeface="Times New Roman" panose="02020603050405020304" pitchFamily="18" charset="0"/>
              </a:rPr>
              <a:t> </a:t>
            </a:r>
            <a:r>
              <a:rPr lang="uz-Cyrl-UZ" dirty="0">
                <a:latin typeface="Times New Roman" panose="02020603050405020304" pitchFamily="18" charset="0"/>
                <a:cs typeface="Times New Roman" panose="02020603050405020304" pitchFamily="18" charset="0"/>
              </a:rPr>
              <a:t>2.2</a:t>
            </a:r>
            <a:r>
              <a:rPr lang="ru-RU" dirty="0">
                <a:latin typeface="Times New Roman" panose="02020603050405020304" pitchFamily="18" charset="0"/>
                <a:cs typeface="Times New Roman" panose="02020603050405020304" pitchFamily="18" charset="0"/>
              </a:rPr>
              <a:t>-</a:t>
            </a:r>
            <a:r>
              <a:rPr lang="ru-RU" dirty="0" err="1">
                <a:latin typeface="Times New Roman" panose="02020603050405020304" pitchFamily="18" charset="0"/>
                <a:cs typeface="Times New Roman" panose="02020603050405020304" pitchFamily="18" charset="0"/>
              </a:rPr>
              <a:t>расмда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келтирилган</a:t>
            </a:r>
            <a:r>
              <a:rPr lang="ru-RU" dirty="0" smtClean="0">
                <a:latin typeface="Times New Roman" panose="02020603050405020304" pitchFamily="18" charset="0"/>
                <a:cs typeface="Times New Roman" panose="02020603050405020304" pitchFamily="18" charset="0"/>
              </a:rPr>
              <a:t>.</a:t>
            </a:r>
            <a:endParaRPr lang="en-US" dirty="0" smtClean="0">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en-US" dirty="0">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ru-RU" dirty="0">
              <a:latin typeface="Times New Roman" pitchFamily="18" charset="0"/>
              <a:cs typeface="Times New Roman" pitchFamily="18" charset="0"/>
            </a:endParaRPr>
          </a:p>
        </p:txBody>
      </p:sp>
      <p:pic>
        <p:nvPicPr>
          <p:cNvPr id="3075" name="Picture 3"/>
          <p:cNvPicPr>
            <a:picLocks noChangeAspect="1" noChangeArrowheads="1"/>
          </p:cNvPicPr>
          <p:nvPr/>
        </p:nvPicPr>
        <p:blipFill rotWithShape="1">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r="2795"/>
          <a:stretch/>
        </p:blipFill>
        <p:spPr bwMode="auto">
          <a:xfrm>
            <a:off x="545689" y="4725144"/>
            <a:ext cx="8165277" cy="12241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Прямоугольник 6"/>
          <p:cNvSpPr/>
          <p:nvPr/>
        </p:nvSpPr>
        <p:spPr>
          <a:xfrm>
            <a:off x="653702" y="6093296"/>
            <a:ext cx="7949253" cy="400110"/>
          </a:xfrm>
          <a:prstGeom prst="rect">
            <a:avLst/>
          </a:prstGeom>
        </p:spPr>
        <p:txBody>
          <a:bodyPr wrap="square">
            <a:spAutoFit/>
          </a:bodyPr>
          <a:lstStyle/>
          <a:p>
            <a:pPr algn="ctr"/>
            <a:r>
              <a:rPr lang="uz-Cyrl-UZ" sz="2000" b="1" dirty="0">
                <a:latin typeface="Times New Roman" panose="02020603050405020304" pitchFamily="18" charset="0"/>
                <a:cs typeface="Times New Roman" panose="02020603050405020304" pitchFamily="18" charset="0"/>
              </a:rPr>
              <a:t>2.2</a:t>
            </a:r>
            <a:r>
              <a:rPr lang="uz-Latn-UZ" sz="2000" b="1" dirty="0">
                <a:latin typeface="Times New Roman" panose="02020603050405020304" pitchFamily="18" charset="0"/>
                <a:cs typeface="Times New Roman" panose="02020603050405020304" pitchFamily="18" charset="0"/>
              </a:rPr>
              <a:t> – </a:t>
            </a:r>
            <a:r>
              <a:rPr lang="uz-Cyrl-UZ" sz="2000" b="1" dirty="0">
                <a:latin typeface="Times New Roman" panose="02020603050405020304" pitchFamily="18" charset="0"/>
                <a:cs typeface="Times New Roman" panose="02020603050405020304" pitchFamily="18" charset="0"/>
              </a:rPr>
              <a:t>расм. </a:t>
            </a:r>
            <a:r>
              <a:rPr lang="ru-RU" sz="2000" b="1" dirty="0">
                <a:latin typeface="Times New Roman" panose="02020603050405020304" pitchFamily="18" charset="0"/>
                <a:cs typeface="Times New Roman" panose="02020603050405020304" pitchFamily="18" charset="0"/>
              </a:rPr>
              <a:t>Автоматик </a:t>
            </a:r>
            <a:r>
              <a:rPr lang="ru-RU" sz="2000" b="1" dirty="0" err="1">
                <a:latin typeface="Times New Roman" panose="02020603050405020304" pitchFamily="18" charset="0"/>
                <a:cs typeface="Times New Roman" panose="02020603050405020304" pitchFamily="18" charset="0"/>
              </a:rPr>
              <a:t>тизим</a:t>
            </a:r>
            <a:r>
              <a:rPr lang="uz-Cyrl-UZ" sz="2000" b="1" dirty="0">
                <a:latin typeface="Times New Roman" panose="02020603050405020304" pitchFamily="18" charset="0"/>
                <a:cs typeface="Times New Roman" panose="02020603050405020304" pitchFamily="18" charset="0"/>
              </a:rPr>
              <a:t>нинг </a:t>
            </a:r>
            <a:r>
              <a:rPr lang="ru-RU" sz="2000" b="1" dirty="0" err="1">
                <a:latin typeface="Times New Roman" panose="02020603050405020304" pitchFamily="18" charset="0"/>
                <a:cs typeface="Times New Roman" panose="02020603050405020304" pitchFamily="18" charset="0"/>
              </a:rPr>
              <a:t>фукнционал</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схемаси</a:t>
            </a:r>
            <a:r>
              <a:rPr lang="uz-Cyrl-UZ" sz="2000" b="1" dirty="0">
                <a:latin typeface="Times New Roman" panose="02020603050405020304" pitchFamily="18" charset="0"/>
                <a:cs typeface="Times New Roman" panose="02020603050405020304" pitchFamily="18" charset="0"/>
              </a:rPr>
              <a:t>.</a:t>
            </a:r>
            <a:endParaRPr lang="ru-RU"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95034897"/>
      </p:ext>
    </p:extLst>
  </p:cSld>
  <p:clrMapOvr>
    <a:masterClrMapping/>
  </p:clrMapOvr>
  <p:transition spd="slow">
    <p:push dir="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95536" y="476672"/>
            <a:ext cx="8352928" cy="5976664"/>
          </a:xfrm>
        </p:spPr>
        <p:txBody>
          <a:bodyPr>
            <a:noAutofit/>
          </a:bodyPr>
          <a:lstStyle/>
          <a:p>
            <a:pPr marL="0" indent="457200" algn="just">
              <a:lnSpc>
                <a:spcPct val="120000"/>
              </a:lnSpc>
              <a:spcBef>
                <a:spcPts val="600"/>
              </a:spcBef>
              <a:buNone/>
            </a:pPr>
            <a:r>
              <a:rPr lang="uz-Cyrl-UZ" sz="2800" dirty="0">
                <a:solidFill>
                  <a:schemeClr val="tx1"/>
                </a:solidFill>
                <a:latin typeface="Times New Roman" panose="02020603050405020304" pitchFamily="18" charset="0"/>
                <a:cs typeface="Times New Roman" panose="02020603050405020304" pitchFamily="18" charset="0"/>
              </a:rPr>
              <a:t>Бунда  </a:t>
            </a:r>
            <a:r>
              <a:rPr lang="uz-Cyrl-UZ" sz="2800" i="1" dirty="0">
                <a:solidFill>
                  <a:schemeClr val="tx1"/>
                </a:solidFill>
                <a:latin typeface="Times New Roman" panose="02020603050405020304" pitchFamily="18" charset="0"/>
                <a:cs typeface="Times New Roman" panose="02020603050405020304" pitchFamily="18" charset="0"/>
              </a:rPr>
              <a:t>х(t)</a:t>
            </a:r>
            <a:r>
              <a:rPr lang="uz-Cyrl-UZ" sz="2800" dirty="0">
                <a:solidFill>
                  <a:schemeClr val="tx1"/>
                </a:solidFill>
                <a:latin typeface="Times New Roman" panose="02020603050405020304" pitchFamily="18" charset="0"/>
                <a:cs typeface="Times New Roman" panose="02020603050405020304" pitchFamily="18" charset="0"/>
              </a:rPr>
              <a:t> – ахборот манбаидан келаётган кириш сигнали</a:t>
            </a:r>
            <a:r>
              <a:rPr lang="uz-Latn-UZ" sz="2800" dirty="0">
                <a:solidFill>
                  <a:schemeClr val="tx1"/>
                </a:solidFill>
                <a:latin typeface="Times New Roman" panose="02020603050405020304" pitchFamily="18" charset="0"/>
                <a:cs typeface="Times New Roman" panose="02020603050405020304" pitchFamily="18" charset="0"/>
              </a:rPr>
              <a:t>, </a:t>
            </a:r>
            <a:r>
              <a:rPr lang="uz-Latn-UZ" sz="2800" i="1" dirty="0">
                <a:solidFill>
                  <a:schemeClr val="tx1"/>
                </a:solidFill>
                <a:latin typeface="Times New Roman" panose="02020603050405020304" pitchFamily="18" charset="0"/>
                <a:cs typeface="Times New Roman" panose="02020603050405020304" pitchFamily="18" charset="0"/>
              </a:rPr>
              <a:t>z(t)</a:t>
            </a:r>
            <a:r>
              <a:rPr lang="uz-Latn-UZ" sz="2800" dirty="0">
                <a:solidFill>
                  <a:schemeClr val="tx1"/>
                </a:solidFill>
                <a:latin typeface="Times New Roman" panose="02020603050405020304" pitchFamily="18" charset="0"/>
                <a:cs typeface="Times New Roman" panose="02020603050405020304" pitchFamily="18" charset="0"/>
              </a:rPr>
              <a:t> – </a:t>
            </a:r>
            <a:r>
              <a:rPr lang="uz-Cyrl-UZ" sz="2800" dirty="0" smtClean="0">
                <a:solidFill>
                  <a:schemeClr val="tx1"/>
                </a:solidFill>
                <a:latin typeface="Times New Roman" panose="02020603050405020304" pitchFamily="18" charset="0"/>
                <a:cs typeface="Times New Roman" panose="02020603050405020304" pitchFamily="18" charset="0"/>
              </a:rPr>
              <a:t>бошқарув қурилмаси</a:t>
            </a:r>
            <a:r>
              <a:rPr lang="uz-Latn-UZ" sz="2800" dirty="0" smtClean="0">
                <a:solidFill>
                  <a:schemeClr val="tx1"/>
                </a:solidFill>
                <a:latin typeface="Times New Roman" panose="02020603050405020304" pitchFamily="18" charset="0"/>
                <a:cs typeface="Times New Roman" panose="02020603050405020304" pitchFamily="18" charset="0"/>
              </a:rPr>
              <a:t> </a:t>
            </a:r>
            <a:r>
              <a:rPr lang="uz-Latn-UZ" sz="2800" dirty="0">
                <a:solidFill>
                  <a:schemeClr val="tx1"/>
                </a:solidFill>
                <a:latin typeface="Times New Roman" panose="02020603050405020304" pitchFamily="18" charset="0"/>
                <a:cs typeface="Times New Roman" panose="02020603050405020304" pitchFamily="18" charset="0"/>
              </a:rPr>
              <a:t>ишлаб чиққан бошқарувчи таъсир, </a:t>
            </a:r>
            <a:r>
              <a:rPr lang="uz-Cyrl-UZ" sz="2800" i="1" dirty="0">
                <a:solidFill>
                  <a:schemeClr val="tx1"/>
                </a:solidFill>
                <a:latin typeface="Times New Roman" panose="02020603050405020304" pitchFamily="18" charset="0"/>
                <a:cs typeface="Times New Roman" panose="02020603050405020304" pitchFamily="18" charset="0"/>
              </a:rPr>
              <a:t>у(t)</a:t>
            </a:r>
            <a:r>
              <a:rPr lang="uz-Cyrl-UZ" sz="2800" dirty="0">
                <a:solidFill>
                  <a:schemeClr val="tx1"/>
                </a:solidFill>
                <a:latin typeface="Times New Roman" panose="02020603050405020304" pitchFamily="18" charset="0"/>
                <a:cs typeface="Times New Roman" panose="02020603050405020304" pitchFamily="18" charset="0"/>
              </a:rPr>
              <a:t> – чиқиш сигнали.</a:t>
            </a:r>
            <a:endParaRPr lang="ru-RU" sz="2800" b="1" dirty="0">
              <a:solidFill>
                <a:schemeClr val="tx1"/>
              </a:solidFill>
              <a:latin typeface="Times New Roman" panose="02020603050405020304" pitchFamily="18" charset="0"/>
              <a:cs typeface="Times New Roman" panose="02020603050405020304" pitchFamily="18" charset="0"/>
            </a:endParaRPr>
          </a:p>
          <a:p>
            <a:pPr marL="0" indent="457200" algn="just">
              <a:lnSpc>
                <a:spcPct val="120000"/>
              </a:lnSpc>
              <a:spcBef>
                <a:spcPts val="600"/>
              </a:spcBef>
              <a:buNone/>
            </a:pPr>
            <a:r>
              <a:rPr lang="ru-RU" sz="2800" dirty="0">
                <a:solidFill>
                  <a:schemeClr val="tx1"/>
                </a:solidFill>
                <a:latin typeface="Times New Roman" panose="02020603050405020304" pitchFamily="18" charset="0"/>
                <a:cs typeface="Times New Roman" panose="02020603050405020304" pitchFamily="18" charset="0"/>
              </a:rPr>
              <a:t>Автоматик </a:t>
            </a:r>
            <a:r>
              <a:rPr lang="ru-RU" sz="2800" dirty="0" err="1">
                <a:solidFill>
                  <a:schemeClr val="tx1"/>
                </a:solidFill>
                <a:latin typeface="Times New Roman" panose="02020603050405020304" pitchFamily="18" charset="0"/>
                <a:cs typeface="Times New Roman" panose="02020603050405020304" pitchFamily="18" charset="0"/>
              </a:rPr>
              <a:t>тизим</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очиқ</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ва</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ёпиқ</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бўлиши</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мумкин</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Очиқ</a:t>
            </a:r>
            <a:r>
              <a:rPr lang="ru-RU" sz="2800" dirty="0">
                <a:solidFill>
                  <a:schemeClr val="tx1"/>
                </a:solidFill>
                <a:latin typeface="Times New Roman" panose="02020603050405020304" pitchFamily="18" charset="0"/>
                <a:cs typeface="Times New Roman" panose="02020603050405020304" pitchFamily="18" charset="0"/>
              </a:rPr>
              <a:t> </a:t>
            </a:r>
            <a:r>
              <a:rPr lang="uz-Cyrl-UZ" sz="2800" dirty="0">
                <a:solidFill>
                  <a:schemeClr val="tx1"/>
                </a:solidFill>
                <a:latin typeface="Times New Roman" panose="02020603050405020304" pitchFamily="18" charset="0"/>
                <a:cs typeface="Times New Roman" panose="02020603050405020304" pitchFamily="18" charset="0"/>
              </a:rPr>
              <a:t>автоматик тизимларида</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юқорида</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кўрилган</a:t>
            </a:r>
            <a:r>
              <a:rPr lang="ru-RU" sz="2800" dirty="0">
                <a:solidFill>
                  <a:schemeClr val="tx1"/>
                </a:solidFill>
                <a:latin typeface="Times New Roman" panose="02020603050405020304" pitchFamily="18" charset="0"/>
                <a:cs typeface="Times New Roman" panose="02020603050405020304" pitchFamily="18" charset="0"/>
              </a:rPr>
              <a:t> функционал схема </a:t>
            </a:r>
            <a:r>
              <a:rPr lang="ru-RU" sz="2800" dirty="0" err="1">
                <a:solidFill>
                  <a:schemeClr val="tx1"/>
                </a:solidFill>
                <a:latin typeface="Times New Roman" panose="02020603050405020304" pitchFamily="18" charset="0"/>
                <a:cs typeface="Times New Roman" panose="02020603050405020304" pitchFamily="18" charset="0"/>
              </a:rPr>
              <a:t>бўла</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олади</a:t>
            </a:r>
            <a:r>
              <a:rPr lang="ru-RU" sz="2800" dirty="0">
                <a:solidFill>
                  <a:schemeClr val="tx1"/>
                </a:solidFill>
                <a:latin typeface="Times New Roman" panose="02020603050405020304" pitchFamily="18" charset="0"/>
                <a:cs typeface="Times New Roman" panose="02020603050405020304" pitchFamily="18" charset="0"/>
              </a:rPr>
              <a:t>.</a:t>
            </a:r>
            <a:endParaRPr lang="ru-RU" sz="2800" b="1" dirty="0">
              <a:solidFill>
                <a:schemeClr val="tx1"/>
              </a:solidFill>
              <a:latin typeface="Times New Roman" panose="02020603050405020304" pitchFamily="18" charset="0"/>
              <a:cs typeface="Times New Roman" panose="02020603050405020304" pitchFamily="18" charset="0"/>
            </a:endParaRPr>
          </a:p>
          <a:p>
            <a:pPr marL="0" indent="457200" algn="just">
              <a:lnSpc>
                <a:spcPct val="120000"/>
              </a:lnSpc>
              <a:spcBef>
                <a:spcPts val="600"/>
              </a:spcBef>
              <a:buNone/>
            </a:pPr>
            <a:r>
              <a:rPr lang="ru-RU" sz="2800" dirty="0" err="1">
                <a:solidFill>
                  <a:schemeClr val="tx1"/>
                </a:solidFill>
                <a:latin typeface="Times New Roman" panose="02020603050405020304" pitchFamily="18" charset="0"/>
                <a:cs typeface="Times New Roman" panose="02020603050405020304" pitchFamily="18" charset="0"/>
              </a:rPr>
              <a:t>Бошқарув</a:t>
            </a:r>
            <a:r>
              <a:rPr lang="ru-RU" sz="2800" dirty="0">
                <a:solidFill>
                  <a:schemeClr val="tx1"/>
                </a:solidFill>
                <a:latin typeface="Times New Roman" panose="02020603050405020304" pitchFamily="18" charset="0"/>
                <a:cs typeface="Times New Roman" panose="02020603050405020304" pitchFamily="18" charset="0"/>
              </a:rPr>
              <a:t> – </a:t>
            </a:r>
            <a:r>
              <a:rPr lang="ru-RU" sz="2800" dirty="0" err="1">
                <a:solidFill>
                  <a:schemeClr val="tx1"/>
                </a:solidFill>
                <a:latin typeface="Times New Roman" panose="02020603050405020304" pitchFamily="18" charset="0"/>
                <a:cs typeface="Times New Roman" panose="02020603050405020304" pitchFamily="18" charset="0"/>
              </a:rPr>
              <a:t>бу</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маълум</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максадларнинг</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эришувига</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олиб</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келадиган</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жараённи</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ташкил</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килишдир</a:t>
            </a:r>
            <a:r>
              <a:rPr lang="ru-RU" sz="2800" dirty="0">
                <a:solidFill>
                  <a:schemeClr val="tx1"/>
                </a:solidFill>
                <a:latin typeface="Times New Roman" panose="02020603050405020304" pitchFamily="18" charset="0"/>
                <a:cs typeface="Times New Roman" panose="02020603050405020304" pitchFamily="18" charset="0"/>
              </a:rPr>
              <a:t>.</a:t>
            </a:r>
            <a:endParaRPr lang="ru-RU" sz="2800" b="1" dirty="0">
              <a:solidFill>
                <a:schemeClr val="tx1"/>
              </a:solidFill>
              <a:latin typeface="Times New Roman" panose="02020603050405020304" pitchFamily="18" charset="0"/>
              <a:cs typeface="Times New Roman" panose="02020603050405020304" pitchFamily="18" charset="0"/>
            </a:endParaRPr>
          </a:p>
          <a:p>
            <a:pPr marL="0" indent="457200" algn="just">
              <a:lnSpc>
                <a:spcPct val="120000"/>
              </a:lnSpc>
              <a:spcBef>
                <a:spcPts val="600"/>
              </a:spcBef>
              <a:buNone/>
            </a:pPr>
            <a:r>
              <a:rPr lang="uz-Cyrl-UZ" sz="2800" dirty="0">
                <a:solidFill>
                  <a:schemeClr val="tx1"/>
                </a:solidFill>
                <a:latin typeface="Times New Roman" panose="02020603050405020304" pitchFamily="18" charset="0"/>
                <a:cs typeface="Times New Roman" panose="02020603050405020304" pitchFamily="18" charset="0"/>
              </a:rPr>
              <a:t>Бошқача айтганда бошқарув</a:t>
            </a:r>
            <a:r>
              <a:rPr lang="ru-RU" sz="2800" dirty="0">
                <a:solidFill>
                  <a:schemeClr val="tx1"/>
                </a:solidFill>
                <a:latin typeface="Times New Roman" panose="02020603050405020304" pitchFamily="18" charset="0"/>
                <a:cs typeface="Times New Roman" panose="02020603050405020304" pitchFamily="18" charset="0"/>
              </a:rPr>
              <a:t> – у </a:t>
            </a:r>
            <a:r>
              <a:rPr lang="ru-RU" sz="2800" dirty="0" err="1">
                <a:solidFill>
                  <a:schemeClr val="tx1"/>
                </a:solidFill>
                <a:latin typeface="Times New Roman" panose="02020603050405020304" pitchFamily="18" charset="0"/>
                <a:cs typeface="Times New Roman" panose="02020603050405020304" pitchFamily="18" charset="0"/>
              </a:rPr>
              <a:t>ёки</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бу</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жараённи</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ташкил</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smtClean="0">
                <a:solidFill>
                  <a:schemeClr val="tx1"/>
                </a:solidFill>
                <a:latin typeface="Times New Roman" panose="02020603050405020304" pitchFamily="18" charset="0"/>
                <a:cs typeface="Times New Roman" panose="02020603050405020304" pitchFamily="18" charset="0"/>
              </a:rPr>
              <a:t>қилиш</a:t>
            </a:r>
            <a:r>
              <a:rPr lang="ru-RU" sz="2800" dirty="0" smtClean="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натижасида</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маълум</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ма</a:t>
            </a:r>
            <a:r>
              <a:rPr lang="uz-Cyrl-UZ" sz="2800" dirty="0">
                <a:solidFill>
                  <a:schemeClr val="tx1"/>
                </a:solidFill>
                <a:latin typeface="Times New Roman" panose="02020603050405020304" pitchFamily="18" charset="0"/>
                <a:cs typeface="Times New Roman" panose="02020603050405020304" pitchFamily="18" charset="0"/>
              </a:rPr>
              <a:t>қ</a:t>
            </a:r>
            <a:r>
              <a:rPr lang="ru-RU" sz="2800" dirty="0" err="1">
                <a:solidFill>
                  <a:schemeClr val="tx1"/>
                </a:solidFill>
                <a:latin typeface="Times New Roman" panose="02020603050405020304" pitchFamily="18" charset="0"/>
                <a:cs typeface="Times New Roman" panose="02020603050405020304" pitchFamily="18" charset="0"/>
              </a:rPr>
              <a:t>садларга</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эришишни</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таъминлашдир</a:t>
            </a:r>
            <a:r>
              <a:rPr lang="ru-RU" sz="2800" dirty="0" smtClean="0">
                <a:solidFill>
                  <a:schemeClr val="tx1"/>
                </a:solidFill>
                <a:latin typeface="Times New Roman" panose="02020603050405020304" pitchFamily="18" charset="0"/>
                <a:cs typeface="Times New Roman" panose="02020603050405020304" pitchFamily="18" charset="0"/>
              </a:rPr>
              <a:t>.</a:t>
            </a:r>
            <a:endParaRPr lang="ru-RU" sz="28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95461930"/>
      </p:ext>
    </p:extLst>
  </p:cSld>
  <p:clrMapOvr>
    <a:masterClrMapping/>
  </p:clrMapOvr>
  <p:transition spd="slow">
    <p:push dir="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79512" y="116632"/>
            <a:ext cx="8784976" cy="6408712"/>
          </a:xfrm>
        </p:spPr>
        <p:txBody>
          <a:bodyPr>
            <a:noAutofit/>
          </a:bodyPr>
          <a:lstStyle/>
          <a:p>
            <a:pPr marL="0" indent="457200" algn="just">
              <a:lnSpc>
                <a:spcPct val="140000"/>
              </a:lnSpc>
              <a:spcBef>
                <a:spcPts val="0"/>
              </a:spcBef>
              <a:spcAft>
                <a:spcPts val="0"/>
              </a:spcAft>
              <a:buNone/>
            </a:pPr>
            <a:r>
              <a:rPr lang="ru-RU" sz="2400" dirty="0">
                <a:solidFill>
                  <a:schemeClr val="tx1"/>
                </a:solidFill>
                <a:latin typeface="Times New Roman" panose="02020603050405020304" pitchFamily="18" charset="0"/>
                <a:cs typeface="Times New Roman" panose="02020603050405020304" pitchFamily="18" charset="0"/>
              </a:rPr>
              <a:t>Автоматика, электроника </a:t>
            </a:r>
            <a:r>
              <a:rPr lang="ru-RU" sz="2400" dirty="0" err="1">
                <a:solidFill>
                  <a:schemeClr val="tx1"/>
                </a:solidFill>
                <a:latin typeface="Times New Roman" panose="02020603050405020304" pitchFamily="18" charset="0"/>
                <a:cs typeface="Times New Roman" panose="02020603050405020304" pitchFamily="18" charset="0"/>
              </a:rPr>
              <a:t>ва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ҳисоблаш</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техникасининг</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ривожланиши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автоматиканинг</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инсон</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фаолиятининг</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барча</a:t>
            </a:r>
            <a:r>
              <a:rPr lang="ru-RU" sz="2400" dirty="0">
                <a:solidFill>
                  <a:schemeClr val="tx1"/>
                </a:solidFill>
                <a:latin typeface="Times New Roman" panose="02020603050405020304" pitchFamily="18" charset="0"/>
                <a:cs typeface="Times New Roman" panose="02020603050405020304" pitchFamily="18" charset="0"/>
              </a:rPr>
              <a:t> со</a:t>
            </a:r>
            <a:r>
              <a:rPr lang="uz-Cyrl-UZ" sz="2400" dirty="0">
                <a:solidFill>
                  <a:schemeClr val="tx1"/>
                </a:solidFill>
                <a:latin typeface="Times New Roman" panose="02020603050405020304" pitchFamily="18" charset="0"/>
                <a:cs typeface="Times New Roman" panose="02020603050405020304" pitchFamily="18" charset="0"/>
              </a:rPr>
              <a:t>ҳ</a:t>
            </a:r>
            <a:r>
              <a:rPr lang="ru-RU" sz="2400" dirty="0" err="1">
                <a:solidFill>
                  <a:schemeClr val="tx1"/>
                </a:solidFill>
                <a:latin typeface="Times New Roman" panose="02020603050405020304" pitchFamily="18" charset="0"/>
                <a:cs typeface="Times New Roman" panose="02020603050405020304" pitchFamily="18" charset="0"/>
              </a:rPr>
              <a:t>аларига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кириб</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келишига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олиб</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келди</a:t>
            </a:r>
            <a:r>
              <a:rPr lang="ru-RU" sz="2400" dirty="0">
                <a:solidFill>
                  <a:schemeClr val="tx1"/>
                </a:solidFill>
                <a:latin typeface="Times New Roman" panose="02020603050405020304" pitchFamily="18" charset="0"/>
                <a:cs typeface="Times New Roman" panose="02020603050405020304" pitchFamily="18" charset="0"/>
              </a:rPr>
              <a:t>. Автоматика </a:t>
            </a:r>
            <a:r>
              <a:rPr lang="ru-RU" sz="2400" dirty="0" err="1">
                <a:solidFill>
                  <a:schemeClr val="tx1"/>
                </a:solidFill>
                <a:latin typeface="Times New Roman" panose="02020603050405020304" pitchFamily="18" charset="0"/>
                <a:cs typeface="Times New Roman" panose="02020603050405020304" pitchFamily="18" charset="0"/>
              </a:rPr>
              <a:t>ва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автоматлаштириш</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бутун</a:t>
            </a:r>
            <a:r>
              <a:rPr lang="ru-RU" sz="2400" dirty="0">
                <a:solidFill>
                  <a:schemeClr val="tx1"/>
                </a:solidFill>
                <a:latin typeface="Times New Roman" panose="02020603050405020304" pitchFamily="18" charset="0"/>
                <a:cs typeface="Times New Roman" panose="02020603050405020304" pitchFamily="18" charset="0"/>
              </a:rPr>
              <a:t> техника </a:t>
            </a:r>
            <a:r>
              <a:rPr lang="ru-RU" sz="2400" dirty="0" err="1">
                <a:solidFill>
                  <a:schemeClr val="tx1"/>
                </a:solidFill>
                <a:latin typeface="Times New Roman" panose="02020603050405020304" pitchFamily="18" charset="0"/>
                <a:cs typeface="Times New Roman" panose="02020603050405020304" pitchFamily="18" charset="0"/>
              </a:rPr>
              <a:t>ривожланишининг</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асосий</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йуналиши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бўлиб</a:t>
            </a:r>
            <a:r>
              <a:rPr lang="ru-RU" sz="2400" dirty="0">
                <a:solidFill>
                  <a:schemeClr val="tx1"/>
                </a:solidFill>
                <a:latin typeface="Times New Roman" panose="02020603050405020304" pitchFamily="18" charset="0"/>
                <a:cs typeface="Times New Roman" panose="02020603050405020304" pitchFamily="18" charset="0"/>
              </a:rPr>
              <a:t> </a:t>
            </a:r>
            <a:r>
              <a:rPr lang="uz-Cyrl-UZ" sz="2400" dirty="0">
                <a:solidFill>
                  <a:schemeClr val="tx1"/>
                </a:solidFill>
                <a:latin typeface="Times New Roman" panose="02020603050405020304" pitchFamily="18" charset="0"/>
                <a:cs typeface="Times New Roman" panose="02020603050405020304" pitchFamily="18" charset="0"/>
              </a:rPr>
              <a:t>қ</a:t>
            </a:r>
            <a:r>
              <a:rPr lang="ru-RU" sz="2400" dirty="0" err="1">
                <a:solidFill>
                  <a:schemeClr val="tx1"/>
                </a:solidFill>
                <a:latin typeface="Times New Roman" panose="02020603050405020304" pitchFamily="18" charset="0"/>
                <a:cs typeface="Times New Roman" panose="02020603050405020304" pitchFamily="18" charset="0"/>
              </a:rPr>
              <a:t>олмо</a:t>
            </a:r>
            <a:r>
              <a:rPr lang="uz-Cyrl-UZ" sz="2400" dirty="0">
                <a:solidFill>
                  <a:schemeClr val="tx1"/>
                </a:solidFill>
                <a:latin typeface="Times New Roman" panose="02020603050405020304" pitchFamily="18" charset="0"/>
                <a:cs typeface="Times New Roman" panose="02020603050405020304" pitchFamily="18" charset="0"/>
              </a:rPr>
              <a:t>қ</a:t>
            </a:r>
            <a:r>
              <a:rPr lang="ru-RU" sz="2400" dirty="0">
                <a:solidFill>
                  <a:schemeClr val="tx1"/>
                </a:solidFill>
                <a:latin typeface="Times New Roman" panose="02020603050405020304" pitchFamily="18" charset="0"/>
                <a:cs typeface="Times New Roman" panose="02020603050405020304" pitchFamily="18" charset="0"/>
              </a:rPr>
              <a:t>да.</a:t>
            </a:r>
            <a:endParaRPr lang="ru-RU" sz="2400" b="1" dirty="0">
              <a:solidFill>
                <a:schemeClr val="tx1"/>
              </a:solidFill>
              <a:latin typeface="Times New Roman" panose="02020603050405020304" pitchFamily="18" charset="0"/>
              <a:cs typeface="Times New Roman" panose="02020603050405020304" pitchFamily="18" charset="0"/>
            </a:endParaRPr>
          </a:p>
          <a:p>
            <a:pPr marL="0" indent="457200" algn="just">
              <a:lnSpc>
                <a:spcPct val="140000"/>
              </a:lnSpc>
              <a:spcBef>
                <a:spcPts val="0"/>
              </a:spcBef>
              <a:spcAft>
                <a:spcPts val="0"/>
              </a:spcAft>
              <a:buNone/>
            </a:pPr>
            <a:r>
              <a:rPr lang="ru-RU" sz="2400" dirty="0" err="1">
                <a:solidFill>
                  <a:schemeClr val="tx1"/>
                </a:solidFill>
                <a:latin typeface="Times New Roman" panose="02020603050405020304" pitchFamily="18" charset="0"/>
                <a:cs typeface="Times New Roman" panose="02020603050405020304" pitchFamily="18" charset="0"/>
              </a:rPr>
              <a:t>Ҳозирги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замонда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саноатнинг</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ривожланишини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ишлаб</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чиқариш</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жараёнларининг</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механизациялаштирилгани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ва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автоматлаштирилганлиги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билан</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тавсифланади</a:t>
            </a:r>
            <a:r>
              <a:rPr lang="ru-RU" sz="2400" dirty="0">
                <a:solidFill>
                  <a:schemeClr val="tx1"/>
                </a:solidFill>
                <a:latin typeface="Times New Roman" panose="02020603050405020304" pitchFamily="18" charset="0"/>
                <a:cs typeface="Times New Roman" panose="02020603050405020304" pitchFamily="18" charset="0"/>
              </a:rPr>
              <a:t>.</a:t>
            </a:r>
            <a:endParaRPr lang="ru-RU" sz="2400" b="1" dirty="0">
              <a:solidFill>
                <a:schemeClr val="tx1"/>
              </a:solidFill>
              <a:latin typeface="Times New Roman" panose="02020603050405020304" pitchFamily="18" charset="0"/>
              <a:cs typeface="Times New Roman" panose="02020603050405020304" pitchFamily="18" charset="0"/>
            </a:endParaRPr>
          </a:p>
          <a:p>
            <a:pPr marL="0" indent="457200" algn="just">
              <a:lnSpc>
                <a:spcPct val="140000"/>
              </a:lnSpc>
              <a:spcBef>
                <a:spcPts val="0"/>
              </a:spcBef>
              <a:spcAft>
                <a:spcPts val="0"/>
              </a:spcAft>
              <a:buNone/>
            </a:pPr>
            <a:r>
              <a:rPr lang="ru-RU" sz="2400" dirty="0" smtClean="0">
                <a:solidFill>
                  <a:schemeClr val="tx1"/>
                </a:solidFill>
                <a:latin typeface="Times New Roman" panose="02020603050405020304" pitchFamily="18" charset="0"/>
                <a:cs typeface="Times New Roman" panose="02020603050405020304" pitchFamily="18" charset="0"/>
              </a:rPr>
              <a:t>Механизация – </a:t>
            </a:r>
            <a:r>
              <a:rPr lang="ru-RU" sz="2400" dirty="0" err="1">
                <a:solidFill>
                  <a:schemeClr val="tx1"/>
                </a:solidFill>
                <a:latin typeface="Times New Roman" panose="02020603050405020304" pitchFamily="18" charset="0"/>
                <a:cs typeface="Times New Roman" panose="02020603050405020304" pitchFamily="18" charset="0"/>
              </a:rPr>
              <a:t>бу</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қўл</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меҳнати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воситаларини</a:t>
            </a:r>
            <a:r>
              <a:rPr lang="ru-RU" sz="2400" dirty="0">
                <a:solidFill>
                  <a:schemeClr val="tx1"/>
                </a:solidFill>
                <a:latin typeface="Times New Roman" panose="02020603050405020304" pitchFamily="18" charset="0"/>
                <a:cs typeface="Times New Roman" panose="02020603050405020304" pitchFamily="18" charset="0"/>
              </a:rPr>
              <a:t> машина </a:t>
            </a:r>
            <a:r>
              <a:rPr lang="ru-RU" sz="2400" dirty="0" err="1">
                <a:solidFill>
                  <a:schemeClr val="tx1"/>
                </a:solidFill>
                <a:latin typeface="Times New Roman" panose="02020603050405020304" pitchFamily="18" charset="0"/>
                <a:cs typeface="Times New Roman" panose="02020603050405020304" pitchFamily="18" charset="0"/>
              </a:rPr>
              <a:t>ва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механизмлар</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билан</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алмаштиришдан</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иборат</a:t>
            </a:r>
            <a:r>
              <a:rPr lang="ru-RU" sz="2400" dirty="0">
                <a:solidFill>
                  <a:schemeClr val="tx1"/>
                </a:solidFill>
                <a:latin typeface="Times New Roman" panose="02020603050405020304" pitchFamily="18" charset="0"/>
                <a:cs typeface="Times New Roman" panose="02020603050405020304" pitchFamily="18" charset="0"/>
              </a:rPr>
              <a:t>. Бунда </a:t>
            </a:r>
            <a:r>
              <a:rPr lang="ru-RU" sz="2400" dirty="0" err="1">
                <a:solidFill>
                  <a:schemeClr val="tx1"/>
                </a:solidFill>
                <a:latin typeface="Times New Roman" panose="02020603050405020304" pitchFamily="18" charset="0"/>
                <a:cs typeface="Times New Roman" panose="02020603050405020304" pitchFamily="18" charset="0"/>
              </a:rPr>
              <a:t>инсон</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оғир</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ва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жисмоний</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меҳнатдан</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озод</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бўлади</a:t>
            </a:r>
            <a:r>
              <a:rPr lang="ru-RU" sz="2400" dirty="0">
                <a:solidFill>
                  <a:schemeClr val="tx1"/>
                </a:solidFill>
                <a:latin typeface="Times New Roman" panose="02020603050405020304" pitchFamily="18" charset="0"/>
                <a:cs typeface="Times New Roman" panose="02020603050405020304" pitchFamily="18" charset="0"/>
              </a:rPr>
              <a:t>. У </a:t>
            </a:r>
            <a:r>
              <a:rPr lang="ru-RU" sz="2400" dirty="0" err="1">
                <a:solidFill>
                  <a:schemeClr val="tx1"/>
                </a:solidFill>
                <a:latin typeface="Times New Roman" panose="02020603050405020304" pitchFamily="18" charset="0"/>
                <a:cs typeface="Times New Roman" panose="02020603050405020304" pitchFamily="18" charset="0"/>
              </a:rPr>
              <a:t>фақат</a:t>
            </a:r>
            <a:r>
              <a:rPr lang="ru-RU" sz="2400" dirty="0">
                <a:solidFill>
                  <a:schemeClr val="tx1"/>
                </a:solidFill>
                <a:latin typeface="Times New Roman" panose="02020603050405020304" pitchFamily="18" charset="0"/>
                <a:cs typeface="Times New Roman" panose="02020603050405020304" pitchFamily="18" charset="0"/>
              </a:rPr>
              <a:t> машина </a:t>
            </a:r>
            <a:r>
              <a:rPr lang="ru-RU" sz="2400" dirty="0" err="1">
                <a:solidFill>
                  <a:schemeClr val="tx1"/>
                </a:solidFill>
                <a:latin typeface="Times New Roman" panose="02020603050405020304" pitchFamily="18" charset="0"/>
                <a:cs typeface="Times New Roman" panose="02020603050405020304" pitchFamily="18" charset="0"/>
              </a:rPr>
              <a:t>ва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механизмлар</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ишини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назорат</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қилади</a:t>
            </a:r>
            <a:r>
              <a:rPr lang="ru-RU" sz="2400" dirty="0">
                <a:solidFill>
                  <a:schemeClr val="tx1"/>
                </a:solidFill>
                <a:latin typeface="Times New Roman" panose="02020603050405020304" pitchFamily="18" charset="0"/>
                <a:cs typeface="Times New Roman" panose="02020603050405020304" pitchFamily="18" charset="0"/>
              </a:rPr>
              <a:t>, х</a:t>
            </a:r>
            <a:r>
              <a:rPr lang="uz-Cyrl-UZ" sz="2400" dirty="0">
                <a:solidFill>
                  <a:schemeClr val="tx1"/>
                </a:solidFill>
                <a:latin typeface="Times New Roman" panose="02020603050405020304" pitchFamily="18" charset="0"/>
                <a:cs typeface="Times New Roman" panose="02020603050405020304" pitchFamily="18" charset="0"/>
              </a:rPr>
              <a:t>а</a:t>
            </a:r>
            <a:r>
              <a:rPr lang="ru-RU" sz="2400" dirty="0" err="1">
                <a:solidFill>
                  <a:schemeClr val="tx1"/>
                </a:solidFill>
                <a:latin typeface="Times New Roman" panose="02020603050405020304" pitchFamily="18" charset="0"/>
                <a:cs typeface="Times New Roman" panose="02020603050405020304" pitchFamily="18" charset="0"/>
              </a:rPr>
              <a:t>лос</a:t>
            </a:r>
            <a:r>
              <a:rPr lang="ru-RU" sz="2400" dirty="0">
                <a:solidFill>
                  <a:schemeClr val="tx1"/>
                </a:solidFill>
                <a:latin typeface="Times New Roman" panose="02020603050405020304" pitchFamily="18" charset="0"/>
                <a:cs typeface="Times New Roman" panose="02020603050405020304" pitchFamily="18" charset="0"/>
              </a:rPr>
              <a:t>.</a:t>
            </a:r>
            <a:endParaRPr lang="en-US" sz="23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4087049228"/>
      </p:ext>
    </p:extLst>
  </p:cSld>
  <p:clrMapOvr>
    <a:masterClrMapping/>
  </p:clrMapOvr>
  <p:transition spd="slow">
    <p:push dir="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79512" y="332656"/>
            <a:ext cx="8784976" cy="2592288"/>
          </a:xfrm>
        </p:spPr>
        <p:txBody>
          <a:bodyPr>
            <a:noAutofit/>
          </a:bodyPr>
          <a:lstStyle/>
          <a:p>
            <a:pPr marL="45720" indent="457200" algn="just">
              <a:buNone/>
            </a:pPr>
            <a:r>
              <a:rPr lang="ru-RU" sz="2400" dirty="0">
                <a:solidFill>
                  <a:schemeClr val="tx1"/>
                </a:solidFill>
                <a:latin typeface="Times New Roman" panose="02020603050405020304" pitchFamily="18" charset="0"/>
                <a:cs typeface="Times New Roman" panose="02020603050405020304" pitchFamily="18" charset="0"/>
              </a:rPr>
              <a:t>Автоматизация</a:t>
            </a:r>
            <a:r>
              <a:rPr lang="ru-RU" sz="2400" b="1" dirty="0">
                <a:solidFill>
                  <a:schemeClr val="tx1"/>
                </a:solidFill>
                <a:latin typeface="Times New Roman" panose="02020603050405020304" pitchFamily="18" charset="0"/>
                <a:cs typeface="Times New Roman" panose="02020603050405020304" pitchFamily="18" charset="0"/>
              </a:rPr>
              <a:t> –</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бу</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бошқарув</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жараёнларидаги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инсон</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меҳнатини</a:t>
            </a:r>
            <a:r>
              <a:rPr lang="ru-RU" sz="2400" dirty="0">
                <a:solidFill>
                  <a:schemeClr val="tx1"/>
                </a:solidFill>
                <a:latin typeface="Times New Roman" panose="02020603050405020304" pitchFamily="18" charset="0"/>
                <a:cs typeface="Times New Roman" panose="02020603050405020304" pitchFamily="18" charset="0"/>
              </a:rPr>
              <a:t> автоматик </a:t>
            </a:r>
            <a:r>
              <a:rPr lang="ru-RU" sz="2400" dirty="0" err="1">
                <a:solidFill>
                  <a:schemeClr val="tx1"/>
                </a:solidFill>
                <a:latin typeface="Times New Roman" panose="02020603050405020304" pitchFamily="18" charset="0"/>
                <a:cs typeface="Times New Roman" panose="02020603050405020304" pitchFamily="18" charset="0"/>
              </a:rPr>
              <a:t>қурилма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ва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асбоблар</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билан</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алмаштиришдир</a:t>
            </a:r>
            <a:r>
              <a:rPr lang="ru-RU" sz="2400" dirty="0">
                <a:solidFill>
                  <a:schemeClr val="tx1"/>
                </a:solidFill>
                <a:latin typeface="Times New Roman" panose="02020603050405020304" pitchFamily="18" charset="0"/>
                <a:cs typeface="Times New Roman" panose="02020603050405020304" pitchFamily="18" charset="0"/>
              </a:rPr>
              <a:t>.</a:t>
            </a:r>
            <a:endParaRPr lang="ru-RU" sz="2400" b="1" dirty="0">
              <a:solidFill>
                <a:schemeClr val="tx1"/>
              </a:solidFill>
              <a:latin typeface="Times New Roman" panose="02020603050405020304" pitchFamily="18" charset="0"/>
              <a:cs typeface="Times New Roman" panose="02020603050405020304" pitchFamily="18" charset="0"/>
            </a:endParaRPr>
          </a:p>
          <a:p>
            <a:pPr marL="45720" indent="457200" algn="just">
              <a:buNone/>
            </a:pPr>
            <a:r>
              <a:rPr lang="ru-RU" sz="2400" dirty="0" err="1">
                <a:solidFill>
                  <a:schemeClr val="tx1"/>
                </a:solidFill>
                <a:latin typeface="Times New Roman" panose="02020603050405020304" pitchFamily="18" charset="0"/>
                <a:cs typeface="Times New Roman" panose="02020603050405020304" pitchFamily="18" charset="0"/>
              </a:rPr>
              <a:t>Инсоннинг</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бевосита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аралашувисиз</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бошқарув</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вазифаларини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бажарувчи</a:t>
            </a:r>
            <a:r>
              <a:rPr lang="ru-RU" sz="2400" dirty="0">
                <a:solidFill>
                  <a:schemeClr val="tx1"/>
                </a:solidFill>
                <a:latin typeface="Times New Roman" panose="02020603050405020304" pitchFamily="18" charset="0"/>
                <a:cs typeface="Times New Roman" panose="02020603050405020304" pitchFamily="18" charset="0"/>
              </a:rPr>
              <a:t> техник </a:t>
            </a:r>
            <a:r>
              <a:rPr lang="ru-RU" sz="2400" dirty="0" err="1">
                <a:solidFill>
                  <a:schemeClr val="tx1"/>
                </a:solidFill>
                <a:latin typeface="Times New Roman" panose="02020603050405020304" pitchFamily="18" charset="0"/>
                <a:cs typeface="Times New Roman" panose="02020603050405020304" pitchFamily="18" charset="0"/>
              </a:rPr>
              <a:t>қурилмалар</a:t>
            </a:r>
            <a:r>
              <a:rPr lang="ru-RU" sz="2400" dirty="0">
                <a:solidFill>
                  <a:schemeClr val="tx1"/>
                </a:solidFill>
                <a:latin typeface="Times New Roman" panose="02020603050405020304" pitchFamily="18" charset="0"/>
                <a:cs typeface="Times New Roman" panose="02020603050405020304" pitchFamily="18" charset="0"/>
              </a:rPr>
              <a:t> автоматик </a:t>
            </a:r>
            <a:r>
              <a:rPr lang="ru-RU" sz="2400" dirty="0" err="1">
                <a:solidFill>
                  <a:schemeClr val="tx1"/>
                </a:solidFill>
                <a:latin typeface="Times New Roman" panose="02020603050405020304" pitchFamily="18" charset="0"/>
                <a:cs typeface="Times New Roman" panose="02020603050405020304" pitchFamily="18" charset="0"/>
              </a:rPr>
              <a:t>қурилмалар</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деб</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аталади</a:t>
            </a:r>
            <a:r>
              <a:rPr lang="ru-RU" sz="2400" dirty="0" smtClean="0">
                <a:solidFill>
                  <a:schemeClr val="tx1"/>
                </a:solidFill>
                <a:latin typeface="Times New Roman" panose="02020603050405020304" pitchFamily="18" charset="0"/>
                <a:cs typeface="Times New Roman" panose="02020603050405020304" pitchFamily="18" charset="0"/>
              </a:rPr>
              <a:t>.</a:t>
            </a:r>
            <a:endParaRPr lang="ru-RU" sz="2400" b="1" dirty="0">
              <a:solidFill>
                <a:schemeClr val="tx1"/>
              </a:solidFill>
              <a:latin typeface="Times New Roman" panose="02020603050405020304" pitchFamily="18" charset="0"/>
              <a:cs typeface="Times New Roman" panose="02020603050405020304" pitchFamily="18" charset="0"/>
            </a:endParaRPr>
          </a:p>
        </p:txBody>
      </p:sp>
      <p:pic>
        <p:nvPicPr>
          <p:cNvPr id="307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9632" y="2996952"/>
            <a:ext cx="6840760" cy="31665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80187760"/>
      </p:ext>
    </p:extLst>
  </p:cSld>
  <p:clrMapOvr>
    <a:masterClrMapping/>
  </p:clrMapOvr>
  <p:transition spd="slow">
    <p:push dir="u"/>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79512" y="332656"/>
            <a:ext cx="8784976" cy="5976664"/>
          </a:xfrm>
        </p:spPr>
        <p:txBody>
          <a:bodyPr>
            <a:noAutofit/>
          </a:bodyPr>
          <a:lstStyle/>
          <a:p>
            <a:pPr marL="45720" indent="457200" algn="just">
              <a:lnSpc>
                <a:spcPct val="150000"/>
              </a:lnSpc>
              <a:buNone/>
            </a:pPr>
            <a:r>
              <a:rPr lang="ru-RU" sz="2400" dirty="0" smtClean="0">
                <a:solidFill>
                  <a:schemeClr val="tx1"/>
                </a:solidFill>
                <a:latin typeface="Times New Roman" panose="02020603050405020304" pitchFamily="18" charset="0"/>
                <a:cs typeface="Times New Roman" panose="02020603050405020304" pitchFamily="18" charset="0"/>
              </a:rPr>
              <a:t>Автоматика – </a:t>
            </a:r>
            <a:r>
              <a:rPr lang="ru-RU" sz="2400" dirty="0" err="1">
                <a:solidFill>
                  <a:schemeClr val="tx1"/>
                </a:solidFill>
                <a:latin typeface="Times New Roman" panose="02020603050405020304" pitchFamily="18" charset="0"/>
                <a:cs typeface="Times New Roman" panose="02020603050405020304" pitchFamily="18" charset="0"/>
              </a:rPr>
              <a:t>бу</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илм</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ва</a:t>
            </a:r>
            <a:r>
              <a:rPr lang="ru-RU" sz="2400" dirty="0">
                <a:solidFill>
                  <a:schemeClr val="tx1"/>
                </a:solidFill>
                <a:latin typeface="Times New Roman" panose="02020603050405020304" pitchFamily="18" charset="0"/>
                <a:cs typeface="Times New Roman" panose="02020603050405020304" pitchFamily="18" charset="0"/>
              </a:rPr>
              <a:t> техника </a:t>
            </a:r>
            <a:r>
              <a:rPr lang="ru-RU" sz="2400" dirty="0" err="1">
                <a:solidFill>
                  <a:schemeClr val="tx1"/>
                </a:solidFill>
                <a:latin typeface="Times New Roman" panose="02020603050405020304" pitchFamily="18" charset="0"/>
                <a:cs typeface="Times New Roman" panose="02020603050405020304" pitchFamily="18" charset="0"/>
              </a:rPr>
              <a:t>йўналиши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бўлиб</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инсон</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иштирокисиз</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ўз</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функ</a:t>
            </a:r>
            <a:r>
              <a:rPr lang="uz-Cyrl-UZ" sz="2400" dirty="0">
                <a:solidFill>
                  <a:schemeClr val="tx1"/>
                </a:solidFill>
                <a:latin typeface="Times New Roman" panose="02020603050405020304" pitchFamily="18" charset="0"/>
                <a:cs typeface="Times New Roman" panose="02020603050405020304" pitchFamily="18" charset="0"/>
              </a:rPr>
              <a:t>ц</a:t>
            </a:r>
            <a:r>
              <a:rPr lang="ru-RU" sz="2400" dirty="0" err="1">
                <a:solidFill>
                  <a:schemeClr val="tx1"/>
                </a:solidFill>
                <a:latin typeface="Times New Roman" panose="02020603050405020304" pitchFamily="18" charset="0"/>
                <a:cs typeface="Times New Roman" panose="02020603050405020304" pitchFamily="18" charset="0"/>
              </a:rPr>
              <a:t>иясини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бажарувчи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қурилма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восита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ва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мосламалар</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яратиш</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билан</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шуғулланади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ва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бунга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тегишли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бошқарувнинг</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назария</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ва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амалиётини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яратади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Ростланиши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зарур</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болган</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технологик</a:t>
            </a:r>
            <a:r>
              <a:rPr lang="ru-RU" sz="2400" dirty="0">
                <a:solidFill>
                  <a:schemeClr val="tx1"/>
                </a:solidFill>
                <a:latin typeface="Times New Roman" panose="02020603050405020304" pitchFamily="18" charset="0"/>
                <a:cs typeface="Times New Roman" panose="02020603050405020304" pitchFamily="18" charset="0"/>
              </a:rPr>
              <a:t> параметр, </a:t>
            </a:r>
            <a:r>
              <a:rPr lang="uz-Cyrl-UZ" sz="2400" dirty="0">
                <a:solidFill>
                  <a:schemeClr val="tx1"/>
                </a:solidFill>
                <a:latin typeface="Times New Roman" panose="02020603050405020304" pitchFamily="18" charset="0"/>
                <a:cs typeface="Times New Roman" panose="02020603050405020304" pitchFamily="18" charset="0"/>
              </a:rPr>
              <a:t>яъ</a:t>
            </a:r>
            <a:r>
              <a:rPr lang="ru-RU" sz="2400" dirty="0">
                <a:solidFill>
                  <a:schemeClr val="tx1"/>
                </a:solidFill>
                <a:latin typeface="Times New Roman" panose="02020603050405020304" pitchFamily="18" charset="0"/>
                <a:cs typeface="Times New Roman" panose="02020603050405020304" pitchFamily="18" charset="0"/>
              </a:rPr>
              <a:t>ни </a:t>
            </a:r>
            <a:r>
              <a:rPr lang="ru-RU" sz="2400" dirty="0" err="1">
                <a:solidFill>
                  <a:schemeClr val="tx1"/>
                </a:solidFill>
                <a:latin typeface="Times New Roman" panose="02020603050405020304" pitchFamily="18" charset="0"/>
                <a:cs typeface="Times New Roman" panose="02020603050405020304" pitchFamily="18" charset="0"/>
              </a:rPr>
              <a:t>миқдори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ва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қиймати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бир</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меъёрда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ушланиб</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турилувчи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ёки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ма</a:t>
            </a:r>
            <a:r>
              <a:rPr lang="uz-Cyrl-UZ" sz="2400" dirty="0">
                <a:solidFill>
                  <a:schemeClr val="tx1"/>
                </a:solidFill>
                <a:latin typeface="Times New Roman" panose="02020603050405020304" pitchFamily="18" charset="0"/>
                <a:cs typeface="Times New Roman" panose="02020603050405020304" pitchFamily="18" charset="0"/>
              </a:rPr>
              <a:t>ъ</a:t>
            </a:r>
            <a:r>
              <a:rPr lang="ru-RU" sz="2400" dirty="0" err="1">
                <a:solidFill>
                  <a:schemeClr val="tx1"/>
                </a:solidFill>
                <a:latin typeface="Times New Roman" panose="02020603050405020304" pitchFamily="18" charset="0"/>
                <a:cs typeface="Times New Roman" panose="02020603050405020304" pitchFamily="18" charset="0"/>
              </a:rPr>
              <a:t>лум</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дастур</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бўйича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ўзгартирилувчи</a:t>
            </a:r>
            <a:r>
              <a:rPr lang="ru-RU" sz="2400" dirty="0">
                <a:solidFill>
                  <a:schemeClr val="tx1"/>
                </a:solidFill>
                <a:latin typeface="Times New Roman" panose="02020603050405020304" pitchFamily="18" charset="0"/>
                <a:cs typeface="Times New Roman" panose="02020603050405020304" pitchFamily="18" charset="0"/>
              </a:rPr>
              <a:t> параметр </a:t>
            </a:r>
            <a:r>
              <a:rPr lang="ru-RU" sz="2400" dirty="0" err="1">
                <a:solidFill>
                  <a:schemeClr val="tx1"/>
                </a:solidFill>
                <a:latin typeface="Times New Roman" panose="02020603050405020304" pitchFamily="18" charset="0"/>
                <a:cs typeface="Times New Roman" panose="02020603050405020304" pitchFamily="18" charset="0"/>
              </a:rPr>
              <a:t>ростланувчи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қиймат</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ёки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ростланувчи</a:t>
            </a:r>
            <a:r>
              <a:rPr lang="ru-RU" sz="2400" dirty="0">
                <a:solidFill>
                  <a:schemeClr val="tx1"/>
                </a:solidFill>
                <a:latin typeface="Times New Roman" panose="02020603050405020304" pitchFamily="18" charset="0"/>
                <a:cs typeface="Times New Roman" panose="02020603050405020304" pitchFamily="18" charset="0"/>
              </a:rPr>
              <a:t> параметр </a:t>
            </a:r>
            <a:r>
              <a:rPr lang="ru-RU" sz="2400" dirty="0" err="1">
                <a:solidFill>
                  <a:schemeClr val="tx1"/>
                </a:solidFill>
                <a:latin typeface="Times New Roman" panose="02020603050405020304" pitchFamily="18" charset="0"/>
                <a:cs typeface="Times New Roman" panose="02020603050405020304" pitchFamily="18" charset="0"/>
              </a:rPr>
              <a:t>деб</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юритилади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Технологик</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жараён</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ёки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технологик</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жиҳознинг</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параметрлари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ростланадиган</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бўлса</a:t>
            </a:r>
            <a:r>
              <a:rPr lang="ru-RU" sz="2400" dirty="0">
                <a:solidFill>
                  <a:schemeClr val="tx1"/>
                </a:solidFill>
                <a:latin typeface="Times New Roman" panose="02020603050405020304" pitchFamily="18" charset="0"/>
                <a:cs typeface="Times New Roman" panose="02020603050405020304" pitchFamily="18" charset="0"/>
              </a:rPr>
              <a:t>, улар </a:t>
            </a:r>
            <a:r>
              <a:rPr lang="ru-RU" sz="2400" dirty="0" err="1">
                <a:solidFill>
                  <a:schemeClr val="tx1"/>
                </a:solidFill>
                <a:latin typeface="Times New Roman" panose="02020603050405020304" pitchFamily="18" charset="0"/>
                <a:cs typeface="Times New Roman" panose="02020603050405020304" pitchFamily="18" charset="0"/>
              </a:rPr>
              <a:t>ростлов</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обектлари</a:t>
            </a:r>
            <a:r>
              <a:rPr lang="ru-RU" sz="2400" dirty="0">
                <a:solidFill>
                  <a:schemeClr val="tx1"/>
                </a:solidFill>
                <a:latin typeface="Times New Roman" panose="02020603050405020304" pitchFamily="18" charset="0"/>
                <a:cs typeface="Times New Roman" panose="02020603050405020304" pitchFamily="18" charset="0"/>
              </a:rPr>
              <a:t> (РО) </a:t>
            </a:r>
            <a:r>
              <a:rPr lang="ru-RU" sz="2400" dirty="0" err="1">
                <a:solidFill>
                  <a:schemeClr val="tx1"/>
                </a:solidFill>
                <a:latin typeface="Times New Roman" panose="02020603050405020304" pitchFamily="18" charset="0"/>
                <a:cs typeface="Times New Roman" panose="02020603050405020304" pitchFamily="18" charset="0"/>
              </a:rPr>
              <a:t>деб</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юритилади</a:t>
            </a:r>
            <a:r>
              <a:rPr lang="ru-RU" sz="2400" dirty="0">
                <a:solidFill>
                  <a:schemeClr val="tx1"/>
                </a:solidFill>
                <a:latin typeface="Times New Roman" panose="02020603050405020304" pitchFamily="18" charset="0"/>
                <a:cs typeface="Times New Roman" panose="02020603050405020304" pitchFamily="18" charset="0"/>
              </a:rPr>
              <a:t>.</a:t>
            </a:r>
            <a:endParaRPr lang="en-US" sz="23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1323919552"/>
      </p:ext>
    </p:extLst>
  </p:cSld>
  <p:clrMapOvr>
    <a:masterClrMapping/>
  </p:clrMapOvr>
  <p:transition spd="slow">
    <p:push dir="u"/>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2880320"/>
          </a:xfrm>
        </p:spPr>
        <p:txBody>
          <a:bodyPr>
            <a:normAutofit/>
          </a:bodyPr>
          <a:lstStyle/>
          <a:p>
            <a:pPr marL="0" indent="457200" algn="just">
              <a:buNone/>
            </a:pPr>
            <a:r>
              <a:rPr lang="ru-RU" sz="2400" dirty="0" err="1">
                <a:latin typeface="Times New Roman" panose="02020603050405020304" pitchFamily="18" charset="0"/>
                <a:cs typeface="Times New Roman" panose="02020603050405020304" pitchFamily="18" charset="0"/>
              </a:rPr>
              <a:t>Ростлов</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бошқарилув</a:t>
            </a:r>
            <a:r>
              <a:rPr lang="ru-RU" sz="2400" dirty="0">
                <a:latin typeface="Times New Roman" panose="02020603050405020304" pitchFamily="18" charset="0"/>
                <a:cs typeface="Times New Roman" panose="02020603050405020304" pitchFamily="18" charset="0"/>
              </a:rPr>
              <a:t>) об</a:t>
            </a:r>
            <a:r>
              <a:rPr lang="uz-Cyrl-UZ" sz="2400" dirty="0">
                <a:latin typeface="Times New Roman" panose="02020603050405020304" pitchFamily="18" charset="0"/>
                <a:cs typeface="Times New Roman" panose="02020603050405020304" pitchFamily="18" charset="0"/>
              </a:rPr>
              <a:t>ъ</a:t>
            </a:r>
            <a:r>
              <a:rPr lang="ru-RU" sz="2400" dirty="0" err="1">
                <a:latin typeface="Times New Roman" panose="02020603050405020304" pitchFamily="18" charset="0"/>
                <a:cs typeface="Times New Roman" panose="02020603050405020304" pitchFamily="18" charset="0"/>
              </a:rPr>
              <a:t>екти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бошқарув</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қурилмаси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биргаликда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ўзаро</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алоқада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бўлиб</a:t>
            </a:r>
            <a:r>
              <a:rPr lang="ru-RU" sz="2400" dirty="0">
                <a:latin typeface="Times New Roman" panose="02020603050405020304" pitchFamily="18" charset="0"/>
                <a:cs typeface="Times New Roman" panose="02020603050405020304" pitchFamily="18" charset="0"/>
              </a:rPr>
              <a:t>, автоматик </a:t>
            </a:r>
            <a:r>
              <a:rPr lang="ru-RU" sz="2400" dirty="0" err="1">
                <a:latin typeface="Times New Roman" panose="02020603050405020304" pitchFamily="18" charset="0"/>
                <a:cs typeface="Times New Roman" panose="02020603050405020304" pitchFamily="18" charset="0"/>
              </a:rPr>
              <a:t>бошқарув</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ёки</a:t>
            </a:r>
            <a:r>
              <a:rPr lang="ru-RU" sz="2400" dirty="0">
                <a:latin typeface="Times New Roman" panose="02020603050405020304" pitchFamily="18" charset="0"/>
                <a:cs typeface="Times New Roman" panose="02020603050405020304" pitchFamily="18" charset="0"/>
              </a:rPr>
              <a:t> автоматик </a:t>
            </a:r>
            <a:r>
              <a:rPr lang="ru-RU" sz="2400" dirty="0" err="1">
                <a:latin typeface="Times New Roman" panose="02020603050405020304" pitchFamily="18" charset="0"/>
                <a:cs typeface="Times New Roman" panose="02020603050405020304" pitchFamily="18" charset="0"/>
              </a:rPr>
              <a:t>ростлаш</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тизимини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ташкил</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қилади</a:t>
            </a:r>
            <a:r>
              <a:rPr lang="ru-RU" sz="2400" dirty="0">
                <a:latin typeface="Times New Roman" panose="02020603050405020304" pitchFamily="18" charset="0"/>
                <a:cs typeface="Times New Roman" panose="02020603050405020304" pitchFamily="18" charset="0"/>
              </a:rPr>
              <a:t>.</a:t>
            </a:r>
            <a:endParaRPr lang="ru-RU" sz="2400" b="1" dirty="0">
              <a:latin typeface="Times New Roman" panose="02020603050405020304" pitchFamily="18" charset="0"/>
              <a:cs typeface="Times New Roman" panose="02020603050405020304" pitchFamily="18" charset="0"/>
            </a:endParaRPr>
          </a:p>
          <a:p>
            <a:pPr marL="0" indent="457200" algn="just">
              <a:buNone/>
            </a:pPr>
            <a:r>
              <a:rPr lang="ru-RU" sz="2400" dirty="0">
                <a:latin typeface="Times New Roman" panose="02020603050405020304" pitchFamily="18" charset="0"/>
                <a:cs typeface="Times New Roman" panose="02020603050405020304" pitchFamily="18" charset="0"/>
              </a:rPr>
              <a:t>Автоматик </a:t>
            </a:r>
            <a:r>
              <a:rPr lang="ru-RU" sz="2400" dirty="0" err="1">
                <a:latin typeface="Times New Roman" panose="02020603050405020304" pitchFamily="18" charset="0"/>
                <a:cs typeface="Times New Roman" panose="02020603050405020304" pitchFamily="18" charset="0"/>
              </a:rPr>
              <a:t>бошқарув</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тизими</a:t>
            </a:r>
            <a:r>
              <a:rPr lang="ru-RU" sz="2400" dirty="0">
                <a:latin typeface="Times New Roman" panose="02020603050405020304" pitchFamily="18" charset="0"/>
                <a:cs typeface="Times New Roman" panose="02020603050405020304" pitchFamily="18" charset="0"/>
              </a:rPr>
              <a:t> – </a:t>
            </a:r>
            <a:r>
              <a:rPr lang="ru-RU" sz="2400" dirty="0" err="1">
                <a:latin typeface="Times New Roman" panose="02020603050405020304" pitchFamily="18" charset="0"/>
                <a:cs typeface="Times New Roman" panose="02020603050405020304" pitchFamily="18" charset="0"/>
              </a:rPr>
              <a:t>махсус</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қурилмалар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ёрдамида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ташқаридан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таъсир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кўрсатмаган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ҳолда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маълум</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бир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берилган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қонуният</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бўйича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бошқарув</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обектида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рўй</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берувчи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жараёнларни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тавсифловчи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бир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ёки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бир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нечта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параметрларни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бошқаради</a:t>
            </a:r>
            <a:r>
              <a:rPr lang="ru-RU" sz="2400" dirty="0">
                <a:latin typeface="Times New Roman" panose="02020603050405020304" pitchFamily="18" charset="0"/>
                <a:cs typeface="Times New Roman" panose="02020603050405020304" pitchFamily="18" charset="0"/>
              </a:rPr>
              <a:t>.</a:t>
            </a:r>
          </a:p>
        </p:txBody>
      </p:sp>
      <p:pic>
        <p:nvPicPr>
          <p:cNvPr id="19457"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4049" y="3284984"/>
            <a:ext cx="3960440" cy="33267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945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38386" y="3284983"/>
            <a:ext cx="4603534" cy="33267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82770307"/>
      </p:ext>
    </p:extLst>
  </p:cSld>
  <p:clrMapOvr>
    <a:masterClrMapping/>
  </p:clrMapOvr>
  <p:transition spd="slow">
    <p:push dir="u"/>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251520" y="260648"/>
            <a:ext cx="8640960" cy="6264696"/>
          </a:xfrm>
        </p:spPr>
        <p:txBody>
          <a:bodyPr>
            <a:normAutofit/>
          </a:bodyPr>
          <a:lstStyle/>
          <a:p>
            <a:pPr marL="0" indent="536575" algn="just">
              <a:lnSpc>
                <a:spcPct val="130000"/>
              </a:lnSpc>
              <a:spcBef>
                <a:spcPts val="600"/>
              </a:spcBef>
              <a:buNone/>
            </a:pPr>
            <a:r>
              <a:rPr lang="ru-RU" sz="2300" dirty="0">
                <a:solidFill>
                  <a:schemeClr val="tx1"/>
                </a:solidFill>
                <a:latin typeface="Times New Roman" panose="02020603050405020304" pitchFamily="18" charset="0"/>
                <a:cs typeface="Times New Roman" panose="02020603050405020304" pitchFamily="18" charset="0"/>
              </a:rPr>
              <a:t>Автоматик </a:t>
            </a:r>
            <a:r>
              <a:rPr lang="ru-RU" sz="2300" dirty="0" err="1">
                <a:solidFill>
                  <a:schemeClr val="tx1"/>
                </a:solidFill>
                <a:latin typeface="Times New Roman" panose="02020603050405020304" pitchFamily="18" charset="0"/>
                <a:cs typeface="Times New Roman" panose="02020603050405020304" pitchFamily="18" charset="0"/>
              </a:rPr>
              <a:t>ростлов</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тизими</a:t>
            </a:r>
            <a:r>
              <a:rPr lang="ru-RU" sz="2300" dirty="0">
                <a:solidFill>
                  <a:schemeClr val="tx1"/>
                </a:solidFill>
                <a:latin typeface="Times New Roman" panose="02020603050405020304" pitchFamily="18" charset="0"/>
                <a:cs typeface="Times New Roman" panose="02020603050405020304" pitchFamily="18" charset="0"/>
              </a:rPr>
              <a:t> – </a:t>
            </a:r>
            <a:r>
              <a:rPr lang="ru-RU" sz="2300" dirty="0" err="1">
                <a:solidFill>
                  <a:schemeClr val="tx1"/>
                </a:solidFill>
                <a:latin typeface="Times New Roman" panose="02020603050405020304" pitchFamily="18" charset="0"/>
                <a:cs typeface="Times New Roman" panose="02020603050405020304" pitchFamily="18" charset="0"/>
              </a:rPr>
              <a:t>махсус</a:t>
            </a:r>
            <a:r>
              <a:rPr lang="ru-RU" sz="2300" dirty="0">
                <a:solidFill>
                  <a:schemeClr val="tx1"/>
                </a:solidFill>
                <a:latin typeface="Times New Roman" panose="02020603050405020304" pitchFamily="18" charset="0"/>
                <a:cs typeface="Times New Roman" panose="02020603050405020304" pitchFamily="18" charset="0"/>
              </a:rPr>
              <a:t> регулятор </a:t>
            </a:r>
            <a:r>
              <a:rPr lang="ru-RU" sz="2300" dirty="0" err="1">
                <a:solidFill>
                  <a:schemeClr val="tx1"/>
                </a:solidFill>
                <a:latin typeface="Times New Roman" panose="02020603050405020304" pitchFamily="18" charset="0"/>
                <a:cs typeface="Times New Roman" panose="02020603050405020304" pitchFamily="18" charset="0"/>
              </a:rPr>
              <a:t>ёки</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регуяторлар</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ёрдамида</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ташқи</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таъсирсиз</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ростловчи</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smtClean="0">
                <a:solidFill>
                  <a:schemeClr val="tx1"/>
                </a:solidFill>
                <a:latin typeface="Times New Roman" panose="02020603050405020304" pitchFamily="18" charset="0"/>
                <a:cs typeface="Times New Roman" panose="02020603050405020304" pitchFamily="18" charset="0"/>
              </a:rPr>
              <a:t>объектда</a:t>
            </a:r>
            <a:r>
              <a:rPr lang="ru-RU" sz="2300" dirty="0" smtClean="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рўй</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берувчи</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жараёнларни</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тавсифловчи</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бир</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ёки</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бир</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нечта</a:t>
            </a:r>
            <a:r>
              <a:rPr lang="ru-RU" sz="2300" dirty="0">
                <a:solidFill>
                  <a:schemeClr val="tx1"/>
                </a:solidFill>
                <a:latin typeface="Times New Roman" panose="02020603050405020304" pitchFamily="18" charset="0"/>
                <a:cs typeface="Times New Roman" panose="02020603050405020304" pitchFamily="18" charset="0"/>
              </a:rPr>
              <a:t> физик </a:t>
            </a:r>
            <a:r>
              <a:rPr lang="ru-RU" sz="2300" dirty="0" err="1">
                <a:solidFill>
                  <a:schemeClr val="tx1"/>
                </a:solidFill>
                <a:latin typeface="Times New Roman" panose="02020603050405020304" pitchFamily="18" charset="0"/>
                <a:cs typeface="Times New Roman" panose="02020603050405020304" pitchFamily="18" charset="0"/>
              </a:rPr>
              <a:t>қийматлами</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мўтадил</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ўзгармас</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қийматда</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ушлаб</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туради</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Агар</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автомотик</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ростлов</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тизимида</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ғалаёнловчи</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таъсир</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бўлиб</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уни</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йўқотишлик</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ёки</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маълум</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бир</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ру</a:t>
            </a:r>
            <a:r>
              <a:rPr lang="uz-Cyrl-UZ" sz="2300" dirty="0">
                <a:solidFill>
                  <a:schemeClr val="tx1"/>
                </a:solidFill>
                <a:latin typeface="Times New Roman" panose="02020603050405020304" pitchFamily="18" charset="0"/>
                <a:cs typeface="Times New Roman" panose="02020603050405020304" pitchFamily="18" charset="0"/>
              </a:rPr>
              <a:t>ҳ</a:t>
            </a:r>
            <a:r>
              <a:rPr lang="ru-RU" sz="2300" dirty="0" err="1">
                <a:solidFill>
                  <a:schemeClr val="tx1"/>
                </a:solidFill>
                <a:latin typeface="Times New Roman" panose="02020603050405020304" pitchFamily="18" charset="0"/>
                <a:cs typeface="Times New Roman" panose="02020603050405020304" pitchFamily="18" charset="0"/>
              </a:rPr>
              <a:t>сат</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этилувчи</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таъсирга</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келтириш</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талаб</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этиладиган</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бўлса</a:t>
            </a:r>
            <a:r>
              <a:rPr lang="ru-RU" sz="2300" dirty="0">
                <a:solidFill>
                  <a:schemeClr val="tx1"/>
                </a:solidFill>
                <a:latin typeface="Times New Roman" panose="02020603050405020304" pitchFamily="18" charset="0"/>
                <a:cs typeface="Times New Roman" panose="02020603050405020304" pitchFamily="18" charset="0"/>
              </a:rPr>
              <a:t>, автоматик </a:t>
            </a:r>
            <a:r>
              <a:rPr lang="ru-RU" sz="2300" dirty="0" err="1">
                <a:solidFill>
                  <a:schemeClr val="tx1"/>
                </a:solidFill>
                <a:latin typeface="Times New Roman" panose="02020603050405020304" pitchFamily="18" charset="0"/>
                <a:cs typeface="Times New Roman" panose="02020603050405020304" pitchFamily="18" charset="0"/>
              </a:rPr>
              <a:t>бошқарув</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тизими</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берилган</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сигнални</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маълум</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бир</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қонуният</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билан</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ўзгартириб</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керакли</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аниқлик</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билан</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бажариши</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зарур</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Бинобарин</a:t>
            </a:r>
            <a:r>
              <a:rPr lang="ru-RU" sz="2300" dirty="0">
                <a:solidFill>
                  <a:schemeClr val="tx1"/>
                </a:solidFill>
                <a:latin typeface="Times New Roman" panose="02020603050405020304" pitchFamily="18" charset="0"/>
                <a:cs typeface="Times New Roman" panose="02020603050405020304" pitchFamily="18" charset="0"/>
              </a:rPr>
              <a:t>, автоматик </a:t>
            </a:r>
            <a:r>
              <a:rPr lang="ru-RU" sz="2300" dirty="0" err="1">
                <a:solidFill>
                  <a:schemeClr val="tx1"/>
                </a:solidFill>
                <a:latin typeface="Times New Roman" panose="02020603050405020304" pitchFamily="18" charset="0"/>
                <a:cs typeface="Times New Roman" panose="02020603050405020304" pitchFamily="18" charset="0"/>
              </a:rPr>
              <a:t>бошқарув</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вазифасига</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бошқарув</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таъсирини</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яратиш</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энг</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яхши</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режимни</a:t>
            </a:r>
            <a:r>
              <a:rPr lang="ru-RU" sz="2300" dirty="0">
                <a:solidFill>
                  <a:schemeClr val="tx1"/>
                </a:solidFill>
                <a:latin typeface="Times New Roman" panose="02020603050405020304" pitchFamily="18" charset="0"/>
                <a:cs typeface="Times New Roman" panose="02020603050405020304" pitchFamily="18" charset="0"/>
              </a:rPr>
              <a:t> автоматик </a:t>
            </a:r>
            <a:r>
              <a:rPr lang="ru-RU" sz="2300" dirty="0" err="1">
                <a:solidFill>
                  <a:schemeClr val="tx1"/>
                </a:solidFill>
                <a:latin typeface="Times New Roman" panose="02020603050405020304" pitchFamily="18" charset="0"/>
                <a:cs typeface="Times New Roman" panose="02020603050405020304" pitchFamily="18" charset="0"/>
              </a:rPr>
              <a:t>равишда</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танлаш</a:t>
            </a:r>
            <a:r>
              <a:rPr lang="ru-RU" sz="2300" dirty="0">
                <a:solidFill>
                  <a:schemeClr val="tx1"/>
                </a:solidFill>
                <a:latin typeface="Times New Roman" panose="02020603050405020304" pitchFamily="18" charset="0"/>
                <a:cs typeface="Times New Roman" panose="02020603050405020304" pitchFamily="18" charset="0"/>
              </a:rPr>
              <a:t>, автоматик </a:t>
            </a:r>
            <a:r>
              <a:rPr lang="ru-RU" sz="2300" dirty="0" err="1">
                <a:solidFill>
                  <a:schemeClr val="tx1"/>
                </a:solidFill>
                <a:latin typeface="Times New Roman" panose="02020603050405020304" pitchFamily="18" charset="0"/>
                <a:cs typeface="Times New Roman" panose="02020603050405020304" pitchFamily="18" charset="0"/>
              </a:rPr>
              <a:t>бошқарувда</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ўзини</a:t>
            </a:r>
            <a:r>
              <a:rPr lang="uz-Cyrl-UZ" sz="2300" dirty="0">
                <a:solidFill>
                  <a:schemeClr val="tx1"/>
                </a:solidFill>
                <a:latin typeface="Times New Roman" panose="02020603050405020304" pitchFamily="18" charset="0"/>
                <a:cs typeface="Times New Roman" panose="02020603050405020304" pitchFamily="18" charset="0"/>
              </a:rPr>
              <a:t>-</a:t>
            </a:r>
            <a:r>
              <a:rPr lang="ru-RU" sz="2300" dirty="0" err="1">
                <a:solidFill>
                  <a:schemeClr val="tx1"/>
                </a:solidFill>
                <a:latin typeface="Times New Roman" panose="02020603050405020304" pitchFamily="18" charset="0"/>
                <a:cs typeface="Times New Roman" panose="02020603050405020304" pitchFamily="18" charset="0"/>
              </a:rPr>
              <a:t>ўзи</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созлаш</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ва</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бошқалар</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киради</a:t>
            </a:r>
            <a:r>
              <a:rPr lang="ru-RU" sz="2300" dirty="0">
                <a:solidFill>
                  <a:schemeClr val="tx1"/>
                </a:solidFill>
                <a:latin typeface="Times New Roman" panose="02020603050405020304" pitchFamily="18" charset="0"/>
                <a:cs typeface="Times New Roman" panose="02020603050405020304" pitchFamily="18" charset="0"/>
              </a:rPr>
              <a:t>. Автоматик </a:t>
            </a:r>
            <a:r>
              <a:rPr lang="ru-RU" sz="2300" dirty="0" err="1">
                <a:solidFill>
                  <a:schemeClr val="tx1"/>
                </a:solidFill>
                <a:latin typeface="Times New Roman" panose="02020603050405020304" pitchFamily="18" charset="0"/>
                <a:cs typeface="Times New Roman" panose="02020603050405020304" pitchFamily="18" charset="0"/>
              </a:rPr>
              <a:t>ростлаш</a:t>
            </a:r>
            <a:r>
              <a:rPr lang="ru-RU" sz="2300" dirty="0">
                <a:solidFill>
                  <a:schemeClr val="tx1"/>
                </a:solidFill>
                <a:latin typeface="Times New Roman" panose="02020603050405020304" pitchFamily="18" charset="0"/>
                <a:cs typeface="Times New Roman" panose="02020603050405020304" pitchFamily="18" charset="0"/>
              </a:rPr>
              <a:t> автоматик </a:t>
            </a:r>
            <a:r>
              <a:rPr lang="ru-RU" sz="2300" dirty="0" err="1">
                <a:solidFill>
                  <a:schemeClr val="tx1"/>
                </a:solidFill>
                <a:latin typeface="Times New Roman" panose="02020603050405020304" pitchFamily="18" charset="0"/>
                <a:cs typeface="Times New Roman" panose="02020603050405020304" pitchFamily="18" charset="0"/>
              </a:rPr>
              <a:t>бошқарувнинг</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хусусий</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ҳоли</a:t>
            </a:r>
            <a:r>
              <a:rPr lang="ru-RU" sz="2300" dirty="0">
                <a:solidFill>
                  <a:schemeClr val="tx1"/>
                </a:solidFill>
                <a:latin typeface="Times New Roman" panose="02020603050405020304" pitchFamily="18" charset="0"/>
                <a:cs typeface="Times New Roman" panose="02020603050405020304" pitchFamily="18" charset="0"/>
              </a:rPr>
              <a:t> </a:t>
            </a:r>
            <a:r>
              <a:rPr lang="ru-RU" sz="2300" dirty="0" err="1">
                <a:solidFill>
                  <a:schemeClr val="tx1"/>
                </a:solidFill>
                <a:latin typeface="Times New Roman" panose="02020603050405020304" pitchFamily="18" charset="0"/>
                <a:cs typeface="Times New Roman" panose="02020603050405020304" pitchFamily="18" charset="0"/>
              </a:rPr>
              <a:t>ҳисобланади</a:t>
            </a:r>
            <a:r>
              <a:rPr lang="ru-RU" sz="2300" dirty="0">
                <a:solidFill>
                  <a:schemeClr val="tx1"/>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114853242"/>
      </p:ext>
    </p:extLst>
  </p:cSld>
  <p:clrMapOvr>
    <a:masterClrMapping/>
  </p:clrMapOvr>
  <p:transition spd="slow">
    <p:push dir="u"/>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23528" y="260648"/>
            <a:ext cx="8496944" cy="6264696"/>
          </a:xfrm>
        </p:spPr>
        <p:txBody>
          <a:bodyPr>
            <a:normAutofit lnSpcReduction="10000"/>
          </a:bodyPr>
          <a:lstStyle/>
          <a:p>
            <a:pPr marL="44450" indent="492125" algn="just">
              <a:lnSpc>
                <a:spcPct val="150000"/>
              </a:lnSpc>
              <a:buNone/>
            </a:pPr>
            <a:r>
              <a:rPr lang="uz-Cyrl-UZ" dirty="0">
                <a:solidFill>
                  <a:schemeClr val="tx1"/>
                </a:solidFill>
                <a:latin typeface="Times New Roman" panose="02020603050405020304" pitchFamily="18" charset="0"/>
                <a:cs typeface="Times New Roman" panose="02020603050405020304" pitchFamily="18" charset="0"/>
              </a:rPr>
              <a:t>Ҳ</a:t>
            </a:r>
            <a:r>
              <a:rPr lang="ru-RU" dirty="0" err="1">
                <a:solidFill>
                  <a:schemeClr val="tx1"/>
                </a:solidFill>
                <a:latin typeface="Times New Roman" panose="02020603050405020304" pitchFamily="18" charset="0"/>
                <a:cs typeface="Times New Roman" panose="02020603050405020304" pitchFamily="18" charset="0"/>
              </a:rPr>
              <a:t>озирги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пайтда</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ишлаб</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чиқаришнинг</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алоҳида</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оддий</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соҳаларини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автоматлаштирибгина</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қолмай</a:t>
            </a:r>
            <a:r>
              <a:rPr lang="ru-RU" dirty="0">
                <a:solidFill>
                  <a:schemeClr val="tx1"/>
                </a:solidFill>
                <a:latin typeface="Times New Roman" panose="02020603050405020304" pitchFamily="18" charset="0"/>
                <a:cs typeface="Times New Roman" panose="02020603050405020304" pitchFamily="18" charset="0"/>
              </a:rPr>
              <a:t>, балки </a:t>
            </a:r>
            <a:r>
              <a:rPr lang="ru-RU" dirty="0" err="1">
                <a:solidFill>
                  <a:schemeClr val="tx1"/>
                </a:solidFill>
                <a:latin typeface="Times New Roman" panose="02020603050405020304" pitchFamily="18" charset="0"/>
                <a:cs typeface="Times New Roman" panose="02020603050405020304" pitchFamily="18" charset="0"/>
              </a:rPr>
              <a:t>ишлаб</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чиқариш</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воситалари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ва</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ишлаб</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чиқариш</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жараёнини</a:t>
            </a:r>
            <a:r>
              <a:rPr lang="ru-RU" dirty="0">
                <a:solidFill>
                  <a:schemeClr val="tx1"/>
                </a:solidFill>
                <a:latin typeface="Times New Roman" panose="02020603050405020304" pitchFamily="18" charset="0"/>
                <a:cs typeface="Times New Roman" panose="02020603050405020304" pitchFamily="18" charset="0"/>
              </a:rPr>
              <a:t> комплекс </a:t>
            </a:r>
            <a:r>
              <a:rPr lang="ru-RU" dirty="0" err="1">
                <a:solidFill>
                  <a:schemeClr val="tx1"/>
                </a:solidFill>
                <a:latin typeface="Times New Roman" panose="02020603050405020304" pitchFamily="18" charset="0"/>
                <a:cs typeface="Times New Roman" panose="02020603050405020304" pitchFamily="18" charset="0"/>
              </a:rPr>
              <a:t>автоматлаштиришга</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ўтилган</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Ҳар</a:t>
            </a:r>
            <a:r>
              <a:rPr lang="ru-RU" dirty="0">
                <a:solidFill>
                  <a:schemeClr val="tx1"/>
                </a:solidFill>
                <a:latin typeface="Times New Roman" panose="02020603050405020304" pitchFamily="18" charset="0"/>
                <a:cs typeface="Times New Roman" panose="02020603050405020304" pitchFamily="18" charset="0"/>
              </a:rPr>
              <a:t> хил автоматик </a:t>
            </a:r>
            <a:r>
              <a:rPr lang="ru-RU" dirty="0" err="1">
                <a:solidFill>
                  <a:schemeClr val="tx1"/>
                </a:solidFill>
                <a:latin typeface="Times New Roman" panose="02020603050405020304" pitchFamily="18" charset="0"/>
                <a:cs typeface="Times New Roman" panose="02020603050405020304" pitchFamily="18" charset="0"/>
              </a:rPr>
              <a:t>ишлаб</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чиқариш</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линиялар</a:t>
            </a:r>
            <a:r>
              <a:rPr lang="uz-Cyrl-UZ" dirty="0">
                <a:solidFill>
                  <a:schemeClr val="tx1"/>
                </a:solidFill>
                <a:latin typeface="Times New Roman" panose="02020603050405020304" pitchFamily="18" charset="0"/>
                <a:cs typeface="Times New Roman" panose="02020603050405020304" pitchFamily="18" charset="0"/>
              </a:rPr>
              <a:t>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хатто</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йирик</a:t>
            </a:r>
            <a:r>
              <a:rPr lang="ru-RU" dirty="0">
                <a:solidFill>
                  <a:schemeClr val="tx1"/>
                </a:solidFill>
                <a:latin typeface="Times New Roman" panose="02020603050405020304" pitchFamily="18" charset="0"/>
                <a:cs typeface="Times New Roman" panose="02020603050405020304" pitchFamily="18" charset="0"/>
              </a:rPr>
              <a:t> автоматик </a:t>
            </a:r>
            <a:r>
              <a:rPr lang="ru-RU" dirty="0" err="1">
                <a:solidFill>
                  <a:schemeClr val="tx1"/>
                </a:solidFill>
                <a:latin typeface="Times New Roman" panose="02020603050405020304" pitchFamily="18" charset="0"/>
                <a:cs typeface="Times New Roman" panose="02020603050405020304" pitchFamily="18" charset="0"/>
              </a:rPr>
              <a:t>ишлаб</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чиқариш</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корхоналар</a:t>
            </a:r>
            <a:r>
              <a:rPr lang="uz-Cyrl-UZ" dirty="0">
                <a:solidFill>
                  <a:schemeClr val="tx1"/>
                </a:solidFill>
                <a:latin typeface="Times New Roman" panose="02020603050405020304" pitchFamily="18" charset="0"/>
                <a:cs typeface="Times New Roman" panose="02020603050405020304" pitchFamily="18" charset="0"/>
              </a:rPr>
              <a:t>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барпо</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этилмоқда</a:t>
            </a:r>
            <a:r>
              <a:rPr lang="ru-RU" dirty="0">
                <a:solidFill>
                  <a:schemeClr val="tx1"/>
                </a:solidFill>
                <a:latin typeface="Times New Roman" panose="02020603050405020304" pitchFamily="18" charset="0"/>
                <a:cs typeface="Times New Roman" panose="02020603050405020304" pitchFamily="18" charset="0"/>
              </a:rPr>
              <a:t>.</a:t>
            </a:r>
            <a:endParaRPr lang="ru-RU" b="1" dirty="0">
              <a:solidFill>
                <a:schemeClr val="tx1"/>
              </a:solidFill>
              <a:latin typeface="Times New Roman" panose="02020603050405020304" pitchFamily="18" charset="0"/>
              <a:cs typeface="Times New Roman" panose="02020603050405020304" pitchFamily="18" charset="0"/>
            </a:endParaRPr>
          </a:p>
          <a:p>
            <a:pPr marL="44450" indent="492125" algn="just">
              <a:lnSpc>
                <a:spcPct val="150000"/>
              </a:lnSpc>
              <a:buNone/>
            </a:pPr>
            <a:r>
              <a:rPr lang="ru-RU" dirty="0" err="1">
                <a:solidFill>
                  <a:schemeClr val="tx1"/>
                </a:solidFill>
                <a:latin typeface="Times New Roman" panose="02020603050405020304" pitchFamily="18" charset="0"/>
                <a:cs typeface="Times New Roman" panose="02020603050405020304" pitchFamily="18" charset="0"/>
              </a:rPr>
              <a:t>Шундай</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қилиб</a:t>
            </a:r>
            <a:r>
              <a:rPr lang="ru-RU" dirty="0">
                <a:solidFill>
                  <a:schemeClr val="tx1"/>
                </a:solidFill>
                <a:latin typeface="Times New Roman" panose="02020603050405020304" pitchFamily="18" charset="0"/>
                <a:cs typeface="Times New Roman" panose="02020603050405020304" pitchFamily="18" charset="0"/>
              </a:rPr>
              <a:t>, автоматик </a:t>
            </a:r>
            <a:r>
              <a:rPr lang="ru-RU" dirty="0" err="1">
                <a:solidFill>
                  <a:schemeClr val="tx1"/>
                </a:solidFill>
                <a:latin typeface="Times New Roman" panose="02020603050405020304" pitchFamily="18" charset="0"/>
                <a:cs typeface="Times New Roman" panose="02020603050405020304" pitchFamily="18" charset="0"/>
              </a:rPr>
              <a:t>тизим</a:t>
            </a:r>
            <a:r>
              <a:rPr lang="ru-RU" dirty="0">
                <a:solidFill>
                  <a:schemeClr val="tx1"/>
                </a:solidFill>
                <a:latin typeface="Times New Roman" panose="02020603050405020304" pitchFamily="18" charset="0"/>
                <a:cs typeface="Times New Roman" panose="02020603050405020304" pitchFamily="18" charset="0"/>
              </a:rPr>
              <a:t> </a:t>
            </a:r>
            <a:r>
              <a:rPr lang="uz-Cyrl-UZ" dirty="0">
                <a:solidFill>
                  <a:schemeClr val="tx1"/>
                </a:solidFill>
                <a:latin typeface="Times New Roman" panose="02020603050405020304" pitchFamily="18" charset="0"/>
                <a:cs typeface="Times New Roman" panose="02020603050405020304" pitchFamily="18" charset="0"/>
              </a:rPr>
              <a:t>б</a:t>
            </a:r>
            <a:r>
              <a:rPr lang="ru-RU" dirty="0" err="1">
                <a:solidFill>
                  <a:schemeClr val="tx1"/>
                </a:solidFill>
                <a:latin typeface="Times New Roman" panose="02020603050405020304" pitchFamily="18" charset="0"/>
                <a:cs typeface="Times New Roman" panose="02020603050405020304" pitchFamily="18" charset="0"/>
              </a:rPr>
              <a:t>ошқарув</a:t>
            </a:r>
            <a:r>
              <a:rPr lang="ru-RU" dirty="0">
                <a:solidFill>
                  <a:schemeClr val="tx1"/>
                </a:solidFill>
                <a:latin typeface="Times New Roman" panose="02020603050405020304" pitchFamily="18" charset="0"/>
                <a:cs typeface="Times New Roman" panose="02020603050405020304" pitchFamily="18" charset="0"/>
              </a:rPr>
              <a:t> </a:t>
            </a:r>
            <a:r>
              <a:rPr lang="uz-Cyrl-UZ" dirty="0">
                <a:solidFill>
                  <a:schemeClr val="tx1"/>
                </a:solidFill>
                <a:latin typeface="Times New Roman" panose="02020603050405020304" pitchFamily="18" charset="0"/>
                <a:cs typeface="Times New Roman" panose="02020603050405020304" pitchFamily="18" charset="0"/>
              </a:rPr>
              <a:t>о</a:t>
            </a:r>
            <a:r>
              <a:rPr lang="ru-RU" dirty="0" err="1">
                <a:solidFill>
                  <a:schemeClr val="tx1"/>
                </a:solidFill>
                <a:latin typeface="Times New Roman" panose="02020603050405020304" pitchFamily="18" charset="0"/>
                <a:cs typeface="Times New Roman" panose="02020603050405020304" pitchFamily="18" charset="0"/>
              </a:rPr>
              <a:t>бъекти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ва</a:t>
            </a:r>
            <a:r>
              <a:rPr lang="ru-RU" dirty="0">
                <a:solidFill>
                  <a:schemeClr val="tx1"/>
                </a:solidFill>
                <a:latin typeface="Times New Roman" panose="02020603050405020304" pitchFamily="18" charset="0"/>
                <a:cs typeface="Times New Roman" panose="02020603050405020304" pitchFamily="18" charset="0"/>
              </a:rPr>
              <a:t> </a:t>
            </a:r>
            <a:r>
              <a:rPr lang="uz-Cyrl-UZ" dirty="0">
                <a:solidFill>
                  <a:schemeClr val="tx1"/>
                </a:solidFill>
                <a:latin typeface="Times New Roman" panose="02020603050405020304" pitchFamily="18" charset="0"/>
                <a:cs typeface="Times New Roman" panose="02020603050405020304" pitchFamily="18" charset="0"/>
              </a:rPr>
              <a:t>б</a:t>
            </a:r>
            <a:r>
              <a:rPr lang="ru-RU" dirty="0" err="1">
                <a:solidFill>
                  <a:schemeClr val="tx1"/>
                </a:solidFill>
                <a:latin typeface="Times New Roman" panose="02020603050405020304" pitchFamily="18" charset="0"/>
                <a:cs typeface="Times New Roman" panose="02020603050405020304" pitchFamily="18" charset="0"/>
              </a:rPr>
              <a:t>ошқарув</a:t>
            </a:r>
            <a:r>
              <a:rPr lang="ru-RU" dirty="0">
                <a:solidFill>
                  <a:schemeClr val="tx1"/>
                </a:solidFill>
                <a:latin typeface="Times New Roman" panose="02020603050405020304" pitchFamily="18" charset="0"/>
                <a:cs typeface="Times New Roman" panose="02020603050405020304" pitchFamily="18" charset="0"/>
              </a:rPr>
              <a:t> </a:t>
            </a:r>
            <a:r>
              <a:rPr lang="uz-Cyrl-UZ" dirty="0">
                <a:solidFill>
                  <a:schemeClr val="tx1"/>
                </a:solidFill>
                <a:latin typeface="Times New Roman" panose="02020603050405020304" pitchFamily="18" charset="0"/>
                <a:cs typeface="Times New Roman" panose="02020603050405020304" pitchFamily="18" charset="0"/>
              </a:rPr>
              <a:t>т</a:t>
            </a:r>
            <a:r>
              <a:rPr lang="ru-RU" dirty="0" err="1">
                <a:solidFill>
                  <a:schemeClr val="tx1"/>
                </a:solidFill>
                <a:latin typeface="Times New Roman" panose="02020603050405020304" pitchFamily="18" charset="0"/>
                <a:cs typeface="Times New Roman" panose="02020603050405020304" pitchFamily="18" charset="0"/>
              </a:rPr>
              <a:t>изимидан</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ташкил</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топган</a:t>
            </a:r>
            <a:r>
              <a:rPr lang="ru-RU" dirty="0">
                <a:solidFill>
                  <a:schemeClr val="tx1"/>
                </a:solidFill>
                <a:latin typeface="Times New Roman" panose="02020603050405020304" pitchFamily="18" charset="0"/>
                <a:cs typeface="Times New Roman" panose="02020603050405020304" pitchFamily="18" charset="0"/>
              </a:rPr>
              <a:t>.</a:t>
            </a:r>
            <a:endParaRPr lang="ru-RU" b="1" dirty="0">
              <a:solidFill>
                <a:schemeClr val="tx1"/>
              </a:solidFill>
              <a:latin typeface="Times New Roman" panose="02020603050405020304" pitchFamily="18" charset="0"/>
              <a:cs typeface="Times New Roman" panose="02020603050405020304" pitchFamily="18" charset="0"/>
            </a:endParaRPr>
          </a:p>
          <a:p>
            <a:pPr marL="44450" indent="492125" algn="just">
              <a:lnSpc>
                <a:spcPct val="150000"/>
              </a:lnSpc>
              <a:buNone/>
            </a:pPr>
            <a:r>
              <a:rPr lang="uz-Cyrl-UZ" dirty="0">
                <a:solidFill>
                  <a:schemeClr val="tx1"/>
                </a:solidFill>
                <a:latin typeface="Times New Roman" panose="02020603050405020304" pitchFamily="18" charset="0"/>
                <a:cs typeface="Times New Roman" panose="02020603050405020304" pitchFamily="18" charset="0"/>
              </a:rPr>
              <a:t>Бошқарув тизими </a:t>
            </a:r>
            <a:r>
              <a:rPr lang="ru-RU" dirty="0" err="1">
                <a:solidFill>
                  <a:schemeClr val="tx1"/>
                </a:solidFill>
                <a:latin typeface="Times New Roman" panose="02020603050405020304" pitchFamily="18" charset="0"/>
                <a:cs typeface="Times New Roman" panose="02020603050405020304" pitchFamily="18" charset="0"/>
              </a:rPr>
              <a:t>бошқарув</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мақсади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ва</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бошқарув</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натижалари</a:t>
            </a:r>
            <a:r>
              <a:rPr lang="ru-RU" dirty="0">
                <a:solidFill>
                  <a:schemeClr val="tx1"/>
                </a:solidFill>
                <a:latin typeface="Times New Roman" panose="02020603050405020304" pitchFamily="18" charset="0"/>
                <a:cs typeface="Times New Roman" panose="02020603050405020304" pitchFamily="18" charset="0"/>
              </a:rPr>
              <a:t> </a:t>
            </a:r>
            <a:r>
              <a:rPr lang="ru-RU" dirty="0" err="1" smtClean="0">
                <a:solidFill>
                  <a:schemeClr val="tx1"/>
                </a:solidFill>
                <a:latin typeface="Times New Roman" panose="02020603050405020304" pitchFamily="18" charset="0"/>
                <a:cs typeface="Times New Roman" panose="02020603050405020304" pitchFamily="18" charset="0"/>
              </a:rPr>
              <a:t>ҳақидаги</a:t>
            </a:r>
            <a:r>
              <a:rPr lang="ru-RU" dirty="0" smtClean="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маълумотлар</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манбаини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тизимга</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киритилаётган</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маълумотларни</a:t>
            </a:r>
            <a:r>
              <a:rPr lang="ru-RU" dirty="0">
                <a:solidFill>
                  <a:schemeClr val="tx1"/>
                </a:solidFill>
                <a:latin typeface="Times New Roman" panose="02020603050405020304" pitchFamily="18" charset="0"/>
                <a:cs typeface="Times New Roman" panose="02020603050405020304" pitchFamily="18" charset="0"/>
              </a:rPr>
              <a:t> анализ </a:t>
            </a:r>
            <a:r>
              <a:rPr lang="ru-RU" dirty="0" err="1">
                <a:solidFill>
                  <a:schemeClr val="tx1"/>
                </a:solidFill>
                <a:latin typeface="Times New Roman" panose="02020603050405020304" pitchFamily="18" charset="0"/>
                <a:cs typeface="Times New Roman" panose="02020603050405020304" pitchFamily="18" charset="0"/>
              </a:rPr>
              <a:t>қилувчи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ва</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бошқарувчи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буйруқлар</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ишлаб</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чиқарувчи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қурилма</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ҳамда</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бошқариладиган</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ишчи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қурилмага</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буйруқларни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етказувчи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қурилмаларни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ўз</a:t>
            </a:r>
            <a:r>
              <a:rPr lang="ru-RU" dirty="0">
                <a:solidFill>
                  <a:schemeClr val="tx1"/>
                </a:solidFill>
                <a:latin typeface="Times New Roman" panose="02020603050405020304" pitchFamily="18" charset="0"/>
                <a:cs typeface="Times New Roman" panose="02020603050405020304" pitchFamily="18" charset="0"/>
              </a:rPr>
              <a:t> ичига </a:t>
            </a:r>
            <a:r>
              <a:rPr lang="ru-RU" dirty="0" err="1">
                <a:solidFill>
                  <a:schemeClr val="tx1"/>
                </a:solidFill>
                <a:latin typeface="Times New Roman" panose="02020603050405020304" pitchFamily="18" charset="0"/>
                <a:cs typeface="Times New Roman" panose="02020603050405020304" pitchFamily="18" charset="0"/>
              </a:rPr>
              <a:t>олади</a:t>
            </a:r>
            <a:r>
              <a:rPr lang="ru-RU" dirty="0">
                <a:solidFill>
                  <a:schemeClr val="tx1"/>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154632718"/>
      </p:ext>
    </p:extLst>
  </p:cSld>
  <p:clrMapOvr>
    <a:masterClrMapping/>
  </p:clrMapOvr>
  <p:transition spd="slow">
    <p:push dir="u"/>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251520" y="260648"/>
            <a:ext cx="8640960" cy="6264696"/>
          </a:xfrm>
        </p:spPr>
        <p:txBody>
          <a:bodyPr>
            <a:normAutofit/>
          </a:bodyPr>
          <a:lstStyle/>
          <a:p>
            <a:pPr marL="44450" indent="492125" algn="just">
              <a:lnSpc>
                <a:spcPct val="150000"/>
              </a:lnSpc>
              <a:buNone/>
            </a:pPr>
            <a:r>
              <a:rPr lang="ru-RU" sz="2400" dirty="0" err="1">
                <a:solidFill>
                  <a:schemeClr val="tx1"/>
                </a:solidFill>
                <a:latin typeface="Times New Roman" panose="02020603050405020304" pitchFamily="18" charset="0"/>
                <a:cs typeface="Times New Roman" panose="02020603050405020304" pitchFamily="18" charset="0"/>
              </a:rPr>
              <a:t>Маълумотлар</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манбаи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бўлиб</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бошқарув</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мақсади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ҳамда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бошқарув</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объектининг</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хатти-ҳаракатларини</a:t>
            </a:r>
            <a:r>
              <a:rPr lang="ru-RU" sz="2400" dirty="0">
                <a:solidFill>
                  <a:schemeClr val="tx1"/>
                </a:solidFill>
                <a:latin typeface="Times New Roman" panose="02020603050405020304" pitchFamily="18" charset="0"/>
                <a:cs typeface="Times New Roman" panose="02020603050405020304" pitchFamily="18" charset="0"/>
              </a:rPr>
              <a:t> </a:t>
            </a:r>
            <a:r>
              <a:rPr lang="uz-Cyrl-UZ" sz="2400" dirty="0">
                <a:solidFill>
                  <a:schemeClr val="tx1"/>
                </a:solidFill>
                <a:latin typeface="Times New Roman" panose="02020603050405020304" pitchFamily="18" charset="0"/>
                <a:cs typeface="Times New Roman" panose="02020603050405020304" pitchFamily="18" charset="0"/>
              </a:rPr>
              <a:t>х</a:t>
            </a:r>
            <a:r>
              <a:rPr lang="ru-RU" sz="2400" dirty="0" err="1">
                <a:solidFill>
                  <a:schemeClr val="tx1"/>
                </a:solidFill>
                <a:latin typeface="Times New Roman" panose="02020603050405020304" pitchFamily="18" charset="0"/>
                <a:cs typeface="Times New Roman" panose="02020603050405020304" pitchFamily="18" charset="0"/>
              </a:rPr>
              <a:t>арактерловчи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турли</a:t>
            </a:r>
            <a:r>
              <a:rPr lang="ru-RU" sz="2400" dirty="0">
                <a:solidFill>
                  <a:schemeClr val="tx1"/>
                </a:solidFill>
                <a:latin typeface="Times New Roman" panose="02020603050405020304" pitchFamily="18" charset="0"/>
                <a:cs typeface="Times New Roman" panose="02020603050405020304" pitchFamily="18" charset="0"/>
              </a:rPr>
              <a:t> физик </a:t>
            </a:r>
            <a:r>
              <a:rPr lang="ru-RU" sz="2400" dirty="0" err="1">
                <a:solidFill>
                  <a:schemeClr val="tx1"/>
                </a:solidFill>
                <a:latin typeface="Times New Roman" panose="02020603050405020304" pitchFamily="18" charset="0"/>
                <a:cs typeface="Times New Roman" panose="02020603050405020304" pitchFamily="18" charset="0"/>
              </a:rPr>
              <a:t>катталикларни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ўлчаш</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асбоблари</a:t>
            </a:r>
            <a:r>
              <a:rPr lang="ru-RU" sz="2400" dirty="0">
                <a:solidFill>
                  <a:schemeClr val="tx1"/>
                </a:solidFill>
                <a:latin typeface="Times New Roman" panose="02020603050405020304" pitchFamily="18" charset="0"/>
                <a:cs typeface="Times New Roman" panose="02020603050405020304" pitchFamily="18" charset="0"/>
              </a:rPr>
              <a:t> </a:t>
            </a:r>
            <a:r>
              <a:rPr lang="uz-Cyrl-UZ" sz="2400" dirty="0">
                <a:solidFill>
                  <a:schemeClr val="tx1"/>
                </a:solidFill>
                <a:latin typeface="Times New Roman" panose="02020603050405020304" pitchFamily="18" charset="0"/>
                <a:cs typeface="Times New Roman" panose="02020603050405020304" pitchFamily="18" charset="0"/>
              </a:rPr>
              <a:t>х</a:t>
            </a:r>
            <a:r>
              <a:rPr lang="ru-RU" sz="2400" dirty="0" err="1">
                <a:solidFill>
                  <a:schemeClr val="tx1"/>
                </a:solidFill>
                <a:latin typeface="Times New Roman" panose="02020603050405020304" pitchFamily="18" charset="0"/>
                <a:cs typeface="Times New Roman" panose="02020603050405020304" pitchFamily="18" charset="0"/>
              </a:rPr>
              <a:t>измат</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килади</a:t>
            </a:r>
            <a:r>
              <a:rPr lang="ru-RU" sz="2400" dirty="0">
                <a:solidFill>
                  <a:schemeClr val="tx1"/>
                </a:solidFill>
                <a:latin typeface="Times New Roman" panose="02020603050405020304" pitchFamily="18" charset="0"/>
                <a:cs typeface="Times New Roman" panose="02020603050405020304" pitchFamily="18" charset="0"/>
              </a:rPr>
              <a:t>. Автоматик </a:t>
            </a:r>
            <a:r>
              <a:rPr lang="ru-RU" sz="2400" dirty="0" err="1">
                <a:solidFill>
                  <a:schemeClr val="tx1"/>
                </a:solidFill>
                <a:latin typeface="Times New Roman" panose="02020603050405020304" pitchFamily="18" charset="0"/>
                <a:cs typeface="Times New Roman" panose="02020603050405020304" pitchFamily="18" charset="0"/>
              </a:rPr>
              <a:t>бошқариладиган</a:t>
            </a:r>
            <a:r>
              <a:rPr lang="ru-RU" sz="2400" dirty="0">
                <a:solidFill>
                  <a:schemeClr val="tx1"/>
                </a:solidFill>
                <a:latin typeface="Times New Roman" panose="02020603050405020304" pitchFamily="18" charset="0"/>
                <a:cs typeface="Times New Roman" panose="02020603050405020304" pitchFamily="18" charset="0"/>
              </a:rPr>
              <a:t> ракета </a:t>
            </a:r>
            <a:r>
              <a:rPr lang="ru-RU" sz="2400" dirty="0" err="1">
                <a:solidFill>
                  <a:schemeClr val="tx1"/>
                </a:solidFill>
                <a:latin typeface="Times New Roman" panose="02020603050405020304" pitchFamily="18" charset="0"/>
                <a:cs typeface="Times New Roman" panose="02020603050405020304" pitchFamily="18" charset="0"/>
              </a:rPr>
              <a:t>бунга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яққол</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мисол</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бўлиб</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нишон</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ва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ракетанинг</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ўзаро</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ҳолатларини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аниқловчи</a:t>
            </a:r>
            <a:r>
              <a:rPr lang="ru-RU" sz="2400" dirty="0">
                <a:solidFill>
                  <a:schemeClr val="tx1"/>
                </a:solidFill>
                <a:latin typeface="Times New Roman" panose="02020603050405020304" pitchFamily="18" charset="0"/>
                <a:cs typeface="Times New Roman" panose="02020603050405020304" pitchFamily="18" charset="0"/>
              </a:rPr>
              <a:t> локатор </a:t>
            </a:r>
            <a:r>
              <a:rPr lang="ru-RU" sz="2400" dirty="0" err="1">
                <a:solidFill>
                  <a:schemeClr val="tx1"/>
                </a:solidFill>
                <a:latin typeface="Times New Roman" panose="02020603050405020304" pitchFamily="18" charset="0"/>
                <a:cs typeface="Times New Roman" panose="02020603050405020304" pitchFamily="18" charset="0"/>
              </a:rPr>
              <a:t>асосий</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маълумотлар</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манбаи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ҳисобланади</a:t>
            </a:r>
            <a:r>
              <a:rPr lang="ru-RU" sz="2400" dirty="0">
                <a:solidFill>
                  <a:schemeClr val="tx1"/>
                </a:solidFill>
                <a:latin typeface="Times New Roman" panose="02020603050405020304" pitchFamily="18" charset="0"/>
                <a:cs typeface="Times New Roman" panose="02020603050405020304" pitchFamily="18" charset="0"/>
              </a:rPr>
              <a:t>.</a:t>
            </a:r>
            <a:endParaRPr lang="ru-RU" sz="2400" b="1" dirty="0">
              <a:solidFill>
                <a:schemeClr val="tx1"/>
              </a:solidFill>
              <a:latin typeface="Times New Roman" panose="02020603050405020304" pitchFamily="18" charset="0"/>
              <a:cs typeface="Times New Roman" panose="02020603050405020304" pitchFamily="18" charset="0"/>
            </a:endParaRPr>
          </a:p>
          <a:p>
            <a:pPr marL="44450" indent="492125" algn="just">
              <a:lnSpc>
                <a:spcPct val="150000"/>
              </a:lnSpc>
              <a:buNone/>
            </a:pPr>
            <a:r>
              <a:rPr lang="ru-RU" sz="2400" dirty="0" err="1">
                <a:solidFill>
                  <a:schemeClr val="tx1"/>
                </a:solidFill>
                <a:latin typeface="Times New Roman" panose="02020603050405020304" pitchFamily="18" charset="0"/>
                <a:cs typeface="Times New Roman" panose="02020603050405020304" pitchFamily="18" charset="0"/>
              </a:rPr>
              <a:t>Бу</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схемадан</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кўринадики</a:t>
            </a:r>
            <a:r>
              <a:rPr lang="ru-RU" sz="2400" dirty="0">
                <a:solidFill>
                  <a:schemeClr val="tx1"/>
                </a:solidFill>
                <a:latin typeface="Times New Roman" panose="02020603050405020304" pitchFamily="18" charset="0"/>
                <a:cs typeface="Times New Roman" panose="02020603050405020304" pitchFamily="18" charset="0"/>
              </a:rPr>
              <a:t>, автоматик </a:t>
            </a:r>
            <a:r>
              <a:rPr lang="uz-Cyrl-UZ" sz="2400" dirty="0">
                <a:solidFill>
                  <a:schemeClr val="tx1"/>
                </a:solidFill>
                <a:latin typeface="Times New Roman" panose="02020603050405020304" pitchFamily="18" charset="0"/>
                <a:cs typeface="Times New Roman" panose="02020603050405020304" pitchFamily="18" charset="0"/>
              </a:rPr>
              <a:t>тизим</a:t>
            </a:r>
            <a:r>
              <a:rPr lang="ru-RU" sz="2400" dirty="0" err="1">
                <a:solidFill>
                  <a:schemeClr val="tx1"/>
                </a:solidFill>
                <a:latin typeface="Times New Roman" panose="02020603050405020304" pitchFamily="18" charset="0"/>
                <a:cs typeface="Times New Roman" panose="02020603050405020304" pitchFamily="18" charset="0"/>
              </a:rPr>
              <a:t>лар</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турли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функцияларни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бажарувчи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бир</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неча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элементлар</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йи</a:t>
            </a:r>
            <a:r>
              <a:rPr lang="uz-Cyrl-UZ" sz="2400" dirty="0">
                <a:solidFill>
                  <a:schemeClr val="tx1"/>
                </a:solidFill>
                <a:latin typeface="Times New Roman" panose="02020603050405020304" pitchFamily="18" charset="0"/>
                <a:cs typeface="Times New Roman" panose="02020603050405020304" pitchFamily="18" charset="0"/>
              </a:rPr>
              <a:t>ғ</a:t>
            </a:r>
            <a:r>
              <a:rPr lang="ru-RU" sz="2400" dirty="0" err="1">
                <a:solidFill>
                  <a:schemeClr val="tx1"/>
                </a:solidFill>
                <a:latin typeface="Times New Roman" panose="02020603050405020304" pitchFamily="18" charset="0"/>
                <a:cs typeface="Times New Roman" panose="02020603050405020304" pitchFamily="18" charset="0"/>
              </a:rPr>
              <a:t>индисидан</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ташкил</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топади</a:t>
            </a:r>
            <a:r>
              <a:rPr lang="ru-RU" sz="2400" dirty="0">
                <a:solidFill>
                  <a:schemeClr val="tx1"/>
                </a:solidFill>
                <a:latin typeface="Times New Roman" panose="02020603050405020304" pitchFamily="18" charset="0"/>
                <a:cs typeface="Times New Roman" panose="02020603050405020304" pitchFamily="18" charset="0"/>
              </a:rPr>
              <a:t>. Автоматик </a:t>
            </a:r>
            <a:r>
              <a:rPr lang="ru-RU" sz="2400" dirty="0" err="1">
                <a:solidFill>
                  <a:schemeClr val="tx1"/>
                </a:solidFill>
                <a:latin typeface="Times New Roman" panose="02020603050405020304" pitchFamily="18" charset="0"/>
                <a:cs typeface="Times New Roman" panose="02020603050405020304" pitchFamily="18" charset="0"/>
              </a:rPr>
              <a:t>бошқарув</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қурилмалари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одатда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қуйидаги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элементлардан</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ташкил</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топади</a:t>
            </a:r>
            <a:r>
              <a:rPr lang="ru-RU" sz="2400" dirty="0">
                <a:solidFill>
                  <a:schemeClr val="tx1"/>
                </a:solidFill>
                <a:latin typeface="Times New Roman" panose="02020603050405020304" pitchFamily="18" charset="0"/>
                <a:cs typeface="Times New Roman" panose="02020603050405020304" pitchFamily="18" charset="0"/>
              </a:rPr>
              <a:t>:</a:t>
            </a:r>
            <a:endParaRPr lang="ru-RU" sz="24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2460540"/>
      </p:ext>
    </p:extLst>
  </p:cSld>
  <p:clrMapOvr>
    <a:masterClrMapping/>
  </p:clrMapOvr>
  <p:transition spd="slow">
    <p:push dir="u"/>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83568" y="548680"/>
            <a:ext cx="7848872" cy="5832648"/>
          </a:xfrm>
        </p:spPr>
        <p:txBody>
          <a:bodyPr>
            <a:normAutofit/>
          </a:bodyPr>
          <a:lstStyle/>
          <a:p>
            <a:pPr marL="502920" indent="-457200" algn="just">
              <a:lnSpc>
                <a:spcPct val="150000"/>
              </a:lnSpc>
              <a:buFont typeface="+mj-lt"/>
              <a:buAutoNum type="arabicParenR"/>
            </a:pPr>
            <a:r>
              <a:rPr lang="ru-RU" sz="2400" dirty="0" err="1" smtClean="0">
                <a:solidFill>
                  <a:schemeClr val="tx1"/>
                </a:solidFill>
                <a:latin typeface="Times New Roman" panose="02020603050405020304" pitchFamily="18" charset="0"/>
                <a:cs typeface="Times New Roman" panose="02020603050405020304" pitchFamily="18" charset="0"/>
              </a:rPr>
              <a:t>Кўпинча</a:t>
            </a:r>
            <a:r>
              <a:rPr lang="ru-RU" sz="2400" dirty="0" smtClean="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сезгир</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элементлар</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деб</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юритиладиган</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турли</a:t>
            </a:r>
            <a:r>
              <a:rPr lang="ru-RU" sz="2400" dirty="0">
                <a:solidFill>
                  <a:schemeClr val="tx1"/>
                </a:solidFill>
                <a:latin typeface="Times New Roman" panose="02020603050405020304" pitchFamily="18" charset="0"/>
                <a:cs typeface="Times New Roman" panose="02020603050405020304" pitchFamily="18" charset="0"/>
              </a:rPr>
              <a:t> физик </a:t>
            </a:r>
            <a:r>
              <a:rPr lang="ru-RU" sz="2400" dirty="0" err="1">
                <a:solidFill>
                  <a:schemeClr val="tx1"/>
                </a:solidFill>
                <a:latin typeface="Times New Roman" panose="02020603050405020304" pitchFamily="18" charset="0"/>
                <a:cs typeface="Times New Roman" panose="02020603050405020304" pitchFamily="18" charset="0"/>
              </a:rPr>
              <a:t>катталикларни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ўлчовчи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қурилмалар</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бу</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қурилмалар</a:t>
            </a:r>
            <a:r>
              <a:rPr lang="ru-RU" sz="2400" dirty="0">
                <a:solidFill>
                  <a:schemeClr val="tx1"/>
                </a:solidFill>
                <a:latin typeface="Times New Roman" panose="02020603050405020304" pitchFamily="18" charset="0"/>
                <a:cs typeface="Times New Roman" panose="02020603050405020304" pitchFamily="18" charset="0"/>
              </a:rPr>
              <a:t> </a:t>
            </a:r>
            <a:r>
              <a:rPr lang="uz-Cyrl-UZ" sz="2400" dirty="0" smtClean="0">
                <a:solidFill>
                  <a:schemeClr val="tx1"/>
                </a:solidFill>
                <a:latin typeface="Times New Roman" panose="02020603050405020304" pitchFamily="18" charset="0"/>
                <a:cs typeface="Times New Roman" panose="02020603050405020304" pitchFamily="18" charset="0"/>
              </a:rPr>
              <a:t>бошқарув </a:t>
            </a:r>
            <a:r>
              <a:rPr lang="uz-Cyrl-UZ" sz="2400" dirty="0">
                <a:solidFill>
                  <a:schemeClr val="tx1"/>
                </a:solidFill>
                <a:latin typeface="Times New Roman" panose="02020603050405020304" pitchFamily="18" charset="0"/>
                <a:cs typeface="Times New Roman" panose="02020603050405020304" pitchFamily="18" charset="0"/>
              </a:rPr>
              <a:t>тизими</a:t>
            </a:r>
            <a:r>
              <a:rPr lang="ru-RU" sz="2400" dirty="0">
                <a:solidFill>
                  <a:schemeClr val="tx1"/>
                </a:solidFill>
                <a:latin typeface="Times New Roman" panose="02020603050405020304" pitchFamily="18" charset="0"/>
                <a:cs typeface="Times New Roman" panose="02020603050405020304" pitchFamily="18" charset="0"/>
              </a:rPr>
              <a:t>га </a:t>
            </a:r>
            <a:r>
              <a:rPr lang="ru-RU" sz="2400" dirty="0" err="1">
                <a:solidFill>
                  <a:schemeClr val="tx1"/>
                </a:solidFill>
                <a:latin typeface="Times New Roman" panose="02020603050405020304" pitchFamily="18" charset="0"/>
                <a:cs typeface="Times New Roman" panose="02020603050405020304" pitchFamily="18" charset="0"/>
              </a:rPr>
              <a:t>бошқарув</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вазифалари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ва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натижалари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ҳақидаги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маълумотларни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бериб</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туради</a:t>
            </a:r>
            <a:r>
              <a:rPr lang="ru-RU" sz="2400" dirty="0">
                <a:solidFill>
                  <a:schemeClr val="tx1"/>
                </a:solidFill>
                <a:latin typeface="Times New Roman" panose="02020603050405020304" pitchFamily="18" charset="0"/>
                <a:cs typeface="Times New Roman" panose="02020603050405020304" pitchFamily="18" charset="0"/>
              </a:rPr>
              <a:t>).</a:t>
            </a:r>
            <a:endParaRPr lang="ru-RU" sz="2400" b="1" dirty="0">
              <a:solidFill>
                <a:schemeClr val="tx1"/>
              </a:solidFill>
              <a:latin typeface="Times New Roman" panose="02020603050405020304" pitchFamily="18" charset="0"/>
              <a:cs typeface="Times New Roman" panose="02020603050405020304" pitchFamily="18" charset="0"/>
            </a:endParaRPr>
          </a:p>
          <a:p>
            <a:pPr marL="502920" indent="-457200" algn="just">
              <a:lnSpc>
                <a:spcPct val="150000"/>
              </a:lnSpc>
              <a:buFont typeface="+mj-lt"/>
              <a:buAutoNum type="arabicParenR"/>
            </a:pPr>
            <a:r>
              <a:rPr lang="ru-RU" sz="2400" dirty="0" smtClean="0">
                <a:solidFill>
                  <a:schemeClr val="tx1"/>
                </a:solidFill>
                <a:latin typeface="Times New Roman" panose="02020603050405020304" pitchFamily="18" charset="0"/>
                <a:cs typeface="Times New Roman" panose="02020603050405020304" pitchFamily="18" charset="0"/>
              </a:rPr>
              <a:t>Функционал </a:t>
            </a:r>
            <a:r>
              <a:rPr lang="ru-RU" sz="2400" dirty="0" err="1">
                <a:solidFill>
                  <a:schemeClr val="tx1"/>
                </a:solidFill>
                <a:latin typeface="Times New Roman" panose="02020603050405020304" pitchFamily="18" charset="0"/>
                <a:cs typeface="Times New Roman" panose="02020603050405020304" pitchFamily="18" charset="0"/>
              </a:rPr>
              <a:t>қайта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ишловчилар</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ёки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ҳисоблаш</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қурилмалари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Бу</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қурилмалар</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бошқарув</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параметрларини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аниқлаш</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ёки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маълумотларни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мукаммалро</a:t>
            </a:r>
            <a:r>
              <a:rPr lang="uz-Cyrl-UZ" sz="2400" dirty="0">
                <a:solidFill>
                  <a:schemeClr val="tx1"/>
                </a:solidFill>
                <a:latin typeface="Times New Roman" panose="02020603050405020304" pitchFamily="18" charset="0"/>
                <a:cs typeface="Times New Roman" panose="02020603050405020304" pitchFamily="18" charset="0"/>
              </a:rPr>
              <a:t>қ</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тахлил</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қилиш</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ва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бошқарув</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сигналлари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ишлаб</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чиқариш</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ишларини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бажаради</a:t>
            </a:r>
            <a:r>
              <a:rPr lang="ru-RU" sz="2400" dirty="0">
                <a:solidFill>
                  <a:schemeClr val="tx1"/>
                </a:solidFill>
                <a:latin typeface="Times New Roman" panose="02020603050405020304" pitchFamily="18" charset="0"/>
                <a:cs typeface="Times New Roman" panose="02020603050405020304" pitchFamily="18" charset="0"/>
              </a:rPr>
              <a:t>.</a:t>
            </a:r>
            <a:endParaRPr lang="ru-RU" sz="24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91818261"/>
      </p:ext>
    </p:extLst>
  </p:cSld>
  <p:clrMapOvr>
    <a:masterClrMapping/>
  </p:clrMapOvr>
  <p:transition spd="slow">
    <p:push dir="u"/>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251520" y="260648"/>
            <a:ext cx="8640960" cy="6408712"/>
          </a:xfrm>
        </p:spPr>
        <p:txBody>
          <a:bodyPr>
            <a:normAutofit/>
          </a:bodyPr>
          <a:lstStyle/>
          <a:p>
            <a:pPr marL="45720" indent="457200" algn="just">
              <a:lnSpc>
                <a:spcPct val="120000"/>
              </a:lnSpc>
              <a:buNone/>
            </a:pPr>
            <a:r>
              <a:rPr lang="ru-RU" sz="2400" dirty="0">
                <a:solidFill>
                  <a:schemeClr val="tx1"/>
                </a:solidFill>
                <a:latin typeface="Times New Roman" panose="02020603050405020304" pitchFamily="18" charset="0"/>
                <a:cs typeface="Times New Roman" panose="02020603050405020304" pitchFamily="18" charset="0"/>
              </a:rPr>
              <a:t>3) </a:t>
            </a:r>
            <a:r>
              <a:rPr lang="ru-RU" sz="2400" dirty="0" err="1">
                <a:solidFill>
                  <a:schemeClr val="tx1"/>
                </a:solidFill>
                <a:latin typeface="Times New Roman" panose="02020603050405020304" pitchFamily="18" charset="0"/>
                <a:cs typeface="Times New Roman" panose="02020603050405020304" pitchFamily="18" charset="0"/>
              </a:rPr>
              <a:t>Бажарувчи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қурилмалар</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Бу</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қурилмалар</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объектни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бевосита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бошқаради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Тизим</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қанчалик</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мураккаб</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бўлиб</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борса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ташкил</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этувчилар</a:t>
            </a:r>
            <a:r>
              <a:rPr lang="ru-RU" sz="2400" dirty="0">
                <a:solidFill>
                  <a:schemeClr val="tx1"/>
                </a:solidFill>
                <a:latin typeface="Times New Roman" panose="02020603050405020304" pitchFamily="18" charset="0"/>
                <a:cs typeface="Times New Roman" panose="02020603050405020304" pitchFamily="18" charset="0"/>
              </a:rPr>
              <a:t> сони </a:t>
            </a:r>
            <a:r>
              <a:rPr lang="ru-RU" sz="2400" dirty="0" err="1">
                <a:solidFill>
                  <a:schemeClr val="tx1"/>
                </a:solidFill>
                <a:latin typeface="Times New Roman" panose="02020603050405020304" pitchFamily="18" charset="0"/>
                <a:cs typeface="Times New Roman" panose="02020603050405020304" pitchFamily="18" charset="0"/>
              </a:rPr>
              <a:t>қанчалик</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ортиб</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борса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тизимнинг</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ишончлилиги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шунчалик</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камайиб</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боради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чунки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ҳар</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бир</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элементнинг</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ишдан</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чиқиб</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қолиши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тизимнинг</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нормал</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ишини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тўхтатиб</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қўяди</a:t>
            </a:r>
            <a:r>
              <a:rPr lang="ru-RU" sz="2400" dirty="0">
                <a:solidFill>
                  <a:schemeClr val="tx1"/>
                </a:solidFill>
                <a:latin typeface="Times New Roman" panose="02020603050405020304" pitchFamily="18" charset="0"/>
                <a:cs typeface="Times New Roman" panose="02020603050405020304" pitchFamily="18" charset="0"/>
              </a:rPr>
              <a:t>.</a:t>
            </a:r>
            <a:endParaRPr lang="ru-RU" sz="2400" b="1" dirty="0">
              <a:solidFill>
                <a:schemeClr val="tx1"/>
              </a:solidFill>
              <a:latin typeface="Times New Roman" panose="02020603050405020304" pitchFamily="18" charset="0"/>
              <a:cs typeface="Times New Roman" panose="02020603050405020304" pitchFamily="18" charset="0"/>
            </a:endParaRPr>
          </a:p>
          <a:p>
            <a:pPr marL="45720" indent="457200" algn="just">
              <a:lnSpc>
                <a:spcPct val="120000"/>
              </a:lnSpc>
              <a:buNone/>
            </a:pPr>
            <a:r>
              <a:rPr lang="uz-Latn-UZ" sz="2400" dirty="0">
                <a:solidFill>
                  <a:schemeClr val="tx1"/>
                </a:solidFill>
                <a:latin typeface="Times New Roman" panose="02020603050405020304" pitchFamily="18" charset="0"/>
                <a:cs typeface="Times New Roman" panose="02020603050405020304" pitchFamily="18" charset="0"/>
              </a:rPr>
              <a:t>Мураккаб </a:t>
            </a:r>
            <a:r>
              <a:rPr lang="uz-Cyrl-UZ" sz="2400" dirty="0">
                <a:solidFill>
                  <a:schemeClr val="tx1"/>
                </a:solidFill>
                <a:latin typeface="Times New Roman" panose="02020603050405020304" pitchFamily="18" charset="0"/>
                <a:cs typeface="Times New Roman" panose="02020603050405020304" pitchFamily="18" charset="0"/>
              </a:rPr>
              <a:t>бошқарув тизим</a:t>
            </a:r>
            <a:r>
              <a:rPr lang="uz-Latn-UZ" sz="2400" dirty="0">
                <a:solidFill>
                  <a:schemeClr val="tx1"/>
                </a:solidFill>
                <a:latin typeface="Times New Roman" panose="02020603050405020304" pitchFamily="18" charset="0"/>
                <a:cs typeface="Times New Roman" panose="02020603050405020304" pitchFamily="18" charset="0"/>
              </a:rPr>
              <a:t>ларининг нормал ишлашини таъминлаш учун тизимни ташкил этувчи ҳар бир элемент ҳолатини назорат қилиб туриш мақсадга мувофиқдир. Тизим элементларининг ҳолатларини назорат қиладиган ва зарур ҳолларда носозлик тўғрисида маълумот сигнали берадиган ўлчагичлар, назорат қилувчи қурилмалар ички назорат элементлари дейилади. Бундай назорат автоматик </a:t>
            </a:r>
            <a:r>
              <a:rPr lang="uz-Cyrl-UZ" sz="2400" dirty="0">
                <a:solidFill>
                  <a:schemeClr val="tx1"/>
                </a:solidFill>
                <a:latin typeface="Times New Roman" panose="02020603050405020304" pitchFamily="18" charset="0"/>
                <a:cs typeface="Times New Roman" panose="02020603050405020304" pitchFamily="18" charset="0"/>
              </a:rPr>
              <a:t>бошқарув тизим</a:t>
            </a:r>
            <a:r>
              <a:rPr lang="uz-Latn-UZ" sz="2400" dirty="0">
                <a:solidFill>
                  <a:schemeClr val="tx1"/>
                </a:solidFill>
                <a:latin typeface="Times New Roman" panose="02020603050405020304" pitchFamily="18" charset="0"/>
                <a:cs typeface="Times New Roman" panose="02020603050405020304" pitchFamily="18" charset="0"/>
              </a:rPr>
              <a:t>нинг сифатини ва ишончлилигини оширади.</a:t>
            </a:r>
            <a:endParaRPr lang="ru-RU" sz="23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57461817"/>
      </p:ext>
    </p:extLst>
  </p:cSld>
  <p:clrMapOvr>
    <a:masterClrMapping/>
  </p:clrMapOvr>
  <p:transition spd="slow">
    <p:push dir="u"/>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251520" y="260648"/>
            <a:ext cx="8640960" cy="2448272"/>
          </a:xfrm>
        </p:spPr>
        <p:txBody>
          <a:bodyPr>
            <a:normAutofit/>
          </a:bodyPr>
          <a:lstStyle/>
          <a:p>
            <a:pPr marL="0" indent="457200" algn="ctr">
              <a:lnSpc>
                <a:spcPct val="120000"/>
              </a:lnSpc>
              <a:buNone/>
            </a:pPr>
            <a:r>
              <a:rPr lang="uz-Cyrl-UZ" sz="2400" b="1" dirty="0">
                <a:solidFill>
                  <a:schemeClr val="tx1"/>
                </a:solidFill>
                <a:latin typeface="Times New Roman" panose="02020603050405020304" pitchFamily="18" charset="0"/>
                <a:cs typeface="Times New Roman" panose="02020603050405020304" pitchFamily="18" charset="0"/>
              </a:rPr>
              <a:t>2.2. Бошқариш тизимларининг математик таснифи.</a:t>
            </a:r>
            <a:endParaRPr lang="ru-RU" sz="2400" b="1" dirty="0">
              <a:solidFill>
                <a:schemeClr val="tx1"/>
              </a:solidFill>
              <a:latin typeface="Times New Roman" panose="02020603050405020304" pitchFamily="18" charset="0"/>
              <a:cs typeface="Times New Roman" panose="02020603050405020304" pitchFamily="18" charset="0"/>
            </a:endParaRPr>
          </a:p>
          <a:p>
            <a:pPr marL="0" indent="457200" algn="just">
              <a:lnSpc>
                <a:spcPct val="120000"/>
              </a:lnSpc>
              <a:buNone/>
            </a:pPr>
            <a:r>
              <a:rPr lang="uz-Latn-UZ" sz="2400" dirty="0">
                <a:solidFill>
                  <a:schemeClr val="tx1"/>
                </a:solidFill>
                <a:latin typeface="Times New Roman" panose="02020603050405020304" pitchFamily="18" charset="0"/>
                <a:cs typeface="Times New Roman" panose="02020603050405020304" pitchFamily="18" charset="0"/>
              </a:rPr>
              <a:t>Одатда </a:t>
            </a:r>
            <a:r>
              <a:rPr lang="uz-Cyrl-UZ" sz="2400" dirty="0" smtClean="0">
                <a:solidFill>
                  <a:schemeClr val="tx1"/>
                </a:solidFill>
                <a:latin typeface="Times New Roman" panose="02020603050405020304" pitchFamily="18" charset="0"/>
                <a:cs typeface="Times New Roman" panose="02020603050405020304" pitchFamily="18" charset="0"/>
              </a:rPr>
              <a:t>бошқарув </a:t>
            </a:r>
            <a:r>
              <a:rPr lang="uz-Cyrl-UZ" sz="2400" dirty="0">
                <a:solidFill>
                  <a:schemeClr val="tx1"/>
                </a:solidFill>
                <a:latin typeface="Times New Roman" panose="02020603050405020304" pitchFamily="18" charset="0"/>
                <a:cs typeface="Times New Roman" panose="02020603050405020304" pitchFamily="18" charset="0"/>
              </a:rPr>
              <a:t>объекти</a:t>
            </a:r>
            <a:r>
              <a:rPr lang="uz-Latn-UZ" sz="2400" dirty="0">
                <a:solidFill>
                  <a:schemeClr val="tx1"/>
                </a:solidFill>
                <a:latin typeface="Times New Roman" panose="02020603050405020304" pitchFamily="18" charset="0"/>
                <a:cs typeface="Times New Roman" panose="02020603050405020304" pitchFamily="18" charset="0"/>
              </a:rPr>
              <a:t>да ва </a:t>
            </a:r>
            <a:r>
              <a:rPr lang="uz-Cyrl-UZ" sz="2400" dirty="0">
                <a:solidFill>
                  <a:schemeClr val="tx1"/>
                </a:solidFill>
                <a:latin typeface="Times New Roman" panose="02020603050405020304" pitchFamily="18" charset="0"/>
                <a:cs typeface="Times New Roman" panose="02020603050405020304" pitchFamily="18" charset="0"/>
              </a:rPr>
              <a:t>бошқарув тизим</a:t>
            </a:r>
            <a:r>
              <a:rPr lang="uz-Latn-UZ" sz="2400" dirty="0">
                <a:solidFill>
                  <a:schemeClr val="tx1"/>
                </a:solidFill>
                <a:latin typeface="Times New Roman" panose="02020603050405020304" pitchFamily="18" charset="0"/>
                <a:cs typeface="Times New Roman" panose="02020603050405020304" pitchFamily="18" charset="0"/>
              </a:rPr>
              <a:t> элементларида турли </a:t>
            </a:r>
            <a:r>
              <a:rPr lang="uz-Latn-UZ" sz="2400" dirty="0" smtClean="0">
                <a:solidFill>
                  <a:schemeClr val="tx1"/>
                </a:solidFill>
                <a:latin typeface="Times New Roman" panose="02020603050405020304" pitchFamily="18" charset="0"/>
                <a:cs typeface="Times New Roman" panose="02020603050405020304" pitchFamily="18" charset="0"/>
              </a:rPr>
              <a:t>ҳаракатлантиру</a:t>
            </a:r>
            <a:r>
              <a:rPr lang="uz-Cyrl-UZ" sz="2400" dirty="0">
                <a:solidFill>
                  <a:schemeClr val="tx1"/>
                </a:solidFill>
                <a:latin typeface="Times New Roman" panose="02020603050405020304" pitchFamily="18" charset="0"/>
                <a:cs typeface="Times New Roman" panose="02020603050405020304" pitchFamily="18" charset="0"/>
              </a:rPr>
              <a:t>в</a:t>
            </a:r>
            <a:r>
              <a:rPr lang="uz-Latn-UZ" sz="2400" dirty="0" smtClean="0">
                <a:solidFill>
                  <a:schemeClr val="tx1"/>
                </a:solidFill>
                <a:latin typeface="Times New Roman" panose="02020603050405020304" pitchFamily="18" charset="0"/>
                <a:cs typeface="Times New Roman" panose="02020603050405020304" pitchFamily="18" charset="0"/>
              </a:rPr>
              <a:t>чи </a:t>
            </a:r>
            <a:r>
              <a:rPr lang="uz-Latn-UZ" sz="2400" dirty="0">
                <a:solidFill>
                  <a:schemeClr val="tx1"/>
                </a:solidFill>
                <a:latin typeface="Times New Roman" panose="02020603050405020304" pitchFamily="18" charset="0"/>
                <a:cs typeface="Times New Roman" panose="02020603050405020304" pitchFamily="18" charset="0"/>
              </a:rPr>
              <a:t>кучлар мавжуд б</a:t>
            </a:r>
            <a:r>
              <a:rPr lang="uz-Cyrl-UZ" sz="2400" dirty="0">
                <a:solidFill>
                  <a:schemeClr val="tx1"/>
                </a:solidFill>
                <a:latin typeface="Times New Roman" panose="02020603050405020304" pitchFamily="18" charset="0"/>
                <a:cs typeface="Times New Roman" panose="02020603050405020304" pitchFamily="18" charset="0"/>
              </a:rPr>
              <a:t>ў</a:t>
            </a:r>
            <a:r>
              <a:rPr lang="uz-Latn-UZ" sz="2400" dirty="0">
                <a:solidFill>
                  <a:schemeClr val="tx1"/>
                </a:solidFill>
                <a:latin typeface="Times New Roman" panose="02020603050405020304" pitchFamily="18" charset="0"/>
                <a:cs typeface="Times New Roman" panose="02020603050405020304" pitchFamily="18" charset="0"/>
              </a:rPr>
              <a:t>лади. Ташқи ҳаракатлантирувчи кучлар кириш ўзгарувчилари, кириш функциялари ёки кириш сигналлари дейилади.</a:t>
            </a:r>
            <a:endParaRPr lang="ru-RU" sz="2300" dirty="0">
              <a:solidFill>
                <a:schemeClr val="tx1"/>
              </a:solidFill>
              <a:latin typeface="Times New Roman" panose="02020603050405020304" pitchFamily="18" charset="0"/>
              <a:cs typeface="Times New Roman" panose="02020603050405020304" pitchFamily="18" charset="0"/>
            </a:endParaRPr>
          </a:p>
        </p:txBody>
      </p:sp>
      <p:pic>
        <p:nvPicPr>
          <p:cNvPr id="29698"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13223"/>
          <a:stretch/>
        </p:blipFill>
        <p:spPr bwMode="auto">
          <a:xfrm>
            <a:off x="1043608" y="2780928"/>
            <a:ext cx="7246556" cy="31065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Прямоугольник 4"/>
          <p:cNvSpPr/>
          <p:nvPr/>
        </p:nvSpPr>
        <p:spPr>
          <a:xfrm>
            <a:off x="2810433" y="6165304"/>
            <a:ext cx="3234604" cy="369332"/>
          </a:xfrm>
          <a:prstGeom prst="rect">
            <a:avLst/>
          </a:prstGeom>
        </p:spPr>
        <p:txBody>
          <a:bodyPr wrap="none">
            <a:spAutoFit/>
          </a:bodyPr>
          <a:lstStyle/>
          <a:p>
            <a:pPr algn="ctr"/>
            <a:r>
              <a:rPr lang="uz-Cyrl-UZ" b="1" i="1" dirty="0">
                <a:latin typeface="Times New Roman" panose="02020603050405020304" pitchFamily="18" charset="0"/>
                <a:cs typeface="Times New Roman" panose="02020603050405020304" pitchFamily="18" charset="0"/>
              </a:rPr>
              <a:t>2.3</a:t>
            </a:r>
            <a:r>
              <a:rPr lang="uz-Latn-UZ" b="1" i="1" dirty="0">
                <a:latin typeface="Times New Roman" panose="02020603050405020304" pitchFamily="18" charset="0"/>
                <a:cs typeface="Times New Roman" panose="02020603050405020304" pitchFamily="18" charset="0"/>
              </a:rPr>
              <a:t>–расм. Автоматик </a:t>
            </a:r>
            <a:r>
              <a:rPr lang="uz-Cyrl-UZ" b="1" i="1" dirty="0">
                <a:latin typeface="Times New Roman" panose="02020603050405020304" pitchFamily="18" charset="0"/>
                <a:cs typeface="Times New Roman" panose="02020603050405020304" pitchFamily="18" charset="0"/>
              </a:rPr>
              <a:t>тизи</a:t>
            </a:r>
            <a:r>
              <a:rPr lang="uz-Latn-UZ" b="1" i="1" dirty="0">
                <a:latin typeface="Times New Roman" panose="02020603050405020304" pitchFamily="18" charset="0"/>
                <a:cs typeface="Times New Roman" panose="02020603050405020304" pitchFamily="18" charset="0"/>
              </a:rPr>
              <a:t>м.</a:t>
            </a:r>
            <a:endParaRPr lang="ru-RU"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21501116"/>
      </p:ext>
    </p:extLst>
  </p:cSld>
  <p:clrMapOvr>
    <a:masterClrMapping/>
  </p:clrMapOvr>
  <p:transition spd="slow">
    <p:push dir="u"/>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sz="quarter" idx="13"/>
          </p:nvPr>
        </p:nvSpPr>
        <p:spPr>
          <a:xfrm>
            <a:off x="323528" y="2996952"/>
            <a:ext cx="8640960" cy="3672408"/>
          </a:xfrm>
        </p:spPr>
        <p:txBody>
          <a:bodyPr>
            <a:normAutofit/>
          </a:bodyPr>
          <a:lstStyle/>
          <a:p>
            <a:pPr marL="0" indent="457200" algn="just">
              <a:lnSpc>
                <a:spcPct val="130000"/>
              </a:lnSpc>
              <a:spcBef>
                <a:spcPts val="0"/>
              </a:spcBef>
              <a:buNone/>
            </a:pPr>
            <a:r>
              <a:rPr lang="uz-Cyrl-UZ" sz="2400" dirty="0">
                <a:solidFill>
                  <a:schemeClr val="tx1"/>
                </a:solidFill>
                <a:latin typeface="Times New Roman" panose="02020603050405020304" pitchFamily="18" charset="0"/>
                <a:cs typeface="Times New Roman" panose="02020603050405020304" pitchFamily="18" charset="0"/>
              </a:rPr>
              <a:t>К</a:t>
            </a:r>
            <a:r>
              <a:rPr lang="uz-Latn-UZ" sz="2400" dirty="0">
                <a:solidFill>
                  <a:schemeClr val="tx1"/>
                </a:solidFill>
                <a:latin typeface="Times New Roman" panose="02020603050405020304" pitchFamily="18" charset="0"/>
                <a:cs typeface="Times New Roman" panose="02020603050405020304" pitchFamily="18" charset="0"/>
              </a:rPr>
              <a:t>ў</a:t>
            </a:r>
            <a:r>
              <a:rPr lang="uz-Cyrl-UZ" sz="2400" dirty="0">
                <a:solidFill>
                  <a:schemeClr val="tx1"/>
                </a:solidFill>
                <a:latin typeface="Times New Roman" panose="02020603050405020304" pitchFamily="18" charset="0"/>
                <a:cs typeface="Times New Roman" panose="02020603050405020304" pitchFamily="18" charset="0"/>
              </a:rPr>
              <a:t>пинча бошқарув вазифалари ҳақида маълумот берувчи турли ўлчов асбобларининг сигналлари Автоматик бошқариш тизимларида кириш ўзгарувчиси бўлиб келади. Автоматик бошқариш тизимлари мутлоқ аниқ ҳолларда бошқарув вазифалари ҳақида сигнал берувчи ўлчов асбобларидан бошқарув тизимига киритилган сигналлар автоматик тизимнинг фойдали кириш сигналлари дейилади.</a:t>
            </a:r>
            <a:endParaRPr lang="ru-RU" sz="2400" dirty="0">
              <a:solidFill>
                <a:schemeClr val="tx1"/>
              </a:solidFill>
              <a:latin typeface="Times New Roman" panose="02020603050405020304" pitchFamily="18" charset="0"/>
              <a:cs typeface="Times New Roman" panose="02020603050405020304" pitchFamily="18" charset="0"/>
            </a:endParaRPr>
          </a:p>
        </p:txBody>
      </p:sp>
      <p:sp>
        <p:nvSpPr>
          <p:cNvPr id="6" name="Прямоугольник 5"/>
          <p:cNvSpPr/>
          <p:nvPr/>
        </p:nvSpPr>
        <p:spPr>
          <a:xfrm>
            <a:off x="1619672" y="2451334"/>
            <a:ext cx="6655027" cy="400110"/>
          </a:xfrm>
          <a:prstGeom prst="rect">
            <a:avLst/>
          </a:prstGeom>
        </p:spPr>
        <p:txBody>
          <a:bodyPr wrap="none">
            <a:spAutoFit/>
          </a:bodyPr>
          <a:lstStyle/>
          <a:p>
            <a:r>
              <a:rPr lang="uz-Cyrl-UZ" sz="2000" b="1" i="1" dirty="0">
                <a:latin typeface="Times New Roman" panose="02020603050405020304" pitchFamily="18" charset="0"/>
                <a:cs typeface="Times New Roman" panose="02020603050405020304" pitchFamily="18" charset="0"/>
              </a:rPr>
              <a:t>2.4</a:t>
            </a:r>
            <a:r>
              <a:rPr lang="uz-Latn-UZ" sz="2000" b="1" i="1" dirty="0">
                <a:latin typeface="Times New Roman" panose="02020603050405020304" pitchFamily="18" charset="0"/>
                <a:cs typeface="Times New Roman" panose="02020603050405020304" pitchFamily="18" charset="0"/>
              </a:rPr>
              <a:t>–</a:t>
            </a:r>
            <a:r>
              <a:rPr lang="uz-Cyrl-UZ" sz="2000" b="1" i="1" dirty="0">
                <a:latin typeface="Times New Roman" panose="02020603050405020304" pitchFamily="18" charset="0"/>
                <a:cs typeface="Times New Roman" panose="02020603050405020304" pitchFamily="18" charset="0"/>
              </a:rPr>
              <a:t>расм. Бошқарув тизимининг математик кўриниши.</a:t>
            </a:r>
            <a:endParaRPr lang="ru-RU" sz="2000" b="1" i="1" dirty="0">
              <a:latin typeface="Times New Roman" panose="02020603050405020304" pitchFamily="18" charset="0"/>
              <a:cs typeface="Times New Roman" panose="02020603050405020304" pitchFamily="18" charset="0"/>
            </a:endParaRPr>
          </a:p>
        </p:txBody>
      </p:sp>
      <p:pic>
        <p:nvPicPr>
          <p:cNvPr id="7172" name="Picture 4"/>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43160"/>
          <a:stretch/>
        </p:blipFill>
        <p:spPr bwMode="auto">
          <a:xfrm>
            <a:off x="2051720" y="476672"/>
            <a:ext cx="5193134" cy="1728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62021708"/>
      </p:ext>
    </p:extLst>
  </p:cSld>
  <p:clrMapOvr>
    <a:masterClrMapping/>
  </p:clrMapOvr>
  <p:transition spd="slow">
    <p:push dir="u"/>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251520" y="476672"/>
            <a:ext cx="8640960" cy="6048672"/>
          </a:xfrm>
        </p:spPr>
        <p:txBody>
          <a:bodyPr>
            <a:normAutofit/>
          </a:bodyPr>
          <a:lstStyle/>
          <a:p>
            <a:pPr marL="0" indent="457200" algn="just">
              <a:lnSpc>
                <a:spcPct val="140000"/>
              </a:lnSpc>
              <a:buNone/>
            </a:pPr>
            <a:r>
              <a:rPr lang="ru-RU" sz="2400" dirty="0" err="1">
                <a:solidFill>
                  <a:schemeClr val="tx1"/>
                </a:solidFill>
                <a:latin typeface="Times New Roman" panose="02020603050405020304" pitchFamily="18" charset="0"/>
                <a:cs typeface="Times New Roman" panose="02020603050405020304" pitchFamily="18" charset="0"/>
              </a:rPr>
              <a:t>Юқорида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айтилган</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муло</a:t>
            </a:r>
            <a:r>
              <a:rPr lang="uz-Cyrl-UZ" sz="2400" dirty="0">
                <a:solidFill>
                  <a:schemeClr val="tx1"/>
                </a:solidFill>
                <a:latin typeface="Times New Roman" panose="02020603050405020304" pitchFamily="18" charset="0"/>
                <a:cs typeface="Times New Roman" panose="02020603050405020304" pitchFamily="18" charset="0"/>
              </a:rPr>
              <a:t>ҳ</a:t>
            </a:r>
            <a:r>
              <a:rPr lang="ru-RU" sz="2400" dirty="0" err="1">
                <a:solidFill>
                  <a:schemeClr val="tx1"/>
                </a:solidFill>
                <a:latin typeface="Times New Roman" panose="02020603050405020304" pitchFamily="18" charset="0"/>
                <a:cs typeface="Times New Roman" panose="02020603050405020304" pitchFamily="18" charset="0"/>
              </a:rPr>
              <a:t>азалардан</a:t>
            </a:r>
            <a:r>
              <a:rPr lang="ru-RU" sz="2400" dirty="0">
                <a:solidFill>
                  <a:schemeClr val="tx1"/>
                </a:solidFill>
                <a:latin typeface="Times New Roman" panose="02020603050405020304" pitchFamily="18" charset="0"/>
                <a:cs typeface="Times New Roman" panose="02020603050405020304" pitchFamily="18" charset="0"/>
              </a:rPr>
              <a:t> </a:t>
            </a:r>
            <a:r>
              <a:rPr lang="uz-Cyrl-UZ" sz="2400" dirty="0">
                <a:solidFill>
                  <a:schemeClr val="tx1"/>
                </a:solidFill>
                <a:latin typeface="Times New Roman" panose="02020603050405020304" pitchFamily="18" charset="0"/>
                <a:cs typeface="Times New Roman" panose="02020603050405020304" pitchFamily="18" charset="0"/>
              </a:rPr>
              <a:t>электрон ҳисоблаш машина</a:t>
            </a:r>
            <a:r>
              <a:rPr lang="ru-RU" sz="2400" dirty="0" err="1">
                <a:solidFill>
                  <a:schemeClr val="tx1"/>
                </a:solidFill>
                <a:latin typeface="Times New Roman" panose="02020603050405020304" pitchFamily="18" charset="0"/>
                <a:cs typeface="Times New Roman" panose="02020603050405020304" pitchFamily="18" charset="0"/>
              </a:rPr>
              <a:t>лар</a:t>
            </a:r>
            <a:r>
              <a:rPr lang="uz-Cyrl-UZ" sz="2400" dirty="0">
                <a:solidFill>
                  <a:schemeClr val="tx1"/>
                </a:solidFill>
                <a:latin typeface="Times New Roman" panose="02020603050405020304" pitchFamily="18" charset="0"/>
                <a:cs typeface="Times New Roman" panose="02020603050405020304" pitchFamily="18" charset="0"/>
              </a:rPr>
              <a:t>и</a:t>
            </a:r>
            <a:r>
              <a:rPr lang="ru-RU" sz="2400" dirty="0" err="1">
                <a:solidFill>
                  <a:schemeClr val="tx1"/>
                </a:solidFill>
                <a:latin typeface="Times New Roman" panose="02020603050405020304" pitchFamily="18" charset="0"/>
                <a:cs typeface="Times New Roman" panose="02020603050405020304" pitchFamily="18" charset="0"/>
              </a:rPr>
              <a:t>нинг</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замонавий</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автоматикадаги</a:t>
            </a:r>
            <a:r>
              <a:rPr lang="ru-RU" sz="2400" dirty="0">
                <a:solidFill>
                  <a:schemeClr val="tx1"/>
                </a:solidFill>
                <a:latin typeface="Times New Roman" panose="02020603050405020304" pitchFamily="18" charset="0"/>
                <a:cs typeface="Times New Roman" panose="02020603050405020304" pitchFamily="18" charset="0"/>
              </a:rPr>
              <a:t> роли я</a:t>
            </a:r>
            <a:r>
              <a:rPr lang="uz-Cyrl-UZ" sz="2400" dirty="0">
                <a:solidFill>
                  <a:schemeClr val="tx1"/>
                </a:solidFill>
                <a:latin typeface="Times New Roman" panose="02020603050405020304" pitchFamily="18" charset="0"/>
                <a:cs typeface="Times New Roman" panose="02020603050405020304" pitchFamily="18" charset="0"/>
              </a:rPr>
              <a:t>ққ</a:t>
            </a:r>
            <a:r>
              <a:rPr lang="ru-RU" sz="2400" dirty="0" err="1">
                <a:solidFill>
                  <a:schemeClr val="tx1"/>
                </a:solidFill>
                <a:latin typeface="Times New Roman" panose="02020603050405020304" pitchFamily="18" charset="0"/>
                <a:cs typeface="Times New Roman" panose="02020603050405020304" pitchFamily="18" charset="0"/>
              </a:rPr>
              <a:t>ол</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кўринади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Мураккаб</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бошқарув</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тизимларини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айниқса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кўп</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сонли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объектларни</a:t>
            </a:r>
            <a:r>
              <a:rPr lang="uz-Cyrl-UZ" sz="2400" dirty="0">
                <a:solidFill>
                  <a:schemeClr val="tx1"/>
                </a:solidFill>
                <a:latin typeface="Times New Roman" panose="02020603050405020304" pitchFamily="18" charset="0"/>
                <a:cs typeface="Times New Roman" panose="02020603050405020304" pitchFamily="18" charset="0"/>
              </a:rPr>
              <a:t>,</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ёки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турли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мураккаб</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жараёнларни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бошқаришга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мўлжалланган</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бошқарув</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тизимларини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тезкор</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ҳисоблаш</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машиналарисиз</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тасаввур</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қилиб</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бўлмайди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Шунинг</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учун</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ҳам</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бугунги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кунда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автоматиканинг</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тараққиёти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билан</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узвий</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боғланган</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Автоматикада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ҳисоблаш</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техникасидан</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мураккаб</a:t>
            </a:r>
            <a:r>
              <a:rPr lang="ru-RU" sz="2400" dirty="0">
                <a:solidFill>
                  <a:schemeClr val="tx1"/>
                </a:solidFill>
                <a:latin typeface="Times New Roman" panose="02020603050405020304" pitchFamily="18" charset="0"/>
                <a:cs typeface="Times New Roman" panose="02020603050405020304" pitchFamily="18" charset="0"/>
              </a:rPr>
              <a:t> автоматик </a:t>
            </a:r>
            <a:r>
              <a:rPr lang="ru-RU" sz="2400" dirty="0" err="1">
                <a:solidFill>
                  <a:schemeClr val="tx1"/>
                </a:solidFill>
                <a:latin typeface="Times New Roman" panose="02020603050405020304" pitchFamily="18" charset="0"/>
                <a:cs typeface="Times New Roman" panose="02020603050405020304" pitchFamily="18" charset="0"/>
              </a:rPr>
              <a:t>тизимларнинг</a:t>
            </a:r>
            <a:r>
              <a:rPr lang="ru-RU" sz="2400" dirty="0">
                <a:solidFill>
                  <a:schemeClr val="tx1"/>
                </a:solidFill>
                <a:latin typeface="Times New Roman" panose="02020603050405020304" pitchFamily="18" charset="0"/>
                <a:cs typeface="Times New Roman" panose="02020603050405020304" pitchFamily="18" charset="0"/>
              </a:rPr>
              <a:t> бош </a:t>
            </a:r>
            <a:r>
              <a:rPr lang="ru-RU" sz="2400" dirty="0" err="1">
                <a:solidFill>
                  <a:schemeClr val="tx1"/>
                </a:solidFill>
                <a:latin typeface="Times New Roman" panose="02020603050405020304" pitchFamily="18" charset="0"/>
                <a:cs typeface="Times New Roman" panose="02020603050405020304" pitchFamily="18" charset="0"/>
              </a:rPr>
              <a:t>элементларидан</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бири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сифатида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қолаверса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турли</a:t>
            </a:r>
            <a:r>
              <a:rPr lang="ru-RU" sz="2400" dirty="0">
                <a:solidFill>
                  <a:schemeClr val="tx1"/>
                </a:solidFill>
                <a:latin typeface="Times New Roman" panose="02020603050405020304" pitchFamily="18" charset="0"/>
                <a:cs typeface="Times New Roman" panose="02020603050405020304" pitchFamily="18" charset="0"/>
              </a:rPr>
              <a:t> автоматик </a:t>
            </a:r>
            <a:r>
              <a:rPr lang="ru-RU" sz="2400" dirty="0" err="1">
                <a:solidFill>
                  <a:schemeClr val="tx1"/>
                </a:solidFill>
                <a:latin typeface="Times New Roman" panose="02020603050405020304" pitchFamily="18" charset="0"/>
                <a:cs typeface="Times New Roman" panose="02020603050405020304" pitchFamily="18" charset="0"/>
              </a:rPr>
              <a:t>тизимларни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ишлаб</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чиқиш</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ва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уларда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олинган</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натижаларни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қайта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ишлаш</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мақсадида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фойдаланилади</a:t>
            </a:r>
            <a:r>
              <a:rPr lang="ru-RU" sz="2400" dirty="0">
                <a:solidFill>
                  <a:schemeClr val="tx1"/>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4235437344"/>
      </p:ext>
    </p:extLst>
  </p:cSld>
  <p:clrMapOvr>
    <a:masterClrMapping/>
  </p:clrMapOvr>
  <p:transition spd="slow">
    <p:push dir="u"/>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55576" y="2204864"/>
            <a:ext cx="7938776" cy="2308324"/>
          </a:xfrm>
          <a:prstGeom prst="rect">
            <a:avLst/>
          </a:prstGeom>
          <a:noFill/>
        </p:spPr>
        <p:txBody>
          <a:bodyPr wrap="none" lIns="91440" tIns="45720" rIns="91440" bIns="45720">
            <a:prstTxWarp prst="textDoubleWave1">
              <a:avLst>
                <a:gd name="adj1" fmla="val 6212"/>
                <a:gd name="adj2" fmla="val 0"/>
              </a:avLst>
            </a:prstTxWarp>
            <a:spAutoFit/>
          </a:bodyPr>
          <a:lstStyle/>
          <a:p>
            <a:pPr algn="ctr"/>
            <a:r>
              <a:rPr lang="uz-Cyrl-UZ" sz="7200" b="1" cap="none" spc="0" dirty="0" smtClean="0">
                <a:ln w="10541" cmpd="sng">
                  <a:solidFill>
                    <a:schemeClr val="accent1">
                      <a:shade val="88000"/>
                      <a:satMod val="110000"/>
                    </a:schemeClr>
                  </a:solidFill>
                  <a:prstDash val="solid"/>
                </a:ln>
                <a:solidFill>
                  <a:srgbClr val="002060"/>
                </a:solidFill>
                <a:effectLst/>
                <a:latin typeface="Times New Roman" pitchFamily="18" charset="0"/>
                <a:cs typeface="Times New Roman" pitchFamily="18" charset="0"/>
              </a:rPr>
              <a:t>ЭЪТИБОРИНГИЗ </a:t>
            </a:r>
          </a:p>
          <a:p>
            <a:pPr algn="ctr"/>
            <a:r>
              <a:rPr lang="uz-Cyrl-UZ" sz="7200" b="1" cap="none" spc="0" dirty="0" smtClean="0">
                <a:ln w="10541" cmpd="sng">
                  <a:solidFill>
                    <a:schemeClr val="accent1">
                      <a:shade val="88000"/>
                      <a:satMod val="110000"/>
                    </a:schemeClr>
                  </a:solidFill>
                  <a:prstDash val="solid"/>
                </a:ln>
                <a:solidFill>
                  <a:srgbClr val="002060"/>
                </a:solidFill>
                <a:effectLst/>
                <a:latin typeface="Times New Roman" pitchFamily="18" charset="0"/>
                <a:cs typeface="Times New Roman" pitchFamily="18" charset="0"/>
              </a:rPr>
              <a:t>УЧУН </a:t>
            </a:r>
            <a:r>
              <a:rPr lang="uz-Cyrl-UZ" sz="7200" b="1" dirty="0" smtClean="0">
                <a:ln w="10541" cmpd="sng">
                  <a:solidFill>
                    <a:schemeClr val="accent1">
                      <a:shade val="88000"/>
                      <a:satMod val="110000"/>
                    </a:schemeClr>
                  </a:solidFill>
                  <a:prstDash val="solid"/>
                </a:ln>
                <a:solidFill>
                  <a:srgbClr val="002060"/>
                </a:solidFill>
                <a:latin typeface="Times New Roman" pitchFamily="18" charset="0"/>
                <a:cs typeface="Times New Roman" pitchFamily="18" charset="0"/>
              </a:rPr>
              <a:t>РАҲМАТ</a:t>
            </a:r>
            <a:endParaRPr lang="ru-RU" sz="7200" b="1" cap="none" spc="0" dirty="0">
              <a:ln w="10541" cmpd="sng">
                <a:solidFill>
                  <a:schemeClr val="accent1">
                    <a:shade val="88000"/>
                    <a:satMod val="110000"/>
                  </a:schemeClr>
                </a:solidFill>
                <a:prstDash val="solid"/>
              </a:ln>
              <a:solidFill>
                <a:srgbClr val="002060"/>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642955665"/>
      </p:ext>
    </p:extLst>
  </p:cSld>
  <p:clrMapOvr>
    <a:masterClrMapping/>
  </p:clrMapOvr>
  <p:transition spd="slow">
    <p:push dir="u"/>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Волна">
  <a:themeElements>
    <a:clrScheme name="Волна">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Волна">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Волна">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Воздушный поток">
  <a:themeElements>
    <a:clrScheme name="Воздушный поток">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Воздушный поток">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Воздушный поток">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536</TotalTime>
  <Words>2025</Words>
  <Application>Microsoft Office PowerPoint</Application>
  <PresentationFormat>Экран (4:3)</PresentationFormat>
  <Paragraphs>55</Paragraphs>
  <Slides>28</Slides>
  <Notes>0</Notes>
  <HiddenSlides>0</HiddenSlides>
  <MMClips>0</MMClips>
  <ScaleCrop>false</ScaleCrop>
  <HeadingPairs>
    <vt:vector size="4" baseType="variant">
      <vt:variant>
        <vt:lpstr>Тема</vt:lpstr>
      </vt:variant>
      <vt:variant>
        <vt:i4>3</vt:i4>
      </vt:variant>
      <vt:variant>
        <vt:lpstr>Заголовки слайдов</vt:lpstr>
      </vt:variant>
      <vt:variant>
        <vt:i4>28</vt:i4>
      </vt:variant>
    </vt:vector>
  </HeadingPairs>
  <TitlesOfParts>
    <vt:vector size="31" baseType="lpstr">
      <vt:lpstr>Волна</vt:lpstr>
      <vt:lpstr>Тема Office</vt:lpstr>
      <vt:lpstr>Воздушный поток</vt:lpstr>
      <vt:lpstr>2-МАЪРУЗА. АВТОМАТИК БОШҚАРИШ ТИЗИМЛАРИНИНГ ТАСНИФИ.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Reanimator Extreme Edition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3-маъруза. Дастгоҳларнинг асосий қисмларини ишлаб чиқариш технологияси.</dc:title>
  <dc:creator>User</dc:creator>
  <cp:lastModifiedBy>User</cp:lastModifiedBy>
  <cp:revision>66</cp:revision>
  <dcterms:created xsi:type="dcterms:W3CDTF">2019-09-16T05:35:35Z</dcterms:created>
  <dcterms:modified xsi:type="dcterms:W3CDTF">2021-04-11T12:31:13Z</dcterms:modified>
</cp:coreProperties>
</file>