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  <p:sldMasterId id="2147483828" r:id="rId2"/>
    <p:sldMasterId id="2147483852" r:id="rId3"/>
  </p:sldMasterIdLst>
  <p:sldIdLst>
    <p:sldId id="256" r:id="rId4"/>
    <p:sldId id="257" r:id="rId5"/>
    <p:sldId id="258" r:id="rId6"/>
    <p:sldId id="260" r:id="rId7"/>
    <p:sldId id="262" r:id="rId8"/>
    <p:sldId id="264" r:id="rId9"/>
    <p:sldId id="259" r:id="rId10"/>
    <p:sldId id="274" r:id="rId11"/>
    <p:sldId id="265" r:id="rId12"/>
    <p:sldId id="266" r:id="rId13"/>
    <p:sldId id="267" r:id="rId14"/>
    <p:sldId id="290" r:id="rId15"/>
    <p:sldId id="269" r:id="rId16"/>
    <p:sldId id="270" r:id="rId17"/>
    <p:sldId id="271" r:id="rId18"/>
    <p:sldId id="272" r:id="rId19"/>
    <p:sldId id="291" r:id="rId20"/>
    <p:sldId id="293" r:id="rId21"/>
    <p:sldId id="277" r:id="rId22"/>
    <p:sldId id="278" r:id="rId23"/>
    <p:sldId id="279" r:id="rId24"/>
    <p:sldId id="280" r:id="rId25"/>
    <p:sldId id="281" r:id="rId26"/>
    <p:sldId id="283" r:id="rId27"/>
    <p:sldId id="292" r:id="rId28"/>
    <p:sldId id="284" r:id="rId29"/>
    <p:sldId id="285" r:id="rId30"/>
    <p:sldId id="294" r:id="rId31"/>
    <p:sldId id="295" r:id="rId32"/>
    <p:sldId id="296" r:id="rId33"/>
    <p:sldId id="297" r:id="rId34"/>
    <p:sldId id="298" r:id="rId35"/>
    <p:sldId id="299" r:id="rId36"/>
    <p:sldId id="300" r:id="rId37"/>
    <p:sldId id="301" r:id="rId38"/>
    <p:sldId id="302" r:id="rId39"/>
    <p:sldId id="303" r:id="rId40"/>
    <p:sldId id="304" r:id="rId41"/>
    <p:sldId id="305" r:id="rId42"/>
    <p:sldId id="275" r:id="rId4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Средний стиль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204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tableStyles" Target="tableStyle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41" Type="http://schemas.openxmlformats.org/officeDocument/2006/relationships/slide" Target="slides/slide3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viewProps" Target="viewProp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presProps" Target="presProp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F9FC7F7-8A43-483A-8500-4353DD0BC143}" type="doc">
      <dgm:prSet loTypeId="urn:microsoft.com/office/officeart/2005/8/layout/vProcess5" loCatId="process" qsTypeId="urn:microsoft.com/office/officeart/2005/8/quickstyle/3d2" qsCatId="3D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CE68BF6F-7410-446D-ACC7-EF4BE4BEDA00}">
      <dgm:prSet phldrT="[Текст]" custT="1"/>
      <dgm:spPr/>
      <dgm:t>
        <a:bodyPr/>
        <a:lstStyle/>
        <a:p>
          <a:pPr defTabSz="1089025">
            <a:tabLst/>
          </a:pPr>
          <a:r>
            <a:rPr lang="ru-RU" sz="2400" dirty="0" smtClean="0">
              <a:latin typeface="Times New Roman" pitchFamily="18" charset="0"/>
              <a:cs typeface="Times New Roman" pitchFamily="18" charset="0"/>
            </a:rPr>
            <a:t>3.1. </a:t>
          </a:r>
          <a:r>
            <a:rPr lang="ru-RU" sz="2400" dirty="0" err="1" smtClean="0">
              <a:latin typeface="Times New Roman" pitchFamily="18" charset="0"/>
              <a:cs typeface="Times New Roman" pitchFamily="18" charset="0"/>
            </a:rPr>
            <a:t>Бир</a:t>
          </a:r>
          <a:r>
            <a:rPr lang="ru-RU" sz="24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dirty="0" err="1" smtClean="0">
              <a:latin typeface="Times New Roman" pitchFamily="18" charset="0"/>
              <a:cs typeface="Times New Roman" pitchFamily="18" charset="0"/>
            </a:rPr>
            <a:t>ўлчамли</a:t>
          </a:r>
          <a:r>
            <a:rPr lang="ru-RU" sz="24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sz="24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dirty="0" err="1" smtClean="0">
              <a:latin typeface="Times New Roman" pitchFamily="18" charset="0"/>
              <a:cs typeface="Times New Roman" pitchFamily="18" charset="0"/>
            </a:rPr>
            <a:t>кўп</a:t>
          </a:r>
          <a:r>
            <a:rPr lang="ru-RU" sz="24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dirty="0" err="1" smtClean="0">
              <a:latin typeface="Times New Roman" pitchFamily="18" charset="0"/>
              <a:cs typeface="Times New Roman" pitchFamily="18" charset="0"/>
            </a:rPr>
            <a:t>ўлчамли</a:t>
          </a:r>
          <a:r>
            <a:rPr lang="ru-RU" sz="2400" dirty="0" smtClean="0">
              <a:latin typeface="Times New Roman" pitchFamily="18" charset="0"/>
              <a:cs typeface="Times New Roman" pitchFamily="18" charset="0"/>
            </a:rPr>
            <a:t> автоматик </a:t>
          </a:r>
          <a:r>
            <a:rPr lang="ru-RU" sz="2400" dirty="0" err="1" smtClean="0">
              <a:latin typeface="Times New Roman" pitchFamily="18" charset="0"/>
              <a:cs typeface="Times New Roman" pitchFamily="18" charset="0"/>
            </a:rPr>
            <a:t>тизимлар</a:t>
          </a:r>
          <a:r>
            <a:rPr lang="ru-RU" sz="2400" dirty="0" smtClean="0">
              <a:latin typeface="Times New Roman" pitchFamily="18" charset="0"/>
              <a:cs typeface="Times New Roman" pitchFamily="18" charset="0"/>
            </a:rPr>
            <a:t>.</a:t>
          </a:r>
          <a:endParaRPr lang="ru-RU" sz="2400" dirty="0">
            <a:latin typeface="Times New Roman" pitchFamily="18" charset="0"/>
            <a:cs typeface="Times New Roman" pitchFamily="18" charset="0"/>
          </a:endParaRPr>
        </a:p>
      </dgm:t>
    </dgm:pt>
    <dgm:pt modelId="{583F6040-F4F6-41F4-8321-F3CCEA7BA1BB}" type="parTrans" cxnId="{3B9AD7AC-EF93-4268-BE66-67CD2E421EBD}">
      <dgm:prSet/>
      <dgm:spPr/>
      <dgm:t>
        <a:bodyPr/>
        <a:lstStyle/>
        <a:p>
          <a:endParaRPr lang="ru-RU"/>
        </a:p>
      </dgm:t>
    </dgm:pt>
    <dgm:pt modelId="{5B3AC45A-9C2D-4CC1-AC67-1038A2431F78}" type="sibTrans" cxnId="{3B9AD7AC-EF93-4268-BE66-67CD2E421EBD}">
      <dgm:prSet/>
      <dgm:spPr/>
      <dgm:t>
        <a:bodyPr/>
        <a:lstStyle/>
        <a:p>
          <a:endParaRPr lang="ru-RU"/>
        </a:p>
      </dgm:t>
    </dgm:pt>
    <dgm:pt modelId="{A7E40F65-6355-4EC4-93C7-F779B67C4704}">
      <dgm:prSet phldrT="[Текст]" custT="1"/>
      <dgm:spPr/>
      <dgm:t>
        <a:bodyPr/>
        <a:lstStyle/>
        <a:p>
          <a:pPr>
            <a:spcAft>
              <a:spcPts val="0"/>
            </a:spcAft>
          </a:pPr>
          <a:r>
            <a:rPr lang="ru-RU" sz="2400" dirty="0" smtClean="0">
              <a:latin typeface="Times New Roman" pitchFamily="18" charset="0"/>
              <a:cs typeface="Times New Roman" pitchFamily="18" charset="0"/>
            </a:rPr>
            <a:t>3.2. Автоматик </a:t>
          </a:r>
          <a:r>
            <a:rPr lang="ru-RU" sz="2400" dirty="0" err="1" smtClean="0">
              <a:latin typeface="Times New Roman" pitchFamily="18" charset="0"/>
              <a:cs typeface="Times New Roman" pitchFamily="18" charset="0"/>
            </a:rPr>
            <a:t>ростлаш</a:t>
          </a:r>
          <a:r>
            <a:rPr lang="ru-RU" sz="24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dirty="0" err="1" smtClean="0">
              <a:latin typeface="Times New Roman" pitchFamily="18" charset="0"/>
              <a:cs typeface="Times New Roman" pitchFamily="18" charset="0"/>
            </a:rPr>
            <a:t>тизимларнинг</a:t>
          </a:r>
          <a:r>
            <a:rPr lang="ru-RU" sz="24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dirty="0" err="1" smtClean="0">
              <a:latin typeface="Times New Roman" pitchFamily="18" charset="0"/>
              <a:cs typeface="Times New Roman" pitchFamily="18" charset="0"/>
            </a:rPr>
            <a:t>звенолари</a:t>
          </a:r>
          <a:r>
            <a:rPr lang="ru-RU" sz="2400" dirty="0" smtClean="0">
              <a:latin typeface="Times New Roman" pitchFamily="18" charset="0"/>
              <a:cs typeface="Times New Roman" pitchFamily="18" charset="0"/>
            </a:rPr>
            <a:t>.</a:t>
          </a:r>
          <a:endParaRPr lang="ru-RU" sz="2400" dirty="0">
            <a:latin typeface="Times New Roman" pitchFamily="18" charset="0"/>
            <a:cs typeface="Times New Roman" pitchFamily="18" charset="0"/>
          </a:endParaRPr>
        </a:p>
      </dgm:t>
    </dgm:pt>
    <dgm:pt modelId="{EBFF239E-0102-4991-A213-A135518A0B5A}" type="parTrans" cxnId="{F89BF742-AB2E-4810-B9DC-21AB8741DBA2}">
      <dgm:prSet/>
      <dgm:spPr/>
      <dgm:t>
        <a:bodyPr/>
        <a:lstStyle/>
        <a:p>
          <a:endParaRPr lang="ru-RU"/>
        </a:p>
      </dgm:t>
    </dgm:pt>
    <dgm:pt modelId="{D4DD5C93-E37A-4C5F-AA1A-B05C91C7DE7B}" type="sibTrans" cxnId="{F89BF742-AB2E-4810-B9DC-21AB8741DBA2}">
      <dgm:prSet/>
      <dgm:spPr/>
      <dgm:t>
        <a:bodyPr/>
        <a:lstStyle/>
        <a:p>
          <a:endParaRPr lang="ru-RU"/>
        </a:p>
      </dgm:t>
    </dgm:pt>
    <dgm:pt modelId="{E633FB53-849B-4563-97F1-5B83424674CD}" type="pres">
      <dgm:prSet presAssocID="{8F9FC7F7-8A43-483A-8500-4353DD0BC143}" presName="outerComposite" presStyleCnt="0">
        <dgm:presLayoutVars>
          <dgm:chMax val="5"/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A6FE43DC-C014-43A9-AD7C-602182B9758D}" type="pres">
      <dgm:prSet presAssocID="{8F9FC7F7-8A43-483A-8500-4353DD0BC143}" presName="dummyMaxCanvas" presStyleCnt="0">
        <dgm:presLayoutVars/>
      </dgm:prSet>
      <dgm:spPr/>
      <dgm:t>
        <a:bodyPr/>
        <a:lstStyle/>
        <a:p>
          <a:endParaRPr lang="ru-RU"/>
        </a:p>
      </dgm:t>
    </dgm:pt>
    <dgm:pt modelId="{ED581179-6C42-45AA-8D33-B4B9644F3F5F}" type="pres">
      <dgm:prSet presAssocID="{8F9FC7F7-8A43-483A-8500-4353DD0BC143}" presName="TwoNodes_1" presStyleLbl="node1" presStyleIdx="0" presStyleCnt="2" custScaleY="8461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7E3FC1E-451A-4359-8AAE-DE1F0454BB0A}" type="pres">
      <dgm:prSet presAssocID="{8F9FC7F7-8A43-483A-8500-4353DD0BC143}" presName="TwoNodes_2" presStyleLbl="node1" presStyleIdx="1" presStyleCnt="2" custScaleY="8461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B7D92D3-D7C5-486F-93B2-58E34298BD2A}" type="pres">
      <dgm:prSet presAssocID="{8F9FC7F7-8A43-483A-8500-4353DD0BC143}" presName="TwoConn_1-2" presStyleLbl="fgAccFollowNode1" presStyleIdx="0" presStyleCnt="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8776F8D-D88A-40B4-9F34-CD4EC9B79376}" type="pres">
      <dgm:prSet presAssocID="{8F9FC7F7-8A43-483A-8500-4353DD0BC143}" presName="TwoNodes_1_text" presStyleLbl="node1" presStyleIdx="1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8E60821-CBCC-490C-B5C5-C4297D1826A1}" type="pres">
      <dgm:prSet presAssocID="{8F9FC7F7-8A43-483A-8500-4353DD0BC143}" presName="TwoNodes_2_text" presStyleLbl="node1" presStyleIdx="1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38718EB6-37B1-40C3-91BB-A725E554B222}" type="presOf" srcId="{A7E40F65-6355-4EC4-93C7-F779B67C4704}" destId="{17E3FC1E-451A-4359-8AAE-DE1F0454BB0A}" srcOrd="0" destOrd="0" presId="urn:microsoft.com/office/officeart/2005/8/layout/vProcess5"/>
    <dgm:cxn modelId="{01DB7757-CD94-4247-BA57-BDEF78F0EF81}" type="presOf" srcId="{8F9FC7F7-8A43-483A-8500-4353DD0BC143}" destId="{E633FB53-849B-4563-97F1-5B83424674CD}" srcOrd="0" destOrd="0" presId="urn:microsoft.com/office/officeart/2005/8/layout/vProcess5"/>
    <dgm:cxn modelId="{F89BF742-AB2E-4810-B9DC-21AB8741DBA2}" srcId="{8F9FC7F7-8A43-483A-8500-4353DD0BC143}" destId="{A7E40F65-6355-4EC4-93C7-F779B67C4704}" srcOrd="1" destOrd="0" parTransId="{EBFF239E-0102-4991-A213-A135518A0B5A}" sibTransId="{D4DD5C93-E37A-4C5F-AA1A-B05C91C7DE7B}"/>
    <dgm:cxn modelId="{3B9AD7AC-EF93-4268-BE66-67CD2E421EBD}" srcId="{8F9FC7F7-8A43-483A-8500-4353DD0BC143}" destId="{CE68BF6F-7410-446D-ACC7-EF4BE4BEDA00}" srcOrd="0" destOrd="0" parTransId="{583F6040-F4F6-41F4-8321-F3CCEA7BA1BB}" sibTransId="{5B3AC45A-9C2D-4CC1-AC67-1038A2431F78}"/>
    <dgm:cxn modelId="{DCA30041-4777-4E39-AADB-848CA5B7C407}" type="presOf" srcId="{5B3AC45A-9C2D-4CC1-AC67-1038A2431F78}" destId="{AB7D92D3-D7C5-486F-93B2-58E34298BD2A}" srcOrd="0" destOrd="0" presId="urn:microsoft.com/office/officeart/2005/8/layout/vProcess5"/>
    <dgm:cxn modelId="{28023FBF-AEEC-423E-82E7-5C48282A5498}" type="presOf" srcId="{CE68BF6F-7410-446D-ACC7-EF4BE4BEDA00}" destId="{ED581179-6C42-45AA-8D33-B4B9644F3F5F}" srcOrd="0" destOrd="0" presId="urn:microsoft.com/office/officeart/2005/8/layout/vProcess5"/>
    <dgm:cxn modelId="{C6F3688E-8387-48D4-9EB1-4D7BA47EF680}" type="presOf" srcId="{A7E40F65-6355-4EC4-93C7-F779B67C4704}" destId="{B8E60821-CBCC-490C-B5C5-C4297D1826A1}" srcOrd="1" destOrd="0" presId="urn:microsoft.com/office/officeart/2005/8/layout/vProcess5"/>
    <dgm:cxn modelId="{2E28D8C9-50DB-4715-8EAB-99A8F5309532}" type="presOf" srcId="{CE68BF6F-7410-446D-ACC7-EF4BE4BEDA00}" destId="{A8776F8D-D88A-40B4-9F34-CD4EC9B79376}" srcOrd="1" destOrd="0" presId="urn:microsoft.com/office/officeart/2005/8/layout/vProcess5"/>
    <dgm:cxn modelId="{9238314D-CA2A-4635-9B1D-E91E40936E10}" type="presParOf" srcId="{E633FB53-849B-4563-97F1-5B83424674CD}" destId="{A6FE43DC-C014-43A9-AD7C-602182B9758D}" srcOrd="0" destOrd="0" presId="urn:microsoft.com/office/officeart/2005/8/layout/vProcess5"/>
    <dgm:cxn modelId="{648E5A06-E8C9-4DC2-B79A-A6AD5B9CA193}" type="presParOf" srcId="{E633FB53-849B-4563-97F1-5B83424674CD}" destId="{ED581179-6C42-45AA-8D33-B4B9644F3F5F}" srcOrd="1" destOrd="0" presId="urn:microsoft.com/office/officeart/2005/8/layout/vProcess5"/>
    <dgm:cxn modelId="{553B8A39-B823-48C4-975D-95D16824A0F8}" type="presParOf" srcId="{E633FB53-849B-4563-97F1-5B83424674CD}" destId="{17E3FC1E-451A-4359-8AAE-DE1F0454BB0A}" srcOrd="2" destOrd="0" presId="urn:microsoft.com/office/officeart/2005/8/layout/vProcess5"/>
    <dgm:cxn modelId="{DA72E231-FA74-4EB2-9F74-B81646593A14}" type="presParOf" srcId="{E633FB53-849B-4563-97F1-5B83424674CD}" destId="{AB7D92D3-D7C5-486F-93B2-58E34298BD2A}" srcOrd="3" destOrd="0" presId="urn:microsoft.com/office/officeart/2005/8/layout/vProcess5"/>
    <dgm:cxn modelId="{1831EF74-487D-4FDF-9A29-2E72379B4AF7}" type="presParOf" srcId="{E633FB53-849B-4563-97F1-5B83424674CD}" destId="{A8776F8D-D88A-40B4-9F34-CD4EC9B79376}" srcOrd="4" destOrd="0" presId="urn:microsoft.com/office/officeart/2005/8/layout/vProcess5"/>
    <dgm:cxn modelId="{27374823-04A6-4CF7-9F66-3B89105DDD54}" type="presParOf" srcId="{E633FB53-849B-4563-97F1-5B83424674CD}" destId="{B8E60821-CBCC-490C-B5C5-C4297D1826A1}" srcOrd="5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D581179-6C42-45AA-8D33-B4B9644F3F5F}">
      <dsp:nvSpPr>
        <dsp:cNvPr id="0" name=""/>
        <dsp:cNvSpPr/>
      </dsp:nvSpPr>
      <dsp:spPr>
        <a:xfrm>
          <a:off x="0" y="162022"/>
          <a:ext cx="6732748" cy="1782189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hade val="45000"/>
                <a:satMod val="155000"/>
              </a:schemeClr>
            </a:gs>
            <a:gs pos="60000">
              <a:schemeClr val="accent5">
                <a:hueOff val="0"/>
                <a:satOff val="0"/>
                <a:lumOff val="0"/>
                <a:alphaOff val="0"/>
                <a:shade val="95000"/>
                <a:satMod val="15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87000"/>
                <a:satMod val="250000"/>
              </a:schemeClr>
            </a:gs>
          </a:gsLst>
          <a:lin ang="16200000" scaled="0"/>
        </a:gradFill>
        <a:ln>
          <a:noFill/>
        </a:ln>
        <a:effectLst>
          <a:outerShdw blurRad="65500" dist="38100" dir="5400000" rotWithShape="0">
            <a:srgbClr val="000000">
              <a:alpha val="4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89025">
            <a:lnSpc>
              <a:spcPct val="90000"/>
            </a:lnSpc>
            <a:spcBef>
              <a:spcPct val="0"/>
            </a:spcBef>
            <a:spcAft>
              <a:spcPct val="35000"/>
            </a:spcAft>
            <a:tabLst/>
          </a:pPr>
          <a:r>
            <a:rPr lang="ru-RU" sz="2400" kern="1200" dirty="0" smtClean="0">
              <a:latin typeface="Times New Roman" pitchFamily="18" charset="0"/>
              <a:cs typeface="Times New Roman" pitchFamily="18" charset="0"/>
            </a:rPr>
            <a:t>3.1. </a:t>
          </a:r>
          <a:r>
            <a:rPr lang="ru-RU" sz="2400" kern="1200" dirty="0" err="1" smtClean="0">
              <a:latin typeface="Times New Roman" pitchFamily="18" charset="0"/>
              <a:cs typeface="Times New Roman" pitchFamily="18" charset="0"/>
            </a:rPr>
            <a:t>Бир</a:t>
          </a:r>
          <a:r>
            <a:rPr lang="ru-RU" sz="24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kern="1200" dirty="0" err="1" smtClean="0">
              <a:latin typeface="Times New Roman" pitchFamily="18" charset="0"/>
              <a:cs typeface="Times New Roman" pitchFamily="18" charset="0"/>
            </a:rPr>
            <a:t>ўлчамли</a:t>
          </a:r>
          <a:r>
            <a:rPr lang="ru-RU" sz="24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kern="1200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sz="24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kern="1200" dirty="0" err="1" smtClean="0">
              <a:latin typeface="Times New Roman" pitchFamily="18" charset="0"/>
              <a:cs typeface="Times New Roman" pitchFamily="18" charset="0"/>
            </a:rPr>
            <a:t>кўп</a:t>
          </a:r>
          <a:r>
            <a:rPr lang="ru-RU" sz="24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kern="1200" dirty="0" err="1" smtClean="0">
              <a:latin typeface="Times New Roman" pitchFamily="18" charset="0"/>
              <a:cs typeface="Times New Roman" pitchFamily="18" charset="0"/>
            </a:rPr>
            <a:t>ўлчамли</a:t>
          </a:r>
          <a:r>
            <a:rPr lang="ru-RU" sz="2400" kern="1200" dirty="0" smtClean="0">
              <a:latin typeface="Times New Roman" pitchFamily="18" charset="0"/>
              <a:cs typeface="Times New Roman" pitchFamily="18" charset="0"/>
            </a:rPr>
            <a:t> автоматик </a:t>
          </a:r>
          <a:r>
            <a:rPr lang="ru-RU" sz="2400" kern="1200" dirty="0" err="1" smtClean="0">
              <a:latin typeface="Times New Roman" pitchFamily="18" charset="0"/>
              <a:cs typeface="Times New Roman" pitchFamily="18" charset="0"/>
            </a:rPr>
            <a:t>тизимлар</a:t>
          </a:r>
          <a:r>
            <a:rPr lang="ru-RU" sz="2400" kern="1200" dirty="0" smtClean="0">
              <a:latin typeface="Times New Roman" pitchFamily="18" charset="0"/>
              <a:cs typeface="Times New Roman" pitchFamily="18" charset="0"/>
            </a:rPr>
            <a:t>.</a:t>
          </a:r>
          <a:endParaRPr lang="ru-RU" sz="24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52199" y="214221"/>
        <a:ext cx="4574771" cy="1677791"/>
      </dsp:txXfrm>
    </dsp:sp>
    <dsp:sp modelId="{17E3FC1E-451A-4359-8AAE-DE1F0454BB0A}">
      <dsp:nvSpPr>
        <dsp:cNvPr id="0" name=""/>
        <dsp:cNvSpPr/>
      </dsp:nvSpPr>
      <dsp:spPr>
        <a:xfrm>
          <a:off x="1188131" y="2736308"/>
          <a:ext cx="6732748" cy="1782189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hueOff val="-14019296"/>
                <a:satOff val="20613"/>
                <a:lumOff val="17647"/>
                <a:alphaOff val="0"/>
                <a:shade val="45000"/>
                <a:satMod val="155000"/>
              </a:schemeClr>
            </a:gs>
            <a:gs pos="60000">
              <a:schemeClr val="accent5">
                <a:hueOff val="-14019296"/>
                <a:satOff val="20613"/>
                <a:lumOff val="17647"/>
                <a:alphaOff val="0"/>
                <a:shade val="95000"/>
                <a:satMod val="150000"/>
              </a:schemeClr>
            </a:gs>
            <a:gs pos="100000">
              <a:schemeClr val="accent5">
                <a:hueOff val="-14019296"/>
                <a:satOff val="20613"/>
                <a:lumOff val="17647"/>
                <a:alphaOff val="0"/>
                <a:tint val="87000"/>
                <a:satMod val="250000"/>
              </a:schemeClr>
            </a:gs>
          </a:gsLst>
          <a:lin ang="16200000" scaled="0"/>
        </a:gradFill>
        <a:ln>
          <a:noFill/>
        </a:ln>
        <a:effectLst>
          <a:outerShdw blurRad="65500" dist="38100" dir="5400000" rotWithShape="0">
            <a:srgbClr val="000000">
              <a:alpha val="4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ru-RU" sz="2400" kern="1200" dirty="0" smtClean="0">
              <a:latin typeface="Times New Roman" pitchFamily="18" charset="0"/>
              <a:cs typeface="Times New Roman" pitchFamily="18" charset="0"/>
            </a:rPr>
            <a:t>3.2. Автоматик </a:t>
          </a:r>
          <a:r>
            <a:rPr lang="ru-RU" sz="2400" kern="1200" dirty="0" err="1" smtClean="0">
              <a:latin typeface="Times New Roman" pitchFamily="18" charset="0"/>
              <a:cs typeface="Times New Roman" pitchFamily="18" charset="0"/>
            </a:rPr>
            <a:t>ростлаш</a:t>
          </a:r>
          <a:r>
            <a:rPr lang="ru-RU" sz="24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kern="1200" dirty="0" err="1" smtClean="0">
              <a:latin typeface="Times New Roman" pitchFamily="18" charset="0"/>
              <a:cs typeface="Times New Roman" pitchFamily="18" charset="0"/>
            </a:rPr>
            <a:t>тизимларнинг</a:t>
          </a:r>
          <a:r>
            <a:rPr lang="ru-RU" sz="24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kern="1200" dirty="0" err="1" smtClean="0">
              <a:latin typeface="Times New Roman" pitchFamily="18" charset="0"/>
              <a:cs typeface="Times New Roman" pitchFamily="18" charset="0"/>
            </a:rPr>
            <a:t>звенолари</a:t>
          </a:r>
          <a:r>
            <a:rPr lang="ru-RU" sz="2400" kern="1200" dirty="0" smtClean="0">
              <a:latin typeface="Times New Roman" pitchFamily="18" charset="0"/>
              <a:cs typeface="Times New Roman" pitchFamily="18" charset="0"/>
            </a:rPr>
            <a:t>.</a:t>
          </a:r>
          <a:endParaRPr lang="ru-RU" sz="24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1240330" y="2788507"/>
        <a:ext cx="4071165" cy="1677791"/>
      </dsp:txXfrm>
    </dsp:sp>
    <dsp:sp modelId="{AB7D92D3-D7C5-486F-93B2-58E34298BD2A}">
      <dsp:nvSpPr>
        <dsp:cNvPr id="0" name=""/>
        <dsp:cNvSpPr/>
      </dsp:nvSpPr>
      <dsp:spPr>
        <a:xfrm>
          <a:off x="5363695" y="1655733"/>
          <a:ext cx="1369052" cy="1369052"/>
        </a:xfrm>
        <a:prstGeom prst="downArrow">
          <a:avLst>
            <a:gd name="adj1" fmla="val 55000"/>
            <a:gd name="adj2" fmla="val 45000"/>
          </a:avLst>
        </a:prstGeom>
        <a:solidFill>
          <a:schemeClr val="accent5">
            <a:tint val="40000"/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25400" h="3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3600" kern="1200"/>
        </a:p>
      </dsp:txBody>
      <dsp:txXfrm>
        <a:off x="5671732" y="1655733"/>
        <a:ext cx="752978" cy="103021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D7FE59-95B5-4FBD-8A03-4E13D2D0EF64}" type="datetimeFigureOut">
              <a:rPr lang="ru-RU" smtClean="0"/>
              <a:t>10.04.2021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D22821-3FA7-4EB1-9043-C53E5C0F81E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347724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D7FE59-95B5-4FBD-8A03-4E13D2D0EF64}" type="datetimeFigureOut">
              <a:rPr lang="ru-RU" smtClean="0"/>
              <a:t>10.04.2021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D22821-3FA7-4EB1-9043-C53E5C0F81E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457022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D7FE59-95B5-4FBD-8A03-4E13D2D0EF64}" type="datetimeFigureOut">
              <a:rPr lang="ru-RU" smtClean="0"/>
              <a:t>10.04.2021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D22821-3FA7-4EB1-9043-C53E5C0F81E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018596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D7FE59-95B5-4FBD-8A03-4E13D2D0EF64}" type="datetimeFigureOut">
              <a:rPr lang="ru-RU" smtClean="0"/>
              <a:t>10.04.2021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D22821-3FA7-4EB1-9043-C53E5C0F81E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759972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D7FE59-95B5-4FBD-8A03-4E13D2D0EF64}" type="datetimeFigureOut">
              <a:rPr lang="ru-RU" smtClean="0"/>
              <a:t>10.04.2021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D22821-3FA7-4EB1-9043-C53E5C0F81E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473428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D7FE59-95B5-4FBD-8A03-4E13D2D0EF64}" type="datetimeFigureOut">
              <a:rPr lang="ru-RU" smtClean="0"/>
              <a:t>10.04.2021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D22821-3FA7-4EB1-9043-C53E5C0F81E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264859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D7FE59-95B5-4FBD-8A03-4E13D2D0EF64}" type="datetimeFigureOut">
              <a:rPr lang="ru-RU" smtClean="0"/>
              <a:t>10.04.2021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D22821-3FA7-4EB1-9043-C53E5C0F81E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922884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D7FE59-95B5-4FBD-8A03-4E13D2D0EF64}" type="datetimeFigureOut">
              <a:rPr lang="ru-RU" smtClean="0"/>
              <a:t>10.04.2021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D22821-3FA7-4EB1-9043-C53E5C0F81E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113663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D7FE59-95B5-4FBD-8A03-4E13D2D0EF64}" type="datetimeFigureOut">
              <a:rPr lang="ru-RU" smtClean="0"/>
              <a:t>10.04.2021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D22821-3FA7-4EB1-9043-C53E5C0F81E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34176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D7FE59-95B5-4FBD-8A03-4E13D2D0EF64}" type="datetimeFigureOut">
              <a:rPr lang="ru-RU" smtClean="0"/>
              <a:t>10.04.2021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D22821-3FA7-4EB1-9043-C53E5C0F81E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343701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D7FE59-95B5-4FBD-8A03-4E13D2D0EF64}" type="datetimeFigureOut">
              <a:rPr lang="ru-RU" smtClean="0"/>
              <a:t>10.04.2021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D22821-3FA7-4EB1-9043-C53E5C0F81E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4458492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Скругленный прямоугольник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418596" y="434162"/>
            <a:ext cx="8306809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Заголовок 4"/>
          <p:cNvSpPr>
            <a:spLocks noGrp="1"/>
          </p:cNvSpPr>
          <p:nvPr>
            <p:ph type="ctrTitle"/>
          </p:nvPr>
        </p:nvSpPr>
        <p:spPr>
          <a:xfrm>
            <a:off x="722376" y="1820206"/>
            <a:ext cx="77724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0" name="Подзаголовок 19"/>
          <p:cNvSpPr>
            <a:spLocks noGrp="1"/>
          </p:cNvSpPr>
          <p:nvPr>
            <p:ph type="subTitle" idx="1"/>
          </p:nvPr>
        </p:nvSpPr>
        <p:spPr>
          <a:xfrm>
            <a:off x="722376" y="3685032"/>
            <a:ext cx="7772400" cy="914400"/>
          </a:xfrm>
        </p:spPr>
        <p:txBody>
          <a:bodyPr lIns="182880"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0D7FE59-95B5-4FBD-8A03-4E13D2D0EF64}" type="datetimeFigureOut">
              <a:rPr lang="ru-RU" smtClean="0"/>
              <a:t>10.04.2021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11" name="Номер слайда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BD22821-3FA7-4EB1-9043-C53E5C0F81E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187952"/>
          </a:xfrm>
        </p:spPr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0D7FE59-95B5-4FBD-8A03-4E13D2D0EF64}" type="datetimeFigureOut">
              <a:rPr lang="ru-RU" smtClean="0"/>
              <a:t>10.04.2021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BD22821-3FA7-4EB1-9043-C53E5C0F81E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Скругленный прямоугольник 13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418596" y="434162"/>
            <a:ext cx="8306809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8344" y="4928616"/>
            <a:ext cx="8183880" cy="676656"/>
          </a:xfrm>
        </p:spPr>
        <p:txBody>
          <a:bodyPr lIns="91440" bIns="0" anchor="b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68344" y="5624484"/>
            <a:ext cx="8183880" cy="420624"/>
          </a:xfrm>
        </p:spPr>
        <p:txBody>
          <a:bodyPr lIns="118872" tIns="0" anchor="t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0D7FE59-95B5-4FBD-8A03-4E13D2D0EF64}" type="datetimeFigureOut">
              <a:rPr lang="ru-RU" smtClean="0"/>
              <a:t>10.04.2021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BD22821-3FA7-4EB1-9043-C53E5C0F81E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514352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755360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0D7FE59-95B5-4FBD-8A03-4E13D2D0EF64}" type="datetimeFigureOut">
              <a:rPr lang="ru-RU" smtClean="0"/>
              <a:t>10.04.2021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BD22821-3FA7-4EB1-9043-C53E5C0F81E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 anchor="b"/>
          <a:lstStyle>
            <a:lvl1pPr>
              <a:defRPr b="1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7224" y="579438"/>
            <a:ext cx="393192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52169" y="579438"/>
            <a:ext cx="393192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2"/>
          </p:nvPr>
        </p:nvSpPr>
        <p:spPr>
          <a:xfrm>
            <a:off x="607224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52169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0D7FE59-95B5-4FBD-8A03-4E13D2D0EF64}" type="datetimeFigureOut">
              <a:rPr lang="ru-RU" smtClean="0"/>
              <a:t>10.04.2021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BD22821-3FA7-4EB1-9043-C53E5C0F81E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0D7FE59-95B5-4FBD-8A03-4E13D2D0EF64}" type="datetimeFigureOut">
              <a:rPr lang="ru-RU" smtClean="0"/>
              <a:t>10.04.2021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BD22821-3FA7-4EB1-9043-C53E5C0F81E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0D7FE59-95B5-4FBD-8A03-4E13D2D0EF64}" type="datetimeFigureOut">
              <a:rPr lang="ru-RU" smtClean="0"/>
              <a:t>10.04.2021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BD22821-3FA7-4EB1-9043-C53E5C0F81E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538784" y="533400"/>
            <a:ext cx="2971800" cy="914400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5538847" y="1447802"/>
            <a:ext cx="2971800" cy="4206112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761372" y="930144"/>
            <a:ext cx="4626159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0D7FE59-95B5-4FBD-8A03-4E13D2D0EF64}" type="datetimeFigureOut">
              <a:rPr lang="ru-RU" smtClean="0"/>
              <a:t>10.04.2021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BD22821-3FA7-4EB1-9043-C53E5C0F81E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Скругленный прямоугольник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с одним скругленным углом 10"/>
          <p:cNvSpPr/>
          <p:nvPr/>
        </p:nvSpPr>
        <p:spPr>
          <a:xfrm>
            <a:off x="6400800" y="434162"/>
            <a:ext cx="2324605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012056"/>
            <a:ext cx="82296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 bwMode="grayWhite">
          <a:xfrm>
            <a:off x="6462712" y="533400"/>
            <a:ext cx="224028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0D7FE59-95B5-4FBD-8A03-4E13D2D0EF64}" type="datetimeFigureOut">
              <a:rPr lang="ru-RU" smtClean="0"/>
              <a:t>10.04.2021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BD22821-3FA7-4EB1-9043-C53E5C0F81E5}" type="slidenum">
              <a:rPr lang="ru-RU" smtClean="0"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21480" y="435768"/>
            <a:ext cx="5925312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02920" y="530352"/>
            <a:ext cx="8183880" cy="4187952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0D7FE59-95B5-4FBD-8A03-4E13D2D0EF64}" type="datetimeFigureOut">
              <a:rPr lang="ru-RU" smtClean="0"/>
              <a:t>10.04.2021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BD22821-3FA7-4EB1-9043-C53E5C0F81E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533404"/>
            <a:ext cx="1981200" cy="5257799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33400" y="533402"/>
            <a:ext cx="5943600" cy="525780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0D7FE59-95B5-4FBD-8A03-4E13D2D0EF64}" type="datetimeFigureOut">
              <a:rPr lang="ru-RU" smtClean="0"/>
              <a:t>10.04.2021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BD22821-3FA7-4EB1-9043-C53E5C0F81E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609601"/>
            <a:ext cx="7772400" cy="4267200"/>
          </a:xfrm>
        </p:spPr>
        <p:txBody>
          <a:bodyPr anchor="b">
            <a:noAutofit/>
          </a:bodyPr>
          <a:lstStyle>
            <a:lvl1pPr>
              <a:lnSpc>
                <a:spcPct val="100000"/>
              </a:lnSpc>
              <a:defRPr sz="8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953000"/>
            <a:ext cx="6400800" cy="1219200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D7FE59-95B5-4FBD-8A03-4E13D2D0EF64}" type="datetimeFigureOut">
              <a:rPr lang="ru-RU" smtClean="0"/>
              <a:t>10.04.2021</a:t>
            </a:fld>
            <a:endParaRPr lang="ru-RU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BD22821-3FA7-4EB1-9043-C53E5C0F81E5}" type="slidenum">
              <a:rPr lang="ru-RU" smtClean="0"/>
              <a:t>‹#›</a:t>
            </a:fld>
            <a:endParaRPr lang="ru-RU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D7FE59-95B5-4FBD-8A03-4E13D2D0EF64}" type="datetimeFigureOut">
              <a:rPr lang="ru-RU" smtClean="0"/>
              <a:t>10.04.2021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D22821-3FA7-4EB1-9043-C53E5C0F81E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371600"/>
            <a:ext cx="7772400" cy="2505075"/>
          </a:xfrm>
        </p:spPr>
        <p:txBody>
          <a:bodyPr anchor="b"/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800" kern="1200" dirty="0" smtClean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068763"/>
            <a:ext cx="7772400" cy="11318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D7FE59-95B5-4FBD-8A03-4E13D2D0EF64}" type="datetimeFigureOut">
              <a:rPr lang="ru-RU" smtClean="0"/>
              <a:t>10.04.2021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D22821-3FA7-4EB1-9043-C53E5C0F81E5}" type="slidenum">
              <a:rPr lang="ru-RU" smtClean="0"/>
              <a:t>‹#›</a:t>
            </a:fld>
            <a:endParaRPr lang="ru-RU"/>
          </a:p>
        </p:txBody>
      </p:sp>
      <p:sp>
        <p:nvSpPr>
          <p:cNvPr id="7" name="Oval 6"/>
          <p:cNvSpPr/>
          <p:nvPr/>
        </p:nvSpPr>
        <p:spPr>
          <a:xfrm>
            <a:off x="4495800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4695825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>
            <a:off x="4296728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D7FE59-95B5-4FBD-8A03-4E13D2D0EF64}" type="datetimeFigureOut">
              <a:rPr lang="ru-RU" smtClean="0"/>
              <a:t>10.04.2021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D22821-3FA7-4EB1-9043-C53E5C0F81E5}" type="slidenum">
              <a:rPr lang="ru-RU" smtClean="0"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65760" y="1600200"/>
            <a:ext cx="4041648" cy="452628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4040188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1600200"/>
            <a:ext cx="4041775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D7FE59-95B5-4FBD-8A03-4E13D2D0EF64}" type="datetimeFigureOut">
              <a:rPr lang="ru-RU" smtClean="0"/>
              <a:t>10.04.2021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D22821-3FA7-4EB1-9043-C53E5C0F81E5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457200" y="2212848"/>
            <a:ext cx="4041648" cy="391363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72584" y="2212848"/>
            <a:ext cx="4041648" cy="391318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D7FE59-95B5-4FBD-8A03-4E13D2D0EF64}" type="datetimeFigureOut">
              <a:rPr lang="ru-RU" smtClean="0"/>
              <a:t>10.04.2021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D22821-3FA7-4EB1-9043-C53E5C0F81E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D7FE59-95B5-4FBD-8A03-4E13D2D0EF64}" type="datetimeFigureOut">
              <a:rPr lang="ru-RU" smtClean="0"/>
              <a:t>10.04.2021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D22821-3FA7-4EB1-9043-C53E5C0F81E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07087" y="266700"/>
            <a:ext cx="3008313" cy="209550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9137" y="273050"/>
            <a:ext cx="4995863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07087" y="2438400"/>
            <a:ext cx="3008313" cy="3687763"/>
          </a:xfrm>
        </p:spPr>
        <p:txBody>
          <a:bodyPr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D7FE59-95B5-4FBD-8A03-4E13D2D0EF64}" type="datetimeFigureOut">
              <a:rPr lang="ru-RU" smtClean="0"/>
              <a:t>10.04.2021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D22821-3FA7-4EB1-9043-C53E5C0F81E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9576" y="228600"/>
            <a:ext cx="5711824" cy="89535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6" y="1143000"/>
            <a:ext cx="6054724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9576" y="5810250"/>
            <a:ext cx="5711824" cy="533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D7FE59-95B5-4FBD-8A03-4E13D2D0EF64}" type="datetimeFigureOut">
              <a:rPr lang="ru-RU" smtClean="0"/>
              <a:t>10.04.2021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D22821-3FA7-4EB1-9043-C53E5C0F81E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D7FE59-95B5-4FBD-8A03-4E13D2D0EF64}" type="datetimeFigureOut">
              <a:rPr lang="ru-RU" smtClean="0"/>
              <a:t>10.04.2021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D22821-3FA7-4EB1-9043-C53E5C0F81E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D7FE59-95B5-4FBD-8A03-4E13D2D0EF64}" type="datetimeFigureOut">
              <a:rPr lang="ru-RU" smtClean="0"/>
              <a:t>10.04.2021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D22821-3FA7-4EB1-9043-C53E5C0F81E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D7FE59-95B5-4FBD-8A03-4E13D2D0EF64}" type="datetimeFigureOut">
              <a:rPr lang="ru-RU" smtClean="0"/>
              <a:t>10.04.2021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D22821-3FA7-4EB1-9043-C53E5C0F81E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162374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418596" y="434162"/>
            <a:ext cx="8306809" cy="54864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3" name="Заголовок 12"/>
          <p:cNvSpPr>
            <a:spLocks noGrp="1"/>
          </p:cNvSpPr>
          <p:nvPr>
            <p:ph type="title"/>
          </p:nvPr>
        </p:nvSpPr>
        <p:spPr>
          <a:xfrm>
            <a:off x="502920" y="4985590"/>
            <a:ext cx="8183880" cy="1051560"/>
          </a:xfrm>
          <a:prstGeom prst="rect">
            <a:avLst/>
          </a:prstGeom>
        </p:spPr>
        <p:txBody>
          <a:bodyPr vert="horz" anchor="b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idx="1"/>
          </p:nvPr>
        </p:nvSpPr>
        <p:spPr>
          <a:xfrm>
            <a:off x="502920" y="530352"/>
            <a:ext cx="8183880" cy="4187952"/>
          </a:xfrm>
          <a:prstGeom prst="rect">
            <a:avLst/>
          </a:prstGeom>
        </p:spPr>
        <p:txBody>
          <a:bodyPr vert="horz" lIns="182880" tIns="91440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2"/>
          </p:nvPr>
        </p:nvSpPr>
        <p:spPr>
          <a:xfrm>
            <a:off x="3776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00D7FE59-95B5-4FBD-8A03-4E13D2D0EF64}" type="datetimeFigureOut">
              <a:rPr lang="ru-RU" smtClean="0"/>
              <a:t>10.04.2021</a:t>
            </a:fld>
            <a:endParaRPr lang="ru-RU"/>
          </a:p>
        </p:txBody>
      </p:sp>
      <p:sp>
        <p:nvSpPr>
          <p:cNvPr id="18" name="Нижний колонтитул 17"/>
          <p:cNvSpPr>
            <a:spLocks noGrp="1"/>
          </p:cNvSpPr>
          <p:nvPr>
            <p:ph type="ftr" sz="quarter" idx="3"/>
          </p:nvPr>
        </p:nvSpPr>
        <p:spPr>
          <a:xfrm>
            <a:off x="6062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348328" y="61118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DBD22821-3FA7-4EB1-9043-C53E5C0F81E5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29" r:id="rId1"/>
    <p:sldLayoutId id="2147483830" r:id="rId2"/>
    <p:sldLayoutId id="2147483831" r:id="rId3"/>
    <p:sldLayoutId id="2147483832" r:id="rId4"/>
    <p:sldLayoutId id="2147483833" r:id="rId5"/>
    <p:sldLayoutId id="2147483834" r:id="rId6"/>
    <p:sldLayoutId id="2147483835" r:id="rId7"/>
    <p:sldLayoutId id="2147483836" r:id="rId8"/>
    <p:sldLayoutId id="2147483837" r:id="rId9"/>
    <p:sldLayoutId id="2147483838" r:id="rId10"/>
    <p:sldLayoutId id="2147483839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b="1" kern="1200">
          <a:solidFill>
            <a:schemeClr val="accent1">
              <a:tint val="88000"/>
              <a:satMod val="150000"/>
            </a:schemeClr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65176" indent="-265176" algn="l" rtl="0" eaLnBrk="1" latinLnBrk="0" hangingPunct="1">
        <a:spcBef>
          <a:spcPts val="250"/>
        </a:spcBef>
        <a:buClr>
          <a:schemeClr val="accent1"/>
        </a:buClr>
        <a:buSzPct val="80000"/>
        <a:buFont typeface="Wingdings 2"/>
        <a:buChar char=""/>
        <a:defRPr kumimoji="0" sz="2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48640" indent="-201168" algn="l" rtl="0" eaLnBrk="1" latinLnBrk="0" hangingPunct="1">
        <a:spcBef>
          <a:spcPts val="250"/>
        </a:spcBef>
        <a:buClr>
          <a:schemeClr val="accent1"/>
        </a:buClr>
        <a:buSzPct val="100000"/>
        <a:buFont typeface="Verdana"/>
        <a:buChar char="◦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6384" indent="-182880" algn="l" rtl="0" eaLnBrk="1" latinLnBrk="0" hangingPunct="1">
        <a:spcBef>
          <a:spcPts val="250"/>
        </a:spcBef>
        <a:buClr>
          <a:schemeClr val="accent2">
            <a:tint val="85000"/>
            <a:satMod val="285000"/>
          </a:schemeClr>
        </a:buClr>
        <a:buSzPct val="100000"/>
        <a:buFont typeface="Wingdings 2"/>
        <a:buChar char="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4128" indent="-182880" algn="l" rtl="0" eaLnBrk="1" latinLnBrk="0" hangingPunct="1">
        <a:spcBef>
          <a:spcPts val="230"/>
        </a:spcBef>
        <a:buClr>
          <a:schemeClr val="accent2">
            <a:tint val="85000"/>
            <a:satMod val="285000"/>
          </a:schemeClr>
        </a:buClr>
        <a:buSzPct val="112000"/>
        <a:buFont typeface="Verdana"/>
        <a:buChar char="◦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63347" y="6356350"/>
            <a:ext cx="2085975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00D7FE59-95B5-4FBD-8A03-4E13D2D0EF64}" type="datetimeFigureOut">
              <a:rPr lang="ru-RU" smtClean="0"/>
              <a:t>10.04.2021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59165" y="6356350"/>
            <a:ext cx="2847975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43278" y="6356350"/>
            <a:ext cx="561975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DBD22821-3FA7-4EB1-9043-C53E5C0F81E5}" type="slidenum">
              <a:rPr lang="ru-RU" smtClean="0"/>
              <a:t>‹#›</a:t>
            </a:fld>
            <a:endParaRPr lang="ru-RU"/>
          </a:p>
        </p:txBody>
      </p:sp>
      <p:sp>
        <p:nvSpPr>
          <p:cNvPr id="7" name="Oval 6"/>
          <p:cNvSpPr/>
          <p:nvPr/>
        </p:nvSpPr>
        <p:spPr>
          <a:xfrm>
            <a:off x="8457760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Oval 7"/>
          <p:cNvSpPr/>
          <p:nvPr/>
        </p:nvSpPr>
        <p:spPr>
          <a:xfrm>
            <a:off x="569119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53" r:id="rId1"/>
    <p:sldLayoutId id="2147483854" r:id="rId2"/>
    <p:sldLayoutId id="2147483855" r:id="rId3"/>
    <p:sldLayoutId id="2147483856" r:id="rId4"/>
    <p:sldLayoutId id="2147483857" r:id="rId5"/>
    <p:sldLayoutId id="2147483858" r:id="rId6"/>
    <p:sldLayoutId id="2147483859" r:id="rId7"/>
    <p:sldLayoutId id="2147483860" r:id="rId8"/>
    <p:sldLayoutId id="2147483861" r:id="rId9"/>
    <p:sldLayoutId id="2147483862" r:id="rId10"/>
    <p:sldLayoutId id="2147483863" r:id="rId11"/>
  </p:sldLayoutIdLst>
  <p:txStyles>
    <p:titleStyle>
      <a:lvl1pPr algn="ctr" defTabSz="914400" rtl="0" eaLnBrk="1" latinLnBrk="0" hangingPunct="1">
        <a:lnSpc>
          <a:spcPts val="5800"/>
        </a:lnSpc>
        <a:spcBef>
          <a:spcPct val="0"/>
        </a:spcBef>
        <a:buNone/>
        <a:defRPr sz="5400" kern="1200">
          <a:solidFill>
            <a:schemeClr val="tx2"/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n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4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4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4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4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4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4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4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4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4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4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4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4.xml"/><Relationship Id="rId4" Type="http://schemas.openxmlformats.org/officeDocument/2006/relationships/image" Target="../media/image22.png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4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4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4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4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7" Type="http://schemas.openxmlformats.org/officeDocument/2006/relationships/image" Target="../media/image32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4.xml"/><Relationship Id="rId6" Type="http://schemas.openxmlformats.org/officeDocument/2006/relationships/image" Target="../media/image31.png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4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4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4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4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4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11560" y="404664"/>
            <a:ext cx="8064896" cy="1296144"/>
          </a:xfrm>
        </p:spPr>
        <p:txBody>
          <a:bodyPr anchor="ctr">
            <a:noAutofit/>
          </a:bodyPr>
          <a:lstStyle/>
          <a:p>
            <a:pPr algn="ctr"/>
            <a: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3-МАЪРУЗА. </a:t>
            </a:r>
            <a:r>
              <a:rPr lang="ru-RU" sz="2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АВТОМАТИК БОШҚАРИШ ТИЗИМИНИНГ ФУНКЦИОНАЛ ВАЗИФАЛАРИНИНГ АЛГОРИТМЛАРИ БЎЙИЧА КЛАССИФИКАЦИЯСИ.</a:t>
            </a:r>
            <a:endParaRPr lang="ru-RU" sz="24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3324821229"/>
              </p:ext>
            </p:extLst>
          </p:nvPr>
        </p:nvGraphicFramePr>
        <p:xfrm>
          <a:off x="683568" y="1772816"/>
          <a:ext cx="7920880" cy="46805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9053034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251520" y="260648"/>
            <a:ext cx="8640960" cy="6336704"/>
          </a:xfrm>
        </p:spPr>
        <p:txBody>
          <a:bodyPr>
            <a:noAutofit/>
          </a:bodyPr>
          <a:lstStyle/>
          <a:p>
            <a:pPr marL="0" indent="0" algn="ctr">
              <a:spcBef>
                <a:spcPts val="0"/>
              </a:spcBef>
              <a:buNone/>
            </a:pPr>
            <a:r>
              <a:rPr lang="uz-Cyrl-UZ" sz="27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3.1. Бир ўлчамли ва кўп ўлчамли автоматик тизимлар.</a:t>
            </a:r>
            <a:endParaRPr lang="ru-RU" sz="27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536575" algn="just">
              <a:spcBef>
                <a:spcPts val="0"/>
              </a:spcBef>
              <a:buNone/>
            </a:pPr>
            <a:endParaRPr lang="uz-Cyrl-UZ" sz="27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536575" algn="just">
              <a:spcBef>
                <a:spcPts val="0"/>
              </a:spcBef>
              <a:buNone/>
            </a:pPr>
            <a:r>
              <a:rPr lang="uz-Cyrl-UZ" sz="2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Ташқи </a:t>
            </a:r>
            <a:r>
              <a:rPr lang="uz-Cyrl-UZ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тасир этувчи кучлар</a:t>
            </a:r>
            <a:r>
              <a:rPr lang="uz-Latn-UZ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таъсирида мувозанатини йўқотадиган, бу таъсирлар бартараф қилингандан сўнг ўз</a:t>
            </a:r>
            <a:r>
              <a:rPr lang="uz-Cyrl-UZ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ини бошланғич</a:t>
            </a:r>
            <a:r>
              <a:rPr lang="uz-Latn-UZ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мувозанат ҳолатига қайтадиган тизимлар </a:t>
            </a:r>
            <a:r>
              <a:rPr lang="uz-Latn-UZ" sz="260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турғун тизимлар</a:t>
            </a:r>
            <a:r>
              <a:rPr lang="uz-Latn-UZ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дейилади. Бунинг акси эса турғунлашмаган тизим </a:t>
            </a:r>
            <a:r>
              <a:rPr lang="uz-Cyrl-UZ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ҳисобланади.</a:t>
            </a:r>
            <a:endParaRPr lang="ru-RU" sz="2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536575" algn="just">
              <a:spcBef>
                <a:spcPts val="0"/>
              </a:spcBef>
              <a:buNone/>
            </a:pPr>
            <a:r>
              <a:rPr lang="uz-Latn-UZ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Автоматик ростлаш тизимларининг вазифаларига кўра тизимлар турғун бўлиши </a:t>
            </a:r>
            <a:r>
              <a:rPr lang="uz-Cyrl-UZ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талаб этилади. </a:t>
            </a:r>
            <a:r>
              <a:rPr lang="uz-Latn-UZ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Бу </a:t>
            </a:r>
            <a:r>
              <a:rPr lang="uz-Cyrl-UZ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ўз навбатида</a:t>
            </a:r>
            <a:r>
              <a:rPr lang="uz-Latn-UZ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стабиллаш дастурли ва кузатиш тизимларига </a:t>
            </a:r>
            <a:r>
              <a:rPr lang="uz-Cyrl-UZ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ҳам</a:t>
            </a:r>
            <a:r>
              <a:rPr lang="uz-Latn-UZ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тегишлидир. </a:t>
            </a:r>
            <a:r>
              <a:rPr lang="uz-Cyrl-UZ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Айрим </a:t>
            </a:r>
            <a:r>
              <a:rPr lang="uz-Latn-UZ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ҳолларда тизим</a:t>
            </a:r>
            <a:r>
              <a:rPr lang="uz-Cyrl-UZ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нинг</a:t>
            </a:r>
            <a:r>
              <a:rPr lang="uz-Latn-UZ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ростланувчи каттали</a:t>
            </a:r>
            <a:r>
              <a:rPr lang="uz-Cyrl-UZ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ги</a:t>
            </a:r>
            <a:r>
              <a:rPr lang="uz-Latn-UZ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ни берилган қийматга нисбатан четга чиқиш амплитудаси кичик бўлган сўнмас тебранишлар </a:t>
            </a:r>
            <a:r>
              <a:rPr lang="uz-Cyrl-UZ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ҳосил қилса</a:t>
            </a:r>
            <a:r>
              <a:rPr lang="uz-Latn-UZ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қоидадан четга чиқишга йўл қўйилади.</a:t>
            </a:r>
            <a:endParaRPr lang="en-US" sz="26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217508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528" y="332656"/>
            <a:ext cx="8496944" cy="6336704"/>
          </a:xfrm>
        </p:spPr>
        <p:txBody>
          <a:bodyPr>
            <a:noAutofit/>
          </a:bodyPr>
          <a:lstStyle/>
          <a:p>
            <a:pPr marL="0" indent="45720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uz-Cyrl-UZ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Ташқи</a:t>
            </a:r>
            <a:r>
              <a:rPr lang="uz-Latn-UZ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таъсирлар натижасидаги автоматик ростлаш тизимининг характери ростлашнинг сифатини аниқлайди. Ростлашнинг сифати ва вақти, ростлашнинг динамик ва статик хатоси ўтиш жараёнининг сўниш даражаси кўрсаткичлари</a:t>
            </a:r>
            <a:r>
              <a:rPr lang="uz-Cyrl-UZ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га асосланади.</a:t>
            </a:r>
            <a:endParaRPr lang="ru-RU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45720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uz-Latn-UZ" sz="280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Статик хато</a:t>
            </a:r>
            <a:r>
              <a:rPr lang="uz-Latn-UZ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- ростланувчи катталик ва унинг берилган қиймати орасидаги фарқ </a:t>
            </a:r>
            <a:r>
              <a:rPr lang="uz-Cyrl-UZ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ҳисобланиб</a:t>
            </a:r>
            <a:r>
              <a:rPr lang="uz-Latn-UZ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жараён</a:t>
            </a:r>
            <a:r>
              <a:rPr lang="uz-Cyrl-UZ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</a:t>
            </a:r>
            <a:r>
              <a:rPr lang="uz-Latn-UZ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 тугагандан кейинги қол­ган хатодир</a:t>
            </a:r>
            <a:r>
              <a:rPr lang="uz-Latn-UZ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uz-Cyrl-UZ" sz="28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45720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uz-Latn-UZ" sz="280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Динамик хато</a:t>
            </a:r>
            <a:r>
              <a:rPr lang="uz-Latn-UZ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- ўтиш жараёнидаги ростланувчи катталикнинг берилган </a:t>
            </a:r>
            <a:r>
              <a:rPr lang="uz-Cyrl-UZ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бошланғич </a:t>
            </a:r>
            <a:r>
              <a:rPr lang="uz-Latn-UZ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қийматидан максимал четга чиқиш</a:t>
            </a:r>
            <a:r>
              <a:rPr lang="uz-Latn-UZ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uz-Cyrl-UZ" sz="26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284396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1" name="Picture 5" descr="Блок-контейнеры для пожаротушения (БК-ПТ) «ВИТЯЗЬ». Купить пожарный  блок-контейнер. «ПОЖНЕФТЕХИМ»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2995842"/>
            <a:ext cx="4107714" cy="34915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528" y="332656"/>
            <a:ext cx="8496944" cy="2448272"/>
          </a:xfrm>
        </p:spPr>
        <p:txBody>
          <a:bodyPr>
            <a:noAutofit/>
          </a:bodyPr>
          <a:lstStyle/>
          <a:p>
            <a:pPr marL="0" indent="536575" algn="just">
              <a:spcAft>
                <a:spcPts val="600"/>
              </a:spcAft>
              <a:buNone/>
            </a:pPr>
            <a:r>
              <a:rPr lang="uz-Latn-UZ" sz="2800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Сўниш </a:t>
            </a:r>
            <a:r>
              <a:rPr lang="uz-Latn-UZ" sz="280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даражаси</a:t>
            </a:r>
            <a:r>
              <a:rPr lang="uz-Latn-UZ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- тебраниш жараёнларининг интенсив</a:t>
            </a:r>
            <a:r>
              <a:rPr lang="uz-Cyrl-UZ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ҳолатини</a:t>
            </a:r>
            <a:r>
              <a:rPr lang="uz-Latn-UZ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ифодала</a:t>
            </a:r>
            <a:r>
              <a:rPr lang="uz-Cyrl-UZ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довчи кўрсаткич ҳисобланади</a:t>
            </a:r>
            <a:r>
              <a:rPr lang="uz-Latn-UZ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ва ўтиш жараёнидаги учинчи ярим давр амплитудасининг биринчи ярим давр амплитудасига бўлган нисбатига тенг.</a:t>
            </a:r>
            <a:endParaRPr lang="en-US" sz="26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219" name="Picture 3" descr="Блок-контейнеры для пожаротушения (БК-ПТ) «ВИТЯЗЬ». Купить пожарный  блок-контейнер. «ПОЖНЕФТЕХИМ»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2995842"/>
            <a:ext cx="3761651" cy="33854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973502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1520" y="260648"/>
            <a:ext cx="4078235" cy="6264696"/>
          </a:xfrm>
        </p:spPr>
        <p:txBody>
          <a:bodyPr>
            <a:noAutofit/>
          </a:bodyPr>
          <a:lstStyle/>
          <a:p>
            <a:pPr marL="0" indent="449263" algn="just">
              <a:buNone/>
            </a:pPr>
            <a:r>
              <a:rPr lang="uz-Latn-UZ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Ўтиш жараёни</a:t>
            </a:r>
            <a:r>
              <a:rPr lang="uz-Cyrl-UZ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ни тез </a:t>
            </a:r>
            <a:r>
              <a:rPr lang="uz-Latn-UZ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туг</a:t>
            </a:r>
            <a:r>
              <a:rPr lang="uz-Cyrl-UZ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аши</a:t>
            </a:r>
            <a:r>
              <a:rPr lang="uz-Latn-UZ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динамик ва статик хатолар</a:t>
            </a:r>
            <a:r>
              <a:rPr lang="uz-Cyrl-UZ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нинг</a:t>
            </a:r>
            <a:r>
              <a:rPr lang="uz-Latn-UZ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кичик бўл</a:t>
            </a:r>
            <a:r>
              <a:rPr lang="uz-Cyrl-UZ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иши</a:t>
            </a:r>
            <a:r>
              <a:rPr lang="uz-Latn-UZ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ўтиш жараёнининг сифати</a:t>
            </a:r>
            <a:r>
              <a:rPr lang="uz-Cyrl-UZ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ни</a:t>
            </a:r>
            <a:r>
              <a:rPr lang="uz-Latn-UZ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юқори</a:t>
            </a:r>
            <a:r>
              <a:rPr lang="uz-Cyrl-UZ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бўлишини таъминлайди. Тизимларга қўйиладиган талаблар ҳар бир конкрет ҳолатда технологик жараён ва ишлаб чиқаришнинг </a:t>
            </a:r>
            <a:r>
              <a:rPr lang="uz-Latn-UZ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ҳ</a:t>
            </a:r>
            <a:r>
              <a:rPr lang="uz-Cyrl-UZ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усусиятларига мос </a:t>
            </a:r>
            <a:r>
              <a:rPr lang="uz-Latn-UZ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ҳ</a:t>
            </a:r>
            <a:r>
              <a:rPr lang="uz-Cyrl-UZ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олда шаклланади. Шунингдек, тизим ўтиш жараён</a:t>
            </a:r>
            <a:r>
              <a:rPr lang="uz-Latn-UZ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</a:t>
            </a:r>
            <a:r>
              <a:rPr lang="uz-Cyrl-UZ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нинг сифати ва шакли, асосан, ростланувчи объект ва автомат ростлагичнинг хоссаларига боғлиқ.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196" name="Picture 4" descr="J:\Грант\3.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992" y="620688"/>
            <a:ext cx="4418709" cy="44447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5796136" y="5589240"/>
            <a:ext cx="222330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z-Cyrl-UZ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Технологик </a:t>
            </a:r>
            <a:r>
              <a:rPr lang="uz-Cyrl-UZ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жараён</a:t>
            </a:r>
            <a:endParaRPr lang="ru-RU" b="1" i="1" dirty="0"/>
          </a:p>
        </p:txBody>
      </p:sp>
    </p:spTree>
    <p:extLst>
      <p:ext uri="{BB962C8B-B14F-4D97-AF65-F5344CB8AC3E}">
        <p14:creationId xmlns:p14="http://schemas.microsoft.com/office/powerpoint/2010/main" val="34001230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404664"/>
            <a:ext cx="8568952" cy="5832648"/>
          </a:xfrm>
        </p:spPr>
        <p:txBody>
          <a:bodyPr>
            <a:noAutofit/>
          </a:bodyPr>
          <a:lstStyle/>
          <a:p>
            <a:pPr marL="0" indent="457200" algn="ctr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None/>
            </a:pPr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Статик </a:t>
            </a:r>
            <a:r>
              <a:rPr lang="ru-RU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динамик </a:t>
            </a:r>
            <a:r>
              <a:rPr lang="ru-RU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моделлар</a:t>
            </a:r>
            <a:r>
              <a:rPr lang="uz-Latn-UZ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457200" algn="just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None/>
            </a:pP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Автоматик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ростлаш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тизимларининг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статик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динамик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хоссалари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улардаги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таркибий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элементларнинг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характеристикалари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орқали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аниқланади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457200" algn="just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None/>
            </a:pPr>
            <a:r>
              <a:rPr lang="ru-RU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Элемент </a:t>
            </a:r>
            <a:r>
              <a:rPr lang="ru-RU" i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ёки</a:t>
            </a:r>
            <a:r>
              <a:rPr lang="ru-RU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i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тизимнинг</a:t>
            </a:r>
            <a:r>
              <a:rPr lang="ru-RU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статик </a:t>
            </a:r>
            <a:r>
              <a:rPr lang="ru-RU" i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характеристикаси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деб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Latn-UZ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ў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рнатилган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тартиб</a:t>
            </a:r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жараёнидаги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чи</a:t>
            </a:r>
            <a:r>
              <a:rPr lang="uz-Latn-UZ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иш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кириш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парам</a:t>
            </a:r>
            <a:r>
              <a:rPr lang="uz-Latn-UZ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трларининг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нис</a:t>
            </a:r>
            <a:r>
              <a:rPr lang="uz-Latn-UZ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ат</a:t>
            </a:r>
            <a:r>
              <a:rPr lang="uz-Latn-UZ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га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айтилади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Бу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нисбат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аналитик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ёки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график метод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билан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ифодаланади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Latn-UZ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ҳ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исоблаш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ёки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тажриба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усуллари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билан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ани</a:t>
            </a:r>
            <a:r>
              <a:rPr lang="uz-Latn-UZ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ла</a:t>
            </a:r>
            <a:r>
              <a:rPr lang="uz-Latn-UZ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ади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2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107749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323528" y="332656"/>
            <a:ext cx="8496944" cy="6264696"/>
          </a:xfrm>
        </p:spPr>
        <p:txBody>
          <a:bodyPr>
            <a:noAutofit/>
          </a:bodyPr>
          <a:lstStyle/>
          <a:p>
            <a:pPr marL="0" indent="457200" algn="just">
              <a:lnSpc>
                <a:spcPct val="120000"/>
              </a:lnSpc>
              <a:buNone/>
            </a:pPr>
            <a:r>
              <a:rPr lang="ru-RU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Чизиқли</a:t>
            </a:r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чизиқли</a:t>
            </a:r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бўлмаган</a:t>
            </a:r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тизимларнинг </a:t>
            </a:r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статик </a:t>
            </a:r>
            <a:r>
              <a:rPr lang="ru-RU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характеристикалар</a:t>
            </a:r>
            <a:r>
              <a:rPr lang="uz-Cyrl-UZ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 </a:t>
            </a:r>
            <a:r>
              <a:rPr lang="ru-RU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мавжуд</a:t>
            </a:r>
            <a:r>
              <a:rPr lang="uz-Cyrl-UZ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бўлиб улар</a:t>
            </a:r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чизиқли</a:t>
            </a:r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тенгламалар</a:t>
            </a:r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ор</a:t>
            </a:r>
            <a:r>
              <a:rPr lang="uz-Latn-UZ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қа</a:t>
            </a:r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ли т</a:t>
            </a:r>
            <a:r>
              <a:rPr lang="uz-Latn-UZ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ўғ</a:t>
            </a:r>
            <a:r>
              <a:rPr lang="ru-RU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ри</a:t>
            </a:r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чизи</a:t>
            </a:r>
            <a:r>
              <a:rPr lang="uz-Latn-UZ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</a:t>
            </a:r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билан</a:t>
            </a:r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тасвирланса</a:t>
            </a:r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uz-Cyrl-UZ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улар тизимнинг </a:t>
            </a:r>
            <a:r>
              <a:rPr lang="ru-RU" i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чизиқли</a:t>
            </a:r>
            <a:r>
              <a:rPr lang="ru-RU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статик характеристика</a:t>
            </a:r>
            <a:r>
              <a:rPr lang="uz-Cyrl-UZ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си ҳисобланади.</a:t>
            </a:r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Чиз</a:t>
            </a:r>
            <a:r>
              <a:rPr lang="uz-Latn-UZ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иқ</a:t>
            </a:r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ли </a:t>
            </a:r>
            <a:r>
              <a:rPr lang="ru-RU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статикага</a:t>
            </a:r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эга</a:t>
            </a:r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бўлган</a:t>
            </a:r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элемент (</a:t>
            </a:r>
            <a:r>
              <a:rPr lang="ru-RU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ёки</a:t>
            </a:r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тизим</a:t>
            </a:r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ru-RU" i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чизиқли</a:t>
            </a:r>
            <a:r>
              <a:rPr lang="ru-RU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элемент (</a:t>
            </a:r>
            <a:r>
              <a:rPr lang="ru-RU" i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ёки</a:t>
            </a:r>
            <a:r>
              <a:rPr lang="ru-RU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i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тизим</a:t>
            </a:r>
            <a:r>
              <a:rPr lang="ru-RU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дейилади</a:t>
            </a:r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Агар</a:t>
            </a:r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ўрнатилган</a:t>
            </a:r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иш</a:t>
            </a:r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режимида</a:t>
            </a:r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звено</a:t>
            </a:r>
            <a:r>
              <a:rPr lang="uz-Cyrl-UZ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нинг</a:t>
            </a:r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тавс</a:t>
            </a:r>
            <a:r>
              <a:rPr lang="uz-Latn-UZ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</a:t>
            </a:r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фи </a:t>
            </a:r>
            <a:r>
              <a:rPr lang="ru-RU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чизиқли</a:t>
            </a:r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бўлмаган</a:t>
            </a:r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тенглама</a:t>
            </a:r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ор</a:t>
            </a:r>
            <a:r>
              <a:rPr lang="uz-Latn-UZ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</a:t>
            </a:r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али </a:t>
            </a:r>
            <a:r>
              <a:rPr lang="ru-RU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берилса</a:t>
            </a:r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характеристикаси</a:t>
            </a:r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эгри</a:t>
            </a:r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ёки</a:t>
            </a:r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синиқ</a:t>
            </a:r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чизиқлар</a:t>
            </a:r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билан</a:t>
            </a:r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тасвирланса</a:t>
            </a:r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бу</a:t>
            </a:r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звено </a:t>
            </a:r>
            <a:r>
              <a:rPr lang="uz-Cyrl-UZ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</a:t>
            </a:r>
            <a:r>
              <a:rPr lang="ru-RU" i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изиқли</a:t>
            </a:r>
            <a:r>
              <a:rPr lang="ru-RU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i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бўлмаган</a:t>
            </a:r>
            <a:r>
              <a:rPr lang="ru-RU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характеристика</a:t>
            </a:r>
            <a:r>
              <a:rPr lang="uz-Cyrl-UZ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га </a:t>
            </a:r>
            <a:r>
              <a:rPr lang="uz-Cyrl-UZ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эга бўлади. Тизимни ишлаш даврида ҳосил бўладиган люфт ва </a:t>
            </a:r>
            <a:r>
              <a:rPr lang="uz-Latn-UZ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қуруқ</a:t>
            </a:r>
            <a:r>
              <a:rPr lang="uz-Cyrl-UZ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иш</a:t>
            </a:r>
            <a:r>
              <a:rPr lang="uz-Latn-UZ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</a:t>
            </a:r>
            <a:r>
              <a:rPr lang="uz-Cyrl-UZ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аланишлар уни статик характеристикаларини чизиқли бўлмаган к</a:t>
            </a:r>
            <a:r>
              <a:rPr lang="uz-Latn-UZ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ў</a:t>
            </a:r>
            <a:r>
              <a:rPr lang="uz-Cyrl-UZ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ринишга олиб келади. Бу ўз навбатида чизиқли бўлмаган автоматик тизимларни </a:t>
            </a:r>
            <a:r>
              <a:rPr lang="uz-Latn-UZ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ҳ</a:t>
            </a:r>
            <a:r>
              <a:rPr lang="uz-Cyrl-UZ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исоблашни мураккаблаштиради.</a:t>
            </a: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580018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1520" y="260648"/>
            <a:ext cx="8640960" cy="6408712"/>
          </a:xfrm>
        </p:spPr>
        <p:txBody>
          <a:bodyPr>
            <a:normAutofit/>
          </a:bodyPr>
          <a:lstStyle/>
          <a:p>
            <a:pPr marL="0" indent="457200" algn="just">
              <a:spcBef>
                <a:spcPts val="0"/>
              </a:spcBef>
              <a:buNone/>
            </a:pPr>
            <a:r>
              <a:rPr lang="uz-Cyrl-UZ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Тизимнинг статик характеристикасини аналитик усулда ани</a:t>
            </a:r>
            <a:r>
              <a:rPr lang="uz-Latn-UZ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</a:t>
            </a:r>
            <a:r>
              <a:rPr lang="uz-Cyrl-UZ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лашда унинг турғунлик ҳолати учун энергетик ва моддий баланс тенгламалари тузилади. Баланс тенгламаларидан номаълум катталиклар топилиб, автоматик ростлаш тизимидаги ростланувчи объект ёки звенонинг </a:t>
            </a:r>
            <a:r>
              <a:rPr lang="uz-Latn-UZ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чиқиш</a:t>
            </a:r>
            <a:r>
              <a:rPr lang="uz-Cyrl-UZ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ва кириш параметрларининг нисбати аниқланади.</a:t>
            </a: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457200" algn="just">
              <a:spcBef>
                <a:spcPts val="0"/>
              </a:spcBef>
              <a:buNone/>
            </a:pP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Объект</a:t>
            </a:r>
            <a:r>
              <a:rPr lang="uz-Cyrl-UZ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инг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статик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характеристикасини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тажриба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ор</a:t>
            </a:r>
            <a:r>
              <a:rPr lang="uz-Latn-UZ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али а</a:t>
            </a:r>
            <a:r>
              <a:rPr lang="uz-Latn-UZ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ниқ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лашнинг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актив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пассив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усул</a:t>
            </a:r>
            <a:r>
              <a:rPr lang="uz-Cyrl-UZ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лар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мавжуд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Актив </a:t>
            </a:r>
            <a:r>
              <a:rPr lang="ru-RU" b="1" i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усулда</a:t>
            </a:r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модда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ёки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энергия</a:t>
            </a:r>
            <a:r>
              <a:rPr lang="uz-Latn-UZ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объектга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узатувчи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линияда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ўрнатилган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ижро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этувчи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механизмнинг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ростловчи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органи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ёрдамида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объектнинг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бир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неча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мувозанат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ҳолати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бирин-кетин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ўрнатилади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бунда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катталикнинг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кириш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Latn-UZ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иймати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Latn-UZ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ҳ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ар </a:t>
            </a:r>
            <a:r>
              <a:rPr lang="uz-Latn-UZ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ҳ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ил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бўлиб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тегишли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чиқиш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координаталари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Latn-UZ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ў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лчанади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Олинган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маълумотларга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кўра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тузилган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графикдан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объектнинг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кучайиш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коэффициенти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ани</a:t>
            </a:r>
            <a:r>
              <a:rPr lang="uz-Latn-UZ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ланади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Объектнинг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чи</a:t>
            </a:r>
            <a:r>
              <a:rPr lang="uz-Latn-UZ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иш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катталиги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одатда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бир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неча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кириш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катталикларига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боғлиқ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бу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Latn-UZ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ҳ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олда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статик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характеристикалар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тўплами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Latn-UZ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ҳ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ар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бир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канал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бўйича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аниқланади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000995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332656"/>
            <a:ext cx="8352928" cy="6120680"/>
          </a:xfrm>
        </p:spPr>
        <p:txBody>
          <a:bodyPr>
            <a:noAutofit/>
          </a:bodyPr>
          <a:lstStyle/>
          <a:p>
            <a:pPr marL="0" indent="457200" algn="just">
              <a:spcBef>
                <a:spcPts val="0"/>
              </a:spcBef>
              <a:buNone/>
            </a:pPr>
            <a:r>
              <a:rPr lang="ru-RU" sz="2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Статик </a:t>
            </a:r>
            <a:r>
              <a:rPr lang="ru-RU" sz="2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характеристикани</a:t>
            </a:r>
            <a:r>
              <a:rPr lang="ru-RU" sz="2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экспериментал</a:t>
            </a:r>
            <a:r>
              <a:rPr lang="ru-RU" sz="2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ани</a:t>
            </a:r>
            <a:r>
              <a:rPr lang="uz-Latn-UZ" sz="2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</a:t>
            </a:r>
            <a:r>
              <a:rPr lang="ru-RU" sz="2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лашнинг</a:t>
            </a:r>
            <a:r>
              <a:rPr lang="ru-RU" sz="2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пассив </a:t>
            </a:r>
            <a:r>
              <a:rPr lang="ru-RU" sz="2200" i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усули</a:t>
            </a:r>
            <a:r>
              <a:rPr lang="ru-RU" sz="2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э</a:t>
            </a:r>
            <a:r>
              <a:rPr lang="uz-Latn-UZ" sz="2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ҳ</a:t>
            </a:r>
            <a:r>
              <a:rPr lang="ru-RU" sz="2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тимоллик</a:t>
            </a:r>
            <a:r>
              <a:rPr lang="ru-RU" sz="2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назарияси</a:t>
            </a:r>
            <a:r>
              <a:rPr lang="ru-RU" sz="2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математик </a:t>
            </a:r>
            <a:r>
              <a:rPr lang="ru-RU" sz="2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статистикага</a:t>
            </a:r>
            <a:r>
              <a:rPr lang="ru-RU" sz="2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асосланган</a:t>
            </a:r>
            <a:r>
              <a:rPr lang="ru-RU" sz="2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Бу</a:t>
            </a:r>
            <a:r>
              <a:rPr lang="ru-RU" sz="2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усулни</a:t>
            </a:r>
            <a:r>
              <a:rPr lang="ru-RU" sz="2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Latn-UZ" sz="2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қў</a:t>
            </a:r>
            <a:r>
              <a:rPr lang="ru-RU" sz="2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ллаб</a:t>
            </a:r>
            <a:r>
              <a:rPr lang="ru-RU" sz="2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объектларнинг</a:t>
            </a:r>
            <a:r>
              <a:rPr lang="ru-RU" sz="2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нормал</a:t>
            </a:r>
            <a:r>
              <a:rPr lang="ru-RU" sz="2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эксплуатацияси</a:t>
            </a:r>
            <a:r>
              <a:rPr lang="ru-RU" sz="2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шароитларида</a:t>
            </a:r>
            <a:r>
              <a:rPr lang="ru-RU" sz="2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кириш</a:t>
            </a:r>
            <a:r>
              <a:rPr lang="ru-RU" sz="2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чи</a:t>
            </a:r>
            <a:r>
              <a:rPr lang="uz-Latn-UZ" sz="2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</a:t>
            </a:r>
            <a:r>
              <a:rPr lang="ru-RU" sz="2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иш</a:t>
            </a:r>
            <a:r>
              <a:rPr lang="ru-RU" sz="2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катталикларининг</a:t>
            </a:r>
            <a:r>
              <a:rPr lang="ru-RU" sz="2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ўзгариши</a:t>
            </a:r>
            <a:r>
              <a:rPr lang="ru-RU" sz="2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Latn-UZ" sz="2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ҳақида</a:t>
            </a:r>
            <a:r>
              <a:rPr lang="ru-RU" sz="2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жуда</a:t>
            </a:r>
            <a:r>
              <a:rPr lang="ru-RU" sz="2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кўп</a:t>
            </a:r>
            <a:r>
              <a:rPr lang="ru-RU" sz="2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маълумотлар</a:t>
            </a:r>
            <a:r>
              <a:rPr lang="ru-RU" sz="2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т</a:t>
            </a:r>
            <a:r>
              <a:rPr lang="uz-Latn-UZ" sz="2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ў</a:t>
            </a:r>
            <a:r>
              <a:rPr lang="ru-RU" sz="2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планади</a:t>
            </a:r>
            <a:r>
              <a:rPr lang="ru-RU" sz="2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Статистик материал </a:t>
            </a:r>
            <a:r>
              <a:rPr lang="ru-RU" sz="2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тегишли</a:t>
            </a:r>
            <a:r>
              <a:rPr lang="ru-RU" sz="2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алгоритмлар</a:t>
            </a:r>
            <a:r>
              <a:rPr lang="ru-RU" sz="2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бўйича</a:t>
            </a:r>
            <a:r>
              <a:rPr lang="ru-RU" sz="2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ишланади</a:t>
            </a:r>
            <a:r>
              <a:rPr lang="ru-RU" sz="2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Бу</a:t>
            </a:r>
            <a:r>
              <a:rPr lang="ru-RU" sz="2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серме</a:t>
            </a:r>
            <a:r>
              <a:rPr lang="uz-Latn-UZ" sz="2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ҳ</a:t>
            </a:r>
            <a:r>
              <a:rPr lang="ru-RU" sz="2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нат</a:t>
            </a:r>
            <a:r>
              <a:rPr lang="ru-RU" sz="2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масала</a:t>
            </a:r>
            <a:r>
              <a:rPr lang="ru-RU" sz="2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бўлиб</a:t>
            </a:r>
            <a:r>
              <a:rPr lang="ru-RU" sz="2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марказлаштирилган</a:t>
            </a:r>
            <a:r>
              <a:rPr lang="ru-RU" sz="2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контролнинг</a:t>
            </a:r>
            <a:r>
              <a:rPr lang="ru-RU" sz="2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информа</a:t>
            </a:r>
            <a:r>
              <a:rPr lang="uz-Latn-UZ" sz="2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</a:t>
            </a:r>
            <a:r>
              <a:rPr lang="ru-RU" sz="2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ион </a:t>
            </a:r>
            <a:r>
              <a:rPr lang="ru-RU" sz="2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тизими</a:t>
            </a:r>
            <a:r>
              <a:rPr lang="ru-RU" sz="2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ёки</a:t>
            </a:r>
            <a:r>
              <a:rPr lang="ru-RU" sz="2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sz="2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электрон ҳисоблаш машинаси</a:t>
            </a:r>
            <a:r>
              <a:rPr lang="ru-RU" sz="2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ёрдамида</a:t>
            </a:r>
            <a:r>
              <a:rPr lang="ru-RU" sz="2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ечилиши</a:t>
            </a:r>
            <a:r>
              <a:rPr lang="ru-RU" sz="2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мумкин</a:t>
            </a:r>
            <a:r>
              <a:rPr lang="ru-RU" sz="2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457200" algn="just">
              <a:spcBef>
                <a:spcPts val="0"/>
              </a:spcBef>
              <a:buNone/>
            </a:pPr>
            <a:r>
              <a:rPr lang="uz-Cyrl-UZ" sz="2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Автоматик ростлаш тизим</a:t>
            </a:r>
            <a:r>
              <a:rPr lang="ru-RU" sz="2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нинг</a:t>
            </a:r>
            <a:r>
              <a:rPr lang="ru-RU" sz="2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фа</a:t>
            </a:r>
            <a:r>
              <a:rPr lang="uz-Latn-UZ" sz="2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</a:t>
            </a:r>
            <a:r>
              <a:rPr lang="ru-RU" sz="2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ат</a:t>
            </a:r>
            <a:r>
              <a:rPr lang="ru-RU" sz="2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статик </a:t>
            </a:r>
            <a:r>
              <a:rPr lang="ru-RU" sz="2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характеристикасини</a:t>
            </a:r>
            <a:r>
              <a:rPr lang="ru-RU" sz="2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билиш</a:t>
            </a:r>
            <a:r>
              <a:rPr lang="uz-Cyrl-UZ" sz="2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нинг ўзи</a:t>
            </a:r>
            <a:r>
              <a:rPr lang="ru-RU" sz="2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камлик</a:t>
            </a:r>
            <a:r>
              <a:rPr lang="ru-RU" sz="2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Latn-UZ" sz="2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</a:t>
            </a:r>
            <a:r>
              <a:rPr lang="ru-RU" sz="2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илади</a:t>
            </a:r>
            <a:r>
              <a:rPr lang="ru-RU" sz="2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унинг</a:t>
            </a:r>
            <a:r>
              <a:rPr lang="ru-RU" sz="2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динамик </a:t>
            </a:r>
            <a:r>
              <a:rPr lang="uz-Cyrl-UZ" sz="2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</a:t>
            </a:r>
            <a:r>
              <a:rPr lang="ru-RU" sz="2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арактеристикасини</a:t>
            </a:r>
            <a:r>
              <a:rPr lang="ru-RU" sz="2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Latn-UZ" sz="2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ҳ</a:t>
            </a:r>
            <a:r>
              <a:rPr lang="ru-RU" sz="2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ам</a:t>
            </a:r>
            <a:r>
              <a:rPr lang="ru-RU" sz="2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билиш</a:t>
            </a:r>
            <a:r>
              <a:rPr lang="ru-RU" sz="2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зарур</a:t>
            </a:r>
            <a:r>
              <a:rPr lang="ru-RU" sz="2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457200" algn="just">
              <a:spcBef>
                <a:spcPts val="0"/>
              </a:spcBef>
              <a:buNone/>
            </a:pPr>
            <a:r>
              <a:rPr lang="uz-Cyrl-UZ" sz="2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Элемент ёки тизимнинг </a:t>
            </a:r>
            <a:r>
              <a:rPr lang="uz-Cyrl-UZ" sz="220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динамик характеристикаси</a:t>
            </a:r>
            <a:r>
              <a:rPr lang="uz-Cyrl-UZ" sz="2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деб, ва</a:t>
            </a:r>
            <a:r>
              <a:rPr lang="uz-Latn-UZ" sz="2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</a:t>
            </a:r>
            <a:r>
              <a:rPr lang="uz-Cyrl-UZ" sz="2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 ўтиши билан ч</a:t>
            </a:r>
            <a:r>
              <a:rPr lang="uz-Latn-UZ" sz="2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иқ</a:t>
            </a:r>
            <a:r>
              <a:rPr lang="uz-Cyrl-UZ" sz="2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иш катталигининг ўзгариши ўрнатилган режимда бузилиш давридаги кириш каттали­гининг ўзгаришига бо</a:t>
            </a:r>
            <a:r>
              <a:rPr lang="uz-Latn-UZ" sz="2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ғ</a:t>
            </a:r>
            <a:r>
              <a:rPr lang="uz-Cyrl-UZ" sz="2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ли</a:t>
            </a:r>
            <a:r>
              <a:rPr lang="uz-Latn-UZ" sz="2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</a:t>
            </a:r>
            <a:r>
              <a:rPr lang="uz-Cyrl-UZ" sz="2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лиги тушунилади. Кириш катталигининг ўзгариши турлича бўлиши ростланувчи объектнинг динамик характеристикаларини ифодаловчи графикларни </a:t>
            </a:r>
            <a:r>
              <a:rPr lang="uz-Latn-UZ" sz="2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ҳ</a:t>
            </a:r>
            <a:r>
              <a:rPr lang="uz-Cyrl-UZ" sz="2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ам турлича бўлишига олиб келади.</a:t>
            </a:r>
            <a:endParaRPr lang="ru-RU" sz="2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732646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1520" y="260648"/>
            <a:ext cx="8568952" cy="6120680"/>
          </a:xfrm>
        </p:spPr>
        <p:txBody>
          <a:bodyPr>
            <a:noAutofit/>
          </a:bodyPr>
          <a:lstStyle/>
          <a:p>
            <a:pPr marL="0" indent="536575" algn="just">
              <a:spcBef>
                <a:spcPts val="0"/>
              </a:spcBef>
              <a:buNone/>
            </a:pPr>
            <a:r>
              <a:rPr lang="uz-Cyrl-UZ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Элемент ва тизимларнинг динамик характеристикаларини солиштириш мақсадида кириш катталиклари ўзгаришининг намунали </a:t>
            </a:r>
            <a:r>
              <a:rPr lang="uz-Latn-UZ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</a:t>
            </a:r>
            <a:r>
              <a:rPr lang="uz-Cyrl-UZ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онунларидан фойдаланилади. Тизимларни динамик характеристикалари </a:t>
            </a:r>
            <a:r>
              <a:rPr lang="uz-Cyrl-UZ" sz="2800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аналитик усуллар</a:t>
            </a:r>
            <a:r>
              <a:rPr lang="uz-Cyrl-UZ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билан </a:t>
            </a:r>
            <a:r>
              <a:rPr lang="uz-Latn-UZ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ҳ</a:t>
            </a:r>
            <a:r>
              <a:rPr lang="uz-Cyrl-UZ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ам а</a:t>
            </a:r>
            <a:r>
              <a:rPr lang="uz-Latn-UZ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ниқ</a:t>
            </a:r>
            <a:r>
              <a:rPr lang="uz-Cyrl-UZ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ланади. Динамик ҳусусиятлар аналитик равишда дифференциал тенгламалар орқали тавсифланади. Агар тизим ёки бир звенонинг </a:t>
            </a:r>
            <a:r>
              <a:rPr lang="uz-Latn-UZ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ҳ</a:t>
            </a:r>
            <a:r>
              <a:rPr lang="uz-Cyrl-UZ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аракати муста</a:t>
            </a:r>
            <a:r>
              <a:rPr lang="uz-Latn-UZ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</a:t>
            </a:r>
            <a:r>
              <a:rPr lang="uz-Cyrl-UZ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ил ўзгарувчиларнинг якун</a:t>
            </a:r>
            <a:r>
              <a:rPr lang="uz-Latn-UZ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</a:t>
            </a:r>
            <a:r>
              <a:rPr lang="uz-Cyrl-UZ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й миқдор</a:t>
            </a:r>
            <a:r>
              <a:rPr lang="uz-Latn-UZ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</a:t>
            </a:r>
            <a:r>
              <a:rPr lang="uz-Cyrl-UZ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 борли</a:t>
            </a:r>
            <a:r>
              <a:rPr lang="uz-Latn-UZ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</a:t>
            </a:r>
            <a:r>
              <a:rPr lang="uz-Cyrl-UZ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бўлса, у </a:t>
            </a:r>
            <a:r>
              <a:rPr lang="uz-Cyrl-UZ" sz="2800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параметрлари мужассамланган </a:t>
            </a:r>
            <a:r>
              <a:rPr lang="uz-Cyrl-UZ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объект бўлади. Бундай объектларнинг эркинлик даражаси миқдори тизимнинг мустақил ўзгарувчилари ми</a:t>
            </a:r>
            <a:r>
              <a:rPr lang="uz-Latn-UZ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</a:t>
            </a:r>
            <a:r>
              <a:rPr lang="uz-Cyrl-UZ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дорига тенг. Бу тизимларнинг динамик ҳусусиятлари тавсифи тўлиқ </a:t>
            </a:r>
            <a:r>
              <a:rPr lang="uz-Latn-UZ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ҳосилали</a:t>
            </a:r>
            <a:r>
              <a:rPr lang="uz-Cyrl-UZ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тенгламалар орқали берилад</a:t>
            </a:r>
            <a:r>
              <a:rPr lang="uz-Latn-UZ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</a:t>
            </a:r>
            <a:r>
              <a:rPr lang="uz-Cyrl-UZ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6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124108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476672"/>
            <a:ext cx="8424936" cy="5976664"/>
          </a:xfrm>
        </p:spPr>
        <p:txBody>
          <a:bodyPr>
            <a:normAutofit fontScale="85000" lnSpcReduction="10000"/>
          </a:bodyPr>
          <a:lstStyle/>
          <a:p>
            <a:pPr marL="0" indent="449263" algn="just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uz-Cyrl-UZ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Параметрлари та</a:t>
            </a:r>
            <a:r>
              <a:rPr lang="uz-Latn-UZ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</a:t>
            </a:r>
            <a:r>
              <a:rPr lang="uz-Cyrl-UZ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симланган</a:t>
            </a:r>
            <a:r>
              <a:rPr lang="uz-Cyrl-UZ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тизимлар эркинлик даражасининг чексиз миқдорига эга. Бу тизимда параметрлар катта узунликда ёки ва</a:t>
            </a:r>
            <a:r>
              <a:rPr lang="uz-Latn-UZ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</a:t>
            </a:r>
            <a:r>
              <a:rPr lang="uz-Cyrl-UZ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 мобайнида </a:t>
            </a:r>
            <a:r>
              <a:rPr lang="uz-Latn-UZ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тақ</a:t>
            </a:r>
            <a:r>
              <a:rPr lang="uz-Cyrl-UZ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симланади. Уларнинг динамик характеристикаси ҳусусий ҳосилали дифференциал тенгламалар билан тавсифланиб, бу тенгламаларни анализ </a:t>
            </a:r>
            <a:r>
              <a:rPr lang="uz-Latn-UZ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</a:t>
            </a:r>
            <a:r>
              <a:rPr lang="uz-Cyrl-UZ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илиш кўпинча </a:t>
            </a:r>
            <a:r>
              <a:rPr lang="uz-Latn-UZ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</a:t>
            </a:r>
            <a:r>
              <a:rPr lang="uz-Cyrl-UZ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ийинлашади. </a:t>
            </a:r>
            <a:r>
              <a:rPr lang="uz-Latn-UZ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Ҳ</a:t>
            </a:r>
            <a:r>
              <a:rPr lang="uz-Cyrl-UZ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исоблашлар учун баъзан бу тизим параметрлари мужассамланган тизим каби </a:t>
            </a:r>
            <a:r>
              <a:rPr lang="uz-Latn-UZ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</a:t>
            </a:r>
            <a:r>
              <a:rPr lang="uz-Cyrl-UZ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урилиб, соддалаштирилади. Бундай йўл </a:t>
            </a:r>
            <a:r>
              <a:rPr lang="uz-Latn-UZ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қў</a:t>
            </a:r>
            <a:r>
              <a:rPr lang="uz-Cyrl-UZ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йишлар жуда </a:t>
            </a:r>
            <a:r>
              <a:rPr lang="uz-Latn-UZ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қў</a:t>
            </a:r>
            <a:r>
              <a:rPr lang="uz-Cyrl-UZ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пол натижалар берадиган </a:t>
            </a:r>
            <a:r>
              <a:rPr lang="uz-Latn-UZ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ҳ</a:t>
            </a:r>
            <a:r>
              <a:rPr lang="uz-Cyrl-UZ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олатларда, яъни параметрлари тақсимланган тизимлар бир</a:t>
            </a:r>
            <a:r>
              <a:rPr lang="uz-Latn-UZ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</a:t>
            </a:r>
            <a:r>
              <a:rPr lang="uz-Cyrl-UZ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н-кетин уланганда, параметрлари мужассамланган бир нечта тизимларда ва кечикиш билан алмашт</a:t>
            </a:r>
            <a:r>
              <a:rPr lang="uz-Latn-UZ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</a:t>
            </a:r>
            <a:r>
              <a:rPr lang="uz-Cyrl-UZ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рилади. Масалага бундай ёндошиш тизимнинг динамик ҳусусиятларини оддий дифференциал тенгламалар орқали ани</a:t>
            </a:r>
            <a:r>
              <a:rPr lang="uz-Latn-UZ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</a:t>
            </a:r>
            <a:r>
              <a:rPr lang="uz-Cyrl-UZ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ла</a:t>
            </a:r>
            <a:r>
              <a:rPr lang="uz-Latn-UZ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</a:t>
            </a:r>
            <a:r>
              <a:rPr lang="uz-Cyrl-UZ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имконини беради, тенгламалар эса чи</a:t>
            </a:r>
            <a:r>
              <a:rPr lang="uz-Latn-UZ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</a:t>
            </a:r>
            <a:r>
              <a:rPr lang="uz-Cyrl-UZ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иш координатасининг тегишли ўзгариш </a:t>
            </a:r>
            <a:r>
              <a:rPr lang="uz-Latn-UZ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</a:t>
            </a:r>
            <a:r>
              <a:rPr lang="uz-Cyrl-UZ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онуни бўйича ечилади. Тизимнинг мувозанат </a:t>
            </a:r>
            <a:r>
              <a:rPr lang="uz-Latn-UZ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ҳо</a:t>
            </a:r>
            <a:r>
              <a:rPr lang="uz-Cyrl-UZ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латидаги чиқиш ва кириш катталикларининг туташган </a:t>
            </a:r>
            <a:r>
              <a:rPr lang="uz-Latn-UZ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</a:t>
            </a:r>
            <a:r>
              <a:rPr lang="uz-Cyrl-UZ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ийматларини ани</a:t>
            </a:r>
            <a:r>
              <a:rPr lang="uz-Latn-UZ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</a:t>
            </a:r>
            <a:r>
              <a:rPr lang="uz-Cyrl-UZ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лаб, тизимнинг динамик ҳусусиятларига кўра унинг стат</a:t>
            </a:r>
            <a:r>
              <a:rPr lang="uz-Latn-UZ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</a:t>
            </a:r>
            <a:r>
              <a:rPr lang="uz-Cyrl-UZ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 ҳусусиятларини аниқлаш мумкин.</a:t>
            </a:r>
            <a:endParaRPr lang="ru-RU" sz="36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568508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3" name="Объект 2"/>
              <p:cNvSpPr>
                <a:spLocks noGrp="1"/>
              </p:cNvSpPr>
              <p:nvPr>
                <p:ph idx="1"/>
              </p:nvPr>
            </p:nvSpPr>
            <p:spPr>
              <a:xfrm>
                <a:off x="395536" y="476672"/>
                <a:ext cx="8424936" cy="5976664"/>
              </a:xfrm>
            </p:spPr>
            <p:txBody>
              <a:bodyPr>
                <a:normAutofit fontScale="92500" lnSpcReduction="20000"/>
              </a:bodyPr>
              <a:lstStyle/>
              <a:p>
                <a:pPr marL="0" indent="457200" algn="just">
                  <a:lnSpc>
                    <a:spcPct val="110000"/>
                  </a:lnSpc>
                  <a:spcBef>
                    <a:spcPts val="0"/>
                  </a:spcBef>
                  <a:buNone/>
                </a:pPr>
                <a:r>
                  <a:rPr lang="uz-Latn-UZ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Тизим ёки айрим звеноларнинг статик характеристикасини қуйидагича ифодалаш мумкин:</a:t>
                </a:r>
                <a:endParaRPr lang="ru-RU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457200" algn="r">
                  <a:lnSpc>
                    <a:spcPct val="110000"/>
                  </a:lnSpc>
                  <a:spcBef>
                    <a:spcPts val="0"/>
                  </a:spcBef>
                  <a:buNone/>
                </a:pPr>
                <a14:m>
                  <m:oMath xmlns:m="http://schemas.openxmlformats.org/officeDocument/2006/math">
                    <m:r>
                      <a:rPr lang="ru-RU" b="0" i="1">
                        <a:solidFill>
                          <a:schemeClr val="tx1"/>
                        </a:solidFill>
                      </a:rPr>
                      <m:t>𝑦</m:t>
                    </m:r>
                    <m:r>
                      <a:rPr lang="ru-RU" b="0" i="1">
                        <a:solidFill>
                          <a:schemeClr val="tx1"/>
                        </a:solidFill>
                      </a:rPr>
                      <m:t>=</m:t>
                    </m:r>
                    <m:r>
                      <a:rPr lang="ru-RU" b="0" i="1">
                        <a:solidFill>
                          <a:schemeClr val="tx1"/>
                        </a:solidFill>
                      </a:rPr>
                      <m:t>𝑓</m:t>
                    </m:r>
                    <m:r>
                      <a:rPr lang="ru-RU" b="0" i="1">
                        <a:solidFill>
                          <a:schemeClr val="tx1"/>
                        </a:solidFill>
                      </a:rPr>
                      <m:t>(</m:t>
                    </m:r>
                    <m:r>
                      <a:rPr lang="ru-RU" b="0" i="1">
                        <a:solidFill>
                          <a:schemeClr val="tx1"/>
                        </a:solidFill>
                      </a:rPr>
                      <m:t>𝑥</m:t>
                    </m:r>
                    <m:r>
                      <a:rPr lang="ru-RU" b="0" i="1">
                        <a:solidFill>
                          <a:schemeClr val="tx1"/>
                        </a:solidFill>
                      </a:rPr>
                      <m:t>)</m:t>
                    </m:r>
                  </m:oMath>
                </a14:m>
                <a:r>
                  <a:rPr lang="ru-RU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                                     (</a:t>
                </a:r>
                <a:r>
                  <a:rPr lang="uz-Cyrl-UZ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3</a:t>
                </a:r>
                <a:r>
                  <a:rPr lang="ru-RU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</a:t>
                </a:r>
                <a:r>
                  <a:rPr lang="uz-Cyrl-UZ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1</a:t>
                </a:r>
                <a:r>
                  <a:rPr lang="ru-RU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)</a:t>
                </a:r>
              </a:p>
              <a:p>
                <a:pPr marL="0" indent="457200" algn="just">
                  <a:lnSpc>
                    <a:spcPct val="110000"/>
                  </a:lnSpc>
                  <a:spcBef>
                    <a:spcPts val="0"/>
                  </a:spcBef>
                  <a:buNone/>
                </a:pPr>
                <a:r>
                  <a:rPr lang="ru-RU" dirty="0" err="1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бу</a:t>
                </a:r>
                <a:r>
                  <a:rPr lang="ru-RU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ru-RU" dirty="0" err="1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ерда</a:t>
                </a:r>
                <a:r>
                  <a:rPr lang="ru-RU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ru-RU" i="1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у</a:t>
                </a:r>
                <a:r>
                  <a:rPr lang="ru-RU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- </a:t>
                </a:r>
                <a:r>
                  <a:rPr lang="ru-RU" dirty="0" err="1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чиқиш</a:t>
                </a:r>
                <a:r>
                  <a:rPr lang="ru-RU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ru-RU" dirty="0" err="1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катталиги</a:t>
                </a:r>
                <a:r>
                  <a:rPr lang="ru-RU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; </a:t>
                </a:r>
                <a:r>
                  <a:rPr lang="ru-RU" i="1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х</a:t>
                </a:r>
                <a:r>
                  <a:rPr lang="ru-RU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- </a:t>
                </a:r>
                <a:r>
                  <a:rPr lang="ru-RU" dirty="0" err="1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кириш</a:t>
                </a:r>
                <a:r>
                  <a:rPr lang="ru-RU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ru-RU" dirty="0" err="1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катталиги</a:t>
                </a:r>
                <a:r>
                  <a:rPr lang="ru-RU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</a:t>
                </a:r>
              </a:p>
              <a:p>
                <a:pPr marL="0" indent="457200" algn="just">
                  <a:lnSpc>
                    <a:spcPct val="110000"/>
                  </a:lnSpc>
                  <a:spcBef>
                    <a:spcPts val="0"/>
                  </a:spcBef>
                  <a:buNone/>
                </a:pPr>
                <a:r>
                  <a:rPr lang="uz-Cyrl-UZ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3</a:t>
                </a:r>
                <a:r>
                  <a:rPr lang="uz-Latn-UZ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.1-</a:t>
                </a:r>
                <a:r>
                  <a:rPr lang="ru-RU" dirty="0" err="1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расмда</a:t>
                </a:r>
                <a:r>
                  <a:rPr lang="ru-RU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z-Cyrl-UZ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Автоматик ростлаш тизим</a:t>
                </a:r>
                <a:r>
                  <a:rPr lang="ru-RU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статик </a:t>
                </a:r>
                <a:r>
                  <a:rPr lang="ru-RU" dirty="0" err="1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характеристикаларининг</a:t>
                </a:r>
                <a:r>
                  <a:rPr lang="ru-RU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ru-RU" dirty="0" err="1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турлари</a:t>
                </a:r>
                <a:r>
                  <a:rPr lang="ru-RU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ru-RU" dirty="0" err="1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тасвирланган</a:t>
                </a:r>
                <a:r>
                  <a:rPr lang="ru-RU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 </a:t>
                </a:r>
                <a:r>
                  <a:rPr lang="uz-Cyrl-UZ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3</a:t>
                </a:r>
                <a:r>
                  <a:rPr lang="uz-Latn-UZ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.1-</a:t>
                </a:r>
                <a:r>
                  <a:rPr lang="ru-RU" dirty="0" err="1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расм</a:t>
                </a:r>
                <a:r>
                  <a:rPr lang="ru-RU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, а, </a:t>
                </a:r>
                <a:r>
                  <a:rPr lang="ru-RU" i="1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б</a:t>
                </a:r>
                <a:r>
                  <a:rPr lang="ru-RU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ru-RU" dirty="0" err="1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даги</a:t>
                </a:r>
                <a:r>
                  <a:rPr lang="ru-RU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статик </a:t>
                </a:r>
                <a:r>
                  <a:rPr lang="ru-RU" dirty="0" err="1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характеристикалар</a:t>
                </a:r>
                <a:r>
                  <a:rPr lang="ru-RU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ru-RU" dirty="0" err="1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чизиқли</a:t>
                </a:r>
                <a:r>
                  <a:rPr lang="ru-RU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, </a:t>
                </a:r>
                <a:r>
                  <a:rPr lang="uz-Latn-UZ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қ</a:t>
                </a:r>
                <a:r>
                  <a:rPr lang="ru-RU" dirty="0" err="1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олганлари</a:t>
                </a:r>
                <a:r>
                  <a:rPr lang="ru-RU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ru-RU" dirty="0" err="1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эса</a:t>
                </a:r>
                <a:r>
                  <a:rPr lang="ru-RU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ru-RU" dirty="0" err="1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чизиқли</a:t>
                </a:r>
                <a:r>
                  <a:rPr lang="ru-RU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ru-RU" dirty="0" err="1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бўлмаган</a:t>
                </a:r>
                <a:r>
                  <a:rPr lang="ru-RU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статик </a:t>
                </a:r>
                <a:r>
                  <a:rPr lang="ru-RU" dirty="0" err="1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характеристикалардир</a:t>
                </a:r>
                <a:r>
                  <a:rPr lang="ru-RU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</a:t>
                </a:r>
              </a:p>
              <a:p>
                <a:pPr marL="0" indent="457200" algn="just">
                  <a:lnSpc>
                    <a:spcPct val="110000"/>
                  </a:lnSpc>
                  <a:spcBef>
                    <a:spcPts val="0"/>
                  </a:spcBef>
                  <a:buNone/>
                </a:pPr>
                <a:r>
                  <a:rPr lang="ru-RU" dirty="0" err="1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Чизиқли</a:t>
                </a:r>
                <a:r>
                  <a:rPr lang="ru-RU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статик характеристика (</a:t>
                </a:r>
                <a:r>
                  <a:rPr lang="uz-Cyrl-UZ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3.1</a:t>
                </a:r>
                <a:r>
                  <a:rPr lang="ru-RU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–</a:t>
                </a:r>
                <a:r>
                  <a:rPr lang="ru-RU" dirty="0" err="1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расм</a:t>
                </a:r>
                <a:r>
                  <a:rPr lang="ru-RU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, </a:t>
                </a:r>
                <a:r>
                  <a:rPr lang="ru-RU" i="1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а)</a:t>
                </a:r>
                <a:r>
                  <a:rPr lang="ru-RU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аналитик </a:t>
                </a:r>
                <a:r>
                  <a:rPr lang="ru-RU" dirty="0" err="1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равишда</a:t>
                </a:r>
                <a:r>
                  <a:rPr lang="ru-RU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z-Latn-UZ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қ</a:t>
                </a:r>
                <a:r>
                  <a:rPr lang="ru-RU" dirty="0" err="1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уй</a:t>
                </a:r>
                <a:r>
                  <a:rPr lang="uz-Latn-UZ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и</a:t>
                </a:r>
                <a:r>
                  <a:rPr lang="ru-RU" dirty="0" err="1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даги</a:t>
                </a:r>
                <a:r>
                  <a:rPr lang="ru-RU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ru-RU" dirty="0" err="1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ифода</a:t>
                </a:r>
                <a:r>
                  <a:rPr lang="ru-RU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ru-RU" dirty="0" err="1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билан</a:t>
                </a:r>
                <a:r>
                  <a:rPr lang="ru-RU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ru-RU" dirty="0" err="1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тавсифланади</a:t>
                </a:r>
                <a:r>
                  <a:rPr lang="ru-RU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;</a:t>
                </a:r>
              </a:p>
              <a:p>
                <a:pPr marL="0" indent="457200" algn="r">
                  <a:lnSpc>
                    <a:spcPct val="110000"/>
                  </a:lnSpc>
                  <a:spcBef>
                    <a:spcPts val="0"/>
                  </a:spcBef>
                  <a:buNone/>
                </a:pPr>
                <a14:m>
                  <m:oMath xmlns:m="http://schemas.openxmlformats.org/officeDocument/2006/math">
                    <m:r>
                      <a:rPr lang="ru-RU" b="0" i="1">
                        <a:solidFill>
                          <a:schemeClr val="tx1"/>
                        </a:solidFill>
                      </a:rPr>
                      <m:t>𝑦</m:t>
                    </m:r>
                    <m:r>
                      <a:rPr lang="ru-RU" b="0" i="1">
                        <a:solidFill>
                          <a:schemeClr val="tx1"/>
                        </a:solidFill>
                      </a:rPr>
                      <m:t>=</m:t>
                    </m:r>
                    <m:r>
                      <a:rPr lang="ru-RU" b="0" i="1">
                        <a:solidFill>
                          <a:schemeClr val="tx1"/>
                        </a:solidFill>
                      </a:rPr>
                      <m:t>𝑎</m:t>
                    </m:r>
                    <m:r>
                      <a:rPr lang="ru-RU" b="0" i="1">
                        <a:solidFill>
                          <a:schemeClr val="tx1"/>
                        </a:solidFill>
                      </a:rPr>
                      <m:t>+</m:t>
                    </m:r>
                    <m:r>
                      <a:rPr lang="ru-RU" b="0" i="1">
                        <a:solidFill>
                          <a:schemeClr val="tx1"/>
                        </a:solidFill>
                      </a:rPr>
                      <m:t>𝑘𝑥</m:t>
                    </m:r>
                  </m:oMath>
                </a14:m>
                <a:r>
                  <a:rPr lang="uz-Latn-UZ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                                  </a:t>
                </a:r>
                <a:r>
                  <a:rPr lang="ru-RU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(</a:t>
                </a:r>
                <a:r>
                  <a:rPr lang="uz-Cyrl-UZ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3</a:t>
                </a:r>
                <a:r>
                  <a:rPr lang="ru-RU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</a:t>
                </a:r>
                <a:r>
                  <a:rPr lang="uz-Cyrl-UZ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2</a:t>
                </a:r>
                <a:r>
                  <a:rPr lang="ru-RU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)</a:t>
                </a:r>
              </a:p>
              <a:p>
                <a:pPr marL="0" indent="457200" algn="just">
                  <a:lnSpc>
                    <a:spcPct val="110000"/>
                  </a:lnSpc>
                  <a:spcBef>
                    <a:spcPts val="0"/>
                  </a:spcBef>
                  <a:buNone/>
                </a:pPr>
                <a:r>
                  <a:rPr lang="ru-RU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бунда </a:t>
                </a:r>
                <a:r>
                  <a:rPr lang="ru-RU" i="1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а</a:t>
                </a:r>
                <a:r>
                  <a:rPr lang="uz-Latn-UZ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-</a:t>
                </a:r>
                <a:r>
                  <a:rPr lang="ru-RU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ru-RU" dirty="0" err="1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доимий</a:t>
                </a:r>
                <a:r>
                  <a:rPr lang="ru-RU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ru-RU" dirty="0" err="1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катталик</a:t>
                </a:r>
                <a:r>
                  <a:rPr lang="ru-RU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, </a:t>
                </a:r>
                <a14:m>
                  <m:oMath xmlns:m="http://schemas.openxmlformats.org/officeDocument/2006/math">
                    <m:r>
                      <a:rPr lang="ru-RU" b="0" i="1">
                        <a:solidFill>
                          <a:schemeClr val="tx1"/>
                        </a:solidFill>
                      </a:rPr>
                      <m:t>𝑘</m:t>
                    </m:r>
                    <m:r>
                      <a:rPr lang="ru-RU" b="0" i="1">
                        <a:solidFill>
                          <a:schemeClr val="tx1"/>
                        </a:solidFill>
                      </a:rPr>
                      <m:t>=</m:t>
                    </m:r>
                    <m:r>
                      <a:rPr lang="ru-RU" b="0" i="1">
                        <a:solidFill>
                          <a:schemeClr val="tx1"/>
                        </a:solidFill>
                      </a:rPr>
                      <m:t>𝑡𝑔</m:t>
                    </m:r>
                    <m:r>
                      <a:rPr lang="ru-RU" b="0" i="1">
                        <a:solidFill>
                          <a:schemeClr val="tx1"/>
                        </a:solidFill>
                      </a:rPr>
                      <m:t>𝛼</m:t>
                    </m:r>
                  </m:oMath>
                </a14:m>
                <a:r>
                  <a:rPr lang="ru-RU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статик характеристика</a:t>
                </a:r>
                <a:r>
                  <a:rPr lang="uz-Latn-UZ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нинг</a:t>
                </a:r>
                <a:r>
                  <a:rPr lang="ru-RU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ru-RU" dirty="0" err="1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абсциссалар</a:t>
                </a:r>
                <a:r>
                  <a:rPr lang="ru-RU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z-Latn-UZ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ўқи</a:t>
                </a:r>
                <a:r>
                  <a:rPr lang="ru-RU" dirty="0" err="1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томон</a:t>
                </a:r>
                <a:r>
                  <a:rPr lang="ru-RU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ru-RU" dirty="0" err="1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оғиш</a:t>
                </a:r>
                <a:r>
                  <a:rPr lang="ru-RU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ru-RU" dirty="0" err="1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бурчагини</a:t>
                </a:r>
                <a:r>
                  <a:rPr lang="ru-RU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ru-RU" dirty="0" err="1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ифодаловчи</a:t>
                </a:r>
                <a:r>
                  <a:rPr lang="ru-RU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ru-RU" dirty="0" err="1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доимий</a:t>
                </a:r>
                <a:r>
                  <a:rPr lang="ru-RU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ru-RU" dirty="0" err="1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катта­лик</a:t>
                </a:r>
                <a:r>
                  <a:rPr lang="ru-RU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</a:t>
                </a:r>
              </a:p>
              <a:p>
                <a:pPr marL="0" indent="457200" algn="just">
                  <a:lnSpc>
                    <a:spcPct val="110000"/>
                  </a:lnSpc>
                  <a:spcBef>
                    <a:spcPts val="0"/>
                  </a:spcBef>
                  <a:buNone/>
                </a:pPr>
                <a:r>
                  <a:rPr lang="uz-Cyrl-UZ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3.1–расм, б га мувофиқ характеристика тенгламаси у=kx шаклида ёзилиши мумкин, бу ерда k-узатиш коэффициенти, у тизимнинг кучайиш коэффициенти ёки статик характеристиканинр тиклигини ифодалайди.</a:t>
                </a:r>
                <a:endParaRPr lang="ru-RU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3" name="Объект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395536" y="476672"/>
                <a:ext cx="8424936" cy="5976664"/>
              </a:xfrm>
              <a:blipFill rotWithShape="1">
                <a:blip r:embed="rId2"/>
                <a:stretch>
                  <a:fillRect l="-941" t="-1121" r="-941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942101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Объект 5"/>
          <p:cNvSpPr>
            <a:spLocks noGrp="1"/>
          </p:cNvSpPr>
          <p:nvPr>
            <p:ph idx="1"/>
          </p:nvPr>
        </p:nvSpPr>
        <p:spPr>
          <a:xfrm>
            <a:off x="467544" y="6093296"/>
            <a:ext cx="8229600" cy="536923"/>
          </a:xfrm>
        </p:spPr>
        <p:txBody>
          <a:bodyPr>
            <a:normAutofit fontScale="85000" lnSpcReduction="10000"/>
          </a:bodyPr>
          <a:lstStyle/>
          <a:p>
            <a:pPr marL="0" indent="0" algn="ctr">
              <a:buNone/>
            </a:pPr>
            <a:r>
              <a:rPr lang="uz-Cyrl-UZ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3.1</a:t>
            </a:r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uz-Latn-UZ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расм. Автоматик ростлаш тизим статик характеристикалари.</a:t>
            </a:r>
            <a:endParaRPr lang="ru-RU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2529" name="Picture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1" y="260647"/>
            <a:ext cx="7272808" cy="57287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657223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1520" y="332656"/>
            <a:ext cx="8640960" cy="6192688"/>
          </a:xfrm>
        </p:spPr>
        <p:txBody>
          <a:bodyPr>
            <a:normAutofit fontScale="92500" lnSpcReduction="20000"/>
          </a:bodyPr>
          <a:lstStyle/>
          <a:p>
            <a:pPr marL="0" indent="542925" algn="just">
              <a:buNone/>
            </a:pPr>
            <a:r>
              <a:rPr lang="uz-Cyrl-UZ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3.1</a:t>
            </a:r>
            <a:r>
              <a:rPr lang="uz-Latn-UZ" dirty="0"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расм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да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эгри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чизиқли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характеристика, </a:t>
            </a:r>
            <a:r>
              <a:rPr lang="uz-Cyrl-UZ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3.1</a:t>
            </a:r>
            <a:r>
              <a:rPr lang="uz-Latn-UZ" dirty="0"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расм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да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эса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узиладиган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чизиқли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бўлмаган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статик характеристика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тасвирланган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uz-Latn-UZ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“а”-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сезгирлик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зо</a:t>
            </a:r>
            <a:r>
              <a:rPr lang="uz-Latn-UZ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али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чизиқли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бўлмаган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характеристика </a:t>
            </a:r>
            <a:r>
              <a:rPr lang="uz-Cyrl-UZ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3.1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расм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да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келтирилган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uz-Cyrl-UZ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3.1</a:t>
            </a:r>
            <a:r>
              <a:rPr lang="uz-Latn-UZ" dirty="0"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расм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да т</a:t>
            </a:r>
            <a:r>
              <a:rPr lang="uz-Latn-UZ" dirty="0">
                <a:latin typeface="Times New Roman" panose="02020603050405020304" pitchFamily="18" charset="0"/>
                <a:cs typeface="Times New Roman" panose="02020603050405020304" pitchFamily="18" charset="0"/>
              </a:rPr>
              <a:t>ў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йинишли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чизиқли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бўлмаган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характеристика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кўрсатилган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Носезгирлик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зонаси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тўйиниш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тизимнинг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турли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ишлаш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катталигига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эга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бўлган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гистерезис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сиртмо</a:t>
            </a:r>
            <a:r>
              <a:rPr lang="uz-Latn-UZ" dirty="0">
                <a:latin typeface="Times New Roman" panose="02020603050405020304" pitchFamily="18" charset="0"/>
                <a:cs typeface="Times New Roman" panose="02020603050405020304" pitchFamily="18" charset="0"/>
              </a:rPr>
              <a:t>ғ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шаклидаги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чизиқли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бўлмаган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характеристика </a:t>
            </a:r>
            <a:r>
              <a:rPr lang="uz-Cyrl-UZ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3.1</a:t>
            </a:r>
            <a:r>
              <a:rPr lang="uz-Latn-UZ" dirty="0"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расм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да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келтирилган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marL="0" indent="542925" algn="just">
              <a:buNone/>
            </a:pPr>
            <a:r>
              <a:rPr lang="uz-Latn-UZ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Звеноларнинг кетма-кет уланишида (</a:t>
            </a:r>
            <a:r>
              <a:rPr lang="uz-Cyrl-UZ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3.2</a:t>
            </a:r>
            <a:r>
              <a:rPr lang="uz-Latn-UZ" dirty="0">
                <a:latin typeface="Times New Roman" panose="02020603050405020304" pitchFamily="18" charset="0"/>
                <a:cs typeface="Times New Roman" panose="02020603050405020304" pitchFamily="18" charset="0"/>
              </a:rPr>
              <a:t>-расм, </a:t>
            </a:r>
            <a:r>
              <a:rPr lang="uz-Latn-UZ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а)</a:t>
            </a:r>
            <a:r>
              <a:rPr lang="uz-Latn-UZ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олдинги звенонинг чиқиш катталиги кейинги звено учун кириш катталиги бўлади. Бу ҳол қуйидаги муносабатлар тизимида акс этади: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542925" algn="r">
              <a:buNone/>
            </a:pPr>
            <a:r>
              <a:rPr lang="uz-Latn-UZ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uz-Latn-UZ" i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uz-Latn-UZ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=y</a:t>
            </a:r>
            <a:r>
              <a:rPr lang="uz-Latn-UZ" i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uz-Latn-UZ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; x</a:t>
            </a:r>
            <a:r>
              <a:rPr lang="uz-Latn-UZ" i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uz-Latn-UZ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=y</a:t>
            </a:r>
            <a:r>
              <a:rPr lang="uz-Latn-UZ" i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uz-Latn-UZ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; … x</a:t>
            </a:r>
            <a:r>
              <a:rPr lang="uz-Latn-UZ" i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uz-Latn-UZ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=y</a:t>
            </a:r>
            <a:r>
              <a:rPr lang="uz-Latn-UZ" i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i-1</a:t>
            </a:r>
            <a:r>
              <a:rPr lang="uz-Latn-UZ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;  … x</a:t>
            </a:r>
            <a:r>
              <a:rPr lang="uz-Latn-UZ" i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uz-Latn-UZ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=y</a:t>
            </a:r>
            <a:r>
              <a:rPr lang="uz-Latn-UZ" i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n-1              </a:t>
            </a:r>
            <a:r>
              <a:rPr lang="uz-Latn-U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uz-Cyrl-UZ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3.3</a:t>
            </a:r>
            <a:r>
              <a:rPr lang="uz-Latn-UZ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950348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476672"/>
            <a:ext cx="8352928" cy="2736304"/>
          </a:xfrm>
        </p:spPr>
        <p:txBody>
          <a:bodyPr>
            <a:noAutofit/>
          </a:bodyPr>
          <a:lstStyle/>
          <a:p>
            <a:pPr marL="0" indent="542925" algn="just">
              <a:buNone/>
            </a:pPr>
            <a:r>
              <a:rPr lang="uz-Latn-UZ" sz="2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Звеноларнинг кетма-кет уланишида (</a:t>
            </a:r>
            <a:r>
              <a:rPr lang="uz-Cyrl-UZ" sz="2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3.2</a:t>
            </a:r>
            <a:r>
              <a:rPr lang="uz-Latn-UZ" sz="2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-расм, </a:t>
            </a:r>
            <a:r>
              <a:rPr lang="uz-Latn-UZ" sz="220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а)</a:t>
            </a:r>
            <a:r>
              <a:rPr lang="uz-Latn-UZ" sz="2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олдинги звенонинг чиқиш катталиги кейинги звено учун кириш катталиги бўлади. Бу ҳол қуйидаги муносабатлар тизимида акс этади:</a:t>
            </a:r>
            <a:endParaRPr lang="ru-RU" sz="2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542925" algn="r">
              <a:buNone/>
            </a:pPr>
            <a:r>
              <a:rPr lang="uz-Latn-UZ" sz="220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uz-Latn-UZ" sz="2200" i="1" baseline="-25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uz-Latn-UZ" sz="220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=y</a:t>
            </a:r>
            <a:r>
              <a:rPr lang="uz-Latn-UZ" sz="2200" i="1" baseline="-25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uz-Latn-UZ" sz="220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 x</a:t>
            </a:r>
            <a:r>
              <a:rPr lang="uz-Latn-UZ" sz="2200" i="1" baseline="-25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uz-Latn-UZ" sz="220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=y</a:t>
            </a:r>
            <a:r>
              <a:rPr lang="uz-Latn-UZ" sz="2200" i="1" baseline="-25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uz-Latn-UZ" sz="220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 … x</a:t>
            </a:r>
            <a:r>
              <a:rPr lang="uz-Latn-UZ" sz="2200" i="1" baseline="-25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uz-Latn-UZ" sz="220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=y</a:t>
            </a:r>
            <a:r>
              <a:rPr lang="uz-Latn-UZ" sz="2200" i="1" baseline="-25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i-1</a:t>
            </a:r>
            <a:r>
              <a:rPr lang="uz-Latn-UZ" sz="220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  … x</a:t>
            </a:r>
            <a:r>
              <a:rPr lang="uz-Latn-UZ" sz="2200" i="1" baseline="-25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uz-Latn-UZ" sz="220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=y</a:t>
            </a:r>
            <a:r>
              <a:rPr lang="uz-Latn-UZ" sz="2200" i="1" baseline="-25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n-1                            </a:t>
            </a:r>
            <a:r>
              <a:rPr lang="uz-Latn-UZ" sz="2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uz-Cyrl-UZ" sz="2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3.3</a:t>
            </a:r>
            <a:r>
              <a:rPr lang="uz-Latn-UZ" sz="2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ru-RU" sz="22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542925" algn="just">
              <a:buNone/>
            </a:pPr>
            <a:r>
              <a:rPr lang="uz-Latn-UZ" sz="2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Ҳ</a:t>
            </a:r>
            <a:r>
              <a:rPr lang="ru-RU" sz="2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ар </a:t>
            </a:r>
            <a:r>
              <a:rPr lang="ru-RU" sz="2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бир</a:t>
            </a:r>
            <a:r>
              <a:rPr lang="ru-RU" sz="2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звено ало</a:t>
            </a:r>
            <a:r>
              <a:rPr lang="uz-Latn-UZ" sz="2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ҳ</a:t>
            </a:r>
            <a:r>
              <a:rPr lang="ru-RU" sz="22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ида</a:t>
            </a:r>
            <a:r>
              <a:rPr lang="ru-RU" sz="2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-ало</a:t>
            </a:r>
            <a:r>
              <a:rPr lang="uz-Latn-UZ" sz="2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ҳи</a:t>
            </a:r>
            <a:r>
              <a:rPr lang="ru-RU" sz="2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да </a:t>
            </a:r>
            <a:r>
              <a:rPr lang="uz-Latn-UZ" sz="2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ў</a:t>
            </a:r>
            <a:r>
              <a:rPr lang="ru-RU" sz="2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</a:t>
            </a:r>
            <a:r>
              <a:rPr lang="uz-Latn-UZ" sz="2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</a:t>
            </a:r>
            <a:r>
              <a:rPr lang="ru-RU" sz="2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нинг</a:t>
            </a:r>
            <a:r>
              <a:rPr lang="ru-RU" sz="2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мос</a:t>
            </a:r>
            <a:r>
              <a:rPr lang="ru-RU" sz="2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статик </a:t>
            </a:r>
            <a:r>
              <a:rPr lang="ru-RU" sz="2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характеристикаларига</a:t>
            </a:r>
            <a:r>
              <a:rPr lang="ru-RU" sz="2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эга</a:t>
            </a:r>
            <a:r>
              <a:rPr lang="ru-RU" sz="2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marL="0" indent="542925" algn="r">
              <a:buNone/>
            </a:pPr>
            <a:r>
              <a:rPr lang="en-US" sz="220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</a:t>
            </a:r>
            <a:r>
              <a:rPr lang="en-US" sz="2200" i="1" baseline="-25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20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=f</a:t>
            </a:r>
            <a:r>
              <a:rPr lang="en-US" sz="2200" i="1" baseline="-25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20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(x</a:t>
            </a:r>
            <a:r>
              <a:rPr lang="en-US" sz="2200" i="1" baseline="-25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20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); y</a:t>
            </a:r>
            <a:r>
              <a:rPr lang="en-US" sz="2200" i="1" baseline="-25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20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=f</a:t>
            </a:r>
            <a:r>
              <a:rPr lang="en-US" sz="2200" i="1" baseline="-25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20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(x</a:t>
            </a:r>
            <a:r>
              <a:rPr lang="en-US" sz="2200" i="1" baseline="-25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20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); … </a:t>
            </a:r>
            <a:r>
              <a:rPr lang="en-US" sz="2200" i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</a:t>
            </a:r>
            <a:r>
              <a:rPr lang="en-US" sz="2200" i="1" baseline="-25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US" sz="220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=f</a:t>
            </a:r>
            <a:r>
              <a:rPr lang="en-US" sz="2200" i="1" baseline="-25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US" sz="220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(x</a:t>
            </a:r>
            <a:r>
              <a:rPr lang="en-US" sz="2200" i="1" baseline="-25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US" sz="220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); … </a:t>
            </a:r>
            <a:r>
              <a:rPr lang="en-US" sz="2200" i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</a:t>
            </a:r>
            <a:r>
              <a:rPr lang="en-US" sz="2200" i="1" baseline="-25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sz="220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=</a:t>
            </a:r>
            <a:r>
              <a:rPr lang="en-US" sz="2200" i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</a:t>
            </a:r>
            <a:r>
              <a:rPr lang="en-US" sz="2200" i="1" baseline="-25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sz="220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2200" i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sz="2200" i="1" baseline="-25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sz="220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);    </a:t>
            </a:r>
            <a:r>
              <a:rPr lang="en-US" sz="2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uz-Cyrl-UZ" sz="2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3.4</a:t>
            </a:r>
            <a:r>
              <a:rPr lang="en-US" sz="2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ru-RU" sz="22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1505" name="Picture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49288" y="3212976"/>
            <a:ext cx="5991064" cy="27893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Прямоугольник 7"/>
          <p:cNvSpPr/>
          <p:nvPr/>
        </p:nvSpPr>
        <p:spPr>
          <a:xfrm>
            <a:off x="347371" y="5984206"/>
            <a:ext cx="87916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z-Cyrl-UZ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3.2</a:t>
            </a:r>
            <a:r>
              <a:rPr lang="uz-Latn-UZ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-расм. Звеноларни кетма-кет (а) ва параллел (б) уланиши; параллел уланган звеноларнинг статик характеристикаси (в).</a:t>
            </a:r>
            <a:endParaRPr lang="ru-RU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954619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116632"/>
            <a:ext cx="8784976" cy="6408712"/>
          </a:xfrm>
        </p:spPr>
        <p:txBody>
          <a:bodyPr>
            <a:noAutofit/>
          </a:bodyPr>
          <a:lstStyle/>
          <a:p>
            <a:pPr marL="0" indent="542925" algn="just">
              <a:buNone/>
            </a:pP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Демак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кетма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–кет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ул</a:t>
            </a:r>
            <a:r>
              <a:rPr lang="uz-Latn-UZ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нган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звеноларнинг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статик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характеристикаси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шу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звеноларнинг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статик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характеристикаларидан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аниқланади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marL="0" indent="0" algn="ctr">
              <a:buNone/>
            </a:pPr>
            <a:r>
              <a:rPr lang="en-US" i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</a:t>
            </a:r>
            <a:r>
              <a:rPr lang="en-US" i="1" baseline="-25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ru-RU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=</a:t>
            </a:r>
            <a:r>
              <a:rPr lang="en-US" i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</a:t>
            </a:r>
            <a:r>
              <a:rPr lang="en-US" i="1" baseline="-25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i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i="1" baseline="-25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ru-RU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= </a:t>
            </a:r>
            <a:r>
              <a:rPr lang="en-US" i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</a:t>
            </a:r>
            <a:r>
              <a:rPr lang="en-US" i="1" baseline="-25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i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</a:t>
            </a:r>
            <a:r>
              <a:rPr lang="en-US" i="1" baseline="-25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ru-RU" i="1" baseline="-25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-1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ru-RU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= </a:t>
            </a:r>
            <a:r>
              <a:rPr lang="en-US" i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</a:t>
            </a:r>
            <a:r>
              <a:rPr lang="en-US" i="1" baseline="-25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[</a:t>
            </a:r>
            <a:r>
              <a:rPr lang="en-US" i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</a:t>
            </a:r>
            <a:r>
              <a:rPr lang="en-US" i="1" baseline="-25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ru-RU" i="1" baseline="-25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-1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i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i="1" baseline="-25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ru-RU" i="1" baseline="-25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-1</a:t>
            </a:r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)]</a:t>
            </a:r>
            <a:r>
              <a:rPr lang="ru-RU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=</a:t>
            </a:r>
            <a:endParaRPr lang="ru-RU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542925" algn="r">
              <a:buNone/>
            </a:pPr>
            <a:r>
              <a:rPr lang="ru-RU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=</a:t>
            </a:r>
            <a:r>
              <a:rPr lang="en-US" i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</a:t>
            </a:r>
            <a:r>
              <a:rPr lang="en-US" i="1" baseline="-250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[</a:t>
            </a:r>
            <a:r>
              <a:rPr lang="en-US" i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</a:t>
            </a:r>
            <a:r>
              <a:rPr lang="en-US" i="1" baseline="-250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ru-RU" i="1" baseline="-25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-1</a:t>
            </a:r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i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</a:t>
            </a:r>
            <a:r>
              <a:rPr lang="en-US" i="1" baseline="-250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ru-RU" i="1" baseline="-25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-1</a:t>
            </a:r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)]</a:t>
            </a:r>
            <a:r>
              <a:rPr lang="ru-RU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= </a:t>
            </a:r>
            <a:r>
              <a:rPr lang="en-US" i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</a:t>
            </a:r>
            <a:r>
              <a:rPr lang="en-US" i="1" baseline="-250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{</a:t>
            </a:r>
            <a:r>
              <a:rPr lang="en-US" i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</a:t>
            </a:r>
            <a:r>
              <a:rPr lang="en-US" i="1" baseline="-250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ru-RU" i="1" baseline="-25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-1</a:t>
            </a:r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[</a:t>
            </a:r>
            <a:r>
              <a:rPr lang="en-US" i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</a:t>
            </a:r>
            <a:r>
              <a:rPr lang="en-US" i="1" baseline="-250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ru-RU" i="1" baseline="-25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-2</a:t>
            </a:r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i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i="1" baseline="-250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ru-RU" i="1" baseline="-25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-2</a:t>
            </a:r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)]}</a:t>
            </a:r>
            <a:r>
              <a:rPr lang="ru-RU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= </a:t>
            </a:r>
            <a:r>
              <a:rPr lang="en-US" i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</a:t>
            </a:r>
            <a:r>
              <a:rPr lang="en-US" i="1" baseline="-250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{</a:t>
            </a:r>
            <a:r>
              <a:rPr lang="en-US" i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</a:t>
            </a:r>
            <a:r>
              <a:rPr lang="en-US" i="1" baseline="-250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ru-RU" i="1" baseline="-25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-1</a:t>
            </a:r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[</a:t>
            </a:r>
            <a:r>
              <a:rPr lang="en-US" i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</a:t>
            </a:r>
            <a:r>
              <a:rPr lang="en-US" i="1" baseline="-250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ru-RU" i="1" baseline="-25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-2</a:t>
            </a:r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i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</a:t>
            </a:r>
            <a:r>
              <a:rPr lang="en-US" i="1" baseline="-250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ru-RU" i="1" baseline="-25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-2</a:t>
            </a:r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)]}…   (</a:t>
            </a:r>
            <a:r>
              <a:rPr lang="uz-Cyrl-UZ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3.5</a:t>
            </a:r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pPr marL="0" indent="542925" algn="just">
              <a:buNone/>
            </a:pPr>
            <a:r>
              <a:rPr lang="ru-RU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Агар</a:t>
            </a:r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тизимга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кирган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звеноларнинг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барча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характеристикалари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чизиқли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бўлса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тизимнинг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умумий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характеристикаси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ҳам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чизиқли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бўлади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Биргина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звенонинг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характеристикаси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чиз</a:t>
            </a:r>
            <a:r>
              <a:rPr lang="uz-Latn-UZ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иқли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бўлмаса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Latn-UZ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ҳ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ам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бутун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тизим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характеристикаси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чизи</a:t>
            </a:r>
            <a:r>
              <a:rPr lang="uz-Latn-UZ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ли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бўлмаган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бўлиб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Latn-UZ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олади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542925" algn="just">
              <a:buNone/>
            </a:pP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Звеноларнинг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параллел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уланишида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uz-Cyrl-UZ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3.2</a:t>
            </a:r>
            <a:r>
              <a:rPr lang="uz-Latn-UZ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расм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б)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звеноларнинг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кириш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катталиги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умумий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бўлиб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чи</a:t>
            </a:r>
            <a:r>
              <a:rPr lang="uz-Latn-UZ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иш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катталиклари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ўзаро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алгебраик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Latn-UZ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қў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шилади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Демак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звенолари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параллел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Latn-UZ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қў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шилган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тизимнинг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статик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характеристикаси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тегишли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ординаталар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статик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характеристикаларининг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жамланишидан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аниқланади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23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870492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332656"/>
            <a:ext cx="8784976" cy="6192688"/>
          </a:xfrm>
        </p:spPr>
        <p:txBody>
          <a:bodyPr>
            <a:noAutofit/>
          </a:bodyPr>
          <a:lstStyle/>
          <a:p>
            <a:pPr marL="45720" indent="457200" algn="just">
              <a:buNone/>
            </a:pP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Бош</a:t>
            </a:r>
            <a:r>
              <a:rPr lang="uz-Latn-UZ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ариш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вазифалари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ну</a:t>
            </a:r>
            <a:r>
              <a:rPr lang="uz-Latn-UZ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таи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назаридан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автоматик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тизимлар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уларнинг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таркибий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звенолари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Latn-UZ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ў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зларининг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статик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динамик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характеристикаларига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кўра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классификацияланади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Бундай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класси­фикация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чи</a:t>
            </a:r>
            <a:r>
              <a:rPr lang="uz-Latn-UZ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</a:t>
            </a:r>
            <a:r>
              <a:rPr lang="uz-Latn-UZ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кириш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катталикларининг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турғунлашмаган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режимда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uz-Latn-UZ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функциясидаги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боғланишига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асосланган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Тад</a:t>
            </a:r>
            <a:r>
              <a:rPr lang="uz-Latn-UZ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қиқ қ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илинаётган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автоматик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тизимнинг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динамик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характеристикалари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олдиндан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маълум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бўлган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бир-бири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билан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боғланган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элементар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ёки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типавий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звенолар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шаклида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келтирила</a:t>
            </a:r>
            <a:r>
              <a:rPr lang="uz-Latn-UZ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и. </a:t>
            </a:r>
            <a:r>
              <a:rPr lang="uz-Latn-UZ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уйидаги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учта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талабни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Latn-UZ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аноатлантирадиган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звено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шартли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равишда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i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элементар</a:t>
            </a:r>
            <a:r>
              <a:rPr lang="ru-RU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звено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дейилади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1)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звенонинг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диффе­ренциал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тенгламаси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иккинчи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тартибдан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ю</a:t>
            </a:r>
            <a:r>
              <a:rPr lang="uz-Latn-UZ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ори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бўлмаслиги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шарт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 2) звено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детекторлаш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Latn-UZ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обилиятига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эга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бўлиб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сигналларни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бир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й</a:t>
            </a:r>
            <a:r>
              <a:rPr lang="uz-Latn-UZ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ў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налишда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Latn-UZ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киришдан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Latn-UZ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чиқ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ишга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томон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Latn-UZ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ў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тказиши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керак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 3)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звенога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бош</a:t>
            </a:r>
            <a:r>
              <a:rPr lang="uz-Latn-UZ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звенолар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уланганда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у </a:t>
            </a:r>
            <a:r>
              <a:rPr lang="uz-Latn-UZ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ў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зининг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динамик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ҳусусиятларини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ўзгартирмаслиги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лозим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801877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3" name="Объект 2"/>
              <p:cNvSpPr>
                <a:spLocks noGrp="1"/>
              </p:cNvSpPr>
              <p:nvPr>
                <p:ph idx="1"/>
              </p:nvPr>
            </p:nvSpPr>
            <p:spPr>
              <a:xfrm>
                <a:off x="179512" y="332656"/>
                <a:ext cx="8784976" cy="6408712"/>
              </a:xfrm>
            </p:spPr>
            <p:txBody>
              <a:bodyPr>
                <a:noAutofit/>
              </a:bodyPr>
              <a:lstStyle/>
              <a:p>
                <a:pPr marL="0" indent="542925" algn="just">
                  <a:buNone/>
                </a:pPr>
                <a:r>
                  <a:rPr lang="ru-RU" sz="2200" b="1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Кучайтирувчи</a:t>
                </a:r>
                <a:r>
                  <a:rPr lang="ru-RU" sz="2200" b="1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звено. </a:t>
                </a:r>
                <a:r>
                  <a:rPr lang="ru-RU" sz="2200" dirty="0" err="1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Агар</a:t>
                </a:r>
                <a:r>
                  <a:rPr lang="ru-RU" sz="22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звено </a:t>
                </a:r>
                <a:r>
                  <a:rPr lang="ru-RU" sz="2200" dirty="0" err="1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тизимга</a:t>
                </a:r>
                <a:r>
                  <a:rPr lang="ru-RU" sz="22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ru-RU" sz="2200" dirty="0" err="1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кечиқиш</a:t>
                </a:r>
                <a:r>
                  <a:rPr lang="ru-RU" sz="22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ru-RU" sz="2200" dirty="0" err="1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ва</a:t>
                </a:r>
                <a:r>
                  <a:rPr lang="ru-RU" sz="22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бош</a:t>
                </a:r>
                <a:r>
                  <a:rPr lang="uz-Latn-UZ" sz="22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қ</a:t>
                </a:r>
                <a:r>
                  <a:rPr lang="ru-RU" sz="22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а </a:t>
                </a:r>
                <a:r>
                  <a:rPr lang="ru-RU" sz="2200" dirty="0" err="1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хатолар</a:t>
                </a:r>
                <a:r>
                  <a:rPr lang="ru-RU" sz="22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ru-RU" sz="2200" dirty="0" err="1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киритмай</a:t>
                </a:r>
                <a:r>
                  <a:rPr lang="ru-RU" sz="22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фа</a:t>
                </a:r>
                <a:r>
                  <a:rPr lang="uz-Latn-UZ" sz="22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қ</a:t>
                </a:r>
                <a:r>
                  <a:rPr lang="ru-RU" sz="2200" dirty="0" err="1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ат</a:t>
                </a:r>
                <a:r>
                  <a:rPr lang="ru-RU" sz="22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ru-RU" sz="2200" dirty="0" err="1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киришга</a:t>
                </a:r>
                <a:r>
                  <a:rPr lang="ru-RU" sz="22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ru-RU" sz="2200" dirty="0" err="1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берилган</a:t>
                </a:r>
                <a:r>
                  <a:rPr lang="ru-RU" sz="22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ru-RU" sz="2200" dirty="0" err="1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сигналнинг</a:t>
                </a:r>
                <a:r>
                  <a:rPr lang="ru-RU" sz="22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ru-RU" sz="2200" dirty="0" err="1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масштабини</a:t>
                </a:r>
                <a:r>
                  <a:rPr lang="ru-RU" sz="22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ru-RU" sz="2200" dirty="0" err="1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ўзгартирса</a:t>
                </a:r>
                <a:r>
                  <a:rPr lang="ru-RU" sz="22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, </a:t>
                </a:r>
                <a:r>
                  <a:rPr lang="ru-RU" sz="2200" dirty="0" err="1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бу</a:t>
                </a:r>
                <a:r>
                  <a:rPr lang="ru-RU" sz="22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звено </a:t>
                </a:r>
                <a:r>
                  <a:rPr lang="ru-RU" sz="2200" dirty="0" err="1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кучайтирувчи</a:t>
                </a:r>
                <a:r>
                  <a:rPr lang="ru-RU" sz="22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(идеал, </a:t>
                </a:r>
                <a:r>
                  <a:rPr lang="ru-RU" sz="2200" dirty="0" err="1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инерциясиз</a:t>
                </a:r>
                <a:r>
                  <a:rPr lang="ru-RU" sz="22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, </a:t>
                </a:r>
                <a:r>
                  <a:rPr lang="ru-RU" sz="2200" dirty="0" err="1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пропорционал</a:t>
                </a:r>
                <a:r>
                  <a:rPr lang="ru-RU" sz="22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) звено </a:t>
                </a:r>
                <a:r>
                  <a:rPr lang="ru-RU" sz="2200" dirty="0" err="1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дейилади</a:t>
                </a:r>
                <a:r>
                  <a:rPr lang="ru-RU" sz="22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, У </a:t>
                </a:r>
                <a:r>
                  <a:rPr lang="ru-RU" sz="2200" dirty="0" err="1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статиканинг</a:t>
                </a:r>
                <a:r>
                  <a:rPr lang="ru-RU" sz="22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ru-RU" sz="2200" dirty="0" err="1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алгебраик</a:t>
                </a:r>
                <a:r>
                  <a:rPr lang="ru-RU" sz="22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ru-RU" sz="2200" dirty="0" err="1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тенгламаси</a:t>
                </a:r>
                <a:r>
                  <a:rPr lang="ru-RU" sz="22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ор</a:t>
                </a:r>
                <a:r>
                  <a:rPr lang="uz-Latn-UZ" sz="22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қ</a:t>
                </a:r>
                <a:r>
                  <a:rPr lang="ru-RU" sz="22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али </a:t>
                </a:r>
                <a:r>
                  <a:rPr lang="ru-RU" sz="2200" dirty="0" err="1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ифодаланади</a:t>
                </a:r>
                <a:r>
                  <a:rPr lang="ru-RU" sz="22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:</a:t>
                </a:r>
              </a:p>
              <a:p>
                <a:pPr marL="0" indent="542925" algn="r">
                  <a:buNone/>
                </a:pPr>
                <a:r>
                  <a:rPr lang="en-US" sz="2200" i="1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y</a:t>
                </a:r>
                <a:r>
                  <a:rPr lang="ru-RU" sz="2200" i="1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=</a:t>
                </a:r>
                <a:r>
                  <a:rPr lang="en-US" sz="2200" i="1" dirty="0" err="1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Kx</a:t>
                </a:r>
                <a:r>
                  <a:rPr lang="ru-RU" sz="2200" i="1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                                         </a:t>
                </a:r>
                <a:r>
                  <a:rPr lang="ru-RU" sz="22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(</a:t>
                </a:r>
                <a:r>
                  <a:rPr lang="uz-Cyrl-UZ" sz="22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3.6</a:t>
                </a:r>
                <a:r>
                  <a:rPr lang="ru-RU" sz="22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)</a:t>
                </a:r>
              </a:p>
              <a:p>
                <a:pPr marL="0" indent="542925" algn="just">
                  <a:buNone/>
                </a:pPr>
                <a:r>
                  <a:rPr lang="ru-RU" sz="22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бунда</a:t>
                </a:r>
                <a:r>
                  <a:rPr lang="uz-Cyrl-UZ" sz="22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: </a:t>
                </a:r>
                <a:r>
                  <a:rPr lang="ru-RU" sz="2200" i="1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у</a:t>
                </a:r>
                <a:r>
                  <a:rPr lang="uz-Latn-UZ" sz="22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-</a:t>
                </a:r>
                <a:r>
                  <a:rPr lang="ru-RU" sz="2200" dirty="0" err="1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звенонинг</a:t>
                </a:r>
                <a:r>
                  <a:rPr lang="ru-RU" sz="22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ru-RU" sz="2200" dirty="0" err="1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чи</a:t>
                </a:r>
                <a:r>
                  <a:rPr lang="uz-Latn-UZ" sz="22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қ</a:t>
                </a:r>
                <a:r>
                  <a:rPr lang="ru-RU" sz="2200" dirty="0" err="1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иш</a:t>
                </a:r>
                <a:r>
                  <a:rPr lang="ru-RU" sz="22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ru-RU" sz="2200" dirty="0" err="1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катталиги</a:t>
                </a:r>
                <a:r>
                  <a:rPr lang="ru-RU" sz="22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; </a:t>
                </a:r>
                <a:r>
                  <a:rPr lang="ru-RU" sz="2200" i="1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К</a:t>
                </a:r>
                <a:r>
                  <a:rPr lang="uz-Latn-UZ" sz="22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-</a:t>
                </a:r>
                <a:r>
                  <a:rPr lang="ru-RU" sz="2200" dirty="0" err="1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звенонинг</a:t>
                </a:r>
                <a:r>
                  <a:rPr lang="ru-RU" sz="22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ru-RU" sz="2200" dirty="0" err="1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кучланиш</a:t>
                </a:r>
                <a:r>
                  <a:rPr lang="ru-RU" sz="22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ru-RU" sz="2200" dirty="0" err="1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коэффициенти</a:t>
                </a:r>
                <a:r>
                  <a:rPr lang="ru-RU" sz="22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; </a:t>
                </a:r>
                <a:r>
                  <a:rPr lang="ru-RU" sz="2200" i="1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х</a:t>
                </a:r>
                <a:r>
                  <a:rPr lang="uz-Latn-UZ" sz="22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-</a:t>
                </a:r>
                <a:r>
                  <a:rPr lang="ru-RU" sz="22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ru-RU" sz="2200" dirty="0" err="1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звенонинг</a:t>
                </a:r>
                <a:r>
                  <a:rPr lang="ru-RU" sz="22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ru-RU" sz="2200" dirty="0" err="1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кириш</a:t>
                </a:r>
                <a:r>
                  <a:rPr lang="ru-RU" sz="22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ru-RU" sz="2200" dirty="0" err="1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катталиги</a:t>
                </a:r>
                <a:r>
                  <a:rPr lang="ru-RU" sz="22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</a:t>
                </a:r>
              </a:p>
              <a:p>
                <a:pPr marL="0" indent="542925" algn="just">
                  <a:buNone/>
                </a:pPr>
                <a:r>
                  <a:rPr lang="ru-RU" sz="2200" dirty="0" err="1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Кучайтирувчи</a:t>
                </a:r>
                <a:r>
                  <a:rPr lang="ru-RU" sz="22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звено </a:t>
                </a:r>
                <a:r>
                  <a:rPr lang="ru-RU" sz="2200" dirty="0" err="1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динамикасининг</a:t>
                </a:r>
                <a:r>
                  <a:rPr lang="ru-RU" sz="22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ru-RU" sz="2200" dirty="0" err="1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тенгламаси</a:t>
                </a:r>
                <a:r>
                  <a:rPr lang="ru-RU" sz="22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:</a:t>
                </a:r>
              </a:p>
              <a:p>
                <a:pPr marL="0" indent="542925" algn="r">
                  <a:buNone/>
                </a:pPr>
                <a:r>
                  <a:rPr lang="en-US" sz="2200" i="1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y</a:t>
                </a:r>
                <a:r>
                  <a:rPr lang="ru-RU" sz="2200" i="1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(</a:t>
                </a:r>
                <a:r>
                  <a:rPr lang="en-US" sz="2200" i="1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</a:t>
                </a:r>
                <a:r>
                  <a:rPr lang="ru-RU" sz="2200" i="1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)=</a:t>
                </a:r>
                <a:r>
                  <a:rPr lang="en-US" sz="2200" i="1" dirty="0" err="1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Kx</a:t>
                </a:r>
                <a:r>
                  <a:rPr lang="ru-RU" sz="2200" i="1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(</a:t>
                </a:r>
                <a:r>
                  <a:rPr lang="en-US" sz="2200" i="1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</a:t>
                </a:r>
                <a:r>
                  <a:rPr lang="ru-RU" sz="2200" i="1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)                                                  </a:t>
                </a:r>
                <a:r>
                  <a:rPr lang="ru-RU" sz="22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(</a:t>
                </a:r>
                <a:r>
                  <a:rPr lang="uz-Cyrl-UZ" sz="22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3.7</a:t>
                </a:r>
                <a:r>
                  <a:rPr lang="ru-RU" sz="22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)</a:t>
                </a:r>
                <a:endParaRPr lang="ru-RU" sz="2200" b="1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542925" algn="just">
                  <a:buNone/>
                </a:pPr>
                <a:r>
                  <a:rPr lang="ru-RU" sz="2200" dirty="0" err="1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Звенонинг</a:t>
                </a:r>
                <a:r>
                  <a:rPr lang="ru-RU" sz="22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ru-RU" sz="2200" dirty="0" err="1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узатиш</a:t>
                </a:r>
                <a:r>
                  <a:rPr lang="ru-RU" sz="22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ru-RU" sz="2200" dirty="0" err="1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функцияси</a:t>
                </a:r>
                <a:r>
                  <a:rPr lang="ru-RU" sz="22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:</a:t>
                </a:r>
              </a:p>
              <a:p>
                <a:pPr marL="0" indent="542925" algn="r">
                  <a:buNone/>
                </a:pPr>
                <a14:m>
                  <m:oMath xmlns:m="http://schemas.openxmlformats.org/officeDocument/2006/math">
                    <m:r>
                      <a:rPr lang="ru-RU" sz="2200" b="1" i="1">
                        <a:solidFill>
                          <a:schemeClr val="tx1"/>
                        </a:solidFill>
                      </a:rPr>
                      <m:t>𝑾</m:t>
                    </m:r>
                    <m:d>
                      <m:dPr>
                        <m:ctrlPr>
                          <a:rPr lang="ru-RU" sz="2200" i="1">
                            <a:solidFill>
                              <a:schemeClr val="tx1"/>
                            </a:solidFill>
                          </a:rPr>
                        </m:ctrlPr>
                      </m:dPr>
                      <m:e>
                        <m:r>
                          <a:rPr lang="ru-RU" sz="2200" b="1" i="1">
                            <a:solidFill>
                              <a:schemeClr val="tx1"/>
                            </a:solidFill>
                          </a:rPr>
                          <m:t>𝒑</m:t>
                        </m:r>
                      </m:e>
                    </m:d>
                    <m:r>
                      <a:rPr lang="ru-RU" sz="2200" b="1" i="1">
                        <a:solidFill>
                          <a:schemeClr val="tx1"/>
                        </a:solidFill>
                      </a:rPr>
                      <m:t>=</m:t>
                    </m:r>
                    <m:f>
                      <m:fPr>
                        <m:ctrlPr>
                          <a:rPr lang="ru-RU" sz="2200" i="1">
                            <a:solidFill>
                              <a:schemeClr val="tx1"/>
                            </a:solidFill>
                          </a:rPr>
                        </m:ctrlPr>
                      </m:fPr>
                      <m:num>
                        <m:r>
                          <a:rPr lang="ru-RU" sz="2200" b="1" i="1">
                            <a:solidFill>
                              <a:schemeClr val="tx1"/>
                            </a:solidFill>
                          </a:rPr>
                          <m:t>𝒚</m:t>
                        </m:r>
                        <m:r>
                          <a:rPr lang="ru-RU" sz="2200" b="1" i="1">
                            <a:solidFill>
                              <a:schemeClr val="tx1"/>
                            </a:solidFill>
                          </a:rPr>
                          <m:t>(</m:t>
                        </m:r>
                        <m:r>
                          <a:rPr lang="ru-RU" sz="2200" b="1" i="1">
                            <a:solidFill>
                              <a:schemeClr val="tx1"/>
                            </a:solidFill>
                          </a:rPr>
                          <m:t>𝒑</m:t>
                        </m:r>
                        <m:r>
                          <a:rPr lang="ru-RU" sz="2200" b="1" i="1">
                            <a:solidFill>
                              <a:schemeClr val="tx1"/>
                            </a:solidFill>
                          </a:rPr>
                          <m:t>)</m:t>
                        </m:r>
                      </m:num>
                      <m:den>
                        <m:r>
                          <a:rPr lang="ru-RU" sz="2200" b="1" i="1">
                            <a:solidFill>
                              <a:schemeClr val="tx1"/>
                            </a:solidFill>
                          </a:rPr>
                          <m:t>𝒙</m:t>
                        </m:r>
                        <m:r>
                          <a:rPr lang="ru-RU" sz="2200" b="1" i="1">
                            <a:solidFill>
                              <a:schemeClr val="tx1"/>
                            </a:solidFill>
                          </a:rPr>
                          <m:t>(</m:t>
                        </m:r>
                        <m:r>
                          <a:rPr lang="ru-RU" sz="2200" b="1" i="1">
                            <a:solidFill>
                              <a:schemeClr val="tx1"/>
                            </a:solidFill>
                          </a:rPr>
                          <m:t>𝒑</m:t>
                        </m:r>
                        <m:r>
                          <a:rPr lang="ru-RU" sz="2200" b="1" i="1">
                            <a:solidFill>
                              <a:schemeClr val="tx1"/>
                            </a:solidFill>
                          </a:rPr>
                          <m:t>)</m:t>
                        </m:r>
                      </m:den>
                    </m:f>
                    <m:r>
                      <a:rPr lang="ru-RU" sz="2200" b="1" i="1">
                        <a:solidFill>
                          <a:schemeClr val="tx1"/>
                        </a:solidFill>
                      </a:rPr>
                      <m:t>=</m:t>
                    </m:r>
                    <m:r>
                      <a:rPr lang="ru-RU" sz="2200" b="1" i="1">
                        <a:solidFill>
                          <a:schemeClr val="tx1"/>
                        </a:solidFill>
                      </a:rPr>
                      <m:t>𝑲</m:t>
                    </m:r>
                    <m:r>
                      <a:rPr lang="ru-RU" sz="2200" b="1" i="1">
                        <a:solidFill>
                          <a:schemeClr val="tx1"/>
                        </a:solidFill>
                      </a:rPr>
                      <m:t>. </m:t>
                    </m:r>
                  </m:oMath>
                </a14:m>
                <a:r>
                  <a:rPr lang="ru-RU" sz="2200" b="1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                         </a:t>
                </a:r>
                <a:r>
                  <a:rPr lang="ru-RU" sz="22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(</a:t>
                </a:r>
                <a:r>
                  <a:rPr lang="uz-Cyrl-UZ" sz="22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3.8</a:t>
                </a:r>
                <a:r>
                  <a:rPr lang="ru-RU" sz="22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)</a:t>
                </a:r>
                <a:endParaRPr lang="ru-RU" sz="2200" b="1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542925" algn="just">
                  <a:buNone/>
                </a:pPr>
                <a:r>
                  <a:rPr lang="ru-RU" sz="2200" dirty="0" err="1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Охирги</a:t>
                </a:r>
                <a:r>
                  <a:rPr lang="ru-RU" sz="22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ru-RU" sz="2200" dirty="0" err="1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ифодада</a:t>
                </a:r>
                <a:r>
                  <a:rPr lang="ru-RU" sz="22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ru-RU" sz="2200" i="1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Р</a:t>
                </a:r>
                <a:r>
                  <a:rPr lang="ru-RU" sz="22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оператор </a:t>
                </a:r>
                <a:r>
                  <a:rPr lang="uz-Latn-UZ" sz="22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ў</a:t>
                </a:r>
                <a:r>
                  <a:rPr lang="ru-RU" sz="2200" dirty="0" err="1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рнига</a:t>
                </a:r>
                <a:r>
                  <a:rPr lang="ru-RU" sz="22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200" i="1" dirty="0" err="1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jw</a:t>
                </a:r>
                <a:r>
                  <a:rPr lang="en-US" sz="2200" i="1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z-Latn-UZ" sz="22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қў</a:t>
                </a:r>
                <a:r>
                  <a:rPr lang="ru-RU" sz="2200" dirty="0" err="1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йсак</a:t>
                </a:r>
                <a:r>
                  <a:rPr lang="ru-RU" sz="22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, </a:t>
                </a:r>
                <a:r>
                  <a:rPr lang="ru-RU" sz="2200" dirty="0" err="1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звенонинг</a:t>
                </a:r>
                <a:r>
                  <a:rPr lang="ru-RU" sz="22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ампли­туда-фаза </a:t>
                </a:r>
                <a:r>
                  <a:rPr lang="ru-RU" sz="2200" dirty="0" err="1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характеристикаси</a:t>
                </a:r>
                <a:r>
                  <a:rPr lang="ru-RU" sz="22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ru-RU" sz="2200" dirty="0" err="1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келиб</a:t>
                </a:r>
                <a:r>
                  <a:rPr lang="ru-RU" sz="22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ru-RU" sz="2200" dirty="0" err="1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чи</a:t>
                </a:r>
                <a:r>
                  <a:rPr lang="uz-Latn-UZ" sz="22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қ</a:t>
                </a:r>
                <a:r>
                  <a:rPr lang="ru-RU" sz="22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а</a:t>
                </a:r>
                <a:r>
                  <a:rPr lang="uz-Latn-UZ" sz="22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д</a:t>
                </a:r>
                <a:r>
                  <a:rPr lang="ru-RU" sz="22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и:</a:t>
                </a:r>
              </a:p>
              <a:p>
                <a:pPr marL="0" indent="542925" algn="r">
                  <a:buNone/>
                </a:pPr>
                <a14:m>
                  <m:oMath xmlns:m="http://schemas.openxmlformats.org/officeDocument/2006/math">
                    <m:r>
                      <a:rPr lang="ru-RU" sz="2200" b="1" i="1">
                        <a:solidFill>
                          <a:schemeClr val="tx1"/>
                        </a:solidFill>
                      </a:rPr>
                      <m:t>𝑾</m:t>
                    </m:r>
                    <m:d>
                      <m:dPr>
                        <m:ctrlPr>
                          <a:rPr lang="ru-RU" sz="2200" i="1">
                            <a:solidFill>
                              <a:schemeClr val="tx1"/>
                            </a:solidFill>
                          </a:rPr>
                        </m:ctrlPr>
                      </m:dPr>
                      <m:e>
                        <m:r>
                          <a:rPr lang="ru-RU" sz="2200" b="1" i="1">
                            <a:solidFill>
                              <a:schemeClr val="tx1"/>
                            </a:solidFill>
                          </a:rPr>
                          <m:t>𝒋𝒘</m:t>
                        </m:r>
                      </m:e>
                    </m:d>
                    <m:r>
                      <a:rPr lang="ru-RU" sz="2200" b="1" i="1">
                        <a:solidFill>
                          <a:schemeClr val="tx1"/>
                        </a:solidFill>
                      </a:rPr>
                      <m:t>=</m:t>
                    </m:r>
                    <m:f>
                      <m:fPr>
                        <m:ctrlPr>
                          <a:rPr lang="ru-RU" sz="2200" i="1">
                            <a:solidFill>
                              <a:schemeClr val="tx1"/>
                            </a:solidFill>
                          </a:rPr>
                        </m:ctrlPr>
                      </m:fPr>
                      <m:num>
                        <m:r>
                          <a:rPr lang="ru-RU" sz="2200" b="1" i="1">
                            <a:solidFill>
                              <a:schemeClr val="tx1"/>
                            </a:solidFill>
                          </a:rPr>
                          <m:t>𝒚</m:t>
                        </m:r>
                        <m:r>
                          <a:rPr lang="ru-RU" sz="2200" b="1" i="1">
                            <a:solidFill>
                              <a:schemeClr val="tx1"/>
                            </a:solidFill>
                          </a:rPr>
                          <m:t>(</m:t>
                        </m:r>
                        <m:r>
                          <a:rPr lang="ru-RU" sz="2200" b="1" i="1">
                            <a:solidFill>
                              <a:schemeClr val="tx1"/>
                            </a:solidFill>
                          </a:rPr>
                          <m:t>𝒋𝒘</m:t>
                        </m:r>
                        <m:r>
                          <a:rPr lang="ru-RU" sz="2200" b="1" i="1">
                            <a:solidFill>
                              <a:schemeClr val="tx1"/>
                            </a:solidFill>
                          </a:rPr>
                          <m:t>)</m:t>
                        </m:r>
                      </m:num>
                      <m:den>
                        <m:r>
                          <a:rPr lang="ru-RU" sz="2200" b="1" i="1">
                            <a:solidFill>
                              <a:schemeClr val="tx1"/>
                            </a:solidFill>
                          </a:rPr>
                          <m:t>𝒙</m:t>
                        </m:r>
                        <m:r>
                          <a:rPr lang="ru-RU" sz="2200" b="1" i="1">
                            <a:solidFill>
                              <a:schemeClr val="tx1"/>
                            </a:solidFill>
                          </a:rPr>
                          <m:t>(</m:t>
                        </m:r>
                        <m:r>
                          <a:rPr lang="ru-RU" sz="2200" b="1" i="1">
                            <a:solidFill>
                              <a:schemeClr val="tx1"/>
                            </a:solidFill>
                          </a:rPr>
                          <m:t>𝒋𝒘</m:t>
                        </m:r>
                        <m:r>
                          <a:rPr lang="ru-RU" sz="2200" b="1" i="1">
                            <a:solidFill>
                              <a:schemeClr val="tx1"/>
                            </a:solidFill>
                          </a:rPr>
                          <m:t>)</m:t>
                        </m:r>
                      </m:den>
                    </m:f>
                    <m:r>
                      <a:rPr lang="ru-RU" sz="2200" b="1" i="1">
                        <a:solidFill>
                          <a:schemeClr val="tx1"/>
                        </a:solidFill>
                      </a:rPr>
                      <m:t>=</m:t>
                    </m:r>
                    <m:r>
                      <a:rPr lang="ru-RU" sz="2200" b="1" i="1">
                        <a:solidFill>
                          <a:schemeClr val="tx1"/>
                        </a:solidFill>
                      </a:rPr>
                      <m:t>𝑲</m:t>
                    </m:r>
                  </m:oMath>
                </a14:m>
                <a:r>
                  <a:rPr lang="ru-RU" sz="2200" b="1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                          </a:t>
                </a:r>
                <a:r>
                  <a:rPr lang="ru-RU" sz="22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(</a:t>
                </a:r>
                <a:r>
                  <a:rPr lang="uz-Cyrl-UZ" sz="22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3.9</a:t>
                </a:r>
                <a:r>
                  <a:rPr lang="ru-RU" sz="22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)</a:t>
                </a:r>
                <a:endParaRPr lang="en-US" sz="2200" dirty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>
          <p:sp>
            <p:nvSpPr>
              <p:cNvPr id="3" name="Объект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179512" y="332656"/>
                <a:ext cx="8784976" cy="6408712"/>
              </a:xfrm>
              <a:blipFill rotWithShape="1">
                <a:blip r:embed="rId2"/>
                <a:stretch>
                  <a:fillRect l="-832" t="-571" r="-902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3239195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1520" y="260648"/>
            <a:ext cx="8640960" cy="2736304"/>
          </a:xfrm>
        </p:spPr>
        <p:txBody>
          <a:bodyPr>
            <a:normAutofit/>
          </a:bodyPr>
          <a:lstStyle/>
          <a:p>
            <a:pPr marL="0" indent="457200" algn="just">
              <a:buNone/>
            </a:pP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Кучайтирувчи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звено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берилган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сигналларга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фаза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силжишларини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киритмайди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барча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частотали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сигналларни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равон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Latn-UZ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ў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тказади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АФХ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нинг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годографи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uz-Latn-UZ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3.3-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расм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комплекс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текисликдаги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ҳ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аки</a:t>
            </a:r>
            <a:r>
              <a:rPr lang="uz-Latn-UZ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қ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ий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Latn-UZ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ўқ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да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бошлан</a:t>
            </a:r>
            <a:r>
              <a:rPr lang="uz-Latn-UZ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ғ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ич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координаталардан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мас</a:t>
            </a:r>
            <a:r>
              <a:rPr lang="uz-Latn-UZ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фага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кечиккан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ну</a:t>
            </a:r>
            <a:r>
              <a:rPr lang="uz-Latn-UZ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қ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та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билан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ифо­даланади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Звенонинг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Latn-UZ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ru-RU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w</a:t>
            </a:r>
            <a:r>
              <a:rPr lang="ru-RU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амплитуда-частота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характеристикаси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частоталар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Latn-UZ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ўқ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идан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Latn-UZ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ru-RU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w</a:t>
            </a:r>
            <a:r>
              <a:rPr lang="ru-RU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)=</a:t>
            </a:r>
            <a:r>
              <a:rPr 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ми</a:t>
            </a:r>
            <a:r>
              <a:rPr lang="uz-Latn-UZ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қ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дорга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кечиккан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</a:t>
            </a:r>
            <a:r>
              <a:rPr lang="uz-Latn-UZ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ўғ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чизи</a:t>
            </a:r>
            <a:r>
              <a:rPr lang="uz-Latn-UZ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қ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дир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945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0156" y="2996951"/>
            <a:ext cx="8086299" cy="25922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565448" y="5737423"/>
            <a:ext cx="820891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z-Cyrl-UZ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3.3</a:t>
            </a:r>
            <a:r>
              <a:rPr lang="uz-Latn-UZ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-расм. Кучайтириш звеносининг характеристикаси:</a:t>
            </a:r>
            <a:endParaRPr lang="ru-RU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uz-Latn-UZ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а) югуриш эгри чизиғи; б) амплитуда-фаза характеристикаси; </a:t>
            </a:r>
            <a:endParaRPr lang="ru-RU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uz-Latn-UZ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в) логарифмик частота характеристикаси.</a:t>
            </a:r>
            <a:endParaRPr lang="ru-RU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827703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1520" y="260648"/>
            <a:ext cx="8640960" cy="6264696"/>
          </a:xfrm>
        </p:spPr>
        <p:txBody>
          <a:bodyPr>
            <a:noAutofit/>
          </a:bodyPr>
          <a:lstStyle/>
          <a:p>
            <a:pPr marL="0" indent="542925" algn="just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None/>
            </a:pPr>
            <a:r>
              <a:rPr lang="ru-RU" sz="260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φ</a:t>
            </a:r>
            <a:r>
              <a:rPr lang="uz-Latn-UZ" sz="260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260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</a:t>
            </a:r>
            <a:r>
              <a:rPr lang="uz-Latn-UZ" sz="260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ru-RU" sz="260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=0</a:t>
            </a:r>
            <a:r>
              <a:rPr lang="ru-RU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фаза-частота характеристика фаза </a:t>
            </a:r>
            <a:r>
              <a:rPr lang="ru-RU" sz="2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силжишларнинг</a:t>
            </a:r>
            <a:r>
              <a:rPr lang="ru-RU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sz="2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олдинга</a:t>
            </a:r>
            <a:r>
              <a:rPr lang="ru-RU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кетиш</a:t>
            </a:r>
            <a:r>
              <a:rPr lang="ru-RU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ёки</a:t>
            </a:r>
            <a:r>
              <a:rPr lang="ru-RU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кечи</a:t>
            </a:r>
            <a:r>
              <a:rPr lang="uz-Cyrl-UZ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</a:t>
            </a:r>
            <a:r>
              <a:rPr lang="ru-RU" sz="2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иш</a:t>
            </a:r>
            <a:r>
              <a:rPr lang="ru-RU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й</a:t>
            </a:r>
            <a:r>
              <a:rPr lang="uz-Latn-UZ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ўқ</a:t>
            </a:r>
            <a:r>
              <a:rPr lang="ru-RU" sz="2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лигини</a:t>
            </a:r>
            <a:r>
              <a:rPr lang="ru-RU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билдиради</a:t>
            </a:r>
            <a:r>
              <a:rPr lang="ru-RU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Амалда</a:t>
            </a:r>
            <a:r>
              <a:rPr lang="ru-RU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частотанинг</a:t>
            </a:r>
            <a:r>
              <a:rPr lang="ru-RU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чексизликка</a:t>
            </a:r>
            <a:r>
              <a:rPr lang="ru-RU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интилган</a:t>
            </a:r>
            <a:r>
              <a:rPr lang="ru-RU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Latn-UZ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ҳ</a:t>
            </a:r>
            <a:r>
              <a:rPr lang="ru-RU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ар </a:t>
            </a:r>
            <a:r>
              <a:rPr lang="ru-RU" sz="2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бир</a:t>
            </a:r>
            <a:r>
              <a:rPr lang="ru-RU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Latn-UZ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</a:t>
            </a:r>
            <a:r>
              <a:rPr lang="ru-RU" sz="2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ийматида</a:t>
            </a:r>
            <a:r>
              <a:rPr lang="ru-RU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исталган</a:t>
            </a:r>
            <a:r>
              <a:rPr lang="ru-RU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реал </a:t>
            </a:r>
            <a:r>
              <a:rPr lang="ru-RU" sz="2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кучайтирувчи</a:t>
            </a:r>
            <a:r>
              <a:rPr lang="ru-RU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звенонинг</a:t>
            </a:r>
            <a:r>
              <a:rPr lang="ru-RU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кучайтириш</a:t>
            </a:r>
            <a:r>
              <a:rPr lang="ru-RU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коэффициент</a:t>
            </a:r>
            <a:r>
              <a:rPr lang="uz-Latn-UZ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</a:t>
            </a:r>
            <a:r>
              <a:rPr lang="ru-RU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нолгача</a:t>
            </a:r>
            <a:r>
              <a:rPr lang="ru-RU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камайиб</a:t>
            </a:r>
            <a:r>
              <a:rPr lang="ru-RU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кетади</a:t>
            </a:r>
            <a:r>
              <a:rPr lang="ru-RU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542925" algn="just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None/>
            </a:pPr>
            <a:r>
              <a:rPr lang="ru-RU" sz="2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Звенонинг</a:t>
            </a:r>
            <a:r>
              <a:rPr lang="ru-RU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логарифмик</a:t>
            </a:r>
            <a:r>
              <a:rPr lang="ru-RU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амплитуда-частота </a:t>
            </a:r>
            <a:r>
              <a:rPr lang="ru-RU" sz="2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характеристикаси</a:t>
            </a:r>
            <a:r>
              <a:rPr lang="ru-RU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Latn-UZ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</a:t>
            </a:r>
            <a:r>
              <a:rPr lang="ru-RU" sz="2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уйидаги</a:t>
            </a:r>
            <a:r>
              <a:rPr lang="ru-RU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ифодадан</a:t>
            </a:r>
            <a:r>
              <a:rPr lang="ru-RU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аниқланади</a:t>
            </a:r>
            <a:r>
              <a:rPr lang="ru-RU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marL="0" indent="542925" algn="r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None/>
            </a:pPr>
            <a:r>
              <a:rPr lang="ru-RU" sz="260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</a:t>
            </a:r>
            <a:r>
              <a:rPr lang="ru-RU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ru-RU" sz="260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ω</a:t>
            </a:r>
            <a:r>
              <a:rPr lang="ru-RU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)=20 </a:t>
            </a:r>
            <a:r>
              <a:rPr lang="ru-RU" sz="2600" i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lg|W</a:t>
            </a:r>
            <a:r>
              <a:rPr lang="ru-RU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2600" i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jω</a:t>
            </a:r>
            <a:r>
              <a:rPr lang="ru-RU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)|=20 </a:t>
            </a:r>
            <a:r>
              <a:rPr lang="en-US" sz="2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lg</a:t>
            </a:r>
            <a:r>
              <a:rPr lang="en-US" sz="2600" i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ru-RU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(ω)=20 </a:t>
            </a:r>
            <a:r>
              <a:rPr lang="en-US" sz="2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lg</a:t>
            </a:r>
            <a:r>
              <a:rPr lang="ru-RU" sz="260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К.</a:t>
            </a:r>
            <a:r>
              <a:rPr lang="ru-RU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</a:t>
            </a:r>
            <a:r>
              <a:rPr lang="ru-RU" sz="2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uz-Cyrl-UZ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3.10</a:t>
            </a:r>
            <a:r>
              <a:rPr lang="ru-RU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pPr marL="0" indent="542925" algn="just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None/>
            </a:pPr>
            <a:r>
              <a:rPr lang="ru-RU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Ушбу </a:t>
            </a:r>
            <a:r>
              <a:rPr lang="ru-RU" sz="2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звенонинг</a:t>
            </a:r>
            <a:r>
              <a:rPr lang="ru-RU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фазаси</a:t>
            </a:r>
            <a:r>
              <a:rPr lang="ru-RU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минимал</a:t>
            </a:r>
            <a:r>
              <a:rPr lang="ru-RU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Latn-UZ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</a:t>
            </a:r>
            <a:r>
              <a:rPr lang="ru-RU" sz="2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ийматга</a:t>
            </a:r>
            <a:r>
              <a:rPr lang="ru-RU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эга</a:t>
            </a:r>
            <a:r>
              <a:rPr lang="ru-RU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Latn-UZ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ё</a:t>
            </a:r>
            <a:r>
              <a:rPr lang="ru-RU" sz="2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ки</a:t>
            </a:r>
            <a:r>
              <a:rPr lang="ru-RU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нолга</a:t>
            </a:r>
            <a:r>
              <a:rPr lang="ru-RU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тенг</a:t>
            </a:r>
            <a:r>
              <a:rPr lang="ru-RU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r>
              <a:rPr lang="ru-RU" sz="2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бу</a:t>
            </a:r>
            <a:r>
              <a:rPr lang="ru-RU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звено </a:t>
            </a:r>
            <a:r>
              <a:rPr lang="ru-RU" sz="2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минимал</a:t>
            </a:r>
            <a:r>
              <a:rPr lang="ru-RU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фазалидир</a:t>
            </a:r>
            <a:r>
              <a:rPr lang="ru-RU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Кучланиш</a:t>
            </a:r>
            <a:r>
              <a:rPr lang="ru-RU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коэффициенти</a:t>
            </a:r>
            <a:r>
              <a:rPr lang="ru-RU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</a:t>
            </a:r>
            <a:r>
              <a:rPr lang="ru-RU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чизиқли</a:t>
            </a:r>
            <a:r>
              <a:rPr lang="ru-RU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звено </a:t>
            </a:r>
            <a:r>
              <a:rPr lang="ru-RU" sz="2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учун</a:t>
            </a:r>
            <a:r>
              <a:rPr lang="ru-RU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доимий</a:t>
            </a:r>
            <a:r>
              <a:rPr lang="ru-RU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чизиқли</a:t>
            </a:r>
            <a:r>
              <a:rPr lang="ru-RU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бўлмаган</a:t>
            </a:r>
            <a:r>
              <a:rPr lang="ru-RU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звено </a:t>
            </a:r>
            <a:r>
              <a:rPr lang="ru-RU" sz="2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учун</a:t>
            </a:r>
            <a:r>
              <a:rPr lang="ru-RU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эса</a:t>
            </a:r>
            <a:r>
              <a:rPr lang="ru-RU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ўзгарувчандир</a:t>
            </a:r>
            <a:r>
              <a:rPr lang="ru-RU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148532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3" name="Объект 2"/>
              <p:cNvSpPr>
                <a:spLocks noGrp="1"/>
              </p:cNvSpPr>
              <p:nvPr>
                <p:ph idx="1"/>
              </p:nvPr>
            </p:nvSpPr>
            <p:spPr>
              <a:xfrm>
                <a:off x="323528" y="260648"/>
                <a:ext cx="8496944" cy="6264696"/>
              </a:xfrm>
            </p:spPr>
            <p:txBody>
              <a:bodyPr>
                <a:normAutofit fontScale="92500" lnSpcReduction="10000"/>
              </a:bodyPr>
              <a:lstStyle/>
              <a:p>
                <a:pPr marL="0" indent="542925" algn="ctr">
                  <a:buNone/>
                </a:pPr>
                <a:r>
                  <a:rPr lang="uz-Cyrl-UZ" b="1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3.2. Автоматик ростлаш тизимларнинг звенолари.</a:t>
                </a:r>
                <a:endParaRPr lang="ru-RU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542925" algn="just">
                  <a:buNone/>
                </a:pPr>
                <a:r>
                  <a:rPr lang="ru-RU" b="1" dirty="0" err="1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Биринчи</a:t>
                </a:r>
                <a:r>
                  <a:rPr lang="ru-RU" b="1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ru-RU" b="1" dirty="0" err="1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тартибли</a:t>
                </a:r>
                <a:r>
                  <a:rPr lang="ru-RU" b="1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ru-RU" b="1" dirty="0" err="1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нодаврий</a:t>
                </a:r>
                <a:r>
                  <a:rPr lang="ru-RU" b="1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звено.</a:t>
                </a:r>
                <a:r>
                  <a:rPr lang="ru-RU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ru-RU" dirty="0" err="1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Баъзан</a:t>
                </a:r>
                <a:r>
                  <a:rPr lang="ru-RU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ru-RU" dirty="0" err="1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нодаврий</a:t>
                </a:r>
                <a:r>
                  <a:rPr lang="ru-RU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звено </a:t>
                </a:r>
                <a:r>
                  <a:rPr lang="ru-RU" dirty="0" err="1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инерцион</a:t>
                </a:r>
                <a:r>
                  <a:rPr lang="ru-RU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звено </a:t>
                </a:r>
                <a:r>
                  <a:rPr lang="ru-RU" dirty="0" err="1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дейилади</a:t>
                </a:r>
                <a:r>
                  <a:rPr lang="ru-RU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 </a:t>
                </a:r>
                <a:r>
                  <a:rPr lang="ru-RU" dirty="0" err="1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Нодаврий</a:t>
                </a:r>
                <a:r>
                  <a:rPr lang="ru-RU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ru-RU" dirty="0" err="1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звенолар</a:t>
                </a:r>
                <a:r>
                  <a:rPr lang="ru-RU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ru-RU" dirty="0" err="1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учун</a:t>
                </a:r>
                <a:r>
                  <a:rPr lang="ru-RU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ru-RU" dirty="0" err="1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чиқиш</a:t>
                </a:r>
                <a:r>
                  <a:rPr lang="ru-RU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ru-RU" dirty="0" err="1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ва</a:t>
                </a:r>
                <a:r>
                  <a:rPr lang="ru-RU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ru-RU" dirty="0" err="1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кири</a:t>
                </a:r>
                <a:r>
                  <a:rPr lang="uz-Latn-UZ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ш</a:t>
                </a:r>
                <a:r>
                  <a:rPr lang="ru-RU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ru-RU" dirty="0" err="1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катталикларини</a:t>
                </a:r>
                <a:r>
                  <a:rPr lang="ru-RU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ru-RU" dirty="0" err="1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бо</a:t>
                </a:r>
                <a:r>
                  <a:rPr lang="uz-Latn-UZ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ғ</a:t>
                </a:r>
                <a:r>
                  <a:rPr lang="ru-RU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ловчи </a:t>
                </a:r>
                <a:r>
                  <a:rPr lang="ru-RU" dirty="0" err="1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тенглама</a:t>
                </a:r>
                <a:r>
                  <a:rPr lang="ru-RU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ru-RU" dirty="0" err="1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биринчи</a:t>
                </a:r>
                <a:r>
                  <a:rPr lang="ru-RU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ru-RU" dirty="0" err="1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тартибли</a:t>
                </a:r>
                <a:r>
                  <a:rPr lang="ru-RU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дифференциал </a:t>
                </a:r>
                <a:r>
                  <a:rPr lang="ru-RU" dirty="0" err="1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тенгламадан</a:t>
                </a:r>
                <a:r>
                  <a:rPr lang="ru-RU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ru-RU" dirty="0" err="1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иборат</a:t>
                </a:r>
                <a:r>
                  <a:rPr lang="ru-RU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:</a:t>
                </a:r>
              </a:p>
              <a:p>
                <a:pPr marL="0" indent="542925" algn="r">
                  <a:buNone/>
                </a:pPr>
                <a14:m>
                  <m:oMath xmlns:m="http://schemas.openxmlformats.org/officeDocument/2006/math">
                    <m:r>
                      <a:rPr lang="ru-RU" i="1">
                        <a:solidFill>
                          <a:schemeClr val="tx1"/>
                        </a:solidFill>
                      </a:rPr>
                      <m:t>𝑇</m:t>
                    </m:r>
                    <m:f>
                      <m:fPr>
                        <m:ctrlPr>
                          <a:rPr lang="ru-RU" i="1">
                            <a:solidFill>
                              <a:schemeClr val="tx1"/>
                            </a:solidFill>
                          </a:rPr>
                        </m:ctrlPr>
                      </m:fPr>
                      <m:num>
                        <m:r>
                          <a:rPr lang="ru-RU" i="1">
                            <a:solidFill>
                              <a:schemeClr val="tx1"/>
                            </a:solidFill>
                          </a:rPr>
                          <m:t>𝑑𝑦</m:t>
                        </m:r>
                      </m:num>
                      <m:den>
                        <m:r>
                          <a:rPr lang="ru-RU" i="1">
                            <a:solidFill>
                              <a:schemeClr val="tx1"/>
                            </a:solidFill>
                          </a:rPr>
                          <m:t>𝑑𝑡</m:t>
                        </m:r>
                      </m:den>
                    </m:f>
                    <m:r>
                      <a:rPr lang="ru-RU" i="1">
                        <a:solidFill>
                          <a:schemeClr val="tx1"/>
                        </a:solidFill>
                      </a:rPr>
                      <m:t>+</m:t>
                    </m:r>
                    <m:r>
                      <a:rPr lang="ru-RU" i="1">
                        <a:solidFill>
                          <a:schemeClr val="tx1"/>
                        </a:solidFill>
                      </a:rPr>
                      <m:t>𝑦</m:t>
                    </m:r>
                    <m:r>
                      <a:rPr lang="ru-RU" i="1">
                        <a:solidFill>
                          <a:schemeClr val="tx1"/>
                        </a:solidFill>
                      </a:rPr>
                      <m:t>=</m:t>
                    </m:r>
                    <m:r>
                      <a:rPr lang="ru-RU" i="1">
                        <a:solidFill>
                          <a:schemeClr val="tx1"/>
                        </a:solidFill>
                      </a:rPr>
                      <m:t>𝐾𝑥</m:t>
                    </m:r>
                  </m:oMath>
                </a14:m>
                <a:r>
                  <a:rPr lang="ru-RU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                       (</a:t>
                </a:r>
                <a:r>
                  <a:rPr lang="uz-Cyrl-UZ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3.11</a:t>
                </a:r>
                <a:r>
                  <a:rPr lang="ru-RU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)</a:t>
                </a:r>
              </a:p>
              <a:p>
                <a:pPr marL="0" indent="542925" algn="just">
                  <a:buNone/>
                </a:pPr>
                <a:r>
                  <a:rPr lang="ru-RU" dirty="0" err="1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бу</a:t>
                </a:r>
                <a:r>
                  <a:rPr lang="ru-RU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ru-RU" dirty="0" err="1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ерда</a:t>
                </a:r>
                <a:r>
                  <a:rPr lang="ru-RU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ru-RU" i="1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Т</a:t>
                </a:r>
                <a:r>
                  <a:rPr lang="ru-RU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-</a:t>
                </a:r>
                <a:r>
                  <a:rPr lang="ru-RU" dirty="0" err="1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звенонинг</a:t>
                </a:r>
                <a:r>
                  <a:rPr lang="ru-RU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ru-RU" dirty="0" err="1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ва</a:t>
                </a:r>
                <a:r>
                  <a:rPr lang="uz-Latn-UZ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қ</a:t>
                </a:r>
                <a:r>
                  <a:rPr lang="ru-RU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т </a:t>
                </a:r>
                <a:r>
                  <a:rPr lang="ru-RU" dirty="0" err="1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доимийси</a:t>
                </a:r>
                <a:r>
                  <a:rPr lang="ru-RU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; </a:t>
                </a:r>
                <a:r>
                  <a:rPr lang="ru-RU" i="1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К</a:t>
                </a:r>
                <a:r>
                  <a:rPr lang="uz-Latn-UZ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-</a:t>
                </a:r>
                <a:r>
                  <a:rPr lang="ru-RU" dirty="0" err="1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звенонинг</a:t>
                </a:r>
                <a:r>
                  <a:rPr lang="ru-RU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ru-RU" dirty="0" err="1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кучланиш</a:t>
                </a:r>
                <a:r>
                  <a:rPr lang="ru-RU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ru-RU" dirty="0" err="1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коэффициенти</a:t>
                </a:r>
                <a:r>
                  <a:rPr lang="ru-RU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</a:t>
                </a:r>
              </a:p>
              <a:p>
                <a:pPr marL="0" indent="542925" algn="just">
                  <a:buNone/>
                </a:pPr>
                <a:r>
                  <a:rPr lang="ru-RU" dirty="0" err="1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Бошланғич</a:t>
                </a:r>
                <a:r>
                  <a:rPr lang="ru-RU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ru-RU" dirty="0" err="1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шартларнинг</a:t>
                </a:r>
                <a:r>
                  <a:rPr lang="ru-RU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ru-RU" dirty="0" err="1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нол</a:t>
                </a:r>
                <a:r>
                  <a:rPr lang="ru-RU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z-Latn-UZ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қ</a:t>
                </a:r>
                <a:r>
                  <a:rPr lang="ru-RU" dirty="0" err="1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ийматида</a:t>
                </a:r>
                <a:r>
                  <a:rPr lang="ru-RU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ru-RU" dirty="0" err="1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тенгламани</a:t>
                </a:r>
                <a:r>
                  <a:rPr lang="ru-RU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ru-RU" dirty="0" err="1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ечсак</a:t>
                </a:r>
                <a:r>
                  <a:rPr lang="ru-RU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z-Latn-UZ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қ</a:t>
                </a:r>
                <a:r>
                  <a:rPr lang="ru-RU" dirty="0" err="1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уйидаги</a:t>
                </a:r>
                <a:r>
                  <a:rPr lang="ru-RU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ru-RU" dirty="0" err="1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ифода</a:t>
                </a:r>
                <a:r>
                  <a:rPr lang="ru-RU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z-Latn-UZ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ҳ</a:t>
                </a:r>
                <a:r>
                  <a:rPr lang="ru-RU" dirty="0" err="1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осил</a:t>
                </a:r>
                <a:r>
                  <a:rPr lang="ru-RU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ru-RU" dirty="0" err="1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бўлади</a:t>
                </a:r>
                <a:r>
                  <a:rPr lang="ru-RU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:</a:t>
                </a:r>
              </a:p>
              <a:p>
                <a:pPr marL="0" indent="542925" algn="r">
                  <a:buNone/>
                </a:pPr>
                <a14:m>
                  <m:oMath xmlns:m="http://schemas.openxmlformats.org/officeDocument/2006/math">
                    <m:r>
                      <a:rPr lang="ru-RU" i="1">
                        <a:solidFill>
                          <a:schemeClr val="tx1"/>
                        </a:solidFill>
                      </a:rPr>
                      <m:t>𝑦</m:t>
                    </m:r>
                    <m:r>
                      <a:rPr lang="ru-RU" i="1">
                        <a:solidFill>
                          <a:schemeClr val="tx1"/>
                        </a:solidFill>
                      </a:rPr>
                      <m:t>=</m:t>
                    </m:r>
                    <m:r>
                      <a:rPr lang="ru-RU" i="1">
                        <a:solidFill>
                          <a:schemeClr val="tx1"/>
                        </a:solidFill>
                      </a:rPr>
                      <m:t>𝐾𝑥</m:t>
                    </m:r>
                    <m:d>
                      <m:dPr>
                        <m:ctrlPr>
                          <a:rPr lang="ru-RU" i="1">
                            <a:solidFill>
                              <a:schemeClr val="tx1"/>
                            </a:solidFill>
                          </a:rPr>
                        </m:ctrlPr>
                      </m:dPr>
                      <m:e>
                        <m:r>
                          <a:rPr lang="ru-RU" i="1">
                            <a:solidFill>
                              <a:schemeClr val="tx1"/>
                            </a:solidFill>
                          </a:rPr>
                          <m:t>1−</m:t>
                        </m:r>
                        <m:sSup>
                          <m:sSupPr>
                            <m:ctrlPr>
                              <a:rPr lang="ru-RU" i="1">
                                <a:solidFill>
                                  <a:schemeClr val="tx1"/>
                                </a:solidFill>
                              </a:rPr>
                            </m:ctrlPr>
                          </m:sSupPr>
                          <m:e>
                            <m:r>
                              <a:rPr lang="ru-RU" i="1">
                                <a:solidFill>
                                  <a:schemeClr val="tx1"/>
                                </a:solidFill>
                              </a:rPr>
                              <m:t>𝑒</m:t>
                            </m:r>
                          </m:e>
                          <m:sup>
                            <m:r>
                              <a:rPr lang="ru-RU" i="1">
                                <a:solidFill>
                                  <a:schemeClr val="tx1"/>
                                </a:solidFill>
                              </a:rPr>
                              <m:t>−</m:t>
                            </m:r>
                            <m:f>
                              <m:fPr>
                                <m:ctrlPr>
                                  <a:rPr lang="ru-RU" i="1">
                                    <a:solidFill>
                                      <a:schemeClr val="tx1"/>
                                    </a:solidFill>
                                  </a:rPr>
                                </m:ctrlPr>
                              </m:fPr>
                              <m:num>
                                <m:r>
                                  <a:rPr lang="ru-RU" i="1">
                                    <a:solidFill>
                                      <a:schemeClr val="tx1"/>
                                    </a:solidFill>
                                  </a:rPr>
                                  <m:t>𝑡</m:t>
                                </m:r>
                              </m:num>
                              <m:den>
                                <m:r>
                                  <a:rPr lang="ru-RU" i="1">
                                    <a:solidFill>
                                      <a:schemeClr val="tx1"/>
                                    </a:solidFill>
                                  </a:rPr>
                                  <m:t>𝑇</m:t>
                                </m:r>
                              </m:den>
                            </m:f>
                          </m:sup>
                        </m:sSup>
                      </m:e>
                    </m:d>
                  </m:oMath>
                </a14:m>
                <a:r>
                  <a:rPr lang="ru-RU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                      (</a:t>
                </a:r>
                <a:r>
                  <a:rPr lang="uz-Cyrl-UZ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3.12</a:t>
                </a:r>
                <a:r>
                  <a:rPr lang="ru-RU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)</a:t>
                </a:r>
              </a:p>
              <a:p>
                <a:pPr marL="0" indent="542925" algn="just">
                  <a:buNone/>
                </a:pPr>
                <a:r>
                  <a:rPr lang="uz-Latn-UZ" i="1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 </a:t>
                </a:r>
                <a:r>
                  <a:rPr lang="uz-Latn-UZ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- ўтаётган вақт;</a:t>
                </a:r>
                <a:endParaRPr lang="ru-RU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542925" algn="just">
                  <a:buNone/>
                </a:pPr>
                <a:r>
                  <a:rPr lang="uz-Latn-UZ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Агар нол қийматли бошланғич шартларда тенгламага Лаплас алмаштириши қўлланилса, оператор шаклида ёзилган қуйидаги тенглама ҳосил бўлади:</a:t>
                </a:r>
                <a:endParaRPr lang="ru-RU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542925" algn="r">
                  <a:buNone/>
                </a:pPr>
                <a:r>
                  <a:rPr lang="uz-Latn-UZ" i="1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(Т</a:t>
                </a:r>
                <a:r>
                  <a:rPr lang="uz-Latn-UZ" i="1" baseline="-250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р</a:t>
                </a:r>
                <a:r>
                  <a:rPr lang="uz-Latn-UZ" i="1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+1)у(р)</a:t>
                </a:r>
                <a:r>
                  <a:rPr lang="ru-RU" i="1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= </a:t>
                </a:r>
                <a:r>
                  <a:rPr lang="ru-RU" i="1" dirty="0" err="1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Кх</a:t>
                </a:r>
                <a:r>
                  <a:rPr lang="ru-RU" i="1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(р)                                    </a:t>
                </a:r>
                <a:r>
                  <a:rPr lang="ru-RU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(</a:t>
                </a:r>
                <a:r>
                  <a:rPr lang="uz-Cyrl-UZ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3.13</a:t>
                </a:r>
                <a:r>
                  <a:rPr lang="ru-RU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)</a:t>
                </a:r>
                <a:endParaRPr lang="ru-RU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3" name="Объект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323528" y="260648"/>
                <a:ext cx="8496944" cy="6264696"/>
              </a:xfrm>
              <a:blipFill rotWithShape="1">
                <a:blip r:embed="rId2"/>
                <a:stretch>
                  <a:fillRect l="-861" t="-1071" r="-1004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1546327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3" name="Объект 2"/>
              <p:cNvSpPr>
                <a:spLocks noGrp="1"/>
              </p:cNvSpPr>
              <p:nvPr>
                <p:ph idx="1"/>
              </p:nvPr>
            </p:nvSpPr>
            <p:spPr>
              <a:xfrm>
                <a:off x="251520" y="260648"/>
                <a:ext cx="8640960" cy="6264696"/>
              </a:xfrm>
            </p:spPr>
            <p:txBody>
              <a:bodyPr>
                <a:normAutofit/>
              </a:bodyPr>
              <a:lstStyle/>
              <a:p>
                <a:pPr marL="0" indent="542925" algn="just">
                  <a:lnSpc>
                    <a:spcPct val="120000"/>
                  </a:lnSpc>
                  <a:buNone/>
                </a:pPr>
                <a:r>
                  <a:rPr lang="ru-RU" sz="23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Бу</a:t>
                </a:r>
                <a:r>
                  <a:rPr lang="ru-RU" sz="23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оператор </a:t>
                </a:r>
                <a:r>
                  <a:rPr lang="ru-RU" sz="2300" dirty="0" err="1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тенглама</a:t>
                </a:r>
                <a:r>
                  <a:rPr lang="ru-RU" sz="23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ru-RU" sz="2300" dirty="0" err="1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асосида</a:t>
                </a:r>
                <a:r>
                  <a:rPr lang="ru-RU" sz="23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ru-RU" sz="2300" dirty="0" err="1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биринчи</a:t>
                </a:r>
                <a:r>
                  <a:rPr lang="ru-RU" sz="23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ru-RU" sz="2300" dirty="0" err="1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тартибли</a:t>
                </a:r>
                <a:r>
                  <a:rPr lang="ru-RU" sz="23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ru-RU" sz="2300" dirty="0" err="1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нодаврий</a:t>
                </a:r>
                <a:r>
                  <a:rPr lang="ru-RU" sz="23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ru-RU" sz="2300" dirty="0" err="1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звено­нинг</a:t>
                </a:r>
                <a:r>
                  <a:rPr lang="ru-RU" sz="23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ru-RU" sz="2300" dirty="0" err="1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узатиш</a:t>
                </a:r>
                <a:r>
                  <a:rPr lang="ru-RU" sz="23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ru-RU" sz="2300" dirty="0" err="1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функциясини</a:t>
                </a:r>
                <a:r>
                  <a:rPr lang="ru-RU" sz="23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ru-RU" sz="2300" dirty="0" err="1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ёзишимиз</a:t>
                </a:r>
                <a:r>
                  <a:rPr lang="ru-RU" sz="23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ru-RU" sz="2300" dirty="0" err="1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мумкин</a:t>
                </a:r>
                <a:r>
                  <a:rPr lang="ru-RU" sz="23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: </a:t>
                </a:r>
              </a:p>
              <a:p>
                <a:pPr marL="0" indent="542925" algn="r">
                  <a:lnSpc>
                    <a:spcPct val="120000"/>
                  </a:lnSpc>
                  <a:buNone/>
                </a:pPr>
                <a14:m>
                  <m:oMath xmlns:m="http://schemas.openxmlformats.org/officeDocument/2006/math">
                    <m:r>
                      <a:rPr lang="ru-RU" sz="2300" b="0" i="1">
                        <a:solidFill>
                          <a:schemeClr val="tx1"/>
                        </a:solidFill>
                      </a:rPr>
                      <m:t>𝑊</m:t>
                    </m:r>
                    <m:d>
                      <m:dPr>
                        <m:ctrlPr>
                          <a:rPr lang="ru-RU" sz="2300" i="1">
                            <a:solidFill>
                              <a:schemeClr val="tx1"/>
                            </a:solidFill>
                          </a:rPr>
                        </m:ctrlPr>
                      </m:dPr>
                      <m:e>
                        <m:r>
                          <a:rPr lang="ru-RU" sz="2300" b="0" i="1">
                            <a:solidFill>
                              <a:schemeClr val="tx1"/>
                            </a:solidFill>
                          </a:rPr>
                          <m:t>𝑝</m:t>
                        </m:r>
                      </m:e>
                    </m:d>
                    <m:r>
                      <a:rPr lang="ru-RU" sz="2300" b="0" i="1">
                        <a:solidFill>
                          <a:schemeClr val="tx1"/>
                        </a:solidFill>
                      </a:rPr>
                      <m:t>=</m:t>
                    </m:r>
                    <m:f>
                      <m:fPr>
                        <m:ctrlPr>
                          <a:rPr lang="ru-RU" sz="2300" i="1">
                            <a:solidFill>
                              <a:schemeClr val="tx1"/>
                            </a:solidFill>
                          </a:rPr>
                        </m:ctrlPr>
                      </m:fPr>
                      <m:num>
                        <m:r>
                          <a:rPr lang="ru-RU" sz="2300" b="0" i="1">
                            <a:solidFill>
                              <a:schemeClr val="tx1"/>
                            </a:solidFill>
                          </a:rPr>
                          <m:t>𝑦</m:t>
                        </m:r>
                        <m:r>
                          <a:rPr lang="ru-RU" sz="2300" b="0" i="1">
                            <a:solidFill>
                              <a:schemeClr val="tx1"/>
                            </a:solidFill>
                          </a:rPr>
                          <m:t>(</m:t>
                        </m:r>
                        <m:r>
                          <a:rPr lang="ru-RU" sz="2300" b="0" i="1">
                            <a:solidFill>
                              <a:schemeClr val="tx1"/>
                            </a:solidFill>
                          </a:rPr>
                          <m:t>𝑝</m:t>
                        </m:r>
                        <m:r>
                          <a:rPr lang="ru-RU" sz="2300" b="0" i="1">
                            <a:solidFill>
                              <a:schemeClr val="tx1"/>
                            </a:solidFill>
                          </a:rPr>
                          <m:t>)</m:t>
                        </m:r>
                      </m:num>
                      <m:den>
                        <m:r>
                          <a:rPr lang="ru-RU" sz="2300" b="0" i="1">
                            <a:solidFill>
                              <a:schemeClr val="tx1"/>
                            </a:solidFill>
                          </a:rPr>
                          <m:t>𝑥</m:t>
                        </m:r>
                        <m:r>
                          <a:rPr lang="ru-RU" sz="2300" b="0" i="1">
                            <a:solidFill>
                              <a:schemeClr val="tx1"/>
                            </a:solidFill>
                          </a:rPr>
                          <m:t>(</m:t>
                        </m:r>
                        <m:r>
                          <a:rPr lang="ru-RU" sz="2300" b="0" i="1">
                            <a:solidFill>
                              <a:schemeClr val="tx1"/>
                            </a:solidFill>
                          </a:rPr>
                          <m:t>𝑝</m:t>
                        </m:r>
                        <m:r>
                          <a:rPr lang="ru-RU" sz="2300" b="0" i="1">
                            <a:solidFill>
                              <a:schemeClr val="tx1"/>
                            </a:solidFill>
                          </a:rPr>
                          <m:t>)</m:t>
                        </m:r>
                      </m:den>
                    </m:f>
                    <m:r>
                      <a:rPr lang="ru-RU" sz="2300" b="0" i="1">
                        <a:solidFill>
                          <a:schemeClr val="tx1"/>
                        </a:solidFill>
                      </a:rPr>
                      <m:t>=</m:t>
                    </m:r>
                    <m:f>
                      <m:fPr>
                        <m:ctrlPr>
                          <a:rPr lang="ru-RU" sz="2300" i="1">
                            <a:solidFill>
                              <a:schemeClr val="tx1"/>
                            </a:solidFill>
                          </a:rPr>
                        </m:ctrlPr>
                      </m:fPr>
                      <m:num>
                        <m:r>
                          <a:rPr lang="ru-RU" sz="2300" b="0" i="1">
                            <a:solidFill>
                              <a:schemeClr val="tx1"/>
                            </a:solidFill>
                          </a:rPr>
                          <m:t>𝐾</m:t>
                        </m:r>
                      </m:num>
                      <m:den>
                        <m:r>
                          <a:rPr lang="ru-RU" sz="2300" b="0" i="1">
                            <a:solidFill>
                              <a:schemeClr val="tx1"/>
                            </a:solidFill>
                          </a:rPr>
                          <m:t>𝑇𝑝</m:t>
                        </m:r>
                        <m:r>
                          <a:rPr lang="ru-RU" sz="2300" b="0" i="1">
                            <a:solidFill>
                              <a:schemeClr val="tx1"/>
                            </a:solidFill>
                          </a:rPr>
                          <m:t>+1</m:t>
                        </m:r>
                      </m:den>
                    </m:f>
                  </m:oMath>
                </a14:m>
                <a:r>
                  <a:rPr lang="ru-RU" sz="23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                 (</a:t>
                </a:r>
                <a:r>
                  <a:rPr lang="uz-Cyrl-UZ" sz="23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3.14</a:t>
                </a:r>
                <a:r>
                  <a:rPr lang="ru-RU" sz="23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)</a:t>
                </a:r>
              </a:p>
              <a:p>
                <a:pPr marL="0" indent="542925" algn="just">
                  <a:lnSpc>
                    <a:spcPct val="120000"/>
                  </a:lnSpc>
                  <a:buNone/>
                </a:pPr>
                <a:r>
                  <a:rPr lang="uz-Latn-UZ" sz="23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Лаплас тескари алмаштириши ёрдамида (</a:t>
                </a:r>
                <a:r>
                  <a:rPr lang="uz-Cyrl-UZ" sz="23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3.9</a:t>
                </a:r>
                <a:r>
                  <a:rPr lang="uz-Latn-UZ" sz="23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) ифодадан ўтиш функциясини топиш мумкин:</a:t>
                </a:r>
                <a:endParaRPr lang="ru-RU" sz="2300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542925" algn="r">
                  <a:lnSpc>
                    <a:spcPct val="120000"/>
                  </a:lnSpc>
                  <a:buNone/>
                </a:pPr>
                <a14:m>
                  <m:oMath xmlns:m="http://schemas.openxmlformats.org/officeDocument/2006/math">
                    <m:r>
                      <a:rPr lang="uz-Latn-UZ" sz="2300" b="0" i="1">
                        <a:solidFill>
                          <a:schemeClr val="tx1"/>
                        </a:solidFill>
                      </a:rPr>
                      <m:t>h</m:t>
                    </m:r>
                    <m:d>
                      <m:dPr>
                        <m:ctrlPr>
                          <a:rPr lang="ru-RU" sz="2300" i="1">
                            <a:solidFill>
                              <a:schemeClr val="tx1"/>
                            </a:solidFill>
                          </a:rPr>
                        </m:ctrlPr>
                      </m:dPr>
                      <m:e>
                        <m:r>
                          <a:rPr lang="uz-Latn-UZ" sz="2300" b="0" i="1">
                            <a:solidFill>
                              <a:schemeClr val="tx1"/>
                            </a:solidFill>
                          </a:rPr>
                          <m:t>𝑡</m:t>
                        </m:r>
                      </m:e>
                    </m:d>
                    <m:r>
                      <a:rPr lang="uz-Latn-UZ" sz="2300" b="0" i="1">
                        <a:solidFill>
                          <a:schemeClr val="tx1"/>
                        </a:solidFill>
                      </a:rPr>
                      <m:t>=</m:t>
                    </m:r>
                    <m:sSup>
                      <m:sSupPr>
                        <m:ctrlPr>
                          <a:rPr lang="ru-RU" sz="2300" i="1">
                            <a:solidFill>
                              <a:schemeClr val="tx1"/>
                            </a:solidFill>
                          </a:rPr>
                        </m:ctrlPr>
                      </m:sSupPr>
                      <m:e>
                        <m:r>
                          <a:rPr lang="uz-Latn-UZ" sz="2300" b="0" i="1">
                            <a:solidFill>
                              <a:schemeClr val="tx1"/>
                            </a:solidFill>
                          </a:rPr>
                          <m:t>𝐿</m:t>
                        </m:r>
                      </m:e>
                      <m:sup>
                        <m:r>
                          <a:rPr lang="uz-Latn-UZ" sz="2300" b="0" i="1">
                            <a:solidFill>
                              <a:schemeClr val="tx1"/>
                            </a:solidFill>
                          </a:rPr>
                          <m:t>−1</m:t>
                        </m:r>
                      </m:sup>
                    </m:sSup>
                    <m:r>
                      <a:rPr lang="uz-Latn-UZ" sz="2300" b="0" i="1">
                        <a:solidFill>
                          <a:schemeClr val="tx1"/>
                        </a:solidFill>
                      </a:rPr>
                      <m:t>∙</m:t>
                    </m:r>
                    <m:d>
                      <m:dPr>
                        <m:begChr m:val="["/>
                        <m:endChr m:val="]"/>
                        <m:ctrlPr>
                          <a:rPr lang="ru-RU" sz="2300" i="1">
                            <a:solidFill>
                              <a:schemeClr val="tx1"/>
                            </a:solidFill>
                          </a:rPr>
                        </m:ctrlPr>
                      </m:dPr>
                      <m:e>
                        <m:f>
                          <m:fPr>
                            <m:ctrlPr>
                              <a:rPr lang="ru-RU" sz="2300" i="1">
                                <a:solidFill>
                                  <a:schemeClr val="tx1"/>
                                </a:solidFill>
                              </a:rPr>
                            </m:ctrlPr>
                          </m:fPr>
                          <m:num>
                            <m:r>
                              <a:rPr lang="uz-Latn-UZ" sz="2300" b="0" i="1">
                                <a:solidFill>
                                  <a:schemeClr val="tx1"/>
                                </a:solidFill>
                              </a:rPr>
                              <m:t>𝐾</m:t>
                            </m:r>
                          </m:num>
                          <m:den>
                            <m:r>
                              <a:rPr lang="uz-Latn-UZ" sz="2300" b="0" i="1">
                                <a:solidFill>
                                  <a:schemeClr val="tx1"/>
                                </a:solidFill>
                              </a:rPr>
                              <m:t>𝑇𝑝</m:t>
                            </m:r>
                            <m:r>
                              <a:rPr lang="uz-Latn-UZ" sz="2300" b="0" i="1">
                                <a:solidFill>
                                  <a:schemeClr val="tx1"/>
                                </a:solidFill>
                              </a:rPr>
                              <m:t>+1</m:t>
                            </m:r>
                          </m:den>
                        </m:f>
                        <m:r>
                          <a:rPr lang="uz-Latn-UZ" sz="2300" b="0" i="1">
                            <a:solidFill>
                              <a:schemeClr val="tx1"/>
                            </a:solidFill>
                          </a:rPr>
                          <m:t>∙</m:t>
                        </m:r>
                        <m:f>
                          <m:fPr>
                            <m:ctrlPr>
                              <a:rPr lang="ru-RU" sz="2300" i="1">
                                <a:solidFill>
                                  <a:schemeClr val="tx1"/>
                                </a:solidFill>
                              </a:rPr>
                            </m:ctrlPr>
                          </m:fPr>
                          <m:num>
                            <m:r>
                              <a:rPr lang="uz-Latn-UZ" sz="2300" b="0" i="1">
                                <a:solidFill>
                                  <a:schemeClr val="tx1"/>
                                </a:solidFill>
                              </a:rPr>
                              <m:t>1</m:t>
                            </m:r>
                          </m:num>
                          <m:den>
                            <m:r>
                              <a:rPr lang="uz-Latn-UZ" sz="2300" b="0" i="1">
                                <a:solidFill>
                                  <a:schemeClr val="tx1"/>
                                </a:solidFill>
                              </a:rPr>
                              <m:t>𝑝</m:t>
                            </m:r>
                          </m:den>
                        </m:f>
                      </m:e>
                    </m:d>
                    <m:r>
                      <a:rPr lang="uz-Latn-UZ" sz="2300" b="0" i="1">
                        <a:solidFill>
                          <a:schemeClr val="tx1"/>
                        </a:solidFill>
                      </a:rPr>
                      <m:t>=</m:t>
                    </m:r>
                    <m:r>
                      <a:rPr lang="uz-Latn-UZ" sz="2300" b="0" i="1">
                        <a:solidFill>
                          <a:schemeClr val="tx1"/>
                        </a:solidFill>
                      </a:rPr>
                      <m:t>𝐾</m:t>
                    </m:r>
                    <m:r>
                      <a:rPr lang="uz-Latn-UZ" sz="2300" b="0" i="1">
                        <a:solidFill>
                          <a:schemeClr val="tx1"/>
                        </a:solidFill>
                      </a:rPr>
                      <m:t>∙(1−</m:t>
                    </m:r>
                    <m:sSup>
                      <m:sSupPr>
                        <m:ctrlPr>
                          <a:rPr lang="ru-RU" sz="2300" i="1">
                            <a:solidFill>
                              <a:schemeClr val="tx1"/>
                            </a:solidFill>
                          </a:rPr>
                        </m:ctrlPr>
                      </m:sSupPr>
                      <m:e>
                        <m:r>
                          <a:rPr lang="uz-Latn-UZ" sz="2300" b="0" i="1">
                            <a:solidFill>
                              <a:schemeClr val="tx1"/>
                            </a:solidFill>
                          </a:rPr>
                          <m:t>𝑒</m:t>
                        </m:r>
                      </m:e>
                      <m:sup>
                        <m:r>
                          <a:rPr lang="uz-Latn-UZ" sz="2300" b="0" i="1">
                            <a:solidFill>
                              <a:schemeClr val="tx1"/>
                            </a:solidFill>
                          </a:rPr>
                          <m:t>−</m:t>
                        </m:r>
                        <m:f>
                          <m:fPr>
                            <m:ctrlPr>
                              <a:rPr lang="ru-RU" sz="2300" i="1">
                                <a:solidFill>
                                  <a:schemeClr val="tx1"/>
                                </a:solidFill>
                              </a:rPr>
                            </m:ctrlPr>
                          </m:fPr>
                          <m:num>
                            <m:r>
                              <a:rPr lang="uz-Latn-UZ" sz="2300" b="0" i="1">
                                <a:solidFill>
                                  <a:schemeClr val="tx1"/>
                                </a:solidFill>
                              </a:rPr>
                              <m:t>𝑡</m:t>
                            </m:r>
                          </m:num>
                          <m:den>
                            <m:r>
                              <a:rPr lang="uz-Latn-UZ" sz="2300" b="0" i="1">
                                <a:solidFill>
                                  <a:schemeClr val="tx1"/>
                                </a:solidFill>
                              </a:rPr>
                              <m:t>𝑇</m:t>
                            </m:r>
                          </m:den>
                        </m:f>
                      </m:sup>
                    </m:sSup>
                    <m:r>
                      <a:rPr lang="uz-Latn-UZ" sz="2300" b="0" i="1">
                        <a:solidFill>
                          <a:schemeClr val="tx1"/>
                        </a:solidFill>
                      </a:rPr>
                      <m:t>)∙</m:t>
                    </m:r>
                    <m:r>
                      <a:rPr lang="uz-Latn-UZ" sz="2300" b="0" i="1">
                        <a:solidFill>
                          <a:schemeClr val="tx1"/>
                        </a:solidFill>
                      </a:rPr>
                      <m:t>𝑙</m:t>
                    </m:r>
                    <m:r>
                      <a:rPr lang="uz-Latn-UZ" sz="2300" b="0" i="1">
                        <a:solidFill>
                          <a:schemeClr val="tx1"/>
                        </a:solidFill>
                      </a:rPr>
                      <m:t>(</m:t>
                    </m:r>
                    <m:r>
                      <a:rPr lang="uz-Latn-UZ" sz="2300" b="0" i="1">
                        <a:solidFill>
                          <a:schemeClr val="tx1"/>
                        </a:solidFill>
                      </a:rPr>
                      <m:t>𝑡</m:t>
                    </m:r>
                    <m:r>
                      <a:rPr lang="uz-Latn-UZ" sz="2300" b="0" i="1">
                        <a:solidFill>
                          <a:schemeClr val="tx1"/>
                        </a:solidFill>
                      </a:rPr>
                      <m:t>)</m:t>
                    </m:r>
                  </m:oMath>
                </a14:m>
                <a:r>
                  <a:rPr lang="uz-Latn-UZ" sz="23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</a:t>
                </a:r>
                <a:r>
                  <a:rPr lang="uz-Latn-UZ" sz="23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(</a:t>
                </a:r>
                <a:r>
                  <a:rPr lang="uz-Cyrl-UZ" sz="23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3.15</a:t>
                </a:r>
                <a:r>
                  <a:rPr lang="uz-Latn-UZ" sz="23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)</a:t>
                </a:r>
                <a:endParaRPr lang="ru-RU" sz="2300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542925" algn="just">
                  <a:lnSpc>
                    <a:spcPct val="120000"/>
                  </a:lnSpc>
                  <a:buNone/>
                </a:pPr>
                <a:r>
                  <a:rPr lang="uz-Latn-UZ" sz="23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бунда </a:t>
                </a:r>
                <a:r>
                  <a:rPr lang="uz-Latn-UZ" sz="2300" i="1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l</a:t>
                </a:r>
                <a:r>
                  <a:rPr lang="uz-Latn-UZ" sz="23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(</a:t>
                </a:r>
                <a:r>
                  <a:rPr lang="uz-Latn-UZ" sz="2300" i="1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</a:t>
                </a:r>
                <a:r>
                  <a:rPr lang="uz-Latn-UZ" sz="23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) - поғонали якка ғалаёнловчи таъсир.</a:t>
                </a:r>
                <a:endParaRPr lang="ru-RU" sz="2300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542925" algn="just">
                  <a:lnSpc>
                    <a:spcPct val="120000"/>
                  </a:lnSpc>
                  <a:buNone/>
                </a:pPr>
                <a:r>
                  <a:rPr lang="uz-Latn-UZ" sz="23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Кўрилаётган звенонинг амплитуда-фаза характеристикаси ифодадаги </a:t>
                </a:r>
                <a:r>
                  <a:rPr lang="uz-Latn-UZ" sz="2300" i="1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Р</a:t>
                </a:r>
                <a:r>
                  <a:rPr lang="uz-Latn-UZ" sz="23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операторни </a:t>
                </a:r>
                <a:r>
                  <a:rPr lang="uz-Latn-UZ" sz="2300" i="1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j</a:t>
                </a:r>
                <a:r>
                  <a:rPr lang="en-US" sz="2300" i="1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ω </a:t>
                </a:r>
                <a:r>
                  <a:rPr lang="uz-Latn-UZ" sz="23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қийматга алмаштириш йўли билан аниқланади:</a:t>
                </a:r>
                <a:endParaRPr lang="ru-RU" sz="2300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542925" algn="r">
                  <a:lnSpc>
                    <a:spcPct val="120000"/>
                  </a:lnSpc>
                  <a:buNone/>
                </a:pPr>
                <a14:m>
                  <m:oMath xmlns:m="http://schemas.openxmlformats.org/officeDocument/2006/math">
                    <m:r>
                      <a:rPr lang="uz-Latn-UZ" sz="2300" b="0" i="1">
                        <a:solidFill>
                          <a:schemeClr val="tx1"/>
                        </a:solidFill>
                      </a:rPr>
                      <m:t>𝑊</m:t>
                    </m:r>
                    <m:d>
                      <m:dPr>
                        <m:ctrlPr>
                          <a:rPr lang="ru-RU" sz="2300" i="1">
                            <a:solidFill>
                              <a:schemeClr val="tx1"/>
                            </a:solidFill>
                          </a:rPr>
                        </m:ctrlPr>
                      </m:dPr>
                      <m:e>
                        <m:r>
                          <a:rPr lang="uz-Latn-UZ" sz="2300" b="0" i="1">
                            <a:solidFill>
                              <a:schemeClr val="tx1"/>
                            </a:solidFill>
                          </a:rPr>
                          <m:t>𝑗</m:t>
                        </m:r>
                        <m:r>
                          <a:rPr lang="uz-Latn-UZ" sz="2300" b="0" i="1">
                            <a:solidFill>
                              <a:schemeClr val="tx1"/>
                            </a:solidFill>
                          </a:rPr>
                          <m:t>𝜔</m:t>
                        </m:r>
                      </m:e>
                    </m:d>
                    <m:r>
                      <a:rPr lang="uz-Latn-UZ" sz="2300" b="0" i="1">
                        <a:solidFill>
                          <a:schemeClr val="tx1"/>
                        </a:solidFill>
                      </a:rPr>
                      <m:t>=</m:t>
                    </m:r>
                    <m:f>
                      <m:fPr>
                        <m:ctrlPr>
                          <a:rPr lang="ru-RU" sz="2300" i="1">
                            <a:solidFill>
                              <a:schemeClr val="tx1"/>
                            </a:solidFill>
                          </a:rPr>
                        </m:ctrlPr>
                      </m:fPr>
                      <m:num>
                        <m:r>
                          <a:rPr lang="uz-Latn-UZ" sz="2300" b="0" i="1">
                            <a:solidFill>
                              <a:schemeClr val="tx1"/>
                            </a:solidFill>
                          </a:rPr>
                          <m:t>𝐾</m:t>
                        </m:r>
                      </m:num>
                      <m:den>
                        <m:r>
                          <a:rPr lang="uz-Latn-UZ" sz="2300" b="0" i="1">
                            <a:solidFill>
                              <a:schemeClr val="tx1"/>
                            </a:solidFill>
                          </a:rPr>
                          <m:t>1+</m:t>
                        </m:r>
                        <m:r>
                          <a:rPr lang="uz-Latn-UZ" sz="2300" b="0" i="1">
                            <a:solidFill>
                              <a:schemeClr val="tx1"/>
                            </a:solidFill>
                          </a:rPr>
                          <m:t>𝑗</m:t>
                        </m:r>
                        <m:r>
                          <a:rPr lang="uz-Latn-UZ" sz="2300" b="0" i="1">
                            <a:solidFill>
                              <a:schemeClr val="tx1"/>
                            </a:solidFill>
                          </a:rPr>
                          <m:t>𝜔</m:t>
                        </m:r>
                        <m:r>
                          <a:rPr lang="uz-Latn-UZ" sz="2300" b="0" i="1">
                            <a:solidFill>
                              <a:schemeClr val="tx1"/>
                            </a:solidFill>
                          </a:rPr>
                          <m:t>𝑇</m:t>
                        </m:r>
                      </m:den>
                    </m:f>
                  </m:oMath>
                </a14:m>
                <a:r>
                  <a:rPr lang="uz-Latn-UZ" sz="23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</a:t>
                </a:r>
                <a:r>
                  <a:rPr lang="uz-Latn-UZ" sz="23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</a:t>
                </a:r>
                <a:r>
                  <a:rPr lang="uz-Cyrl-UZ" sz="23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	</a:t>
                </a:r>
                <a:r>
                  <a:rPr lang="uz-Latn-UZ" sz="23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(</a:t>
                </a:r>
                <a:r>
                  <a:rPr lang="uz-Cyrl-UZ" sz="23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3.16</a:t>
                </a:r>
                <a:r>
                  <a:rPr lang="uz-Latn-UZ" sz="23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)</a:t>
                </a:r>
                <a:endParaRPr lang="uz-Cyrl-UZ" sz="2300" dirty="0" smtClean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542925" algn="r">
                  <a:lnSpc>
                    <a:spcPct val="120000"/>
                  </a:lnSpc>
                  <a:buNone/>
                </a:pPr>
                <a:endParaRPr lang="ru-RU" sz="2300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3" name="Объект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251520" y="260648"/>
                <a:ext cx="8640960" cy="6264696"/>
              </a:xfrm>
              <a:blipFill rotWithShape="1">
                <a:blip r:embed="rId2"/>
                <a:stretch>
                  <a:fillRect l="-987" t="-195" r="-987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2724605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3" name="Объект 2"/>
              <p:cNvSpPr>
                <a:spLocks noGrp="1"/>
              </p:cNvSpPr>
              <p:nvPr>
                <p:ph idx="1"/>
              </p:nvPr>
            </p:nvSpPr>
            <p:spPr>
              <a:xfrm>
                <a:off x="683568" y="548680"/>
                <a:ext cx="7848872" cy="5832648"/>
              </a:xfrm>
            </p:spPr>
            <p:txBody>
              <a:bodyPr>
                <a:normAutofit fontScale="85000" lnSpcReduction="10000"/>
              </a:bodyPr>
              <a:lstStyle/>
              <a:p>
                <a:pPr marL="0" indent="542925" algn="just">
                  <a:lnSpc>
                    <a:spcPct val="110000"/>
                  </a:lnSpc>
                  <a:buNone/>
                </a:pPr>
                <a:r>
                  <a:rPr lang="uz-Latn-UZ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Ифодадан аниқланган хақиқий ва мавхум қисмларнинг қийматлари қуйидаги кўринишга эга:</a:t>
                </a:r>
                <a:endParaRPr lang="ru-RU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542925" algn="r">
                  <a:lnSpc>
                    <a:spcPct val="110000"/>
                  </a:lnSpc>
                  <a:buNone/>
                </a:pPr>
                <a14:m>
                  <m:oMath xmlns:m="http://schemas.openxmlformats.org/officeDocument/2006/math">
                    <m:r>
                      <a:rPr lang="uz-Latn-UZ" b="0" i="1">
                        <a:solidFill>
                          <a:schemeClr val="tx1"/>
                        </a:solidFill>
                      </a:rPr>
                      <m:t>𝑅𝑒</m:t>
                    </m:r>
                    <m:d>
                      <m:dPr>
                        <m:ctrlPr>
                          <a:rPr lang="ru-RU" i="1">
                            <a:solidFill>
                              <a:schemeClr val="tx1"/>
                            </a:solidFill>
                          </a:rPr>
                        </m:ctrlPr>
                      </m:dPr>
                      <m:e>
                        <m:r>
                          <a:rPr lang="uz-Latn-UZ" b="0" i="1">
                            <a:solidFill>
                              <a:schemeClr val="tx1"/>
                            </a:solidFill>
                          </a:rPr>
                          <m:t>𝜔</m:t>
                        </m:r>
                      </m:e>
                    </m:d>
                    <m:r>
                      <a:rPr lang="uz-Latn-UZ" b="0" i="1">
                        <a:solidFill>
                          <a:schemeClr val="tx1"/>
                        </a:solidFill>
                      </a:rPr>
                      <m:t>=</m:t>
                    </m:r>
                    <m:f>
                      <m:fPr>
                        <m:ctrlPr>
                          <a:rPr lang="ru-RU" i="1">
                            <a:solidFill>
                              <a:schemeClr val="tx1"/>
                            </a:solidFill>
                          </a:rPr>
                        </m:ctrlPr>
                      </m:fPr>
                      <m:num>
                        <m:r>
                          <a:rPr lang="uz-Latn-UZ" b="0" i="1">
                            <a:solidFill>
                              <a:schemeClr val="tx1"/>
                            </a:solidFill>
                          </a:rPr>
                          <m:t>𝐾</m:t>
                        </m:r>
                      </m:num>
                      <m:den>
                        <m:r>
                          <a:rPr lang="uz-Latn-UZ" b="0" i="1">
                            <a:solidFill>
                              <a:schemeClr val="tx1"/>
                            </a:solidFill>
                          </a:rPr>
                          <m:t>1+</m:t>
                        </m:r>
                        <m:sSup>
                          <m:sSupPr>
                            <m:ctrlPr>
                              <a:rPr lang="ru-RU" i="1">
                                <a:solidFill>
                                  <a:schemeClr val="tx1"/>
                                </a:solidFill>
                              </a:rPr>
                            </m:ctrlPr>
                          </m:sSupPr>
                          <m:e>
                            <m:r>
                              <a:rPr lang="uz-Latn-UZ" b="0" i="1">
                                <a:solidFill>
                                  <a:schemeClr val="tx1"/>
                                </a:solidFill>
                              </a:rPr>
                              <m:t>𝜔</m:t>
                            </m:r>
                          </m:e>
                          <m:sup>
                            <m:r>
                              <a:rPr lang="uz-Latn-UZ" b="0" i="1">
                                <a:solidFill>
                                  <a:schemeClr val="tx1"/>
                                </a:solidFill>
                              </a:rPr>
                              <m:t>2</m:t>
                            </m:r>
                          </m:sup>
                        </m:sSup>
                        <m:sSup>
                          <m:sSupPr>
                            <m:ctrlPr>
                              <a:rPr lang="ru-RU" i="1">
                                <a:solidFill>
                                  <a:schemeClr val="tx1"/>
                                </a:solidFill>
                              </a:rPr>
                            </m:ctrlPr>
                          </m:sSupPr>
                          <m:e>
                            <m:r>
                              <a:rPr lang="uz-Latn-UZ" b="0" i="1">
                                <a:solidFill>
                                  <a:schemeClr val="tx1"/>
                                </a:solidFill>
                              </a:rPr>
                              <m:t>𝑇</m:t>
                            </m:r>
                          </m:e>
                          <m:sup>
                            <m:r>
                              <a:rPr lang="uz-Latn-UZ" b="0" i="1">
                                <a:solidFill>
                                  <a:schemeClr val="tx1"/>
                                </a:solidFill>
                              </a:rPr>
                              <m:t>2</m:t>
                            </m:r>
                          </m:sup>
                        </m:sSup>
                      </m:den>
                    </m:f>
                  </m:oMath>
                </a14:m>
                <a:r>
                  <a:rPr lang="uz-Latn-UZ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                           (</a:t>
                </a:r>
                <a:r>
                  <a:rPr lang="uz-Cyrl-UZ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3.17</a:t>
                </a:r>
                <a:r>
                  <a:rPr lang="uz-Latn-UZ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)</a:t>
                </a:r>
                <a:endParaRPr lang="ru-RU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542925" algn="just">
                  <a:lnSpc>
                    <a:spcPct val="110000"/>
                  </a:lnSpc>
                  <a:buNone/>
                </a:pPr>
                <a:r>
                  <a:rPr lang="uz-Latn-UZ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 </a:t>
                </a:r>
                <a:endParaRPr lang="ru-RU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542925" algn="r">
                  <a:lnSpc>
                    <a:spcPct val="110000"/>
                  </a:lnSpc>
                  <a:buNone/>
                </a:pPr>
                <a14:m>
                  <m:oMath xmlns:m="http://schemas.openxmlformats.org/officeDocument/2006/math">
                    <m:r>
                      <a:rPr lang="uz-Latn-UZ" b="0" i="1">
                        <a:solidFill>
                          <a:schemeClr val="tx1"/>
                        </a:solidFill>
                      </a:rPr>
                      <m:t>𝐽𝑚</m:t>
                    </m:r>
                    <m:d>
                      <m:dPr>
                        <m:ctrlPr>
                          <a:rPr lang="ru-RU" i="1">
                            <a:solidFill>
                              <a:schemeClr val="tx1"/>
                            </a:solidFill>
                          </a:rPr>
                        </m:ctrlPr>
                      </m:dPr>
                      <m:e>
                        <m:r>
                          <a:rPr lang="uz-Latn-UZ" b="0" i="1">
                            <a:solidFill>
                              <a:schemeClr val="tx1"/>
                            </a:solidFill>
                          </a:rPr>
                          <m:t>𝜔</m:t>
                        </m:r>
                      </m:e>
                    </m:d>
                    <m:r>
                      <a:rPr lang="uz-Latn-UZ" b="0" i="1">
                        <a:solidFill>
                          <a:schemeClr val="tx1"/>
                        </a:solidFill>
                      </a:rPr>
                      <m:t>=</m:t>
                    </m:r>
                    <m:f>
                      <m:fPr>
                        <m:ctrlPr>
                          <a:rPr lang="ru-RU" i="1">
                            <a:solidFill>
                              <a:schemeClr val="tx1"/>
                            </a:solidFill>
                          </a:rPr>
                        </m:ctrlPr>
                      </m:fPr>
                      <m:num>
                        <m:r>
                          <a:rPr lang="uz-Latn-UZ" b="0" i="1">
                            <a:solidFill>
                              <a:schemeClr val="tx1"/>
                            </a:solidFill>
                          </a:rPr>
                          <m:t>𝐾</m:t>
                        </m:r>
                        <m:r>
                          <a:rPr lang="uz-Latn-UZ" b="0" i="1">
                            <a:solidFill>
                              <a:schemeClr val="tx1"/>
                            </a:solidFill>
                          </a:rPr>
                          <m:t>𝜔</m:t>
                        </m:r>
                        <m:r>
                          <a:rPr lang="uz-Latn-UZ" b="0" i="1">
                            <a:solidFill>
                              <a:schemeClr val="tx1"/>
                            </a:solidFill>
                          </a:rPr>
                          <m:t>𝑇</m:t>
                        </m:r>
                      </m:num>
                      <m:den>
                        <m:r>
                          <a:rPr lang="uz-Latn-UZ" b="0" i="1">
                            <a:solidFill>
                              <a:schemeClr val="tx1"/>
                            </a:solidFill>
                          </a:rPr>
                          <m:t>1+</m:t>
                        </m:r>
                        <m:sSup>
                          <m:sSupPr>
                            <m:ctrlPr>
                              <a:rPr lang="ru-RU" i="1">
                                <a:solidFill>
                                  <a:schemeClr val="tx1"/>
                                </a:solidFill>
                              </a:rPr>
                            </m:ctrlPr>
                          </m:sSupPr>
                          <m:e>
                            <m:r>
                              <a:rPr lang="uz-Latn-UZ" b="0" i="1">
                                <a:solidFill>
                                  <a:schemeClr val="tx1"/>
                                </a:solidFill>
                              </a:rPr>
                              <m:t>𝜔</m:t>
                            </m:r>
                          </m:e>
                          <m:sup>
                            <m:r>
                              <a:rPr lang="uz-Latn-UZ" b="0" i="1">
                                <a:solidFill>
                                  <a:schemeClr val="tx1"/>
                                </a:solidFill>
                              </a:rPr>
                              <m:t>2</m:t>
                            </m:r>
                          </m:sup>
                        </m:sSup>
                        <m:sSup>
                          <m:sSupPr>
                            <m:ctrlPr>
                              <a:rPr lang="ru-RU" i="1">
                                <a:solidFill>
                                  <a:schemeClr val="tx1"/>
                                </a:solidFill>
                              </a:rPr>
                            </m:ctrlPr>
                          </m:sSupPr>
                          <m:e>
                            <m:r>
                              <a:rPr lang="uz-Latn-UZ" b="0" i="1">
                                <a:solidFill>
                                  <a:schemeClr val="tx1"/>
                                </a:solidFill>
                              </a:rPr>
                              <m:t>𝑇</m:t>
                            </m:r>
                          </m:e>
                          <m:sup>
                            <m:r>
                              <a:rPr lang="uz-Latn-UZ" b="0" i="1">
                                <a:solidFill>
                                  <a:schemeClr val="tx1"/>
                                </a:solidFill>
                              </a:rPr>
                              <m:t>2</m:t>
                            </m:r>
                          </m:sup>
                        </m:sSup>
                      </m:den>
                    </m:f>
                  </m:oMath>
                </a14:m>
                <a:r>
                  <a:rPr lang="uz-Latn-UZ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                         (</a:t>
                </a:r>
                <a:r>
                  <a:rPr lang="uz-Cyrl-UZ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3.18</a:t>
                </a:r>
                <a:r>
                  <a:rPr lang="uz-Latn-UZ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)</a:t>
                </a:r>
                <a:endParaRPr lang="ru-RU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542925" algn="just">
                  <a:lnSpc>
                    <a:spcPct val="110000"/>
                  </a:lnSpc>
                  <a:buNone/>
                </a:pPr>
                <a:r>
                  <a:rPr lang="ru-RU" dirty="0" err="1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Инер</a:t>
                </a:r>
                <a:r>
                  <a:rPr lang="uz-Latn-UZ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ц</a:t>
                </a:r>
                <a:r>
                  <a:rPr lang="ru-RU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ион </a:t>
                </a:r>
                <a:r>
                  <a:rPr lang="ru-RU" dirty="0" err="1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звенонинг</a:t>
                </a:r>
                <a:r>
                  <a:rPr lang="ru-RU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амплитуда-частота </a:t>
                </a:r>
                <a:r>
                  <a:rPr lang="ru-RU" dirty="0" err="1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характеристикаси</a:t>
                </a:r>
                <a:r>
                  <a:rPr lang="ru-RU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:</a:t>
                </a:r>
              </a:p>
              <a:p>
                <a:pPr marL="0" indent="542925" algn="r">
                  <a:lnSpc>
                    <a:spcPct val="110000"/>
                  </a:lnSpc>
                  <a:buNone/>
                </a:pPr>
                <a14:m>
                  <m:oMath xmlns:m="http://schemas.openxmlformats.org/officeDocument/2006/math">
                    <m:r>
                      <a:rPr lang="ru-RU" b="0" i="1">
                        <a:solidFill>
                          <a:schemeClr val="tx1"/>
                        </a:solidFill>
                      </a:rPr>
                      <m:t>𝐴</m:t>
                    </m:r>
                    <m:d>
                      <m:dPr>
                        <m:ctrlPr>
                          <a:rPr lang="ru-RU" i="1">
                            <a:solidFill>
                              <a:schemeClr val="tx1"/>
                            </a:solidFill>
                          </a:rPr>
                        </m:ctrlPr>
                      </m:dPr>
                      <m:e>
                        <m:r>
                          <a:rPr lang="ru-RU" b="0" i="1">
                            <a:solidFill>
                              <a:schemeClr val="tx1"/>
                            </a:solidFill>
                          </a:rPr>
                          <m:t>𝜔</m:t>
                        </m:r>
                      </m:e>
                    </m:d>
                    <m:r>
                      <a:rPr lang="ru-RU" b="0" i="1">
                        <a:solidFill>
                          <a:schemeClr val="tx1"/>
                        </a:solidFill>
                      </a:rPr>
                      <m:t>=</m:t>
                    </m:r>
                    <m:rad>
                      <m:radPr>
                        <m:degHide m:val="on"/>
                        <m:ctrlPr>
                          <a:rPr lang="ru-RU" i="1">
                            <a:solidFill>
                              <a:schemeClr val="tx1"/>
                            </a:solidFill>
                          </a:rPr>
                        </m:ctrlPr>
                      </m:radPr>
                      <m:deg/>
                      <m:e>
                        <m:r>
                          <a:rPr lang="ru-RU" b="0" i="1">
                            <a:solidFill>
                              <a:schemeClr val="tx1"/>
                            </a:solidFill>
                          </a:rPr>
                          <m:t>𝑅</m:t>
                        </m:r>
                        <m:sSup>
                          <m:sSupPr>
                            <m:ctrlPr>
                              <a:rPr lang="ru-RU" i="1">
                                <a:solidFill>
                                  <a:schemeClr val="tx1"/>
                                </a:solidFill>
                              </a:rPr>
                            </m:ctrlPr>
                          </m:sSupPr>
                          <m:e>
                            <m:r>
                              <a:rPr lang="ru-RU" b="0" i="1">
                                <a:solidFill>
                                  <a:schemeClr val="tx1"/>
                                </a:solidFill>
                              </a:rPr>
                              <m:t>𝑒</m:t>
                            </m:r>
                          </m:e>
                          <m:sup>
                            <m:r>
                              <a:rPr lang="ru-RU" b="0" i="1">
                                <a:solidFill>
                                  <a:schemeClr val="tx1"/>
                                </a:solidFill>
                              </a:rPr>
                              <m:t>2</m:t>
                            </m:r>
                          </m:sup>
                        </m:sSup>
                        <m:d>
                          <m:dPr>
                            <m:ctrlPr>
                              <a:rPr lang="ru-RU" i="1">
                                <a:solidFill>
                                  <a:schemeClr val="tx1"/>
                                </a:solidFill>
                              </a:rPr>
                            </m:ctrlPr>
                          </m:dPr>
                          <m:e>
                            <m:r>
                              <a:rPr lang="ru-RU" b="0" i="1">
                                <a:solidFill>
                                  <a:schemeClr val="tx1"/>
                                </a:solidFill>
                              </a:rPr>
                              <m:t>𝜔</m:t>
                            </m:r>
                          </m:e>
                        </m:d>
                        <m:r>
                          <a:rPr lang="ru-RU" b="0" i="1">
                            <a:solidFill>
                              <a:schemeClr val="tx1"/>
                            </a:solidFill>
                          </a:rPr>
                          <m:t>+</m:t>
                        </m:r>
                        <m:r>
                          <a:rPr lang="ru-RU" b="0" i="1">
                            <a:solidFill>
                              <a:schemeClr val="tx1"/>
                            </a:solidFill>
                          </a:rPr>
                          <m:t>𝐽</m:t>
                        </m:r>
                        <m:sSup>
                          <m:sSupPr>
                            <m:ctrlPr>
                              <a:rPr lang="ru-RU" i="1">
                                <a:solidFill>
                                  <a:schemeClr val="tx1"/>
                                </a:solidFill>
                              </a:rPr>
                            </m:ctrlPr>
                          </m:sSupPr>
                          <m:e>
                            <m:r>
                              <a:rPr lang="ru-RU" b="0" i="1">
                                <a:solidFill>
                                  <a:schemeClr val="tx1"/>
                                </a:solidFill>
                              </a:rPr>
                              <m:t>𝑚</m:t>
                            </m:r>
                          </m:e>
                          <m:sup>
                            <m:r>
                              <a:rPr lang="ru-RU" b="0" i="1">
                                <a:solidFill>
                                  <a:schemeClr val="tx1"/>
                                </a:solidFill>
                              </a:rPr>
                              <m:t>2</m:t>
                            </m:r>
                          </m:sup>
                        </m:sSup>
                        <m:r>
                          <a:rPr lang="ru-RU" b="0" i="1">
                            <a:solidFill>
                              <a:schemeClr val="tx1"/>
                            </a:solidFill>
                          </a:rPr>
                          <m:t>(</m:t>
                        </m:r>
                        <m:r>
                          <a:rPr lang="ru-RU" b="0" i="1">
                            <a:solidFill>
                              <a:schemeClr val="tx1"/>
                            </a:solidFill>
                          </a:rPr>
                          <m:t>𝜔</m:t>
                        </m:r>
                        <m:r>
                          <a:rPr lang="ru-RU" b="0" i="1">
                            <a:solidFill>
                              <a:schemeClr val="tx1"/>
                            </a:solidFill>
                          </a:rPr>
                          <m:t>)</m:t>
                        </m:r>
                      </m:e>
                    </m:rad>
                    <m:r>
                      <a:rPr lang="ru-RU" b="0" i="1">
                        <a:solidFill>
                          <a:schemeClr val="tx1"/>
                        </a:solidFill>
                      </a:rPr>
                      <m:t>=</m:t>
                    </m:r>
                    <m:f>
                      <m:fPr>
                        <m:ctrlPr>
                          <a:rPr lang="ru-RU" i="1">
                            <a:solidFill>
                              <a:schemeClr val="tx1"/>
                            </a:solidFill>
                          </a:rPr>
                        </m:ctrlPr>
                      </m:fPr>
                      <m:num>
                        <m:r>
                          <a:rPr lang="ru-RU" b="0" i="1">
                            <a:solidFill>
                              <a:schemeClr val="tx1"/>
                            </a:solidFill>
                          </a:rPr>
                          <m:t>𝐾</m:t>
                        </m:r>
                      </m:num>
                      <m:den>
                        <m:r>
                          <a:rPr lang="ru-RU" b="0" i="1">
                            <a:solidFill>
                              <a:schemeClr val="tx1"/>
                            </a:solidFill>
                          </a:rPr>
                          <m:t>1+</m:t>
                        </m:r>
                        <m:sSup>
                          <m:sSupPr>
                            <m:ctrlPr>
                              <a:rPr lang="ru-RU" i="1">
                                <a:solidFill>
                                  <a:schemeClr val="tx1"/>
                                </a:solidFill>
                              </a:rPr>
                            </m:ctrlPr>
                          </m:sSupPr>
                          <m:e>
                            <m:r>
                              <a:rPr lang="ru-RU" b="0" i="1">
                                <a:solidFill>
                                  <a:schemeClr val="tx1"/>
                                </a:solidFill>
                              </a:rPr>
                              <m:t>𝜔</m:t>
                            </m:r>
                          </m:e>
                          <m:sup>
                            <m:r>
                              <a:rPr lang="ru-RU" b="0" i="1">
                                <a:solidFill>
                                  <a:schemeClr val="tx1"/>
                                </a:solidFill>
                              </a:rPr>
                              <m:t>2</m:t>
                            </m:r>
                          </m:sup>
                        </m:sSup>
                        <m:sSup>
                          <m:sSupPr>
                            <m:ctrlPr>
                              <a:rPr lang="ru-RU" i="1">
                                <a:solidFill>
                                  <a:schemeClr val="tx1"/>
                                </a:solidFill>
                              </a:rPr>
                            </m:ctrlPr>
                          </m:sSupPr>
                          <m:e>
                            <m:r>
                              <a:rPr lang="ru-RU" b="0" i="1">
                                <a:solidFill>
                                  <a:schemeClr val="tx1"/>
                                </a:solidFill>
                              </a:rPr>
                              <m:t>𝑇</m:t>
                            </m:r>
                          </m:e>
                          <m:sup>
                            <m:r>
                              <a:rPr lang="ru-RU" b="0" i="1">
                                <a:solidFill>
                                  <a:schemeClr val="tx1"/>
                                </a:solidFill>
                              </a:rPr>
                              <m:t>2</m:t>
                            </m:r>
                          </m:sup>
                        </m:sSup>
                      </m:den>
                    </m:f>
                  </m:oMath>
                </a14:m>
                <a:r>
                  <a:rPr lang="ru-RU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       (</a:t>
                </a:r>
                <a:r>
                  <a:rPr lang="uz-Cyrl-UZ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3.19</a:t>
                </a:r>
                <a:r>
                  <a:rPr lang="ru-RU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)</a:t>
                </a:r>
              </a:p>
              <a:p>
                <a:pPr marL="0" indent="542925" algn="just">
                  <a:lnSpc>
                    <a:spcPct val="110000"/>
                  </a:lnSpc>
                  <a:buNone/>
                </a:pPr>
                <a:r>
                  <a:rPr lang="ru-RU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Шу </a:t>
                </a:r>
                <a:r>
                  <a:rPr lang="ru-RU" dirty="0" err="1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звенонинг</a:t>
                </a:r>
                <a:r>
                  <a:rPr lang="ru-RU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фаза-частота </a:t>
                </a:r>
                <a:r>
                  <a:rPr lang="ru-RU" dirty="0" err="1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характеристикаси</a:t>
                </a:r>
                <a:r>
                  <a:rPr lang="ru-RU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:</a:t>
                </a:r>
              </a:p>
              <a:p>
                <a:pPr marL="0" indent="542925" algn="r">
                  <a:lnSpc>
                    <a:spcPct val="110000"/>
                  </a:lnSpc>
                  <a:buNone/>
                </a:pPr>
                <a14:m>
                  <m:oMath xmlns:m="http://schemas.openxmlformats.org/officeDocument/2006/math">
                    <m:r>
                      <a:rPr lang="ru-RU" b="0" i="1">
                        <a:solidFill>
                          <a:schemeClr val="tx1"/>
                        </a:solidFill>
                      </a:rPr>
                      <m:t>𝜑</m:t>
                    </m:r>
                    <m:d>
                      <m:dPr>
                        <m:ctrlPr>
                          <a:rPr lang="ru-RU" i="1">
                            <a:solidFill>
                              <a:schemeClr val="tx1"/>
                            </a:solidFill>
                          </a:rPr>
                        </m:ctrlPr>
                      </m:dPr>
                      <m:e>
                        <m:r>
                          <a:rPr lang="ru-RU" b="0" i="1">
                            <a:solidFill>
                              <a:schemeClr val="tx1"/>
                            </a:solidFill>
                          </a:rPr>
                          <m:t>𝜔</m:t>
                        </m:r>
                      </m:e>
                    </m:d>
                    <m:r>
                      <a:rPr lang="ru-RU" b="0" i="1">
                        <a:solidFill>
                          <a:schemeClr val="tx1"/>
                        </a:solidFill>
                      </a:rPr>
                      <m:t>=</m:t>
                    </m:r>
                    <m:r>
                      <a:rPr lang="ru-RU" b="0" i="1">
                        <a:solidFill>
                          <a:schemeClr val="tx1"/>
                        </a:solidFill>
                      </a:rPr>
                      <m:t>𝑎𝑟𝑐𝑡𝑔</m:t>
                    </m:r>
                    <m:f>
                      <m:fPr>
                        <m:ctrlPr>
                          <a:rPr lang="ru-RU" i="1">
                            <a:solidFill>
                              <a:schemeClr val="tx1"/>
                            </a:solidFill>
                          </a:rPr>
                        </m:ctrlPr>
                      </m:fPr>
                      <m:num>
                        <m:r>
                          <a:rPr lang="ru-RU" b="0" i="1">
                            <a:solidFill>
                              <a:schemeClr val="tx1"/>
                            </a:solidFill>
                          </a:rPr>
                          <m:t>𝐽𝑚</m:t>
                        </m:r>
                        <m:d>
                          <m:dPr>
                            <m:ctrlPr>
                              <a:rPr lang="ru-RU" i="1">
                                <a:solidFill>
                                  <a:schemeClr val="tx1"/>
                                </a:solidFill>
                              </a:rPr>
                            </m:ctrlPr>
                          </m:dPr>
                          <m:e>
                            <m:r>
                              <a:rPr lang="ru-RU" b="0" i="1">
                                <a:solidFill>
                                  <a:schemeClr val="tx1"/>
                                </a:solidFill>
                              </a:rPr>
                              <m:t>𝜔</m:t>
                            </m:r>
                          </m:e>
                        </m:d>
                      </m:num>
                      <m:den>
                        <m:r>
                          <a:rPr lang="ru-RU" b="0" i="1">
                            <a:solidFill>
                              <a:schemeClr val="tx1"/>
                            </a:solidFill>
                          </a:rPr>
                          <m:t>𝑅𝑒</m:t>
                        </m:r>
                        <m:d>
                          <m:dPr>
                            <m:ctrlPr>
                              <a:rPr lang="ru-RU" i="1">
                                <a:solidFill>
                                  <a:schemeClr val="tx1"/>
                                </a:solidFill>
                              </a:rPr>
                            </m:ctrlPr>
                          </m:dPr>
                          <m:e>
                            <m:r>
                              <a:rPr lang="ru-RU" b="0" i="1">
                                <a:solidFill>
                                  <a:schemeClr val="tx1"/>
                                </a:solidFill>
                              </a:rPr>
                              <m:t>𝜔</m:t>
                            </m:r>
                          </m:e>
                        </m:d>
                      </m:den>
                    </m:f>
                    <m:r>
                      <a:rPr lang="ru-RU" b="0" i="1">
                        <a:solidFill>
                          <a:schemeClr val="tx1"/>
                        </a:solidFill>
                      </a:rPr>
                      <m:t>=−</m:t>
                    </m:r>
                    <m:r>
                      <a:rPr lang="ru-RU" b="0" i="1">
                        <a:solidFill>
                          <a:schemeClr val="tx1"/>
                        </a:solidFill>
                      </a:rPr>
                      <m:t>𝑎𝑟𝑐𝑡𝑔</m:t>
                    </m:r>
                    <m:r>
                      <a:rPr lang="ru-RU" b="0" i="1">
                        <a:solidFill>
                          <a:schemeClr val="tx1"/>
                        </a:solidFill>
                      </a:rPr>
                      <m:t>𝜔</m:t>
                    </m:r>
                    <m:r>
                      <a:rPr lang="ru-RU" b="0" i="1">
                        <a:solidFill>
                          <a:schemeClr val="tx1"/>
                        </a:solidFill>
                      </a:rPr>
                      <m:t>𝑇</m:t>
                    </m:r>
                  </m:oMath>
                </a14:m>
                <a:r>
                  <a:rPr lang="ru-RU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         (</a:t>
                </a:r>
                <a:r>
                  <a:rPr lang="uz-Cyrl-UZ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3.20</a:t>
                </a:r>
                <a:r>
                  <a:rPr lang="ru-RU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)</a:t>
                </a:r>
              </a:p>
              <a:p>
                <a:pPr marL="0" indent="542925" algn="just">
                  <a:lnSpc>
                    <a:spcPct val="110000"/>
                  </a:lnSpc>
                  <a:buNone/>
                </a:pPr>
                <a:r>
                  <a:rPr lang="ru-RU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Частота </a:t>
                </a:r>
                <a:r>
                  <a:rPr lang="ru-RU" dirty="0" err="1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нолга</a:t>
                </a:r>
                <a:r>
                  <a:rPr lang="ru-RU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ru-RU" dirty="0" err="1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интилганда</a:t>
                </a:r>
                <a:r>
                  <a:rPr lang="ru-RU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, </a:t>
                </a:r>
                <a:r>
                  <a:rPr lang="ru-RU" dirty="0" err="1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яъни</a:t>
                </a:r>
                <a:endParaRPr lang="ru-RU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542925" algn="r">
                  <a:lnSpc>
                    <a:spcPct val="110000"/>
                  </a:lnSpc>
                  <a:buNone/>
                </a:pPr>
                <a14:m>
                  <m:oMath xmlns:m="http://schemas.openxmlformats.org/officeDocument/2006/math">
                    <m:r>
                      <a:rPr lang="ru-RU" b="0" i="1">
                        <a:solidFill>
                          <a:schemeClr val="tx1"/>
                        </a:solidFill>
                      </a:rPr>
                      <m:t>𝐴</m:t>
                    </m:r>
                    <m:d>
                      <m:dPr>
                        <m:ctrlPr>
                          <a:rPr lang="ru-RU" i="1">
                            <a:solidFill>
                              <a:schemeClr val="tx1"/>
                            </a:solidFill>
                          </a:rPr>
                        </m:ctrlPr>
                      </m:dPr>
                      <m:e>
                        <m:r>
                          <a:rPr lang="ru-RU" b="0" i="1">
                            <a:solidFill>
                              <a:schemeClr val="tx1"/>
                            </a:solidFill>
                          </a:rPr>
                          <m:t>𝜔</m:t>
                        </m:r>
                      </m:e>
                    </m:d>
                    <m:r>
                      <a:rPr lang="ru-RU" b="0" i="1">
                        <a:solidFill>
                          <a:schemeClr val="tx1"/>
                        </a:solidFill>
                      </a:rPr>
                      <m:t>→</m:t>
                    </m:r>
                    <m:r>
                      <a:rPr lang="ru-RU" b="0" i="1">
                        <a:solidFill>
                          <a:schemeClr val="tx1"/>
                        </a:solidFill>
                      </a:rPr>
                      <m:t>𝐾</m:t>
                    </m:r>
                    <m:r>
                      <a:rPr lang="ru-RU" b="0" i="1">
                        <a:solidFill>
                          <a:schemeClr val="tx1"/>
                        </a:solidFill>
                      </a:rPr>
                      <m:t>; </m:t>
                    </m:r>
                    <m:r>
                      <a:rPr lang="ru-RU" b="0" i="1">
                        <a:solidFill>
                          <a:schemeClr val="tx1"/>
                        </a:solidFill>
                      </a:rPr>
                      <m:t>𝜑</m:t>
                    </m:r>
                    <m:d>
                      <m:dPr>
                        <m:ctrlPr>
                          <a:rPr lang="ru-RU" i="1">
                            <a:solidFill>
                              <a:schemeClr val="tx1"/>
                            </a:solidFill>
                          </a:rPr>
                        </m:ctrlPr>
                      </m:dPr>
                      <m:e>
                        <m:r>
                          <a:rPr lang="ru-RU" b="0" i="1">
                            <a:solidFill>
                              <a:schemeClr val="tx1"/>
                            </a:solidFill>
                          </a:rPr>
                          <m:t>𝜔</m:t>
                        </m:r>
                      </m:e>
                    </m:d>
                    <m:r>
                      <a:rPr lang="ru-RU" b="0" i="1">
                        <a:solidFill>
                          <a:schemeClr val="tx1"/>
                        </a:solidFill>
                      </a:rPr>
                      <m:t>→0; </m:t>
                    </m:r>
                    <m:r>
                      <a:rPr lang="ru-RU" b="0" i="1">
                        <a:solidFill>
                          <a:schemeClr val="tx1"/>
                        </a:solidFill>
                      </a:rPr>
                      <m:t>𝐽𝑚</m:t>
                    </m:r>
                    <m:d>
                      <m:dPr>
                        <m:ctrlPr>
                          <a:rPr lang="ru-RU" i="1">
                            <a:solidFill>
                              <a:schemeClr val="tx1"/>
                            </a:solidFill>
                          </a:rPr>
                        </m:ctrlPr>
                      </m:dPr>
                      <m:e>
                        <m:r>
                          <a:rPr lang="ru-RU" b="0" i="1">
                            <a:solidFill>
                              <a:schemeClr val="tx1"/>
                            </a:solidFill>
                          </a:rPr>
                          <m:t>𝜔</m:t>
                        </m:r>
                      </m:e>
                    </m:d>
                    <m:r>
                      <a:rPr lang="ru-RU" b="0" i="1">
                        <a:solidFill>
                          <a:schemeClr val="tx1"/>
                        </a:solidFill>
                      </a:rPr>
                      <m:t>→0; </m:t>
                    </m:r>
                    <m:r>
                      <a:rPr lang="ru-RU" b="0" i="1">
                        <a:solidFill>
                          <a:schemeClr val="tx1"/>
                        </a:solidFill>
                      </a:rPr>
                      <m:t>𝑅𝑒</m:t>
                    </m:r>
                    <m:d>
                      <m:dPr>
                        <m:ctrlPr>
                          <a:rPr lang="ru-RU" i="1">
                            <a:solidFill>
                              <a:schemeClr val="tx1"/>
                            </a:solidFill>
                          </a:rPr>
                        </m:ctrlPr>
                      </m:dPr>
                      <m:e>
                        <m:r>
                          <a:rPr lang="ru-RU" b="0" i="1">
                            <a:solidFill>
                              <a:schemeClr val="tx1"/>
                            </a:solidFill>
                          </a:rPr>
                          <m:t>𝜔</m:t>
                        </m:r>
                      </m:e>
                    </m:d>
                    <m:r>
                      <a:rPr lang="ru-RU" b="0" i="1">
                        <a:solidFill>
                          <a:schemeClr val="tx1"/>
                        </a:solidFill>
                      </a:rPr>
                      <m:t>→0</m:t>
                    </m:r>
                  </m:oMath>
                </a14:m>
                <a:r>
                  <a:rPr lang="ru-RU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(</a:t>
                </a:r>
                <a:r>
                  <a:rPr lang="uz-Cyrl-UZ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3.21</a:t>
                </a:r>
                <a:r>
                  <a:rPr lang="ru-RU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)</a:t>
                </a:r>
              </a:p>
              <a:p>
                <a:pPr marL="0" indent="542925" algn="just">
                  <a:lnSpc>
                    <a:spcPct val="110000"/>
                  </a:lnSpc>
                  <a:buNone/>
                </a:pPr>
                <a:r>
                  <a:rPr lang="ru-RU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Частота </a:t>
                </a:r>
                <a:r>
                  <a:rPr lang="ru-RU" dirty="0" err="1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чексизликка</a:t>
                </a:r>
                <a:r>
                  <a:rPr lang="ru-RU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ru-RU" dirty="0" err="1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интилганда</a:t>
                </a:r>
                <a:r>
                  <a:rPr lang="ru-RU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ru-RU" dirty="0" err="1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эса</a:t>
                </a:r>
                <a:r>
                  <a:rPr lang="ru-RU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:</a:t>
                </a:r>
              </a:p>
              <a:p>
                <a:pPr marL="0" indent="542925" algn="r">
                  <a:lnSpc>
                    <a:spcPct val="110000"/>
                  </a:lnSpc>
                  <a:buNone/>
                </a:pPr>
                <a14:m>
                  <m:oMath xmlns:m="http://schemas.openxmlformats.org/officeDocument/2006/math">
                    <m:r>
                      <a:rPr lang="ru-RU" b="0" i="1">
                        <a:solidFill>
                          <a:schemeClr val="tx1"/>
                        </a:solidFill>
                      </a:rPr>
                      <m:t>𝐴</m:t>
                    </m:r>
                    <m:d>
                      <m:dPr>
                        <m:ctrlPr>
                          <a:rPr lang="ru-RU" i="1">
                            <a:solidFill>
                              <a:schemeClr val="tx1"/>
                            </a:solidFill>
                          </a:rPr>
                        </m:ctrlPr>
                      </m:dPr>
                      <m:e>
                        <m:r>
                          <a:rPr lang="ru-RU" b="0" i="1">
                            <a:solidFill>
                              <a:schemeClr val="tx1"/>
                            </a:solidFill>
                          </a:rPr>
                          <m:t>𝜔</m:t>
                        </m:r>
                      </m:e>
                    </m:d>
                    <m:r>
                      <a:rPr lang="ru-RU" b="0" i="1">
                        <a:solidFill>
                          <a:schemeClr val="tx1"/>
                        </a:solidFill>
                      </a:rPr>
                      <m:t>→</m:t>
                    </m:r>
                    <m:r>
                      <a:rPr lang="ru-RU" b="0" i="1">
                        <a:solidFill>
                          <a:schemeClr val="tx1"/>
                        </a:solidFill>
                      </a:rPr>
                      <m:t>𝐾</m:t>
                    </m:r>
                    <m:r>
                      <a:rPr lang="ru-RU" b="0" i="1">
                        <a:solidFill>
                          <a:schemeClr val="tx1"/>
                        </a:solidFill>
                      </a:rPr>
                      <m:t>; </m:t>
                    </m:r>
                    <m:r>
                      <a:rPr lang="ru-RU" b="0" i="1">
                        <a:solidFill>
                          <a:schemeClr val="tx1"/>
                        </a:solidFill>
                      </a:rPr>
                      <m:t>𝜑</m:t>
                    </m:r>
                    <m:d>
                      <m:dPr>
                        <m:ctrlPr>
                          <a:rPr lang="ru-RU" i="1">
                            <a:solidFill>
                              <a:schemeClr val="tx1"/>
                            </a:solidFill>
                          </a:rPr>
                        </m:ctrlPr>
                      </m:dPr>
                      <m:e>
                        <m:r>
                          <a:rPr lang="ru-RU" b="0" i="1">
                            <a:solidFill>
                              <a:schemeClr val="tx1"/>
                            </a:solidFill>
                          </a:rPr>
                          <m:t>𝜔</m:t>
                        </m:r>
                      </m:e>
                    </m:d>
                    <m:r>
                      <a:rPr lang="ru-RU" b="0" i="1">
                        <a:solidFill>
                          <a:schemeClr val="tx1"/>
                        </a:solidFill>
                      </a:rPr>
                      <m:t>→−</m:t>
                    </m:r>
                    <m:f>
                      <m:fPr>
                        <m:ctrlPr>
                          <a:rPr lang="ru-RU" i="1">
                            <a:solidFill>
                              <a:schemeClr val="tx1"/>
                            </a:solidFill>
                          </a:rPr>
                        </m:ctrlPr>
                      </m:fPr>
                      <m:num>
                        <m:r>
                          <a:rPr lang="ru-RU" b="0" i="1">
                            <a:solidFill>
                              <a:schemeClr val="tx1"/>
                            </a:solidFill>
                          </a:rPr>
                          <m:t>𝜋</m:t>
                        </m:r>
                      </m:num>
                      <m:den>
                        <m:r>
                          <a:rPr lang="ru-RU" b="0" i="1">
                            <a:solidFill>
                              <a:schemeClr val="tx1"/>
                            </a:solidFill>
                          </a:rPr>
                          <m:t>2</m:t>
                        </m:r>
                      </m:den>
                    </m:f>
                    <m:r>
                      <a:rPr lang="ru-RU" b="0" i="1">
                        <a:solidFill>
                          <a:schemeClr val="tx1"/>
                        </a:solidFill>
                      </a:rPr>
                      <m:t>; </m:t>
                    </m:r>
                    <m:r>
                      <a:rPr lang="ru-RU" b="0" i="1">
                        <a:solidFill>
                          <a:schemeClr val="tx1"/>
                        </a:solidFill>
                      </a:rPr>
                      <m:t>𝐽𝑚</m:t>
                    </m:r>
                    <m:d>
                      <m:dPr>
                        <m:ctrlPr>
                          <a:rPr lang="ru-RU" i="1">
                            <a:solidFill>
                              <a:schemeClr val="tx1"/>
                            </a:solidFill>
                          </a:rPr>
                        </m:ctrlPr>
                      </m:dPr>
                      <m:e>
                        <m:r>
                          <a:rPr lang="ru-RU" b="0" i="1">
                            <a:solidFill>
                              <a:schemeClr val="tx1"/>
                            </a:solidFill>
                          </a:rPr>
                          <m:t>𝜔</m:t>
                        </m:r>
                      </m:e>
                    </m:d>
                    <m:r>
                      <a:rPr lang="ru-RU" b="0" i="1">
                        <a:solidFill>
                          <a:schemeClr val="tx1"/>
                        </a:solidFill>
                      </a:rPr>
                      <m:t>→0; </m:t>
                    </m:r>
                    <m:r>
                      <a:rPr lang="ru-RU" b="0" i="1">
                        <a:solidFill>
                          <a:schemeClr val="tx1"/>
                        </a:solidFill>
                      </a:rPr>
                      <m:t>𝑅𝑒</m:t>
                    </m:r>
                    <m:d>
                      <m:dPr>
                        <m:ctrlPr>
                          <a:rPr lang="ru-RU" i="1">
                            <a:solidFill>
                              <a:schemeClr val="tx1"/>
                            </a:solidFill>
                          </a:rPr>
                        </m:ctrlPr>
                      </m:dPr>
                      <m:e>
                        <m:r>
                          <a:rPr lang="ru-RU" b="0" i="1">
                            <a:solidFill>
                              <a:schemeClr val="tx1"/>
                            </a:solidFill>
                          </a:rPr>
                          <m:t>𝜔</m:t>
                        </m:r>
                      </m:e>
                    </m:d>
                    <m:r>
                      <a:rPr lang="ru-RU" b="0" i="1">
                        <a:solidFill>
                          <a:schemeClr val="tx1"/>
                        </a:solidFill>
                      </a:rPr>
                      <m:t>→0</m:t>
                    </m:r>
                  </m:oMath>
                </a14:m>
                <a:r>
                  <a:rPr lang="ru-RU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(</a:t>
                </a:r>
                <a:r>
                  <a:rPr lang="uz-Cyrl-UZ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3.22</a:t>
                </a:r>
                <a:r>
                  <a:rPr lang="ru-RU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)</a:t>
                </a:r>
                <a:endParaRPr lang="ru-RU" sz="2400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3" name="Объект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683568" y="548680"/>
                <a:ext cx="7848872" cy="5832648"/>
              </a:xfrm>
              <a:blipFill rotWithShape="1">
                <a:blip r:embed="rId2"/>
                <a:stretch>
                  <a:fillRect l="-776" t="-522" r="-776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9918182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3" name="Объект 2"/>
              <p:cNvSpPr>
                <a:spLocks noGrp="1"/>
              </p:cNvSpPr>
              <p:nvPr>
                <p:ph idx="1"/>
              </p:nvPr>
            </p:nvSpPr>
            <p:spPr>
              <a:xfrm>
                <a:off x="251520" y="260648"/>
                <a:ext cx="8640960" cy="6408712"/>
              </a:xfrm>
            </p:spPr>
            <p:txBody>
              <a:bodyPr>
                <a:normAutofit fontScale="92500" lnSpcReduction="20000"/>
              </a:bodyPr>
              <a:lstStyle/>
              <a:p>
                <a:pPr marL="0" indent="542925" algn="just">
                  <a:buNone/>
                </a:pPr>
                <a:r>
                  <a:rPr lang="uz-Cyrl-UZ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Звенонинг комплекс текисликда тасвирланган амплитуда-фаза характеристикасининг (3.4</a:t>
                </a:r>
                <a:r>
                  <a:rPr lang="uz-Latn-UZ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-</a:t>
                </a:r>
                <a:r>
                  <a:rPr lang="uz-Cyrl-UZ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расм) диаметри звенонинг </a:t>
                </a:r>
                <a:r>
                  <a:rPr lang="uz-Cyrl-UZ" i="1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К</a:t>
                </a:r>
                <a:r>
                  <a:rPr lang="uz-Cyrl-UZ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кучланиш коэффициенти тенг ярим айланадан иборат. Инерцион звенонинг тарқалиш эгри чизиғи экспонентадан иборат. Унинг ҳусусият</a:t>
                </a:r>
                <a:r>
                  <a:rPr lang="uz-Latn-UZ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и</a:t>
                </a:r>
                <a:r>
                  <a:rPr lang="uz-Cyrl-UZ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шундаки, </a:t>
                </a:r>
                <a:r>
                  <a:rPr lang="uz-Cyrl-UZ" i="1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Т </a:t>
                </a:r>
                <a:r>
                  <a:rPr lang="uz-Cyrl-UZ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ва</a:t>
                </a:r>
                <a:r>
                  <a:rPr lang="uz-Latn-UZ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қ</a:t>
                </a:r>
                <a:r>
                  <a:rPr lang="uz-Cyrl-UZ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т доимийсини уринманинг чиқиш катталиги </a:t>
                </a:r>
                <a:r>
                  <a:rPr lang="uz-Cyrl-UZ" i="1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Y∞</a:t>
                </a:r>
                <a:r>
                  <a:rPr lang="uz-Cyrl-UZ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тур</a:t>
                </a:r>
                <a:r>
                  <a:rPr lang="uz-Latn-UZ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ғ</a:t>
                </a:r>
                <a:r>
                  <a:rPr lang="uz-Cyrl-UZ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унлашган </a:t>
                </a:r>
                <a:r>
                  <a:rPr lang="uz-Latn-UZ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қ</a:t>
                </a:r>
                <a:r>
                  <a:rPr lang="uz-Cyrl-UZ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ийматининг чизи</a:t>
                </a:r>
                <a:r>
                  <a:rPr lang="uz-Latn-UZ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ғ</a:t>
                </a:r>
                <a:r>
                  <a:rPr lang="uz-Cyrl-UZ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ига проекцион ва уринманинг </a:t>
                </a:r>
                <a:r>
                  <a:rPr lang="uz-Cyrl-UZ" i="1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Y∞ </a:t>
                </a:r>
                <a:r>
                  <a:rPr lang="uz-Cyrl-UZ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чизиғи кесишган ну</a:t>
                </a:r>
                <a:r>
                  <a:rPr lang="uz-Latn-UZ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қ</a:t>
                </a:r>
                <a:r>
                  <a:rPr lang="uz-Cyrl-UZ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таси оралиғидаги кесма каби топиш мумкин. Биринчи тартибли нодаврий звенолар тарқалиш эгри чизи</a:t>
                </a:r>
                <a:r>
                  <a:rPr lang="uz-Latn-UZ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ғ</a:t>
                </a:r>
                <a:r>
                  <a:rPr lang="uz-Cyrl-UZ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ининг исталган ну</a:t>
                </a:r>
                <a:r>
                  <a:rPr lang="uz-Latn-UZ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қ</a:t>
                </a:r>
                <a:r>
                  <a:rPr lang="uz-Cyrl-UZ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тасига </a:t>
                </a:r>
                <a:r>
                  <a:rPr lang="uz-Latn-UZ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ў</a:t>
                </a:r>
                <a:r>
                  <a:rPr lang="uz-Cyrl-UZ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тказилган уринмалар чиқиш катталигининг тур</a:t>
                </a:r>
                <a:r>
                  <a:rPr lang="uz-Latn-UZ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ғ</a:t>
                </a:r>
                <a:r>
                  <a:rPr lang="uz-Cyrl-UZ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унлашган </a:t>
                </a:r>
                <a:r>
                  <a:rPr lang="uz-Latn-UZ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қ</a:t>
                </a:r>
                <a:r>
                  <a:rPr lang="uz-Cyrl-UZ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иймати чизиғидан бир хил </a:t>
                </a:r>
                <a:r>
                  <a:rPr lang="uz-Cyrl-UZ" i="1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Т</a:t>
                </a:r>
                <a:r>
                  <a:rPr lang="uz-Cyrl-UZ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кесмаларни кесиб ўтади. </a:t>
                </a:r>
                <a:r>
                  <a:rPr lang="uz-Cyrl-UZ" i="1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t=T</a:t>
                </a:r>
                <a:r>
                  <a:rPr lang="uz-Cyrl-UZ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ва</a:t>
                </a:r>
                <a:r>
                  <a:rPr lang="uz-Latn-UZ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қ</a:t>
                </a:r>
                <a:r>
                  <a:rPr lang="uz-Cyrl-UZ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тдаги чи</a:t>
                </a:r>
                <a:r>
                  <a:rPr lang="uz-Latn-UZ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қ</a:t>
                </a:r>
                <a:r>
                  <a:rPr lang="uz-Cyrl-UZ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и</a:t>
                </a:r>
                <a:r>
                  <a:rPr lang="uz-Latn-UZ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ш</a:t>
                </a:r>
                <a:r>
                  <a:rPr lang="uz-Cyrl-UZ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координатаси 63% га ўзгаради:</a:t>
                </a:r>
                <a:endParaRPr lang="ru-RU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542925" algn="ctr">
                  <a:buNone/>
                </a:pPr>
                <a:r>
                  <a:rPr lang="uz-Cyrl-UZ" i="1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</a:t>
                </a:r>
                <a:r>
                  <a:rPr lang="uz-Cyrl-UZ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= Т бўлганда </a:t>
                </a:r>
                <a:r>
                  <a:rPr lang="uz-Cyrl-UZ" i="1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Y</a:t>
                </a:r>
                <a:r>
                  <a:rPr lang="uz-Cyrl-UZ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=0,63</a:t>
                </a:r>
                <a:r>
                  <a:rPr lang="uz-Cyrl-UZ" i="1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Y∞</a:t>
                </a:r>
                <a:r>
                  <a:rPr lang="uz-Cyrl-UZ" i="1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</a:t>
                </a:r>
              </a:p>
              <a:p>
                <a:pPr marL="0" indent="542925" algn="just">
                  <a:buNone/>
                </a:pPr>
                <a:r>
                  <a:rPr lang="uz-Cyrl-UZ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Агар </a:t>
                </a:r>
                <a14:m>
                  <m:oMath xmlns:m="http://schemas.openxmlformats.org/officeDocument/2006/math">
                    <m:r>
                      <a:rPr lang="uz-Cyrl-UZ" b="0" i="1">
                        <a:solidFill>
                          <a:schemeClr val="tx1"/>
                        </a:solidFill>
                      </a:rPr>
                      <m:t>𝑡</m:t>
                    </m:r>
                    <m:r>
                      <a:rPr lang="uz-Cyrl-UZ" b="0" i="1">
                        <a:solidFill>
                          <a:schemeClr val="tx1"/>
                        </a:solidFill>
                      </a:rPr>
                      <m:t>→∞</m:t>
                    </m:r>
                  </m:oMath>
                </a14:m>
                <a:r>
                  <a:rPr lang="uz-Cyrl-UZ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бўлса, чи</a:t>
                </a:r>
                <a:r>
                  <a:rPr lang="uz-Latn-UZ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қ</a:t>
                </a:r>
                <a:r>
                  <a:rPr lang="uz-Cyrl-UZ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иш параметрининг </a:t>
                </a:r>
                <a:r>
                  <a:rPr lang="uz-Latn-UZ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қ</a:t>
                </a:r>
                <a:r>
                  <a:rPr lang="uz-Cyrl-UZ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иймати кириш параметрининг қийматига интилади </a:t>
                </a:r>
                <a14:m>
                  <m:oMath xmlns:m="http://schemas.openxmlformats.org/officeDocument/2006/math">
                    <m:r>
                      <a:rPr lang="uz-Cyrl-UZ" b="0" i="1">
                        <a:solidFill>
                          <a:schemeClr val="tx1"/>
                        </a:solidFill>
                      </a:rPr>
                      <m:t>(у→х)</m:t>
                    </m:r>
                  </m:oMath>
                </a14:m>
                <a:r>
                  <a:rPr lang="uz-Cyrl-UZ" i="1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,</a:t>
                </a:r>
                <a:r>
                  <a:rPr lang="uz-Cyrl-UZ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яъни чиқиш катталиги кириш сигнали таъсирида, чексиз вақт мобайнида кириш катталиги билан тенглашишга интилади. Амалда, ўтиш жараёнининг ва</a:t>
                </a:r>
                <a:r>
                  <a:rPr lang="uz-Latn-UZ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қ</a:t>
                </a:r>
                <a:r>
                  <a:rPr lang="uz-Cyrl-UZ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ти </a:t>
                </a:r>
                <a14:m>
                  <m:oMath xmlns:m="http://schemas.openxmlformats.org/officeDocument/2006/math">
                    <m:r>
                      <a:rPr lang="uz-Cyrl-UZ" b="0" i="1">
                        <a:solidFill>
                          <a:schemeClr val="tx1"/>
                        </a:solidFill>
                      </a:rPr>
                      <m:t>𝑡</m:t>
                    </m:r>
                    <m:r>
                      <a:rPr lang="uz-Cyrl-UZ" b="0" i="1">
                        <a:solidFill>
                          <a:schemeClr val="tx1"/>
                        </a:solidFill>
                      </a:rPr>
                      <m:t>≈3Т</m:t>
                    </m:r>
                  </m:oMath>
                </a14:m>
                <a:r>
                  <a:rPr lang="uz-Cyrl-UZ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деб қабул </a:t>
                </a:r>
                <a:r>
                  <a:rPr lang="uz-Latn-UZ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қ</a:t>
                </a:r>
                <a:r>
                  <a:rPr lang="uz-Cyrl-UZ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илинади, чунки уч доимийликка тенг вақт давомида тар</a:t>
                </a:r>
                <a:r>
                  <a:rPr lang="uz-Latn-UZ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қ</a:t>
                </a:r>
                <a:r>
                  <a:rPr lang="uz-Cyrl-UZ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алиш эгри чиз</a:t>
                </a:r>
                <a:r>
                  <a:rPr lang="uz-Latn-UZ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иғ</a:t>
                </a:r>
                <a:r>
                  <a:rPr lang="uz-Cyrl-UZ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и чи</a:t>
                </a:r>
                <a:r>
                  <a:rPr lang="uz-Latn-UZ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қ</a:t>
                </a:r>
                <a:r>
                  <a:rPr lang="uz-Cyrl-UZ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иш катталигининг янги, турғунлашган </a:t>
                </a:r>
                <a:r>
                  <a:rPr lang="uz-Cyrl-UZ" i="1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Y∞</a:t>
                </a:r>
                <a:r>
                  <a:rPr lang="uz-Cyrl-UZ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т</a:t>
                </a:r>
                <a:r>
                  <a:rPr lang="uz-Latn-UZ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ўғ</a:t>
                </a:r>
                <a:r>
                  <a:rPr lang="uz-Cyrl-UZ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ри чизи</a:t>
                </a:r>
                <a:r>
                  <a:rPr lang="uz-Latn-UZ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ғ</a:t>
                </a:r>
                <a:r>
                  <a:rPr lang="uz-Cyrl-UZ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ига </a:t>
                </a:r>
                <a:r>
                  <a:rPr lang="uz-Latn-UZ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қў</a:t>
                </a:r>
                <a:r>
                  <a:rPr lang="uz-Cyrl-UZ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шилиб кетади. </a:t>
                </a:r>
                <a:r>
                  <a:rPr lang="uz-Cyrl-UZ" i="1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Т =∞</a:t>
                </a:r>
                <a:r>
                  <a:rPr lang="uz-Cyrl-UZ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даги турғунлашган режим учун ифодадан </a:t>
                </a:r>
                <a:r>
                  <a:rPr lang="uz-Cyrl-UZ" i="1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у=Кх</a:t>
                </a:r>
                <a:r>
                  <a:rPr lang="uz-Cyrl-UZ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эканлиги келиб чи</a:t>
                </a:r>
                <a:r>
                  <a:rPr lang="uz-Latn-UZ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қ</a:t>
                </a:r>
                <a:r>
                  <a:rPr lang="uz-Cyrl-UZ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ади. </a:t>
                </a:r>
                <a:r>
                  <a:rPr lang="ru-RU" dirty="0" err="1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Бу</a:t>
                </a:r>
                <a:r>
                  <a:rPr lang="ru-RU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ru-RU" dirty="0" err="1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демак</a:t>
                </a:r>
                <a:r>
                  <a:rPr lang="ru-RU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, </a:t>
                </a:r>
                <a:r>
                  <a:rPr lang="ru-RU" dirty="0" err="1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ўтиш</a:t>
                </a:r>
                <a:r>
                  <a:rPr lang="ru-RU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ru-RU" dirty="0" err="1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жараёни</a:t>
                </a:r>
                <a:r>
                  <a:rPr lang="ru-RU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ru-RU" dirty="0" err="1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тугагач</a:t>
                </a:r>
                <a:r>
                  <a:rPr lang="ru-RU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, </a:t>
                </a:r>
                <a:r>
                  <a:rPr lang="ru-RU" dirty="0" err="1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биринчи</a:t>
                </a:r>
                <a:r>
                  <a:rPr lang="ru-RU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ru-RU" dirty="0" err="1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тартибли</a:t>
                </a:r>
                <a:r>
                  <a:rPr lang="ru-RU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ru-RU" dirty="0" err="1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нодаврий</a:t>
                </a:r>
                <a:r>
                  <a:rPr lang="ru-RU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звено </a:t>
                </a:r>
                <a:r>
                  <a:rPr lang="ru-RU" dirty="0" err="1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кучайтирувчи</a:t>
                </a:r>
                <a:r>
                  <a:rPr lang="ru-RU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звено </a:t>
                </a:r>
                <a:r>
                  <a:rPr lang="ru-RU" dirty="0" err="1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каби</a:t>
                </a:r>
                <a:r>
                  <a:rPr lang="ru-RU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ru-RU" dirty="0" err="1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ишлайди</a:t>
                </a:r>
                <a:r>
                  <a:rPr lang="ru-RU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</a:t>
                </a:r>
                <a:endParaRPr lang="ru-RU" sz="2300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3" name="Объект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251520" y="260648"/>
                <a:ext cx="8640960" cy="6408712"/>
              </a:xfrm>
              <a:blipFill rotWithShape="1">
                <a:blip r:embed="rId2"/>
                <a:stretch>
                  <a:fillRect l="-846" t="-1618" r="-917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1574618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260648"/>
            <a:ext cx="6264696" cy="32028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9700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856" y="3463463"/>
            <a:ext cx="2604682" cy="1910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755576" y="5661248"/>
            <a:ext cx="770485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z-Cyrl-UZ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3.4</a:t>
            </a:r>
            <a:r>
              <a:rPr lang="uz-Latn-UZ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-расм. Биринчи тартибли нодаврий звено характеристикалари:</a:t>
            </a:r>
            <a:endParaRPr lang="ru-RU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uz-Latn-UZ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а) югуриш эгри чизиғи; б) амплитуда-фаза характеристика; </a:t>
            </a:r>
            <a:endParaRPr lang="ru-RU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uz-Latn-UZ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в) логарифмик характеристикалар.</a:t>
            </a:r>
            <a:endParaRPr lang="ru-RU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215011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4" name="Объект 3"/>
              <p:cNvSpPr>
                <a:spLocks noGrp="1"/>
              </p:cNvSpPr>
              <p:nvPr>
                <p:ph idx="1"/>
              </p:nvPr>
            </p:nvSpPr>
            <p:spPr>
              <a:xfrm>
                <a:off x="323528" y="260648"/>
                <a:ext cx="8640960" cy="6408712"/>
              </a:xfrm>
            </p:spPr>
            <p:txBody>
              <a:bodyPr>
                <a:normAutofit fontScale="92500"/>
              </a:bodyPr>
              <a:lstStyle/>
              <a:p>
                <a:pPr marL="0" indent="457200" algn="just">
                  <a:lnSpc>
                    <a:spcPct val="120000"/>
                  </a:lnSpc>
                  <a:spcBef>
                    <a:spcPts val="0"/>
                  </a:spcBef>
                  <a:buNone/>
                </a:pPr>
                <a:r>
                  <a:rPr lang="ru-RU" b="1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Интегралловчи</a:t>
                </a:r>
                <a:r>
                  <a:rPr lang="ru-RU" b="1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звено. </a:t>
                </a:r>
                <a:r>
                  <a:rPr lang="ru-RU" dirty="0" err="1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Чиқиш</a:t>
                </a:r>
                <a:r>
                  <a:rPr lang="ru-RU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ru-RU" dirty="0" err="1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катталиги</a:t>
                </a:r>
                <a:r>
                  <a:rPr lang="ru-RU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ru-RU" dirty="0" err="1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кириш</a:t>
                </a:r>
                <a:r>
                  <a:rPr lang="ru-RU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ru-RU" dirty="0" err="1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катталигига</a:t>
                </a:r>
                <a:r>
                  <a:rPr lang="ru-RU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z-Latn-UZ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боғлиқ</a:t>
                </a:r>
                <a:r>
                  <a:rPr lang="ru-RU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ru-RU" dirty="0" err="1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бўлмаган</a:t>
                </a:r>
                <a:r>
                  <a:rPr lang="ru-RU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, </a:t>
                </a:r>
                <a:r>
                  <a:rPr lang="ru-RU" dirty="0" err="1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лекин</a:t>
                </a:r>
                <a:r>
                  <a:rPr lang="ru-RU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z-Latn-UZ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чиқиш</a:t>
                </a:r>
                <a:r>
                  <a:rPr lang="ru-RU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координата </a:t>
                </a:r>
                <a:r>
                  <a:rPr lang="ru-RU" dirty="0" err="1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ўзгаришининг</a:t>
                </a:r>
                <a:r>
                  <a:rPr lang="ru-RU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ru-RU" dirty="0" err="1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тезлиги</a:t>
                </a:r>
                <a:r>
                  <a:rPr lang="ru-RU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звено </a:t>
                </a:r>
                <a:r>
                  <a:rPr lang="ru-RU" dirty="0" err="1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киришидаги</a:t>
                </a:r>
                <a:r>
                  <a:rPr lang="ru-RU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ru-RU" dirty="0" err="1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сигналга</a:t>
                </a:r>
                <a:r>
                  <a:rPr lang="ru-RU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ru-RU" dirty="0" err="1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пропорционал</a:t>
                </a:r>
                <a:r>
                  <a:rPr lang="ru-RU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ru-RU" dirty="0" err="1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бўлган</a:t>
                </a:r>
                <a:r>
                  <a:rPr lang="ru-RU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звено </a:t>
                </a:r>
                <a:r>
                  <a:rPr lang="ru-RU" i="1" dirty="0" err="1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интегралловчи</a:t>
                </a:r>
                <a:r>
                  <a:rPr lang="ru-RU" i="1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звено</a:t>
                </a:r>
                <a:r>
                  <a:rPr lang="ru-RU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ru-RU" dirty="0" err="1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дейилади</a:t>
                </a:r>
                <a:r>
                  <a:rPr lang="ru-RU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 </a:t>
                </a:r>
                <a:r>
                  <a:rPr lang="ru-RU" dirty="0" err="1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Унинг</a:t>
                </a:r>
                <a:r>
                  <a:rPr lang="ru-RU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ru-RU" dirty="0" err="1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тавсифи</a:t>
                </a:r>
                <a:r>
                  <a:rPr lang="ru-RU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z-Latn-UZ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қ</a:t>
                </a:r>
                <a:r>
                  <a:rPr lang="ru-RU" dirty="0" err="1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уйидагича</a:t>
                </a:r>
                <a:r>
                  <a:rPr lang="ru-RU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:</a:t>
                </a:r>
              </a:p>
              <a:p>
                <a:pPr marL="0" indent="457200" algn="r">
                  <a:lnSpc>
                    <a:spcPct val="120000"/>
                  </a:lnSpc>
                  <a:spcBef>
                    <a:spcPts val="0"/>
                  </a:spcBef>
                  <a:buNone/>
                </a:pPr>
                <a14:m>
                  <m:oMath xmlns:m="http://schemas.openxmlformats.org/officeDocument/2006/math">
                    <m:f>
                      <m:fPr>
                        <m:ctrlPr>
                          <a:rPr lang="ru-RU" i="1">
                            <a:solidFill>
                              <a:schemeClr val="tx1"/>
                            </a:solidFill>
                          </a:rPr>
                        </m:ctrlPr>
                      </m:fPr>
                      <m:num>
                        <m:r>
                          <a:rPr lang="ru-RU" b="1" i="1">
                            <a:solidFill>
                              <a:schemeClr val="tx1"/>
                            </a:solidFill>
                          </a:rPr>
                          <m:t>𝒅𝒚</m:t>
                        </m:r>
                      </m:num>
                      <m:den>
                        <m:r>
                          <a:rPr lang="ru-RU" b="1" i="1">
                            <a:solidFill>
                              <a:schemeClr val="tx1"/>
                            </a:solidFill>
                          </a:rPr>
                          <m:t>𝒅𝒕</m:t>
                        </m:r>
                      </m:den>
                    </m:f>
                    <m:r>
                      <a:rPr lang="ru-RU" b="1" i="1">
                        <a:solidFill>
                          <a:schemeClr val="tx1"/>
                        </a:solidFill>
                      </a:rPr>
                      <m:t>=</m:t>
                    </m:r>
                    <m:r>
                      <a:rPr lang="en-US" b="1" i="1">
                        <a:solidFill>
                          <a:schemeClr val="tx1"/>
                        </a:solidFill>
                      </a:rPr>
                      <m:t>𝑲𝒙</m:t>
                    </m:r>
                  </m:oMath>
                </a14:m>
                <a:r>
                  <a:rPr lang="ru-RU" b="1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                                     </a:t>
                </a:r>
                <a:r>
                  <a:rPr lang="ru-RU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(</a:t>
                </a:r>
                <a:r>
                  <a:rPr lang="uz-Cyrl-UZ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3.26</a:t>
                </a:r>
                <a:r>
                  <a:rPr lang="ru-RU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)</a:t>
                </a:r>
                <a:endParaRPr lang="ru-RU" b="1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457200" algn="just">
                  <a:lnSpc>
                    <a:spcPct val="120000"/>
                  </a:lnSpc>
                  <a:spcBef>
                    <a:spcPts val="0"/>
                  </a:spcBef>
                  <a:buNone/>
                </a:pPr>
                <a:r>
                  <a:rPr lang="uz-Latn-UZ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бу ерда</a:t>
                </a:r>
                <a:r>
                  <a:rPr lang="uz-Cyrl-UZ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: </a:t>
                </a:r>
                <a:r>
                  <a:rPr lang="uz-Latn-UZ" i="1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К</a:t>
                </a:r>
                <a:r>
                  <a:rPr lang="uz-Latn-UZ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- звенонинг кучайиш коэффициенти ва унинг вақт доимийси нисбатига тенг звенонинг тарқалиш тезлиги.</a:t>
                </a:r>
                <a:endParaRPr lang="ru-RU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457200" algn="just">
                  <a:lnSpc>
                    <a:spcPct val="120000"/>
                  </a:lnSpc>
                  <a:spcBef>
                    <a:spcPts val="0"/>
                  </a:spcBef>
                  <a:buNone/>
                </a:pPr>
                <a:r>
                  <a:rPr lang="ru-RU" dirty="0" err="1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Ифодани</a:t>
                </a:r>
                <a:r>
                  <a:rPr lang="ru-RU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ru-RU" dirty="0" err="1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интеграллаб</a:t>
                </a:r>
                <a:r>
                  <a:rPr lang="ru-RU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ru-RU" dirty="0" err="1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ўтиш</a:t>
                </a:r>
                <a:r>
                  <a:rPr lang="ru-RU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ru-RU" dirty="0" err="1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жараёни</a:t>
                </a:r>
                <a:r>
                  <a:rPr lang="ru-RU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ru-RU" dirty="0" err="1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тенгламасини</a:t>
                </a:r>
                <a:r>
                  <a:rPr lang="ru-RU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z-Latn-UZ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ҳо</a:t>
                </a:r>
                <a:r>
                  <a:rPr lang="ru-RU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сил </a:t>
                </a:r>
                <a:r>
                  <a:rPr lang="uz-Cyrl-UZ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қ</a:t>
                </a:r>
                <a:r>
                  <a:rPr lang="ru-RU" dirty="0" err="1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иламиз</a:t>
                </a:r>
                <a:r>
                  <a:rPr lang="ru-RU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:</a:t>
                </a:r>
              </a:p>
              <a:p>
                <a:pPr marL="0" indent="457200" algn="r">
                  <a:lnSpc>
                    <a:spcPct val="120000"/>
                  </a:lnSpc>
                  <a:spcBef>
                    <a:spcPts val="0"/>
                  </a:spcBef>
                  <a:buNone/>
                </a:pPr>
                <a14:m>
                  <m:oMath xmlns:m="http://schemas.openxmlformats.org/officeDocument/2006/math">
                    <m:r>
                      <a:rPr lang="uz-Latn-UZ" i="1">
                        <a:solidFill>
                          <a:schemeClr val="tx1"/>
                        </a:solidFill>
                      </a:rPr>
                      <m:t>𝑦</m:t>
                    </m:r>
                    <m:r>
                      <a:rPr lang="uz-Latn-UZ" i="1">
                        <a:solidFill>
                          <a:schemeClr val="tx1"/>
                        </a:solidFill>
                      </a:rPr>
                      <m:t>=</m:t>
                    </m:r>
                    <m:r>
                      <a:rPr lang="uz-Latn-UZ" i="1">
                        <a:solidFill>
                          <a:schemeClr val="tx1"/>
                        </a:solidFill>
                      </a:rPr>
                      <m:t>𝐾</m:t>
                    </m:r>
                    <m:nary>
                      <m:naryPr>
                        <m:limLoc m:val="subSup"/>
                        <m:ctrlPr>
                          <a:rPr lang="ru-RU" i="1">
                            <a:solidFill>
                              <a:schemeClr val="tx1"/>
                            </a:solidFill>
                          </a:rPr>
                        </m:ctrlPr>
                      </m:naryPr>
                      <m:sub>
                        <m:r>
                          <a:rPr lang="uz-Latn-UZ" i="1">
                            <a:solidFill>
                              <a:schemeClr val="tx1"/>
                            </a:solidFill>
                          </a:rPr>
                          <m:t>0</m:t>
                        </m:r>
                      </m:sub>
                      <m:sup>
                        <m:r>
                          <a:rPr lang="uz-Latn-UZ" i="1">
                            <a:solidFill>
                              <a:schemeClr val="tx1"/>
                            </a:solidFill>
                          </a:rPr>
                          <m:t>𝑡</m:t>
                        </m:r>
                      </m:sup>
                      <m:e>
                        <m:r>
                          <a:rPr lang="uz-Latn-UZ" i="1">
                            <a:solidFill>
                              <a:schemeClr val="tx1"/>
                            </a:solidFill>
                          </a:rPr>
                          <m:t>𝑥𝑑𝑡</m:t>
                        </m:r>
                        <m:r>
                          <a:rPr lang="uz-Latn-UZ" i="1">
                            <a:solidFill>
                              <a:schemeClr val="tx1"/>
                            </a:solidFill>
                          </a:rPr>
                          <m:t>.</m:t>
                        </m:r>
                      </m:e>
                    </m:nary>
                  </m:oMath>
                </a14:m>
                <a:r>
                  <a:rPr lang="uz-Latn-UZ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                             (</a:t>
                </a:r>
                <a:r>
                  <a:rPr lang="uz-Cyrl-UZ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3.27</a:t>
                </a:r>
                <a:r>
                  <a:rPr lang="uz-Latn-UZ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)</a:t>
                </a:r>
                <a:endParaRPr lang="ru-RU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457200" algn="just">
                  <a:lnSpc>
                    <a:spcPct val="120000"/>
                  </a:lnSpc>
                  <a:spcBef>
                    <a:spcPts val="0"/>
                  </a:spcBef>
                  <a:buNone/>
                </a:pPr>
                <a:r>
                  <a:rPr lang="uz-Latn-UZ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Ифодадан чиқиш катталиги кириш катталигининг интегралига пропорционал эканлиги келиб чиқади. Ифодага Лаплас алмаштиришини қўлласак, интегралловчи звенонинг тенгламасини оператор шаклида ҳосил қиламиз (нолавий бошланғич шартларда):</a:t>
                </a:r>
                <a:endParaRPr lang="ru-RU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457200" algn="r">
                  <a:lnSpc>
                    <a:spcPct val="120000"/>
                  </a:lnSpc>
                  <a:spcBef>
                    <a:spcPts val="0"/>
                  </a:spcBef>
                  <a:buNone/>
                </a:pPr>
                <a14:m>
                  <m:oMath xmlns:m="http://schemas.openxmlformats.org/officeDocument/2006/math">
                    <m:r>
                      <a:rPr lang="uz-Latn-UZ" b="0" i="1">
                        <a:solidFill>
                          <a:schemeClr val="tx1"/>
                        </a:solidFill>
                      </a:rPr>
                      <m:t>𝑦</m:t>
                    </m:r>
                    <m:d>
                      <m:dPr>
                        <m:ctrlPr>
                          <a:rPr lang="ru-RU" i="1">
                            <a:solidFill>
                              <a:schemeClr val="tx1"/>
                            </a:solidFill>
                          </a:rPr>
                        </m:ctrlPr>
                      </m:dPr>
                      <m:e>
                        <m:r>
                          <a:rPr lang="uz-Latn-UZ" b="0" i="1">
                            <a:solidFill>
                              <a:schemeClr val="tx1"/>
                            </a:solidFill>
                          </a:rPr>
                          <m:t>𝑝</m:t>
                        </m:r>
                      </m:e>
                    </m:d>
                    <m:r>
                      <a:rPr lang="uz-Latn-UZ" b="0" i="1">
                        <a:solidFill>
                          <a:schemeClr val="tx1"/>
                        </a:solidFill>
                      </a:rPr>
                      <m:t>=</m:t>
                    </m:r>
                    <m:d>
                      <m:dPr>
                        <m:ctrlPr>
                          <a:rPr lang="ru-RU" i="1">
                            <a:solidFill>
                              <a:schemeClr val="tx1"/>
                            </a:solidFill>
                          </a:rPr>
                        </m:ctrlPr>
                      </m:dPr>
                      <m:e>
                        <m:f>
                          <m:fPr>
                            <m:ctrlPr>
                              <a:rPr lang="ru-RU" i="1">
                                <a:solidFill>
                                  <a:schemeClr val="tx1"/>
                                </a:solidFill>
                              </a:rPr>
                            </m:ctrlPr>
                          </m:fPr>
                          <m:num>
                            <m:r>
                              <a:rPr lang="uz-Latn-UZ" b="0" i="1">
                                <a:solidFill>
                                  <a:schemeClr val="tx1"/>
                                </a:solidFill>
                              </a:rPr>
                              <m:t>𝐾</m:t>
                            </m:r>
                          </m:num>
                          <m:den>
                            <m:r>
                              <a:rPr lang="uz-Latn-UZ" b="0" i="1">
                                <a:solidFill>
                                  <a:schemeClr val="tx1"/>
                                </a:solidFill>
                              </a:rPr>
                              <m:t>𝑝</m:t>
                            </m:r>
                          </m:den>
                        </m:f>
                      </m:e>
                    </m:d>
                    <m:r>
                      <a:rPr lang="uz-Latn-UZ" b="0" i="1">
                        <a:solidFill>
                          <a:schemeClr val="tx1"/>
                        </a:solidFill>
                      </a:rPr>
                      <m:t>𝑥</m:t>
                    </m:r>
                    <m:d>
                      <m:dPr>
                        <m:ctrlPr>
                          <a:rPr lang="ru-RU" i="1">
                            <a:solidFill>
                              <a:schemeClr val="tx1"/>
                            </a:solidFill>
                          </a:rPr>
                        </m:ctrlPr>
                      </m:dPr>
                      <m:e>
                        <m:r>
                          <a:rPr lang="uz-Latn-UZ" b="0" i="1">
                            <a:solidFill>
                              <a:schemeClr val="tx1"/>
                            </a:solidFill>
                          </a:rPr>
                          <m:t>𝑝</m:t>
                        </m:r>
                      </m:e>
                    </m:d>
                    <m:r>
                      <a:rPr lang="uz-Latn-UZ" b="0" i="1">
                        <a:solidFill>
                          <a:schemeClr val="tx1"/>
                        </a:solidFill>
                      </a:rPr>
                      <m:t>.</m:t>
                    </m:r>
                  </m:oMath>
                </a14:m>
                <a:r>
                  <a:rPr lang="uz-Latn-UZ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                       (</a:t>
                </a:r>
                <a:r>
                  <a:rPr lang="uz-Cyrl-UZ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3.28</a:t>
                </a:r>
                <a:r>
                  <a:rPr lang="uz-Latn-UZ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)</a:t>
                </a:r>
                <a:endParaRPr lang="ru-RU" sz="2400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4" name="Объект 3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323528" y="260648"/>
                <a:ext cx="8640960" cy="6408712"/>
              </a:xfrm>
              <a:blipFill rotWithShape="1">
                <a:blip r:embed="rId2"/>
                <a:stretch>
                  <a:fillRect l="-846" r="-917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6620217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3" name="Объект 2"/>
              <p:cNvSpPr>
                <a:spLocks noGrp="1"/>
              </p:cNvSpPr>
              <p:nvPr>
                <p:ph idx="1"/>
              </p:nvPr>
            </p:nvSpPr>
            <p:spPr>
              <a:xfrm>
                <a:off x="251520" y="476672"/>
                <a:ext cx="8640960" cy="6048672"/>
              </a:xfrm>
            </p:spPr>
            <p:txBody>
              <a:bodyPr>
                <a:noAutofit/>
              </a:bodyPr>
              <a:lstStyle/>
              <a:p>
                <a:pPr marL="0" indent="457200" algn="just">
                  <a:lnSpc>
                    <a:spcPct val="130000"/>
                  </a:lnSpc>
                  <a:spcBef>
                    <a:spcPts val="0"/>
                  </a:spcBef>
                  <a:buNone/>
                </a:pPr>
                <a:r>
                  <a:rPr lang="uz-Latn-UZ" sz="26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Кўрилаётган элементар звенонинг узатиш функцияси:</a:t>
                </a:r>
                <a:endParaRPr lang="ru-RU" sz="2600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457200" algn="r">
                  <a:lnSpc>
                    <a:spcPct val="130000"/>
                  </a:lnSpc>
                  <a:spcBef>
                    <a:spcPts val="0"/>
                  </a:spcBef>
                  <a:buNone/>
                </a:pPr>
                <a14:m>
                  <m:oMath xmlns:m="http://schemas.openxmlformats.org/officeDocument/2006/math">
                    <m:r>
                      <a:rPr lang="uz-Latn-UZ" sz="2600" b="0" i="1">
                        <a:solidFill>
                          <a:schemeClr val="tx1"/>
                        </a:solidFill>
                      </a:rPr>
                      <m:t>𝑊</m:t>
                    </m:r>
                    <m:d>
                      <m:dPr>
                        <m:ctrlPr>
                          <a:rPr lang="ru-RU" sz="2600" i="1">
                            <a:solidFill>
                              <a:schemeClr val="tx1"/>
                            </a:solidFill>
                          </a:rPr>
                        </m:ctrlPr>
                      </m:dPr>
                      <m:e>
                        <m:r>
                          <a:rPr lang="uz-Latn-UZ" sz="2600" b="0" i="1">
                            <a:solidFill>
                              <a:schemeClr val="tx1"/>
                            </a:solidFill>
                          </a:rPr>
                          <m:t>𝑝</m:t>
                        </m:r>
                      </m:e>
                    </m:d>
                    <m:f>
                      <m:fPr>
                        <m:ctrlPr>
                          <a:rPr lang="ru-RU" sz="2600" i="1">
                            <a:solidFill>
                              <a:schemeClr val="tx1"/>
                            </a:solidFill>
                          </a:rPr>
                        </m:ctrlPr>
                      </m:fPr>
                      <m:num>
                        <m:r>
                          <a:rPr lang="uz-Latn-UZ" sz="2600" b="0" i="1">
                            <a:solidFill>
                              <a:schemeClr val="tx1"/>
                            </a:solidFill>
                          </a:rPr>
                          <m:t>𝑦</m:t>
                        </m:r>
                        <m:d>
                          <m:dPr>
                            <m:ctrlPr>
                              <a:rPr lang="ru-RU" sz="2600" i="1">
                                <a:solidFill>
                                  <a:schemeClr val="tx1"/>
                                </a:solidFill>
                              </a:rPr>
                            </m:ctrlPr>
                          </m:dPr>
                          <m:e>
                            <m:r>
                              <a:rPr lang="uz-Latn-UZ" sz="2600" b="0" i="1">
                                <a:solidFill>
                                  <a:schemeClr val="tx1"/>
                                </a:solidFill>
                              </a:rPr>
                              <m:t>𝑝</m:t>
                            </m:r>
                          </m:e>
                        </m:d>
                      </m:num>
                      <m:den>
                        <m:r>
                          <a:rPr lang="uz-Latn-UZ" sz="2600" b="0" i="1">
                            <a:solidFill>
                              <a:schemeClr val="tx1"/>
                            </a:solidFill>
                          </a:rPr>
                          <m:t>𝑥</m:t>
                        </m:r>
                        <m:d>
                          <m:dPr>
                            <m:ctrlPr>
                              <a:rPr lang="ru-RU" sz="2600" i="1">
                                <a:solidFill>
                                  <a:schemeClr val="tx1"/>
                                </a:solidFill>
                              </a:rPr>
                            </m:ctrlPr>
                          </m:dPr>
                          <m:e>
                            <m:r>
                              <a:rPr lang="uz-Latn-UZ" sz="2600" b="0" i="1">
                                <a:solidFill>
                                  <a:schemeClr val="tx1"/>
                                </a:solidFill>
                              </a:rPr>
                              <m:t>𝑝</m:t>
                            </m:r>
                          </m:e>
                        </m:d>
                      </m:den>
                    </m:f>
                    <m:r>
                      <a:rPr lang="uz-Latn-UZ" sz="2600" b="0" i="1">
                        <a:solidFill>
                          <a:schemeClr val="tx1"/>
                        </a:solidFill>
                      </a:rPr>
                      <m:t>=</m:t>
                    </m:r>
                    <m:f>
                      <m:fPr>
                        <m:ctrlPr>
                          <a:rPr lang="ru-RU" sz="2600" i="1">
                            <a:solidFill>
                              <a:schemeClr val="tx1"/>
                            </a:solidFill>
                          </a:rPr>
                        </m:ctrlPr>
                      </m:fPr>
                      <m:num>
                        <m:r>
                          <a:rPr lang="uz-Latn-UZ" sz="2600" b="0" i="1">
                            <a:solidFill>
                              <a:schemeClr val="tx1"/>
                            </a:solidFill>
                          </a:rPr>
                          <m:t>𝐾</m:t>
                        </m:r>
                      </m:num>
                      <m:den>
                        <m:r>
                          <a:rPr lang="uz-Latn-UZ" sz="2600" b="0" i="1">
                            <a:solidFill>
                              <a:schemeClr val="tx1"/>
                            </a:solidFill>
                          </a:rPr>
                          <m:t>𝑝</m:t>
                        </m:r>
                      </m:den>
                    </m:f>
                    <m:r>
                      <a:rPr lang="uz-Latn-UZ" sz="2600" b="0" i="1">
                        <a:solidFill>
                          <a:schemeClr val="tx1"/>
                        </a:solidFill>
                      </a:rPr>
                      <m:t>.</m:t>
                    </m:r>
                  </m:oMath>
                </a14:m>
                <a:r>
                  <a:rPr lang="uz-Latn-UZ" sz="26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           </a:t>
                </a:r>
                <a:r>
                  <a:rPr lang="uz-Latn-UZ" sz="26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</a:t>
                </a:r>
                <a:r>
                  <a:rPr lang="uz-Latn-UZ" sz="26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(</a:t>
                </a:r>
                <a:r>
                  <a:rPr lang="uz-Cyrl-UZ" sz="26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3.29</a:t>
                </a:r>
                <a:r>
                  <a:rPr lang="uz-Latn-UZ" sz="26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)</a:t>
                </a:r>
                <a:endParaRPr lang="ru-RU" sz="2600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457200" algn="just">
                  <a:lnSpc>
                    <a:spcPct val="130000"/>
                  </a:lnSpc>
                  <a:spcBef>
                    <a:spcPts val="0"/>
                  </a:spcBef>
                  <a:buNone/>
                </a:pPr>
                <a:r>
                  <a:rPr lang="uz-Latn-UZ" sz="26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Ифодадаги </a:t>
                </a:r>
                <a:r>
                  <a:rPr lang="uz-Latn-UZ" sz="2600" i="1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Р</a:t>
                </a:r>
                <a:r>
                  <a:rPr lang="uz-Latn-UZ" sz="26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операторни </a:t>
                </a:r>
                <a:r>
                  <a:rPr lang="uz-Latn-UZ" sz="2600" i="1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j</a:t>
                </a:r>
                <a:r>
                  <a:rPr lang="en-US" sz="2600" i="1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ω</a:t>
                </a:r>
                <a:r>
                  <a:rPr lang="uz-Latn-UZ" sz="26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билан алмаштирсак, звенонинг амплитуда-фаза характеристикаси келиб чиқади:</a:t>
                </a:r>
                <a:endParaRPr lang="ru-RU" sz="2600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457200" algn="r">
                  <a:lnSpc>
                    <a:spcPct val="130000"/>
                  </a:lnSpc>
                  <a:spcBef>
                    <a:spcPts val="0"/>
                  </a:spcBef>
                  <a:buNone/>
                </a:pPr>
                <a14:m>
                  <m:oMath xmlns:m="http://schemas.openxmlformats.org/officeDocument/2006/math">
                    <m:r>
                      <a:rPr lang="uz-Latn-UZ" sz="2600" b="0" i="1">
                        <a:solidFill>
                          <a:schemeClr val="tx1"/>
                        </a:solidFill>
                      </a:rPr>
                      <m:t>𝑊</m:t>
                    </m:r>
                    <m:d>
                      <m:dPr>
                        <m:ctrlPr>
                          <a:rPr lang="ru-RU" sz="2600" i="1">
                            <a:solidFill>
                              <a:schemeClr val="tx1"/>
                            </a:solidFill>
                          </a:rPr>
                        </m:ctrlPr>
                      </m:dPr>
                      <m:e>
                        <m:r>
                          <a:rPr lang="uz-Latn-UZ" sz="2600" b="0" i="1">
                            <a:solidFill>
                              <a:schemeClr val="tx1"/>
                            </a:solidFill>
                          </a:rPr>
                          <m:t>𝑗</m:t>
                        </m:r>
                        <m:r>
                          <a:rPr lang="uz-Latn-UZ" sz="2600" b="0" i="1">
                            <a:solidFill>
                              <a:schemeClr val="tx1"/>
                            </a:solidFill>
                          </a:rPr>
                          <m:t>𝜔</m:t>
                        </m:r>
                      </m:e>
                    </m:d>
                    <m:r>
                      <a:rPr lang="uz-Latn-UZ" sz="2600" b="0" i="1">
                        <a:solidFill>
                          <a:schemeClr val="tx1"/>
                        </a:solidFill>
                      </a:rPr>
                      <m:t>=</m:t>
                    </m:r>
                    <m:f>
                      <m:fPr>
                        <m:ctrlPr>
                          <a:rPr lang="ru-RU" sz="2600" i="1">
                            <a:solidFill>
                              <a:schemeClr val="tx1"/>
                            </a:solidFill>
                          </a:rPr>
                        </m:ctrlPr>
                      </m:fPr>
                      <m:num>
                        <m:r>
                          <a:rPr lang="uz-Latn-UZ" sz="2600" b="0" i="1">
                            <a:solidFill>
                              <a:schemeClr val="tx1"/>
                            </a:solidFill>
                          </a:rPr>
                          <m:t>𝑦</m:t>
                        </m:r>
                        <m:d>
                          <m:dPr>
                            <m:ctrlPr>
                              <a:rPr lang="ru-RU" sz="2600" i="1">
                                <a:solidFill>
                                  <a:schemeClr val="tx1"/>
                                </a:solidFill>
                              </a:rPr>
                            </m:ctrlPr>
                          </m:dPr>
                          <m:e>
                            <m:r>
                              <a:rPr lang="uz-Latn-UZ" sz="2600" b="0" i="1">
                                <a:solidFill>
                                  <a:schemeClr val="tx1"/>
                                </a:solidFill>
                              </a:rPr>
                              <m:t>𝑗</m:t>
                            </m:r>
                            <m:r>
                              <a:rPr lang="uz-Latn-UZ" sz="2600" b="0" i="1">
                                <a:solidFill>
                                  <a:schemeClr val="tx1"/>
                                </a:solidFill>
                              </a:rPr>
                              <m:t>𝜔</m:t>
                            </m:r>
                          </m:e>
                        </m:d>
                      </m:num>
                      <m:den>
                        <m:r>
                          <a:rPr lang="uz-Latn-UZ" sz="2600" b="0" i="1">
                            <a:solidFill>
                              <a:schemeClr val="tx1"/>
                            </a:solidFill>
                          </a:rPr>
                          <m:t>𝑥</m:t>
                        </m:r>
                        <m:d>
                          <m:dPr>
                            <m:ctrlPr>
                              <a:rPr lang="ru-RU" sz="2600" i="1">
                                <a:solidFill>
                                  <a:schemeClr val="tx1"/>
                                </a:solidFill>
                              </a:rPr>
                            </m:ctrlPr>
                          </m:dPr>
                          <m:e>
                            <m:r>
                              <a:rPr lang="uz-Latn-UZ" sz="2600" b="0" i="1">
                                <a:solidFill>
                                  <a:schemeClr val="tx1"/>
                                </a:solidFill>
                              </a:rPr>
                              <m:t>𝑗</m:t>
                            </m:r>
                            <m:r>
                              <a:rPr lang="uz-Latn-UZ" sz="2600" b="0" i="1">
                                <a:solidFill>
                                  <a:schemeClr val="tx1"/>
                                </a:solidFill>
                              </a:rPr>
                              <m:t>𝜔</m:t>
                            </m:r>
                          </m:e>
                        </m:d>
                      </m:den>
                    </m:f>
                    <m:r>
                      <a:rPr lang="uz-Latn-UZ" sz="2600" b="0" i="1">
                        <a:solidFill>
                          <a:schemeClr val="tx1"/>
                        </a:solidFill>
                      </a:rPr>
                      <m:t>=</m:t>
                    </m:r>
                    <m:f>
                      <m:fPr>
                        <m:ctrlPr>
                          <a:rPr lang="ru-RU" sz="2600" i="1">
                            <a:solidFill>
                              <a:schemeClr val="tx1"/>
                            </a:solidFill>
                          </a:rPr>
                        </m:ctrlPr>
                      </m:fPr>
                      <m:num>
                        <m:r>
                          <a:rPr lang="uz-Latn-UZ" sz="2600" b="0" i="1">
                            <a:solidFill>
                              <a:schemeClr val="tx1"/>
                            </a:solidFill>
                          </a:rPr>
                          <m:t>𝐾</m:t>
                        </m:r>
                      </m:num>
                      <m:den>
                        <m:r>
                          <a:rPr lang="uz-Latn-UZ" sz="2600" b="0" i="1">
                            <a:solidFill>
                              <a:schemeClr val="tx1"/>
                            </a:solidFill>
                          </a:rPr>
                          <m:t>𝑗</m:t>
                        </m:r>
                        <m:r>
                          <a:rPr lang="uz-Latn-UZ" sz="2600" b="0" i="1">
                            <a:solidFill>
                              <a:schemeClr val="tx1"/>
                            </a:solidFill>
                          </a:rPr>
                          <m:t>𝜔</m:t>
                        </m:r>
                      </m:den>
                    </m:f>
                    <m:r>
                      <a:rPr lang="uz-Latn-UZ" sz="2600" b="0" i="1">
                        <a:solidFill>
                          <a:schemeClr val="tx1"/>
                        </a:solidFill>
                      </a:rPr>
                      <m:t>=</m:t>
                    </m:r>
                    <m:f>
                      <m:fPr>
                        <m:ctrlPr>
                          <a:rPr lang="ru-RU" sz="2600" i="1">
                            <a:solidFill>
                              <a:schemeClr val="tx1"/>
                            </a:solidFill>
                          </a:rPr>
                        </m:ctrlPr>
                      </m:fPr>
                      <m:num>
                        <m:r>
                          <a:rPr lang="uz-Latn-UZ" sz="2600" b="0" i="1">
                            <a:solidFill>
                              <a:schemeClr val="tx1"/>
                            </a:solidFill>
                          </a:rPr>
                          <m:t>𝐾</m:t>
                        </m:r>
                      </m:num>
                      <m:den>
                        <m:r>
                          <a:rPr lang="uz-Latn-UZ" sz="2600" b="0" i="1">
                            <a:solidFill>
                              <a:schemeClr val="tx1"/>
                            </a:solidFill>
                          </a:rPr>
                          <m:t>𝜔</m:t>
                        </m:r>
                      </m:den>
                    </m:f>
                    <m:sSup>
                      <m:sSupPr>
                        <m:ctrlPr>
                          <a:rPr lang="ru-RU" sz="2600" i="1">
                            <a:solidFill>
                              <a:schemeClr val="tx1"/>
                            </a:solidFill>
                          </a:rPr>
                        </m:ctrlPr>
                      </m:sSupPr>
                      <m:e>
                        <m:r>
                          <a:rPr lang="uz-Latn-UZ" sz="2600" b="0" i="1">
                            <a:solidFill>
                              <a:schemeClr val="tx1"/>
                            </a:solidFill>
                          </a:rPr>
                          <m:t>𝑒</m:t>
                        </m:r>
                      </m:e>
                      <m:sup>
                        <m:r>
                          <a:rPr lang="uz-Latn-UZ" sz="2600" b="0" i="1">
                            <a:solidFill>
                              <a:schemeClr val="tx1"/>
                            </a:solidFill>
                          </a:rPr>
                          <m:t>−</m:t>
                        </m:r>
                        <m:r>
                          <a:rPr lang="uz-Latn-UZ" sz="2600" b="0" i="1">
                            <a:solidFill>
                              <a:schemeClr val="tx1"/>
                            </a:solidFill>
                          </a:rPr>
                          <m:t>𝑗</m:t>
                        </m:r>
                        <m:f>
                          <m:fPr>
                            <m:ctrlPr>
                              <a:rPr lang="ru-RU" sz="2600" i="1">
                                <a:solidFill>
                                  <a:schemeClr val="tx1"/>
                                </a:solidFill>
                              </a:rPr>
                            </m:ctrlPr>
                          </m:fPr>
                          <m:num>
                            <m:r>
                              <a:rPr lang="uz-Latn-UZ" sz="2600" b="0" i="1">
                                <a:solidFill>
                                  <a:schemeClr val="tx1"/>
                                </a:solidFill>
                              </a:rPr>
                              <m:t>𝜋</m:t>
                            </m:r>
                          </m:num>
                          <m:den>
                            <m:r>
                              <a:rPr lang="uz-Latn-UZ" sz="2600" b="0" i="1">
                                <a:solidFill>
                                  <a:schemeClr val="tx1"/>
                                </a:solidFill>
                              </a:rPr>
                              <m:t>2</m:t>
                            </m:r>
                          </m:den>
                        </m:f>
                      </m:sup>
                    </m:sSup>
                    <m:r>
                      <a:rPr lang="uz-Latn-UZ" sz="2600" b="0" i="1">
                        <a:solidFill>
                          <a:schemeClr val="tx1"/>
                        </a:solidFill>
                      </a:rPr>
                      <m:t>.</m:t>
                    </m:r>
                  </m:oMath>
                </a14:m>
                <a:r>
                  <a:rPr lang="uz-Latn-UZ" sz="26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   </a:t>
                </a:r>
                <a:r>
                  <a:rPr lang="uz-Latn-UZ" sz="26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(</a:t>
                </a:r>
                <a:r>
                  <a:rPr lang="uz-Cyrl-UZ" sz="26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3.30</a:t>
                </a:r>
                <a:r>
                  <a:rPr lang="uz-Latn-UZ" sz="26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)</a:t>
                </a:r>
                <a:endParaRPr lang="ru-RU" sz="2600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457200" algn="just">
                  <a:lnSpc>
                    <a:spcPct val="130000"/>
                  </a:lnSpc>
                  <a:spcBef>
                    <a:spcPts val="0"/>
                  </a:spcBef>
                  <a:buNone/>
                </a:pPr>
                <a:r>
                  <a:rPr lang="ru-RU" sz="2600" dirty="0" err="1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Ифодадан</a:t>
                </a:r>
                <a:r>
                  <a:rPr lang="ru-RU" sz="26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амплитуда-частота </a:t>
                </a:r>
                <a:r>
                  <a:rPr lang="ru-RU" sz="2600" dirty="0" err="1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ва</a:t>
                </a:r>
                <a:r>
                  <a:rPr lang="ru-RU" sz="26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фаза-частота </a:t>
                </a:r>
                <a:r>
                  <a:rPr lang="ru-RU" sz="2600" dirty="0" err="1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характеристикаларнинг</a:t>
                </a:r>
                <a:r>
                  <a:rPr lang="ru-RU" sz="26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ru-RU" sz="2600" dirty="0" err="1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тенгламалари</a:t>
                </a:r>
                <a:r>
                  <a:rPr lang="ru-RU" sz="26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ru-RU" sz="2600" dirty="0" err="1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топилади</a:t>
                </a:r>
                <a:r>
                  <a:rPr lang="ru-RU" sz="26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:</a:t>
                </a:r>
              </a:p>
              <a:p>
                <a:pPr marL="0" indent="457200" algn="r">
                  <a:lnSpc>
                    <a:spcPct val="130000"/>
                  </a:lnSpc>
                  <a:spcBef>
                    <a:spcPts val="0"/>
                  </a:spcBef>
                  <a:buNone/>
                </a:pPr>
                <a14:m>
                  <m:oMath xmlns:m="http://schemas.openxmlformats.org/officeDocument/2006/math">
                    <m:r>
                      <a:rPr lang="ru-RU" sz="2600" b="0" i="1">
                        <a:solidFill>
                          <a:schemeClr val="tx1"/>
                        </a:solidFill>
                      </a:rPr>
                      <m:t>𝐴</m:t>
                    </m:r>
                    <m:d>
                      <m:dPr>
                        <m:ctrlPr>
                          <a:rPr lang="ru-RU" sz="2600" i="1">
                            <a:solidFill>
                              <a:schemeClr val="tx1"/>
                            </a:solidFill>
                          </a:rPr>
                        </m:ctrlPr>
                      </m:dPr>
                      <m:e>
                        <m:r>
                          <a:rPr lang="ru-RU" sz="2600" b="0" i="1">
                            <a:solidFill>
                              <a:schemeClr val="tx1"/>
                            </a:solidFill>
                          </a:rPr>
                          <m:t>𝜔</m:t>
                        </m:r>
                      </m:e>
                    </m:d>
                    <m:r>
                      <a:rPr lang="ru-RU" sz="2600" b="0" i="1">
                        <a:solidFill>
                          <a:schemeClr val="tx1"/>
                        </a:solidFill>
                      </a:rPr>
                      <m:t>=</m:t>
                    </m:r>
                    <m:f>
                      <m:fPr>
                        <m:ctrlPr>
                          <a:rPr lang="ru-RU" sz="2600" i="1">
                            <a:solidFill>
                              <a:schemeClr val="tx1"/>
                            </a:solidFill>
                          </a:rPr>
                        </m:ctrlPr>
                      </m:fPr>
                      <m:num>
                        <m:r>
                          <a:rPr lang="ru-RU" sz="2600" b="0" i="1">
                            <a:solidFill>
                              <a:schemeClr val="tx1"/>
                            </a:solidFill>
                          </a:rPr>
                          <m:t>𝐾</m:t>
                        </m:r>
                      </m:num>
                      <m:den>
                        <m:r>
                          <a:rPr lang="ru-RU" sz="2600" b="0" i="1">
                            <a:solidFill>
                              <a:schemeClr val="tx1"/>
                            </a:solidFill>
                          </a:rPr>
                          <m:t>𝜔</m:t>
                        </m:r>
                      </m:den>
                    </m:f>
                    <m:r>
                      <a:rPr lang="ru-RU" sz="2600" b="0" i="1">
                        <a:solidFill>
                          <a:schemeClr val="tx1"/>
                        </a:solidFill>
                      </a:rPr>
                      <m:t>;</m:t>
                    </m:r>
                  </m:oMath>
                </a14:m>
                <a:r>
                  <a:rPr lang="ru-RU" sz="26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          </a:t>
                </a:r>
                <a:r>
                  <a:rPr lang="ru-RU" sz="26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(</a:t>
                </a:r>
                <a:r>
                  <a:rPr lang="uz-Cyrl-UZ" sz="26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3.31</a:t>
                </a:r>
                <a:r>
                  <a:rPr lang="ru-RU" sz="26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)</a:t>
                </a:r>
              </a:p>
              <a:p>
                <a:pPr marL="0" indent="457200" algn="r">
                  <a:lnSpc>
                    <a:spcPct val="130000"/>
                  </a:lnSpc>
                  <a:spcBef>
                    <a:spcPts val="0"/>
                  </a:spcBef>
                  <a:buNone/>
                </a:pPr>
                <a14:m>
                  <m:oMath xmlns:m="http://schemas.openxmlformats.org/officeDocument/2006/math">
                    <m:r>
                      <a:rPr lang="ru-RU" sz="2600" b="0" i="1">
                        <a:solidFill>
                          <a:schemeClr val="tx1"/>
                        </a:solidFill>
                      </a:rPr>
                      <m:t>𝜑</m:t>
                    </m:r>
                    <m:d>
                      <m:dPr>
                        <m:ctrlPr>
                          <a:rPr lang="ru-RU" sz="2600" i="1">
                            <a:solidFill>
                              <a:schemeClr val="tx1"/>
                            </a:solidFill>
                          </a:rPr>
                        </m:ctrlPr>
                      </m:dPr>
                      <m:e>
                        <m:r>
                          <a:rPr lang="ru-RU" sz="2600" b="0" i="1">
                            <a:solidFill>
                              <a:schemeClr val="tx1"/>
                            </a:solidFill>
                          </a:rPr>
                          <m:t>𝜔</m:t>
                        </m:r>
                      </m:e>
                    </m:d>
                    <m:r>
                      <a:rPr lang="ru-RU" sz="2600" b="0" i="1">
                        <a:solidFill>
                          <a:schemeClr val="tx1"/>
                        </a:solidFill>
                      </a:rPr>
                      <m:t>=−</m:t>
                    </m:r>
                    <m:f>
                      <m:fPr>
                        <m:ctrlPr>
                          <a:rPr lang="ru-RU" sz="2600" i="1">
                            <a:solidFill>
                              <a:schemeClr val="tx1"/>
                            </a:solidFill>
                          </a:rPr>
                        </m:ctrlPr>
                      </m:fPr>
                      <m:num>
                        <m:r>
                          <a:rPr lang="ru-RU" sz="2600" b="0" i="1">
                            <a:solidFill>
                              <a:schemeClr val="tx1"/>
                            </a:solidFill>
                          </a:rPr>
                          <m:t>𝜋</m:t>
                        </m:r>
                      </m:num>
                      <m:den>
                        <m:r>
                          <a:rPr lang="ru-RU" sz="2600" b="0" i="1">
                            <a:solidFill>
                              <a:schemeClr val="tx1"/>
                            </a:solidFill>
                          </a:rPr>
                          <m:t>2</m:t>
                        </m:r>
                      </m:den>
                    </m:f>
                    <m:r>
                      <a:rPr lang="ru-RU" sz="2600" b="0" i="1">
                        <a:solidFill>
                          <a:schemeClr val="tx1"/>
                        </a:solidFill>
                      </a:rPr>
                      <m:t>.</m:t>
                    </m:r>
                  </m:oMath>
                </a14:m>
                <a:r>
                  <a:rPr lang="ru-RU" sz="26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        </a:t>
                </a:r>
                <a:r>
                  <a:rPr lang="ru-RU" sz="26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(</a:t>
                </a:r>
                <a:r>
                  <a:rPr lang="uz-Cyrl-UZ" sz="26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3.32</a:t>
                </a:r>
                <a:r>
                  <a:rPr lang="ru-RU" sz="26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)</a:t>
                </a:r>
                <a:endParaRPr lang="ru-RU" sz="2600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3" name="Объект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251520" y="476672"/>
                <a:ext cx="8640960" cy="6048672"/>
              </a:xfrm>
              <a:blipFill rotWithShape="1">
                <a:blip r:embed="rId2"/>
                <a:stretch>
                  <a:fillRect l="-1199" r="-1269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2354373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3" name="Объект 2"/>
              <p:cNvSpPr>
                <a:spLocks noGrp="1"/>
              </p:cNvSpPr>
              <p:nvPr>
                <p:ph idx="1"/>
              </p:nvPr>
            </p:nvSpPr>
            <p:spPr>
              <a:xfrm>
                <a:off x="251520" y="476672"/>
                <a:ext cx="8640960" cy="6048672"/>
              </a:xfrm>
            </p:spPr>
            <p:txBody>
              <a:bodyPr>
                <a:noAutofit/>
              </a:bodyPr>
              <a:lstStyle/>
              <a:p>
                <a:pPr marL="0" indent="457200" algn="just">
                  <a:spcBef>
                    <a:spcPts val="0"/>
                  </a:spcBef>
                  <a:buNone/>
                </a:pPr>
                <a:r>
                  <a:rPr lang="uz-Cyrl-UZ" sz="22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Тенгламалардан </a:t>
                </a:r>
                <a:r>
                  <a:rPr lang="uz-Latn-UZ" sz="22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қ</a:t>
                </a:r>
                <a:r>
                  <a:rPr lang="uz-Cyrl-UZ" sz="22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уйидагича хулоса келиб чи</a:t>
                </a:r>
                <a:r>
                  <a:rPr lang="uz-Latn-UZ" sz="22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қ</a:t>
                </a:r>
                <a:r>
                  <a:rPr lang="uz-Cyrl-UZ" sz="22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ади: частота чексизликка интилганда </a:t>
                </a:r>
                <a14:m>
                  <m:oMath xmlns:m="http://schemas.openxmlformats.org/officeDocument/2006/math">
                    <m:r>
                      <a:rPr lang="uz-Cyrl-UZ" sz="2200" i="1">
                        <a:solidFill>
                          <a:schemeClr val="tx1"/>
                        </a:solidFill>
                      </a:rPr>
                      <m:t>амплитуда−частота характеристикаси→</m:t>
                    </m:r>
                    <m:r>
                      <a:rPr lang="uz-Cyrl-UZ" sz="2200">
                        <a:solidFill>
                          <a:schemeClr val="tx1"/>
                        </a:solidFill>
                      </a:rPr>
                      <m:t>0</m:t>
                    </m:r>
                  </m:oMath>
                </a14:m>
                <a:r>
                  <a:rPr lang="uz-Cyrl-UZ" sz="22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бўлиб, </a:t>
                </a:r>
                <a14:m>
                  <m:oMath xmlns:m="http://schemas.openxmlformats.org/officeDocument/2006/math">
                    <m:r>
                      <a:rPr lang="uz-Cyrl-UZ" sz="2200" i="1">
                        <a:solidFill>
                          <a:schemeClr val="tx1"/>
                        </a:solidFill>
                      </a:rPr>
                      <m:t>𝐴</m:t>
                    </m:r>
                    <m:r>
                      <a:rPr lang="uz-Cyrl-UZ" sz="2200" i="1">
                        <a:solidFill>
                          <a:schemeClr val="tx1"/>
                        </a:solidFill>
                      </a:rPr>
                      <m:t>(</m:t>
                    </m:r>
                    <m:r>
                      <a:rPr lang="uz-Cyrl-UZ" sz="2200" i="1">
                        <a:solidFill>
                          <a:schemeClr val="tx1"/>
                        </a:solidFill>
                      </a:rPr>
                      <m:t>𝜔</m:t>
                    </m:r>
                    <m:r>
                      <a:rPr lang="uz-Cyrl-UZ" sz="2200" i="1">
                        <a:solidFill>
                          <a:schemeClr val="tx1"/>
                        </a:solidFill>
                      </a:rPr>
                      <m:t>)→∞</m:t>
                    </m:r>
                  </m:oMath>
                </a14:m>
                <a:r>
                  <a:rPr lang="uz-Cyrl-UZ" sz="22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интегралловчи звено </a:t>
                </a:r>
                <a:r>
                  <a:rPr lang="uz-Latn-UZ" sz="22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ҳ</a:t>
                </a:r>
                <a:r>
                  <a:rPr lang="uz-Cyrl-UZ" sz="22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осил </a:t>
                </a:r>
                <a:r>
                  <a:rPr lang="uz-Latn-UZ" sz="22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қ</a:t>
                </a:r>
                <a:r>
                  <a:rPr lang="uz-Cyrl-UZ" sz="22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илган фазалар силжиши доимий бўлади ва </a:t>
                </a:r>
                <a:r>
                  <a:rPr lang="uz-Cyrl-UZ" sz="2200" i="1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у</a:t>
                </a:r>
                <a:r>
                  <a:rPr lang="ru-RU" sz="2200" i="1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ω</a:t>
                </a:r>
                <a:r>
                  <a:rPr lang="uz-Cyrl-UZ" sz="22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га боғли</a:t>
                </a:r>
                <a:r>
                  <a:rPr lang="uz-Latn-UZ" sz="22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қ</a:t>
                </a:r>
                <a:r>
                  <a:rPr lang="uz-Cyrl-UZ" sz="22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эмас.</a:t>
                </a:r>
                <a:endParaRPr lang="ru-RU" sz="2200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457200" algn="just">
                  <a:spcBef>
                    <a:spcPts val="0"/>
                  </a:spcBef>
                  <a:buNone/>
                </a:pPr>
                <a:r>
                  <a:rPr lang="uz-Cyrl-UZ" sz="22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Комплекс текисликда интегралловчи звенонинг амплитуда-фаза характеристикаси комплекс текисликнинг манфий ярим </a:t>
                </a:r>
                <a:r>
                  <a:rPr lang="uz-Latn-UZ" sz="22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ўқ</a:t>
                </a:r>
                <a:r>
                  <a:rPr lang="uz-Cyrl-UZ" sz="22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ига мос келадиган вектор ор</a:t>
                </a:r>
                <a:r>
                  <a:rPr lang="uz-Latn-UZ" sz="22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қ</a:t>
                </a:r>
                <a:r>
                  <a:rPr lang="uz-Cyrl-UZ" sz="22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али ифодаланади ва чексизликдан (</a:t>
                </a:r>
                <a:r>
                  <a:rPr lang="ru-RU" sz="22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ω</a:t>
                </a:r>
                <a:r>
                  <a:rPr lang="uz-Cyrl-UZ" sz="22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=0 бўлса) нолгача (</a:t>
                </a:r>
                <a:r>
                  <a:rPr lang="ru-RU" sz="22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ω</a:t>
                </a:r>
                <a:r>
                  <a:rPr lang="uz-Cyrl-UZ" sz="22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=</a:t>
                </a:r>
                <a:r>
                  <a:rPr lang="uz-Cyrl-UZ" sz="2200" i="1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∞)</a:t>
                </a:r>
                <a:r>
                  <a:rPr lang="uz-Cyrl-UZ" sz="22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ўзгаради. Тенглама асосида звенонинг логарифмик амплитуда-частота характеристикасининг ифодасини ёзиш мумкин:</a:t>
                </a:r>
                <a:endParaRPr lang="ru-RU" sz="2200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457200" algn="r">
                  <a:spcBef>
                    <a:spcPts val="0"/>
                  </a:spcBef>
                  <a:buNone/>
                </a:pPr>
                <a14:m>
                  <m:oMath xmlns:m="http://schemas.openxmlformats.org/officeDocument/2006/math">
                    <m:r>
                      <a:rPr lang="uz-Cyrl-UZ" sz="2200" b="1" i="1">
                        <a:solidFill>
                          <a:schemeClr val="tx1"/>
                        </a:solidFill>
                      </a:rPr>
                      <m:t>𝑳</m:t>
                    </m:r>
                    <m:d>
                      <m:dPr>
                        <m:ctrlPr>
                          <a:rPr lang="ru-RU" sz="2200" i="1">
                            <a:solidFill>
                              <a:schemeClr val="tx1"/>
                            </a:solidFill>
                          </a:rPr>
                        </m:ctrlPr>
                      </m:dPr>
                      <m:e>
                        <m:r>
                          <a:rPr lang="uz-Cyrl-UZ" sz="2200" b="1" i="1">
                            <a:solidFill>
                              <a:schemeClr val="tx1"/>
                            </a:solidFill>
                          </a:rPr>
                          <m:t>𝝎</m:t>
                        </m:r>
                      </m:e>
                    </m:d>
                    <m:r>
                      <a:rPr lang="uz-Cyrl-UZ" sz="2200" b="1" i="1">
                        <a:solidFill>
                          <a:schemeClr val="tx1"/>
                        </a:solidFill>
                      </a:rPr>
                      <m:t>=</m:t>
                    </m:r>
                    <m:r>
                      <a:rPr lang="uz-Cyrl-UZ" sz="2200" b="1" i="1">
                        <a:solidFill>
                          <a:schemeClr val="tx1"/>
                        </a:solidFill>
                      </a:rPr>
                      <m:t>𝟐𝟎</m:t>
                    </m:r>
                    <m:r>
                      <a:rPr lang="uz-Cyrl-UZ" sz="2200" b="1" i="1">
                        <a:solidFill>
                          <a:schemeClr val="tx1"/>
                        </a:solidFill>
                      </a:rPr>
                      <m:t>𝒍𝒈𝑨</m:t>
                    </m:r>
                    <m:d>
                      <m:dPr>
                        <m:ctrlPr>
                          <a:rPr lang="ru-RU" sz="2200" i="1">
                            <a:solidFill>
                              <a:schemeClr val="tx1"/>
                            </a:solidFill>
                          </a:rPr>
                        </m:ctrlPr>
                      </m:dPr>
                      <m:e>
                        <m:r>
                          <a:rPr lang="uz-Cyrl-UZ" sz="2200" b="1" i="1">
                            <a:solidFill>
                              <a:schemeClr val="tx1"/>
                            </a:solidFill>
                          </a:rPr>
                          <m:t>𝝎</m:t>
                        </m:r>
                      </m:e>
                    </m:d>
                    <m:r>
                      <a:rPr lang="uz-Cyrl-UZ" sz="2200" b="1" i="1">
                        <a:solidFill>
                          <a:schemeClr val="tx1"/>
                        </a:solidFill>
                      </a:rPr>
                      <m:t>=</m:t>
                    </m:r>
                    <m:r>
                      <a:rPr lang="uz-Cyrl-UZ" sz="2200" b="1" i="1">
                        <a:solidFill>
                          <a:schemeClr val="tx1"/>
                        </a:solidFill>
                      </a:rPr>
                      <m:t>𝟐𝟎</m:t>
                    </m:r>
                    <m:r>
                      <a:rPr lang="uz-Cyrl-UZ" sz="2200" b="1" i="1">
                        <a:solidFill>
                          <a:schemeClr val="tx1"/>
                        </a:solidFill>
                      </a:rPr>
                      <m:t>𝒍𝒈𝑲</m:t>
                    </m:r>
                    <m:r>
                      <a:rPr lang="uz-Cyrl-UZ" sz="2200" b="1" i="1">
                        <a:solidFill>
                          <a:schemeClr val="tx1"/>
                        </a:solidFill>
                      </a:rPr>
                      <m:t>−</m:t>
                    </m:r>
                    <m:r>
                      <a:rPr lang="uz-Cyrl-UZ" sz="2200" b="1" i="1">
                        <a:solidFill>
                          <a:schemeClr val="tx1"/>
                        </a:solidFill>
                      </a:rPr>
                      <m:t>𝟐𝟎</m:t>
                    </m:r>
                    <m:r>
                      <a:rPr lang="uz-Cyrl-UZ" sz="2200" b="1" i="1">
                        <a:solidFill>
                          <a:schemeClr val="tx1"/>
                        </a:solidFill>
                      </a:rPr>
                      <m:t>𝒍𝒈</m:t>
                    </m:r>
                    <m:r>
                      <a:rPr lang="uz-Cyrl-UZ" sz="2200" b="1" i="1">
                        <a:solidFill>
                          <a:schemeClr val="tx1"/>
                        </a:solidFill>
                      </a:rPr>
                      <m:t>𝝎</m:t>
                    </m:r>
                  </m:oMath>
                </a14:m>
                <a:r>
                  <a:rPr lang="uz-Cyrl-UZ" sz="2200" b="1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</a:t>
                </a:r>
                <a:r>
                  <a:rPr lang="uz-Cyrl-UZ" sz="2200" b="1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</a:t>
                </a:r>
                <a:r>
                  <a:rPr lang="uz-Cyrl-UZ" sz="22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(</a:t>
                </a:r>
                <a:r>
                  <a:rPr lang="uz-Cyrl-UZ" sz="22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3.33</a:t>
                </a:r>
                <a:r>
                  <a:rPr lang="uz-Cyrl-UZ" sz="22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)</a:t>
                </a:r>
              </a:p>
              <a:p>
                <a:pPr marL="0" indent="457200" algn="just">
                  <a:spcBef>
                    <a:spcPts val="0"/>
                  </a:spcBef>
                  <a:buNone/>
                </a:pPr>
                <a:r>
                  <a:rPr lang="ru-RU" sz="2200" dirty="0" err="1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Агар</a:t>
                </a:r>
                <a:r>
                  <a:rPr lang="ru-RU" sz="22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ru-RU" sz="2200" dirty="0" err="1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ифодаларни</a:t>
                </a:r>
                <a:r>
                  <a:rPr lang="ru-RU" sz="22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ru-RU" sz="2200" dirty="0" err="1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солиштирсак</a:t>
                </a:r>
                <a:r>
                  <a:rPr lang="ru-RU" sz="22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, </a:t>
                </a:r>
                <a:r>
                  <a:rPr lang="ru-RU" sz="2200" dirty="0" err="1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уларнинг</a:t>
                </a:r>
                <a:r>
                  <a:rPr lang="ru-RU" sz="22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z-Latn-UZ" sz="22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ў</a:t>
                </a:r>
                <a:r>
                  <a:rPr lang="ru-RU" sz="2200" dirty="0" err="1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хшашлигини</a:t>
                </a:r>
                <a:r>
                  <a:rPr lang="ru-RU" sz="22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ru-RU" sz="2200" dirty="0" err="1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кўрамиз</a:t>
                </a:r>
                <a:r>
                  <a:rPr lang="ru-RU" sz="22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 </a:t>
                </a:r>
                <a:r>
                  <a:rPr lang="ru-RU" sz="2200" dirty="0" err="1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Демак</a:t>
                </a:r>
                <a:r>
                  <a:rPr lang="ru-RU" sz="22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, </a:t>
                </a:r>
                <a:r>
                  <a:rPr lang="ru-RU" sz="2200" dirty="0" err="1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логарифмик</a:t>
                </a:r>
                <a:r>
                  <a:rPr lang="ru-RU" sz="22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амплитуда-частота </a:t>
                </a:r>
                <a:r>
                  <a:rPr lang="ru-RU" sz="2200" dirty="0" err="1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характеристикасининг</a:t>
                </a:r>
                <a:r>
                  <a:rPr lang="ru-RU" sz="22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ru-RU" sz="2200" dirty="0" err="1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асимптотаси</a:t>
                </a:r>
                <a:r>
                  <a:rPr lang="ru-RU" sz="22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20 </a:t>
                </a:r>
                <a:r>
                  <a:rPr lang="ru-RU" sz="2200" dirty="0" err="1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дб</a:t>
                </a:r>
                <a:r>
                  <a:rPr lang="ru-RU" sz="22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/с га </a:t>
                </a:r>
                <a:r>
                  <a:rPr lang="ru-RU" sz="2200" dirty="0" err="1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тенг</a:t>
                </a:r>
                <a:r>
                  <a:rPr lang="ru-RU" sz="22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ru-RU" sz="2200" dirty="0" err="1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манфий</a:t>
                </a:r>
                <a:r>
                  <a:rPr lang="uz-Latn-UZ" sz="22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оғишли </a:t>
                </a:r>
                <a:r>
                  <a:rPr lang="ru-RU" sz="2200" dirty="0" err="1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абсциссалар</a:t>
                </a:r>
                <a:r>
                  <a:rPr lang="ru-RU" sz="22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z-Latn-UZ" sz="22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ўқ</a:t>
                </a:r>
                <a:r>
                  <a:rPr lang="ru-RU" sz="2200" dirty="0" err="1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идаги</a:t>
                </a:r>
                <a:r>
                  <a:rPr lang="ru-RU" sz="22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ω = </a:t>
                </a:r>
                <a:r>
                  <a:rPr lang="ru-RU" sz="2200" i="1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К</a:t>
                </a:r>
                <a:r>
                  <a:rPr lang="ru-RU" sz="22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ru-RU" sz="2200" dirty="0" err="1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частотага</a:t>
                </a:r>
                <a:r>
                  <a:rPr lang="ru-RU" sz="22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ru-RU" sz="2200" dirty="0" err="1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мос</a:t>
                </a:r>
                <a:r>
                  <a:rPr lang="ru-RU" sz="22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ru-RU" sz="2200" dirty="0" err="1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бўлган</a:t>
                </a:r>
                <a:r>
                  <a:rPr lang="ru-RU" sz="22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ну</a:t>
                </a:r>
                <a:r>
                  <a:rPr lang="uz-Latn-UZ" sz="22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қ</a:t>
                </a:r>
                <a:r>
                  <a:rPr lang="ru-RU" sz="2200" dirty="0" err="1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тасидан</a:t>
                </a:r>
                <a:r>
                  <a:rPr lang="ru-RU" sz="22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ru-RU" sz="2200" dirty="0" err="1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ўтадиган</a:t>
                </a:r>
                <a:r>
                  <a:rPr lang="ru-RU" sz="22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ru-RU" sz="2200" dirty="0" err="1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тўғри</a:t>
                </a:r>
                <a:r>
                  <a:rPr lang="ru-RU" sz="22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ru-RU" sz="2200" dirty="0" err="1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чизи</a:t>
                </a:r>
                <a:r>
                  <a:rPr lang="uz-Latn-UZ" sz="22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қ</a:t>
                </a:r>
                <a:r>
                  <a:rPr lang="ru-RU" sz="22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дан </a:t>
                </a:r>
                <a:r>
                  <a:rPr lang="ru-RU" sz="2200" dirty="0" err="1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иборат</a:t>
                </a:r>
                <a:r>
                  <a:rPr lang="ru-RU" sz="22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 </a:t>
                </a:r>
                <a:r>
                  <a:rPr lang="ru-RU" sz="2200" dirty="0" err="1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Логарифмик</a:t>
                </a:r>
                <a:r>
                  <a:rPr lang="ru-RU" sz="22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фаза-частота </a:t>
                </a:r>
                <a:r>
                  <a:rPr lang="ru-RU" sz="2200" dirty="0" err="1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характеристикаси</a:t>
                </a:r>
                <a:r>
                  <a:rPr lang="ru-RU" sz="22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(</a:t>
                </a:r>
                <a:r>
                  <a:rPr lang="uz-Cyrl-UZ" sz="22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3.28</a:t>
                </a:r>
                <a:r>
                  <a:rPr lang="ru-RU" sz="22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) </a:t>
                </a:r>
                <a:r>
                  <a:rPr lang="ru-RU" sz="2200" dirty="0" err="1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ифодадаги</a:t>
                </a:r>
                <a:r>
                  <a:rPr lang="ru-RU" sz="22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ru-RU" sz="2200" dirty="0" err="1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частотага</a:t>
                </a:r>
                <a:r>
                  <a:rPr lang="ru-RU" sz="22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ru-RU" sz="2200" dirty="0" err="1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борлик</a:t>
                </a:r>
                <a:r>
                  <a:rPr lang="ru-RU" sz="22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, </a:t>
                </a:r>
                <a:r>
                  <a:rPr lang="ru-RU" sz="2200" dirty="0" err="1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эмас</a:t>
                </a:r>
                <a:r>
                  <a:rPr lang="ru-RU" sz="22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 </a:t>
                </a:r>
                <a:r>
                  <a:rPr lang="ru-RU" sz="2200" dirty="0" err="1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Интегралловчи</a:t>
                </a:r>
                <a:r>
                  <a:rPr lang="ru-RU" sz="22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звено </a:t>
                </a:r>
                <a:r>
                  <a:rPr lang="ru-RU" sz="2200" dirty="0" err="1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минимал</a:t>
                </a:r>
                <a:r>
                  <a:rPr lang="ru-RU" sz="22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ru-RU" sz="2200" dirty="0" err="1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фазалидир</a:t>
                </a:r>
                <a:r>
                  <a:rPr lang="ru-RU" sz="22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 </a:t>
                </a:r>
                <a:r>
                  <a:rPr lang="ru-RU" sz="2200" dirty="0" err="1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Унинг</a:t>
                </a:r>
                <a:r>
                  <a:rPr lang="ru-RU" sz="22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характеристика лари </a:t>
                </a:r>
                <a:r>
                  <a:rPr lang="uz-Cyrl-UZ" sz="22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3.5</a:t>
                </a:r>
                <a:r>
                  <a:rPr lang="ru-RU" sz="22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-</a:t>
                </a:r>
                <a:r>
                  <a:rPr lang="ru-RU" sz="2200" dirty="0" err="1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расмда</a:t>
                </a:r>
                <a:r>
                  <a:rPr lang="ru-RU" sz="22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ru-RU" sz="2200" dirty="0" err="1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келтирилган</a:t>
                </a:r>
                <a:r>
                  <a:rPr lang="ru-RU" sz="22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</a:t>
                </a:r>
                <a:endParaRPr lang="ru-RU" sz="2200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3" name="Объект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251520" y="476672"/>
                <a:ext cx="8640960" cy="6048672"/>
              </a:xfrm>
              <a:blipFill rotWithShape="1">
                <a:blip r:embed="rId2"/>
                <a:stretch>
                  <a:fillRect l="-846" t="-605" r="-917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0017277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260648"/>
            <a:ext cx="3631496" cy="26742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584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141840"/>
            <a:ext cx="2880320" cy="2793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5844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3068960"/>
            <a:ext cx="2880320" cy="30972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5148064" y="4688915"/>
            <a:ext cx="3600400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z-Cyrl-UZ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3.5</a:t>
            </a:r>
            <a:r>
              <a:rPr lang="uz-Latn-UZ" dirty="0">
                <a:latin typeface="Times New Roman" panose="02020603050405020304" pitchFamily="18" charset="0"/>
                <a:cs typeface="Times New Roman" panose="02020603050405020304" pitchFamily="18" charset="0"/>
              </a:rPr>
              <a:t>-расм. Интегралловчи звено характеристикалари.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uz-Latn-UZ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а) югуриш эгри чизиғи; б) амплитуда-фаза характеристика;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uz-Latn-UZ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в) логарифмик характеристикалар.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025205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3" name="Объект 2"/>
              <p:cNvSpPr>
                <a:spLocks noGrp="1"/>
              </p:cNvSpPr>
              <p:nvPr>
                <p:ph idx="1"/>
              </p:nvPr>
            </p:nvSpPr>
            <p:spPr>
              <a:xfrm>
                <a:off x="251520" y="476672"/>
                <a:ext cx="8640960" cy="6048672"/>
              </a:xfrm>
            </p:spPr>
            <p:txBody>
              <a:bodyPr>
                <a:noAutofit/>
              </a:bodyPr>
              <a:lstStyle/>
              <a:p>
                <a:pPr marL="0" indent="542925" algn="just">
                  <a:spcBef>
                    <a:spcPts val="0"/>
                  </a:spcBef>
                  <a:buNone/>
                </a:pPr>
                <a:r>
                  <a:rPr lang="ru-RU" sz="2300" b="1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Дифференциалловчи</a:t>
                </a:r>
                <a:r>
                  <a:rPr lang="ru-RU" sz="2300" b="1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звено.</a:t>
                </a:r>
                <a:r>
                  <a:rPr lang="ru-RU" sz="23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ru-RU" sz="2300" dirty="0" err="1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Чи</a:t>
                </a:r>
                <a:r>
                  <a:rPr lang="uz-Latn-UZ" sz="23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қ</a:t>
                </a:r>
                <a:r>
                  <a:rPr lang="ru-RU" sz="2300" dirty="0" err="1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иш</a:t>
                </a:r>
                <a:r>
                  <a:rPr lang="ru-RU" sz="23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ru-RU" sz="2300" dirty="0" err="1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катталиги</a:t>
                </a:r>
                <a:r>
                  <a:rPr lang="ru-RU" sz="23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ru-RU" sz="2300" dirty="0" err="1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кириш</a:t>
                </a:r>
                <a:r>
                  <a:rPr lang="ru-RU" sz="23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ru-RU" sz="2300" dirty="0" err="1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параметрининг</a:t>
                </a:r>
                <a:r>
                  <a:rPr lang="ru-RU" sz="23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ru-RU" sz="2300" dirty="0" err="1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ўзгариш</a:t>
                </a:r>
                <a:r>
                  <a:rPr lang="ru-RU" sz="23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ru-RU" sz="2300" dirty="0" err="1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тезлигига</a:t>
                </a:r>
                <a:r>
                  <a:rPr lang="ru-RU" sz="23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ru-RU" sz="2300" dirty="0" err="1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пропорционал</a:t>
                </a:r>
                <a:r>
                  <a:rPr lang="ru-RU" sz="23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ru-RU" sz="2300" dirty="0" err="1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бўлган</a:t>
                </a:r>
                <a:r>
                  <a:rPr lang="ru-RU" sz="23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звено </a:t>
                </a:r>
                <a:r>
                  <a:rPr lang="ru-RU" sz="2300" i="1" dirty="0" err="1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дифференциалловчи</a:t>
                </a:r>
                <a:r>
                  <a:rPr lang="ru-RU" sz="2300" i="1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звено</a:t>
                </a:r>
                <a:r>
                  <a:rPr lang="ru-RU" sz="23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ru-RU" sz="2300" dirty="0" err="1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дейилади</a:t>
                </a:r>
                <a:r>
                  <a:rPr lang="ru-RU" sz="23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 </a:t>
                </a:r>
                <a:r>
                  <a:rPr lang="ru-RU" sz="2300" dirty="0" err="1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Бу</a:t>
                </a:r>
                <a:r>
                  <a:rPr lang="ru-RU" sz="23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идеал </a:t>
                </a:r>
                <a:r>
                  <a:rPr lang="ru-RU" sz="2300" dirty="0" err="1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дифференциалловчи</a:t>
                </a:r>
                <a:r>
                  <a:rPr lang="ru-RU" sz="23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ru-RU" sz="2300" dirty="0" err="1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звенонинг</a:t>
                </a:r>
                <a:r>
                  <a:rPr lang="ru-RU" sz="23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z-Latn-UZ" sz="23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ҳ</a:t>
                </a:r>
                <a:r>
                  <a:rPr lang="ru-RU" sz="2300" dirty="0" err="1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усусиятлари</a:t>
                </a:r>
                <a:r>
                  <a:rPr lang="ru-RU" sz="23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ru-RU" sz="2300" dirty="0" err="1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тенглама</a:t>
                </a:r>
                <a:r>
                  <a:rPr lang="ru-RU" sz="23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ор</a:t>
                </a:r>
                <a:r>
                  <a:rPr lang="uz-Latn-UZ" sz="23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қ</a:t>
                </a:r>
                <a:r>
                  <a:rPr lang="ru-RU" sz="23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али </a:t>
                </a:r>
                <a:r>
                  <a:rPr lang="ru-RU" sz="2300" dirty="0" err="1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тавсифланади</a:t>
                </a:r>
                <a:r>
                  <a:rPr lang="ru-RU" sz="23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</a:t>
                </a:r>
              </a:p>
              <a:p>
                <a:pPr marL="0" indent="542925" algn="r">
                  <a:spcBef>
                    <a:spcPts val="0"/>
                  </a:spcBef>
                  <a:buNone/>
                </a:pPr>
                <a14:m>
                  <m:oMath xmlns:m="http://schemas.openxmlformats.org/officeDocument/2006/math">
                    <m:r>
                      <a:rPr lang="uz-Latn-UZ" sz="2300" i="1">
                        <a:solidFill>
                          <a:schemeClr val="tx1"/>
                        </a:solidFill>
                      </a:rPr>
                      <m:t>𝑦</m:t>
                    </m:r>
                    <m:r>
                      <a:rPr lang="uz-Latn-UZ" sz="2300" i="1">
                        <a:solidFill>
                          <a:schemeClr val="tx1"/>
                        </a:solidFill>
                      </a:rPr>
                      <m:t>=</m:t>
                    </m:r>
                    <m:r>
                      <a:rPr lang="uz-Latn-UZ" sz="2300" i="1">
                        <a:solidFill>
                          <a:schemeClr val="tx1"/>
                        </a:solidFill>
                      </a:rPr>
                      <m:t>𝐾</m:t>
                    </m:r>
                    <m:f>
                      <m:fPr>
                        <m:ctrlPr>
                          <a:rPr lang="ru-RU" sz="2300" i="1">
                            <a:solidFill>
                              <a:schemeClr val="tx1"/>
                            </a:solidFill>
                          </a:rPr>
                        </m:ctrlPr>
                      </m:fPr>
                      <m:num>
                        <m:r>
                          <a:rPr lang="uz-Latn-UZ" sz="2300" i="1">
                            <a:solidFill>
                              <a:schemeClr val="tx1"/>
                            </a:solidFill>
                          </a:rPr>
                          <m:t>𝑑𝑥</m:t>
                        </m:r>
                      </m:num>
                      <m:den>
                        <m:r>
                          <a:rPr lang="uz-Latn-UZ" sz="2300" i="1">
                            <a:solidFill>
                              <a:schemeClr val="tx1"/>
                            </a:solidFill>
                          </a:rPr>
                          <m:t>𝑑𝑡</m:t>
                        </m:r>
                      </m:den>
                    </m:f>
                  </m:oMath>
                </a14:m>
                <a:r>
                  <a:rPr lang="uz-Latn-UZ" sz="23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</a:t>
                </a:r>
                <a:r>
                  <a:rPr lang="uz-Latn-UZ" sz="23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                         </a:t>
                </a:r>
                <a:r>
                  <a:rPr lang="uz-Latn-UZ" sz="23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(</a:t>
                </a:r>
                <a:r>
                  <a:rPr lang="uz-Cyrl-UZ" sz="23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3.34</a:t>
                </a:r>
                <a:r>
                  <a:rPr lang="uz-Latn-UZ" sz="23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)</a:t>
                </a:r>
                <a:endParaRPr lang="ru-RU" sz="2300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542925" algn="just">
                  <a:spcBef>
                    <a:spcPts val="0"/>
                  </a:spcBef>
                  <a:buNone/>
                </a:pPr>
                <a:r>
                  <a:rPr lang="uz-Latn-UZ" sz="23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Нолавий бошланғич шартларда (1-33) ифодага Лаплас алмаштиришини қўлласак, бу тенгламанинг оператор шаклини ҳосил қиламиз:</a:t>
                </a:r>
                <a:endParaRPr lang="ru-RU" sz="2300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542925" algn="r">
                  <a:spcBef>
                    <a:spcPts val="0"/>
                  </a:spcBef>
                  <a:buNone/>
                </a:pPr>
                <a14:m>
                  <m:oMath xmlns:m="http://schemas.openxmlformats.org/officeDocument/2006/math">
                    <m:r>
                      <a:rPr lang="uz-Latn-UZ" sz="2300" i="1">
                        <a:solidFill>
                          <a:schemeClr val="tx1"/>
                        </a:solidFill>
                      </a:rPr>
                      <m:t>𝑦</m:t>
                    </m:r>
                    <m:d>
                      <m:dPr>
                        <m:ctrlPr>
                          <a:rPr lang="ru-RU" sz="2300" i="1">
                            <a:solidFill>
                              <a:schemeClr val="tx1"/>
                            </a:solidFill>
                          </a:rPr>
                        </m:ctrlPr>
                      </m:dPr>
                      <m:e>
                        <m:r>
                          <a:rPr lang="uz-Latn-UZ" sz="2300" i="1">
                            <a:solidFill>
                              <a:schemeClr val="tx1"/>
                            </a:solidFill>
                          </a:rPr>
                          <m:t>𝑝</m:t>
                        </m:r>
                      </m:e>
                    </m:d>
                    <m:r>
                      <a:rPr lang="uz-Latn-UZ" sz="2300" i="1">
                        <a:solidFill>
                          <a:schemeClr val="tx1"/>
                        </a:solidFill>
                      </a:rPr>
                      <m:t>=</m:t>
                    </m:r>
                    <m:r>
                      <a:rPr lang="uz-Latn-UZ" sz="2300" i="1">
                        <a:solidFill>
                          <a:schemeClr val="tx1"/>
                        </a:solidFill>
                      </a:rPr>
                      <m:t>𝐾𝑃𝑥</m:t>
                    </m:r>
                    <m:r>
                      <a:rPr lang="uz-Latn-UZ" sz="2300" i="1">
                        <a:solidFill>
                          <a:schemeClr val="tx1"/>
                        </a:solidFill>
                      </a:rPr>
                      <m:t>(</m:t>
                    </m:r>
                    <m:r>
                      <a:rPr lang="uz-Latn-UZ" sz="2300" i="1">
                        <a:solidFill>
                          <a:schemeClr val="tx1"/>
                        </a:solidFill>
                      </a:rPr>
                      <m:t>𝑝</m:t>
                    </m:r>
                    <m:r>
                      <a:rPr lang="uz-Latn-UZ" sz="2300" i="1">
                        <a:solidFill>
                          <a:schemeClr val="tx1"/>
                        </a:solidFill>
                      </a:rPr>
                      <m:t>)</m:t>
                    </m:r>
                  </m:oMath>
                </a14:m>
                <a:r>
                  <a:rPr lang="uz-Latn-UZ" sz="23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                        (</a:t>
                </a:r>
                <a:r>
                  <a:rPr lang="uz-Cyrl-UZ" sz="23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3.35</a:t>
                </a:r>
                <a:r>
                  <a:rPr lang="uz-Latn-UZ" sz="23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)</a:t>
                </a:r>
                <a:endParaRPr lang="ru-RU" sz="2300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542925" algn="just">
                  <a:spcBef>
                    <a:spcPts val="0"/>
                  </a:spcBef>
                  <a:buNone/>
                </a:pPr>
                <a:r>
                  <a:rPr lang="uz-Latn-UZ" sz="23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Звенонинг узатиш функцияси к.уйидагича аниқланади:</a:t>
                </a:r>
                <a:endParaRPr lang="ru-RU" sz="2300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542925" algn="r">
                  <a:spcBef>
                    <a:spcPts val="0"/>
                  </a:spcBef>
                  <a:buNone/>
                </a:pPr>
                <a14:m>
                  <m:oMath xmlns:m="http://schemas.openxmlformats.org/officeDocument/2006/math">
                    <m:r>
                      <a:rPr lang="ru-RU" sz="2300" i="1">
                        <a:solidFill>
                          <a:schemeClr val="tx1"/>
                        </a:solidFill>
                      </a:rPr>
                      <m:t>𝑊</m:t>
                    </m:r>
                    <m:d>
                      <m:dPr>
                        <m:ctrlPr>
                          <a:rPr lang="ru-RU" sz="2300" i="1">
                            <a:solidFill>
                              <a:schemeClr val="tx1"/>
                            </a:solidFill>
                          </a:rPr>
                        </m:ctrlPr>
                      </m:dPr>
                      <m:e>
                        <m:r>
                          <a:rPr lang="ru-RU" sz="2300" i="1">
                            <a:solidFill>
                              <a:schemeClr val="tx1"/>
                            </a:solidFill>
                          </a:rPr>
                          <m:t>𝑝</m:t>
                        </m:r>
                      </m:e>
                    </m:d>
                    <m:r>
                      <a:rPr lang="ru-RU" sz="2300" i="1">
                        <a:solidFill>
                          <a:schemeClr val="tx1"/>
                        </a:solidFill>
                      </a:rPr>
                      <m:t>=</m:t>
                    </m:r>
                    <m:f>
                      <m:fPr>
                        <m:ctrlPr>
                          <a:rPr lang="ru-RU" sz="2300" i="1">
                            <a:solidFill>
                              <a:schemeClr val="tx1"/>
                            </a:solidFill>
                          </a:rPr>
                        </m:ctrlPr>
                      </m:fPr>
                      <m:num>
                        <m:r>
                          <a:rPr lang="ru-RU" sz="2300" i="1">
                            <a:solidFill>
                              <a:schemeClr val="tx1"/>
                            </a:solidFill>
                          </a:rPr>
                          <m:t>𝑦</m:t>
                        </m:r>
                        <m:r>
                          <a:rPr lang="ru-RU" sz="2300" i="1">
                            <a:solidFill>
                              <a:schemeClr val="tx1"/>
                            </a:solidFill>
                          </a:rPr>
                          <m:t>(</m:t>
                        </m:r>
                        <m:r>
                          <a:rPr lang="ru-RU" sz="2300" i="1">
                            <a:solidFill>
                              <a:schemeClr val="tx1"/>
                            </a:solidFill>
                          </a:rPr>
                          <m:t>𝑝</m:t>
                        </m:r>
                        <m:r>
                          <a:rPr lang="ru-RU" sz="2300" i="1">
                            <a:solidFill>
                              <a:schemeClr val="tx1"/>
                            </a:solidFill>
                          </a:rPr>
                          <m:t>)</m:t>
                        </m:r>
                      </m:num>
                      <m:den>
                        <m:r>
                          <a:rPr lang="ru-RU" sz="2300" i="1">
                            <a:solidFill>
                              <a:schemeClr val="tx1"/>
                            </a:solidFill>
                          </a:rPr>
                          <m:t>𝑥</m:t>
                        </m:r>
                        <m:r>
                          <a:rPr lang="ru-RU" sz="2300" i="1">
                            <a:solidFill>
                              <a:schemeClr val="tx1"/>
                            </a:solidFill>
                          </a:rPr>
                          <m:t>(</m:t>
                        </m:r>
                        <m:r>
                          <a:rPr lang="ru-RU" sz="2300" i="1">
                            <a:solidFill>
                              <a:schemeClr val="tx1"/>
                            </a:solidFill>
                          </a:rPr>
                          <m:t>𝑝</m:t>
                        </m:r>
                        <m:r>
                          <a:rPr lang="ru-RU" sz="2300" i="1">
                            <a:solidFill>
                              <a:schemeClr val="tx1"/>
                            </a:solidFill>
                          </a:rPr>
                          <m:t>)</m:t>
                        </m:r>
                      </m:den>
                    </m:f>
                    <m:r>
                      <a:rPr lang="ru-RU" sz="2300" i="1">
                        <a:solidFill>
                          <a:schemeClr val="tx1"/>
                        </a:solidFill>
                      </a:rPr>
                      <m:t>=</m:t>
                    </m:r>
                    <m:r>
                      <a:rPr lang="ru-RU" sz="2300" i="1">
                        <a:solidFill>
                          <a:schemeClr val="tx1"/>
                        </a:solidFill>
                      </a:rPr>
                      <m:t>𝐾𝑃</m:t>
                    </m:r>
                    <m:r>
                      <a:rPr lang="ru-RU" sz="2300" i="1">
                        <a:solidFill>
                          <a:schemeClr val="tx1"/>
                        </a:solidFill>
                      </a:rPr>
                      <m:t>.</m:t>
                    </m:r>
                  </m:oMath>
                </a14:m>
                <a:r>
                  <a:rPr lang="ru-RU" sz="23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</a:t>
                </a:r>
                <a:r>
                  <a:rPr lang="ru-RU" sz="23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          </a:t>
                </a:r>
                <a:r>
                  <a:rPr lang="ru-RU" sz="23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(</a:t>
                </a:r>
                <a:r>
                  <a:rPr lang="uz-Cyrl-UZ" sz="23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3.36</a:t>
                </a:r>
                <a:r>
                  <a:rPr lang="ru-RU" sz="23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)</a:t>
                </a:r>
              </a:p>
              <a:p>
                <a:pPr marL="0" indent="542925" algn="just">
                  <a:spcBef>
                    <a:spcPts val="0"/>
                  </a:spcBef>
                  <a:buNone/>
                </a:pPr>
                <a:r>
                  <a:rPr lang="ru-RU" sz="23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амплитуда-фаза характеристика </a:t>
                </a:r>
                <a:r>
                  <a:rPr lang="ru-RU" sz="2300" dirty="0" err="1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эса</a:t>
                </a:r>
                <a:endParaRPr lang="ru-RU" sz="2300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542925" algn="r">
                  <a:spcBef>
                    <a:spcPts val="0"/>
                  </a:spcBef>
                  <a:buNone/>
                </a:pPr>
                <a14:m>
                  <m:oMath xmlns:m="http://schemas.openxmlformats.org/officeDocument/2006/math">
                    <m:r>
                      <a:rPr lang="ru-RU" sz="2300" b="1" i="1">
                        <a:solidFill>
                          <a:schemeClr val="tx1"/>
                        </a:solidFill>
                      </a:rPr>
                      <m:t>𝑾</m:t>
                    </m:r>
                    <m:d>
                      <m:dPr>
                        <m:ctrlPr>
                          <a:rPr lang="ru-RU" sz="2300" i="1">
                            <a:solidFill>
                              <a:schemeClr val="tx1"/>
                            </a:solidFill>
                          </a:rPr>
                        </m:ctrlPr>
                      </m:dPr>
                      <m:e>
                        <m:r>
                          <a:rPr lang="ru-RU" sz="2300" b="1" i="1">
                            <a:solidFill>
                              <a:schemeClr val="tx1"/>
                            </a:solidFill>
                          </a:rPr>
                          <m:t>𝒋</m:t>
                        </m:r>
                        <m:r>
                          <a:rPr lang="ru-RU" sz="2300" b="1" i="1">
                            <a:solidFill>
                              <a:schemeClr val="tx1"/>
                            </a:solidFill>
                          </a:rPr>
                          <m:t>𝝎</m:t>
                        </m:r>
                      </m:e>
                    </m:d>
                    <m:r>
                      <a:rPr lang="ru-RU" sz="2300" b="1" i="1">
                        <a:solidFill>
                          <a:schemeClr val="tx1"/>
                        </a:solidFill>
                      </a:rPr>
                      <m:t>=</m:t>
                    </m:r>
                    <m:r>
                      <a:rPr lang="ru-RU" sz="2300" b="1" i="1">
                        <a:solidFill>
                          <a:schemeClr val="tx1"/>
                        </a:solidFill>
                      </a:rPr>
                      <m:t>𝑲</m:t>
                    </m:r>
                    <m:d>
                      <m:dPr>
                        <m:ctrlPr>
                          <a:rPr lang="ru-RU" sz="2300" i="1">
                            <a:solidFill>
                              <a:schemeClr val="tx1"/>
                            </a:solidFill>
                          </a:rPr>
                        </m:ctrlPr>
                      </m:dPr>
                      <m:e>
                        <m:r>
                          <a:rPr lang="ru-RU" sz="2300" b="1" i="1">
                            <a:solidFill>
                              <a:schemeClr val="tx1"/>
                            </a:solidFill>
                          </a:rPr>
                          <m:t>𝒋</m:t>
                        </m:r>
                        <m:r>
                          <a:rPr lang="ru-RU" sz="2300" b="1" i="1">
                            <a:solidFill>
                              <a:schemeClr val="tx1"/>
                            </a:solidFill>
                          </a:rPr>
                          <m:t>𝝎</m:t>
                        </m:r>
                      </m:e>
                    </m:d>
                    <m:r>
                      <a:rPr lang="ru-RU" sz="2300" b="1" i="1">
                        <a:solidFill>
                          <a:schemeClr val="tx1"/>
                        </a:solidFill>
                      </a:rPr>
                      <m:t>=</m:t>
                    </m:r>
                    <m:r>
                      <a:rPr lang="ru-RU" sz="2300" b="1" i="1">
                        <a:solidFill>
                          <a:schemeClr val="tx1"/>
                        </a:solidFill>
                      </a:rPr>
                      <m:t>𝑲</m:t>
                    </m:r>
                    <m:r>
                      <a:rPr lang="ru-RU" sz="2300" b="1" i="1">
                        <a:solidFill>
                          <a:schemeClr val="tx1"/>
                        </a:solidFill>
                      </a:rPr>
                      <m:t>𝝎</m:t>
                    </m:r>
                    <m:sSup>
                      <m:sSupPr>
                        <m:ctrlPr>
                          <a:rPr lang="ru-RU" sz="2300" i="1">
                            <a:solidFill>
                              <a:schemeClr val="tx1"/>
                            </a:solidFill>
                          </a:rPr>
                        </m:ctrlPr>
                      </m:sSupPr>
                      <m:e>
                        <m:r>
                          <a:rPr lang="ru-RU" sz="2300" b="1" i="1">
                            <a:solidFill>
                              <a:schemeClr val="tx1"/>
                            </a:solidFill>
                          </a:rPr>
                          <m:t>𝒆</m:t>
                        </m:r>
                      </m:e>
                      <m:sup>
                        <m:f>
                          <m:fPr>
                            <m:ctrlPr>
                              <a:rPr lang="ru-RU" sz="2300" i="1">
                                <a:solidFill>
                                  <a:schemeClr val="tx1"/>
                                </a:solidFill>
                              </a:rPr>
                            </m:ctrlPr>
                          </m:fPr>
                          <m:num>
                            <m:r>
                              <a:rPr lang="ru-RU" sz="2300" b="1" i="1">
                                <a:solidFill>
                                  <a:schemeClr val="tx1"/>
                                </a:solidFill>
                              </a:rPr>
                              <m:t>𝝅</m:t>
                            </m:r>
                          </m:num>
                          <m:den>
                            <m:r>
                              <a:rPr lang="ru-RU" sz="2300" b="1" i="1">
                                <a:solidFill>
                                  <a:schemeClr val="tx1"/>
                                </a:solidFill>
                              </a:rPr>
                              <m:t>𝟐</m:t>
                            </m:r>
                          </m:den>
                        </m:f>
                      </m:sup>
                    </m:sSup>
                    <m:r>
                      <a:rPr lang="ru-RU" sz="2300" b="1" i="1">
                        <a:solidFill>
                          <a:schemeClr val="tx1"/>
                        </a:solidFill>
                      </a:rPr>
                      <m:t>.</m:t>
                    </m:r>
                  </m:oMath>
                </a14:m>
                <a:r>
                  <a:rPr lang="ru-RU" sz="2300" b="1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</a:t>
                </a:r>
                <a:r>
                  <a:rPr lang="ru-RU" sz="2300" b="1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       </a:t>
                </a:r>
                <a:r>
                  <a:rPr lang="ru-RU" sz="23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(</a:t>
                </a:r>
                <a:r>
                  <a:rPr lang="uz-Cyrl-UZ" sz="23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3.37</a:t>
                </a:r>
                <a:r>
                  <a:rPr lang="ru-RU" sz="23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)</a:t>
                </a:r>
                <a:endParaRPr lang="ru-RU" sz="2300" b="1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542925" algn="just">
                  <a:spcBef>
                    <a:spcPts val="0"/>
                  </a:spcBef>
                  <a:buNone/>
                </a:pPr>
                <a:r>
                  <a:rPr lang="ru-RU" sz="2300" dirty="0" err="1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Маълумки</a:t>
                </a:r>
                <a:r>
                  <a:rPr lang="ru-RU" sz="23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, амплитуда-частота характеристика</a:t>
                </a:r>
              </a:p>
              <a:p>
                <a:pPr marL="0" indent="542925" algn="r">
                  <a:spcBef>
                    <a:spcPts val="0"/>
                  </a:spcBef>
                  <a:buNone/>
                </a:pPr>
                <a14:m>
                  <m:oMath xmlns:m="http://schemas.openxmlformats.org/officeDocument/2006/math">
                    <m:r>
                      <a:rPr lang="ru-RU" sz="2300" b="1" i="1">
                        <a:solidFill>
                          <a:schemeClr val="tx1"/>
                        </a:solidFill>
                      </a:rPr>
                      <m:t>𝑨</m:t>
                    </m:r>
                    <m:d>
                      <m:dPr>
                        <m:ctrlPr>
                          <a:rPr lang="ru-RU" sz="2300" i="1">
                            <a:solidFill>
                              <a:schemeClr val="tx1"/>
                            </a:solidFill>
                          </a:rPr>
                        </m:ctrlPr>
                      </m:dPr>
                      <m:e>
                        <m:r>
                          <a:rPr lang="ru-RU" sz="2300" b="1" i="1">
                            <a:solidFill>
                              <a:schemeClr val="tx1"/>
                            </a:solidFill>
                          </a:rPr>
                          <m:t>𝝎</m:t>
                        </m:r>
                      </m:e>
                    </m:d>
                    <m:r>
                      <a:rPr lang="ru-RU" sz="2300" b="1" i="1">
                        <a:solidFill>
                          <a:schemeClr val="tx1"/>
                        </a:solidFill>
                      </a:rPr>
                      <m:t>=</m:t>
                    </m:r>
                    <m:r>
                      <a:rPr lang="ru-RU" sz="2300" b="1" i="1">
                        <a:solidFill>
                          <a:schemeClr val="tx1"/>
                        </a:solidFill>
                      </a:rPr>
                      <m:t>𝑲</m:t>
                    </m:r>
                    <m:r>
                      <a:rPr lang="ru-RU" sz="2300" b="1" i="1">
                        <a:solidFill>
                          <a:schemeClr val="tx1"/>
                        </a:solidFill>
                      </a:rPr>
                      <m:t>𝝎</m:t>
                    </m:r>
                  </m:oMath>
                </a14:m>
                <a:r>
                  <a:rPr lang="ru-RU" sz="2300" b="1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                        </a:t>
                </a:r>
                <a:r>
                  <a:rPr lang="ru-RU" sz="23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(</a:t>
                </a:r>
                <a:r>
                  <a:rPr lang="uz-Cyrl-UZ" sz="23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3.38</a:t>
                </a:r>
                <a:r>
                  <a:rPr lang="ru-RU" sz="23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)</a:t>
                </a:r>
                <a:endParaRPr lang="ru-RU" sz="2300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3" name="Объект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251520" y="476672"/>
                <a:ext cx="8640960" cy="6048672"/>
              </a:xfrm>
              <a:blipFill rotWithShape="1">
                <a:blip r:embed="rId2"/>
                <a:stretch>
                  <a:fillRect l="-987" t="-806" r="-987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7886983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3" name="Объект 2"/>
              <p:cNvSpPr>
                <a:spLocks noGrp="1"/>
              </p:cNvSpPr>
              <p:nvPr>
                <p:ph idx="1"/>
              </p:nvPr>
            </p:nvSpPr>
            <p:spPr>
              <a:xfrm>
                <a:off x="251520" y="476672"/>
                <a:ext cx="8640960" cy="6048672"/>
              </a:xfrm>
            </p:spPr>
            <p:txBody>
              <a:bodyPr>
                <a:noAutofit/>
              </a:bodyPr>
              <a:lstStyle/>
              <a:p>
                <a:pPr marL="0" indent="542925" algn="just">
                  <a:buNone/>
                </a:pPr>
                <a:r>
                  <a:rPr lang="ru-RU" sz="28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ω </a:t>
                </a:r>
                <a:r>
                  <a:rPr lang="ru-RU" sz="2800" dirty="0" err="1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частотага</a:t>
                </a:r>
                <a:r>
                  <a:rPr lang="ru-RU" sz="28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ru-RU" sz="2800" dirty="0" err="1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пропорционал</a:t>
                </a:r>
                <a:r>
                  <a:rPr lang="ru-RU" sz="28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ru-RU" sz="2800" dirty="0" err="1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равишда</a:t>
                </a:r>
                <a:r>
                  <a:rPr lang="ru-RU" sz="28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z-Latn-UZ" sz="28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ўзгаради</a:t>
                </a:r>
                <a:r>
                  <a:rPr lang="ru-RU" sz="28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; фаза-частота характеристика </a:t>
                </a:r>
                <a:r>
                  <a:rPr lang="ru-RU" sz="2800" dirty="0" err="1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эса</a:t>
                </a:r>
                <a:r>
                  <a:rPr lang="ru-RU" sz="28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z-Latn-UZ" sz="28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кириш </a:t>
                </a:r>
                <a:r>
                  <a:rPr lang="uz-Latn-UZ" sz="28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сигнали частотасининг ўзгаришига боғлиқ эмас.</a:t>
                </a:r>
                <a:endParaRPr lang="ru-RU" sz="2800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542925" algn="r">
                  <a:buNone/>
                </a:pPr>
                <a14:m>
                  <m:oMath xmlns:m="http://schemas.openxmlformats.org/officeDocument/2006/math">
                    <m:r>
                      <a:rPr lang="uz-Latn-UZ" sz="2800" i="1">
                        <a:solidFill>
                          <a:schemeClr val="tx1"/>
                        </a:solidFill>
                      </a:rPr>
                      <m:t>𝜑</m:t>
                    </m:r>
                    <m:d>
                      <m:dPr>
                        <m:ctrlPr>
                          <a:rPr lang="ru-RU" sz="2800" i="1">
                            <a:solidFill>
                              <a:schemeClr val="tx1"/>
                            </a:solidFill>
                          </a:rPr>
                        </m:ctrlPr>
                      </m:dPr>
                      <m:e>
                        <m:r>
                          <a:rPr lang="uz-Latn-UZ" sz="2800" i="1">
                            <a:solidFill>
                              <a:schemeClr val="tx1"/>
                            </a:solidFill>
                          </a:rPr>
                          <m:t>𝜔</m:t>
                        </m:r>
                      </m:e>
                    </m:d>
                    <m:r>
                      <a:rPr lang="uz-Latn-UZ" sz="2800" i="1">
                        <a:solidFill>
                          <a:schemeClr val="tx1"/>
                        </a:solidFill>
                      </a:rPr>
                      <m:t>=+</m:t>
                    </m:r>
                    <m:f>
                      <m:fPr>
                        <m:ctrlPr>
                          <a:rPr lang="ru-RU" sz="2800" i="1">
                            <a:solidFill>
                              <a:schemeClr val="tx1"/>
                            </a:solidFill>
                          </a:rPr>
                        </m:ctrlPr>
                      </m:fPr>
                      <m:num>
                        <m:r>
                          <a:rPr lang="uz-Latn-UZ" sz="2800" i="1">
                            <a:solidFill>
                              <a:schemeClr val="tx1"/>
                            </a:solidFill>
                          </a:rPr>
                          <m:t>𝜋</m:t>
                        </m:r>
                      </m:num>
                      <m:den>
                        <m:r>
                          <a:rPr lang="uz-Latn-UZ" sz="2800" i="1">
                            <a:solidFill>
                              <a:schemeClr val="tx1"/>
                            </a:solidFill>
                          </a:rPr>
                          <m:t>2</m:t>
                        </m:r>
                      </m:den>
                    </m:f>
                  </m:oMath>
                </a14:m>
                <a:r>
                  <a:rPr lang="ru-RU" sz="28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    </a:t>
                </a:r>
                <a:r>
                  <a:rPr lang="ru-RU" sz="28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</a:t>
                </a:r>
                <a:r>
                  <a:rPr lang="ru-RU" sz="28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(</a:t>
                </a:r>
                <a:r>
                  <a:rPr lang="uz-Cyrl-UZ" sz="28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3.39</a:t>
                </a:r>
                <a:r>
                  <a:rPr lang="ru-RU" sz="28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)</a:t>
                </a:r>
              </a:p>
              <a:p>
                <a:pPr marL="0" indent="542925" algn="just">
                  <a:buNone/>
                </a:pPr>
                <a:r>
                  <a:rPr lang="uz-Latn-UZ" sz="28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Ифодадан </a:t>
                </a:r>
                <a:r>
                  <a:rPr lang="uz-Latn-UZ" sz="28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қуйидаги хулоса келиб чиқади: дифференциалловчи звено ўзининг чиқишида кириш катталигидан </a:t>
                </a:r>
                <a14:m>
                  <m:oMath xmlns:m="http://schemas.openxmlformats.org/officeDocument/2006/math">
                    <m:r>
                      <a:rPr lang="uz-Latn-UZ" sz="2800" i="1">
                        <a:solidFill>
                          <a:schemeClr val="tx1"/>
                        </a:solidFill>
                      </a:rPr>
                      <m:t>+</m:t>
                    </m:r>
                    <m:f>
                      <m:fPr>
                        <m:ctrlPr>
                          <a:rPr lang="ru-RU" sz="2800" i="1">
                            <a:solidFill>
                              <a:schemeClr val="tx1"/>
                            </a:solidFill>
                          </a:rPr>
                        </m:ctrlPr>
                      </m:fPr>
                      <m:num>
                        <m:r>
                          <a:rPr lang="uz-Latn-UZ" sz="2800" i="1">
                            <a:solidFill>
                              <a:schemeClr val="tx1"/>
                            </a:solidFill>
                          </a:rPr>
                          <m:t>𝜋</m:t>
                        </m:r>
                      </m:num>
                      <m:den>
                        <m:r>
                          <a:rPr lang="uz-Latn-UZ" sz="2800" i="1">
                            <a:solidFill>
                              <a:schemeClr val="tx1"/>
                            </a:solidFill>
                          </a:rPr>
                          <m:t>2</m:t>
                        </m:r>
                      </m:den>
                    </m:f>
                  </m:oMath>
                </a14:m>
                <a:r>
                  <a:rPr lang="uz-Latn-UZ" sz="28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бурчакка тенг ўзишни ҳосил қилади. Кўрилаётган звено учун</a:t>
                </a:r>
                <a:endParaRPr lang="ru-RU" sz="2800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542925" algn="r">
                  <a:buNone/>
                </a:pPr>
                <a14:m>
                  <m:oMath xmlns:m="http://schemas.openxmlformats.org/officeDocument/2006/math">
                    <m:r>
                      <a:rPr lang="ru-RU" sz="2800" b="1" i="1">
                        <a:solidFill>
                          <a:schemeClr val="tx1"/>
                        </a:solidFill>
                      </a:rPr>
                      <m:t>𝒚</m:t>
                    </m:r>
                    <m:d>
                      <m:dPr>
                        <m:ctrlPr>
                          <a:rPr lang="ru-RU" sz="2800" i="1">
                            <a:solidFill>
                              <a:schemeClr val="tx1"/>
                            </a:solidFill>
                          </a:rPr>
                        </m:ctrlPr>
                      </m:dPr>
                      <m:e>
                        <m:r>
                          <a:rPr lang="ru-RU" sz="2800" b="1" i="1">
                            <a:solidFill>
                              <a:schemeClr val="tx1"/>
                            </a:solidFill>
                          </a:rPr>
                          <m:t>𝒕</m:t>
                        </m:r>
                      </m:e>
                    </m:d>
                    <m:r>
                      <a:rPr lang="ru-RU" sz="2800" b="1" i="1">
                        <a:solidFill>
                          <a:schemeClr val="tx1"/>
                        </a:solidFill>
                      </a:rPr>
                      <m:t>=</m:t>
                    </m:r>
                    <m:r>
                      <a:rPr lang="ru-RU" sz="2800" b="1" i="1">
                        <a:solidFill>
                          <a:schemeClr val="tx1"/>
                        </a:solidFill>
                      </a:rPr>
                      <m:t>𝑲</m:t>
                    </m:r>
                    <m:f>
                      <m:fPr>
                        <m:ctrlPr>
                          <a:rPr lang="ru-RU" sz="2800" i="1">
                            <a:solidFill>
                              <a:schemeClr val="tx1"/>
                            </a:solidFill>
                          </a:rPr>
                        </m:ctrlPr>
                      </m:fPr>
                      <m:num>
                        <m:r>
                          <a:rPr lang="ru-RU" sz="2800" b="1" i="1">
                            <a:solidFill>
                              <a:schemeClr val="tx1"/>
                            </a:solidFill>
                          </a:rPr>
                          <m:t>𝒅</m:t>
                        </m:r>
                        <m:d>
                          <m:dPr>
                            <m:begChr m:val="["/>
                            <m:endChr m:val="]"/>
                            <m:ctrlPr>
                              <a:rPr lang="ru-RU" sz="2800" i="1">
                                <a:solidFill>
                                  <a:schemeClr val="tx1"/>
                                </a:solidFill>
                              </a:rPr>
                            </m:ctrlPr>
                          </m:dPr>
                          <m:e>
                            <m:r>
                              <a:rPr lang="ru-RU" sz="2800" b="1" i="1">
                                <a:solidFill>
                                  <a:schemeClr val="tx1"/>
                                </a:solidFill>
                              </a:rPr>
                              <m:t>𝒍</m:t>
                            </m:r>
                            <m:r>
                              <a:rPr lang="ru-RU" sz="2800" b="1" i="1">
                                <a:solidFill>
                                  <a:schemeClr val="tx1"/>
                                </a:solidFill>
                              </a:rPr>
                              <m:t>(</m:t>
                            </m:r>
                            <m:r>
                              <a:rPr lang="ru-RU" sz="2800" b="1" i="1">
                                <a:solidFill>
                                  <a:schemeClr val="tx1"/>
                                </a:solidFill>
                              </a:rPr>
                              <m:t>𝒕</m:t>
                            </m:r>
                            <m:r>
                              <a:rPr lang="ru-RU" sz="2800" b="1" i="1">
                                <a:solidFill>
                                  <a:schemeClr val="tx1"/>
                                </a:solidFill>
                              </a:rPr>
                              <m:t>)</m:t>
                            </m:r>
                          </m:e>
                        </m:d>
                      </m:num>
                      <m:den>
                        <m:r>
                          <a:rPr lang="ru-RU" sz="2800" b="1" i="1">
                            <a:solidFill>
                              <a:schemeClr val="tx1"/>
                            </a:solidFill>
                          </a:rPr>
                          <m:t>𝒅𝒕</m:t>
                        </m:r>
                      </m:den>
                    </m:f>
                    <m:r>
                      <a:rPr lang="ru-RU" sz="2800" b="1" i="1">
                        <a:solidFill>
                          <a:schemeClr val="tx1"/>
                        </a:solidFill>
                      </a:rPr>
                      <m:t>=∞</m:t>
                    </m:r>
                  </m:oMath>
                </a14:m>
                <a:r>
                  <a:rPr lang="ru-RU" sz="2800" b="1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</a:t>
                </a:r>
                <a:r>
                  <a:rPr lang="ru-RU" sz="2800" b="1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</a:t>
                </a:r>
                <a:r>
                  <a:rPr lang="ru-RU" sz="28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(</a:t>
                </a:r>
                <a:r>
                  <a:rPr lang="uz-Cyrl-UZ" sz="28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3.40</a:t>
                </a:r>
                <a:r>
                  <a:rPr lang="ru-RU" sz="28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)</a:t>
                </a:r>
                <a:endParaRPr lang="ru-RU" sz="2800" b="1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542925" algn="just">
                  <a:buNone/>
                </a:pPr>
                <a:r>
                  <a:rPr lang="ru-RU" sz="28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Лаплас </a:t>
                </a:r>
                <a:r>
                  <a:rPr lang="ru-RU" sz="2800" dirty="0" err="1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тескари</a:t>
                </a:r>
                <a:r>
                  <a:rPr lang="ru-RU" sz="28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ru-RU" sz="2800" dirty="0" err="1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алмаштиришидан</a:t>
                </a:r>
                <a:r>
                  <a:rPr lang="ru-RU" sz="28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ru-RU" sz="2800" dirty="0" err="1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фойдаланилса</a:t>
                </a:r>
                <a:r>
                  <a:rPr lang="ru-RU" sz="28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,</a:t>
                </a:r>
              </a:p>
              <a:p>
                <a:pPr marL="0" indent="542925" algn="r">
                  <a:buNone/>
                </a:pPr>
                <a14:m>
                  <m:oMath xmlns:m="http://schemas.openxmlformats.org/officeDocument/2006/math">
                    <m:r>
                      <a:rPr lang="ru-RU" sz="2800" b="1" i="1">
                        <a:solidFill>
                          <a:schemeClr val="tx1"/>
                        </a:solidFill>
                      </a:rPr>
                      <m:t>𝒚</m:t>
                    </m:r>
                    <m:d>
                      <m:dPr>
                        <m:ctrlPr>
                          <a:rPr lang="ru-RU" sz="2800" i="1">
                            <a:solidFill>
                              <a:schemeClr val="tx1"/>
                            </a:solidFill>
                          </a:rPr>
                        </m:ctrlPr>
                      </m:dPr>
                      <m:e>
                        <m:r>
                          <a:rPr lang="ru-RU" sz="2800" b="1" i="1">
                            <a:solidFill>
                              <a:schemeClr val="tx1"/>
                            </a:solidFill>
                          </a:rPr>
                          <m:t>𝒕</m:t>
                        </m:r>
                      </m:e>
                    </m:d>
                    <m:r>
                      <a:rPr lang="ru-RU" sz="2800" b="1" i="1">
                        <a:solidFill>
                          <a:schemeClr val="tx1"/>
                        </a:solidFill>
                      </a:rPr>
                      <m:t>=</m:t>
                    </m:r>
                    <m:f>
                      <m:fPr>
                        <m:ctrlPr>
                          <a:rPr lang="ru-RU" sz="2800" i="1">
                            <a:solidFill>
                              <a:schemeClr val="tx1"/>
                            </a:solidFill>
                          </a:rPr>
                        </m:ctrlPr>
                      </m:fPr>
                      <m:num>
                        <m:r>
                          <a:rPr lang="ru-RU" sz="2800" b="1" i="1">
                            <a:solidFill>
                              <a:schemeClr val="tx1"/>
                            </a:solidFill>
                          </a:rPr>
                          <m:t>𝑲</m:t>
                        </m:r>
                      </m:num>
                      <m:den>
                        <m:r>
                          <a:rPr lang="ru-RU" sz="2800" b="1" i="1">
                            <a:solidFill>
                              <a:schemeClr val="tx1"/>
                            </a:solidFill>
                          </a:rPr>
                          <m:t>𝑻</m:t>
                        </m:r>
                      </m:den>
                    </m:f>
                    <m:sSup>
                      <m:sSupPr>
                        <m:ctrlPr>
                          <a:rPr lang="ru-RU" sz="2800" i="1">
                            <a:solidFill>
                              <a:schemeClr val="tx1"/>
                            </a:solidFill>
                          </a:rPr>
                        </m:ctrlPr>
                      </m:sSupPr>
                      <m:e>
                        <m:r>
                          <a:rPr lang="ru-RU" sz="2800" b="1" i="1">
                            <a:solidFill>
                              <a:schemeClr val="tx1"/>
                            </a:solidFill>
                          </a:rPr>
                          <m:t>𝒆</m:t>
                        </m:r>
                      </m:e>
                      <m:sup>
                        <m:r>
                          <a:rPr lang="ru-RU" sz="2800" b="1" i="1">
                            <a:solidFill>
                              <a:schemeClr val="tx1"/>
                            </a:solidFill>
                          </a:rPr>
                          <m:t>−</m:t>
                        </m:r>
                        <m:f>
                          <m:fPr>
                            <m:ctrlPr>
                              <a:rPr lang="ru-RU" sz="2800" i="1">
                                <a:solidFill>
                                  <a:schemeClr val="tx1"/>
                                </a:solidFill>
                              </a:rPr>
                            </m:ctrlPr>
                          </m:fPr>
                          <m:num>
                            <m:r>
                              <a:rPr lang="ru-RU" sz="2800" b="1" i="1">
                                <a:solidFill>
                                  <a:schemeClr val="tx1"/>
                                </a:solidFill>
                              </a:rPr>
                              <m:t>𝒕</m:t>
                            </m:r>
                          </m:num>
                          <m:den>
                            <m:r>
                              <a:rPr lang="ru-RU" sz="2800" b="1" i="1">
                                <a:solidFill>
                                  <a:schemeClr val="tx1"/>
                                </a:solidFill>
                              </a:rPr>
                              <m:t>𝑻</m:t>
                            </m:r>
                          </m:den>
                        </m:f>
                      </m:sup>
                    </m:sSup>
                  </m:oMath>
                </a14:m>
                <a:r>
                  <a:rPr lang="ru-RU" sz="2800" b="1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    </a:t>
                </a:r>
                <a:r>
                  <a:rPr lang="ru-RU" sz="2800" b="1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</a:t>
                </a:r>
                <a:r>
                  <a:rPr lang="ru-RU" sz="28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(</a:t>
                </a:r>
                <a:r>
                  <a:rPr lang="uz-Cyrl-UZ" sz="28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3.41</a:t>
                </a:r>
                <a:r>
                  <a:rPr lang="ru-RU" sz="28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)</a:t>
                </a:r>
                <a:endParaRPr lang="ru-RU" sz="2600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3" name="Объект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251520" y="476672"/>
                <a:ext cx="8640960" cy="6048672"/>
              </a:xfrm>
              <a:blipFill rotWithShape="1">
                <a:blip r:embed="rId2"/>
                <a:stretch>
                  <a:fillRect l="-1410" t="-1008" r="-1410" b="-1613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7035738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3" name="Объект 2"/>
              <p:cNvSpPr>
                <a:spLocks noGrp="1"/>
              </p:cNvSpPr>
              <p:nvPr>
                <p:ph idx="1"/>
              </p:nvPr>
            </p:nvSpPr>
            <p:spPr>
              <a:xfrm>
                <a:off x="251520" y="260648"/>
                <a:ext cx="8640960" cy="6192688"/>
              </a:xfrm>
            </p:spPr>
            <p:txBody>
              <a:bodyPr>
                <a:noAutofit/>
              </a:bodyPr>
              <a:lstStyle/>
              <a:p>
                <a:pPr marL="0" indent="542925" algn="just">
                  <a:buNone/>
                </a:pPr>
                <a:r>
                  <a:rPr lang="uz-Cyrl-UZ" sz="26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Бу звено кириш катталигининг сакрашсимон ўзгаришида чи</a:t>
                </a:r>
                <a:r>
                  <a:rPr lang="uz-Latn-UZ" sz="26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қ</a:t>
                </a:r>
                <a:r>
                  <a:rPr lang="uz-Cyrl-UZ" sz="26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иш сигнали</a:t>
                </a:r>
                <a:r>
                  <a:rPr lang="uz-Latn-UZ" sz="26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н</a:t>
                </a:r>
                <a:r>
                  <a:rPr lang="uz-Cyrl-UZ" sz="26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инг бир онда чексизликкача </a:t>
                </a:r>
                <a:r>
                  <a:rPr lang="uz-Latn-UZ" sz="26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ў</a:t>
                </a:r>
                <a:r>
                  <a:rPr lang="uz-Cyrl-UZ" sz="26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сиб, шу захоти нолга тушиб кетиши билан таърифланади. </a:t>
                </a:r>
                <a:r>
                  <a:rPr lang="uz-Latn-UZ" sz="26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Ҳақиқат</a:t>
                </a:r>
                <a:r>
                  <a:rPr lang="uz-Cyrl-UZ" sz="26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да эса звеноларда бундай </a:t>
                </a:r>
                <a:r>
                  <a:rPr lang="uz-Latn-UZ" sz="26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ҳо</a:t>
                </a:r>
                <a:r>
                  <a:rPr lang="uz-Cyrl-UZ" sz="26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латни амалга ошириб бўлмайди.</a:t>
                </a:r>
                <a:endParaRPr lang="ru-RU" sz="2600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542925" algn="just">
                  <a:buNone/>
                </a:pPr>
                <a:r>
                  <a:rPr lang="uz-Cyrl-UZ" sz="26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Дифференциалловчи звенонинг логарифмик амплитуда-частота характеристика</a:t>
                </a:r>
                <a:r>
                  <a:rPr lang="uz-Latn-UZ" sz="26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сини қ</a:t>
                </a:r>
                <a:r>
                  <a:rPr lang="uz-Cyrl-UZ" sz="26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урамиз.</a:t>
                </a:r>
                <a:endParaRPr lang="ru-RU" sz="2600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542925" algn="just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ru-RU" sz="2600" b="0" i="1">
                          <a:solidFill>
                            <a:schemeClr val="tx1"/>
                          </a:solidFill>
                        </a:rPr>
                        <m:t>𝐿</m:t>
                      </m:r>
                      <m:d>
                        <m:dPr>
                          <m:ctrlPr>
                            <a:rPr lang="ru-RU" sz="2600" i="1">
                              <a:solidFill>
                                <a:schemeClr val="tx1"/>
                              </a:solidFill>
                            </a:rPr>
                          </m:ctrlPr>
                        </m:dPr>
                        <m:e>
                          <m:r>
                            <a:rPr lang="ru-RU" sz="2600" b="0" i="1">
                              <a:solidFill>
                                <a:schemeClr val="tx1"/>
                              </a:solidFill>
                            </a:rPr>
                            <m:t>𝜔</m:t>
                          </m:r>
                        </m:e>
                      </m:d>
                      <m:r>
                        <a:rPr lang="ru-RU" sz="2600" b="0" i="1">
                          <a:solidFill>
                            <a:schemeClr val="tx1"/>
                          </a:solidFill>
                        </a:rPr>
                        <m:t>=20</m:t>
                      </m:r>
                      <m:r>
                        <a:rPr lang="ru-RU" sz="2600" b="0" i="1">
                          <a:solidFill>
                            <a:schemeClr val="tx1"/>
                          </a:solidFill>
                        </a:rPr>
                        <m:t>𝑙𝑔𝐴</m:t>
                      </m:r>
                      <m:d>
                        <m:dPr>
                          <m:ctrlPr>
                            <a:rPr lang="ru-RU" sz="2600" i="1">
                              <a:solidFill>
                                <a:schemeClr val="tx1"/>
                              </a:solidFill>
                            </a:rPr>
                          </m:ctrlPr>
                        </m:dPr>
                        <m:e>
                          <m:r>
                            <a:rPr lang="ru-RU" sz="2600" b="0" i="1">
                              <a:solidFill>
                                <a:schemeClr val="tx1"/>
                              </a:solidFill>
                            </a:rPr>
                            <m:t>𝜔</m:t>
                          </m:r>
                        </m:e>
                      </m:d>
                      <m:r>
                        <a:rPr lang="ru-RU" sz="2600" b="0" i="1">
                          <a:solidFill>
                            <a:schemeClr val="tx1"/>
                          </a:solidFill>
                        </a:rPr>
                        <m:t>=20</m:t>
                      </m:r>
                      <m:r>
                        <a:rPr lang="ru-RU" sz="2600" b="0" i="1">
                          <a:solidFill>
                            <a:schemeClr val="tx1"/>
                          </a:solidFill>
                        </a:rPr>
                        <m:t>𝑙𝑔𝐾</m:t>
                      </m:r>
                      <m:r>
                        <a:rPr lang="ru-RU" sz="2600" b="0" i="1">
                          <a:solidFill>
                            <a:schemeClr val="tx1"/>
                          </a:solidFill>
                        </a:rPr>
                        <m:t>𝜔</m:t>
                      </m:r>
                    </m:oMath>
                  </m:oMathPara>
                </a14:m>
                <a:endParaRPr lang="ru-RU" sz="2600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542925" algn="just">
                  <a:buNone/>
                </a:pPr>
                <a:r>
                  <a:rPr lang="uz-Cyrl-UZ" sz="26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Ифодадан логарифмик амплитуда-частота характеристика +20 дб/с га тенг мусбат о</a:t>
                </a:r>
                <a:r>
                  <a:rPr lang="uz-Latn-UZ" sz="26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ғ</a:t>
                </a:r>
                <a:r>
                  <a:rPr lang="uz-Cyrl-UZ" sz="26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ишли ва абсциссалар </a:t>
                </a:r>
                <a:r>
                  <a:rPr lang="uz-Latn-UZ" sz="26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ўқ</a:t>
                </a:r>
                <a:r>
                  <a:rPr lang="uz-Cyrl-UZ" sz="26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ини </a:t>
                </a:r>
                <a:r>
                  <a:rPr lang="ru-RU" sz="26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ω</a:t>
                </a:r>
                <a:r>
                  <a:rPr lang="uz-Cyrl-UZ" sz="2600" baseline="-250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т</a:t>
                </a:r>
                <a:r>
                  <a:rPr lang="uz-Cyrl-UZ" sz="26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= </a:t>
                </a:r>
                <a:r>
                  <a:rPr lang="uz-Latn-UZ" sz="2600" i="1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К</a:t>
                </a:r>
                <a:r>
                  <a:rPr lang="uz-Cyrl-UZ" sz="26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ну</a:t>
                </a:r>
                <a:r>
                  <a:rPr lang="uz-Latn-UZ" sz="26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қ</a:t>
                </a:r>
                <a:r>
                  <a:rPr lang="uz-Cyrl-UZ" sz="26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тада кесиб </a:t>
                </a:r>
                <a:r>
                  <a:rPr lang="uz-Latn-UZ" sz="26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ў</a:t>
                </a:r>
                <a:r>
                  <a:rPr lang="uz-Cyrl-UZ" sz="26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тувчи тўғри чизи</a:t>
                </a:r>
                <a:r>
                  <a:rPr lang="uz-Latn-UZ" sz="26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қ</a:t>
                </a:r>
                <a:r>
                  <a:rPr lang="uz-Cyrl-UZ" sz="26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дан иборат эканлиги келиб чи</a:t>
                </a:r>
                <a:r>
                  <a:rPr lang="uz-Latn-UZ" sz="26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қ</a:t>
                </a:r>
                <a:r>
                  <a:rPr lang="uz-Cyrl-UZ" sz="26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ади. Агар </a:t>
                </a:r>
                <a:r>
                  <a:rPr lang="uz-Cyrl-UZ" sz="2600" i="1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К=</a:t>
                </a:r>
                <a:r>
                  <a:rPr lang="uz-Cyrl-UZ" sz="26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1 бўлса, тўғри чизиқ координаталар бошидан ўтади </a:t>
                </a:r>
                <a:r>
                  <a:rPr lang="uz-Latn-UZ" sz="26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(</a:t>
                </a:r>
                <a:r>
                  <a:rPr lang="uz-Cyrl-UZ" sz="26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lg</a:t>
                </a:r>
                <a:r>
                  <a:rPr lang="en-US" sz="26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ω</a:t>
                </a:r>
                <a:r>
                  <a:rPr lang="uz-Cyrl-UZ" sz="2600" baseline="-250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</a:t>
                </a:r>
                <a:r>
                  <a:rPr lang="uz-Cyrl-UZ" sz="26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= 0). </a:t>
                </a:r>
                <a:r>
                  <a:rPr lang="uz-Latn-UZ" sz="26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Ифодадан маълумки, ФЧХ абсциссалар ўқига параллел ва ундан у масофага орқада қолган тўғри чизиқдан иборат.</a:t>
                </a:r>
                <a:endParaRPr lang="ru-RU" sz="2600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3" name="Объект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251520" y="260648"/>
                <a:ext cx="8640960" cy="6192688"/>
              </a:xfrm>
              <a:blipFill rotWithShape="1">
                <a:blip r:embed="rId2"/>
                <a:stretch>
                  <a:fillRect l="-1199" t="-886" r="-1269" b="-2461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4272217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3" name="Объект 2"/>
              <p:cNvSpPr>
                <a:spLocks noGrp="1"/>
              </p:cNvSpPr>
              <p:nvPr>
                <p:ph idx="1"/>
              </p:nvPr>
            </p:nvSpPr>
            <p:spPr>
              <a:xfrm>
                <a:off x="251520" y="476672"/>
                <a:ext cx="8640960" cy="6048672"/>
              </a:xfrm>
            </p:spPr>
            <p:txBody>
              <a:bodyPr>
                <a:noAutofit/>
              </a:bodyPr>
              <a:lstStyle/>
              <a:p>
                <a:pPr marL="0" indent="542925" algn="just">
                  <a:buNone/>
                </a:pPr>
                <a:r>
                  <a:rPr lang="ru-RU" b="1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Реал </a:t>
                </a:r>
                <a:r>
                  <a:rPr lang="ru-RU" b="1" dirty="0" err="1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дифференциалловчи</a:t>
                </a:r>
                <a:r>
                  <a:rPr lang="ru-RU" b="1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ru-RU" b="1" dirty="0" err="1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звенолар</a:t>
                </a:r>
                <a:r>
                  <a:rPr lang="ru-RU" b="1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ru-RU" dirty="0" err="1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динамикасининг</a:t>
                </a:r>
                <a:r>
                  <a:rPr lang="ru-RU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ru-RU" dirty="0" err="1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умумий</a:t>
                </a:r>
                <a:r>
                  <a:rPr lang="ru-RU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ru-RU" dirty="0" err="1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тенгламаси</a:t>
                </a:r>
                <a:r>
                  <a:rPr lang="ru-RU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z-Cyrl-UZ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қ</a:t>
                </a:r>
                <a:r>
                  <a:rPr lang="ru-RU" dirty="0" err="1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уйидагича</a:t>
                </a:r>
                <a:r>
                  <a:rPr lang="uz-Cyrl-UZ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ифодаланади</a:t>
                </a:r>
                <a:r>
                  <a:rPr lang="ru-RU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:</a:t>
                </a:r>
              </a:p>
              <a:p>
                <a:pPr marL="0" indent="542925" algn="r">
                  <a:buNone/>
                </a:pPr>
                <a14:m>
                  <m:oMath xmlns:m="http://schemas.openxmlformats.org/officeDocument/2006/math">
                    <m:r>
                      <a:rPr lang="uz-Latn-UZ" i="1">
                        <a:solidFill>
                          <a:schemeClr val="tx1"/>
                        </a:solidFill>
                      </a:rPr>
                      <m:t>𝑇</m:t>
                    </m:r>
                    <m:f>
                      <m:fPr>
                        <m:ctrlPr>
                          <a:rPr lang="ru-RU" i="1">
                            <a:solidFill>
                              <a:schemeClr val="tx1"/>
                            </a:solidFill>
                          </a:rPr>
                        </m:ctrlPr>
                      </m:fPr>
                      <m:num>
                        <m:r>
                          <a:rPr lang="uz-Latn-UZ" i="1">
                            <a:solidFill>
                              <a:schemeClr val="tx1"/>
                            </a:solidFill>
                          </a:rPr>
                          <m:t>𝑑𝑦</m:t>
                        </m:r>
                      </m:num>
                      <m:den>
                        <m:r>
                          <a:rPr lang="uz-Latn-UZ" i="1">
                            <a:solidFill>
                              <a:schemeClr val="tx1"/>
                            </a:solidFill>
                          </a:rPr>
                          <m:t>𝑑𝑡</m:t>
                        </m:r>
                      </m:den>
                    </m:f>
                    <m:r>
                      <a:rPr lang="uz-Latn-UZ" i="1">
                        <a:solidFill>
                          <a:schemeClr val="tx1"/>
                        </a:solidFill>
                      </a:rPr>
                      <m:t>+</m:t>
                    </m:r>
                    <m:r>
                      <a:rPr lang="uz-Latn-UZ" i="1">
                        <a:solidFill>
                          <a:schemeClr val="tx1"/>
                        </a:solidFill>
                      </a:rPr>
                      <m:t>𝑦</m:t>
                    </m:r>
                    <m:r>
                      <a:rPr lang="uz-Latn-UZ" i="1">
                        <a:solidFill>
                          <a:schemeClr val="tx1"/>
                        </a:solidFill>
                      </a:rPr>
                      <m:t>=</m:t>
                    </m:r>
                    <m:r>
                      <a:rPr lang="uz-Latn-UZ" i="1">
                        <a:solidFill>
                          <a:schemeClr val="tx1"/>
                        </a:solidFill>
                      </a:rPr>
                      <m:t>𝐾</m:t>
                    </m:r>
                    <m:f>
                      <m:fPr>
                        <m:ctrlPr>
                          <a:rPr lang="ru-RU" i="1">
                            <a:solidFill>
                              <a:schemeClr val="tx1"/>
                            </a:solidFill>
                          </a:rPr>
                        </m:ctrlPr>
                      </m:fPr>
                      <m:num>
                        <m:r>
                          <a:rPr lang="uz-Latn-UZ" i="1">
                            <a:solidFill>
                              <a:schemeClr val="tx1"/>
                            </a:solidFill>
                          </a:rPr>
                          <m:t>𝑑𝑥</m:t>
                        </m:r>
                      </m:num>
                      <m:den>
                        <m:r>
                          <a:rPr lang="uz-Latn-UZ" i="1">
                            <a:solidFill>
                              <a:schemeClr val="tx1"/>
                            </a:solidFill>
                          </a:rPr>
                          <m:t>𝑑𝑡</m:t>
                        </m:r>
                      </m:den>
                    </m:f>
                  </m:oMath>
                </a14:m>
                <a:r>
                  <a:rPr lang="uz-Latn-UZ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                     (</a:t>
                </a:r>
                <a:r>
                  <a:rPr lang="uz-Cyrl-UZ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3.42</a:t>
                </a:r>
                <a:r>
                  <a:rPr lang="uz-Latn-UZ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)</a:t>
                </a:r>
                <a:endParaRPr lang="ru-RU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542925" algn="just">
                  <a:buNone/>
                </a:pPr>
                <a:r>
                  <a:rPr lang="uz-Cyrl-UZ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Агар б</a:t>
                </a:r>
                <a:r>
                  <a:rPr lang="uz-Latn-UZ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ошланғич шартлар нолга тенг бўлганда бу тенглам</a:t>
                </a:r>
                <a:r>
                  <a:rPr lang="uz-Cyrl-UZ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а</a:t>
                </a:r>
                <a:r>
                  <a:rPr lang="uz-Latn-UZ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нинг оператор шаклидаги кўриниши:</a:t>
                </a:r>
                <a:endParaRPr lang="ru-RU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542925" algn="r">
                  <a:buNone/>
                </a:pPr>
                <a14:m>
                  <m:oMath xmlns:m="http://schemas.openxmlformats.org/officeDocument/2006/math">
                    <m:d>
                      <m:dPr>
                        <m:ctrlPr>
                          <a:rPr lang="ru-RU" i="1">
                            <a:solidFill>
                              <a:schemeClr val="tx1"/>
                            </a:solidFill>
                          </a:rPr>
                        </m:ctrlPr>
                      </m:dPr>
                      <m:e>
                        <m:r>
                          <a:rPr lang="en-US" b="1" i="1">
                            <a:solidFill>
                              <a:schemeClr val="tx1"/>
                            </a:solidFill>
                          </a:rPr>
                          <m:t>𝑻𝒑</m:t>
                        </m:r>
                        <m:r>
                          <a:rPr lang="ru-RU" b="1" i="1">
                            <a:solidFill>
                              <a:schemeClr val="tx1"/>
                            </a:solidFill>
                          </a:rPr>
                          <m:t>+</m:t>
                        </m:r>
                        <m:r>
                          <a:rPr lang="ru-RU" b="1" i="1">
                            <a:solidFill>
                              <a:schemeClr val="tx1"/>
                            </a:solidFill>
                          </a:rPr>
                          <m:t>𝟏</m:t>
                        </m:r>
                      </m:e>
                    </m:d>
                    <m:r>
                      <a:rPr lang="ru-RU" b="1" i="1">
                        <a:solidFill>
                          <a:schemeClr val="tx1"/>
                        </a:solidFill>
                      </a:rPr>
                      <m:t>∙</m:t>
                    </m:r>
                    <m:r>
                      <a:rPr lang="ru-RU" b="1" i="1">
                        <a:solidFill>
                          <a:schemeClr val="tx1"/>
                        </a:solidFill>
                      </a:rPr>
                      <m:t>𝒚</m:t>
                    </m:r>
                    <m:d>
                      <m:dPr>
                        <m:ctrlPr>
                          <a:rPr lang="ru-RU" i="1">
                            <a:solidFill>
                              <a:schemeClr val="tx1"/>
                            </a:solidFill>
                          </a:rPr>
                        </m:ctrlPr>
                      </m:dPr>
                      <m:e>
                        <m:r>
                          <a:rPr lang="ru-RU" b="1" i="1">
                            <a:solidFill>
                              <a:schemeClr val="tx1"/>
                            </a:solidFill>
                          </a:rPr>
                          <m:t>𝒑</m:t>
                        </m:r>
                      </m:e>
                    </m:d>
                    <m:r>
                      <a:rPr lang="ru-RU" b="1" i="1">
                        <a:solidFill>
                          <a:schemeClr val="tx1"/>
                        </a:solidFill>
                      </a:rPr>
                      <m:t>=</m:t>
                    </m:r>
                    <m:r>
                      <a:rPr lang="ru-RU" b="1" i="1">
                        <a:solidFill>
                          <a:schemeClr val="tx1"/>
                        </a:solidFill>
                      </a:rPr>
                      <m:t>𝑲𝑷𝒙</m:t>
                    </m:r>
                    <m:r>
                      <a:rPr lang="ru-RU" b="1" i="1">
                        <a:solidFill>
                          <a:schemeClr val="tx1"/>
                        </a:solidFill>
                      </a:rPr>
                      <m:t>(</m:t>
                    </m:r>
                    <m:r>
                      <a:rPr lang="ru-RU" b="1" i="1">
                        <a:solidFill>
                          <a:schemeClr val="tx1"/>
                        </a:solidFill>
                      </a:rPr>
                      <m:t>𝒑</m:t>
                    </m:r>
                    <m:r>
                      <a:rPr lang="ru-RU" b="1" i="1">
                        <a:solidFill>
                          <a:schemeClr val="tx1"/>
                        </a:solidFill>
                      </a:rPr>
                      <m:t>)</m:t>
                    </m:r>
                  </m:oMath>
                </a14:m>
                <a:r>
                  <a:rPr lang="ru-RU" b="1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</a:t>
                </a:r>
                <a:r>
                  <a:rPr lang="ru-RU" b="1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</a:t>
                </a:r>
                <a:r>
                  <a:rPr lang="ru-RU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(</a:t>
                </a:r>
                <a:r>
                  <a:rPr lang="uz-Cyrl-UZ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3.43</a:t>
                </a:r>
                <a:r>
                  <a:rPr lang="ru-RU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)</a:t>
                </a:r>
                <a:endParaRPr lang="ru-RU" b="1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542925" algn="just">
                  <a:buNone/>
                </a:pPr>
                <a:r>
                  <a:rPr lang="ru-RU" dirty="0" err="1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Бундан</a:t>
                </a:r>
                <a:r>
                  <a:rPr lang="ru-RU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реал </a:t>
                </a:r>
                <a:r>
                  <a:rPr lang="ru-RU" dirty="0" err="1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дифференциалловчи</a:t>
                </a:r>
                <a:r>
                  <a:rPr lang="ru-RU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ru-RU" dirty="0" err="1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звеноларнинг</a:t>
                </a:r>
                <a:r>
                  <a:rPr lang="ru-RU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ru-RU" dirty="0" err="1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узатиш</a:t>
                </a:r>
                <a:r>
                  <a:rPr lang="ru-RU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ru-RU" dirty="0" err="1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функцияси</a:t>
                </a:r>
                <a:r>
                  <a:rPr lang="ru-RU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ru-RU" dirty="0" err="1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келиб</a:t>
                </a:r>
                <a:r>
                  <a:rPr lang="ru-RU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ru-RU" dirty="0" err="1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чи</a:t>
                </a:r>
                <a:r>
                  <a:rPr lang="uz-Latn-UZ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қ</a:t>
                </a:r>
                <a:r>
                  <a:rPr lang="ru-RU" dirty="0" err="1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ади</a:t>
                </a:r>
                <a:r>
                  <a:rPr lang="ru-RU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:</a:t>
                </a:r>
              </a:p>
              <a:p>
                <a:pPr marL="0" indent="542925" algn="r">
                  <a:buNone/>
                </a:pPr>
                <a14:m>
                  <m:oMath xmlns:m="http://schemas.openxmlformats.org/officeDocument/2006/math">
                    <m:r>
                      <a:rPr lang="ru-RU" i="1">
                        <a:solidFill>
                          <a:schemeClr val="tx1"/>
                        </a:solidFill>
                      </a:rPr>
                      <m:t>𝑊</m:t>
                    </m:r>
                    <m:d>
                      <m:dPr>
                        <m:ctrlPr>
                          <a:rPr lang="ru-RU" i="1">
                            <a:solidFill>
                              <a:schemeClr val="tx1"/>
                            </a:solidFill>
                          </a:rPr>
                        </m:ctrlPr>
                      </m:dPr>
                      <m:e>
                        <m:r>
                          <a:rPr lang="ru-RU" i="1">
                            <a:solidFill>
                              <a:schemeClr val="tx1"/>
                            </a:solidFill>
                          </a:rPr>
                          <m:t>𝑝</m:t>
                        </m:r>
                      </m:e>
                    </m:d>
                    <m:r>
                      <a:rPr lang="ru-RU" i="1">
                        <a:solidFill>
                          <a:schemeClr val="tx1"/>
                        </a:solidFill>
                      </a:rPr>
                      <m:t>=</m:t>
                    </m:r>
                    <m:f>
                      <m:fPr>
                        <m:ctrlPr>
                          <a:rPr lang="ru-RU" i="1">
                            <a:solidFill>
                              <a:schemeClr val="tx1"/>
                            </a:solidFill>
                          </a:rPr>
                        </m:ctrlPr>
                      </m:fPr>
                      <m:num>
                        <m:r>
                          <a:rPr lang="ru-RU" i="1">
                            <a:solidFill>
                              <a:schemeClr val="tx1"/>
                            </a:solidFill>
                          </a:rPr>
                          <m:t>𝐾</m:t>
                        </m:r>
                        <m:r>
                          <a:rPr lang="ru-RU" i="1">
                            <a:solidFill>
                              <a:schemeClr val="tx1"/>
                            </a:solidFill>
                          </a:rPr>
                          <m:t>∙</m:t>
                        </m:r>
                        <m:r>
                          <a:rPr lang="ru-RU" i="1">
                            <a:solidFill>
                              <a:schemeClr val="tx1"/>
                            </a:solidFill>
                          </a:rPr>
                          <m:t>𝑝</m:t>
                        </m:r>
                      </m:num>
                      <m:den>
                        <m:r>
                          <a:rPr lang="ru-RU" i="1">
                            <a:solidFill>
                              <a:schemeClr val="tx1"/>
                            </a:solidFill>
                          </a:rPr>
                          <m:t>1+</m:t>
                        </m:r>
                        <m:r>
                          <a:rPr lang="ru-RU" i="1">
                            <a:solidFill>
                              <a:schemeClr val="tx1"/>
                            </a:solidFill>
                          </a:rPr>
                          <m:t>𝑇𝑝</m:t>
                        </m:r>
                      </m:den>
                    </m:f>
                  </m:oMath>
                </a14:m>
                <a:r>
                  <a:rPr lang="ru-RU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               </a:t>
                </a:r>
                <a:r>
                  <a:rPr lang="ru-RU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</a:t>
                </a:r>
                <a:r>
                  <a:rPr lang="ru-RU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(</a:t>
                </a:r>
                <a:r>
                  <a:rPr lang="uz-Cyrl-UZ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3.44</a:t>
                </a:r>
                <a:r>
                  <a:rPr lang="ru-RU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)</a:t>
                </a:r>
              </a:p>
              <a:p>
                <a:pPr marL="0" indent="542925" algn="just">
                  <a:buNone/>
                </a:pPr>
                <a:r>
                  <a:rPr lang="ru-RU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амплитуда-фаза </a:t>
                </a:r>
                <a:r>
                  <a:rPr lang="ru-RU" dirty="0" err="1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характеристикаси</a:t>
                </a:r>
                <a:r>
                  <a:rPr lang="ru-RU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ru-RU" dirty="0" err="1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эса</a:t>
                </a:r>
                <a:r>
                  <a:rPr lang="ru-RU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:</a:t>
                </a:r>
              </a:p>
              <a:p>
                <a:pPr marL="0" indent="542925" algn="r">
                  <a:buNone/>
                </a:pPr>
                <a14:m>
                  <m:oMath xmlns:m="http://schemas.openxmlformats.org/officeDocument/2006/math">
                    <m:r>
                      <a:rPr lang="ru-RU" b="1" i="1">
                        <a:solidFill>
                          <a:schemeClr val="tx1"/>
                        </a:solidFill>
                      </a:rPr>
                      <m:t>𝑾</m:t>
                    </m:r>
                    <m:d>
                      <m:dPr>
                        <m:ctrlPr>
                          <a:rPr lang="ru-RU" i="1">
                            <a:solidFill>
                              <a:schemeClr val="tx1"/>
                            </a:solidFill>
                          </a:rPr>
                        </m:ctrlPr>
                      </m:dPr>
                      <m:e>
                        <m:r>
                          <a:rPr lang="ru-RU" b="1" i="1">
                            <a:solidFill>
                              <a:schemeClr val="tx1"/>
                            </a:solidFill>
                          </a:rPr>
                          <m:t>𝒋</m:t>
                        </m:r>
                        <m:r>
                          <a:rPr lang="ru-RU" b="1" i="1">
                            <a:solidFill>
                              <a:schemeClr val="tx1"/>
                            </a:solidFill>
                          </a:rPr>
                          <m:t>𝝎</m:t>
                        </m:r>
                      </m:e>
                    </m:d>
                    <m:r>
                      <a:rPr lang="ru-RU" b="1" i="1">
                        <a:solidFill>
                          <a:schemeClr val="tx1"/>
                        </a:solidFill>
                      </a:rPr>
                      <m:t>=</m:t>
                    </m:r>
                    <m:f>
                      <m:fPr>
                        <m:ctrlPr>
                          <a:rPr lang="ru-RU" i="1">
                            <a:solidFill>
                              <a:schemeClr val="tx1"/>
                            </a:solidFill>
                          </a:rPr>
                        </m:ctrlPr>
                      </m:fPr>
                      <m:num>
                        <m:r>
                          <a:rPr lang="ru-RU" b="1" i="1">
                            <a:solidFill>
                              <a:schemeClr val="tx1"/>
                            </a:solidFill>
                          </a:rPr>
                          <m:t>𝒋</m:t>
                        </m:r>
                        <m:r>
                          <a:rPr lang="ru-RU" b="1" i="1">
                            <a:solidFill>
                              <a:schemeClr val="tx1"/>
                            </a:solidFill>
                          </a:rPr>
                          <m:t>∙</m:t>
                        </m:r>
                        <m:r>
                          <a:rPr lang="ru-RU" b="1" i="1">
                            <a:solidFill>
                              <a:schemeClr val="tx1"/>
                            </a:solidFill>
                          </a:rPr>
                          <m:t>𝝎</m:t>
                        </m:r>
                        <m:r>
                          <a:rPr lang="ru-RU" b="1" i="1">
                            <a:solidFill>
                              <a:schemeClr val="tx1"/>
                            </a:solidFill>
                          </a:rPr>
                          <m:t>∙</m:t>
                        </m:r>
                        <m:r>
                          <a:rPr lang="ru-RU" b="1" i="1">
                            <a:solidFill>
                              <a:schemeClr val="tx1"/>
                            </a:solidFill>
                          </a:rPr>
                          <m:t>𝑲</m:t>
                        </m:r>
                      </m:num>
                      <m:den>
                        <m:r>
                          <a:rPr lang="ru-RU" b="1" i="1">
                            <a:solidFill>
                              <a:schemeClr val="tx1"/>
                            </a:solidFill>
                          </a:rPr>
                          <m:t>𝟏</m:t>
                        </m:r>
                        <m:r>
                          <a:rPr lang="ru-RU" b="1" i="1">
                            <a:solidFill>
                              <a:schemeClr val="tx1"/>
                            </a:solidFill>
                          </a:rPr>
                          <m:t>+</m:t>
                        </m:r>
                        <m:r>
                          <a:rPr lang="ru-RU" b="1" i="1">
                            <a:solidFill>
                              <a:schemeClr val="tx1"/>
                            </a:solidFill>
                          </a:rPr>
                          <m:t>𝒋</m:t>
                        </m:r>
                        <m:r>
                          <a:rPr lang="ru-RU" b="1" i="1">
                            <a:solidFill>
                              <a:schemeClr val="tx1"/>
                            </a:solidFill>
                          </a:rPr>
                          <m:t>𝝎</m:t>
                        </m:r>
                        <m:r>
                          <a:rPr lang="ru-RU" b="1" i="1">
                            <a:solidFill>
                              <a:schemeClr val="tx1"/>
                            </a:solidFill>
                          </a:rPr>
                          <m:t>𝒌</m:t>
                        </m:r>
                      </m:den>
                    </m:f>
                    <m:r>
                      <a:rPr lang="ru-RU" b="1" i="1">
                        <a:solidFill>
                          <a:schemeClr val="tx1"/>
                        </a:solidFill>
                      </a:rPr>
                      <m:t>=</m:t>
                    </m:r>
                    <m:f>
                      <m:fPr>
                        <m:ctrlPr>
                          <a:rPr lang="ru-RU" i="1">
                            <a:solidFill>
                              <a:schemeClr val="tx1"/>
                            </a:solidFill>
                          </a:rPr>
                        </m:ctrlPr>
                      </m:fPr>
                      <m:num>
                        <m:r>
                          <a:rPr lang="ru-RU" b="1" i="1">
                            <a:solidFill>
                              <a:schemeClr val="tx1"/>
                            </a:solidFill>
                          </a:rPr>
                          <m:t>𝑲</m:t>
                        </m:r>
                        <m:r>
                          <a:rPr lang="ru-RU" b="1" i="1">
                            <a:solidFill>
                              <a:schemeClr val="tx1"/>
                            </a:solidFill>
                          </a:rPr>
                          <m:t>∙</m:t>
                        </m:r>
                        <m:r>
                          <a:rPr lang="ru-RU" b="1" i="1">
                            <a:solidFill>
                              <a:schemeClr val="tx1"/>
                            </a:solidFill>
                          </a:rPr>
                          <m:t>𝝎</m:t>
                        </m:r>
                      </m:num>
                      <m:den>
                        <m:rad>
                          <m:radPr>
                            <m:degHide m:val="on"/>
                            <m:ctrlPr>
                              <a:rPr lang="ru-RU" i="1">
                                <a:solidFill>
                                  <a:schemeClr val="tx1"/>
                                </a:solidFill>
                              </a:rPr>
                            </m:ctrlPr>
                          </m:radPr>
                          <m:deg/>
                          <m:e>
                            <m:r>
                              <a:rPr lang="ru-RU" b="1" i="1">
                                <a:solidFill>
                                  <a:schemeClr val="tx1"/>
                                </a:solidFill>
                              </a:rPr>
                              <m:t>𝟏</m:t>
                            </m:r>
                            <m:r>
                              <a:rPr lang="ru-RU" b="1" i="1">
                                <a:solidFill>
                                  <a:schemeClr val="tx1"/>
                                </a:solidFill>
                              </a:rPr>
                              <m:t>+</m:t>
                            </m:r>
                            <m:sSup>
                              <m:sSupPr>
                                <m:ctrlPr>
                                  <a:rPr lang="ru-RU" i="1">
                                    <a:solidFill>
                                      <a:schemeClr val="tx1"/>
                                    </a:solidFill>
                                  </a:rPr>
                                </m:ctrlPr>
                              </m:sSupPr>
                              <m:e>
                                <m:r>
                                  <a:rPr lang="ru-RU" b="1" i="1">
                                    <a:solidFill>
                                      <a:schemeClr val="tx1"/>
                                    </a:solidFill>
                                  </a:rPr>
                                  <m:t>𝝎</m:t>
                                </m:r>
                              </m:e>
                              <m:sup>
                                <m:r>
                                  <a:rPr lang="ru-RU" b="1" i="1">
                                    <a:solidFill>
                                      <a:schemeClr val="tx1"/>
                                    </a:solidFill>
                                  </a:rPr>
                                  <m:t>𝟐</m:t>
                                </m:r>
                              </m:sup>
                            </m:sSup>
                            <m:sSup>
                              <m:sSupPr>
                                <m:ctrlPr>
                                  <a:rPr lang="ru-RU" i="1">
                                    <a:solidFill>
                                      <a:schemeClr val="tx1"/>
                                    </a:solidFill>
                                  </a:rPr>
                                </m:ctrlPr>
                              </m:sSupPr>
                              <m:e>
                                <m:r>
                                  <a:rPr lang="ru-RU" b="1" i="1">
                                    <a:solidFill>
                                      <a:schemeClr val="tx1"/>
                                    </a:solidFill>
                                  </a:rPr>
                                  <m:t>𝑻</m:t>
                                </m:r>
                              </m:e>
                              <m:sup>
                                <m:r>
                                  <a:rPr lang="ru-RU" b="1" i="1">
                                    <a:solidFill>
                                      <a:schemeClr val="tx1"/>
                                    </a:solidFill>
                                  </a:rPr>
                                  <m:t>𝟐</m:t>
                                </m:r>
                              </m:sup>
                            </m:sSup>
                          </m:e>
                        </m:rad>
                      </m:den>
                    </m:f>
                    <m:sSup>
                      <m:sSupPr>
                        <m:ctrlPr>
                          <a:rPr lang="ru-RU" i="1">
                            <a:solidFill>
                              <a:schemeClr val="tx1"/>
                            </a:solidFill>
                          </a:rPr>
                        </m:ctrlPr>
                      </m:sSupPr>
                      <m:e>
                        <m:r>
                          <a:rPr lang="ru-RU" b="1" i="1">
                            <a:solidFill>
                              <a:schemeClr val="tx1"/>
                            </a:solidFill>
                          </a:rPr>
                          <m:t>𝒆</m:t>
                        </m:r>
                      </m:e>
                      <m:sup>
                        <m:r>
                          <a:rPr lang="ru-RU" b="1" i="1">
                            <a:solidFill>
                              <a:schemeClr val="tx1"/>
                            </a:solidFill>
                          </a:rPr>
                          <m:t>𝒋</m:t>
                        </m:r>
                        <m:r>
                          <a:rPr lang="ru-RU" b="1" i="1">
                            <a:solidFill>
                              <a:schemeClr val="tx1"/>
                            </a:solidFill>
                          </a:rPr>
                          <m:t>(</m:t>
                        </m:r>
                        <m:f>
                          <m:fPr>
                            <m:ctrlPr>
                              <a:rPr lang="ru-RU" i="1">
                                <a:solidFill>
                                  <a:schemeClr val="tx1"/>
                                </a:solidFill>
                              </a:rPr>
                            </m:ctrlPr>
                          </m:fPr>
                          <m:num>
                            <m:r>
                              <a:rPr lang="ru-RU" b="1" i="1">
                                <a:solidFill>
                                  <a:schemeClr val="tx1"/>
                                </a:solidFill>
                              </a:rPr>
                              <m:t>𝝅</m:t>
                            </m:r>
                          </m:num>
                          <m:den>
                            <m:r>
                              <a:rPr lang="ru-RU" b="1" i="1">
                                <a:solidFill>
                                  <a:schemeClr val="tx1"/>
                                </a:solidFill>
                              </a:rPr>
                              <m:t>𝟐</m:t>
                            </m:r>
                          </m:den>
                        </m:f>
                        <m:r>
                          <a:rPr lang="ru-RU" b="1" i="1">
                            <a:solidFill>
                              <a:schemeClr val="tx1"/>
                            </a:solidFill>
                          </a:rPr>
                          <m:t>−</m:t>
                        </m:r>
                        <m:r>
                          <a:rPr lang="ru-RU" b="1" i="1">
                            <a:solidFill>
                              <a:schemeClr val="tx1"/>
                            </a:solidFill>
                          </a:rPr>
                          <m:t>𝒂𝒓𝒄𝒕𝒈</m:t>
                        </m:r>
                        <m:r>
                          <a:rPr lang="ru-RU" b="1" i="1">
                            <a:solidFill>
                              <a:schemeClr val="tx1"/>
                            </a:solidFill>
                          </a:rPr>
                          <m:t>𝝎</m:t>
                        </m:r>
                        <m:r>
                          <a:rPr lang="ru-RU" b="1" i="1">
                            <a:solidFill>
                              <a:schemeClr val="tx1"/>
                            </a:solidFill>
                          </a:rPr>
                          <m:t>𝑻</m:t>
                        </m:r>
                        <m:r>
                          <a:rPr lang="ru-RU" b="1" i="1">
                            <a:solidFill>
                              <a:schemeClr val="tx1"/>
                            </a:solidFill>
                          </a:rPr>
                          <m:t>)</m:t>
                        </m:r>
                      </m:sup>
                    </m:sSup>
                  </m:oMath>
                </a14:m>
                <a:r>
                  <a:rPr lang="ru-RU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</a:t>
                </a:r>
                <a:r>
                  <a:rPr lang="ru-RU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</a:t>
                </a:r>
                <a:r>
                  <a:rPr lang="ru-RU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(</a:t>
                </a:r>
                <a:r>
                  <a:rPr lang="uz-Cyrl-UZ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3.45</a:t>
                </a:r>
                <a:r>
                  <a:rPr lang="ru-RU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)</a:t>
                </a:r>
                <a:endParaRPr lang="ru-RU" b="1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3" name="Объект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251520" y="476672"/>
                <a:ext cx="8640960" cy="6048672"/>
              </a:xfrm>
              <a:blipFill rotWithShape="1">
                <a:blip r:embed="rId2"/>
                <a:stretch>
                  <a:fillRect l="-1058" t="-806" r="-1058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8247438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0010" y="281756"/>
            <a:ext cx="2612886" cy="17070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686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45706" y="281754"/>
            <a:ext cx="2719069" cy="17070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686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1963" y="277586"/>
            <a:ext cx="2175749" cy="22153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6869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0010" y="2708919"/>
            <a:ext cx="2597814" cy="19892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6870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45706" y="2708919"/>
            <a:ext cx="2880321" cy="20893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6871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59967" y="2708920"/>
            <a:ext cx="2087745" cy="22480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390010" y="5085184"/>
            <a:ext cx="843046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z-Cyrl-UZ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3.6</a:t>
            </a:r>
            <a:r>
              <a:rPr lang="uz-Latn-UZ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расм. Идеал (а, б, в) ва реал (г, д, е) дифференциалловчи звенонинг характеристикалари: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uz-Latn-UZ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а) идеал дифференциалловчи звенонинг югуриш эгри чизиғи; б) идеал дифференциалловчи звенонинг </a:t>
            </a:r>
            <a:r>
              <a:rPr lang="uz-Cyrl-UZ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амплитуда фаза характеристика</a:t>
            </a:r>
            <a:r>
              <a:rPr lang="uz-Latn-UZ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сини; в) идеал дифференциалловчи звенонинг логарифмик частота характеристикалари; г) реал дифференциалловчи звенонинг югуриш эгри чизиғи; д) реал дифференциалловчи звенонинг </a:t>
            </a:r>
            <a:r>
              <a:rPr lang="uz-Cyrl-UZ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амплитуда фаза характеристика</a:t>
            </a:r>
            <a:r>
              <a:rPr lang="uz-Latn-UZ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си; е) реал дифференциалловчи звенонинг логарифмик частота характеристикалари;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787017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3" name="Объект 2"/>
              <p:cNvSpPr>
                <a:spLocks noGrp="1"/>
              </p:cNvSpPr>
              <p:nvPr>
                <p:ph idx="1"/>
              </p:nvPr>
            </p:nvSpPr>
            <p:spPr>
              <a:xfrm>
                <a:off x="251520" y="476672"/>
                <a:ext cx="8640960" cy="6048672"/>
              </a:xfrm>
            </p:spPr>
            <p:txBody>
              <a:bodyPr>
                <a:noAutofit/>
              </a:bodyPr>
              <a:lstStyle/>
              <a:p>
                <a:pPr marL="0" indent="457200" algn="just">
                  <a:spcBef>
                    <a:spcPts val="0"/>
                  </a:spcBef>
                  <a:buNone/>
                </a:pPr>
                <a:r>
                  <a:rPr lang="ru-RU" b="1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Тебран</a:t>
                </a:r>
                <a:r>
                  <a:rPr lang="uz-Cyrl-UZ" b="1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увчи</a:t>
                </a:r>
                <a:r>
                  <a:rPr lang="ru-RU" b="1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звено. </a:t>
                </a:r>
                <a:r>
                  <a:rPr lang="ru-RU" dirty="0" err="1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Тебран</a:t>
                </a:r>
                <a:r>
                  <a:rPr lang="uz-Cyrl-UZ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увчи</a:t>
                </a:r>
                <a:r>
                  <a:rPr lang="ru-RU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ru-RU" dirty="0" err="1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звено­ларнинг</a:t>
                </a:r>
                <a:r>
                  <a:rPr lang="ru-RU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ru-RU" dirty="0" err="1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чи</a:t>
                </a:r>
                <a:r>
                  <a:rPr lang="uz-Latn-UZ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қ</a:t>
                </a:r>
                <a:r>
                  <a:rPr lang="ru-RU" dirty="0" err="1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иш</a:t>
                </a:r>
                <a:r>
                  <a:rPr lang="ru-RU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ru-RU" dirty="0" err="1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ва</a:t>
                </a:r>
                <a:r>
                  <a:rPr lang="ru-RU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ru-RU" dirty="0" err="1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кириш</a:t>
                </a:r>
                <a:r>
                  <a:rPr lang="ru-RU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ru-RU" dirty="0" err="1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катталиклари</a:t>
                </a:r>
                <a:r>
                  <a:rPr lang="ru-RU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z-Latn-UZ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ў</a:t>
                </a:r>
                <a:r>
                  <a:rPr lang="ru-RU" dirty="0" err="1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ртасидаги</a:t>
                </a:r>
                <a:r>
                  <a:rPr lang="ru-RU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ru-RU" dirty="0" err="1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боғланиш</a:t>
                </a:r>
                <a:r>
                  <a:rPr lang="ru-RU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ru-RU" dirty="0" err="1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икк</a:t>
                </a:r>
                <a:r>
                  <a:rPr lang="uz-Latn-UZ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и</a:t>
                </a:r>
                <a:r>
                  <a:rPr lang="ru-RU" dirty="0" err="1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нчи</a:t>
                </a:r>
                <a:r>
                  <a:rPr lang="ru-RU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ru-RU" dirty="0" err="1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тартибли</a:t>
                </a:r>
                <a:r>
                  <a:rPr lang="ru-RU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дифференциал </a:t>
                </a:r>
                <a:r>
                  <a:rPr lang="ru-RU" dirty="0" err="1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тенгламалар</a:t>
                </a:r>
                <a:r>
                  <a:rPr lang="ru-RU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ru-RU" dirty="0" err="1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орқали</a:t>
                </a:r>
                <a:r>
                  <a:rPr lang="ru-RU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ан</a:t>
                </a:r>
                <a:r>
                  <a:rPr lang="uz-Latn-UZ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иқ</a:t>
                </a:r>
                <a:r>
                  <a:rPr lang="ru-RU" dirty="0" err="1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ланади</a:t>
                </a:r>
                <a:r>
                  <a:rPr lang="ru-RU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:</a:t>
                </a:r>
              </a:p>
              <a:p>
                <a:pPr marL="0" indent="457200" algn="r">
                  <a:spcBef>
                    <a:spcPts val="0"/>
                  </a:spcBef>
                  <a:buNone/>
                </a:pPr>
                <a14:m>
                  <m:oMath xmlns:m="http://schemas.openxmlformats.org/officeDocument/2006/math">
                    <m:sSubSup>
                      <m:sSubSupPr>
                        <m:ctrlPr>
                          <a:rPr lang="ru-RU" i="1">
                            <a:solidFill>
                              <a:schemeClr val="tx1"/>
                            </a:solidFill>
                          </a:rPr>
                        </m:ctrlPr>
                      </m:sSubSupPr>
                      <m:e>
                        <m:r>
                          <a:rPr lang="uz-Latn-UZ" i="1">
                            <a:solidFill>
                              <a:schemeClr val="tx1"/>
                            </a:solidFill>
                          </a:rPr>
                          <m:t>𝑇</m:t>
                        </m:r>
                      </m:e>
                      <m:sub>
                        <m:r>
                          <a:rPr lang="uz-Latn-UZ" i="1">
                            <a:solidFill>
                              <a:schemeClr val="tx1"/>
                            </a:solidFill>
                          </a:rPr>
                          <m:t>1</m:t>
                        </m:r>
                      </m:sub>
                      <m:sup>
                        <m:r>
                          <a:rPr lang="uz-Latn-UZ" i="1">
                            <a:solidFill>
                              <a:schemeClr val="tx1"/>
                            </a:solidFill>
                          </a:rPr>
                          <m:t>2</m:t>
                        </m:r>
                      </m:sup>
                    </m:sSubSup>
                    <m:f>
                      <m:fPr>
                        <m:ctrlPr>
                          <a:rPr lang="ru-RU" i="1">
                            <a:solidFill>
                              <a:schemeClr val="tx1"/>
                            </a:solidFill>
                          </a:rPr>
                        </m:ctrlPr>
                      </m:fPr>
                      <m:num>
                        <m:sSup>
                          <m:sSupPr>
                            <m:ctrlPr>
                              <a:rPr lang="ru-RU" i="1">
                                <a:solidFill>
                                  <a:schemeClr val="tx1"/>
                                </a:solidFill>
                              </a:rPr>
                            </m:ctrlPr>
                          </m:sSupPr>
                          <m:e>
                            <m:r>
                              <a:rPr lang="uz-Latn-UZ" i="1">
                                <a:solidFill>
                                  <a:schemeClr val="tx1"/>
                                </a:solidFill>
                              </a:rPr>
                              <m:t>𝑑</m:t>
                            </m:r>
                          </m:e>
                          <m:sup>
                            <m:r>
                              <a:rPr lang="uz-Latn-UZ" i="1">
                                <a:solidFill>
                                  <a:schemeClr val="tx1"/>
                                </a:solidFill>
                              </a:rPr>
                              <m:t>2</m:t>
                            </m:r>
                          </m:sup>
                        </m:sSup>
                        <m:r>
                          <a:rPr lang="uz-Latn-UZ" i="1">
                            <a:solidFill>
                              <a:schemeClr val="tx1"/>
                            </a:solidFill>
                          </a:rPr>
                          <m:t>𝑦</m:t>
                        </m:r>
                      </m:num>
                      <m:den>
                        <m:r>
                          <a:rPr lang="uz-Latn-UZ" i="1">
                            <a:solidFill>
                              <a:schemeClr val="tx1"/>
                            </a:solidFill>
                          </a:rPr>
                          <m:t>𝑑</m:t>
                        </m:r>
                        <m:sSup>
                          <m:sSupPr>
                            <m:ctrlPr>
                              <a:rPr lang="ru-RU" i="1">
                                <a:solidFill>
                                  <a:schemeClr val="tx1"/>
                                </a:solidFill>
                              </a:rPr>
                            </m:ctrlPr>
                          </m:sSupPr>
                          <m:e>
                            <m:r>
                              <a:rPr lang="uz-Latn-UZ" i="1">
                                <a:solidFill>
                                  <a:schemeClr val="tx1"/>
                                </a:solidFill>
                              </a:rPr>
                              <m:t>𝑡</m:t>
                            </m:r>
                          </m:e>
                          <m:sup>
                            <m:r>
                              <a:rPr lang="uz-Latn-UZ" i="1">
                                <a:solidFill>
                                  <a:schemeClr val="tx1"/>
                                </a:solidFill>
                              </a:rPr>
                              <m:t>2</m:t>
                            </m:r>
                          </m:sup>
                        </m:sSup>
                      </m:den>
                    </m:f>
                    <m:r>
                      <a:rPr lang="uz-Latn-UZ" i="1">
                        <a:solidFill>
                          <a:schemeClr val="tx1"/>
                        </a:solidFill>
                      </a:rPr>
                      <m:t>±</m:t>
                    </m:r>
                    <m:sSub>
                      <m:sSubPr>
                        <m:ctrlPr>
                          <a:rPr lang="ru-RU" i="1">
                            <a:solidFill>
                              <a:schemeClr val="tx1"/>
                            </a:solidFill>
                          </a:rPr>
                        </m:ctrlPr>
                      </m:sSubPr>
                      <m:e>
                        <m:r>
                          <a:rPr lang="uz-Latn-UZ" i="1">
                            <a:solidFill>
                              <a:schemeClr val="tx1"/>
                            </a:solidFill>
                          </a:rPr>
                          <m:t>𝑇</m:t>
                        </m:r>
                      </m:e>
                      <m:sub>
                        <m:r>
                          <a:rPr lang="uz-Latn-UZ" i="1">
                            <a:solidFill>
                              <a:schemeClr val="tx1"/>
                            </a:solidFill>
                          </a:rPr>
                          <m:t>2</m:t>
                        </m:r>
                      </m:sub>
                    </m:sSub>
                    <m:f>
                      <m:fPr>
                        <m:ctrlPr>
                          <a:rPr lang="ru-RU" i="1">
                            <a:solidFill>
                              <a:schemeClr val="tx1"/>
                            </a:solidFill>
                          </a:rPr>
                        </m:ctrlPr>
                      </m:fPr>
                      <m:num>
                        <m:r>
                          <a:rPr lang="uz-Latn-UZ" i="1">
                            <a:solidFill>
                              <a:schemeClr val="tx1"/>
                            </a:solidFill>
                          </a:rPr>
                          <m:t>𝑑𝑦</m:t>
                        </m:r>
                      </m:num>
                      <m:den>
                        <m:r>
                          <a:rPr lang="uz-Latn-UZ" i="1">
                            <a:solidFill>
                              <a:schemeClr val="tx1"/>
                            </a:solidFill>
                          </a:rPr>
                          <m:t>𝑑𝑡</m:t>
                        </m:r>
                      </m:den>
                    </m:f>
                    <m:r>
                      <a:rPr lang="uz-Latn-UZ" i="1">
                        <a:solidFill>
                          <a:schemeClr val="tx1"/>
                        </a:solidFill>
                      </a:rPr>
                      <m:t>+</m:t>
                    </m:r>
                    <m:r>
                      <a:rPr lang="uz-Latn-UZ" i="1">
                        <a:solidFill>
                          <a:schemeClr val="tx1"/>
                        </a:solidFill>
                      </a:rPr>
                      <m:t>𝑦</m:t>
                    </m:r>
                    <m:r>
                      <a:rPr lang="uz-Latn-UZ" i="1">
                        <a:solidFill>
                          <a:schemeClr val="tx1"/>
                        </a:solidFill>
                      </a:rPr>
                      <m:t>=</m:t>
                    </m:r>
                    <m:r>
                      <a:rPr lang="uz-Latn-UZ" i="1">
                        <a:solidFill>
                          <a:schemeClr val="tx1"/>
                        </a:solidFill>
                      </a:rPr>
                      <m:t>𝑘𝑥</m:t>
                    </m:r>
                  </m:oMath>
                </a14:m>
                <a:r>
                  <a:rPr lang="uz-Latn-UZ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</a:t>
                </a:r>
                <a:r>
                  <a:rPr lang="uz-Cyrl-UZ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</a:t>
                </a:r>
                <a:r>
                  <a:rPr lang="uz-Latn-UZ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</a:t>
                </a:r>
                <a:r>
                  <a:rPr lang="uz-Latn-UZ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(</a:t>
                </a:r>
                <a:r>
                  <a:rPr lang="uz-Cyrl-UZ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3.47</a:t>
                </a:r>
                <a:r>
                  <a:rPr lang="uz-Latn-UZ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)</a:t>
                </a:r>
                <a:endParaRPr lang="ru-RU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457200" algn="just">
                  <a:spcBef>
                    <a:spcPts val="0"/>
                  </a:spcBef>
                  <a:buNone/>
                </a:pPr>
                <a:r>
                  <a:rPr lang="ru-RU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бунда</a:t>
                </a:r>
                <a:r>
                  <a:rPr lang="uz-Cyrl-UZ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: </a:t>
                </a:r>
                <a:r>
                  <a:rPr lang="uz-Latn-UZ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Т</a:t>
                </a:r>
                <a:r>
                  <a:rPr lang="uz-Latn-UZ" baseline="-250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1</a:t>
                </a:r>
                <a:r>
                  <a:rPr lang="ru-RU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-</a:t>
                </a:r>
                <a:r>
                  <a:rPr lang="ru-RU" dirty="0" err="1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тебранма</a:t>
                </a:r>
                <a:r>
                  <a:rPr lang="ru-RU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ru-RU" dirty="0" err="1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звенонинг</a:t>
                </a:r>
                <a:r>
                  <a:rPr lang="ru-RU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ru-RU" dirty="0" err="1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ва</a:t>
                </a:r>
                <a:r>
                  <a:rPr lang="uz-Latn-UZ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қ</a:t>
                </a:r>
                <a:r>
                  <a:rPr lang="ru-RU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т </a:t>
                </a:r>
                <a:r>
                  <a:rPr lang="ru-RU" dirty="0" err="1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доимийси</a:t>
                </a:r>
                <a:r>
                  <a:rPr lang="ru-RU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</a:t>
                </a:r>
              </a:p>
              <a:p>
                <a:pPr marL="0" indent="457200" algn="just">
                  <a:spcBef>
                    <a:spcPts val="0"/>
                  </a:spcBef>
                  <a:buNone/>
                </a:pPr>
                <a:r>
                  <a:rPr lang="uz-Latn-UZ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Т</a:t>
                </a:r>
                <a:r>
                  <a:rPr lang="ru-RU" baseline="-250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2</a:t>
                </a:r>
                <a:r>
                  <a:rPr lang="ru-RU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- </a:t>
                </a:r>
                <a:r>
                  <a:rPr lang="ru-RU" dirty="0" err="1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ўтиш</a:t>
                </a:r>
                <a:r>
                  <a:rPr lang="ru-RU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ru-RU" dirty="0" err="1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жараёнининг</a:t>
                </a:r>
                <a:r>
                  <a:rPr lang="ru-RU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с</a:t>
                </a:r>
                <a:r>
                  <a:rPr lang="uz-Latn-UZ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ў</a:t>
                </a:r>
                <a:r>
                  <a:rPr lang="ru-RU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ниш </a:t>
                </a:r>
                <a:r>
                  <a:rPr lang="ru-RU" dirty="0" err="1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ва</a:t>
                </a:r>
                <a:r>
                  <a:rPr lang="uz-Latn-UZ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қ</a:t>
                </a:r>
                <a:r>
                  <a:rPr lang="ru-RU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т </a:t>
                </a:r>
                <a:r>
                  <a:rPr lang="ru-RU" dirty="0" err="1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доимийси</a:t>
                </a:r>
                <a:r>
                  <a:rPr lang="ru-RU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</a:t>
                </a:r>
              </a:p>
              <a:p>
                <a:pPr marL="0" indent="457200" algn="just">
                  <a:spcBef>
                    <a:spcPts val="0"/>
                  </a:spcBef>
                  <a:buNone/>
                </a:pPr>
                <a:r>
                  <a:rPr lang="ru-RU" i="1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Т</a:t>
                </a:r>
                <a:r>
                  <a:rPr lang="ru-RU" i="1" baseline="-250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1</a:t>
                </a:r>
                <a:r>
                  <a:rPr lang="ru-RU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ru-RU" dirty="0" err="1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ва</a:t>
                </a:r>
                <a:r>
                  <a:rPr lang="ru-RU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ru-RU" i="1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Т</a:t>
                </a:r>
                <a:r>
                  <a:rPr lang="uz-Latn-UZ" i="1" baseline="-250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2</a:t>
                </a:r>
                <a:r>
                  <a:rPr lang="ru-RU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ru-RU" dirty="0" err="1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ва</a:t>
                </a:r>
                <a:r>
                  <a:rPr lang="uz-Latn-UZ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қ</a:t>
                </a:r>
                <a:r>
                  <a:rPr lang="ru-RU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т </a:t>
                </a:r>
                <a:r>
                  <a:rPr lang="ru-RU" dirty="0" err="1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доимийлари</a:t>
                </a:r>
                <a:r>
                  <a:rPr lang="ru-RU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с</a:t>
                </a:r>
                <a:r>
                  <a:rPr lang="uz-Latn-UZ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ў</a:t>
                </a:r>
                <a:r>
                  <a:rPr lang="ru-RU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ниш </a:t>
                </a:r>
                <a:r>
                  <a:rPr lang="ru-RU" dirty="0" err="1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нисбий</a:t>
                </a:r>
                <a:r>
                  <a:rPr lang="ru-RU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ru-RU" dirty="0" err="1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коэффициенти</a:t>
                </a:r>
                <a:r>
                  <a:rPr lang="ru-RU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ор</a:t>
                </a:r>
                <a:r>
                  <a:rPr lang="uz-Latn-UZ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қ</a:t>
                </a:r>
                <a:r>
                  <a:rPr lang="ru-RU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али </a:t>
                </a:r>
                <a:r>
                  <a:rPr lang="uz-Latn-UZ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ўз</a:t>
                </a:r>
                <a:r>
                  <a:rPr lang="ru-RU" dirty="0" err="1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аро</a:t>
                </a:r>
                <a:r>
                  <a:rPr lang="ru-RU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ru-RU" dirty="0" err="1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боғланган</a:t>
                </a:r>
                <a:r>
                  <a:rPr lang="ru-RU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:</a:t>
                </a:r>
              </a:p>
              <a:p>
                <a:pPr marL="0" indent="457200" algn="r">
                  <a:spcBef>
                    <a:spcPts val="0"/>
                  </a:spcBef>
                  <a:buNone/>
                </a:pPr>
                <a:r>
                  <a:rPr lang="uz-Latn-UZ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</a:t>
                </a:r>
                <a:r>
                  <a:rPr lang="uz-Latn-UZ" baseline="-250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2</a:t>
                </a:r>
                <a:r>
                  <a:rPr lang="uz-Latn-UZ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=2</a:t>
                </a:r>
                <a:r>
                  <a:rPr lang="en-US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ξ</a:t>
                </a:r>
                <a:r>
                  <a:rPr lang="uz-Latn-UZ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</a:t>
                </a:r>
                <a:r>
                  <a:rPr lang="uz-Latn-UZ" baseline="-250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1</a:t>
                </a:r>
                <a:r>
                  <a:rPr lang="uz-Latn-UZ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z-Latn-UZ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</a:t>
                </a:r>
                <a:r>
                  <a:rPr lang="uz-Cyrl-UZ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</a:t>
                </a:r>
                <a:r>
                  <a:rPr lang="uz-Latn-UZ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           (</a:t>
                </a:r>
                <a:r>
                  <a:rPr lang="uz-Cyrl-UZ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3.48</a:t>
                </a:r>
                <a:r>
                  <a:rPr lang="uz-Latn-UZ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)</a:t>
                </a:r>
                <a:endParaRPr lang="uz-Cyrl-UZ" dirty="0" smtClean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447675" algn="just">
                  <a:spcBef>
                    <a:spcPts val="0"/>
                  </a:spcBef>
                  <a:buNone/>
                </a:pPr>
                <a:r>
                  <a:rPr lang="uz-Latn-UZ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Бошланғич шартлар нолга тенг бўлганда, (</a:t>
                </a:r>
                <a:r>
                  <a:rPr lang="uz-Cyrl-UZ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3.42</a:t>
                </a:r>
                <a:r>
                  <a:rPr lang="uz-Latn-UZ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) ифодадан </a:t>
                </a:r>
                <a:r>
                  <a:rPr lang="uz-Latn-UZ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Лаплас </a:t>
                </a:r>
                <a:r>
                  <a:rPr lang="uz-Latn-UZ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алмаштириши орқали топилган оператор тенглама ўринлидир:</a:t>
                </a:r>
                <a:endParaRPr lang="ru-RU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 algn="r">
                  <a:spcBef>
                    <a:spcPts val="0"/>
                  </a:spcBef>
                  <a:buNone/>
                </a:pPr>
                <a14:m>
                  <m:oMath xmlns:m="http://schemas.openxmlformats.org/officeDocument/2006/math">
                    <m:r>
                      <a:rPr lang="uz-Latn-UZ" b="1" i="1">
                        <a:solidFill>
                          <a:schemeClr val="tx1"/>
                        </a:solidFill>
                      </a:rPr>
                      <m:t>(</m:t>
                    </m:r>
                    <m:sSubSup>
                      <m:sSubSupPr>
                        <m:ctrlPr>
                          <a:rPr lang="ru-RU" i="1">
                            <a:solidFill>
                              <a:schemeClr val="tx1"/>
                            </a:solidFill>
                          </a:rPr>
                        </m:ctrlPr>
                      </m:sSubSupPr>
                      <m:e>
                        <m:r>
                          <a:rPr lang="uz-Latn-UZ" b="1" i="1">
                            <a:solidFill>
                              <a:schemeClr val="tx1"/>
                            </a:solidFill>
                          </a:rPr>
                          <m:t>𝑻</m:t>
                        </m:r>
                      </m:e>
                      <m:sub>
                        <m:r>
                          <a:rPr lang="uz-Latn-UZ" b="1" i="1">
                            <a:solidFill>
                              <a:schemeClr val="tx1"/>
                            </a:solidFill>
                          </a:rPr>
                          <m:t>𝟏</m:t>
                        </m:r>
                      </m:sub>
                      <m:sup>
                        <m:r>
                          <a:rPr lang="uz-Latn-UZ" b="1" i="1">
                            <a:solidFill>
                              <a:schemeClr val="tx1"/>
                            </a:solidFill>
                          </a:rPr>
                          <m:t>𝟐</m:t>
                        </m:r>
                      </m:sup>
                    </m:sSubSup>
                    <m:sSup>
                      <m:sSupPr>
                        <m:ctrlPr>
                          <a:rPr lang="ru-RU" i="1">
                            <a:solidFill>
                              <a:schemeClr val="tx1"/>
                            </a:solidFill>
                          </a:rPr>
                        </m:ctrlPr>
                      </m:sSupPr>
                      <m:e>
                        <m:r>
                          <a:rPr lang="uz-Latn-UZ" b="1" i="1">
                            <a:solidFill>
                              <a:schemeClr val="tx1"/>
                            </a:solidFill>
                          </a:rPr>
                          <m:t>𝒑</m:t>
                        </m:r>
                      </m:e>
                      <m:sup>
                        <m:r>
                          <a:rPr lang="uz-Latn-UZ" b="1" i="1">
                            <a:solidFill>
                              <a:schemeClr val="tx1"/>
                            </a:solidFill>
                          </a:rPr>
                          <m:t>𝟐</m:t>
                        </m:r>
                      </m:sup>
                    </m:sSup>
                    <m:r>
                      <a:rPr lang="uz-Latn-UZ" b="1" i="1">
                        <a:solidFill>
                          <a:schemeClr val="tx1"/>
                        </a:solidFill>
                      </a:rPr>
                      <m:t>±</m:t>
                    </m:r>
                    <m:sSub>
                      <m:sSubPr>
                        <m:ctrlPr>
                          <a:rPr lang="ru-RU" i="1">
                            <a:solidFill>
                              <a:schemeClr val="tx1"/>
                            </a:solidFill>
                          </a:rPr>
                        </m:ctrlPr>
                      </m:sSubPr>
                      <m:e>
                        <m:r>
                          <a:rPr lang="uz-Latn-UZ" b="1" i="1">
                            <a:solidFill>
                              <a:schemeClr val="tx1"/>
                            </a:solidFill>
                          </a:rPr>
                          <m:t>𝑻</m:t>
                        </m:r>
                      </m:e>
                      <m:sub>
                        <m:r>
                          <a:rPr lang="uz-Latn-UZ" b="1" i="1">
                            <a:solidFill>
                              <a:schemeClr val="tx1"/>
                            </a:solidFill>
                          </a:rPr>
                          <m:t>𝟐</m:t>
                        </m:r>
                      </m:sub>
                    </m:sSub>
                    <m:r>
                      <a:rPr lang="uz-Latn-UZ" b="1" i="1">
                        <a:solidFill>
                          <a:schemeClr val="tx1"/>
                        </a:solidFill>
                      </a:rPr>
                      <m:t>𝒑</m:t>
                    </m:r>
                    <m:r>
                      <a:rPr lang="uz-Latn-UZ" b="1" i="1">
                        <a:solidFill>
                          <a:schemeClr val="tx1"/>
                        </a:solidFill>
                      </a:rPr>
                      <m:t>+</m:t>
                    </m:r>
                    <m:r>
                      <a:rPr lang="uz-Latn-UZ" b="1" i="1">
                        <a:solidFill>
                          <a:schemeClr val="tx1"/>
                        </a:solidFill>
                      </a:rPr>
                      <m:t>𝟏</m:t>
                    </m:r>
                    <m:r>
                      <a:rPr lang="uz-Latn-UZ" b="1" i="1">
                        <a:solidFill>
                          <a:schemeClr val="tx1"/>
                        </a:solidFill>
                      </a:rPr>
                      <m:t>)∙</m:t>
                    </m:r>
                    <m:r>
                      <a:rPr lang="uz-Latn-UZ" b="1" i="1">
                        <a:solidFill>
                          <a:schemeClr val="tx1"/>
                        </a:solidFill>
                      </a:rPr>
                      <m:t>𝒚</m:t>
                    </m:r>
                    <m:d>
                      <m:dPr>
                        <m:ctrlPr>
                          <a:rPr lang="ru-RU" i="1">
                            <a:solidFill>
                              <a:schemeClr val="tx1"/>
                            </a:solidFill>
                          </a:rPr>
                        </m:ctrlPr>
                      </m:dPr>
                      <m:e>
                        <m:r>
                          <a:rPr lang="uz-Latn-UZ" b="1" i="1">
                            <a:solidFill>
                              <a:schemeClr val="tx1"/>
                            </a:solidFill>
                          </a:rPr>
                          <m:t>𝒑</m:t>
                        </m:r>
                      </m:e>
                    </m:d>
                    <m:r>
                      <a:rPr lang="uz-Latn-UZ" b="1" i="1">
                        <a:solidFill>
                          <a:schemeClr val="tx1"/>
                        </a:solidFill>
                      </a:rPr>
                      <m:t>=</m:t>
                    </m:r>
                    <m:r>
                      <a:rPr lang="uz-Latn-UZ" b="1" i="1">
                        <a:solidFill>
                          <a:schemeClr val="tx1"/>
                        </a:solidFill>
                      </a:rPr>
                      <m:t>𝑲𝒙</m:t>
                    </m:r>
                    <m:r>
                      <a:rPr lang="uz-Latn-UZ" b="1" i="1">
                        <a:solidFill>
                          <a:schemeClr val="tx1"/>
                        </a:solidFill>
                      </a:rPr>
                      <m:t>(</m:t>
                    </m:r>
                    <m:r>
                      <a:rPr lang="uz-Latn-UZ" b="1" i="1">
                        <a:solidFill>
                          <a:schemeClr val="tx1"/>
                        </a:solidFill>
                      </a:rPr>
                      <m:t>𝒑</m:t>
                    </m:r>
                    <m:r>
                      <a:rPr lang="uz-Latn-UZ" b="1" i="1">
                        <a:solidFill>
                          <a:schemeClr val="tx1"/>
                        </a:solidFill>
                      </a:rPr>
                      <m:t>)</m:t>
                    </m:r>
                  </m:oMath>
                </a14:m>
                <a:r>
                  <a:rPr lang="uz-Latn-UZ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</a:t>
                </a:r>
                <a:r>
                  <a:rPr lang="uz-Latn-UZ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</a:t>
                </a:r>
                <a:r>
                  <a:rPr lang="uz-Latn-UZ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(</a:t>
                </a:r>
                <a:r>
                  <a:rPr lang="uz-Cyrl-UZ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3.49</a:t>
                </a:r>
                <a:r>
                  <a:rPr lang="uz-Latn-UZ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)</a:t>
                </a:r>
                <a:endParaRPr lang="ru-RU" b="1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447675" algn="just">
                  <a:spcBef>
                    <a:spcPts val="0"/>
                  </a:spcBef>
                  <a:buNone/>
                </a:pPr>
                <a:r>
                  <a:rPr lang="ru-RU" dirty="0" err="1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Шунга</a:t>
                </a:r>
                <a:r>
                  <a:rPr lang="ru-RU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ru-RU" dirty="0" err="1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мувофи</a:t>
                </a:r>
                <a:r>
                  <a:rPr lang="uz-Latn-UZ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қ</a:t>
                </a:r>
                <a:r>
                  <a:rPr lang="ru-RU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ru-RU" dirty="0" err="1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звенонинг</a:t>
                </a:r>
                <a:r>
                  <a:rPr lang="ru-RU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ru-RU" dirty="0" err="1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узатиш</a:t>
                </a:r>
                <a:r>
                  <a:rPr lang="ru-RU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ru-RU" dirty="0" err="1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функцияси</a:t>
                </a:r>
                <a:r>
                  <a:rPr lang="ru-RU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:</a:t>
                </a:r>
              </a:p>
              <a:p>
                <a:pPr marL="0" indent="0" algn="r">
                  <a:spcBef>
                    <a:spcPts val="0"/>
                  </a:spcBef>
                  <a:buNone/>
                </a:pPr>
                <a14:m>
                  <m:oMath xmlns:m="http://schemas.openxmlformats.org/officeDocument/2006/math">
                    <m:r>
                      <a:rPr lang="ru-RU" b="1" i="1">
                        <a:solidFill>
                          <a:schemeClr val="tx1"/>
                        </a:solidFill>
                      </a:rPr>
                      <m:t>𝑾</m:t>
                    </m:r>
                    <m:d>
                      <m:dPr>
                        <m:ctrlPr>
                          <a:rPr lang="ru-RU" i="1">
                            <a:solidFill>
                              <a:schemeClr val="tx1"/>
                            </a:solidFill>
                          </a:rPr>
                        </m:ctrlPr>
                      </m:dPr>
                      <m:e>
                        <m:r>
                          <a:rPr lang="ru-RU" b="1" i="1">
                            <a:solidFill>
                              <a:schemeClr val="tx1"/>
                            </a:solidFill>
                          </a:rPr>
                          <m:t>𝒑</m:t>
                        </m:r>
                      </m:e>
                    </m:d>
                    <m:r>
                      <a:rPr lang="ru-RU" b="1" i="1">
                        <a:solidFill>
                          <a:schemeClr val="tx1"/>
                        </a:solidFill>
                      </a:rPr>
                      <m:t>=</m:t>
                    </m:r>
                    <m:f>
                      <m:fPr>
                        <m:ctrlPr>
                          <a:rPr lang="ru-RU" i="1">
                            <a:solidFill>
                              <a:schemeClr val="tx1"/>
                            </a:solidFill>
                          </a:rPr>
                        </m:ctrlPr>
                      </m:fPr>
                      <m:num>
                        <m:r>
                          <a:rPr lang="ru-RU" b="1" i="1">
                            <a:solidFill>
                              <a:schemeClr val="tx1"/>
                            </a:solidFill>
                          </a:rPr>
                          <m:t>𝑲</m:t>
                        </m:r>
                      </m:num>
                      <m:den>
                        <m:r>
                          <a:rPr lang="ru-RU" b="1" i="1">
                            <a:solidFill>
                              <a:schemeClr val="tx1"/>
                            </a:solidFill>
                          </a:rPr>
                          <m:t>(</m:t>
                        </m:r>
                        <m:sSubSup>
                          <m:sSubSupPr>
                            <m:ctrlPr>
                              <a:rPr lang="ru-RU" i="1">
                                <a:solidFill>
                                  <a:schemeClr val="tx1"/>
                                </a:solidFill>
                              </a:rPr>
                            </m:ctrlPr>
                          </m:sSubSupPr>
                          <m:e>
                            <m:r>
                              <a:rPr lang="ru-RU" b="1" i="1">
                                <a:solidFill>
                                  <a:schemeClr val="tx1"/>
                                </a:solidFill>
                              </a:rPr>
                              <m:t>𝑻</m:t>
                            </m:r>
                          </m:e>
                          <m:sub>
                            <m:r>
                              <a:rPr lang="ru-RU" b="1" i="1">
                                <a:solidFill>
                                  <a:schemeClr val="tx1"/>
                                </a:solidFill>
                              </a:rPr>
                              <m:t>𝟏</m:t>
                            </m:r>
                          </m:sub>
                          <m:sup>
                            <m:r>
                              <a:rPr lang="ru-RU" b="1" i="1">
                                <a:solidFill>
                                  <a:schemeClr val="tx1"/>
                                </a:solidFill>
                              </a:rPr>
                              <m:t>𝟐</m:t>
                            </m:r>
                          </m:sup>
                        </m:sSubSup>
                        <m:sSup>
                          <m:sSupPr>
                            <m:ctrlPr>
                              <a:rPr lang="ru-RU" i="1">
                                <a:solidFill>
                                  <a:schemeClr val="tx1"/>
                                </a:solidFill>
                              </a:rPr>
                            </m:ctrlPr>
                          </m:sSupPr>
                          <m:e>
                            <m:r>
                              <a:rPr lang="ru-RU" b="1" i="1">
                                <a:solidFill>
                                  <a:schemeClr val="tx1"/>
                                </a:solidFill>
                              </a:rPr>
                              <m:t>𝒑</m:t>
                            </m:r>
                          </m:e>
                          <m:sup>
                            <m:r>
                              <a:rPr lang="ru-RU" b="1" i="1">
                                <a:solidFill>
                                  <a:schemeClr val="tx1"/>
                                </a:solidFill>
                              </a:rPr>
                              <m:t>𝟐</m:t>
                            </m:r>
                          </m:sup>
                        </m:sSup>
                        <m:r>
                          <a:rPr lang="ru-RU" b="1" i="1">
                            <a:solidFill>
                              <a:schemeClr val="tx1"/>
                            </a:solidFill>
                          </a:rPr>
                          <m:t>±</m:t>
                        </m:r>
                        <m:sSub>
                          <m:sSubPr>
                            <m:ctrlPr>
                              <a:rPr lang="ru-RU" i="1">
                                <a:solidFill>
                                  <a:schemeClr val="tx1"/>
                                </a:solidFill>
                              </a:rPr>
                            </m:ctrlPr>
                          </m:sSubPr>
                          <m:e>
                            <m:r>
                              <a:rPr lang="ru-RU" b="1" i="1">
                                <a:solidFill>
                                  <a:schemeClr val="tx1"/>
                                </a:solidFill>
                              </a:rPr>
                              <m:t>𝑻</m:t>
                            </m:r>
                          </m:e>
                          <m:sub>
                            <m:r>
                              <a:rPr lang="ru-RU" b="1" i="1">
                                <a:solidFill>
                                  <a:schemeClr val="tx1"/>
                                </a:solidFill>
                              </a:rPr>
                              <m:t>𝟐</m:t>
                            </m:r>
                          </m:sub>
                        </m:sSub>
                        <m:r>
                          <a:rPr lang="ru-RU" b="1" i="1">
                            <a:solidFill>
                              <a:schemeClr val="tx1"/>
                            </a:solidFill>
                          </a:rPr>
                          <m:t>𝒑</m:t>
                        </m:r>
                        <m:r>
                          <a:rPr lang="ru-RU" b="1" i="1">
                            <a:solidFill>
                              <a:schemeClr val="tx1"/>
                            </a:solidFill>
                          </a:rPr>
                          <m:t>+</m:t>
                        </m:r>
                        <m:r>
                          <a:rPr lang="ru-RU" b="1" i="1">
                            <a:solidFill>
                              <a:schemeClr val="tx1"/>
                            </a:solidFill>
                          </a:rPr>
                          <m:t>𝟏</m:t>
                        </m:r>
                        <m:r>
                          <a:rPr lang="ru-RU" b="1" i="1">
                            <a:solidFill>
                              <a:schemeClr val="tx1"/>
                            </a:solidFill>
                          </a:rPr>
                          <m:t>)</m:t>
                        </m:r>
                      </m:den>
                    </m:f>
                  </m:oMath>
                </a14:m>
                <a:r>
                  <a:rPr lang="ru-RU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               (</a:t>
                </a:r>
                <a:r>
                  <a:rPr lang="uz-Cyrl-UZ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3.50</a:t>
                </a:r>
                <a:r>
                  <a:rPr lang="ru-RU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)</a:t>
                </a:r>
                <a:endParaRPr lang="ru-RU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3" name="Объект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251520" y="476672"/>
                <a:ext cx="8640960" cy="6048672"/>
              </a:xfrm>
              <a:blipFill rotWithShape="1">
                <a:blip r:embed="rId2"/>
                <a:stretch>
                  <a:fillRect l="-1058" t="-806" r="-1058" b="-403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5504465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3" name="Объект 2"/>
              <p:cNvSpPr>
                <a:spLocks noGrp="1"/>
              </p:cNvSpPr>
              <p:nvPr>
                <p:ph idx="1"/>
              </p:nvPr>
            </p:nvSpPr>
            <p:spPr>
              <a:xfrm>
                <a:off x="251520" y="476672"/>
                <a:ext cx="8640960" cy="6048672"/>
              </a:xfrm>
            </p:spPr>
            <p:txBody>
              <a:bodyPr>
                <a:noAutofit/>
              </a:bodyPr>
              <a:lstStyle/>
              <a:p>
                <a:pPr marL="0" indent="542925" algn="just">
                  <a:spcBef>
                    <a:spcPts val="0"/>
                  </a:spcBef>
                  <a:buNone/>
                </a:pPr>
                <a:r>
                  <a:rPr lang="uz-Latn-UZ" sz="2600" b="1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Соф кечикиш звеноси. </a:t>
                </a:r>
                <a:r>
                  <a:rPr lang="uz-Latn-UZ" sz="26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Умумий ҳолда, агар фаза бўйича силжиш шу звено учун мумкин бўлган миқдордан ортиб кетса, звено </a:t>
                </a:r>
                <a:r>
                  <a:rPr lang="uz-Latn-UZ" sz="2600" i="1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номи­нал фазали </a:t>
                </a:r>
                <a:r>
                  <a:rPr lang="uz-Latn-UZ" sz="26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ҳисобланади. Бундай звенолар қаторига соф кечи</a:t>
                </a:r>
                <a:r>
                  <a:rPr lang="uz-Cyrl-UZ" sz="26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к</a:t>
                </a:r>
                <a:r>
                  <a:rPr lang="uz-Latn-UZ" sz="26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иш звеноси киради. Бу звенонинг мо</a:t>
                </a:r>
                <a:r>
                  <a:rPr lang="uz-Cyrl-UZ" sz="26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ҳ</a:t>
                </a:r>
                <a:r>
                  <a:rPr lang="uz-Latn-UZ" sz="26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ияти шундаки, у ўзининг </a:t>
                </a:r>
                <a:r>
                  <a:rPr lang="uz-Latn-UZ" sz="2600" i="1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чиқишида</a:t>
                </a:r>
                <a:r>
                  <a:rPr lang="uz-Latn-UZ" sz="26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z-Latn-UZ" sz="2600" i="1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соф</a:t>
                </a:r>
                <a:r>
                  <a:rPr lang="uz-Latn-UZ" sz="26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ёки </a:t>
                </a:r>
                <a:r>
                  <a:rPr lang="uz-Latn-UZ" sz="2600" i="1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транспорт кечи</a:t>
                </a:r>
                <a:r>
                  <a:rPr lang="uz-Cyrl-UZ" sz="2600" i="1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к</a:t>
                </a:r>
                <a:r>
                  <a:rPr lang="uz-Latn-UZ" sz="2600" i="1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иш вақти</a:t>
                </a:r>
                <a:r>
                  <a:rPr lang="uz-Latn-UZ" sz="26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деб аталадиган доимий </a:t>
                </a:r>
                <a:r>
                  <a:rPr lang="ru-RU" sz="26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τ</a:t>
                </a:r>
                <a:r>
                  <a:rPr lang="uz-Latn-UZ" sz="26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кечиқиш билан кириш сигналини хатосиз такрорлайди. </a:t>
                </a:r>
                <a:r>
                  <a:rPr lang="ru-RU" sz="2600" dirty="0" err="1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Звенонинг</a:t>
                </a:r>
                <a:r>
                  <a:rPr lang="ru-RU" sz="26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ru-RU" sz="2600" dirty="0" err="1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ҳусусиятлари</a:t>
                </a:r>
                <a:r>
                  <a:rPr lang="ru-RU" sz="26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ru-RU" sz="2600" i="1">
                        <a:solidFill>
                          <a:schemeClr val="tx1"/>
                        </a:solidFill>
                      </a:rPr>
                      <m:t>𝑦</m:t>
                    </m:r>
                    <m:d>
                      <m:dPr>
                        <m:ctrlPr>
                          <a:rPr lang="ru-RU" sz="2600" i="1">
                            <a:solidFill>
                              <a:schemeClr val="tx1"/>
                            </a:solidFill>
                          </a:rPr>
                        </m:ctrlPr>
                      </m:dPr>
                      <m:e>
                        <m:r>
                          <a:rPr lang="ru-RU" sz="2600" i="1">
                            <a:solidFill>
                              <a:schemeClr val="tx1"/>
                            </a:solidFill>
                          </a:rPr>
                          <m:t>𝑡</m:t>
                        </m:r>
                      </m:e>
                    </m:d>
                    <m:r>
                      <a:rPr lang="ru-RU" sz="2600" i="1">
                        <a:solidFill>
                          <a:schemeClr val="tx1"/>
                        </a:solidFill>
                      </a:rPr>
                      <m:t>=</m:t>
                    </m:r>
                    <m:r>
                      <a:rPr lang="ru-RU" sz="2600" i="1">
                        <a:solidFill>
                          <a:schemeClr val="tx1"/>
                        </a:solidFill>
                      </a:rPr>
                      <m:t>𝑥</m:t>
                    </m:r>
                    <m:d>
                      <m:dPr>
                        <m:ctrlPr>
                          <a:rPr lang="ru-RU" sz="2600" i="1">
                            <a:solidFill>
                              <a:schemeClr val="tx1"/>
                            </a:solidFill>
                          </a:rPr>
                        </m:ctrlPr>
                      </m:dPr>
                      <m:e>
                        <m:r>
                          <a:rPr lang="ru-RU" sz="2600" i="1">
                            <a:solidFill>
                              <a:schemeClr val="tx1"/>
                            </a:solidFill>
                          </a:rPr>
                          <m:t>𝑡</m:t>
                        </m:r>
                        <m:r>
                          <a:rPr lang="ru-RU" sz="2600" i="1">
                            <a:solidFill>
                              <a:schemeClr val="tx1"/>
                            </a:solidFill>
                          </a:rPr>
                          <m:t>−</m:t>
                        </m:r>
                        <m:r>
                          <a:rPr lang="ru-RU" sz="2600" i="1">
                            <a:solidFill>
                              <a:schemeClr val="tx1"/>
                            </a:solidFill>
                          </a:rPr>
                          <m:t>𝜏</m:t>
                        </m:r>
                      </m:e>
                    </m:d>
                  </m:oMath>
                </a14:m>
                <a:r>
                  <a:rPr lang="ru-RU" sz="26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ru-RU" sz="2600" dirty="0" err="1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тенглама</a:t>
                </a:r>
                <a:r>
                  <a:rPr lang="ru-RU" sz="26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ru-RU" sz="2600" dirty="0" err="1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билан</a:t>
                </a:r>
                <a:r>
                  <a:rPr lang="ru-RU" sz="26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ru-RU" sz="2600" dirty="0" err="1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таърифланади</a:t>
                </a:r>
                <a:r>
                  <a:rPr lang="ru-RU" sz="26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 </a:t>
                </a:r>
                <a:r>
                  <a:rPr lang="ru-RU" sz="2600" dirty="0" err="1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Бу</a:t>
                </a:r>
                <a:r>
                  <a:rPr lang="ru-RU" sz="26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ru-RU" sz="2600" dirty="0" err="1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тенгламанинг</a:t>
                </a:r>
                <a:r>
                  <a:rPr lang="ru-RU" sz="26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оператор </a:t>
                </a:r>
                <a:r>
                  <a:rPr lang="ru-RU" sz="2600" dirty="0" err="1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шакли</a:t>
                </a:r>
                <a:endParaRPr lang="ru-RU" sz="2600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542925" algn="r">
                  <a:spcBef>
                    <a:spcPts val="0"/>
                  </a:spcBef>
                  <a:buNone/>
                </a:pPr>
                <a14:m>
                  <m:oMath xmlns:m="http://schemas.openxmlformats.org/officeDocument/2006/math">
                    <m:r>
                      <a:rPr lang="en-US" sz="2600" b="1" i="1">
                        <a:solidFill>
                          <a:schemeClr val="tx1"/>
                        </a:solidFill>
                      </a:rPr>
                      <m:t>𝒚</m:t>
                    </m:r>
                    <m:d>
                      <m:dPr>
                        <m:ctrlPr>
                          <a:rPr lang="ru-RU" sz="2600" i="1">
                            <a:solidFill>
                              <a:schemeClr val="tx1"/>
                            </a:solidFill>
                          </a:rPr>
                        </m:ctrlPr>
                      </m:dPr>
                      <m:e>
                        <m:r>
                          <a:rPr lang="en-US" sz="2600" b="1" i="1">
                            <a:solidFill>
                              <a:schemeClr val="tx1"/>
                            </a:solidFill>
                          </a:rPr>
                          <m:t>𝒑</m:t>
                        </m:r>
                      </m:e>
                    </m:d>
                    <m:r>
                      <a:rPr lang="ru-RU" sz="2600" b="1" i="1">
                        <a:solidFill>
                          <a:schemeClr val="tx1"/>
                        </a:solidFill>
                      </a:rPr>
                      <m:t>=</m:t>
                    </m:r>
                    <m:sSup>
                      <m:sSupPr>
                        <m:ctrlPr>
                          <a:rPr lang="ru-RU" sz="2600" i="1">
                            <a:solidFill>
                              <a:schemeClr val="tx1"/>
                            </a:solidFill>
                          </a:rPr>
                        </m:ctrlPr>
                      </m:sSupPr>
                      <m:e>
                        <m:r>
                          <a:rPr lang="en-US" sz="2600" b="1" i="1">
                            <a:solidFill>
                              <a:schemeClr val="tx1"/>
                            </a:solidFill>
                          </a:rPr>
                          <m:t>𝒆</m:t>
                        </m:r>
                      </m:e>
                      <m:sup>
                        <m:r>
                          <a:rPr lang="ru-RU" sz="2600" b="1" i="1">
                            <a:solidFill>
                              <a:schemeClr val="tx1"/>
                            </a:solidFill>
                          </a:rPr>
                          <m:t>−</m:t>
                        </m:r>
                        <m:r>
                          <a:rPr lang="en-US" sz="2600" b="1" i="1">
                            <a:solidFill>
                              <a:schemeClr val="tx1"/>
                            </a:solidFill>
                          </a:rPr>
                          <m:t>𝒑</m:t>
                        </m:r>
                        <m:r>
                          <a:rPr lang="en-US" sz="2600" b="1" i="1">
                            <a:solidFill>
                              <a:schemeClr val="tx1"/>
                            </a:solidFill>
                          </a:rPr>
                          <m:t>𝝉</m:t>
                        </m:r>
                      </m:sup>
                    </m:sSup>
                    <m:r>
                      <a:rPr lang="en-US" sz="2600" b="1" i="1">
                        <a:solidFill>
                          <a:schemeClr val="tx1"/>
                        </a:solidFill>
                      </a:rPr>
                      <m:t>𝒙</m:t>
                    </m:r>
                    <m:r>
                      <a:rPr lang="ru-RU" sz="2600" b="1" i="1">
                        <a:solidFill>
                          <a:schemeClr val="tx1"/>
                        </a:solidFill>
                      </a:rPr>
                      <m:t>(</m:t>
                    </m:r>
                    <m:r>
                      <a:rPr lang="en-US" sz="2600" b="1" i="1">
                        <a:solidFill>
                          <a:schemeClr val="tx1"/>
                        </a:solidFill>
                      </a:rPr>
                      <m:t>𝒑</m:t>
                    </m:r>
                    <m:r>
                      <a:rPr lang="ru-RU" sz="2600" b="1" i="1">
                        <a:solidFill>
                          <a:schemeClr val="tx1"/>
                        </a:solidFill>
                      </a:rPr>
                      <m:t>)</m:t>
                    </m:r>
                  </m:oMath>
                </a14:m>
                <a:r>
                  <a:rPr lang="ru-RU" sz="2600" b="1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</a:t>
                </a:r>
                <a:r>
                  <a:rPr lang="ru-RU" sz="2600" b="1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       </a:t>
                </a:r>
                <a:r>
                  <a:rPr lang="ru-RU" sz="26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(</a:t>
                </a:r>
                <a:r>
                  <a:rPr lang="uz-Cyrl-UZ" sz="26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3.54</a:t>
                </a:r>
                <a:r>
                  <a:rPr lang="ru-RU" sz="26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)</a:t>
                </a:r>
                <a:endParaRPr lang="ru-RU" sz="2600" b="1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542925" algn="just">
                  <a:spcBef>
                    <a:spcPts val="0"/>
                  </a:spcBef>
                  <a:buNone/>
                </a:pPr>
                <a:r>
                  <a:rPr lang="ru-RU" sz="2600" dirty="0" err="1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Звенонинг</a:t>
                </a:r>
                <a:r>
                  <a:rPr lang="ru-RU" sz="26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ru-RU" sz="2600" dirty="0" err="1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узатиш</a:t>
                </a:r>
                <a:r>
                  <a:rPr lang="ru-RU" sz="26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ru-RU" sz="2600" dirty="0" err="1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функцияси</a:t>
                </a:r>
                <a:r>
                  <a:rPr lang="ru-RU" sz="26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ю</a:t>
                </a:r>
                <a:r>
                  <a:rPr lang="uz-Latn-UZ" sz="26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қ</a:t>
                </a:r>
                <a:r>
                  <a:rPr lang="ru-RU" sz="2600" dirty="0" err="1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оридаги</a:t>
                </a:r>
                <a:r>
                  <a:rPr lang="ru-RU" sz="26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ru-RU" sz="2600" dirty="0" err="1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тенгламадан</a:t>
                </a:r>
                <a:r>
                  <a:rPr lang="ru-RU" sz="26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ru-RU" sz="2600" dirty="0" err="1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келиб</a:t>
                </a:r>
                <a:r>
                  <a:rPr lang="ru-RU" sz="26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ru-RU" sz="2600" dirty="0" err="1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чиқади</a:t>
                </a:r>
                <a:r>
                  <a:rPr lang="ru-RU" sz="26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: </a:t>
                </a:r>
              </a:p>
              <a:p>
                <a:pPr marL="0" indent="542925" algn="r">
                  <a:spcBef>
                    <a:spcPts val="0"/>
                  </a:spcBef>
                  <a:buNone/>
                </a:pPr>
                <a14:m>
                  <m:oMath xmlns:m="http://schemas.openxmlformats.org/officeDocument/2006/math">
                    <m:r>
                      <a:rPr lang="en-US" sz="2600" i="1">
                        <a:solidFill>
                          <a:schemeClr val="tx1"/>
                        </a:solidFill>
                      </a:rPr>
                      <m:t>𝑊</m:t>
                    </m:r>
                    <m:d>
                      <m:dPr>
                        <m:ctrlPr>
                          <a:rPr lang="ru-RU" sz="2600" i="1">
                            <a:solidFill>
                              <a:schemeClr val="tx1"/>
                            </a:solidFill>
                          </a:rPr>
                        </m:ctrlPr>
                      </m:dPr>
                      <m:e>
                        <m:r>
                          <a:rPr lang="en-US" sz="2600" i="1">
                            <a:solidFill>
                              <a:schemeClr val="tx1"/>
                            </a:solidFill>
                          </a:rPr>
                          <m:t>𝑝</m:t>
                        </m:r>
                      </m:e>
                    </m:d>
                    <m:r>
                      <a:rPr lang="ru-RU" sz="2600" i="1">
                        <a:solidFill>
                          <a:schemeClr val="tx1"/>
                        </a:solidFill>
                      </a:rPr>
                      <m:t>=</m:t>
                    </m:r>
                    <m:sSup>
                      <m:sSupPr>
                        <m:ctrlPr>
                          <a:rPr lang="ru-RU" sz="2600" i="1">
                            <a:solidFill>
                              <a:schemeClr val="tx1"/>
                            </a:solidFill>
                          </a:rPr>
                        </m:ctrlPr>
                      </m:sSupPr>
                      <m:e>
                        <m:r>
                          <a:rPr lang="en-US" sz="2600" i="1">
                            <a:solidFill>
                              <a:schemeClr val="tx1"/>
                            </a:solidFill>
                          </a:rPr>
                          <m:t>𝑒</m:t>
                        </m:r>
                      </m:e>
                      <m:sup>
                        <m:r>
                          <a:rPr lang="ru-RU" sz="2600" i="1">
                            <a:solidFill>
                              <a:schemeClr val="tx1"/>
                            </a:solidFill>
                          </a:rPr>
                          <m:t>−</m:t>
                        </m:r>
                        <m:r>
                          <a:rPr lang="en-US" sz="2600" i="1">
                            <a:solidFill>
                              <a:schemeClr val="tx1"/>
                            </a:solidFill>
                          </a:rPr>
                          <m:t>𝑝</m:t>
                        </m:r>
                        <m:r>
                          <a:rPr lang="en-US" sz="2600" i="1">
                            <a:solidFill>
                              <a:schemeClr val="tx1"/>
                            </a:solidFill>
                          </a:rPr>
                          <m:t>𝜏</m:t>
                        </m:r>
                      </m:sup>
                    </m:sSup>
                  </m:oMath>
                </a14:m>
                <a:r>
                  <a:rPr lang="ru-RU" sz="26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</a:t>
                </a:r>
                <a:r>
                  <a:rPr lang="ru-RU" sz="26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       </a:t>
                </a:r>
                <a:r>
                  <a:rPr lang="ru-RU" sz="26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(</a:t>
                </a:r>
                <a:r>
                  <a:rPr lang="uz-Cyrl-UZ" sz="26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3.55</a:t>
                </a:r>
                <a:r>
                  <a:rPr lang="ru-RU" sz="26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)</a:t>
                </a:r>
              </a:p>
              <a:p>
                <a:pPr marL="0" indent="542925" algn="just">
                  <a:spcBef>
                    <a:spcPts val="0"/>
                  </a:spcBef>
                  <a:buNone/>
                </a:pPr>
                <a:r>
                  <a:rPr lang="ru-RU" sz="2600" dirty="0" err="1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Звенонинг</a:t>
                </a:r>
                <a:r>
                  <a:rPr lang="ru-RU" sz="26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амплитуда-фаза </a:t>
                </a:r>
                <a:r>
                  <a:rPr lang="ru-RU" sz="2600" dirty="0" err="1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характеристикаси</a:t>
                </a:r>
                <a:r>
                  <a:rPr lang="ru-RU" sz="26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:</a:t>
                </a:r>
              </a:p>
              <a:p>
                <a:pPr marL="0" indent="542925" algn="r">
                  <a:spcBef>
                    <a:spcPts val="0"/>
                  </a:spcBef>
                  <a:buNone/>
                </a:pPr>
                <a14:m>
                  <m:oMath xmlns:m="http://schemas.openxmlformats.org/officeDocument/2006/math">
                    <m:r>
                      <a:rPr lang="en-US" sz="2600" b="1" i="1">
                        <a:solidFill>
                          <a:schemeClr val="tx1"/>
                        </a:solidFill>
                      </a:rPr>
                      <m:t>𝑾</m:t>
                    </m:r>
                    <m:d>
                      <m:dPr>
                        <m:ctrlPr>
                          <a:rPr lang="ru-RU" sz="2600" i="1">
                            <a:solidFill>
                              <a:schemeClr val="tx1"/>
                            </a:solidFill>
                          </a:rPr>
                        </m:ctrlPr>
                      </m:dPr>
                      <m:e>
                        <m:r>
                          <a:rPr lang="en-US" sz="2600" b="1" i="1">
                            <a:solidFill>
                              <a:schemeClr val="tx1"/>
                            </a:solidFill>
                          </a:rPr>
                          <m:t>𝒋</m:t>
                        </m:r>
                        <m:r>
                          <a:rPr lang="en-US" sz="2600" b="1" i="1">
                            <a:solidFill>
                              <a:schemeClr val="tx1"/>
                            </a:solidFill>
                          </a:rPr>
                          <m:t>𝝎</m:t>
                        </m:r>
                      </m:e>
                    </m:d>
                    <m:r>
                      <a:rPr lang="ru-RU" sz="2600" b="1" i="1">
                        <a:solidFill>
                          <a:schemeClr val="tx1"/>
                        </a:solidFill>
                      </a:rPr>
                      <m:t>=</m:t>
                    </m:r>
                    <m:sSup>
                      <m:sSupPr>
                        <m:ctrlPr>
                          <a:rPr lang="ru-RU" sz="2600" i="1">
                            <a:solidFill>
                              <a:schemeClr val="tx1"/>
                            </a:solidFill>
                          </a:rPr>
                        </m:ctrlPr>
                      </m:sSupPr>
                      <m:e>
                        <m:r>
                          <a:rPr lang="en-US" sz="2600" b="1" i="1">
                            <a:solidFill>
                              <a:schemeClr val="tx1"/>
                            </a:solidFill>
                          </a:rPr>
                          <m:t>𝒆</m:t>
                        </m:r>
                      </m:e>
                      <m:sup>
                        <m:r>
                          <a:rPr lang="ru-RU" sz="2600" b="1" i="1">
                            <a:solidFill>
                              <a:schemeClr val="tx1"/>
                            </a:solidFill>
                          </a:rPr>
                          <m:t>−</m:t>
                        </m:r>
                        <m:r>
                          <a:rPr lang="en-US" sz="2600" b="1" i="1">
                            <a:solidFill>
                              <a:schemeClr val="tx1"/>
                            </a:solidFill>
                          </a:rPr>
                          <m:t>𝒋</m:t>
                        </m:r>
                        <m:r>
                          <a:rPr lang="en-US" sz="2600" b="1" i="1">
                            <a:solidFill>
                              <a:schemeClr val="tx1"/>
                            </a:solidFill>
                          </a:rPr>
                          <m:t>𝝎𝝉</m:t>
                        </m:r>
                      </m:sup>
                    </m:sSup>
                  </m:oMath>
                </a14:m>
                <a:r>
                  <a:rPr lang="ru-RU" sz="26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</a:t>
                </a:r>
                <a:r>
                  <a:rPr lang="ru-RU" sz="26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           </a:t>
                </a:r>
                <a:r>
                  <a:rPr lang="ru-RU" sz="26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(</a:t>
                </a:r>
                <a:r>
                  <a:rPr lang="uz-Cyrl-UZ" sz="26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3.56</a:t>
                </a:r>
                <a:r>
                  <a:rPr lang="ru-RU" sz="26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)</a:t>
                </a:r>
                <a:endParaRPr lang="ru-RU" sz="2600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3" name="Объект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251520" y="476672"/>
                <a:ext cx="8640960" cy="6048672"/>
              </a:xfrm>
              <a:blipFill rotWithShape="1">
                <a:blip r:embed="rId2"/>
                <a:stretch>
                  <a:fillRect l="-1199" t="-907" r="-1269" b="-2520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906590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3" name="Объект 2"/>
              <p:cNvSpPr>
                <a:spLocks noGrp="1"/>
              </p:cNvSpPr>
              <p:nvPr>
                <p:ph idx="1"/>
              </p:nvPr>
            </p:nvSpPr>
            <p:spPr>
              <a:xfrm>
                <a:off x="251520" y="332656"/>
                <a:ext cx="8640960" cy="6192688"/>
              </a:xfrm>
            </p:spPr>
            <p:txBody>
              <a:bodyPr>
                <a:noAutofit/>
              </a:bodyPr>
              <a:lstStyle/>
              <a:p>
                <a:pPr marL="0" indent="542925" algn="just">
                  <a:lnSpc>
                    <a:spcPct val="110000"/>
                  </a:lnSpc>
                  <a:spcBef>
                    <a:spcPts val="0"/>
                  </a:spcBef>
                  <a:buNone/>
                </a:pPr>
                <a:r>
                  <a:rPr lang="ru-RU" sz="2600" b="1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Автоматик </a:t>
                </a:r>
                <a:r>
                  <a:rPr lang="ru-RU" sz="2600" b="1" dirty="0" err="1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ростлаш</a:t>
                </a:r>
                <a:r>
                  <a:rPr lang="ru-RU" sz="2600" b="1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ru-RU" sz="2600" b="1" dirty="0" err="1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тизимларининг</a:t>
                </a:r>
                <a:r>
                  <a:rPr lang="ru-RU" sz="2600" b="1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ru-RU" sz="2600" b="1" dirty="0" err="1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тузилиш</a:t>
                </a:r>
                <a:r>
                  <a:rPr lang="ru-RU" sz="2600" b="1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ru-RU" sz="2600" b="1" dirty="0" err="1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схемалари</a:t>
                </a:r>
                <a:r>
                  <a:rPr lang="ru-RU" sz="2600" b="1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ru-RU" sz="2600" b="1" dirty="0" err="1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ва</a:t>
                </a:r>
                <a:r>
                  <a:rPr lang="ru-RU" sz="2600" b="1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ru-RU" sz="2600" b="1" dirty="0" err="1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уларнинг</a:t>
                </a:r>
                <a:r>
                  <a:rPr lang="ru-RU" sz="2600" b="1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ru-RU" sz="2600" b="1" dirty="0" err="1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ўзгариши</a:t>
                </a:r>
                <a:r>
                  <a:rPr lang="uz-Latn-UZ" sz="2600" b="1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</a:t>
                </a:r>
                <a:r>
                  <a:rPr lang="uz-Latn-UZ" sz="26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Блок-алгебра қоидалари кўп таркибий звенолардан ташкил топ­ган </a:t>
                </a:r>
                <a:r>
                  <a:rPr lang="uz-Cyrl-UZ" sz="26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а</a:t>
                </a:r>
                <a:r>
                  <a:rPr lang="uz-Latn-UZ" sz="26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втоматик ростлаш тизим</a:t>
                </a:r>
                <a:r>
                  <a:rPr lang="uz-Cyrl-UZ" sz="26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и</a:t>
                </a:r>
                <a:r>
                  <a:rPr lang="uz-Latn-UZ" sz="26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нинг анализи ва синтезини анча соддалаштиради. Автоматик ростлаш тизимнинг динамик ҳусусиятлари таркибий элементлар характеристикала­ри ва уларнинг бир-бирига уланиш тартибига кўра аниқланади. Шунинг учун бир хил звеноларнинг турлича қўшилиши турли ди­намик хоссали тизимларни ташкил қилади.</a:t>
                </a:r>
                <a:endParaRPr lang="ru-RU" sz="2600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542925" algn="just">
                  <a:lnSpc>
                    <a:spcPct val="110000"/>
                  </a:lnSpc>
                  <a:spcBef>
                    <a:spcPts val="0"/>
                  </a:spcBef>
                  <a:buNone/>
                </a:pPr>
                <a:r>
                  <a:rPr lang="uz-Latn-UZ" sz="2600" i="1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Звеноларнинг кетма-кет уланиши </a:t>
                </a:r>
                <a:r>
                  <a:rPr lang="uz-Cyrl-UZ" sz="26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3.9</a:t>
                </a:r>
                <a:r>
                  <a:rPr lang="uz-Latn-UZ" sz="26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-расмда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sz="2600" i="1">
                            <a:solidFill>
                              <a:schemeClr val="tx1"/>
                            </a:solidFill>
                          </a:rPr>
                        </m:ctrlPr>
                      </m:sSubPr>
                      <m:e>
                        <m:r>
                          <a:rPr lang="uz-Latn-UZ" sz="2600" b="0" i="1">
                            <a:solidFill>
                              <a:schemeClr val="tx1"/>
                            </a:solidFill>
                          </a:rPr>
                          <m:t>𝑊</m:t>
                        </m:r>
                      </m:e>
                      <m:sub>
                        <m:r>
                          <a:rPr lang="uz-Latn-UZ" sz="2600" b="0" i="1">
                            <a:solidFill>
                              <a:schemeClr val="tx1"/>
                            </a:solidFill>
                          </a:rPr>
                          <m:t>1</m:t>
                        </m:r>
                      </m:sub>
                    </m:sSub>
                    <m:r>
                      <a:rPr lang="uz-Latn-UZ" sz="2600" b="0" i="1">
                        <a:solidFill>
                          <a:schemeClr val="tx1"/>
                        </a:solidFill>
                      </a:rPr>
                      <m:t>(</m:t>
                    </m:r>
                    <m:r>
                      <a:rPr lang="uz-Latn-UZ" sz="2600" b="0" i="1">
                        <a:solidFill>
                          <a:schemeClr val="tx1"/>
                        </a:solidFill>
                      </a:rPr>
                      <m:t>𝑝</m:t>
                    </m:r>
                    <m:r>
                      <a:rPr lang="uz-Latn-UZ" sz="2600" b="0" i="1">
                        <a:solidFill>
                          <a:schemeClr val="tx1"/>
                        </a:solidFill>
                      </a:rPr>
                      <m:t>)</m:t>
                    </m:r>
                  </m:oMath>
                </a14:m>
                <a:r>
                  <a:rPr lang="uz-Latn-UZ" sz="26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ва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sz="2600" i="1">
                            <a:solidFill>
                              <a:schemeClr val="tx1"/>
                            </a:solidFill>
                          </a:rPr>
                        </m:ctrlPr>
                      </m:sSubPr>
                      <m:e>
                        <m:r>
                          <a:rPr lang="uz-Latn-UZ" sz="2600" b="0" i="1">
                            <a:solidFill>
                              <a:schemeClr val="tx1"/>
                            </a:solidFill>
                          </a:rPr>
                          <m:t>𝑊</m:t>
                        </m:r>
                      </m:e>
                      <m:sub>
                        <m:r>
                          <a:rPr lang="uz-Latn-UZ" sz="2600" b="0" i="1">
                            <a:solidFill>
                              <a:schemeClr val="tx1"/>
                            </a:solidFill>
                          </a:rPr>
                          <m:t>2</m:t>
                        </m:r>
                      </m:sub>
                    </m:sSub>
                    <m:r>
                      <a:rPr lang="uz-Latn-UZ" sz="2600" b="0" i="1">
                        <a:solidFill>
                          <a:schemeClr val="tx1"/>
                        </a:solidFill>
                      </a:rPr>
                      <m:t>(</m:t>
                    </m:r>
                    <m:r>
                      <a:rPr lang="uz-Latn-UZ" sz="2600" b="0" i="1">
                        <a:solidFill>
                          <a:schemeClr val="tx1"/>
                        </a:solidFill>
                      </a:rPr>
                      <m:t>𝑝</m:t>
                    </m:r>
                    <m:r>
                      <a:rPr lang="uz-Latn-UZ" sz="2600" b="0" i="1">
                        <a:solidFill>
                          <a:schemeClr val="tx1"/>
                        </a:solidFill>
                      </a:rPr>
                      <m:t>)</m:t>
                    </m:r>
                  </m:oMath>
                </a14:m>
                <a:r>
                  <a:rPr lang="uz-Latn-UZ" sz="26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узатиш функцияларига эга бўлган кетма-кет уланга</a:t>
                </a:r>
                <a:r>
                  <a:rPr lang="uz-Cyrl-UZ" sz="26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н</a:t>
                </a:r>
                <a:r>
                  <a:rPr lang="uz-Latn-UZ" sz="26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, иккита звено­дан ҳосил бўлган тизимнинг схемаси келтирилган. Занжирли уза­тиш функциясини қуйидагича ёзиш мумкин:</a:t>
                </a:r>
                <a:endParaRPr lang="ru-RU" sz="2600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3" name="Объект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251520" y="332656"/>
                <a:ext cx="8640960" cy="6192688"/>
              </a:xfrm>
              <a:blipFill rotWithShape="1">
                <a:blip r:embed="rId2"/>
                <a:stretch>
                  <a:fillRect l="-1199" t="-690" r="-1269" b="-2069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7379401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548680"/>
            <a:ext cx="7739050" cy="9361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512404" y="2006005"/>
            <a:ext cx="622539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z-Cyrl-UZ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3.9</a:t>
            </a:r>
            <a:r>
              <a:rPr lang="uz-Latn-UZ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-расм. Звеноларнинг кетма-кет уланиши.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789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2714625"/>
            <a:ext cx="7739050" cy="25921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1518108" y="5805264"/>
            <a:ext cx="651027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z-Cyrl-UZ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3.10</a:t>
            </a:r>
            <a:r>
              <a:rPr lang="uz-Latn-UZ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-расм. Звеноларнинг параллел уланиши.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148113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3" name="Объект 2"/>
              <p:cNvSpPr>
                <a:spLocks noGrp="1"/>
              </p:cNvSpPr>
              <p:nvPr>
                <p:ph idx="1"/>
              </p:nvPr>
            </p:nvSpPr>
            <p:spPr>
              <a:xfrm>
                <a:off x="251520" y="332656"/>
                <a:ext cx="8640960" cy="6192688"/>
              </a:xfrm>
            </p:spPr>
            <p:txBody>
              <a:bodyPr>
                <a:noAutofit/>
              </a:bodyPr>
              <a:lstStyle/>
              <a:p>
                <a:pPr marL="0" indent="542925" algn="just">
                  <a:lnSpc>
                    <a:spcPct val="110000"/>
                  </a:lnSpc>
                  <a:spcBef>
                    <a:spcPts val="0"/>
                  </a:spcBef>
                  <a:buNone/>
                </a:pPr>
                <a:r>
                  <a:rPr lang="ru-RU" sz="2600" b="1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Автоматик </a:t>
                </a:r>
                <a:r>
                  <a:rPr lang="ru-RU" sz="2600" b="1" dirty="0" err="1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ростлаш</a:t>
                </a:r>
                <a:r>
                  <a:rPr lang="ru-RU" sz="2600" b="1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ru-RU" sz="2600" b="1" dirty="0" err="1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тизимларининг</a:t>
                </a:r>
                <a:r>
                  <a:rPr lang="ru-RU" sz="2600" b="1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ru-RU" sz="2600" b="1" dirty="0" err="1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тузилиш</a:t>
                </a:r>
                <a:r>
                  <a:rPr lang="ru-RU" sz="2600" b="1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ru-RU" sz="2600" b="1" dirty="0" err="1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схемалари</a:t>
                </a:r>
                <a:r>
                  <a:rPr lang="ru-RU" sz="2600" b="1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ru-RU" sz="2600" b="1" dirty="0" err="1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ва</a:t>
                </a:r>
                <a:r>
                  <a:rPr lang="ru-RU" sz="2600" b="1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ru-RU" sz="2600" b="1" dirty="0" err="1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уларнинг</a:t>
                </a:r>
                <a:r>
                  <a:rPr lang="ru-RU" sz="2600" b="1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ru-RU" sz="2600" b="1" dirty="0" err="1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ўзгариши</a:t>
                </a:r>
                <a:r>
                  <a:rPr lang="uz-Latn-UZ" sz="2600" b="1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</a:t>
                </a:r>
                <a:r>
                  <a:rPr lang="uz-Latn-UZ" sz="26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Блок-алгебра қоидалари кўп таркибий звенолардан ташкил топ­ган </a:t>
                </a:r>
                <a:r>
                  <a:rPr lang="uz-Cyrl-UZ" sz="26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а</a:t>
                </a:r>
                <a:r>
                  <a:rPr lang="uz-Latn-UZ" sz="26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втоматик ростлаш тизим</a:t>
                </a:r>
                <a:r>
                  <a:rPr lang="uz-Cyrl-UZ" sz="26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и</a:t>
                </a:r>
                <a:r>
                  <a:rPr lang="uz-Latn-UZ" sz="26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нинг анализи ва синтезини анча соддалаштиради. Автоматик ростлаш тизимнинг динамик ҳусусиятлари таркибий элементлар характеристикала­ри ва уларнинг бир-бирига уланиш тартибига кўра аниқланади. Шунинг учун бир хил звеноларнинг турлича қўшилиши турли ди­намик хоссали тизимларни ташкил қилади.</a:t>
                </a:r>
                <a:endParaRPr lang="ru-RU" sz="2600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542925" algn="just">
                  <a:lnSpc>
                    <a:spcPct val="110000"/>
                  </a:lnSpc>
                  <a:spcBef>
                    <a:spcPts val="0"/>
                  </a:spcBef>
                  <a:buNone/>
                </a:pPr>
                <a:r>
                  <a:rPr lang="uz-Latn-UZ" sz="2600" i="1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Звеноларнинг кетма-кет уланиши </a:t>
                </a:r>
                <a:r>
                  <a:rPr lang="uz-Cyrl-UZ" sz="26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3.9</a:t>
                </a:r>
                <a:r>
                  <a:rPr lang="uz-Latn-UZ" sz="26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-расмда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sz="2600" i="1">
                            <a:solidFill>
                              <a:schemeClr val="tx1"/>
                            </a:solidFill>
                          </a:rPr>
                        </m:ctrlPr>
                      </m:sSubPr>
                      <m:e>
                        <m:r>
                          <a:rPr lang="uz-Latn-UZ" sz="2600" b="0" i="1">
                            <a:solidFill>
                              <a:schemeClr val="tx1"/>
                            </a:solidFill>
                          </a:rPr>
                          <m:t>𝑊</m:t>
                        </m:r>
                      </m:e>
                      <m:sub>
                        <m:r>
                          <a:rPr lang="uz-Latn-UZ" sz="2600" b="0" i="1">
                            <a:solidFill>
                              <a:schemeClr val="tx1"/>
                            </a:solidFill>
                          </a:rPr>
                          <m:t>1</m:t>
                        </m:r>
                      </m:sub>
                    </m:sSub>
                    <m:r>
                      <a:rPr lang="uz-Latn-UZ" sz="2600" b="0" i="1">
                        <a:solidFill>
                          <a:schemeClr val="tx1"/>
                        </a:solidFill>
                      </a:rPr>
                      <m:t>(</m:t>
                    </m:r>
                    <m:r>
                      <a:rPr lang="uz-Latn-UZ" sz="2600" b="0" i="1">
                        <a:solidFill>
                          <a:schemeClr val="tx1"/>
                        </a:solidFill>
                      </a:rPr>
                      <m:t>𝑝</m:t>
                    </m:r>
                    <m:r>
                      <a:rPr lang="uz-Latn-UZ" sz="2600" b="0" i="1">
                        <a:solidFill>
                          <a:schemeClr val="tx1"/>
                        </a:solidFill>
                      </a:rPr>
                      <m:t>)</m:t>
                    </m:r>
                  </m:oMath>
                </a14:m>
                <a:r>
                  <a:rPr lang="uz-Latn-UZ" sz="26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ва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sz="2600" i="1">
                            <a:solidFill>
                              <a:schemeClr val="tx1"/>
                            </a:solidFill>
                          </a:rPr>
                        </m:ctrlPr>
                      </m:sSubPr>
                      <m:e>
                        <m:r>
                          <a:rPr lang="uz-Latn-UZ" sz="2600" b="0" i="1">
                            <a:solidFill>
                              <a:schemeClr val="tx1"/>
                            </a:solidFill>
                          </a:rPr>
                          <m:t>𝑊</m:t>
                        </m:r>
                      </m:e>
                      <m:sub>
                        <m:r>
                          <a:rPr lang="uz-Latn-UZ" sz="2600" b="0" i="1">
                            <a:solidFill>
                              <a:schemeClr val="tx1"/>
                            </a:solidFill>
                          </a:rPr>
                          <m:t>2</m:t>
                        </m:r>
                      </m:sub>
                    </m:sSub>
                    <m:r>
                      <a:rPr lang="uz-Latn-UZ" sz="2600" b="0" i="1">
                        <a:solidFill>
                          <a:schemeClr val="tx1"/>
                        </a:solidFill>
                      </a:rPr>
                      <m:t>(</m:t>
                    </m:r>
                    <m:r>
                      <a:rPr lang="uz-Latn-UZ" sz="2600" b="0" i="1">
                        <a:solidFill>
                          <a:schemeClr val="tx1"/>
                        </a:solidFill>
                      </a:rPr>
                      <m:t>𝑝</m:t>
                    </m:r>
                    <m:r>
                      <a:rPr lang="uz-Latn-UZ" sz="2600" b="0" i="1">
                        <a:solidFill>
                          <a:schemeClr val="tx1"/>
                        </a:solidFill>
                      </a:rPr>
                      <m:t>)</m:t>
                    </m:r>
                  </m:oMath>
                </a14:m>
                <a:r>
                  <a:rPr lang="uz-Latn-UZ" sz="26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узатиш функцияларига эга бўлган кетма-кет уланга</a:t>
                </a:r>
                <a:r>
                  <a:rPr lang="uz-Cyrl-UZ" sz="26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н</a:t>
                </a:r>
                <a:r>
                  <a:rPr lang="uz-Latn-UZ" sz="26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, иккита звено­дан ҳосил бўлган тизимнинг схемаси келтирилган. Занжирли уза­тиш функциясини қуйидагича ёзиш мумкин:</a:t>
                </a:r>
                <a:endParaRPr lang="ru-RU" sz="2600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3" name="Объект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251520" y="332656"/>
                <a:ext cx="8640960" cy="6192688"/>
              </a:xfrm>
              <a:blipFill rotWithShape="1">
                <a:blip r:embed="rId2"/>
                <a:stretch>
                  <a:fillRect l="-1199" t="-690" r="-1269" b="-2069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1871188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755576" y="1988840"/>
            <a:ext cx="7938776" cy="2308324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anDown">
              <a:avLst>
                <a:gd name="adj" fmla="val 19316"/>
              </a:avLst>
            </a:prstTxWarp>
            <a:spAutoFit/>
          </a:bodyPr>
          <a:lstStyle/>
          <a:p>
            <a:pPr algn="ctr"/>
            <a:r>
              <a:rPr lang="uz-Cyrl-UZ" sz="72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ЭЪТИБОРИНГИЗ </a:t>
            </a:r>
          </a:p>
          <a:p>
            <a:pPr algn="ctr"/>
            <a:r>
              <a:rPr lang="uz-Cyrl-UZ" sz="72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УЧУН </a:t>
            </a:r>
            <a:r>
              <a:rPr lang="uz-Cyrl-UZ" sz="72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РАҲМАТ</a:t>
            </a:r>
            <a:endParaRPr lang="ru-RU" sz="72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rgbClr val="00206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429556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3.xml.rels><?xml version="1.0" encoding="UTF-8" standalone="yes"?>
<Relationships xmlns="http://schemas.openxmlformats.org/package/2006/relationships"><Relationship Id="rId1" Type="http://schemas.openxmlformats.org/officeDocument/2006/relationships/image" Target="../media/image2.jpeg"/></Relationships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Аспект">
  <a:themeElements>
    <a:clrScheme name="Аспект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Аспект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Исполнительная">
  <a:themeElements>
    <a:clrScheme name="Исполнительная">
      <a:dk1>
        <a:sysClr val="windowText" lastClr="000000"/>
      </a:dk1>
      <a:lt1>
        <a:sysClr val="window" lastClr="FFFFFF"/>
      </a:lt1>
      <a:dk2>
        <a:srgbClr val="2F5897"/>
      </a:dk2>
      <a:lt2>
        <a:srgbClr val="E4E9EF"/>
      </a:lt2>
      <a:accent1>
        <a:srgbClr val="6076B4"/>
      </a:accent1>
      <a:accent2>
        <a:srgbClr val="9C5252"/>
      </a:accent2>
      <a:accent3>
        <a:srgbClr val="E68422"/>
      </a:accent3>
      <a:accent4>
        <a:srgbClr val="846648"/>
      </a:accent4>
      <a:accent5>
        <a:srgbClr val="63891F"/>
      </a:accent5>
      <a:accent6>
        <a:srgbClr val="758085"/>
      </a:accent6>
      <a:hlink>
        <a:srgbClr val="3399FF"/>
      </a:hlink>
      <a:folHlink>
        <a:srgbClr val="B2B2B2"/>
      </a:folHlink>
    </a:clrScheme>
    <a:fontScheme name="Исполнительная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Исполнитель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50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1251</TotalTime>
  <Words>4044</Words>
  <Application>Microsoft Office PowerPoint</Application>
  <PresentationFormat>Экран (4:3)</PresentationFormat>
  <Paragraphs>173</Paragraphs>
  <Slides>40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3</vt:i4>
      </vt:variant>
      <vt:variant>
        <vt:lpstr>Заголовки слайдов</vt:lpstr>
      </vt:variant>
      <vt:variant>
        <vt:i4>40</vt:i4>
      </vt:variant>
    </vt:vector>
  </HeadingPairs>
  <TitlesOfParts>
    <vt:vector size="43" baseType="lpstr">
      <vt:lpstr>Тема Office</vt:lpstr>
      <vt:lpstr>Аспект</vt:lpstr>
      <vt:lpstr>Исполнительная</vt:lpstr>
      <vt:lpstr>3-МАЪРУЗА. АВТОМАТИК БОШҚАРИШ ТИЗИМИНИНГ ФУНКЦИОНАЛ ВАЗИФАЛАРИНИНГ АЛГОРИТМЛАРИ БЎЙИЧА КЛАССИФИКАЦИЯСИ.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Reanimator Extreme Edition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3-маъруза. Дастгоҳларнинг асосий қисмларини ишлаб чиқариш технологияси.</dc:title>
  <dc:creator>User</dc:creator>
  <cp:lastModifiedBy>Администратор</cp:lastModifiedBy>
  <cp:revision>80</cp:revision>
  <dcterms:created xsi:type="dcterms:W3CDTF">2019-09-16T05:35:35Z</dcterms:created>
  <dcterms:modified xsi:type="dcterms:W3CDTF">2021-04-11T02:20:01Z</dcterms:modified>
</cp:coreProperties>
</file>