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28" r:id="rId2"/>
    <p:sldMasterId id="2147483840" r:id="rId3"/>
  </p:sldMasterIdLst>
  <p:notesMasterIdLst>
    <p:notesMasterId r:id="rId41"/>
  </p:notesMasterIdLst>
  <p:sldIdLst>
    <p:sldId id="256" r:id="rId4"/>
    <p:sldId id="257" r:id="rId5"/>
    <p:sldId id="258" r:id="rId6"/>
    <p:sldId id="260" r:id="rId7"/>
    <p:sldId id="295" r:id="rId8"/>
    <p:sldId id="262" r:id="rId9"/>
    <p:sldId id="264" r:id="rId10"/>
    <p:sldId id="296" r:id="rId11"/>
    <p:sldId id="259" r:id="rId12"/>
    <p:sldId id="265" r:id="rId13"/>
    <p:sldId id="274" r:id="rId14"/>
    <p:sldId id="266" r:id="rId15"/>
    <p:sldId id="294" r:id="rId16"/>
    <p:sldId id="267" r:id="rId17"/>
    <p:sldId id="290" r:id="rId18"/>
    <p:sldId id="269" r:id="rId19"/>
    <p:sldId id="270" r:id="rId20"/>
    <p:sldId id="271" r:id="rId21"/>
    <p:sldId id="272" r:id="rId22"/>
    <p:sldId id="291" r:id="rId23"/>
    <p:sldId id="293" r:id="rId24"/>
    <p:sldId id="277" r:id="rId25"/>
    <p:sldId id="278" r:id="rId26"/>
    <p:sldId id="279" r:id="rId27"/>
    <p:sldId id="280" r:id="rId28"/>
    <p:sldId id="297" r:id="rId29"/>
    <p:sldId id="298" r:id="rId30"/>
    <p:sldId id="299" r:id="rId31"/>
    <p:sldId id="305" r:id="rId32"/>
    <p:sldId id="300" r:id="rId33"/>
    <p:sldId id="301" r:id="rId34"/>
    <p:sldId id="302" r:id="rId35"/>
    <p:sldId id="306" r:id="rId36"/>
    <p:sldId id="307" r:id="rId37"/>
    <p:sldId id="308" r:id="rId38"/>
    <p:sldId id="309" r:id="rId39"/>
    <p:sldId id="275" r:id="rId4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F3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410"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3d2" qsCatId="3D" csTypeId="urn:microsoft.com/office/officeart/2005/8/colors/colorful4" csCatId="colorful" phldr="1"/>
      <dgm:spPr/>
      <dgm:t>
        <a:bodyPr/>
        <a:lstStyle/>
        <a:p>
          <a:endParaRPr lang="ru-RU"/>
        </a:p>
      </dgm:t>
    </dgm:pt>
    <dgm:pt modelId="{CE68BF6F-7410-446D-ACC7-EF4BE4BEDA00}">
      <dgm:prSet phldrT="[Текст]" custT="1"/>
      <dgm:spPr/>
      <dgm:t>
        <a:bodyPr/>
        <a:lstStyle/>
        <a:p>
          <a:pPr algn="just" defTabSz="1089025">
            <a:tabLst/>
          </a:pPr>
          <a:r>
            <a:rPr lang="ru-RU" sz="2800" dirty="0" smtClean="0">
              <a:latin typeface="Times New Roman" pitchFamily="18" charset="0"/>
              <a:cs typeface="Times New Roman" pitchFamily="18" charset="0"/>
            </a:rPr>
            <a:t>5.1. </a:t>
          </a:r>
          <a:r>
            <a:rPr lang="ru-RU" sz="2800" dirty="0" err="1" smtClean="0">
              <a:latin typeface="Times New Roman" pitchFamily="18" charset="0"/>
              <a:cs typeface="Times New Roman" pitchFamily="18" charset="0"/>
            </a:rPr>
            <a:t>Датчиклар</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ва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уларнинг</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турлари</a:t>
          </a:r>
          <a:r>
            <a:rPr lang="ru-RU" sz="2800" dirty="0" smtClean="0">
              <a:latin typeface="Times New Roman" pitchFamily="18" charset="0"/>
              <a:cs typeface="Times New Roman" pitchFamily="18" charset="0"/>
            </a:rPr>
            <a:t>.</a:t>
          </a:r>
          <a:endParaRPr lang="ru-RU" sz="2800" dirty="0">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dgm:t>
        <a:bodyPr/>
        <a:lstStyle/>
        <a:p>
          <a:endParaRPr lang="ru-RU"/>
        </a:p>
      </dgm:t>
    </dgm:pt>
    <dgm:pt modelId="{A7E40F65-6355-4EC4-93C7-F779B67C4704}">
      <dgm:prSet phldrT="[Текст]" custT="1"/>
      <dgm:spPr/>
      <dgm:t>
        <a:bodyPr/>
        <a:lstStyle/>
        <a:p>
          <a:pPr algn="just">
            <a:spcAft>
              <a:spcPts val="0"/>
            </a:spcAft>
          </a:pPr>
          <a:r>
            <a:rPr lang="ru-RU" sz="2800" dirty="0" smtClean="0">
              <a:latin typeface="Times New Roman" pitchFamily="18" charset="0"/>
              <a:cs typeface="Times New Roman" pitchFamily="18" charset="0"/>
            </a:rPr>
            <a:t>5.2. </a:t>
          </a:r>
          <a:r>
            <a:rPr lang="ru-RU" sz="2800" dirty="0" err="1" smtClean="0">
              <a:latin typeface="Times New Roman" pitchFamily="18" charset="0"/>
              <a:cs typeface="Times New Roman" pitchFamily="18" charset="0"/>
            </a:rPr>
            <a:t>Ишлаб</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чиқаришда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релеларнинг</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аҳамияти</a:t>
          </a:r>
          <a:r>
            <a:rPr lang="ru-RU" sz="2800" dirty="0" smtClean="0">
              <a:latin typeface="Times New Roman" pitchFamily="18" charset="0"/>
              <a:cs typeface="Times New Roman" pitchFamily="18" charset="0"/>
            </a:rPr>
            <a:t>. </a:t>
          </a:r>
          <a:endParaRPr lang="ru-RU" sz="2800" dirty="0">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dgm:t>
        <a:bodyPr/>
        <a:lstStyle/>
        <a:p>
          <a:endParaRPr lang="ru-RU"/>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t>
        <a:bodyPr/>
        <a:lstStyle/>
        <a:p>
          <a:endParaRPr lang="ru-RU"/>
        </a:p>
      </dgm:t>
    </dgm:pt>
    <dgm:pt modelId="{ED581179-6C42-45AA-8D33-B4B9644F3F5F}" type="pres">
      <dgm:prSet presAssocID="{8F9FC7F7-8A43-483A-8500-4353DD0BC143}" presName="TwoNodes_1" presStyleLbl="node1" presStyleIdx="0" presStyleCnt="2" custScaleY="84615">
        <dgm:presLayoutVars>
          <dgm:bulletEnabled val="1"/>
        </dgm:presLayoutVars>
      </dgm:prSet>
      <dgm:spPr/>
      <dgm:t>
        <a:bodyPr/>
        <a:lstStyle/>
        <a:p>
          <a:endParaRPr lang="ru-RU"/>
        </a:p>
      </dgm:t>
    </dgm:pt>
    <dgm:pt modelId="{17E3FC1E-451A-4359-8AAE-DE1F0454BB0A}" type="pres">
      <dgm:prSet presAssocID="{8F9FC7F7-8A43-483A-8500-4353DD0BC143}" presName="TwoNodes_2" presStyleLbl="node1" presStyleIdx="1" presStyleCnt="2" custScaleY="84615">
        <dgm:presLayoutVars>
          <dgm:bulletEnabled val="1"/>
        </dgm:presLayoutVars>
      </dgm:prSet>
      <dgm:spPr/>
      <dgm:t>
        <a:bodyPr/>
        <a:lstStyle/>
        <a:p>
          <a:endParaRPr lang="ru-RU"/>
        </a:p>
      </dgm:t>
    </dgm:pt>
    <dgm:pt modelId="{AB7D92D3-D7C5-486F-93B2-58E34298BD2A}" type="pres">
      <dgm:prSet presAssocID="{8F9FC7F7-8A43-483A-8500-4353DD0BC143}" presName="TwoConn_1-2" presStyleLbl="fgAccFollowNode1" presStyleIdx="0" presStyleCnt="1">
        <dgm:presLayoutVars>
          <dgm:bulletEnabled val="1"/>
        </dgm:presLayoutVars>
      </dgm:prSet>
      <dgm:spPr/>
      <dgm:t>
        <a:bodyPr/>
        <a:lstStyle/>
        <a:p>
          <a:endParaRPr lang="ru-RU"/>
        </a:p>
      </dgm:t>
    </dgm:pt>
    <dgm:pt modelId="{A8776F8D-D88A-40B4-9F34-CD4EC9B79376}" type="pres">
      <dgm:prSet presAssocID="{8F9FC7F7-8A43-483A-8500-4353DD0BC143}" presName="TwoNodes_1_text" presStyleLbl="node1" presStyleIdx="1" presStyleCnt="2">
        <dgm:presLayoutVars>
          <dgm:bulletEnabled val="1"/>
        </dgm:presLayoutVars>
      </dgm:prSet>
      <dgm:spPr/>
      <dgm:t>
        <a:bodyPr/>
        <a:lstStyle/>
        <a:p>
          <a:endParaRPr lang="ru-RU"/>
        </a:p>
      </dgm:t>
    </dgm:pt>
    <dgm:pt modelId="{B8E60821-CBCC-490C-B5C5-C4297D1826A1}" type="pres">
      <dgm:prSet presAssocID="{8F9FC7F7-8A43-483A-8500-4353DD0BC143}" presName="TwoNodes_2_text" presStyleLbl="node1" presStyleIdx="1" presStyleCnt="2">
        <dgm:presLayoutVars>
          <dgm:bulletEnabled val="1"/>
        </dgm:presLayoutVars>
      </dgm:prSet>
      <dgm:spPr/>
      <dgm:t>
        <a:bodyPr/>
        <a:lstStyle/>
        <a:p>
          <a:endParaRPr lang="ru-RU"/>
        </a:p>
      </dgm:t>
    </dgm:pt>
  </dgm:ptLst>
  <dgm:cxnLst>
    <dgm:cxn modelId="{C6F3688E-8387-48D4-9EB1-4D7BA47EF680}" type="presOf" srcId="{A7E40F65-6355-4EC4-93C7-F779B67C4704}" destId="{B8E60821-CBCC-490C-B5C5-C4297D1826A1}" srcOrd="1" destOrd="0" presId="urn:microsoft.com/office/officeart/2005/8/layout/vProcess5"/>
    <dgm:cxn modelId="{28023FBF-AEEC-423E-82E7-5C48282A5498}" type="presOf" srcId="{CE68BF6F-7410-446D-ACC7-EF4BE4BEDA00}" destId="{ED581179-6C42-45AA-8D33-B4B9644F3F5F}" srcOrd="0" destOrd="0" presId="urn:microsoft.com/office/officeart/2005/8/layout/vProcess5"/>
    <dgm:cxn modelId="{3B9AD7AC-EF93-4268-BE66-67CD2E421EBD}" srcId="{8F9FC7F7-8A43-483A-8500-4353DD0BC143}" destId="{CE68BF6F-7410-446D-ACC7-EF4BE4BEDA00}" srcOrd="0" destOrd="0" parTransId="{583F6040-F4F6-41F4-8321-F3CCEA7BA1BB}" sibTransId="{5B3AC45A-9C2D-4CC1-AC67-1038A2431F78}"/>
    <dgm:cxn modelId="{F89BF742-AB2E-4810-B9DC-21AB8741DBA2}" srcId="{8F9FC7F7-8A43-483A-8500-4353DD0BC143}" destId="{A7E40F65-6355-4EC4-93C7-F779B67C4704}" srcOrd="1" destOrd="0" parTransId="{EBFF239E-0102-4991-A213-A135518A0B5A}" sibTransId="{D4DD5C93-E37A-4C5F-AA1A-B05C91C7DE7B}"/>
    <dgm:cxn modelId="{DCA30041-4777-4E39-AADB-848CA5B7C407}" type="presOf" srcId="{5B3AC45A-9C2D-4CC1-AC67-1038A2431F78}" destId="{AB7D92D3-D7C5-486F-93B2-58E34298BD2A}" srcOrd="0" destOrd="0" presId="urn:microsoft.com/office/officeart/2005/8/layout/vProcess5"/>
    <dgm:cxn modelId="{38718EB6-37B1-40C3-91BB-A725E554B222}" type="presOf" srcId="{A7E40F65-6355-4EC4-93C7-F779B67C4704}" destId="{17E3FC1E-451A-4359-8AAE-DE1F0454BB0A}" srcOrd="0" destOrd="0" presId="urn:microsoft.com/office/officeart/2005/8/layout/vProcess5"/>
    <dgm:cxn modelId="{2E28D8C9-50DB-4715-8EAB-99A8F5309532}" type="presOf" srcId="{CE68BF6F-7410-446D-ACC7-EF4BE4BEDA00}" destId="{A8776F8D-D88A-40B4-9F34-CD4EC9B79376}" srcOrd="1" destOrd="0" presId="urn:microsoft.com/office/officeart/2005/8/layout/vProcess5"/>
    <dgm:cxn modelId="{01DB7757-CD94-4247-BA57-BDEF78F0EF81}" type="presOf" srcId="{8F9FC7F7-8A43-483A-8500-4353DD0BC143}" destId="{E633FB53-849B-4563-97F1-5B83424674CD}" srcOrd="0"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648E5A06-E8C9-4DC2-B79A-A6AD5B9CA193}" type="presParOf" srcId="{E633FB53-849B-4563-97F1-5B83424674CD}" destId="{ED581179-6C42-45AA-8D33-B4B9644F3F5F}" srcOrd="1" destOrd="0" presId="urn:microsoft.com/office/officeart/2005/8/layout/vProcess5"/>
    <dgm:cxn modelId="{553B8A39-B823-48C4-975D-95D16824A0F8}" type="presParOf" srcId="{E633FB53-849B-4563-97F1-5B83424674CD}" destId="{17E3FC1E-451A-4359-8AAE-DE1F0454BB0A}" srcOrd="2" destOrd="0" presId="urn:microsoft.com/office/officeart/2005/8/layout/vProcess5"/>
    <dgm:cxn modelId="{DA72E231-FA74-4EB2-9F74-B81646593A14}" type="presParOf" srcId="{E633FB53-849B-4563-97F1-5B83424674CD}" destId="{AB7D92D3-D7C5-486F-93B2-58E34298BD2A}" srcOrd="3" destOrd="0" presId="urn:microsoft.com/office/officeart/2005/8/layout/vProcess5"/>
    <dgm:cxn modelId="{1831EF74-487D-4FDF-9A29-2E72379B4AF7}" type="presParOf" srcId="{E633FB53-849B-4563-97F1-5B83424674CD}" destId="{A8776F8D-D88A-40B4-9F34-CD4EC9B79376}" srcOrd="4" destOrd="0" presId="urn:microsoft.com/office/officeart/2005/8/layout/vProcess5"/>
    <dgm:cxn modelId="{27374823-04A6-4CF7-9F66-3B89105DDD54}" type="presParOf" srcId="{E633FB53-849B-4563-97F1-5B83424674CD}" destId="{B8E60821-CBCC-490C-B5C5-C4297D1826A1}"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581179-6C42-45AA-8D33-B4B9644F3F5F}">
      <dsp:nvSpPr>
        <dsp:cNvPr id="0" name=""/>
        <dsp:cNvSpPr/>
      </dsp:nvSpPr>
      <dsp:spPr>
        <a:xfrm>
          <a:off x="0" y="162022"/>
          <a:ext cx="6732748" cy="1782189"/>
        </a:xfrm>
        <a:prstGeom prst="roundRect">
          <a:avLst>
            <a:gd name="adj" fmla="val 10000"/>
          </a:avLst>
        </a:prstGeom>
        <a:gradFill rotWithShape="0">
          <a:gsLst>
            <a:gs pos="0">
              <a:schemeClr val="accent4">
                <a:hueOff val="0"/>
                <a:satOff val="0"/>
                <a:lumOff val="0"/>
                <a:alphaOff val="0"/>
                <a:shade val="45000"/>
                <a:satMod val="155000"/>
              </a:schemeClr>
            </a:gs>
            <a:gs pos="60000">
              <a:schemeClr val="accent4">
                <a:hueOff val="0"/>
                <a:satOff val="0"/>
                <a:lumOff val="0"/>
                <a:alphaOff val="0"/>
                <a:shade val="95000"/>
                <a:satMod val="150000"/>
              </a:schemeClr>
            </a:gs>
            <a:gs pos="100000">
              <a:schemeClr val="accent4">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089025">
            <a:lnSpc>
              <a:spcPct val="90000"/>
            </a:lnSpc>
            <a:spcBef>
              <a:spcPct val="0"/>
            </a:spcBef>
            <a:spcAft>
              <a:spcPct val="35000"/>
            </a:spcAft>
            <a:tabLst/>
          </a:pPr>
          <a:r>
            <a:rPr lang="ru-RU" sz="2800" kern="1200" dirty="0" smtClean="0">
              <a:latin typeface="Times New Roman" pitchFamily="18" charset="0"/>
              <a:cs typeface="Times New Roman" pitchFamily="18" charset="0"/>
            </a:rPr>
            <a:t>5.1. </a:t>
          </a:r>
          <a:r>
            <a:rPr lang="ru-RU" sz="2800" kern="1200" dirty="0" err="1" smtClean="0">
              <a:latin typeface="Times New Roman" pitchFamily="18" charset="0"/>
              <a:cs typeface="Times New Roman" pitchFamily="18" charset="0"/>
            </a:rPr>
            <a:t>Датчиклар</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ва</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уларнинг</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турлари</a:t>
          </a:r>
          <a:r>
            <a:rPr lang="ru-RU" sz="2800" kern="1200" dirty="0" smtClean="0">
              <a:latin typeface="Times New Roman" pitchFamily="18" charset="0"/>
              <a:cs typeface="Times New Roman" pitchFamily="18" charset="0"/>
            </a:rPr>
            <a:t>.</a:t>
          </a:r>
          <a:endParaRPr lang="ru-RU" sz="2800" kern="1200" dirty="0">
            <a:latin typeface="Times New Roman" pitchFamily="18" charset="0"/>
            <a:cs typeface="Times New Roman" pitchFamily="18" charset="0"/>
          </a:endParaRPr>
        </a:p>
      </dsp:txBody>
      <dsp:txXfrm>
        <a:off x="52199" y="214221"/>
        <a:ext cx="4574771" cy="1677791"/>
      </dsp:txXfrm>
    </dsp:sp>
    <dsp:sp modelId="{17E3FC1E-451A-4359-8AAE-DE1F0454BB0A}">
      <dsp:nvSpPr>
        <dsp:cNvPr id="0" name=""/>
        <dsp:cNvSpPr/>
      </dsp:nvSpPr>
      <dsp:spPr>
        <a:xfrm>
          <a:off x="1188131" y="2736308"/>
          <a:ext cx="6732748" cy="1782189"/>
        </a:xfrm>
        <a:prstGeom prst="roundRect">
          <a:avLst>
            <a:gd name="adj" fmla="val 10000"/>
          </a:avLst>
        </a:prstGeom>
        <a:gradFill rotWithShape="0">
          <a:gsLst>
            <a:gs pos="0">
              <a:schemeClr val="accent4">
                <a:hueOff val="9644967"/>
                <a:satOff val="-8667"/>
                <a:lumOff val="-1373"/>
                <a:alphaOff val="0"/>
                <a:shade val="45000"/>
                <a:satMod val="155000"/>
              </a:schemeClr>
            </a:gs>
            <a:gs pos="60000">
              <a:schemeClr val="accent4">
                <a:hueOff val="9644967"/>
                <a:satOff val="-8667"/>
                <a:lumOff val="-1373"/>
                <a:alphaOff val="0"/>
                <a:shade val="95000"/>
                <a:satMod val="150000"/>
              </a:schemeClr>
            </a:gs>
            <a:gs pos="100000">
              <a:schemeClr val="accent4">
                <a:hueOff val="9644967"/>
                <a:satOff val="-8667"/>
                <a:lumOff val="-1373"/>
                <a:alphaOff val="0"/>
                <a:tint val="87000"/>
                <a:satMod val="250000"/>
              </a:schemeClr>
            </a:gs>
          </a:gsLst>
          <a:lin ang="16200000" scaled="0"/>
        </a:gradFill>
        <a:ln>
          <a:noFill/>
        </a:ln>
        <a:effectLst>
          <a:outerShdw blurRad="65500" dist="38100" dir="5400000" rotWithShape="0">
            <a:srgbClr val="000000">
              <a:alpha val="4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ts val="0"/>
            </a:spcAft>
          </a:pPr>
          <a:r>
            <a:rPr lang="ru-RU" sz="2800" kern="1200" dirty="0" smtClean="0">
              <a:latin typeface="Times New Roman" pitchFamily="18" charset="0"/>
              <a:cs typeface="Times New Roman" pitchFamily="18" charset="0"/>
            </a:rPr>
            <a:t>5.2. </a:t>
          </a:r>
          <a:r>
            <a:rPr lang="ru-RU" sz="2800" kern="1200" dirty="0" err="1" smtClean="0">
              <a:latin typeface="Times New Roman" pitchFamily="18" charset="0"/>
              <a:cs typeface="Times New Roman" pitchFamily="18" charset="0"/>
            </a:rPr>
            <a:t>Ишлаб</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чиқаришда</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релеларнинг</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аҳамияти</a:t>
          </a:r>
          <a:r>
            <a:rPr lang="ru-RU" sz="2800" kern="1200" dirty="0" smtClean="0">
              <a:latin typeface="Times New Roman" pitchFamily="18" charset="0"/>
              <a:cs typeface="Times New Roman" pitchFamily="18" charset="0"/>
            </a:rPr>
            <a:t>. </a:t>
          </a:r>
          <a:endParaRPr lang="ru-RU" sz="2800" kern="1200" dirty="0">
            <a:latin typeface="Times New Roman" pitchFamily="18" charset="0"/>
            <a:cs typeface="Times New Roman" pitchFamily="18" charset="0"/>
          </a:endParaRPr>
        </a:p>
      </dsp:txBody>
      <dsp:txXfrm>
        <a:off x="1240330" y="2788507"/>
        <a:ext cx="4071165" cy="1677791"/>
      </dsp:txXfrm>
    </dsp:sp>
    <dsp:sp modelId="{AB7D92D3-D7C5-486F-93B2-58E34298BD2A}">
      <dsp:nvSpPr>
        <dsp:cNvPr id="0" name=""/>
        <dsp:cNvSpPr/>
      </dsp:nvSpPr>
      <dsp:spPr>
        <a:xfrm>
          <a:off x="5363695" y="1655733"/>
          <a:ext cx="1369052" cy="1369052"/>
        </a:xfrm>
        <a:prstGeom prst="downArrow">
          <a:avLst>
            <a:gd name="adj1" fmla="val 55000"/>
            <a:gd name="adj2" fmla="val 45000"/>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5671732" y="1655733"/>
        <a:ext cx="752978" cy="103021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753D476-399F-46BF-92CF-D0BD6A211045}" type="datetimeFigureOut">
              <a:rPr lang="ru-RU" smtClean="0"/>
              <a:t>13.04.2021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B0CEA4F-F019-42D2-A80B-0802B2580F4E}" type="slidenum">
              <a:rPr lang="ru-RU" smtClean="0"/>
              <a:t>‹#›</a:t>
            </a:fld>
            <a:endParaRPr lang="ru-RU"/>
          </a:p>
        </p:txBody>
      </p:sp>
    </p:spTree>
    <p:extLst>
      <p:ext uri="{BB962C8B-B14F-4D97-AF65-F5344CB8AC3E}">
        <p14:creationId xmlns:p14="http://schemas.microsoft.com/office/powerpoint/2010/main" val="1499905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1</a:t>
            </a:fld>
            <a:endParaRPr lang="ru-RU"/>
          </a:p>
        </p:txBody>
      </p:sp>
    </p:spTree>
    <p:extLst>
      <p:ext uri="{BB962C8B-B14F-4D97-AF65-F5344CB8AC3E}">
        <p14:creationId xmlns:p14="http://schemas.microsoft.com/office/powerpoint/2010/main" val="20128579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2</a:t>
            </a:fld>
            <a:endParaRPr lang="ru-RU"/>
          </a:p>
        </p:txBody>
      </p:sp>
    </p:spTree>
    <p:extLst>
      <p:ext uri="{BB962C8B-B14F-4D97-AF65-F5344CB8AC3E}">
        <p14:creationId xmlns:p14="http://schemas.microsoft.com/office/powerpoint/2010/main" val="23917566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3</a:t>
            </a:fld>
            <a:endParaRPr lang="ru-RU"/>
          </a:p>
        </p:txBody>
      </p:sp>
    </p:spTree>
    <p:extLst>
      <p:ext uri="{BB962C8B-B14F-4D97-AF65-F5344CB8AC3E}">
        <p14:creationId xmlns:p14="http://schemas.microsoft.com/office/powerpoint/2010/main" val="4032404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4</a:t>
            </a:fld>
            <a:endParaRPr lang="ru-RU"/>
          </a:p>
        </p:txBody>
      </p:sp>
    </p:spTree>
    <p:extLst>
      <p:ext uri="{BB962C8B-B14F-4D97-AF65-F5344CB8AC3E}">
        <p14:creationId xmlns:p14="http://schemas.microsoft.com/office/powerpoint/2010/main" val="3021052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5</a:t>
            </a:fld>
            <a:endParaRPr lang="ru-RU"/>
          </a:p>
        </p:txBody>
      </p:sp>
    </p:spTree>
    <p:extLst>
      <p:ext uri="{BB962C8B-B14F-4D97-AF65-F5344CB8AC3E}">
        <p14:creationId xmlns:p14="http://schemas.microsoft.com/office/powerpoint/2010/main" val="1141196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6</a:t>
            </a:fld>
            <a:endParaRPr lang="ru-RU"/>
          </a:p>
        </p:txBody>
      </p:sp>
    </p:spTree>
    <p:extLst>
      <p:ext uri="{BB962C8B-B14F-4D97-AF65-F5344CB8AC3E}">
        <p14:creationId xmlns:p14="http://schemas.microsoft.com/office/powerpoint/2010/main" val="15923581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7</a:t>
            </a:fld>
            <a:endParaRPr lang="ru-RU"/>
          </a:p>
        </p:txBody>
      </p:sp>
    </p:spTree>
    <p:extLst>
      <p:ext uri="{BB962C8B-B14F-4D97-AF65-F5344CB8AC3E}">
        <p14:creationId xmlns:p14="http://schemas.microsoft.com/office/powerpoint/2010/main" val="8175411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8</a:t>
            </a:fld>
            <a:endParaRPr lang="ru-RU"/>
          </a:p>
        </p:txBody>
      </p:sp>
    </p:spTree>
    <p:extLst>
      <p:ext uri="{BB962C8B-B14F-4D97-AF65-F5344CB8AC3E}">
        <p14:creationId xmlns:p14="http://schemas.microsoft.com/office/powerpoint/2010/main" val="13696205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9</a:t>
            </a:fld>
            <a:endParaRPr lang="ru-RU"/>
          </a:p>
        </p:txBody>
      </p:sp>
    </p:spTree>
    <p:extLst>
      <p:ext uri="{BB962C8B-B14F-4D97-AF65-F5344CB8AC3E}">
        <p14:creationId xmlns:p14="http://schemas.microsoft.com/office/powerpoint/2010/main" val="22448254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10</a:t>
            </a:fld>
            <a:endParaRPr lang="ru-RU"/>
          </a:p>
        </p:txBody>
      </p:sp>
    </p:spTree>
    <p:extLst>
      <p:ext uri="{BB962C8B-B14F-4D97-AF65-F5344CB8AC3E}">
        <p14:creationId xmlns:p14="http://schemas.microsoft.com/office/powerpoint/2010/main" val="9123595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11</a:t>
            </a:fld>
            <a:endParaRPr lang="ru-RU"/>
          </a:p>
        </p:txBody>
      </p:sp>
    </p:spTree>
    <p:extLst>
      <p:ext uri="{BB962C8B-B14F-4D97-AF65-F5344CB8AC3E}">
        <p14:creationId xmlns:p14="http://schemas.microsoft.com/office/powerpoint/2010/main" val="19457905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12</a:t>
            </a:fld>
            <a:endParaRPr lang="ru-RU"/>
          </a:p>
        </p:txBody>
      </p:sp>
    </p:spTree>
    <p:extLst>
      <p:ext uri="{BB962C8B-B14F-4D97-AF65-F5344CB8AC3E}">
        <p14:creationId xmlns:p14="http://schemas.microsoft.com/office/powerpoint/2010/main" val="1561319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13</a:t>
            </a:fld>
            <a:endParaRPr lang="ru-RU"/>
          </a:p>
        </p:txBody>
      </p:sp>
    </p:spTree>
    <p:extLst>
      <p:ext uri="{BB962C8B-B14F-4D97-AF65-F5344CB8AC3E}">
        <p14:creationId xmlns:p14="http://schemas.microsoft.com/office/powerpoint/2010/main" val="14789228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14</a:t>
            </a:fld>
            <a:endParaRPr lang="ru-RU"/>
          </a:p>
        </p:txBody>
      </p:sp>
    </p:spTree>
    <p:extLst>
      <p:ext uri="{BB962C8B-B14F-4D97-AF65-F5344CB8AC3E}">
        <p14:creationId xmlns:p14="http://schemas.microsoft.com/office/powerpoint/2010/main" val="23635405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15</a:t>
            </a:fld>
            <a:endParaRPr lang="ru-RU"/>
          </a:p>
        </p:txBody>
      </p:sp>
    </p:spTree>
    <p:extLst>
      <p:ext uri="{BB962C8B-B14F-4D97-AF65-F5344CB8AC3E}">
        <p14:creationId xmlns:p14="http://schemas.microsoft.com/office/powerpoint/2010/main" val="4061714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16</a:t>
            </a:fld>
            <a:endParaRPr lang="ru-RU"/>
          </a:p>
        </p:txBody>
      </p:sp>
    </p:spTree>
    <p:extLst>
      <p:ext uri="{BB962C8B-B14F-4D97-AF65-F5344CB8AC3E}">
        <p14:creationId xmlns:p14="http://schemas.microsoft.com/office/powerpoint/2010/main" val="31997947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17</a:t>
            </a:fld>
            <a:endParaRPr lang="ru-RU"/>
          </a:p>
        </p:txBody>
      </p:sp>
    </p:spTree>
    <p:extLst>
      <p:ext uri="{BB962C8B-B14F-4D97-AF65-F5344CB8AC3E}">
        <p14:creationId xmlns:p14="http://schemas.microsoft.com/office/powerpoint/2010/main" val="20442060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18</a:t>
            </a:fld>
            <a:endParaRPr lang="ru-RU"/>
          </a:p>
        </p:txBody>
      </p:sp>
    </p:spTree>
    <p:extLst>
      <p:ext uri="{BB962C8B-B14F-4D97-AF65-F5344CB8AC3E}">
        <p14:creationId xmlns:p14="http://schemas.microsoft.com/office/powerpoint/2010/main" val="1955180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19</a:t>
            </a:fld>
            <a:endParaRPr lang="ru-RU"/>
          </a:p>
        </p:txBody>
      </p:sp>
    </p:spTree>
    <p:extLst>
      <p:ext uri="{BB962C8B-B14F-4D97-AF65-F5344CB8AC3E}">
        <p14:creationId xmlns:p14="http://schemas.microsoft.com/office/powerpoint/2010/main" val="28303412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20</a:t>
            </a:fld>
            <a:endParaRPr lang="ru-RU"/>
          </a:p>
        </p:txBody>
      </p:sp>
    </p:spTree>
    <p:extLst>
      <p:ext uri="{BB962C8B-B14F-4D97-AF65-F5344CB8AC3E}">
        <p14:creationId xmlns:p14="http://schemas.microsoft.com/office/powerpoint/2010/main" val="11734601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21</a:t>
            </a:fld>
            <a:endParaRPr lang="ru-RU"/>
          </a:p>
        </p:txBody>
      </p:sp>
    </p:spTree>
    <p:extLst>
      <p:ext uri="{BB962C8B-B14F-4D97-AF65-F5344CB8AC3E}">
        <p14:creationId xmlns:p14="http://schemas.microsoft.com/office/powerpoint/2010/main" val="38187128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22</a:t>
            </a:fld>
            <a:endParaRPr lang="ru-RU"/>
          </a:p>
        </p:txBody>
      </p:sp>
    </p:spTree>
    <p:extLst>
      <p:ext uri="{BB962C8B-B14F-4D97-AF65-F5344CB8AC3E}">
        <p14:creationId xmlns:p14="http://schemas.microsoft.com/office/powerpoint/2010/main" val="18450055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23</a:t>
            </a:fld>
            <a:endParaRPr lang="ru-RU"/>
          </a:p>
        </p:txBody>
      </p:sp>
    </p:spTree>
    <p:extLst>
      <p:ext uri="{BB962C8B-B14F-4D97-AF65-F5344CB8AC3E}">
        <p14:creationId xmlns:p14="http://schemas.microsoft.com/office/powerpoint/2010/main" val="40713493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24</a:t>
            </a:fld>
            <a:endParaRPr lang="ru-RU"/>
          </a:p>
        </p:txBody>
      </p:sp>
    </p:spTree>
    <p:extLst>
      <p:ext uri="{BB962C8B-B14F-4D97-AF65-F5344CB8AC3E}">
        <p14:creationId xmlns:p14="http://schemas.microsoft.com/office/powerpoint/2010/main" val="30769705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25</a:t>
            </a:fld>
            <a:endParaRPr lang="ru-RU"/>
          </a:p>
        </p:txBody>
      </p:sp>
    </p:spTree>
    <p:extLst>
      <p:ext uri="{BB962C8B-B14F-4D97-AF65-F5344CB8AC3E}">
        <p14:creationId xmlns:p14="http://schemas.microsoft.com/office/powerpoint/2010/main" val="22853227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26</a:t>
            </a:fld>
            <a:endParaRPr lang="ru-RU"/>
          </a:p>
        </p:txBody>
      </p:sp>
    </p:spTree>
    <p:extLst>
      <p:ext uri="{BB962C8B-B14F-4D97-AF65-F5344CB8AC3E}">
        <p14:creationId xmlns:p14="http://schemas.microsoft.com/office/powerpoint/2010/main" val="21094144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27</a:t>
            </a:fld>
            <a:endParaRPr lang="ru-RU"/>
          </a:p>
        </p:txBody>
      </p:sp>
    </p:spTree>
    <p:extLst>
      <p:ext uri="{BB962C8B-B14F-4D97-AF65-F5344CB8AC3E}">
        <p14:creationId xmlns:p14="http://schemas.microsoft.com/office/powerpoint/2010/main" val="10625805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28</a:t>
            </a:fld>
            <a:endParaRPr lang="ru-RU"/>
          </a:p>
        </p:txBody>
      </p:sp>
    </p:spTree>
    <p:extLst>
      <p:ext uri="{BB962C8B-B14F-4D97-AF65-F5344CB8AC3E}">
        <p14:creationId xmlns:p14="http://schemas.microsoft.com/office/powerpoint/2010/main" val="18905575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29</a:t>
            </a:fld>
            <a:endParaRPr lang="ru-RU"/>
          </a:p>
        </p:txBody>
      </p:sp>
    </p:spTree>
    <p:extLst>
      <p:ext uri="{BB962C8B-B14F-4D97-AF65-F5344CB8AC3E}">
        <p14:creationId xmlns:p14="http://schemas.microsoft.com/office/powerpoint/2010/main" val="3964762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30</a:t>
            </a:fld>
            <a:endParaRPr lang="ru-RU"/>
          </a:p>
        </p:txBody>
      </p:sp>
    </p:spTree>
    <p:extLst>
      <p:ext uri="{BB962C8B-B14F-4D97-AF65-F5344CB8AC3E}">
        <p14:creationId xmlns:p14="http://schemas.microsoft.com/office/powerpoint/2010/main" val="39928755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31</a:t>
            </a:fld>
            <a:endParaRPr lang="ru-RU"/>
          </a:p>
        </p:txBody>
      </p:sp>
    </p:spTree>
    <p:extLst>
      <p:ext uri="{BB962C8B-B14F-4D97-AF65-F5344CB8AC3E}">
        <p14:creationId xmlns:p14="http://schemas.microsoft.com/office/powerpoint/2010/main" val="4888800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32</a:t>
            </a:fld>
            <a:endParaRPr lang="ru-RU"/>
          </a:p>
        </p:txBody>
      </p:sp>
    </p:spTree>
    <p:extLst>
      <p:ext uri="{BB962C8B-B14F-4D97-AF65-F5344CB8AC3E}">
        <p14:creationId xmlns:p14="http://schemas.microsoft.com/office/powerpoint/2010/main" val="420118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33</a:t>
            </a:fld>
            <a:endParaRPr lang="ru-RU"/>
          </a:p>
        </p:txBody>
      </p:sp>
    </p:spTree>
    <p:extLst>
      <p:ext uri="{BB962C8B-B14F-4D97-AF65-F5344CB8AC3E}">
        <p14:creationId xmlns:p14="http://schemas.microsoft.com/office/powerpoint/2010/main" val="35163860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34</a:t>
            </a:fld>
            <a:endParaRPr lang="ru-RU"/>
          </a:p>
        </p:txBody>
      </p:sp>
    </p:spTree>
    <p:extLst>
      <p:ext uri="{BB962C8B-B14F-4D97-AF65-F5344CB8AC3E}">
        <p14:creationId xmlns:p14="http://schemas.microsoft.com/office/powerpoint/2010/main" val="349887858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35</a:t>
            </a:fld>
            <a:endParaRPr lang="ru-RU"/>
          </a:p>
        </p:txBody>
      </p:sp>
    </p:spTree>
    <p:extLst>
      <p:ext uri="{BB962C8B-B14F-4D97-AF65-F5344CB8AC3E}">
        <p14:creationId xmlns:p14="http://schemas.microsoft.com/office/powerpoint/2010/main" val="19198365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36</a:t>
            </a:fld>
            <a:endParaRPr lang="ru-RU"/>
          </a:p>
        </p:txBody>
      </p:sp>
    </p:spTree>
    <p:extLst>
      <p:ext uri="{BB962C8B-B14F-4D97-AF65-F5344CB8AC3E}">
        <p14:creationId xmlns:p14="http://schemas.microsoft.com/office/powerpoint/2010/main" val="368228155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B0CEA4F-F019-42D2-A80B-0802B2580F4E}" type="slidenum">
              <a:rPr lang="ru-RU" smtClean="0"/>
              <a:t>37</a:t>
            </a:fld>
            <a:endParaRPr lang="ru-RU"/>
          </a:p>
        </p:txBody>
      </p:sp>
    </p:spTree>
    <p:extLst>
      <p:ext uri="{BB962C8B-B14F-4D97-AF65-F5344CB8AC3E}">
        <p14:creationId xmlns:p14="http://schemas.microsoft.com/office/powerpoint/2010/main" val="23012766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13.04.2021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13.04.2021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13.04.2021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13.04.2021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13.04.2021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13.04.2021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5" name="Скругленный прямоугольник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Скругленный прямоугольник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ru-RU" smtClean="0"/>
              <a:t>Образец заголовка</a:t>
            </a:r>
            <a:endParaRPr kumimoji="0" lang="en-US"/>
          </a:p>
        </p:txBody>
      </p:sp>
      <p:sp>
        <p:nvSpPr>
          <p:cNvPr id="20" name="Подзаголовок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19" name="Дата 18"/>
          <p:cNvSpPr>
            <a:spLocks noGrp="1"/>
          </p:cNvSpPr>
          <p:nvPr>
            <p:ph type="dt" sz="half" idx="10"/>
          </p:nvPr>
        </p:nvSpPr>
        <p:spPr/>
        <p:txBody>
          <a:bodyPr/>
          <a:lstStyle>
            <a:extLst/>
          </a:lstStyle>
          <a:p>
            <a:fld id="{00D7FE59-95B5-4FBD-8A03-4E13D2D0EF64}" type="datetimeFigureOut">
              <a:rPr lang="ru-RU" smtClean="0"/>
              <a:t>13.04.2021</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11" name="Номер слайда 10"/>
          <p:cNvSpPr>
            <a:spLocks noGrp="1"/>
          </p:cNvSpPr>
          <p:nvPr>
            <p:ph type="sldNum" sz="quarter" idx="12"/>
          </p:nvPr>
        </p:nvSpPr>
        <p:spPr/>
        <p:txBody>
          <a:bodyPr/>
          <a:lstStyle>
            <a:extLst/>
          </a:lstStyle>
          <a:p>
            <a:fld id="{DBD22821-3FA7-4EB1-9043-C53E5C0F81E5}" type="slidenum">
              <a:rPr lang="ru-RU" smtClean="0"/>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a:xfrm>
            <a:off x="502920" y="530352"/>
            <a:ext cx="8183880" cy="4187952"/>
          </a:xfrm>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DBD22821-3FA7-4EB1-9043-C53E5C0F81E5}" type="slidenum">
              <a:rPr lang="ru-RU" smtClean="0"/>
              <a:t>‹#›</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14" name="Скругленный прямоугольник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Скругленный прямоугольник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DBD22821-3FA7-4EB1-9043-C53E5C0F81E5}" type="slidenum">
              <a:rPr lang="ru-RU" smtClean="0"/>
              <a:t>‹#›</a:t>
            </a:fld>
            <a:endParaRPr 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00D7FE59-95B5-4FBD-8A03-4E13D2D0EF64}" type="datetimeFigureOut">
              <a:rPr lang="ru-RU" smtClean="0"/>
              <a:t>13.04.2021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DBD22821-3FA7-4EB1-9043-C53E5C0F81E5}" type="slidenum">
              <a:rPr lang="ru-RU" smtClean="0"/>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nchor="b"/>
          <a:lstStyle>
            <a:lvl1pPr>
              <a:defRPr b="1"/>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00D7FE59-95B5-4FBD-8A03-4E13D2D0EF64}" type="datetimeFigureOut">
              <a:rPr lang="ru-RU" smtClean="0"/>
              <a:t>13.04.2021</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DBD22821-3FA7-4EB1-9043-C53E5C0F81E5}" type="slidenum">
              <a:rPr lang="ru-RU" smtClean="0"/>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00D7FE59-95B5-4FBD-8A03-4E13D2D0EF64}" type="datetimeFigureOut">
              <a:rPr lang="ru-RU" smtClean="0"/>
              <a:t>13.04.2021</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DBD22821-3FA7-4EB1-9043-C53E5C0F81E5}" type="slidenum">
              <a:rPr lang="ru-RU" smtClean="0"/>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Скругленный прямоугольник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00D7FE59-95B5-4FBD-8A03-4E13D2D0EF64}" type="datetimeFigureOut">
              <a:rPr lang="ru-RU" smtClean="0"/>
              <a:t>13.04.2021</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DBD22821-3FA7-4EB1-9043-C53E5C0F81E5}" type="slidenum">
              <a:rPr lang="ru-RU" smtClean="0"/>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00D7FE59-95B5-4FBD-8A03-4E13D2D0EF64}" type="datetimeFigureOut">
              <a:rPr lang="ru-RU" smtClean="0"/>
              <a:t>13.04.2021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DBD22821-3FA7-4EB1-9043-C53E5C0F81E5}" type="slidenum">
              <a:rPr lang="ru-RU" smtClean="0"/>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15" name="Скругленный прямоугольник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Прямоугольник с одним скругленным углом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ru-RU" smtClean="0"/>
              <a:t>Образец заголовка</a:t>
            </a:r>
            <a:endParaRPr kumimoji="0" lang="en-US"/>
          </a:p>
        </p:txBody>
      </p:sp>
      <p:sp>
        <p:nvSpPr>
          <p:cNvPr id="4" name="Текст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00D7FE59-95B5-4FBD-8A03-4E13D2D0EF64}" type="datetimeFigureOut">
              <a:rPr lang="ru-RU" smtClean="0"/>
              <a:t>13.04.2021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DBD22821-3FA7-4EB1-9043-C53E5C0F81E5}" type="slidenum">
              <a:rPr lang="ru-RU" smtClean="0"/>
              <a:t>‹#›</a:t>
            </a:fld>
            <a:endParaRPr lang="ru-RU"/>
          </a:p>
        </p:txBody>
      </p:sp>
      <p:sp>
        <p:nvSpPr>
          <p:cNvPr id="3" name="Рисунок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ru-RU" smtClean="0"/>
              <a:t>Вставка рисунка</a:t>
            </a:r>
            <a:endParaRPr kumimoji="0"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502920" y="530352"/>
            <a:ext cx="8183880" cy="4187952"/>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DBD22821-3FA7-4EB1-9043-C53E5C0F81E5}" type="slidenum">
              <a:rPr lang="ru-RU" smtClean="0"/>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533404"/>
            <a:ext cx="1981200" cy="5257799"/>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533400" y="533402"/>
            <a:ext cx="5943600" cy="525780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DBD22821-3FA7-4EB1-9043-C53E5C0F81E5}" type="slidenum">
              <a:rPr lang="ru-RU" smtClean="0"/>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337554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8671693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1414567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13.04.2021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30027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13.04.2021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6812816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13.04.2021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274919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13.04.2021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4228300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13.04.2021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112771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13.04.2021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0500768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5972920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415829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5F3F7"/>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E5F3F7"/>
        </a:solidFill>
        <a:effectLst/>
      </p:bgPr>
    </p:bg>
    <p:spTree>
      <p:nvGrpSpPr>
        <p:cNvPr id="1" name=""/>
        <p:cNvGrpSpPr/>
        <p:nvPr/>
      </p:nvGrpSpPr>
      <p:grpSpPr>
        <a:xfrm>
          <a:off x="0" y="0"/>
          <a:ext cx="0" cy="0"/>
          <a:chOff x="0" y="0"/>
          <a:chExt cx="0" cy="0"/>
        </a:xfrm>
      </p:grpSpPr>
      <p:sp>
        <p:nvSpPr>
          <p:cNvPr id="7" name="Скругленный прямоугольник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Скругленный прямоугольник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Заголовок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ru-RU" smtClean="0"/>
              <a:t>Образец заголовка</a:t>
            </a:r>
            <a:endParaRPr kumimoji="0" lang="en-US"/>
          </a:p>
        </p:txBody>
      </p:sp>
      <p:sp>
        <p:nvSpPr>
          <p:cNvPr id="4" name="Текст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5" name="Дата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00D7FE59-95B5-4FBD-8A03-4E13D2D0EF64}" type="datetimeFigureOut">
              <a:rPr lang="ru-RU" smtClean="0"/>
              <a:t>13.04.2021</a:t>
            </a:fld>
            <a:endParaRPr lang="ru-RU"/>
          </a:p>
        </p:txBody>
      </p:sp>
      <p:sp>
        <p:nvSpPr>
          <p:cNvPr id="18" name="Нижний колонтитул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ru-RU"/>
          </a:p>
        </p:txBody>
      </p:sp>
      <p:sp>
        <p:nvSpPr>
          <p:cNvPr id="5" name="Номер слайда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32251616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4.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4.xml"/><Relationship Id="rId5" Type="http://schemas.openxmlformats.org/officeDocument/2006/relationships/image" Target="../media/image15.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0.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2.xml"/><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404664"/>
            <a:ext cx="8064896" cy="1296144"/>
          </a:xfrm>
        </p:spPr>
        <p:txBody>
          <a:bodyPr anchor="ctr">
            <a:noAutofit/>
          </a:bodyPr>
          <a:lstStyle/>
          <a:p>
            <a:pPr algn="ctr"/>
            <a:r>
              <a:rPr lang="en-US" sz="2400" b="1" dirty="0" smtClean="0">
                <a:solidFill>
                  <a:srgbClr val="FF0000"/>
                </a:solidFill>
                <a:latin typeface="Times New Roman" pitchFamily="18" charset="0"/>
                <a:cs typeface="Times New Roman" pitchFamily="18" charset="0"/>
              </a:rPr>
              <a:t>5</a:t>
            </a:r>
            <a:r>
              <a:rPr lang="ru-RU" sz="2400" b="1" dirty="0" smtClean="0">
                <a:solidFill>
                  <a:srgbClr val="FF0000"/>
                </a:solidFill>
                <a:latin typeface="Times New Roman" pitchFamily="18" charset="0"/>
                <a:cs typeface="Times New Roman" pitchFamily="18" charset="0"/>
              </a:rPr>
              <a:t>-МАЪРУЗА. </a:t>
            </a:r>
            <a:r>
              <a:rPr lang="ru-RU" sz="2400" dirty="0" smtClean="0">
                <a:solidFill>
                  <a:srgbClr val="FF0000"/>
                </a:solidFill>
                <a:latin typeface="Times New Roman" pitchFamily="18" charset="0"/>
                <a:cs typeface="Times New Roman" pitchFamily="18" charset="0"/>
              </a:rPr>
              <a:t>АВТОМАТИК ТИЗИМЛАРНИНГ ЭЛЕМЕНТЛАРИ.</a:t>
            </a:r>
            <a:endParaRPr lang="ru-RU" sz="2400" b="1" dirty="0">
              <a:solidFill>
                <a:srgbClr val="FF0000"/>
              </a:solidFill>
              <a:latin typeface="Times New Roman" pitchFamily="18" charset="0"/>
              <a:cs typeface="Times New Roman" pitchFamily="18" charset="0"/>
            </a:endParaRPr>
          </a:p>
        </p:txBody>
      </p:sp>
      <p:graphicFrame>
        <p:nvGraphicFramePr>
          <p:cNvPr id="4" name="Схема 3"/>
          <p:cNvGraphicFramePr/>
          <p:nvPr>
            <p:extLst>
              <p:ext uri="{D42A27DB-BD31-4B8C-83A1-F6EECF244321}">
                <p14:modId xmlns:p14="http://schemas.microsoft.com/office/powerpoint/2010/main" val="2315008594"/>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indent="468000" algn="ctr">
              <a:lnSpc>
                <a:spcPct val="110000"/>
              </a:lnSpc>
              <a:spcBef>
                <a:spcPts val="600"/>
              </a:spcBef>
              <a:buNone/>
            </a:pPr>
            <a:r>
              <a:rPr lang="uz-Latn-UZ" sz="2800" b="1" dirty="0">
                <a:latin typeface="Times New Roman" panose="02020603050405020304" pitchFamily="18" charset="0"/>
                <a:cs typeface="Times New Roman" panose="02020603050405020304" pitchFamily="18" charset="0"/>
              </a:rPr>
              <a:t>5.1. Датчиклар ва уларнинг турлари</a:t>
            </a:r>
            <a:r>
              <a:rPr lang="uz-Latn-UZ" sz="2800" b="1" dirty="0" smtClean="0">
                <a:latin typeface="Times New Roman" panose="02020603050405020304" pitchFamily="18" charset="0"/>
                <a:cs typeface="Times New Roman" panose="02020603050405020304" pitchFamily="18" charset="0"/>
              </a:rPr>
              <a:t>.</a:t>
            </a:r>
            <a:endParaRPr lang="en-US" sz="2800" b="1" dirty="0" smtClean="0">
              <a:latin typeface="Times New Roman" panose="02020603050405020304" pitchFamily="18" charset="0"/>
              <a:cs typeface="Times New Roman" panose="02020603050405020304" pitchFamily="18" charset="0"/>
            </a:endParaRPr>
          </a:p>
          <a:p>
            <a:pPr marL="0" indent="468000" algn="ctr">
              <a:lnSpc>
                <a:spcPct val="110000"/>
              </a:lnSpc>
              <a:spcBef>
                <a:spcPts val="600"/>
              </a:spcBef>
              <a:buNone/>
            </a:pPr>
            <a:endParaRPr lang="ru-RU" sz="2800" b="1" dirty="0">
              <a:latin typeface="Times New Roman" panose="02020603050405020304" pitchFamily="18" charset="0"/>
              <a:cs typeface="Times New Roman" panose="02020603050405020304" pitchFamily="18" charset="0"/>
            </a:endParaRPr>
          </a:p>
          <a:p>
            <a:pPr marL="0" indent="468000" algn="just">
              <a:lnSpc>
                <a:spcPct val="110000"/>
              </a:lnSpc>
              <a:spcBef>
                <a:spcPts val="600"/>
              </a:spcBef>
              <a:buNone/>
            </a:pPr>
            <a:r>
              <a:rPr lang="uz-Cyrl-UZ" sz="2800" dirty="0">
                <a:latin typeface="Times New Roman" panose="02020603050405020304" pitchFamily="18" charset="0"/>
                <a:cs typeface="Times New Roman" panose="02020603050405020304" pitchFamily="18" charset="0"/>
              </a:rPr>
              <a:t>Датчик (ўзгартиргич, сезгир элемент) деб назорат қилинадиган ёки ростланадиган катталикни (кириш сигнални) масофага узатиш учун хамда қулай бўлган чиқиш сигналига ўзгартириб берадиган қурилмага айтилади. Датчик автоматик тизимнинг сезгир элементи ҳисобланади. У чиқиш сигналининг турига кўра электрик, гидравлик, пневматик ҳамда механик сигналлар ишлаб чиқарадиган турларга бўлинадилар. Биз асосан электрик датчиклар билан танишамиз. Ушбу датчик электр бўлмаган (ноэлектрик) катталикни электр катталикка ўзгартириб беради.</a:t>
            </a:r>
            <a:endParaRPr lang="ru-RU" sz="3200" b="1"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7900" y="411245"/>
            <a:ext cx="6307551"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9872" y="3021261"/>
            <a:ext cx="2303608" cy="22799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1888056" y="5301208"/>
            <a:ext cx="5771530" cy="1015663"/>
          </a:xfrm>
          <a:prstGeom prst="rect">
            <a:avLst/>
          </a:prstGeom>
        </p:spPr>
        <p:txBody>
          <a:bodyPr wrap="square">
            <a:spAutoFit/>
          </a:bodyPr>
          <a:lstStyle/>
          <a:p>
            <a:pPr algn="ctr"/>
            <a:r>
              <a:rPr lang="ru-RU" sz="2000" dirty="0">
                <a:latin typeface="Times New Roman" panose="02020603050405020304" pitchFamily="18" charset="0"/>
                <a:cs typeface="Times New Roman" panose="02020603050405020304" pitchFamily="18" charset="0"/>
              </a:rPr>
              <a:t>5.1-расм. </a:t>
            </a:r>
            <a:r>
              <a:rPr lang="ru-RU" sz="2000" dirty="0" err="1">
                <a:latin typeface="Times New Roman" panose="02020603050405020304" pitchFamily="18" charset="0"/>
                <a:cs typeface="Times New Roman" panose="02020603050405020304" pitchFamily="18" charset="0"/>
              </a:rPr>
              <a:t>Реостатли</a:t>
            </a:r>
            <a:r>
              <a:rPr lang="ru-RU" sz="2000" dirty="0">
                <a:latin typeface="Times New Roman" panose="02020603050405020304" pitchFamily="18" charset="0"/>
                <a:cs typeface="Times New Roman" panose="02020603050405020304" pitchFamily="18" charset="0"/>
              </a:rPr>
              <a:t> датчик. </a:t>
            </a:r>
          </a:p>
          <a:p>
            <a:pPr algn="ctr"/>
            <a:r>
              <a:rPr lang="ru-RU" sz="2000" dirty="0">
                <a:latin typeface="Times New Roman" panose="02020603050405020304" pitchFamily="18" charset="0"/>
                <a:cs typeface="Times New Roman" panose="02020603050405020304" pitchFamily="18" charset="0"/>
              </a:rPr>
              <a:t>а) </a:t>
            </a:r>
            <a:r>
              <a:rPr lang="ru-RU" sz="2000" dirty="0" err="1">
                <a:latin typeface="Times New Roman" panose="02020603050405020304" pitchFamily="18" charset="0"/>
                <a:cs typeface="Times New Roman" panose="02020603050405020304" pitchFamily="18" charset="0"/>
              </a:rPr>
              <a:t>тўғри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каркасли</a:t>
            </a:r>
            <a:r>
              <a:rPr lang="ru-RU" sz="2000" dirty="0">
                <a:latin typeface="Times New Roman" panose="02020603050405020304" pitchFamily="18" charset="0"/>
                <a:cs typeface="Times New Roman" panose="02020603050405020304" pitchFamily="18" charset="0"/>
              </a:rPr>
              <a:t>; б) </a:t>
            </a:r>
            <a:r>
              <a:rPr lang="ru-RU" sz="2000" dirty="0" err="1">
                <a:latin typeface="Times New Roman" panose="02020603050405020304" pitchFamily="18" charset="0"/>
                <a:cs typeface="Times New Roman" panose="02020603050405020304" pitchFamily="18" charset="0"/>
              </a:rPr>
              <a:t>халқасимон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каркасли</a:t>
            </a:r>
            <a:r>
              <a:rPr lang="ru-RU" sz="2000" dirty="0">
                <a:latin typeface="Times New Roman" panose="02020603050405020304" pitchFamily="18" charset="0"/>
                <a:cs typeface="Times New Roman" panose="02020603050405020304" pitchFamily="18" charset="0"/>
              </a:rPr>
              <a:t>; в) </a:t>
            </a:r>
            <a:r>
              <a:rPr lang="ru-RU" sz="2000" dirty="0" err="1">
                <a:latin typeface="Times New Roman" panose="02020603050405020304" pitchFamily="18" charset="0"/>
                <a:cs typeface="Times New Roman" panose="02020603050405020304" pitchFamily="18" charset="0"/>
              </a:rPr>
              <a:t>тавсифи</a:t>
            </a:r>
            <a:r>
              <a:rPr lang="ru-RU" sz="20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3284396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96944" cy="6192688"/>
          </a:xfrm>
        </p:spPr>
        <p:txBody>
          <a:bodyPr>
            <a:noAutofit/>
          </a:bodyPr>
          <a:lstStyle/>
          <a:p>
            <a:pPr marL="0" indent="576000" algn="just">
              <a:lnSpc>
                <a:spcPct val="110000"/>
              </a:lnSpc>
              <a:buNone/>
            </a:pPr>
            <a:r>
              <a:rPr lang="uz-Cyrl-UZ" sz="2800" dirty="0">
                <a:latin typeface="Times New Roman" panose="02020603050405020304" pitchFamily="18" charset="0"/>
                <a:cs typeface="Times New Roman" panose="02020603050405020304" pitchFamily="18" charset="0"/>
              </a:rPr>
              <a:t>Реостатли датчикларни тавсифи деб-сургич олинадиган кучланиш </a:t>
            </a:r>
            <a:r>
              <a:rPr lang="en-US" sz="2800" dirty="0">
                <a:latin typeface="Times New Roman" panose="02020603050405020304" pitchFamily="18" charset="0"/>
                <a:cs typeface="Times New Roman" panose="02020603050405020304" pitchFamily="18" charset="0"/>
              </a:rPr>
              <a:t>U</a:t>
            </a:r>
            <a:r>
              <a:rPr lang="uz-Cyrl-UZ" sz="2800" baseline="-25000" dirty="0">
                <a:latin typeface="Times New Roman" panose="02020603050405020304" pitchFamily="18" charset="0"/>
                <a:cs typeface="Times New Roman" panose="02020603050405020304" pitchFamily="18" charset="0"/>
              </a:rPr>
              <a:t>чиқ</a:t>
            </a:r>
            <a:r>
              <a:rPr lang="uz-Cyrl-UZ" sz="2800" dirty="0">
                <a:latin typeface="Times New Roman" panose="02020603050405020304" pitchFamily="18" charset="0"/>
                <a:cs typeface="Times New Roman" panose="02020603050405020304" pitchFamily="18" charset="0"/>
              </a:rPr>
              <a:t> ни потенциометр сургич силжиши Х га боғлиқлиги айтилади.</a:t>
            </a:r>
            <a:endParaRPr lang="ru-RU" sz="2800" b="1" dirty="0">
              <a:latin typeface="Times New Roman" panose="02020603050405020304" pitchFamily="18" charset="0"/>
              <a:cs typeface="Times New Roman" panose="02020603050405020304" pitchFamily="18" charset="0"/>
            </a:endParaRPr>
          </a:p>
          <a:p>
            <a:pPr marL="0" indent="576000" algn="just">
              <a:lnSpc>
                <a:spcPct val="110000"/>
              </a:lnSpc>
              <a:buNone/>
            </a:pPr>
            <a:r>
              <a:rPr lang="ru-RU" sz="2800" dirty="0">
                <a:latin typeface="Times New Roman" panose="02020603050405020304" pitchFamily="18" charset="0"/>
                <a:cs typeface="Times New Roman" panose="02020603050405020304" pitchFamily="18" charset="0"/>
              </a:rPr>
              <a:t>Электрик </a:t>
            </a:r>
            <a:r>
              <a:rPr lang="ru-RU" sz="2800" dirty="0" err="1">
                <a:latin typeface="Times New Roman" panose="02020603050405020304" pitchFamily="18" charset="0"/>
                <a:cs typeface="Times New Roman" panose="02020603050405020304" pitchFamily="18" charset="0"/>
              </a:rPr>
              <a:t>датчикларнинг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икки</a:t>
            </a:r>
            <a:r>
              <a:rPr lang="ru-RU" sz="2800" dirty="0">
                <a:latin typeface="Times New Roman" panose="02020603050405020304" pitchFamily="18" charset="0"/>
                <a:cs typeface="Times New Roman" panose="02020603050405020304" pitchFamily="18" charset="0"/>
              </a:rPr>
              <a:t> тури </a:t>
            </a:r>
            <a:r>
              <a:rPr lang="ru-RU" sz="2800" dirty="0" err="1">
                <a:latin typeface="Times New Roman" panose="02020603050405020304" pitchFamily="18" charset="0"/>
                <a:cs typeface="Times New Roman" panose="02020603050405020304" pitchFamily="18" charset="0"/>
              </a:rPr>
              <a:t>мавжуд</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параметрик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генератор </a:t>
            </a:r>
            <a:r>
              <a:rPr lang="ru-RU" sz="2800" dirty="0" err="1">
                <a:latin typeface="Times New Roman" panose="02020603050405020304" pitchFamily="18" charset="0"/>
                <a:cs typeface="Times New Roman" panose="02020603050405020304" pitchFamily="18" charset="0"/>
              </a:rPr>
              <a:t>датчиклар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киради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76000" algn="just">
              <a:lnSpc>
                <a:spcPct val="110000"/>
              </a:lnSpc>
              <a:buNone/>
            </a:pPr>
            <a:r>
              <a:rPr lang="ru-RU" sz="2800" dirty="0" err="1">
                <a:latin typeface="Times New Roman" panose="02020603050405020304" pitchFamily="18" charset="0"/>
                <a:cs typeface="Times New Roman" panose="02020603050405020304" pitchFamily="18" charset="0"/>
              </a:rPr>
              <a:t>Параметрик</a:t>
            </a:r>
            <a:r>
              <a:rPr lang="ru-RU" sz="2800" dirty="0">
                <a:latin typeface="Times New Roman" panose="02020603050405020304" pitchFamily="18" charset="0"/>
                <a:cs typeface="Times New Roman" panose="02020603050405020304" pitchFamily="18" charset="0"/>
              </a:rPr>
              <a:t> датчик </a:t>
            </a:r>
            <a:r>
              <a:rPr lang="ru-RU" sz="2800" dirty="0" err="1">
                <a:latin typeface="Times New Roman" panose="02020603050405020304" pitchFamily="18" charset="0"/>
                <a:cs typeface="Times New Roman" panose="02020603050405020304" pitchFamily="18" charset="0"/>
              </a:rPr>
              <a:t>ноэлектрик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катталикнинг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ўзгаришини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электр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занжири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параметрини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айлантириб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Масалан</a:t>
            </a:r>
            <a:r>
              <a:rPr lang="ru-RU" sz="2800" dirty="0">
                <a:latin typeface="Times New Roman" panose="02020603050405020304" pitchFamily="18" charset="0"/>
                <a:cs typeface="Times New Roman" panose="02020603050405020304" pitchFamily="18" charset="0"/>
              </a:rPr>
              <a:t>, актив </a:t>
            </a:r>
            <a:r>
              <a:rPr lang="ru-RU" sz="2800" dirty="0" err="1">
                <a:latin typeface="Times New Roman" panose="02020603050405020304" pitchFamily="18" charset="0"/>
                <a:cs typeface="Times New Roman" panose="02020603050405020304" pitchFamily="18" charset="0"/>
              </a:rPr>
              <a:t>қаршиликни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индуктив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қаршиликни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сиғим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қаршиликни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хоказо</a:t>
            </a:r>
            <a:r>
              <a:rPr lang="ru-RU" sz="2800" dirty="0">
                <a:latin typeface="Times New Roman" panose="02020603050405020304" pitchFamily="18" charset="0"/>
                <a:cs typeface="Times New Roman" panose="02020603050405020304" pitchFamily="18" charset="0"/>
              </a:rPr>
              <a:t>. Ушбу </a:t>
            </a:r>
            <a:r>
              <a:rPr lang="ru-RU" sz="2800" dirty="0" err="1">
                <a:latin typeface="Times New Roman" panose="02020603050405020304" pitchFamily="18" charset="0"/>
                <a:cs typeface="Times New Roman" panose="02020603050405020304" pitchFamily="18" charset="0"/>
              </a:rPr>
              <a:t>датчикларга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тензометрик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сиғим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индуктив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қаршилик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термометрлари</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ҳ</a:t>
            </a:r>
            <a:r>
              <a:rPr lang="ru-RU" sz="2800" dirty="0" err="1">
                <a:latin typeface="Times New Roman" panose="02020603050405020304" pitchFamily="18" charset="0"/>
                <a:cs typeface="Times New Roman" panose="02020603050405020304" pitchFamily="18" charset="0"/>
              </a:rPr>
              <a:t>амда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потенциометрик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датчиклари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киради</a:t>
            </a:r>
            <a:r>
              <a:rPr lang="ru-RU" sz="2800" dirty="0">
                <a:latin typeface="Times New Roman" panose="02020603050405020304" pitchFamily="18" charset="0"/>
                <a:cs typeface="Times New Roman" panose="02020603050405020304" pitchFamily="18" charset="0"/>
              </a:rPr>
              <a:t>.</a:t>
            </a:r>
            <a:endParaRPr lang="en-US" sz="26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49735025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t="23393" r="5342" b="17987"/>
          <a:stretch/>
        </p:blipFill>
        <p:spPr bwMode="auto">
          <a:xfrm>
            <a:off x="323528" y="260648"/>
            <a:ext cx="5521091" cy="34191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9546" r="26248"/>
          <a:stretch/>
        </p:blipFill>
        <p:spPr bwMode="auto">
          <a:xfrm>
            <a:off x="5076056" y="3068960"/>
            <a:ext cx="3946662" cy="30734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Прямоугольник 3"/>
          <p:cNvSpPr/>
          <p:nvPr/>
        </p:nvSpPr>
        <p:spPr>
          <a:xfrm>
            <a:off x="611560" y="5085184"/>
            <a:ext cx="3395284" cy="830997"/>
          </a:xfrm>
          <a:prstGeom prst="rect">
            <a:avLst/>
          </a:prstGeom>
        </p:spPr>
        <p:txBody>
          <a:bodyPr wrap="square">
            <a:spAutoFit/>
          </a:bodyPr>
          <a:lstStyle/>
          <a:p>
            <a:r>
              <a:rPr lang="ru-RU" sz="2400" dirty="0" err="1" smtClean="0">
                <a:latin typeface="Times New Roman" panose="02020603050405020304" pitchFamily="18" charset="0"/>
                <a:cs typeface="Times New Roman" panose="02020603050405020304" pitchFamily="18" charset="0"/>
              </a:rPr>
              <a:t>Параметрик</a:t>
            </a:r>
            <a:r>
              <a:rPr lang="ru-RU" sz="2400" dirty="0" smtClean="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генератор </a:t>
            </a:r>
            <a:r>
              <a:rPr lang="ru-RU" sz="2400" dirty="0" err="1">
                <a:latin typeface="Times New Roman" panose="02020603050405020304" pitchFamily="18" charset="0"/>
                <a:cs typeface="Times New Roman" panose="02020603050405020304" pitchFamily="18" charset="0"/>
              </a:rPr>
              <a:t>датчиклар</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4422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476672"/>
            <a:ext cx="8424936" cy="6048672"/>
          </a:xfrm>
        </p:spPr>
        <p:txBody>
          <a:bodyPr>
            <a:noAutofit/>
          </a:bodyPr>
          <a:lstStyle/>
          <a:p>
            <a:pPr marL="0" indent="536575" algn="just">
              <a:lnSpc>
                <a:spcPct val="120000"/>
              </a:lnSpc>
              <a:buNone/>
            </a:pP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датчикларда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электр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занжирнинг</a:t>
            </a:r>
            <a:r>
              <a:rPr lang="ru-RU" sz="2800" dirty="0">
                <a:latin typeface="Times New Roman" panose="02020603050405020304" pitchFamily="18" charset="0"/>
                <a:cs typeface="Times New Roman" panose="02020603050405020304" pitchFamily="18" charset="0"/>
              </a:rPr>
              <a:t> актив, реактив, </a:t>
            </a:r>
            <a:r>
              <a:rPr lang="ru-RU" sz="2800" dirty="0" err="1">
                <a:latin typeface="Times New Roman" panose="02020603050405020304" pitchFamily="18" charset="0"/>
                <a:cs typeface="Times New Roman" panose="02020603050405020304" pitchFamily="18" charset="0"/>
              </a:rPr>
              <a:t>сиғим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қаршиликлари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занжирдаги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токнинг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қийматини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ўзгартиради</a:t>
            </a:r>
            <a:r>
              <a:rPr lang="ru-RU"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a:p>
            <a:pPr marL="0" indent="536575" algn="just">
              <a:lnSpc>
                <a:spcPct val="120000"/>
              </a:lnSpc>
              <a:buNone/>
            </a:pPr>
            <a:r>
              <a:rPr lang="ru-RU" sz="2800" dirty="0">
                <a:latin typeface="Times New Roman" panose="02020603050405020304" pitchFamily="18" charset="0"/>
                <a:cs typeface="Times New Roman" panose="02020603050405020304" pitchFamily="18" charset="0"/>
              </a:rPr>
              <a:t>Генератор датчик </a:t>
            </a:r>
            <a:r>
              <a:rPr lang="ru-RU" sz="2800" dirty="0" err="1">
                <a:latin typeface="Times New Roman" panose="02020603050405020304" pitchFamily="18" charset="0"/>
                <a:cs typeface="Times New Roman" panose="02020603050405020304" pitchFamily="18" charset="0"/>
              </a:rPr>
              <a:t>ноэлектрик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катталик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ўзгаришини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электр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юритувчи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кучнинг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ўзгаришига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айлантириб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датчикка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мисол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фотоэлектрик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пьезоэлектрик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каби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ўзгарткичлар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хамда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термопаралар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тахогенераторлар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киради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lnSpc>
                <a:spcPct val="120000"/>
              </a:lnSpc>
              <a:buNone/>
            </a:pPr>
            <a:r>
              <a:rPr lang="ru-RU" sz="2800" dirty="0" err="1">
                <a:latin typeface="Times New Roman" panose="02020603050405020304" pitchFamily="18" charset="0"/>
                <a:cs typeface="Times New Roman" panose="02020603050405020304" pitchFamily="18" charset="0"/>
              </a:rPr>
              <a:t>Датчикнинг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тавсифига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унинг</a:t>
            </a:r>
            <a:r>
              <a:rPr lang="ru-RU" sz="2800" dirty="0">
                <a:latin typeface="Times New Roman" panose="02020603050405020304" pitchFamily="18" charset="0"/>
                <a:cs typeface="Times New Roman" panose="02020603050405020304" pitchFamily="18" charset="0"/>
              </a:rPr>
              <a:t> статик </a:t>
            </a:r>
            <a:r>
              <a:rPr lang="ru-RU" sz="2800" dirty="0" err="1">
                <a:latin typeface="Times New Roman" panose="02020603050405020304" pitchFamily="18" charset="0"/>
                <a:cs typeface="Times New Roman" panose="02020603050405020304" pitchFamily="18" charset="0"/>
              </a:rPr>
              <a:t>тавсифи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сезгирлиги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киради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012301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404664"/>
            <a:ext cx="8568952" cy="6120680"/>
          </a:xfrm>
        </p:spPr>
        <p:txBody>
          <a:bodyPr>
            <a:noAutofit/>
          </a:bodyPr>
          <a:lstStyle/>
          <a:p>
            <a:pPr marL="0" indent="536575" algn="just">
              <a:lnSpc>
                <a:spcPct val="130000"/>
              </a:lnSpc>
              <a:buNone/>
            </a:pPr>
            <a:r>
              <a:rPr lang="ru-RU" sz="2800" dirty="0">
                <a:latin typeface="Times New Roman" panose="02020603050405020304" pitchFamily="18" charset="0"/>
                <a:cs typeface="Times New Roman" panose="02020603050405020304" pitchFamily="18" charset="0"/>
              </a:rPr>
              <a:t>Контакт </a:t>
            </a:r>
            <a:r>
              <a:rPr lang="ru-RU" sz="2800" dirty="0" err="1">
                <a:latin typeface="Times New Roman" panose="02020603050405020304" pitchFamily="18" charset="0"/>
                <a:cs typeface="Times New Roman" panose="02020603050405020304" pitchFamily="18" charset="0"/>
              </a:rPr>
              <a:t>датчикларга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датчиклари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киради</a:t>
            </a:r>
            <a:r>
              <a:rPr lang="ru-RU" sz="2800" dirty="0">
                <a:latin typeface="Times New Roman" panose="02020603050405020304" pitchFamily="18" charset="0"/>
                <a:cs typeface="Times New Roman" panose="02020603050405020304" pitchFamily="18" charset="0"/>
              </a:rPr>
              <a:t>. У </a:t>
            </a:r>
            <a:r>
              <a:rPr lang="ru-RU" sz="2800" dirty="0" err="1">
                <a:latin typeface="Times New Roman" panose="02020603050405020304" pitchFamily="18" charset="0"/>
                <a:cs typeface="Times New Roman" panose="02020603050405020304" pitchFamily="18" charset="0"/>
              </a:rPr>
              <a:t>сурилишни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электр</a:t>
            </a:r>
            <a:r>
              <a:rPr lang="ru-RU" sz="2800" dirty="0">
                <a:latin typeface="Times New Roman" panose="02020603050405020304" pitchFamily="18" charset="0"/>
                <a:cs typeface="Times New Roman" panose="02020603050405020304" pitchFamily="18" charset="0"/>
              </a:rPr>
              <a:t> импульс </a:t>
            </a:r>
            <a:r>
              <a:rPr lang="ru-RU" sz="2800" dirty="0" err="1">
                <a:latin typeface="Times New Roman" panose="02020603050405020304" pitchFamily="18" charset="0"/>
                <a:cs typeface="Times New Roman" panose="02020603050405020304" pitchFamily="18" charset="0"/>
              </a:rPr>
              <a:t>сигналига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ўзгартириб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датчик </a:t>
            </a:r>
            <a:r>
              <a:rPr lang="ru-RU" sz="2800" dirty="0" err="1">
                <a:latin typeface="Times New Roman" panose="02020603050405020304" pitchFamily="18" charset="0"/>
                <a:cs typeface="Times New Roman" panose="02020603050405020304" pitchFamily="18" charset="0"/>
              </a:rPr>
              <a:t>нормал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ёпиқ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нормал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очиқ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контактлардан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иборат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Сурилиш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маълум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қийматга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етганда</a:t>
            </a:r>
            <a:r>
              <a:rPr lang="ru-RU" sz="2800" dirty="0">
                <a:latin typeface="Times New Roman" panose="02020603050405020304" pitchFamily="18" charset="0"/>
                <a:cs typeface="Times New Roman" panose="02020603050405020304" pitchFamily="18" charset="0"/>
              </a:rPr>
              <a:t> датчик </a:t>
            </a:r>
            <a:r>
              <a:rPr lang="ru-RU" sz="2800" dirty="0" err="1">
                <a:latin typeface="Times New Roman" panose="02020603050405020304" pitchFamily="18" charset="0"/>
                <a:cs typeface="Times New Roman" panose="02020603050405020304" pitchFamily="18" charset="0"/>
              </a:rPr>
              <a:t>контактлари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уланиб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узилиб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электр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занжирида</a:t>
            </a:r>
            <a:r>
              <a:rPr lang="ru-RU" sz="2800" dirty="0">
                <a:latin typeface="Times New Roman" panose="02020603050405020304" pitchFamily="18" charset="0"/>
                <a:cs typeface="Times New Roman" panose="02020603050405020304" pitchFamily="18" charset="0"/>
              </a:rPr>
              <a:t> сигнал </a:t>
            </a:r>
            <a:r>
              <a:rPr lang="ru-RU" sz="2800" dirty="0" err="1">
                <a:latin typeface="Times New Roman" panose="02020603050405020304" pitchFamily="18" charset="0"/>
                <a:cs typeface="Times New Roman" panose="02020603050405020304" pitchFamily="18" charset="0"/>
              </a:rPr>
              <a:t>ҳосил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a:p>
            <a:pPr marL="0" indent="536575" algn="just">
              <a:lnSpc>
                <a:spcPct val="130000"/>
              </a:lnSpc>
              <a:buNone/>
            </a:pPr>
            <a:r>
              <a:rPr lang="ru-RU" sz="2800" dirty="0" err="1">
                <a:latin typeface="Times New Roman" panose="02020603050405020304" pitchFamily="18" charset="0"/>
                <a:cs typeface="Times New Roman" panose="02020603050405020304" pitchFamily="18" charset="0"/>
              </a:rPr>
              <a:t>Потенциометрик</a:t>
            </a:r>
            <a:r>
              <a:rPr lang="ru-RU" sz="2800" dirty="0">
                <a:latin typeface="Times New Roman" panose="02020603050405020304" pitchFamily="18" charset="0"/>
                <a:cs typeface="Times New Roman" panose="02020603050405020304" pitchFamily="18" charset="0"/>
              </a:rPr>
              <a:t> датчик механик </a:t>
            </a:r>
            <a:r>
              <a:rPr lang="ru-RU" sz="2800" dirty="0" err="1">
                <a:latin typeface="Times New Roman" panose="02020603050405020304" pitchFamily="18" charset="0"/>
                <a:cs typeface="Times New Roman" panose="02020603050405020304" pitchFamily="18" charset="0"/>
              </a:rPr>
              <a:t>сурилишни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реостатнинг</a:t>
            </a:r>
            <a:r>
              <a:rPr lang="ru-RU" sz="2800" dirty="0">
                <a:latin typeface="Times New Roman" panose="02020603050405020304" pitchFamily="18" charset="0"/>
                <a:cs typeface="Times New Roman" panose="02020603050405020304" pitchFamily="18" charset="0"/>
              </a:rPr>
              <a:t> актив </a:t>
            </a:r>
            <a:r>
              <a:rPr lang="ru-RU" sz="2800" dirty="0" err="1">
                <a:latin typeface="Times New Roman" panose="02020603050405020304" pitchFamily="18" charset="0"/>
                <a:cs typeface="Times New Roman" panose="02020603050405020304" pitchFamily="18" charset="0"/>
              </a:rPr>
              <a:t>қаршилиги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ўзгаришига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асосланган</a:t>
            </a:r>
            <a:r>
              <a:rPr lang="ru-RU" sz="2800" dirty="0">
                <a:latin typeface="Times New Roman" panose="02020603050405020304" pitchFamily="18" charset="0"/>
                <a:cs typeface="Times New Roman" panose="02020603050405020304" pitchFamily="18" charset="0"/>
              </a:rPr>
              <a:t>. Бунда реостат </a:t>
            </a:r>
            <a:r>
              <a:rPr lang="ru-RU" sz="2800" dirty="0" err="1">
                <a:latin typeface="Times New Roman" panose="02020603050405020304" pitchFamily="18" charset="0"/>
                <a:cs typeface="Times New Roman" panose="02020603050405020304" pitchFamily="18" charset="0"/>
              </a:rPr>
              <a:t>сурилгичи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бошқарилаётган</a:t>
            </a:r>
            <a:r>
              <a:rPr lang="ru-RU" sz="2800" dirty="0">
                <a:latin typeface="Times New Roman" panose="02020603050405020304" pitchFamily="18" charset="0"/>
                <a:cs typeface="Times New Roman" panose="02020603050405020304" pitchFamily="18" charset="0"/>
              </a:rPr>
              <a:t> объект </a:t>
            </a:r>
            <a:r>
              <a:rPr lang="ru-RU" sz="2800" dirty="0" err="1">
                <a:latin typeface="Times New Roman" panose="02020603050405020304" pitchFamily="18" charset="0"/>
                <a:cs typeface="Times New Roman" panose="02020603050405020304" pitchFamily="18" charset="0"/>
              </a:rPr>
              <a:t>механизми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боғланган</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ҳ</a:t>
            </a:r>
            <a:r>
              <a:rPr lang="ru-RU" sz="2800" dirty="0" err="1">
                <a:latin typeface="Times New Roman" panose="02020603050405020304" pitchFamily="18" charset="0"/>
                <a:cs typeface="Times New Roman" panose="02020603050405020304" pitchFamily="18" charset="0"/>
              </a:rPr>
              <a:t>олда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a:t>
            </a:r>
            <a:endParaRPr lang="en-US" sz="28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81077490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971600" y="6093296"/>
            <a:ext cx="7581528" cy="392907"/>
          </a:xfrm>
        </p:spPr>
        <p:txBody>
          <a:bodyPr>
            <a:normAutofit fontScale="92500" lnSpcReduction="20000"/>
          </a:bodyPr>
          <a:lstStyle/>
          <a:p>
            <a:pPr marL="0" indent="0" algn="ctr">
              <a:buNone/>
            </a:pPr>
            <a:r>
              <a:rPr lang="ru-RU" sz="2400" dirty="0" err="1">
                <a:latin typeface="Times New Roman" panose="02020603050405020304" pitchFamily="18" charset="0"/>
                <a:cs typeface="Times New Roman" panose="02020603050405020304" pitchFamily="18" charset="0"/>
              </a:rPr>
              <a:t>Потенциометрик</a:t>
            </a:r>
            <a:r>
              <a:rPr lang="ru-RU" sz="2400" dirty="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датчикнинг</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умумий</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тузилиши</a:t>
            </a:r>
            <a:endParaRPr lang="ru-RU" sz="2400" dirty="0">
              <a:latin typeface="Times New Roman" panose="02020603050405020304" pitchFamily="18" charset="0"/>
              <a:cs typeface="Times New Roman" panose="02020603050405020304" pitchFamily="18" charset="0"/>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476672"/>
            <a:ext cx="3902808" cy="2238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2120" y="476672"/>
            <a:ext cx="2857500" cy="2238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11539" y="2996952"/>
            <a:ext cx="4693690" cy="270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52341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332656"/>
            <a:ext cx="8496944" cy="6264696"/>
          </a:xfrm>
        </p:spPr>
        <p:txBody>
          <a:bodyPr>
            <a:noAutofit/>
          </a:bodyPr>
          <a:lstStyle/>
          <a:p>
            <a:pPr marL="0" indent="536575" algn="just">
              <a:lnSpc>
                <a:spcPct val="130000"/>
              </a:lnSpc>
              <a:buNone/>
            </a:pPr>
            <a:r>
              <a:rPr lang="ru-RU" sz="2800" dirty="0" err="1">
                <a:latin typeface="Times New Roman" panose="02020603050405020304" pitchFamily="18" charset="0"/>
                <a:cs typeface="Times New Roman" panose="02020603050405020304" pitchFamily="18" charset="0"/>
              </a:rPr>
              <a:t>Тензометрик</a:t>
            </a:r>
            <a:r>
              <a:rPr lang="ru-RU" sz="2800" dirty="0">
                <a:latin typeface="Times New Roman" panose="02020603050405020304" pitchFamily="18" charset="0"/>
                <a:cs typeface="Times New Roman" panose="02020603050405020304" pitchFamily="18" charset="0"/>
              </a:rPr>
              <a:t> датчик </a:t>
            </a:r>
            <a:r>
              <a:rPr lang="ru-RU" sz="2800" dirty="0" err="1">
                <a:latin typeface="Times New Roman" panose="02020603050405020304" pitchFamily="18" charset="0"/>
                <a:cs typeface="Times New Roman" panose="02020603050405020304" pitchFamily="18" charset="0"/>
              </a:rPr>
              <a:t>қаттиқ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жисмларнинг</a:t>
            </a:r>
            <a:r>
              <a:rPr lang="ru-RU" sz="2800" dirty="0">
                <a:latin typeface="Times New Roman" panose="02020603050405020304" pitchFamily="18" charset="0"/>
                <a:cs typeface="Times New Roman" panose="02020603050405020304" pitchFamily="18" charset="0"/>
              </a:rPr>
              <a:t> эластик </a:t>
            </a:r>
            <a:r>
              <a:rPr lang="ru-RU" sz="2800" dirty="0" err="1">
                <a:latin typeface="Times New Roman" panose="02020603050405020304" pitchFamily="18" charset="0"/>
                <a:cs typeface="Times New Roman" panose="02020603050405020304" pitchFamily="18" charset="0"/>
              </a:rPr>
              <a:t>деформациясини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чўзилиши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сиқилиши</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ҳ</a:t>
            </a:r>
            <a:r>
              <a:rPr lang="ru-RU" sz="2800" dirty="0" err="1">
                <a:latin typeface="Times New Roman" panose="02020603050405020304" pitchFamily="18" charset="0"/>
                <a:cs typeface="Times New Roman" panose="02020603050405020304" pitchFamily="18" charset="0"/>
              </a:rPr>
              <a:t>амда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эгилиши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буралиши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моментларини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ўлчаш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қўлланилади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деформация </a:t>
            </a:r>
            <a:r>
              <a:rPr lang="ru-RU" sz="2800" dirty="0" err="1">
                <a:latin typeface="Times New Roman" panose="02020603050405020304" pitchFamily="18" charset="0"/>
                <a:cs typeface="Times New Roman" panose="02020603050405020304" pitchFamily="18" charset="0"/>
              </a:rPr>
              <a:t>қиймати</a:t>
            </a:r>
            <a:r>
              <a:rPr lang="ru-RU" sz="2800" dirty="0">
                <a:latin typeface="Times New Roman" panose="02020603050405020304" pitchFamily="18" charset="0"/>
                <a:cs typeface="Times New Roman" panose="02020603050405020304" pitchFamily="18" charset="0"/>
              </a:rPr>
              <a:t> 1 мм дан 10 мм </a:t>
            </a:r>
            <a:r>
              <a:rPr lang="ru-RU" sz="2800" dirty="0" err="1">
                <a:latin typeface="Times New Roman" panose="02020603050405020304" pitchFamily="18" charset="0"/>
                <a:cs typeface="Times New Roman" panose="02020603050405020304" pitchFamily="18" charset="0"/>
              </a:rPr>
              <a:t>гача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Нихром сим актив </a:t>
            </a:r>
            <a:r>
              <a:rPr lang="ru-RU" sz="2800" dirty="0" err="1">
                <a:latin typeface="Times New Roman" panose="02020603050405020304" pitchFamily="18" charset="0"/>
                <a:cs typeface="Times New Roman" panose="02020603050405020304" pitchFamily="18" charset="0"/>
              </a:rPr>
              <a:t>қаршилиги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ўзгаришига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кўндаланг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кесими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сабаб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a:p>
            <a:pPr marL="0" indent="536575" algn="just">
              <a:lnSpc>
                <a:spcPct val="130000"/>
              </a:lnSpc>
              <a:buNone/>
            </a:pPr>
            <a:r>
              <a:rPr lang="ru-RU" sz="2800" dirty="0" err="1">
                <a:latin typeface="Times New Roman" panose="02020603050405020304" pitchFamily="18" charset="0"/>
                <a:cs typeface="Times New Roman" panose="02020603050405020304" pitchFamily="18" charset="0"/>
              </a:rPr>
              <a:t>Тензодатчик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ингичка</a:t>
            </a:r>
            <a:r>
              <a:rPr lang="ru-RU" sz="2800" dirty="0">
                <a:latin typeface="Times New Roman" panose="02020603050405020304" pitchFamily="18" charset="0"/>
                <a:cs typeface="Times New Roman" panose="02020603050405020304" pitchFamily="18" charset="0"/>
              </a:rPr>
              <a:t> нихром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константан спирал сим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икки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томондан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юпқа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қоғоз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елимланган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a:t>
            </a:r>
            <a:endParaRPr lang="ru-RU" sz="26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3580018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251520" y="332656"/>
                <a:ext cx="8496944" cy="1728192"/>
              </a:xfrm>
            </p:spPr>
            <p:txBody>
              <a:bodyPr>
                <a:noAutofit/>
              </a:bodyPr>
              <a:lstStyle/>
              <a:p>
                <a:pPr marL="0" indent="536575" algn="just">
                  <a:buNone/>
                </a:pPr>
                <a:r>
                  <a:rPr lang="en-US" sz="2800" dirty="0">
                    <a:latin typeface="Times New Roman" panose="02020603050405020304" pitchFamily="18" charset="0"/>
                    <a:cs typeface="Times New Roman" panose="02020603050405020304" pitchFamily="18" charset="0"/>
                  </a:rPr>
                  <a:t>E</a:t>
                </a:r>
                <a:r>
                  <a:rPr lang="ru-RU" sz="2800" dirty="0">
                    <a:latin typeface="Times New Roman" panose="02020603050405020304" pitchFamily="18" charset="0"/>
                    <a:cs typeface="Times New Roman" panose="02020603050405020304" pitchFamily="18" charset="0"/>
                  </a:rPr>
                  <a:t> - диэлектрик </a:t>
                </a:r>
                <a:r>
                  <a:rPr lang="ru-RU" sz="2800" dirty="0" err="1">
                    <a:latin typeface="Times New Roman" panose="02020603050405020304" pitchFamily="18" charset="0"/>
                    <a:cs typeface="Times New Roman" panose="02020603050405020304" pitchFamily="18" charset="0"/>
                  </a:rPr>
                  <a:t>коэффиц</a:t>
                </a:r>
                <a:r>
                  <a:rPr lang="uz-Cyrl-UZ" sz="2800" dirty="0">
                    <a:latin typeface="Times New Roman" panose="02020603050405020304" pitchFamily="18" charset="0"/>
                    <a:cs typeface="Times New Roman" panose="02020603050405020304" pitchFamily="18" charset="0"/>
                  </a:rPr>
                  <a:t>и</a:t>
                </a:r>
                <a:r>
                  <a:rPr lang="ru-RU" sz="2800" dirty="0" err="1">
                    <a:latin typeface="Times New Roman" panose="02020603050405020304" pitchFamily="18" charset="0"/>
                    <a:cs typeface="Times New Roman" panose="02020603050405020304" pitchFamily="18" charset="0"/>
                  </a:rPr>
                  <a:t>енти</a:t>
                </a: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S</a:t>
                </a:r>
                <a:r>
                  <a:rPr lang="ru-RU" sz="2800" dirty="0">
                    <a:latin typeface="Times New Roman" panose="02020603050405020304" pitchFamily="18" charset="0"/>
                    <a:cs typeface="Times New Roman" panose="02020603050405020304" pitchFamily="18" charset="0"/>
                  </a:rPr>
                  <a:t> – актив юза. </a:t>
                </a:r>
                <a:endParaRPr lang="ru-RU" sz="2800" b="1" dirty="0">
                  <a:latin typeface="Times New Roman" panose="02020603050405020304" pitchFamily="18" charset="0"/>
                  <a:cs typeface="Times New Roman" panose="02020603050405020304" pitchFamily="18" charset="0"/>
                </a:endParaRPr>
              </a:p>
              <a:p>
                <a:pPr marL="0" indent="536575" algn="r">
                  <a:buNone/>
                </a:pPr>
                <a14:m>
                  <m:oMath xmlns:m="http://schemas.openxmlformats.org/officeDocument/2006/math">
                    <m:r>
                      <a:rPr lang="ru-RU" sz="2800" b="1" i="1">
                        <a:latin typeface="Cambria Math"/>
                      </a:rPr>
                      <m:t>𝑪</m:t>
                    </m:r>
                    <m:r>
                      <a:rPr lang="ru-RU" sz="2800" b="1" i="1">
                        <a:latin typeface="Cambria Math"/>
                      </a:rPr>
                      <m:t>=</m:t>
                    </m:r>
                    <m:f>
                      <m:fPr>
                        <m:ctrlPr>
                          <a:rPr lang="ru-RU" sz="2800" b="1" i="1">
                            <a:latin typeface="Cambria Math"/>
                          </a:rPr>
                        </m:ctrlPr>
                      </m:fPr>
                      <m:num>
                        <m:r>
                          <a:rPr lang="ru-RU" sz="2800" b="1" i="1">
                            <a:latin typeface="Cambria Math"/>
                          </a:rPr>
                          <m:t>Е</m:t>
                        </m:r>
                        <m:r>
                          <a:rPr lang="ru-RU" sz="2800" b="1" i="1">
                            <a:latin typeface="Cambria Math"/>
                          </a:rPr>
                          <m:t>𝑺</m:t>
                        </m:r>
                      </m:num>
                      <m:den>
                        <m:r>
                          <a:rPr lang="ru-RU" sz="2800" b="1" i="1">
                            <a:latin typeface="Cambria Math"/>
                          </a:rPr>
                          <m:t>𝟒</m:t>
                        </m:r>
                        <m:r>
                          <a:rPr lang="ru-RU" sz="2800" b="1" i="1">
                            <a:latin typeface="Cambria Math"/>
                          </a:rPr>
                          <m:t>𝝅</m:t>
                        </m:r>
                        <m:r>
                          <a:rPr lang="ru-RU" sz="2800" b="1" i="1">
                            <a:latin typeface="Cambria Math"/>
                          </a:rPr>
                          <m:t>𝒙</m:t>
                        </m:r>
                      </m:den>
                    </m:f>
                  </m:oMath>
                </a14:m>
                <a:r>
                  <a:rPr lang="ru-RU" sz="2800" dirty="0"/>
                  <a:t>	</a:t>
                </a:r>
                <a:r>
                  <a:rPr lang="en-US" sz="2800" dirty="0" smtClean="0"/>
                  <a:t>  		</a:t>
                </a:r>
                <a:r>
                  <a:rPr lang="ru-RU" sz="2800" dirty="0"/>
                  <a:t>	</a:t>
                </a:r>
                <a:r>
                  <a:rPr lang="ru-RU"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5.1</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buNone/>
                </a:pPr>
                <a:r>
                  <a:rPr lang="uz-Cyrl-UZ" sz="2800" dirty="0" smtClean="0">
                    <a:latin typeface="Times New Roman" panose="02020603050405020304" pitchFamily="18" charset="0"/>
                    <a:cs typeface="Times New Roman" panose="02020603050405020304" pitchFamily="18" charset="0"/>
                  </a:rPr>
                  <a:t>бу </a:t>
                </a:r>
                <a:r>
                  <a:rPr lang="uz-Cyrl-UZ" sz="2800" dirty="0">
                    <a:latin typeface="Times New Roman" panose="02020603050405020304" pitchFamily="18" charset="0"/>
                    <a:cs typeface="Times New Roman" panose="02020603050405020304" pitchFamily="18" charset="0"/>
                  </a:rPr>
                  <a:t>ерда: </a:t>
                </a:r>
                <a:r>
                  <a:rPr lang="ru-RU" sz="2800" dirty="0">
                    <a:latin typeface="Times New Roman" panose="02020603050405020304" pitchFamily="18" charset="0"/>
                    <a:cs typeface="Times New Roman" panose="02020603050405020304" pitchFamily="18" charset="0"/>
                  </a:rPr>
                  <a:t>х- </a:t>
                </a:r>
                <a:r>
                  <a:rPr lang="ru-RU" sz="2800" dirty="0" err="1">
                    <a:latin typeface="Times New Roman" panose="02020603050405020304" pitchFamily="18" charset="0"/>
                    <a:cs typeface="Times New Roman" panose="02020603050405020304" pitchFamily="18" charset="0"/>
                  </a:rPr>
                  <a:t>қатламлар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орасидаги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масофа</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251520" y="332656"/>
                <a:ext cx="8496944" cy="1728192"/>
              </a:xfrm>
              <a:blipFill rotWithShape="1">
                <a:blip r:embed="rId3"/>
                <a:stretch>
                  <a:fillRect t="-3534" r="-1506" b="-12721"/>
                </a:stretch>
              </a:blipFill>
            </p:spPr>
            <p:txBody>
              <a:bodyPr/>
              <a:lstStyle/>
              <a:p>
                <a:r>
                  <a:rPr lang="ru-RU">
                    <a:noFill/>
                  </a:rPr>
                  <a:t> </a:t>
                </a:r>
              </a:p>
            </p:txBody>
          </p:sp>
        </mc:Fallback>
      </mc:AlternateContent>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59" y="2247717"/>
            <a:ext cx="5094902" cy="23096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98542" y="4615365"/>
            <a:ext cx="4406427" cy="21247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156176" y="2247717"/>
            <a:ext cx="2309689" cy="23096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Прямоугольник 5"/>
          <p:cNvSpPr/>
          <p:nvPr/>
        </p:nvSpPr>
        <p:spPr>
          <a:xfrm>
            <a:off x="755576" y="5373216"/>
            <a:ext cx="3312369" cy="830997"/>
          </a:xfrm>
          <a:prstGeom prst="rect">
            <a:avLst/>
          </a:prstGeom>
        </p:spPr>
        <p:txBody>
          <a:bodyPr wrap="square">
            <a:spAutoFit/>
          </a:bodyPr>
          <a:lstStyle/>
          <a:p>
            <a:r>
              <a:rPr lang="uz-Cyrl-UZ" sz="2400" dirty="0" smtClean="0">
                <a:latin typeface="Times New Roman" panose="02020603050405020304" pitchFamily="18" charset="0"/>
                <a:cs typeface="Times New Roman" panose="02020603050405020304" pitchFamily="18" charset="0"/>
              </a:rPr>
              <a:t>Тензометрик датчик турлари</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32646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408712"/>
          </a:xfrm>
        </p:spPr>
        <p:txBody>
          <a:bodyPr>
            <a:normAutofit/>
          </a:bodyPr>
          <a:lstStyle/>
          <a:p>
            <a:pPr marL="0" indent="576000" algn="just">
              <a:lnSpc>
                <a:spcPct val="110000"/>
              </a:lnSpc>
              <a:buNone/>
            </a:pPr>
            <a:r>
              <a:rPr lang="ru-RU" sz="2800" dirty="0" err="1">
                <a:latin typeface="Times New Roman" panose="02020603050405020304" pitchFamily="18" charset="0"/>
                <a:cs typeface="Times New Roman" panose="02020603050405020304" pitchFamily="18" charset="0"/>
              </a:rPr>
              <a:t>Индуктив</a:t>
            </a:r>
            <a:r>
              <a:rPr lang="ru-RU" sz="2800" dirty="0">
                <a:latin typeface="Times New Roman" panose="02020603050405020304" pitchFamily="18" charset="0"/>
                <a:cs typeface="Times New Roman" panose="02020603050405020304" pitchFamily="18" charset="0"/>
              </a:rPr>
              <a:t> датчик механик </a:t>
            </a:r>
            <a:r>
              <a:rPr lang="ru-RU" sz="2800" dirty="0" err="1">
                <a:latin typeface="Times New Roman" panose="02020603050405020304" pitchFamily="18" charset="0"/>
                <a:cs typeface="Times New Roman" panose="02020603050405020304" pitchFamily="18" charset="0"/>
              </a:rPr>
              <a:t>сурилишни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электр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занжирининг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индуктив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қаршилигини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ўзгаришига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қилинадиган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катталик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индуктив</a:t>
            </a:r>
            <a:r>
              <a:rPr lang="ru-RU" sz="2800" dirty="0">
                <a:latin typeface="Times New Roman" panose="02020603050405020304" pitchFamily="18" charset="0"/>
                <a:cs typeface="Times New Roman" panose="02020603050405020304" pitchFamily="18" charset="0"/>
              </a:rPr>
              <a:t> датчик </a:t>
            </a:r>
            <a:r>
              <a:rPr lang="ru-RU" sz="2800" dirty="0" smtClean="0">
                <a:latin typeface="Times New Roman" panose="02020603050405020304" pitchFamily="18" charset="0"/>
                <a:cs typeface="Times New Roman" panose="02020603050405020304" pitchFamily="18" charset="0"/>
              </a:rPr>
              <a:t>я</a:t>
            </a:r>
            <a:r>
              <a:rPr lang="uz-Cyrl-UZ" sz="2800" dirty="0" smtClean="0">
                <a:latin typeface="Times New Roman" panose="02020603050405020304" pitchFamily="18" charset="0"/>
                <a:cs typeface="Times New Roman" panose="02020603050405020304" pitchFamily="18" charset="0"/>
              </a:rPr>
              <a:t>к</a:t>
            </a:r>
            <a:r>
              <a:rPr lang="ru-RU" sz="2800" dirty="0" smtClean="0">
                <a:latin typeface="Times New Roman" panose="02020603050405020304" pitchFamily="18" charset="0"/>
                <a:cs typeface="Times New Roman" panose="02020603050405020304" pitchFamily="18" charset="0"/>
              </a:rPr>
              <a:t>ори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я</a:t>
            </a:r>
            <a:r>
              <a:rPr lang="uz-Cyrl-UZ" sz="2800" dirty="0">
                <a:latin typeface="Times New Roman" panose="02020603050405020304" pitchFamily="18" charset="0"/>
                <a:cs typeface="Times New Roman" panose="02020603050405020304" pitchFamily="18" charset="0"/>
              </a:rPr>
              <a:t>к</a:t>
            </a:r>
            <a:r>
              <a:rPr lang="ru-RU" sz="2800" dirty="0">
                <a:latin typeface="Times New Roman" panose="02020603050405020304" pitchFamily="18" charset="0"/>
                <a:cs typeface="Times New Roman" panose="02020603050405020304" pitchFamily="18" charset="0"/>
              </a:rPr>
              <a:t>ор </a:t>
            </a:r>
            <a:r>
              <a:rPr lang="ru-RU" sz="2800" dirty="0" err="1">
                <a:latin typeface="Times New Roman" panose="02020603050405020304" pitchFamily="18" charset="0"/>
                <a:cs typeface="Times New Roman" panose="02020603050405020304" pitchFamily="18" charset="0"/>
              </a:rPr>
              <a:t>сурилиши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ўзак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якор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орасидаги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оралиқ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масофа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Натижада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ғалтак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индуктивлиги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индуктивлик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қаршилиги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ўзгаради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76000" algn="just">
              <a:lnSpc>
                <a:spcPct val="110000"/>
              </a:lnSpc>
              <a:buNone/>
            </a:pPr>
            <a:r>
              <a:rPr lang="ru-RU" sz="2800" dirty="0">
                <a:latin typeface="Times New Roman" panose="02020603050405020304" pitchFamily="18" charset="0"/>
                <a:cs typeface="Times New Roman" panose="02020603050405020304" pitchFamily="18" charset="0"/>
              </a:rPr>
              <a:t>Конденсатор датчик </a:t>
            </a:r>
            <a:r>
              <a:rPr lang="ru-RU" sz="2800" dirty="0" err="1">
                <a:latin typeface="Times New Roman" panose="02020603050405020304" pitchFamily="18" charset="0"/>
                <a:cs typeface="Times New Roman" panose="02020603050405020304" pitchFamily="18" charset="0"/>
              </a:rPr>
              <a:t>конденсатордаги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сиғимни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ўзгаришига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асосланган</a:t>
            </a:r>
            <a:r>
              <a:rPr lang="ru-RU" sz="2800" dirty="0">
                <a:latin typeface="Times New Roman" panose="02020603050405020304" pitchFamily="18" charset="0"/>
                <a:cs typeface="Times New Roman" panose="02020603050405020304" pitchFamily="18" charset="0"/>
              </a:rPr>
              <a:t>. Бунда конденсатор </a:t>
            </a:r>
            <a:r>
              <a:rPr lang="ru-RU" sz="2800" dirty="0" err="1">
                <a:latin typeface="Times New Roman" panose="02020603050405020304" pitchFamily="18" charset="0"/>
                <a:cs typeface="Times New Roman" panose="02020603050405020304" pitchFamily="18" charset="0"/>
              </a:rPr>
              <a:t>қатламлари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орасидаги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масофа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фойдали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юзаси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конденсаторнинг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сиғими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электр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занжирдаги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сиғим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қаршилиги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Сиғим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формуласидан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яққол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a:t>
            </a:r>
            <a:endParaRPr lang="ru-RU" sz="28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5000995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568952" cy="6192688"/>
          </a:xfrm>
        </p:spPr>
        <p:txBody>
          <a:bodyPr>
            <a:noAutofit/>
          </a:bodyPr>
          <a:lstStyle/>
          <a:p>
            <a:pPr marL="0" indent="540000" algn="just">
              <a:lnSpc>
                <a:spcPct val="120000"/>
              </a:lnSpc>
              <a:buNone/>
            </a:pPr>
            <a:r>
              <a:rPr lang="ru-RU" sz="2800" dirty="0" err="1">
                <a:latin typeface="Times New Roman" panose="02020603050405020304" pitchFamily="18" charset="0"/>
                <a:cs typeface="Times New Roman" panose="02020603050405020304" pitchFamily="18" charset="0"/>
              </a:rPr>
              <a:t>Пъезоэлектрик</a:t>
            </a:r>
            <a:r>
              <a:rPr lang="ru-RU" sz="2800" dirty="0">
                <a:latin typeface="Times New Roman" panose="02020603050405020304" pitchFamily="18" charset="0"/>
                <a:cs typeface="Times New Roman" panose="02020603050405020304" pitchFamily="18" charset="0"/>
              </a:rPr>
              <a:t> куч </a:t>
            </a:r>
            <a:r>
              <a:rPr lang="ru-RU" sz="2800" dirty="0" err="1">
                <a:latin typeface="Times New Roman" panose="02020603050405020304" pitchFamily="18" charset="0"/>
                <a:cs typeface="Times New Roman" panose="02020603050405020304" pitchFamily="18" charset="0"/>
              </a:rPr>
              <a:t>датчиги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пъезоэлектрик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эффектига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асосланган</a:t>
            </a:r>
            <a:r>
              <a:rPr lang="ru-RU" sz="2800" dirty="0">
                <a:latin typeface="Times New Roman" panose="02020603050405020304" pitchFamily="18" charset="0"/>
                <a:cs typeface="Times New Roman" panose="02020603050405020304" pitchFamily="18" charset="0"/>
              </a:rPr>
              <a:t>. Бунда </a:t>
            </a:r>
            <a:r>
              <a:rPr lang="ru-RU" sz="2800" dirty="0" err="1">
                <a:latin typeface="Times New Roman" panose="02020603050405020304" pitchFamily="18" charset="0"/>
                <a:cs typeface="Times New Roman" panose="02020603050405020304" pitchFamily="18" charset="0"/>
              </a:rPr>
              <a:t>баъзи</a:t>
            </a:r>
            <a:r>
              <a:rPr lang="ru-RU" sz="2800" dirty="0">
                <a:latin typeface="Times New Roman" panose="02020603050405020304" pitchFamily="18" charset="0"/>
                <a:cs typeface="Times New Roman" panose="02020603050405020304" pitchFamily="18" charset="0"/>
              </a:rPr>
              <a:t> диэлектрик </a:t>
            </a:r>
            <a:r>
              <a:rPr lang="ru-RU" sz="2800" dirty="0" err="1">
                <a:latin typeface="Times New Roman" panose="02020603050405020304" pitchFamily="18" charset="0"/>
                <a:cs typeface="Times New Roman" panose="02020603050405020304" pitchFamily="18" charset="0"/>
              </a:rPr>
              <a:t>материаллар</a:t>
            </a:r>
            <a:r>
              <a:rPr lang="ru-RU" sz="2800" dirty="0">
                <a:latin typeface="Times New Roman" panose="02020603050405020304" pitchFamily="18" charset="0"/>
                <a:cs typeface="Times New Roman" panose="02020603050405020304" pitchFamily="18" charset="0"/>
              </a:rPr>
              <a:t> кварц, </a:t>
            </a:r>
            <a:r>
              <a:rPr lang="ru-RU" sz="2800" dirty="0" err="1">
                <a:latin typeface="Times New Roman" panose="02020603050405020304" pitchFamily="18" charset="0"/>
                <a:cs typeface="Times New Roman" panose="02020603050405020304" pitchFamily="18" charset="0"/>
              </a:rPr>
              <a:t>титанат</a:t>
            </a:r>
            <a:r>
              <a:rPr lang="ru-RU" sz="2800" dirty="0">
                <a:latin typeface="Times New Roman" panose="02020603050405020304" pitchFamily="18" charset="0"/>
                <a:cs typeface="Times New Roman" panose="02020603050405020304" pitchFamily="18" charset="0"/>
              </a:rPr>
              <a:t> барий </a:t>
            </a:r>
            <a:r>
              <a:rPr lang="ru-RU" sz="2800" dirty="0" err="1">
                <a:latin typeface="Times New Roman" panose="02020603050405020304" pitchFamily="18" charset="0"/>
                <a:cs typeface="Times New Roman" panose="02020603050405020304" pitchFamily="18" charset="0"/>
              </a:rPr>
              <a:t>кабилардан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тайёрланган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пластинкага</a:t>
            </a:r>
            <a:r>
              <a:rPr lang="ru-RU" sz="2800" dirty="0">
                <a:latin typeface="Times New Roman" panose="02020603050405020304" pitchFamily="18" charset="0"/>
                <a:cs typeface="Times New Roman" panose="02020603050405020304" pitchFamily="18" charset="0"/>
              </a:rPr>
              <a:t> куч </a:t>
            </a:r>
            <a:r>
              <a:rPr lang="ru-RU" sz="2800" dirty="0" err="1">
                <a:latin typeface="Times New Roman" panose="02020603050405020304" pitchFamily="18" charset="0"/>
                <a:cs typeface="Times New Roman" panose="02020603050405020304" pitchFamily="18" charset="0"/>
              </a:rPr>
              <a:t>таъсир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сиқилганда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эгилганда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чўзилганда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қарама</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қарши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қирраларида</a:t>
            </a:r>
            <a:r>
              <a:rPr lang="ru-RU" sz="2800" dirty="0">
                <a:latin typeface="Times New Roman" panose="02020603050405020304" pitchFamily="18" charset="0"/>
                <a:cs typeface="Times New Roman" panose="02020603050405020304" pitchFamily="18" charset="0"/>
              </a:rPr>
              <a:t> электростатик </a:t>
            </a:r>
            <a:r>
              <a:rPr lang="ru-RU" sz="2800" dirty="0" err="1">
                <a:latin typeface="Times New Roman" panose="02020603050405020304" pitchFamily="18" charset="0"/>
                <a:cs typeface="Times New Roman" panose="02020603050405020304" pitchFamily="18" charset="0"/>
              </a:rPr>
              <a:t>зарядлар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ҳосил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Куч </a:t>
            </a:r>
            <a:r>
              <a:rPr lang="ru-RU" sz="2800" dirty="0" err="1">
                <a:latin typeface="Times New Roman" panose="02020603050405020304" pitchFamily="18" charset="0"/>
                <a:cs typeface="Times New Roman" panose="02020603050405020304" pitchFamily="18" charset="0"/>
              </a:rPr>
              <a:t>пластинкадан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олинганда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зарядлар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тўғри</a:t>
            </a:r>
            <a:r>
              <a:rPr lang="ru-RU" sz="2800" dirty="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пъезоэффект</a:t>
            </a:r>
            <a:r>
              <a:rPr lang="ru-RU" sz="2800" dirty="0" smtClean="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ҳ</a:t>
            </a:r>
            <a:r>
              <a:rPr lang="ru-RU" sz="2800" dirty="0" err="1">
                <a:latin typeface="Times New Roman" panose="02020603050405020304" pitchFamily="18" charset="0"/>
                <a:cs typeface="Times New Roman" panose="02020603050405020304" pitchFamily="18" charset="0"/>
              </a:rPr>
              <a:t>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дейилади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40000" algn="just">
              <a:lnSpc>
                <a:spcPct val="120000"/>
              </a:lnSpc>
              <a:buNone/>
            </a:pPr>
            <a:r>
              <a:rPr lang="ru-RU" sz="2800" dirty="0" err="1">
                <a:latin typeface="Times New Roman" panose="02020603050405020304" pitchFamily="18" charset="0"/>
                <a:cs typeface="Times New Roman" panose="02020603050405020304" pitchFamily="18" charset="0"/>
              </a:rPr>
              <a:t>Тескари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пьезоэффектда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пластинкага</a:t>
            </a:r>
            <a:r>
              <a:rPr lang="ru-RU" sz="2800" dirty="0">
                <a:latin typeface="Times New Roman" panose="02020603050405020304" pitchFamily="18" charset="0"/>
                <a:cs typeface="Times New Roman" panose="02020603050405020304" pitchFamily="18" charset="0"/>
              </a:rPr>
              <a:t> ток </a:t>
            </a:r>
            <a:r>
              <a:rPr lang="ru-RU" sz="2800" dirty="0" err="1">
                <a:latin typeface="Times New Roman" panose="02020603050405020304" pitchFamily="18" charset="0"/>
                <a:cs typeface="Times New Roman" panose="02020603050405020304" pitchFamily="18" charset="0"/>
              </a:rPr>
              <a:t>берилганда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деформацияланиш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чўзилиш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сиқилиш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кутилади</a:t>
            </a:r>
            <a:r>
              <a:rPr lang="ru-RU" sz="2800" dirty="0">
                <a:latin typeface="Times New Roman" panose="02020603050405020304" pitchFamily="18" charset="0"/>
                <a:cs typeface="Times New Roman" panose="02020603050405020304" pitchFamily="18" charset="0"/>
              </a:rPr>
              <a:t>.</a:t>
            </a:r>
            <a:endParaRPr lang="ru-RU" sz="26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3124108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38235" y="4581127"/>
            <a:ext cx="3888432" cy="1224137"/>
          </a:xfrm>
        </p:spPr>
        <p:txBody>
          <a:bodyPr>
            <a:noAutofit/>
          </a:bodyPr>
          <a:lstStyle/>
          <a:p>
            <a:pPr marL="0" indent="0">
              <a:lnSpc>
                <a:spcPct val="120000"/>
              </a:lnSpc>
              <a:buNone/>
            </a:pPr>
            <a:r>
              <a:rPr lang="ru-RU" sz="2800" dirty="0" err="1" smtClean="0">
                <a:latin typeface="Times New Roman" panose="02020603050405020304" pitchFamily="18" charset="0"/>
                <a:cs typeface="Times New Roman" panose="02020603050405020304" pitchFamily="18" charset="0"/>
              </a:rPr>
              <a:t>Пъезоэлектрик</a:t>
            </a:r>
            <a:r>
              <a:rPr lang="ru-RU" sz="2800" dirty="0" smtClean="0">
                <a:latin typeface="Times New Roman" panose="02020603050405020304" pitchFamily="18" charset="0"/>
                <a:cs typeface="Times New Roman" panose="02020603050405020304" pitchFamily="18" charset="0"/>
              </a:rPr>
              <a:t> датчик </a:t>
            </a:r>
            <a:r>
              <a:rPr lang="ru-RU" sz="2800" dirty="0" err="1" smtClean="0">
                <a:latin typeface="Times New Roman" panose="02020603050405020304" pitchFamily="18" charset="0"/>
                <a:cs typeface="Times New Roman" panose="02020603050405020304" pitchFamily="18" charset="0"/>
              </a:rPr>
              <a:t>умумий</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кўриниши</a:t>
            </a:r>
            <a:r>
              <a:rPr lang="ru-RU" sz="2800" dirty="0" smtClean="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235" y="332656"/>
            <a:ext cx="4876800" cy="3362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4008" y="3429000"/>
            <a:ext cx="4381500" cy="3000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2200" y="692696"/>
            <a:ext cx="2066925" cy="2066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5998117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76672"/>
            <a:ext cx="8496944" cy="6048672"/>
          </a:xfrm>
        </p:spPr>
        <p:txBody>
          <a:bodyPr>
            <a:normAutofit/>
          </a:bodyPr>
          <a:lstStyle/>
          <a:p>
            <a:pPr marL="0" indent="0" algn="ctr">
              <a:lnSpc>
                <a:spcPct val="110000"/>
              </a:lnSpc>
              <a:spcBef>
                <a:spcPts val="600"/>
              </a:spcBef>
              <a:buNone/>
            </a:pPr>
            <a:r>
              <a:rPr lang="uz-Cyrl-UZ" sz="2800" b="1" dirty="0">
                <a:latin typeface="Times New Roman" panose="02020603050405020304" pitchFamily="18" charset="0"/>
                <a:cs typeface="Times New Roman" panose="02020603050405020304" pitchFamily="18" charset="0"/>
              </a:rPr>
              <a:t>5.2. Ишлаб чиқаришда релеларнинг аҳамияти</a:t>
            </a:r>
            <a:r>
              <a:rPr lang="uz-Cyrl-UZ" sz="2800" b="1" dirty="0" smtClean="0">
                <a:latin typeface="Times New Roman" panose="02020603050405020304" pitchFamily="18" charset="0"/>
                <a:cs typeface="Times New Roman" panose="02020603050405020304" pitchFamily="18" charset="0"/>
              </a:rPr>
              <a:t>.</a:t>
            </a:r>
          </a:p>
          <a:p>
            <a:pPr marL="0" indent="0" algn="ctr">
              <a:lnSpc>
                <a:spcPct val="110000"/>
              </a:lnSpc>
              <a:spcBef>
                <a:spcPts val="600"/>
              </a:spcBef>
              <a:buNone/>
            </a:pPr>
            <a:endParaRPr lang="ru-RU" sz="2800" b="1" dirty="0">
              <a:latin typeface="Times New Roman" panose="02020603050405020304" pitchFamily="18" charset="0"/>
              <a:cs typeface="Times New Roman" panose="02020603050405020304" pitchFamily="18" charset="0"/>
            </a:endParaRPr>
          </a:p>
          <a:p>
            <a:pPr marL="0" indent="536575" algn="just">
              <a:lnSpc>
                <a:spcPct val="110000"/>
              </a:lnSpc>
              <a:spcBef>
                <a:spcPts val="600"/>
              </a:spcBef>
              <a:buNone/>
            </a:pPr>
            <a:r>
              <a:rPr lang="uz-Cyrl-UZ" sz="2800" dirty="0">
                <a:latin typeface="Times New Roman" panose="02020603050405020304" pitchFamily="18" charset="0"/>
                <a:cs typeface="Times New Roman" panose="02020603050405020304" pitchFamily="18" charset="0"/>
              </a:rPr>
              <a:t>Реле – бу белгиланган қийматли ўлчамдаги электр сигналидан (ток, кучланиш, қувват) таъсирланиб электр занжирини туташтирувчи ёки ажратувчи ва виключателга механик таъсир кўрсатувчи электромеханик аппаратдир.</a:t>
            </a:r>
            <a:endParaRPr lang="ru-RU" sz="2800" b="1" dirty="0">
              <a:latin typeface="Times New Roman" panose="02020603050405020304" pitchFamily="18" charset="0"/>
              <a:cs typeface="Times New Roman" panose="02020603050405020304" pitchFamily="18" charset="0"/>
            </a:endParaRPr>
          </a:p>
          <a:p>
            <a:pPr marL="0" indent="536575" algn="just">
              <a:lnSpc>
                <a:spcPct val="110000"/>
              </a:lnSpc>
              <a:spcBef>
                <a:spcPts val="600"/>
              </a:spcBef>
              <a:buNone/>
            </a:pPr>
            <a:r>
              <a:rPr lang="uz-Cyrl-UZ" sz="2800" dirty="0">
                <a:latin typeface="Times New Roman" panose="02020603050405020304" pitchFamily="18" charset="0"/>
                <a:cs typeface="Times New Roman" panose="02020603050405020304" pitchFamily="18" charset="0"/>
              </a:rPr>
              <a:t>Реле – автоматик тизимларда бошқариш, ҳимоя, назорат, сигнализация, ростлаш ва бошқа дискрет операцияларни бажариш учун кўп қўлланиладиган элементдир. </a:t>
            </a:r>
            <a:endParaRPr lang="ru-RU" sz="26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0568508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96944" cy="2952328"/>
          </a:xfrm>
        </p:spPr>
        <p:txBody>
          <a:bodyPr>
            <a:noAutofit/>
          </a:bodyPr>
          <a:lstStyle/>
          <a:p>
            <a:pPr marL="0" indent="536575" algn="just">
              <a:lnSpc>
                <a:spcPct val="110000"/>
              </a:lnSpc>
              <a:spcBef>
                <a:spcPts val="600"/>
              </a:spcBef>
              <a:buNone/>
            </a:pPr>
            <a:r>
              <a:rPr lang="uz-Cyrl-UZ" sz="2800" dirty="0">
                <a:latin typeface="Times New Roman" panose="02020603050405020304" pitchFamily="18" charset="0"/>
                <a:cs typeface="Times New Roman" panose="02020603050405020304" pitchFamily="18" charset="0"/>
              </a:rPr>
              <a:t>Релега кирувчи сигнал узлуксиз равишда ўзгариб маълум  қийматга эга бўлганда унда сакрашсимон характеристикали чиқиш сигнали ҳосил бўлади. Кириш сигнали қиймати камайиб маълум миқдорга етганда эса чиқиш сигнали сакрашсимон характерда йўқолади ва олдинги ҳолатга қайтади.</a:t>
            </a:r>
            <a:endParaRPr lang="ru-RU" sz="2800" dirty="0">
              <a:latin typeface="Times New Roman" pitchFamily="18" charset="0"/>
              <a:cs typeface="Times New Roman" pitchFamily="18" charset="0"/>
            </a:endParaRP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3278901"/>
            <a:ext cx="3333750" cy="3381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3312729"/>
            <a:ext cx="3744416" cy="32415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9421014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p:cNvSpPr>
            <a:spLocks noGrp="1"/>
          </p:cNvSpPr>
          <p:nvPr>
            <p:ph idx="1"/>
          </p:nvPr>
        </p:nvSpPr>
        <p:spPr>
          <a:xfrm>
            <a:off x="467544" y="260648"/>
            <a:ext cx="8229600" cy="6369571"/>
          </a:xfrm>
        </p:spPr>
        <p:txBody>
          <a:bodyPr>
            <a:normAutofit lnSpcReduction="10000"/>
          </a:bodyPr>
          <a:lstStyle/>
          <a:p>
            <a:pPr marL="0" indent="536575" algn="just">
              <a:lnSpc>
                <a:spcPct val="110000"/>
              </a:lnSpc>
              <a:buNone/>
            </a:pPr>
            <a:r>
              <a:rPr lang="ru-RU" sz="2800" dirty="0">
                <a:latin typeface="Times New Roman" panose="02020603050405020304" pitchFamily="18" charset="0"/>
                <a:cs typeface="Times New Roman" panose="02020603050405020304" pitchFamily="18" charset="0"/>
              </a:rPr>
              <a:t>Электр </a:t>
            </a:r>
            <a:r>
              <a:rPr lang="ru-RU" sz="2800" dirty="0" err="1">
                <a:latin typeface="Times New Roman" panose="02020603050405020304" pitchFamily="18" charset="0"/>
                <a:cs typeface="Times New Roman" panose="02020603050405020304" pitchFamily="18" charset="0"/>
              </a:rPr>
              <a:t>тармо</a:t>
            </a:r>
            <a:r>
              <a:rPr lang="uz-Cyrl-UZ" sz="2800" dirty="0">
                <a:latin typeface="Times New Roman" panose="02020603050405020304" pitchFamily="18" charset="0"/>
                <a:cs typeface="Times New Roman" panose="02020603050405020304" pitchFamily="18" charset="0"/>
              </a:rPr>
              <a:t>ғ</a:t>
            </a:r>
            <a:r>
              <a:rPr lang="ru-RU" sz="2800" dirty="0">
                <a:latin typeface="Times New Roman" panose="02020603050405020304" pitchFamily="18" charset="0"/>
                <a:cs typeface="Times New Roman" panose="02020603050405020304" pitchFamily="18" charset="0"/>
              </a:rPr>
              <a:t>и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электр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нормал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ишлашини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махсус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тизим</a:t>
            </a:r>
            <a:r>
              <a:rPr lang="ru-RU" sz="2800" dirty="0">
                <a:latin typeface="Times New Roman" panose="02020603050405020304" pitchFamily="18" charset="0"/>
                <a:cs typeface="Times New Roman" panose="02020603050405020304" pitchFamily="18" charset="0"/>
              </a:rPr>
              <a:t> реле </a:t>
            </a:r>
            <a:r>
              <a:rPr lang="uz-Cyrl-UZ" sz="2800" dirty="0">
                <a:latin typeface="Times New Roman" panose="02020603050405020304" pitchFamily="18" charset="0"/>
                <a:cs typeface="Times New Roman" panose="02020603050405020304" pitchFamily="18" charset="0"/>
              </a:rPr>
              <a:t>ҳ</a:t>
            </a:r>
            <a:r>
              <a:rPr lang="ru-RU" sz="2800" dirty="0" err="1">
                <a:latin typeface="Times New Roman" panose="02020603050405020304" pitchFamily="18" charset="0"/>
                <a:cs typeface="Times New Roman" panose="02020603050405020304" pitchFamily="18" charset="0"/>
              </a:rPr>
              <a:t>имояси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дейилади</a:t>
            </a:r>
            <a:r>
              <a:rPr lang="ru-RU" sz="2800" dirty="0">
                <a:latin typeface="Times New Roman" panose="02020603050405020304" pitchFamily="18" charset="0"/>
                <a:cs typeface="Times New Roman" panose="02020603050405020304" pitchFamily="18" charset="0"/>
              </a:rPr>
              <a:t>. Реле </a:t>
            </a:r>
            <a:r>
              <a:rPr lang="ru-RU" sz="2800" dirty="0" err="1">
                <a:latin typeface="Times New Roman" panose="02020603050405020304" pitchFamily="18" charset="0"/>
                <a:cs typeface="Times New Roman" panose="02020603050405020304" pitchFamily="18" charset="0"/>
              </a:rPr>
              <a:t>ҳимояси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электр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тармо</a:t>
            </a:r>
            <a:r>
              <a:rPr lang="uz-Cyrl-UZ" sz="2800" dirty="0">
                <a:latin typeface="Times New Roman" panose="02020603050405020304" pitchFamily="18" charset="0"/>
                <a:cs typeface="Times New Roman" panose="02020603050405020304" pitchFamily="18" charset="0"/>
              </a:rPr>
              <a:t>ғ</a:t>
            </a:r>
            <a:r>
              <a:rPr lang="ru-RU" sz="2800" dirty="0">
                <a:latin typeface="Times New Roman" panose="02020603050405020304" pitchFamily="18" charset="0"/>
                <a:cs typeface="Times New Roman" panose="02020603050405020304" pitchFamily="18" charset="0"/>
              </a:rPr>
              <a:t>и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электр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нормал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бўлмаган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тартиб</a:t>
            </a:r>
            <a:r>
              <a:rPr lang="ru-RU" sz="2800" dirty="0" err="1">
                <a:latin typeface="Times New Roman" panose="02020603050405020304" pitchFamily="18" charset="0"/>
                <a:cs typeface="Times New Roman" panose="02020603050405020304" pitchFamily="18" charset="0"/>
              </a:rPr>
              <a:t>ида</a:t>
            </a:r>
            <a:r>
              <a:rPr lang="ru-RU" sz="2800" dirty="0">
                <a:latin typeface="Times New Roman" panose="02020603050405020304" pitchFamily="18" charset="0"/>
                <a:cs typeface="Times New Roman" panose="02020603050405020304" pitchFamily="18" charset="0"/>
              </a:rPr>
              <a:t> энергия </a:t>
            </a:r>
            <a:r>
              <a:rPr lang="ru-RU" sz="2800" dirty="0" err="1">
                <a:latin typeface="Times New Roman" panose="02020603050405020304" pitchFamily="18" charset="0"/>
                <a:cs typeface="Times New Roman" panose="02020603050405020304" pitchFamily="18" charset="0"/>
              </a:rPr>
              <a:t>манбасидан</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узади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ого</a:t>
            </a:r>
            <a:r>
              <a:rPr lang="uz-Cyrl-UZ" sz="2800" dirty="0">
                <a:latin typeface="Times New Roman" panose="02020603050405020304" pitchFamily="18" charset="0"/>
                <a:cs typeface="Times New Roman" panose="02020603050405020304" pitchFamily="18" charset="0"/>
              </a:rPr>
              <a:t>ҳ</a:t>
            </a:r>
            <a:r>
              <a:rPr lang="ru-RU" sz="2800" dirty="0" err="1">
                <a:latin typeface="Times New Roman" panose="02020603050405020304" pitchFamily="18" charset="0"/>
                <a:cs typeface="Times New Roman" panose="02020603050405020304" pitchFamily="18" charset="0"/>
              </a:rPr>
              <a:t>лантириш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занжири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сигналини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улайди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Виключателни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ого</a:t>
            </a:r>
            <a:r>
              <a:rPr lang="uz-Cyrl-UZ" sz="2800" dirty="0">
                <a:latin typeface="Times New Roman" panose="02020603050405020304" pitchFamily="18" charset="0"/>
                <a:cs typeface="Times New Roman" panose="02020603050405020304" pitchFamily="18" charset="0"/>
              </a:rPr>
              <a:t>ҳ</a:t>
            </a:r>
            <a:r>
              <a:rPr lang="ru-RU" sz="2800" dirty="0" err="1">
                <a:latin typeface="Times New Roman" panose="02020603050405020304" pitchFamily="18" charset="0"/>
                <a:cs typeface="Times New Roman" panose="02020603050405020304" pitchFamily="18" charset="0"/>
              </a:rPr>
              <a:t>лантириш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занжирини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нормал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бўлмаган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тартиби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шикастланиш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характерига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a:t>
            </a:r>
            <a:r>
              <a:rPr lang="uz-Cyrl-UZ" sz="2800" dirty="0">
                <a:latin typeface="Times New Roman" panose="02020603050405020304" pitchFamily="18" charset="0"/>
                <a:cs typeface="Times New Roman" panose="02020603050405020304" pitchFamily="18" charset="0"/>
              </a:rPr>
              <a:t>ғ</a:t>
            </a:r>
            <a:r>
              <a:rPr lang="ru-RU" sz="2800" dirty="0" err="1">
                <a:latin typeface="Times New Roman" panose="02020603050405020304" pitchFamily="18" charset="0"/>
                <a:cs typeface="Times New Roman" panose="02020603050405020304" pitchFamily="18" charset="0"/>
              </a:rPr>
              <a:t>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Айрим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холатларда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релели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ҳимоя</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қурилмаси</a:t>
            </a:r>
            <a:r>
              <a:rPr lang="ru-RU" sz="2800" dirty="0">
                <a:latin typeface="Times New Roman" panose="02020603050405020304" pitchFamily="18" charset="0"/>
                <a:cs typeface="Times New Roman" panose="02020603050405020304" pitchFamily="18" charset="0"/>
              </a:rPr>
              <a:t> авария </a:t>
            </a:r>
            <a:r>
              <a:rPr lang="ru-RU" sz="2800" dirty="0" err="1">
                <a:latin typeface="Times New Roman" panose="02020603050405020304" pitchFamily="18" charset="0"/>
                <a:cs typeface="Times New Roman" panose="02020603050405020304" pitchFamily="18" charset="0"/>
              </a:rPr>
              <a:t>рўй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истеъмолчиларнинг</a:t>
            </a:r>
            <a:r>
              <a:rPr lang="ru-RU" sz="2800" dirty="0">
                <a:latin typeface="Times New Roman" panose="02020603050405020304" pitchFamily="18" charset="0"/>
                <a:cs typeface="Times New Roman" panose="02020603050405020304" pitchFamily="18" charset="0"/>
              </a:rPr>
              <a:t> энергия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таъминланишини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тиклаш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мўлжалланган</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қурилмани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туширади</a:t>
            </a:r>
            <a:r>
              <a:rPr lang="uz-Cyrl-UZ" sz="2800" dirty="0">
                <a:latin typeface="Times New Roman" panose="02020603050405020304" pitchFamily="18" charset="0"/>
                <a:cs typeface="Times New Roman" panose="02020603050405020304" pitchFamily="18" charset="0"/>
              </a:rPr>
              <a:t>.</a:t>
            </a:r>
            <a:endParaRPr lang="ru-RU"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57223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120680"/>
          </a:xfrm>
        </p:spPr>
        <p:txBody>
          <a:bodyPr>
            <a:normAutofit/>
          </a:bodyPr>
          <a:lstStyle/>
          <a:p>
            <a:pPr marL="0" indent="542925" algn="just">
              <a:buNone/>
            </a:pPr>
            <a:r>
              <a:rPr lang="ru-RU" sz="2800" dirty="0" err="1">
                <a:latin typeface="Times New Roman" pitchFamily="18" charset="0"/>
                <a:cs typeface="Times New Roman" pitchFamily="18" charset="0"/>
              </a:rPr>
              <a:t>Аммо</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юқорида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саналган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маълумотларнинг</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фақат</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баъзилари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билангина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ишлайдиган</a:t>
            </a:r>
            <a:r>
              <a:rPr lang="ru-RU" sz="2800" dirty="0">
                <a:latin typeface="Times New Roman" pitchFamily="18" charset="0"/>
                <a:cs typeface="Times New Roman" pitchFamily="18" charset="0"/>
              </a:rPr>
              <a:t> автоматик </a:t>
            </a:r>
            <a:r>
              <a:rPr lang="ru-RU" sz="2800" dirty="0" err="1">
                <a:latin typeface="Times New Roman" pitchFamily="18" charset="0"/>
                <a:cs typeface="Times New Roman" pitchFamily="18" charset="0"/>
              </a:rPr>
              <a:t>бошқарув</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тизимлар</a:t>
            </a:r>
            <a:r>
              <a:rPr lang="ru-RU" sz="2800" dirty="0">
                <a:latin typeface="Times New Roman" pitchFamily="18" charset="0"/>
                <a:cs typeface="Times New Roman" pitchFamily="18" charset="0"/>
              </a:rPr>
              <a:t> Реле </a:t>
            </a:r>
            <a:r>
              <a:rPr lang="ru-RU" sz="2800" dirty="0" err="1">
                <a:latin typeface="Times New Roman" panose="02020603050405020304" pitchFamily="18" charset="0"/>
                <a:cs typeface="Times New Roman" panose="02020603050405020304" pitchFamily="18" charset="0"/>
              </a:rPr>
              <a:t>ёрдамида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нисбатан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кучсиз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электр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сигналлари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орқали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катта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қувватларни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электр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занжирларини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қилинаётган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параметрлар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қийматидан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четга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чиқишини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Релега</a:t>
            </a:r>
            <a:r>
              <a:rPr lang="ru-RU" sz="2800" dirty="0">
                <a:latin typeface="Times New Roman" panose="02020603050405020304" pitchFamily="18" charset="0"/>
                <a:cs typeface="Times New Roman" panose="02020603050405020304" pitchFamily="18" charset="0"/>
              </a:rPr>
              <a:t> та</a:t>
            </a:r>
            <a:r>
              <a:rPr lang="uz-Cyrl-UZ" sz="2800" dirty="0">
                <a:latin typeface="Times New Roman" panose="02020603050405020304" pitchFamily="18" charset="0"/>
                <a:cs typeface="Times New Roman" panose="02020603050405020304" pitchFamily="18" charset="0"/>
              </a:rPr>
              <a:t>ъ</a:t>
            </a:r>
            <a:r>
              <a:rPr lang="ru-RU" sz="2800" dirty="0">
                <a:latin typeface="Times New Roman" panose="02020603050405020304" pitchFamily="18" charset="0"/>
                <a:cs typeface="Times New Roman" panose="02020603050405020304" pitchFamily="18" charset="0"/>
              </a:rPr>
              <a:t>сир </a:t>
            </a:r>
            <a:r>
              <a:rPr lang="ru-RU" sz="2800" dirty="0" err="1">
                <a:latin typeface="Times New Roman" panose="02020603050405020304" pitchFamily="18" charset="0"/>
                <a:cs typeface="Times New Roman" panose="02020603050405020304" pitchFamily="18" charset="0"/>
              </a:rPr>
              <a:t>қиладиган</a:t>
            </a:r>
            <a:r>
              <a:rPr lang="ru-RU" sz="2800" dirty="0">
                <a:latin typeface="Times New Roman" panose="02020603050405020304" pitchFamily="18" charset="0"/>
                <a:cs typeface="Times New Roman" panose="02020603050405020304" pitchFamily="18" charset="0"/>
              </a:rPr>
              <a:t> физик </a:t>
            </a:r>
            <a:r>
              <a:rPr lang="ru-RU" sz="2800" dirty="0" err="1">
                <a:latin typeface="Times New Roman" panose="02020603050405020304" pitchFamily="18" charset="0"/>
                <a:cs typeface="Times New Roman" panose="02020603050405020304" pitchFamily="18" charset="0"/>
              </a:rPr>
              <a:t>миқдор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қараб</a:t>
            </a:r>
            <a:r>
              <a:rPr lang="ru-RU" sz="2800" dirty="0">
                <a:latin typeface="Times New Roman" panose="02020603050405020304" pitchFamily="18" charset="0"/>
                <a:cs typeface="Times New Roman" panose="02020603050405020304" pitchFamily="18" charset="0"/>
              </a:rPr>
              <a:t> у </a:t>
            </a:r>
            <a:r>
              <a:rPr lang="ru-RU" sz="2800" dirty="0" err="1">
                <a:latin typeface="Times New Roman" panose="02020603050405020304" pitchFamily="18" charset="0"/>
                <a:cs typeface="Times New Roman" panose="02020603050405020304" pitchFamily="18" charset="0"/>
              </a:rPr>
              <a:t>қуйидагиларга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бўлинади</a:t>
            </a:r>
            <a:r>
              <a:rPr lang="ru-RU" sz="2800" dirty="0">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rPr>
              <a:t>Бунда </a:t>
            </a:r>
            <a:r>
              <a:rPr lang="ru-RU" sz="2800" dirty="0" err="1">
                <a:latin typeface="Times New Roman" pitchFamily="18" charset="0"/>
                <a:cs typeface="Times New Roman" pitchFamily="18" charset="0"/>
              </a:rPr>
              <a:t>фойдаланилувчи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маълумотлар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турига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кўра</a:t>
            </a:r>
            <a:r>
              <a:rPr lang="ru-RU" sz="2800" dirty="0">
                <a:latin typeface="Times New Roman" pitchFamily="18" charset="0"/>
                <a:cs typeface="Times New Roman" pitchFamily="18" charset="0"/>
              </a:rPr>
              <a:t> автоматик </a:t>
            </a:r>
            <a:r>
              <a:rPr lang="ru-RU" sz="2800" dirty="0" err="1">
                <a:latin typeface="Times New Roman" pitchFamily="18" charset="0"/>
                <a:cs typeface="Times New Roman" pitchFamily="18" charset="0"/>
              </a:rPr>
              <a:t>бошқарув</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тизимлар</a:t>
            </a:r>
            <a:r>
              <a:rPr lang="ru-RU" sz="2800" dirty="0">
                <a:latin typeface="Times New Roman" pitchFamily="18" charset="0"/>
                <a:cs typeface="Times New Roman" pitchFamily="18" charset="0"/>
              </a:rPr>
              <a:t> 2та </a:t>
            </a:r>
            <a:r>
              <a:rPr lang="ru-RU" sz="2800" dirty="0" err="1">
                <a:latin typeface="Times New Roman" pitchFamily="18" charset="0"/>
                <a:cs typeface="Times New Roman" pitchFamily="18" charset="0"/>
              </a:rPr>
              <a:t>асосий</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типларга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бўлинади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очиқ</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тизимлар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ва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ёпиқ</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тизимлар</a:t>
            </a:r>
            <a:r>
              <a:rPr lang="ru-RU" sz="2800" dirty="0" smtClean="0">
                <a:latin typeface="Times New Roman" pitchFamily="18" charset="0"/>
                <a:cs typeface="Times New Roman" pitchFamily="18" charset="0"/>
              </a:rPr>
              <a:t>.</a:t>
            </a:r>
          </a:p>
          <a:p>
            <a:pPr algn="just"/>
            <a:r>
              <a:rPr lang="ru-RU" sz="2800" smtClean="0">
                <a:latin typeface="Times New Roman" panose="02020603050405020304" pitchFamily="18" charset="0"/>
                <a:cs typeface="Times New Roman" panose="02020603050405020304" pitchFamily="18" charset="0"/>
              </a:rPr>
              <a:t>электрик </a:t>
            </a:r>
            <a:r>
              <a:rPr lang="ru-RU" sz="2800" dirty="0">
                <a:latin typeface="Times New Roman" panose="02020603050405020304" pitchFamily="18" charset="0"/>
                <a:cs typeface="Times New Roman" panose="02020603050405020304" pitchFamily="18" charset="0"/>
              </a:rPr>
              <a:t>– улар ток, </a:t>
            </a:r>
            <a:r>
              <a:rPr lang="ru-RU" sz="2800" dirty="0" err="1">
                <a:latin typeface="Times New Roman" panose="02020603050405020304" pitchFamily="18" charset="0"/>
                <a:cs typeface="Times New Roman" panose="02020603050405020304" pitchFamily="18" charset="0"/>
              </a:rPr>
              <a:t>кучланиш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қувват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қаршилик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частотаси</a:t>
            </a:r>
            <a:r>
              <a:rPr lang="ru-RU" sz="2800" dirty="0">
                <a:latin typeface="Times New Roman" panose="02020603050405020304" pitchFamily="18" charset="0"/>
                <a:cs typeface="Times New Roman" panose="02020603050405020304" pitchFamily="18" charset="0"/>
              </a:rPr>
              <a:t>, фаза </a:t>
            </a:r>
            <a:r>
              <a:rPr lang="ru-RU" sz="2800" dirty="0" err="1">
                <a:latin typeface="Times New Roman" panose="02020603050405020304" pitchFamily="18" charset="0"/>
                <a:cs typeface="Times New Roman" panose="02020603050405020304" pitchFamily="18" charset="0"/>
              </a:rPr>
              <a:t>силжиши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таoсирида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ишлайди</a:t>
            </a:r>
            <a:r>
              <a:rPr lang="ru-RU" sz="2800" dirty="0" smtClean="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503489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476672"/>
            <a:ext cx="8352928" cy="6120680"/>
          </a:xfrm>
        </p:spPr>
        <p:txBody>
          <a:bodyPr>
            <a:noAutofit/>
          </a:bodyPr>
          <a:lstStyle/>
          <a:p>
            <a:pPr algn="just">
              <a:lnSpc>
                <a:spcPct val="110000"/>
              </a:lnSpc>
            </a:pPr>
            <a:r>
              <a:rPr lang="ru-RU" sz="2800" dirty="0">
                <a:latin typeface="Times New Roman" panose="02020603050405020304" pitchFamily="18" charset="0"/>
                <a:cs typeface="Times New Roman" panose="02020603050405020304" pitchFamily="18" charset="0"/>
              </a:rPr>
              <a:t>механик – </a:t>
            </a:r>
            <a:r>
              <a:rPr lang="ru-RU" sz="2800" dirty="0" err="1">
                <a:latin typeface="Times New Roman" panose="02020603050405020304" pitchFamily="18" charset="0"/>
                <a:cs typeface="Times New Roman" panose="02020603050405020304" pitchFamily="18" charset="0"/>
              </a:rPr>
              <a:t>босим</a:t>
            </a:r>
            <a:r>
              <a:rPr lang="ru-RU" sz="2800" dirty="0">
                <a:latin typeface="Times New Roman" panose="02020603050405020304" pitchFamily="18" charset="0"/>
                <a:cs typeface="Times New Roman" panose="02020603050405020304" pitchFamily="18" charset="0"/>
              </a:rPr>
              <a:t>, вакуум, </a:t>
            </a:r>
            <a:r>
              <a:rPr lang="ru-RU" sz="2800" dirty="0" err="1">
                <a:latin typeface="Times New Roman" panose="02020603050405020304" pitchFamily="18" charset="0"/>
                <a:cs typeface="Times New Roman" panose="02020603050405020304" pitchFamily="18" charset="0"/>
              </a:rPr>
              <a:t>сатх</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чизиқли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бурчак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силжишлари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зўриқиш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тезлик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тезланиш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суюқлик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газлар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сарфи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оқим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тезлиги</a:t>
            </a:r>
            <a:r>
              <a:rPr lang="ru-RU" sz="2800" dirty="0">
                <a:latin typeface="Times New Roman" panose="02020603050405020304" pitchFamily="18" charset="0"/>
                <a:cs typeface="Times New Roman" panose="02020603050405020304" pitchFamily="18" charset="0"/>
              </a:rPr>
              <a:t> та</a:t>
            </a:r>
            <a:r>
              <a:rPr lang="uz-Cyrl-UZ" sz="2800" dirty="0">
                <a:latin typeface="Times New Roman" panose="02020603050405020304" pitchFamily="18" charset="0"/>
                <a:cs typeface="Times New Roman" panose="02020603050405020304" pitchFamily="18" charset="0"/>
              </a:rPr>
              <a:t>ъ</a:t>
            </a:r>
            <a:r>
              <a:rPr lang="ru-RU" sz="2800" dirty="0" err="1">
                <a:latin typeface="Times New Roman" panose="02020603050405020304" pitchFamily="18" charset="0"/>
                <a:cs typeface="Times New Roman" panose="02020603050405020304" pitchFamily="18" charset="0"/>
              </a:rPr>
              <a:t>сирида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ишлайди</a:t>
            </a:r>
            <a:r>
              <a:rPr lang="ru-RU" sz="2800" dirty="0">
                <a:latin typeface="Times New Roman" panose="02020603050405020304" pitchFamily="18" charset="0"/>
                <a:cs typeface="Times New Roman" panose="02020603050405020304" pitchFamily="18" charset="0"/>
              </a:rPr>
              <a:t>;</a:t>
            </a:r>
          </a:p>
          <a:p>
            <a:pPr algn="just">
              <a:lnSpc>
                <a:spcPct val="110000"/>
              </a:lnSpc>
            </a:pPr>
            <a:r>
              <a:rPr lang="ru-RU" sz="2800" dirty="0" err="1" smtClean="0">
                <a:latin typeface="Times New Roman" panose="02020603050405020304" pitchFamily="18" charset="0"/>
                <a:cs typeface="Times New Roman" panose="02020603050405020304" pitchFamily="18" charset="0"/>
              </a:rPr>
              <a:t>иссиқлик</a:t>
            </a:r>
            <a:r>
              <a:rPr lang="ru-RU" sz="2800" dirty="0" smtClean="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ҳ</a:t>
            </a:r>
            <a:r>
              <a:rPr lang="ru-RU" sz="2800" dirty="0" err="1">
                <a:latin typeface="Times New Roman" panose="02020603050405020304" pitchFamily="18" charset="0"/>
                <a:cs typeface="Times New Roman" panose="02020603050405020304" pitchFamily="18" charset="0"/>
              </a:rPr>
              <a:t>арорати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ўзгариши</a:t>
            </a:r>
            <a:r>
              <a:rPr lang="ru-RU" sz="2800" dirty="0">
                <a:latin typeface="Times New Roman" panose="02020603050405020304" pitchFamily="18" charset="0"/>
                <a:cs typeface="Times New Roman" panose="02020603050405020304" pitchFamily="18" charset="0"/>
              </a:rPr>
              <a:t> та</a:t>
            </a:r>
            <a:r>
              <a:rPr lang="uz-Cyrl-UZ" sz="2800" dirty="0">
                <a:latin typeface="Times New Roman" panose="02020603050405020304" pitchFamily="18" charset="0"/>
                <a:cs typeface="Times New Roman" panose="02020603050405020304" pitchFamily="18" charset="0"/>
              </a:rPr>
              <a:t>ъ</a:t>
            </a:r>
            <a:r>
              <a:rPr lang="ru-RU" sz="2800" dirty="0" err="1">
                <a:latin typeface="Times New Roman" panose="02020603050405020304" pitchFamily="18" charset="0"/>
                <a:cs typeface="Times New Roman" panose="02020603050405020304" pitchFamily="18" charset="0"/>
              </a:rPr>
              <a:t>сирида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ишлайди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algn="just">
              <a:lnSpc>
                <a:spcPct val="110000"/>
              </a:lnSpc>
            </a:pPr>
            <a:r>
              <a:rPr lang="ru-RU" sz="2800" dirty="0">
                <a:latin typeface="Times New Roman" panose="02020603050405020304" pitchFamily="18" charset="0"/>
                <a:cs typeface="Times New Roman" panose="02020603050405020304" pitchFamily="18" charset="0"/>
              </a:rPr>
              <a:t>оптик – </a:t>
            </a:r>
            <a:r>
              <a:rPr lang="ru-RU" sz="2800" dirty="0" err="1">
                <a:latin typeface="Times New Roman" panose="02020603050405020304" pitchFamily="18" charset="0"/>
                <a:cs typeface="Times New Roman" panose="02020603050405020304" pitchFamily="18" charset="0"/>
              </a:rPr>
              <a:t>ёритилганлик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ёру</a:t>
            </a:r>
            <a:r>
              <a:rPr lang="uz-Cyrl-UZ" sz="2800" dirty="0">
                <a:latin typeface="Times New Roman" panose="02020603050405020304" pitchFamily="18" charset="0"/>
                <a:cs typeface="Times New Roman" panose="02020603050405020304" pitchFamily="18" charset="0"/>
              </a:rPr>
              <a:t>ғ</a:t>
            </a:r>
            <a:r>
              <a:rPr lang="ru-RU" sz="2800" dirty="0">
                <a:latin typeface="Times New Roman" panose="02020603050405020304" pitchFamily="18" charset="0"/>
                <a:cs typeface="Times New Roman" panose="02020603050405020304" pitchFamily="18" charset="0"/>
              </a:rPr>
              <a:t>лик </a:t>
            </a:r>
            <a:r>
              <a:rPr lang="ru-RU" sz="2800" dirty="0" err="1">
                <a:latin typeface="Times New Roman" panose="02020603050405020304" pitchFamily="18" charset="0"/>
                <a:cs typeface="Times New Roman" panose="02020603050405020304" pitchFamily="18" charset="0"/>
              </a:rPr>
              <a:t>оқимини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спектрал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таркиби</a:t>
            </a:r>
            <a:r>
              <a:rPr lang="ru-RU" sz="2800" dirty="0">
                <a:latin typeface="Times New Roman" panose="02020603050405020304" pitchFamily="18" charset="0"/>
                <a:cs typeface="Times New Roman" panose="02020603050405020304" pitchFamily="18" charset="0"/>
              </a:rPr>
              <a:t> та</a:t>
            </a:r>
            <a:r>
              <a:rPr lang="uz-Cyrl-UZ" sz="2800" dirty="0">
                <a:latin typeface="Times New Roman" panose="02020603050405020304" pitchFamily="18" charset="0"/>
                <a:cs typeface="Times New Roman" panose="02020603050405020304" pitchFamily="18" charset="0"/>
              </a:rPr>
              <a:t>ъ</a:t>
            </a:r>
            <a:r>
              <a:rPr lang="ru-RU" sz="2800" dirty="0" err="1">
                <a:latin typeface="Times New Roman" panose="02020603050405020304" pitchFamily="18" charset="0"/>
                <a:cs typeface="Times New Roman" panose="02020603050405020304" pitchFamily="18" charset="0"/>
              </a:rPr>
              <a:t>сирида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ишлайди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algn="just">
              <a:lnSpc>
                <a:spcPct val="110000"/>
              </a:lnSpc>
            </a:pPr>
            <a:r>
              <a:rPr lang="ru-RU" sz="2800" dirty="0">
                <a:latin typeface="Times New Roman" panose="02020603050405020304" pitchFamily="18" charset="0"/>
                <a:cs typeface="Times New Roman" panose="02020603050405020304" pitchFamily="18" charset="0"/>
              </a:rPr>
              <a:t>акустик – </a:t>
            </a:r>
            <a:r>
              <a:rPr lang="ru-RU" sz="2800" dirty="0" err="1">
                <a:latin typeface="Times New Roman" panose="02020603050405020304" pitchFamily="18" charset="0"/>
                <a:cs typeface="Times New Roman" panose="02020603050405020304" pitchFamily="18" charset="0"/>
              </a:rPr>
              <a:t>товуш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босими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товуш</a:t>
            </a:r>
            <a:r>
              <a:rPr lang="ru-RU" sz="2800" dirty="0">
                <a:latin typeface="Times New Roman" panose="02020603050405020304" pitchFamily="18" charset="0"/>
                <a:cs typeface="Times New Roman" panose="02020603050405020304" pitchFamily="18" charset="0"/>
              </a:rPr>
              <a:t> т</a:t>
            </a:r>
            <a:r>
              <a:rPr lang="uz-Cyrl-UZ" sz="2800" dirty="0">
                <a:latin typeface="Times New Roman" panose="02020603050405020304" pitchFamily="18" charset="0"/>
                <a:cs typeface="Times New Roman" panose="02020603050405020304" pitchFamily="18" charset="0"/>
              </a:rPr>
              <a:t>ў</a:t>
            </a:r>
            <a:r>
              <a:rPr lang="ru-RU" sz="2800" dirty="0" err="1">
                <a:latin typeface="Times New Roman" panose="02020603050405020304" pitchFamily="18" charset="0"/>
                <a:cs typeface="Times New Roman" panose="02020603050405020304" pitchFamily="18" charset="0"/>
              </a:rPr>
              <a:t>лқинлари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частотаси</a:t>
            </a:r>
            <a:r>
              <a:rPr lang="ru-RU" sz="2800" dirty="0">
                <a:latin typeface="Times New Roman" panose="02020603050405020304" pitchFamily="18" charset="0"/>
                <a:cs typeface="Times New Roman" panose="02020603050405020304" pitchFamily="18" charset="0"/>
              </a:rPr>
              <a:t> та</a:t>
            </a:r>
            <a:r>
              <a:rPr lang="uz-Cyrl-UZ" sz="2800" dirty="0">
                <a:latin typeface="Times New Roman" panose="02020603050405020304" pitchFamily="18" charset="0"/>
                <a:cs typeface="Times New Roman" panose="02020603050405020304" pitchFamily="18" charset="0"/>
              </a:rPr>
              <a:t>ъ</a:t>
            </a:r>
            <a:r>
              <a:rPr lang="ru-RU" sz="2800" dirty="0" err="1">
                <a:latin typeface="Times New Roman" panose="02020603050405020304" pitchFamily="18" charset="0"/>
                <a:cs typeface="Times New Roman" panose="02020603050405020304" pitchFamily="18" charset="0"/>
              </a:rPr>
              <a:t>сирида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ишлайди</a:t>
            </a:r>
            <a:r>
              <a:rPr lang="ru-RU"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a:p>
            <a:pPr algn="just">
              <a:lnSpc>
                <a:spcPct val="110000"/>
              </a:lnSpc>
            </a:pPr>
            <a:r>
              <a:rPr lang="ru-RU" sz="2800" dirty="0">
                <a:latin typeface="Times New Roman" panose="02020603050405020304" pitchFamily="18" charset="0"/>
                <a:cs typeface="Times New Roman" panose="02020603050405020304" pitchFamily="18" charset="0"/>
              </a:rPr>
              <a:t>магнит – магнит </a:t>
            </a:r>
            <a:r>
              <a:rPr lang="ru-RU" sz="2800" dirty="0" err="1">
                <a:latin typeface="Times New Roman" panose="02020603050405020304" pitchFamily="18" charset="0"/>
                <a:cs typeface="Times New Roman" panose="02020603050405020304" pitchFamily="18" charset="0"/>
              </a:rPr>
              <a:t>майдони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кучланганлиги</a:t>
            </a:r>
            <a:r>
              <a:rPr lang="ru-RU" sz="2800" dirty="0">
                <a:latin typeface="Times New Roman" panose="02020603050405020304" pitchFamily="18" charset="0"/>
                <a:cs typeface="Times New Roman" panose="02020603050405020304" pitchFamily="18" charset="0"/>
              </a:rPr>
              <a:t>, магнит </a:t>
            </a:r>
            <a:r>
              <a:rPr lang="ru-RU" sz="2800" dirty="0" err="1">
                <a:latin typeface="Times New Roman" panose="02020603050405020304" pitchFamily="18" charset="0"/>
                <a:cs typeface="Times New Roman" panose="02020603050405020304" pitchFamily="18" charset="0"/>
              </a:rPr>
              <a:t>индукцияси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магнит </a:t>
            </a:r>
            <a:r>
              <a:rPr lang="ru-RU" sz="2800" dirty="0" err="1">
                <a:latin typeface="Times New Roman" panose="02020603050405020304" pitchFamily="18" charset="0"/>
                <a:cs typeface="Times New Roman" panose="02020603050405020304" pitchFamily="18" charset="0"/>
              </a:rPr>
              <a:t>оқими</a:t>
            </a:r>
            <a:r>
              <a:rPr lang="ru-RU" sz="2800" dirty="0">
                <a:latin typeface="Times New Roman" panose="02020603050405020304" pitchFamily="18" charset="0"/>
                <a:cs typeface="Times New Roman" panose="02020603050405020304" pitchFamily="18" charset="0"/>
              </a:rPr>
              <a:t> та</a:t>
            </a:r>
            <a:r>
              <a:rPr lang="uz-Cyrl-UZ" sz="2800" dirty="0">
                <a:latin typeface="Times New Roman" panose="02020603050405020304" pitchFamily="18" charset="0"/>
                <a:cs typeface="Times New Roman" panose="02020603050405020304" pitchFamily="18" charset="0"/>
              </a:rPr>
              <a:t>ъ</a:t>
            </a:r>
            <a:r>
              <a:rPr lang="ru-RU" sz="2800" dirty="0" err="1">
                <a:latin typeface="Times New Roman" panose="02020603050405020304" pitchFamily="18" charset="0"/>
                <a:cs typeface="Times New Roman" panose="02020603050405020304" pitchFamily="18" charset="0"/>
              </a:rPr>
              <a:t>сирида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ишлайди</a:t>
            </a:r>
            <a:r>
              <a:rPr lang="ru-RU" sz="2800" dirty="0">
                <a:latin typeface="Times New Roman" panose="02020603050405020304" pitchFamily="18" charset="0"/>
                <a:cs typeface="Times New Roman" panose="02020603050405020304" pitchFamily="18" charset="0"/>
              </a:rPr>
              <a:t>;</a:t>
            </a:r>
            <a:endParaRPr lang="ru-RU"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54619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16632"/>
            <a:ext cx="8784976" cy="6264696"/>
          </a:xfrm>
        </p:spPr>
        <p:txBody>
          <a:bodyPr>
            <a:noAutofit/>
          </a:bodyPr>
          <a:lstStyle/>
          <a:p>
            <a:pPr marL="0" indent="536575" algn="just">
              <a:lnSpc>
                <a:spcPct val="110000"/>
              </a:lnSpc>
              <a:buNone/>
            </a:pPr>
            <a:r>
              <a:rPr lang="ru-RU" dirty="0">
                <a:latin typeface="Times New Roman" panose="02020603050405020304" pitchFamily="18" charset="0"/>
                <a:cs typeface="Times New Roman" panose="02020603050405020304" pitchFamily="18" charset="0"/>
              </a:rPr>
              <a:t>Реле  </a:t>
            </a:r>
            <a:r>
              <a:rPr lang="ru-RU" dirty="0" err="1">
                <a:latin typeface="Times New Roman" panose="02020603050405020304" pitchFamily="18" charset="0"/>
                <a:cs typeface="Times New Roman" panose="02020603050405020304" pitchFamily="18" charset="0"/>
              </a:rPr>
              <a:t>қуйидаги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параметрлар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билан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тавсифланади</a:t>
            </a:r>
            <a:r>
              <a:rPr lang="ru-RU" dirty="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a:p>
            <a:pPr marL="514350" lvl="0" indent="-514350" algn="just">
              <a:lnSpc>
                <a:spcPct val="110000"/>
              </a:lnSpc>
              <a:buFont typeface="+mj-lt"/>
              <a:buAutoNum type="arabicPeriod"/>
            </a:pPr>
            <a:r>
              <a:rPr lang="ru-RU" dirty="0" err="1">
                <a:latin typeface="Times New Roman" panose="02020603050405020304" pitchFamily="18" charset="0"/>
                <a:cs typeface="Times New Roman" panose="02020603050405020304" pitchFamily="18" charset="0"/>
              </a:rPr>
              <a:t>Ишга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тушиш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қуввати</a:t>
            </a:r>
            <a:r>
              <a:rPr lang="ru-RU" dirty="0">
                <a:latin typeface="Times New Roman" panose="02020603050405020304" pitchFamily="18" charset="0"/>
                <a:cs typeface="Times New Roman" panose="02020603050405020304" pitchFamily="18" charset="0"/>
              </a:rPr>
              <a:t>        </a:t>
            </a:r>
            <a:endParaRPr lang="ru-RU" b="1" dirty="0">
              <a:latin typeface="Times New Roman" panose="02020603050405020304" pitchFamily="18" charset="0"/>
              <a:cs typeface="Times New Roman" panose="02020603050405020304" pitchFamily="18" charset="0"/>
            </a:endParaRPr>
          </a:p>
          <a:p>
            <a:pPr marL="514350" lvl="0" indent="-514350" algn="just">
              <a:lnSpc>
                <a:spcPct val="110000"/>
              </a:lnSpc>
              <a:buFont typeface="+mj-lt"/>
              <a:buAutoNum type="arabicPeriod"/>
            </a:pPr>
            <a:r>
              <a:rPr lang="ru-RU" dirty="0" err="1">
                <a:latin typeface="Times New Roman" panose="02020603050405020304" pitchFamily="18" charset="0"/>
                <a:cs typeface="Times New Roman" panose="02020603050405020304" pitchFamily="18" charset="0"/>
              </a:rPr>
              <a:t>Бошқариш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қуввати</a:t>
            </a:r>
            <a:endParaRPr lang="ru-RU" b="1" dirty="0">
              <a:latin typeface="Times New Roman" panose="02020603050405020304" pitchFamily="18" charset="0"/>
              <a:cs typeface="Times New Roman" panose="02020603050405020304" pitchFamily="18" charset="0"/>
            </a:endParaRPr>
          </a:p>
          <a:p>
            <a:pPr marL="514350" lvl="0" indent="-514350" algn="just">
              <a:lnSpc>
                <a:spcPct val="110000"/>
              </a:lnSpc>
              <a:buFont typeface="+mj-lt"/>
              <a:buAutoNum type="arabicPeriod"/>
            </a:pPr>
            <a:r>
              <a:rPr lang="ru-RU" dirty="0" err="1" smtClean="0">
                <a:latin typeface="Times New Roman" panose="02020603050405020304" pitchFamily="18" charset="0"/>
                <a:cs typeface="Times New Roman" panose="02020603050405020304" pitchFamily="18" charset="0"/>
              </a:rPr>
              <a:t>Қайтиш</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қуввати</a:t>
            </a:r>
            <a:endParaRPr lang="ru-RU" b="1" dirty="0">
              <a:latin typeface="Times New Roman" panose="02020603050405020304" pitchFamily="18" charset="0"/>
              <a:cs typeface="Times New Roman" panose="02020603050405020304" pitchFamily="18" charset="0"/>
            </a:endParaRPr>
          </a:p>
          <a:p>
            <a:pPr marL="514350" lvl="0" indent="-514350" algn="just">
              <a:lnSpc>
                <a:spcPct val="110000"/>
              </a:lnSpc>
              <a:buFont typeface="+mj-lt"/>
              <a:buAutoNum type="arabicPeriod"/>
            </a:pPr>
            <a:r>
              <a:rPr lang="ru-RU" dirty="0" err="1">
                <a:latin typeface="Times New Roman" panose="02020603050405020304" pitchFamily="18" charset="0"/>
                <a:cs typeface="Times New Roman" panose="02020603050405020304" pitchFamily="18" charset="0"/>
              </a:rPr>
              <a:t>Релени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тушиши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вақти</a:t>
            </a:r>
            <a:endParaRPr lang="ru-RU" b="1" dirty="0">
              <a:latin typeface="Times New Roman" panose="02020603050405020304" pitchFamily="18" charset="0"/>
              <a:cs typeface="Times New Roman" panose="02020603050405020304" pitchFamily="18" charset="0"/>
            </a:endParaRPr>
          </a:p>
          <a:p>
            <a:pPr marL="514350" lvl="0" indent="-514350" algn="just">
              <a:lnSpc>
                <a:spcPct val="110000"/>
              </a:lnSpc>
              <a:buFont typeface="+mj-lt"/>
              <a:buAutoNum type="arabicPeriod"/>
            </a:pPr>
            <a:r>
              <a:rPr lang="ru-RU" dirty="0" err="1">
                <a:latin typeface="Times New Roman" panose="02020603050405020304" pitchFamily="18" charset="0"/>
                <a:cs typeface="Times New Roman" panose="02020603050405020304" pitchFamily="18" charset="0"/>
              </a:rPr>
              <a:t>Улаш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имкониятлари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релени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жуфт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контактлар</a:t>
            </a:r>
            <a:r>
              <a:rPr lang="ru-RU" dirty="0">
                <a:latin typeface="Times New Roman" panose="02020603050405020304" pitchFamily="18" charset="0"/>
                <a:cs typeface="Times New Roman" panose="02020603050405020304" pitchFamily="18" charset="0"/>
              </a:rPr>
              <a:t> сони </a:t>
            </a:r>
            <a:r>
              <a:rPr lang="ru-RU" dirty="0" err="1">
                <a:latin typeface="Times New Roman" panose="02020603050405020304" pitchFamily="18" charset="0"/>
                <a:cs typeface="Times New Roman" panose="02020603050405020304" pitchFamily="18" charset="0"/>
              </a:rPr>
              <a:t>билан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аниқланади</a:t>
            </a:r>
            <a:r>
              <a:rPr lang="ru-RU" dirty="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a:p>
            <a:pPr marL="514350" lvl="0" indent="-514350" algn="just">
              <a:lnSpc>
                <a:spcPct val="110000"/>
              </a:lnSpc>
              <a:buFont typeface="+mj-lt"/>
              <a:buAutoNum type="arabicPeriod"/>
            </a:pPr>
            <a:r>
              <a:rPr lang="ru-RU" dirty="0" err="1">
                <a:latin typeface="Times New Roman" panose="02020603050405020304" pitchFamily="18" charset="0"/>
                <a:cs typeface="Times New Roman" panose="02020603050405020304" pitchFamily="18" charset="0"/>
              </a:rPr>
              <a:t>Ўлчамлари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массаси</a:t>
            </a:r>
            <a:r>
              <a:rPr lang="ru-RU" dirty="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ишончли</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ишлаши</a:t>
            </a:r>
            <a:r>
              <a:rPr lang="ru-RU" dirty="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релени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параметри</a:t>
            </a:r>
            <a:r>
              <a:rPr lang="ru-RU" dirty="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ҳисобланади</a:t>
            </a:r>
            <a:r>
              <a:rPr lang="ru-RU" dirty="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704922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332656"/>
            <a:ext cx="8784976" cy="6192688"/>
          </a:xfrm>
        </p:spPr>
        <p:txBody>
          <a:bodyPr>
            <a:noAutofit/>
          </a:bodyPr>
          <a:lstStyle/>
          <a:p>
            <a:pPr marL="0" indent="536575" algn="just">
              <a:lnSpc>
                <a:spcPct val="110000"/>
              </a:lnSpc>
              <a:buNone/>
            </a:pPr>
            <a:r>
              <a:rPr lang="ru-RU" sz="2800" dirty="0">
                <a:latin typeface="Times New Roman" panose="02020603050405020304" pitchFamily="18" charset="0"/>
                <a:cs typeface="Times New Roman" panose="02020603050405020304" pitchFamily="18" charset="0"/>
              </a:rPr>
              <a:t>Электр </a:t>
            </a:r>
            <a:r>
              <a:rPr lang="ru-RU" sz="2800" dirty="0" err="1">
                <a:latin typeface="Times New Roman" panose="02020603050405020304" pitchFamily="18" charset="0"/>
                <a:cs typeface="Times New Roman" panose="02020603050405020304" pitchFamily="18" charset="0"/>
              </a:rPr>
              <a:t>релелари</a:t>
            </a:r>
            <a:r>
              <a:rPr lang="ru-RU" sz="2800" dirty="0">
                <a:latin typeface="Times New Roman" panose="02020603050405020304" pitchFamily="18" charset="0"/>
                <a:cs typeface="Times New Roman" panose="02020603050405020304" pitchFamily="18" charset="0"/>
              </a:rPr>
              <a:t> электромагнит, электрон, фотореле, </a:t>
            </a:r>
            <a:r>
              <a:rPr lang="ru-RU" sz="2800" dirty="0" err="1">
                <a:latin typeface="Times New Roman" panose="02020603050405020304" pitchFamily="18" charset="0"/>
                <a:cs typeface="Times New Roman" panose="02020603050405020304" pitchFamily="18" charset="0"/>
              </a:rPr>
              <a:t>индук</a:t>
            </a:r>
            <a:r>
              <a:rPr lang="uz-Cyrl-UZ" sz="2800" dirty="0">
                <a:latin typeface="Times New Roman" panose="02020603050405020304" pitchFamily="18" charset="0"/>
                <a:cs typeface="Times New Roman" panose="02020603050405020304" pitchFamily="18" charset="0"/>
              </a:rPr>
              <a:t>ц</a:t>
            </a:r>
            <a:r>
              <a:rPr lang="ru-RU" sz="2800" dirty="0">
                <a:latin typeface="Times New Roman" panose="02020603050405020304" pitchFamily="18" charset="0"/>
                <a:cs typeface="Times New Roman" panose="02020603050405020304" pitchFamily="18" charset="0"/>
              </a:rPr>
              <a:t>ион, частота, </a:t>
            </a:r>
            <a:r>
              <a:rPr lang="ru-RU" sz="2800" dirty="0" err="1">
                <a:latin typeface="Times New Roman" panose="02020603050405020304" pitchFamily="18" charset="0"/>
                <a:cs typeface="Times New Roman" panose="02020603050405020304" pitchFamily="18" charset="0"/>
              </a:rPr>
              <a:t>иссиқлик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релеси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каби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бўлинади</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тизимларда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тарқалган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релелар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танишиб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чиқамиз</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lnSpc>
                <a:spcPct val="110000"/>
              </a:lnSpc>
              <a:buNone/>
            </a:pPr>
            <a:r>
              <a:rPr lang="ru-RU" sz="2800" dirty="0">
                <a:latin typeface="Times New Roman" panose="02020603050405020304" pitchFamily="18" charset="0"/>
                <a:cs typeface="Times New Roman" panose="02020603050405020304" pitchFamily="18" charset="0"/>
              </a:rPr>
              <a:t>Электромагнит </a:t>
            </a:r>
            <a:r>
              <a:rPr lang="ru-RU" sz="2800" dirty="0" err="1">
                <a:latin typeface="Times New Roman" panose="02020603050405020304" pitchFamily="18" charset="0"/>
                <a:cs typeface="Times New Roman" panose="02020603050405020304" pitchFamily="18" charset="0"/>
              </a:rPr>
              <a:t>релени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ферромагнит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якорни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бошқарувчи</a:t>
            </a:r>
            <a:r>
              <a:rPr lang="ru-RU" sz="2800" dirty="0">
                <a:latin typeface="Times New Roman" panose="02020603050405020304" pitchFamily="18" charset="0"/>
                <a:cs typeface="Times New Roman" panose="02020603050405020304" pitchFamily="18" charset="0"/>
              </a:rPr>
              <a:t> ток </a:t>
            </a:r>
            <a:r>
              <a:rPr lang="ru-RU" sz="2800" dirty="0" err="1">
                <a:latin typeface="Times New Roman" panose="02020603050405020304" pitchFamily="18" charset="0"/>
                <a:cs typeface="Times New Roman" panose="02020603050405020304" pitchFamily="18" charset="0"/>
              </a:rPr>
              <a:t>хосил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қилган</a:t>
            </a:r>
            <a:r>
              <a:rPr lang="ru-RU" sz="2800" dirty="0">
                <a:latin typeface="Times New Roman" panose="02020603050405020304" pitchFamily="18" charset="0"/>
                <a:cs typeface="Times New Roman" panose="02020603050405020304" pitchFamily="18" charset="0"/>
              </a:rPr>
              <a:t> магнит </a:t>
            </a:r>
            <a:r>
              <a:rPr lang="ru-RU" sz="2800" dirty="0" err="1">
                <a:latin typeface="Times New Roman" panose="02020603050405020304" pitchFamily="18" charset="0"/>
                <a:cs typeface="Times New Roman" panose="02020603050405020304" pitchFamily="18" charset="0"/>
              </a:rPr>
              <a:t>майдони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ў</a:t>
            </a:r>
            <a:r>
              <a:rPr lang="ru-RU" sz="2800" dirty="0" err="1">
                <a:latin typeface="Times New Roman" panose="02020603050405020304" pitchFamily="18" charset="0"/>
                <a:cs typeface="Times New Roman" panose="02020603050405020304" pitchFamily="18" charset="0"/>
              </a:rPr>
              <a:t>заро</a:t>
            </a:r>
            <a:r>
              <a:rPr lang="ru-RU" sz="2800" dirty="0">
                <a:latin typeface="Times New Roman" panose="02020603050405020304" pitchFamily="18" charset="0"/>
                <a:cs typeface="Times New Roman" panose="02020603050405020304" pitchFamily="18" charset="0"/>
              </a:rPr>
              <a:t> та</a:t>
            </a:r>
            <a:r>
              <a:rPr lang="uz-Cyrl-UZ" sz="2800" dirty="0">
                <a:latin typeface="Times New Roman" panose="02020603050405020304" pitchFamily="18" charset="0"/>
                <a:cs typeface="Times New Roman" panose="02020603050405020304" pitchFamily="18" charset="0"/>
              </a:rPr>
              <a:t>ъ</a:t>
            </a:r>
            <a:r>
              <a:rPr lang="ru-RU" sz="2800" dirty="0" err="1">
                <a:latin typeface="Times New Roman" panose="02020603050405020304" pitchFamily="18" charset="0"/>
                <a:cs typeface="Times New Roman" panose="02020603050405020304" pitchFamily="18" charset="0"/>
              </a:rPr>
              <a:t>сирига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асосланган</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lnSpc>
                <a:spcPct val="110000"/>
              </a:lnSpc>
              <a:buNone/>
            </a:pPr>
            <a:r>
              <a:rPr lang="ru-RU" sz="2800" dirty="0" err="1">
                <a:latin typeface="Times New Roman" panose="02020603050405020304" pitchFamily="18" charset="0"/>
                <a:cs typeface="Times New Roman" panose="02020603050405020304" pitchFamily="18" charset="0"/>
              </a:rPr>
              <a:t>Бошқариш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занжиридаги</a:t>
            </a:r>
            <a:r>
              <a:rPr lang="ru-RU" sz="2800" dirty="0">
                <a:latin typeface="Times New Roman" panose="02020603050405020304" pitchFamily="18" charset="0"/>
                <a:cs typeface="Times New Roman" panose="02020603050405020304" pitchFamily="18" charset="0"/>
              </a:rPr>
              <a:t> ток </a:t>
            </a:r>
            <a:r>
              <a:rPr lang="ru-RU" sz="2800" dirty="0" err="1">
                <a:latin typeface="Times New Roman" panose="02020603050405020304" pitchFamily="18" charset="0"/>
                <a:cs typeface="Times New Roman" panose="02020603050405020304" pitchFamily="18" charset="0"/>
              </a:rPr>
              <a:t>турига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қараб</a:t>
            </a:r>
            <a:r>
              <a:rPr lang="ru-RU" sz="2800" dirty="0">
                <a:latin typeface="Times New Roman" panose="02020603050405020304" pitchFamily="18" charset="0"/>
                <a:cs typeface="Times New Roman" panose="02020603050405020304" pitchFamily="18" charset="0"/>
              </a:rPr>
              <a:t> электромагнит </a:t>
            </a:r>
            <a:r>
              <a:rPr lang="ru-RU" sz="2800" dirty="0" err="1">
                <a:latin typeface="Times New Roman" panose="02020603050405020304" pitchFamily="18" charset="0"/>
                <a:cs typeface="Times New Roman" panose="02020603050405020304" pitchFamily="18" charset="0"/>
              </a:rPr>
              <a:t>релелар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икки</a:t>
            </a:r>
            <a:r>
              <a:rPr lang="ru-RU" sz="2800" dirty="0">
                <a:latin typeface="Times New Roman" panose="02020603050405020304" pitchFamily="18" charset="0"/>
                <a:cs typeface="Times New Roman" panose="02020603050405020304" pitchFamily="18" charset="0"/>
              </a:rPr>
              <a:t> хил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1) </a:t>
            </a:r>
            <a:r>
              <a:rPr lang="ru-RU" sz="2800" dirty="0" err="1">
                <a:latin typeface="Times New Roman" panose="02020603050405020304" pitchFamily="18" charset="0"/>
                <a:cs typeface="Times New Roman" panose="02020603050405020304" pitchFamily="18" charset="0"/>
              </a:rPr>
              <a:t>ўзгармас</a:t>
            </a:r>
            <a:r>
              <a:rPr lang="ru-RU" sz="2800" dirty="0">
                <a:latin typeface="Times New Roman" panose="02020603050405020304" pitchFamily="18" charset="0"/>
                <a:cs typeface="Times New Roman" panose="02020603050405020304" pitchFamily="18" charset="0"/>
              </a:rPr>
              <a:t> ток </a:t>
            </a:r>
            <a:r>
              <a:rPr lang="ru-RU" sz="2800" dirty="0" err="1">
                <a:latin typeface="Times New Roman" panose="02020603050405020304" pitchFamily="18" charset="0"/>
                <a:cs typeface="Times New Roman" panose="02020603050405020304" pitchFamily="18" charset="0"/>
              </a:rPr>
              <a:t>релелари</a:t>
            </a:r>
            <a:r>
              <a:rPr lang="ru-RU" sz="2800" dirty="0">
                <a:latin typeface="Times New Roman" panose="02020603050405020304" pitchFamily="18" charset="0"/>
                <a:cs typeface="Times New Roman" panose="02020603050405020304" pitchFamily="18" charset="0"/>
              </a:rPr>
              <a:t>; 2) </a:t>
            </a:r>
            <a:r>
              <a:rPr lang="ru-RU" sz="2800" dirty="0" err="1">
                <a:latin typeface="Times New Roman" panose="02020603050405020304" pitchFamily="18" charset="0"/>
                <a:cs typeface="Times New Roman" panose="02020603050405020304" pitchFamily="18" charset="0"/>
              </a:rPr>
              <a:t>ўзгарувчан</a:t>
            </a:r>
            <a:r>
              <a:rPr lang="ru-RU" sz="2800" dirty="0">
                <a:latin typeface="Times New Roman" panose="02020603050405020304" pitchFamily="18" charset="0"/>
                <a:cs typeface="Times New Roman" panose="02020603050405020304" pitchFamily="18" charset="0"/>
              </a:rPr>
              <a:t> ток </a:t>
            </a:r>
            <a:r>
              <a:rPr lang="ru-RU" sz="2800" dirty="0" err="1">
                <a:latin typeface="Times New Roman" panose="02020603050405020304" pitchFamily="18" charset="0"/>
                <a:cs typeface="Times New Roman" panose="02020603050405020304" pitchFamily="18" charset="0"/>
              </a:rPr>
              <a:t>релелари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lnSpc>
                <a:spcPct val="110000"/>
              </a:lnSpc>
              <a:buNone/>
            </a:pPr>
            <a:r>
              <a:rPr lang="ru-RU" sz="2800" dirty="0">
                <a:latin typeface="Times New Roman" panose="02020603050405020304" pitchFamily="18" charset="0"/>
                <a:cs typeface="Times New Roman" panose="02020603050405020304" pitchFamily="18" charset="0"/>
              </a:rPr>
              <a:t>Электромагнит </a:t>
            </a:r>
            <a:r>
              <a:rPr lang="ru-RU" sz="2800" dirty="0" err="1">
                <a:latin typeface="Times New Roman" panose="02020603050405020304" pitchFamily="18" charset="0"/>
                <a:cs typeface="Times New Roman" panose="02020603050405020304" pitchFamily="18" charset="0"/>
              </a:rPr>
              <a:t>релени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принцпиал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схемаси</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5.3</a:t>
            </a:r>
            <a:r>
              <a:rPr lang="ru-RU" sz="2800" dirty="0">
                <a:latin typeface="Times New Roman" panose="02020603050405020304" pitchFamily="18" charset="0"/>
                <a:cs typeface="Times New Roman" panose="02020603050405020304" pitchFamily="18" charset="0"/>
              </a:rPr>
              <a:t>-</a:t>
            </a:r>
            <a:r>
              <a:rPr lang="ru-RU" sz="2800" dirty="0" err="1">
                <a:latin typeface="Times New Roman" panose="02020603050405020304" pitchFamily="18" charset="0"/>
                <a:cs typeface="Times New Roman" panose="02020603050405020304" pitchFamily="18" charset="0"/>
              </a:rPr>
              <a:t>расмда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кўрсатилган</a:t>
            </a:r>
            <a:r>
              <a:rPr lang="ru-RU" sz="2800" dirty="0">
                <a:latin typeface="Times New Roman" panose="02020603050405020304" pitchFamily="18" charset="0"/>
                <a:cs typeface="Times New Roman" panose="02020603050405020304" pitchFamily="18" charset="0"/>
              </a:rPr>
              <a:t>.</a:t>
            </a:r>
            <a:endParaRPr lang="ru-RU" sz="27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01877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3">
            <a:extLst>
              <a:ext uri="{28A0092B-C50C-407E-A947-70E740481C1C}">
                <a14:useLocalDpi xmlns:a14="http://schemas.microsoft.com/office/drawing/2010/main" val="0"/>
              </a:ext>
            </a:extLst>
          </a:blip>
          <a:srcRect l="37120" t="53609" r="37029" b="31340"/>
          <a:stretch>
            <a:fillRect/>
          </a:stretch>
        </p:blipFill>
        <p:spPr bwMode="auto">
          <a:xfrm>
            <a:off x="1115616" y="836712"/>
            <a:ext cx="7016345" cy="4104456"/>
          </a:xfrm>
          <a:prstGeom prst="rect">
            <a:avLst/>
          </a:prstGeom>
          <a:noFill/>
          <a:ln>
            <a:noFill/>
          </a:ln>
        </p:spPr>
      </p:pic>
      <p:sp>
        <p:nvSpPr>
          <p:cNvPr id="6" name="Прямоугольник 5"/>
          <p:cNvSpPr/>
          <p:nvPr/>
        </p:nvSpPr>
        <p:spPr>
          <a:xfrm>
            <a:off x="1321785" y="5445224"/>
            <a:ext cx="6305135" cy="954107"/>
          </a:xfrm>
          <a:prstGeom prst="rect">
            <a:avLst/>
          </a:prstGeom>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5.3</a:t>
            </a:r>
            <a:r>
              <a:rPr lang="ru-RU" sz="2800" dirty="0">
                <a:latin typeface="Times New Roman" panose="02020603050405020304" pitchFamily="18" charset="0"/>
                <a:cs typeface="Times New Roman" panose="02020603050405020304" pitchFamily="18" charset="0"/>
              </a:rPr>
              <a:t>-</a:t>
            </a:r>
            <a:r>
              <a:rPr lang="ru-RU" sz="2800" dirty="0" err="1">
                <a:latin typeface="Times New Roman" panose="02020603050405020304" pitchFamily="18" charset="0"/>
                <a:cs typeface="Times New Roman" panose="02020603050405020304" pitchFamily="18" charset="0"/>
              </a:rPr>
              <a:t>расм</a:t>
            </a:r>
            <a:r>
              <a:rPr lang="ru-RU" sz="2800" dirty="0">
                <a:latin typeface="Times New Roman" panose="02020603050405020304" pitchFamily="18" charset="0"/>
                <a:cs typeface="Times New Roman" panose="02020603050405020304" pitchFamily="18" charset="0"/>
              </a:rPr>
              <a:t>. Электромагнит </a:t>
            </a:r>
            <a:r>
              <a:rPr lang="ru-RU" sz="2800" dirty="0" err="1">
                <a:latin typeface="Times New Roman" panose="02020603050405020304" pitchFamily="18" charset="0"/>
                <a:cs typeface="Times New Roman" panose="02020603050405020304" pitchFamily="18" charset="0"/>
              </a:rPr>
              <a:t>релени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принцирипал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схемаси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32391955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048672"/>
          </a:xfrm>
        </p:spPr>
        <p:txBody>
          <a:bodyPr>
            <a:noAutofit/>
          </a:bodyPr>
          <a:lstStyle/>
          <a:p>
            <a:pPr marL="0" indent="536575" algn="just">
              <a:lnSpc>
                <a:spcPct val="130000"/>
              </a:lnSpc>
              <a:buNone/>
            </a:pPr>
            <a:r>
              <a:rPr lang="ru-RU" sz="2800" dirty="0">
                <a:latin typeface="Times New Roman" panose="02020603050405020304" pitchFamily="18" charset="0"/>
                <a:cs typeface="Times New Roman" panose="02020603050405020304" pitchFamily="18" charset="0"/>
              </a:rPr>
              <a:t>Электромагнит </a:t>
            </a:r>
            <a:r>
              <a:rPr lang="ru-RU" sz="2800" dirty="0" err="1">
                <a:latin typeface="Times New Roman" panose="02020603050405020304" pitchFamily="18" charset="0"/>
                <a:cs typeface="Times New Roman" panose="02020603050405020304" pitchFamily="18" charset="0"/>
              </a:rPr>
              <a:t>релени</a:t>
            </a:r>
            <a:r>
              <a:rPr lang="ru-RU" sz="2800" dirty="0">
                <a:latin typeface="Times New Roman" panose="02020603050405020304" pitchFamily="18" charset="0"/>
                <a:cs typeface="Times New Roman" panose="02020603050405020304" pitchFamily="18" charset="0"/>
              </a:rPr>
              <a:t> Т </a:t>
            </a:r>
            <a:r>
              <a:rPr lang="ru-RU" sz="2800" dirty="0" err="1">
                <a:latin typeface="Times New Roman" panose="02020603050405020304" pitchFamily="18" charset="0"/>
                <a:cs typeface="Times New Roman" panose="02020603050405020304" pitchFamily="18" charset="0"/>
              </a:rPr>
              <a:t>тугмачаси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босилганда</a:t>
            </a: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RL</a:t>
            </a:r>
            <a:r>
              <a:rPr lang="uz-Cyrl-UZ" sz="2800" dirty="0">
                <a:latin typeface="Times New Roman" panose="02020603050405020304" pitchFamily="18" charset="0"/>
                <a:cs typeface="Times New Roman" panose="02020603050405020304" pitchFamily="18" charset="0"/>
              </a:rPr>
              <a:t> ғ</a:t>
            </a:r>
            <a:r>
              <a:rPr lang="ru-RU" sz="2800" dirty="0" err="1">
                <a:latin typeface="Times New Roman" panose="02020603050405020304" pitchFamily="18" charset="0"/>
                <a:cs typeface="Times New Roman" panose="02020603050405020304" pitchFamily="18" charset="0"/>
              </a:rPr>
              <a:t>алтак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орқали</a:t>
            </a:r>
            <a:r>
              <a:rPr lang="ru-RU" sz="2800" dirty="0">
                <a:latin typeface="Times New Roman" panose="02020603050405020304" pitchFamily="18" charset="0"/>
                <a:cs typeface="Times New Roman" panose="02020603050405020304" pitchFamily="18" charset="0"/>
              </a:rPr>
              <a:t> ток </a:t>
            </a:r>
            <a:r>
              <a:rPr lang="ru-RU" sz="2800" dirty="0" err="1">
                <a:latin typeface="Times New Roman" panose="02020603050405020304" pitchFamily="18" charset="0"/>
                <a:cs typeface="Times New Roman" panose="02020603050405020304" pitchFamily="18" charset="0"/>
              </a:rPr>
              <a:t>ўтади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Натижада</a:t>
            </a:r>
            <a:r>
              <a:rPr lang="ru-RU" sz="2800" dirty="0">
                <a:latin typeface="Times New Roman" panose="02020603050405020304" pitchFamily="18" charset="0"/>
                <a:cs typeface="Times New Roman" panose="02020603050405020304" pitchFamily="18" charset="0"/>
              </a:rPr>
              <a:t> магнит </a:t>
            </a:r>
            <a:r>
              <a:rPr lang="ru-RU" sz="2800" dirty="0" err="1">
                <a:latin typeface="Times New Roman" panose="02020603050405020304" pitchFamily="18" charset="0"/>
                <a:cs typeface="Times New Roman" panose="02020603050405020304" pitchFamily="18" charset="0"/>
              </a:rPr>
              <a:t>майдони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хосил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у якорь </a:t>
            </a:r>
            <a:r>
              <a:rPr lang="ru-RU" sz="2800" dirty="0" err="1">
                <a:latin typeface="Times New Roman" panose="02020603050405020304" pitchFamily="18" charset="0"/>
                <a:cs typeface="Times New Roman" panose="02020603050405020304" pitchFamily="18" charset="0"/>
              </a:rPr>
              <a:t>орқали</a:t>
            </a:r>
            <a:r>
              <a:rPr lang="ru-RU" sz="2800" dirty="0">
                <a:latin typeface="Times New Roman" panose="02020603050405020304" pitchFamily="18" charset="0"/>
                <a:cs typeface="Times New Roman" panose="02020603050405020304" pitchFamily="18" charset="0"/>
              </a:rPr>
              <a:t> пружина </a:t>
            </a:r>
            <a:r>
              <a:rPr lang="ru-RU" sz="2800" dirty="0" err="1">
                <a:latin typeface="Times New Roman" panose="02020603050405020304" pitchFamily="18" charset="0"/>
                <a:cs typeface="Times New Roman" panose="02020603050405020304" pitchFamily="18" charset="0"/>
              </a:rPr>
              <a:t>кучини</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е</a:t>
            </a:r>
            <a:r>
              <a:rPr lang="ru-RU" sz="2800" dirty="0" err="1">
                <a:latin typeface="Times New Roman" panose="02020603050405020304" pitchFamily="18" charset="0"/>
                <a:cs typeface="Times New Roman" panose="02020603050405020304" pitchFamily="18" charset="0"/>
              </a:rPr>
              <a:t>нгиб</a:t>
            </a:r>
            <a:r>
              <a:rPr lang="ru-RU" sz="2800" dirty="0">
                <a:latin typeface="Times New Roman" panose="02020603050405020304" pitchFamily="18" charset="0"/>
                <a:cs typeface="Times New Roman" panose="02020603050405020304" pitchFamily="18" charset="0"/>
              </a:rPr>
              <a:t> К </a:t>
            </a:r>
            <a:r>
              <a:rPr lang="ru-RU" sz="2800" dirty="0" err="1">
                <a:latin typeface="Times New Roman" panose="02020603050405020304" pitchFamily="18" charset="0"/>
                <a:cs typeface="Times New Roman" panose="02020603050405020304" pitchFamily="18" charset="0"/>
              </a:rPr>
              <a:t>контактни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ёпади</a:t>
            </a:r>
            <a:r>
              <a:rPr lang="ru-RU" sz="2800" dirty="0">
                <a:latin typeface="Times New Roman" panose="02020603050405020304" pitchFamily="18" charset="0"/>
                <a:cs typeface="Times New Roman" panose="02020603050405020304" pitchFamily="18" charset="0"/>
              </a:rPr>
              <a:t>, я</a:t>
            </a:r>
            <a:r>
              <a:rPr lang="uz-Cyrl-UZ" sz="2800" dirty="0">
                <a:latin typeface="Times New Roman" panose="02020603050405020304" pitchFamily="18" charset="0"/>
                <a:cs typeface="Times New Roman" panose="02020603050405020304" pitchFamily="18" charset="0"/>
              </a:rPr>
              <a:t>ъ</a:t>
            </a:r>
            <a:r>
              <a:rPr lang="ru-RU" sz="2800" dirty="0">
                <a:latin typeface="Times New Roman" panose="02020603050405020304" pitchFamily="18" charset="0"/>
                <a:cs typeface="Times New Roman" panose="02020603050405020304" pitchFamily="18" charset="0"/>
              </a:rPr>
              <a:t>ни реле </a:t>
            </a:r>
            <a:r>
              <a:rPr lang="ru-RU" sz="2800" dirty="0" err="1">
                <a:latin typeface="Times New Roman" panose="02020603050405020304" pitchFamily="18" charset="0"/>
                <a:cs typeface="Times New Roman" panose="02020603050405020304" pitchFamily="18" charset="0"/>
              </a:rPr>
              <a:t>чиқишида</a:t>
            </a:r>
            <a:r>
              <a:rPr lang="ru-RU" sz="2800" dirty="0">
                <a:latin typeface="Times New Roman" panose="02020603050405020304" pitchFamily="18" charset="0"/>
                <a:cs typeface="Times New Roman" panose="02020603050405020304" pitchFamily="18" charset="0"/>
              </a:rPr>
              <a:t> сигнал Х </a:t>
            </a:r>
            <a:r>
              <a:rPr lang="uz-Cyrl-UZ" sz="2800" dirty="0">
                <a:latin typeface="Times New Roman" panose="02020603050405020304" pitchFamily="18" charset="0"/>
                <a:cs typeface="Times New Roman" panose="02020603050405020304" pitchFamily="18" charset="0"/>
              </a:rPr>
              <a:t>чиқиш</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ҳ</a:t>
            </a:r>
            <a:r>
              <a:rPr lang="ru-RU" sz="2800" dirty="0" err="1">
                <a:latin typeface="Times New Roman" panose="02020603050405020304" pitchFamily="18" charset="0"/>
                <a:cs typeface="Times New Roman" panose="02020603050405020304" pitchFamily="18" charset="0"/>
              </a:rPr>
              <a:t>осил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lnSpc>
                <a:spcPct val="130000"/>
              </a:lnSpc>
              <a:buNone/>
            </a:pPr>
            <a:r>
              <a:rPr lang="ru-RU" sz="2800" dirty="0">
                <a:latin typeface="Times New Roman" panose="02020603050405020304" pitchFamily="18" charset="0"/>
                <a:cs typeface="Times New Roman" panose="02020603050405020304" pitchFamily="18" charset="0"/>
              </a:rPr>
              <a:t>Автоматик </a:t>
            </a:r>
            <a:r>
              <a:rPr lang="ru-RU" sz="2800" dirty="0" err="1">
                <a:latin typeface="Times New Roman" panose="02020603050405020304" pitchFamily="18" charset="0"/>
                <a:cs typeface="Times New Roman" panose="02020603050405020304" pitchFamily="18" charset="0"/>
              </a:rPr>
              <a:t>бошқариладиган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тизимларда</a:t>
            </a:r>
            <a:r>
              <a:rPr lang="ru-RU" sz="2800" dirty="0">
                <a:latin typeface="Times New Roman" panose="02020603050405020304" pitchFamily="18" charset="0"/>
                <a:cs typeface="Times New Roman" panose="02020603050405020304" pitchFamily="18" charset="0"/>
              </a:rPr>
              <a:t> Т </a:t>
            </a:r>
            <a:r>
              <a:rPr lang="ru-RU" sz="2800" dirty="0" err="1">
                <a:latin typeface="Times New Roman" panose="02020603050405020304" pitchFamily="18" charset="0"/>
                <a:cs typeface="Times New Roman" panose="02020603050405020304" pitchFamily="18" charset="0"/>
              </a:rPr>
              <a:t>тугмачали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контактни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узиб</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улаш</a:t>
            </a:r>
            <a:r>
              <a:rPr lang="ru-RU" sz="2800" dirty="0">
                <a:latin typeface="Times New Roman" panose="02020603050405020304" pitchFamily="18" charset="0"/>
                <a:cs typeface="Times New Roman" panose="02020603050405020304" pitchFamily="18" charset="0"/>
              </a:rPr>
              <a:t> датчик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кучайтиргичдан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келадиган</a:t>
            </a:r>
            <a:r>
              <a:rPr lang="ru-RU" sz="2800" dirty="0">
                <a:latin typeface="Times New Roman" panose="02020603050405020304" pitchFamily="18" charset="0"/>
                <a:cs typeface="Times New Roman" panose="02020603050405020304" pitchFamily="18" charset="0"/>
              </a:rPr>
              <a:t> сигнал та</a:t>
            </a:r>
            <a:r>
              <a:rPr lang="uz-Cyrl-UZ" sz="2800" dirty="0">
                <a:latin typeface="Times New Roman" panose="02020603050405020304" pitchFamily="18" charset="0"/>
                <a:cs typeface="Times New Roman" panose="02020603050405020304" pitchFamily="18" charset="0"/>
              </a:rPr>
              <a:t>ъ</a:t>
            </a:r>
            <a:r>
              <a:rPr lang="ru-RU" sz="2800" dirty="0" err="1">
                <a:latin typeface="Times New Roman" panose="02020603050405020304" pitchFamily="18" charset="0"/>
                <a:cs typeface="Times New Roman" panose="02020603050405020304" pitchFamily="18" charset="0"/>
              </a:rPr>
              <a:t>сирида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амалга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оширилади</a:t>
            </a:r>
            <a:r>
              <a:rPr lang="ru-RU" sz="2800" dirty="0">
                <a:latin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27703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536575" algn="just">
              <a:lnSpc>
                <a:spcPct val="140000"/>
              </a:lnSpc>
              <a:buNone/>
            </a:pPr>
            <a:r>
              <a:rPr lang="ru-RU" sz="2800" dirty="0">
                <a:latin typeface="Times New Roman" panose="02020603050405020304" pitchFamily="18" charset="0"/>
                <a:cs typeface="Times New Roman" panose="02020603050405020304" pitchFamily="18" charset="0"/>
              </a:rPr>
              <a:t>Электрон реле электрон </a:t>
            </a:r>
            <a:r>
              <a:rPr lang="ru-RU" sz="2800" dirty="0" err="1">
                <a:latin typeface="Times New Roman" panose="02020603050405020304" pitchFamily="18" charset="0"/>
                <a:cs typeface="Times New Roman" panose="02020603050405020304" pitchFamily="18" charset="0"/>
              </a:rPr>
              <a:t>кучайтиргич</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ҳ</a:t>
            </a:r>
            <a:r>
              <a:rPr lang="ru-RU" sz="2800" dirty="0" err="1">
                <a:latin typeface="Times New Roman" panose="02020603050405020304" pitchFamily="18" charset="0"/>
                <a:cs typeface="Times New Roman" panose="02020603050405020304" pitchFamily="18" charset="0"/>
              </a:rPr>
              <a:t>амда</a:t>
            </a:r>
            <a:r>
              <a:rPr lang="ru-RU" sz="2800" dirty="0">
                <a:latin typeface="Times New Roman" panose="02020603050405020304" pitchFamily="18" charset="0"/>
                <a:cs typeface="Times New Roman" panose="02020603050405020304" pitchFamily="18" charset="0"/>
              </a:rPr>
              <a:t> электромагнит </a:t>
            </a:r>
            <a:r>
              <a:rPr lang="ru-RU" sz="2800" dirty="0" err="1">
                <a:latin typeface="Times New Roman" panose="02020603050405020304" pitchFamily="18" charset="0"/>
                <a:cs typeface="Times New Roman" panose="02020603050405020304" pitchFamily="18" charset="0"/>
              </a:rPr>
              <a:t>реледан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иборат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Кучайтиргич</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лампали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транзисторли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Кучайтириш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натижасида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релени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сезгирлиги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сезиларли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кўпаяди</a:t>
            </a:r>
            <a:r>
              <a:rPr lang="ru-RU" sz="2800" dirty="0">
                <a:latin typeface="Times New Roman" panose="02020603050405020304" pitchFamily="18" charset="0"/>
                <a:cs typeface="Times New Roman" panose="02020603050405020304" pitchFamily="18" charset="0"/>
              </a:rPr>
              <a:t>, я</a:t>
            </a:r>
            <a:r>
              <a:rPr lang="uz-Cyrl-UZ" sz="2800" dirty="0">
                <a:latin typeface="Times New Roman" panose="02020603050405020304" pitchFamily="18" charset="0"/>
                <a:cs typeface="Times New Roman" panose="02020603050405020304" pitchFamily="18" charset="0"/>
              </a:rPr>
              <a:t>ъ</a:t>
            </a:r>
            <a:r>
              <a:rPr lang="ru-RU" sz="2800" dirty="0">
                <a:latin typeface="Times New Roman" panose="02020603050405020304" pitchFamily="18" charset="0"/>
                <a:cs typeface="Times New Roman" panose="02020603050405020304" pitchFamily="18" charset="0"/>
              </a:rPr>
              <a:t>ни </a:t>
            </a:r>
            <a:r>
              <a:rPr lang="ru-RU" sz="2800" dirty="0" err="1">
                <a:latin typeface="Times New Roman" panose="02020603050405020304" pitchFamily="18" charset="0"/>
                <a:cs typeface="Times New Roman" panose="02020603050405020304" pitchFamily="18" charset="0"/>
              </a:rPr>
              <a:t>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тушиш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қуввати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камайиб</a:t>
            </a:r>
            <a:r>
              <a:rPr lang="ru-RU" sz="2800" dirty="0">
                <a:latin typeface="Times New Roman" panose="02020603050405020304" pitchFamily="18" charset="0"/>
                <a:cs typeface="Times New Roman" panose="02020603050405020304" pitchFamily="18" charset="0"/>
              </a:rPr>
              <a:t> 10-8-10-12 Вт га </a:t>
            </a:r>
            <a:r>
              <a:rPr lang="ru-RU" sz="2800" dirty="0" err="1">
                <a:latin typeface="Times New Roman" panose="02020603050405020304" pitchFamily="18" charset="0"/>
                <a:cs typeface="Times New Roman" panose="02020603050405020304" pitchFamily="18" charset="0"/>
              </a:rPr>
              <a:t>тушиб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a:p>
            <a:pPr marL="0" indent="536575" algn="just">
              <a:lnSpc>
                <a:spcPct val="140000"/>
              </a:lnSpc>
              <a:buNone/>
            </a:pPr>
            <a:r>
              <a:rPr lang="ru-RU" sz="2800" dirty="0">
                <a:latin typeface="Times New Roman" panose="02020603050405020304" pitchFamily="18" charset="0"/>
                <a:cs typeface="Times New Roman" panose="02020603050405020304" pitchFamily="18" charset="0"/>
              </a:rPr>
              <a:t>Электрон </a:t>
            </a:r>
            <a:r>
              <a:rPr lang="ru-RU" sz="2800" dirty="0" err="1">
                <a:latin typeface="Times New Roman" panose="02020603050405020304" pitchFamily="18" charset="0"/>
                <a:cs typeface="Times New Roman" panose="02020603050405020304" pitchFamily="18" charset="0"/>
              </a:rPr>
              <a:t>лампаларни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инерционлиги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тушиш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a:t>
            </a:r>
            <a:r>
              <a:rPr lang="ru-RU" sz="2800" dirty="0">
                <a:latin typeface="Times New Roman" panose="02020603050405020304" pitchFamily="18" charset="0"/>
                <a:cs typeface="Times New Roman" panose="02020603050405020304" pitchFamily="18" charset="0"/>
              </a:rPr>
              <a:t> электромагнит </a:t>
            </a:r>
            <a:r>
              <a:rPr lang="ru-RU" sz="2800" dirty="0" err="1">
                <a:latin typeface="Times New Roman" panose="02020603050405020304" pitchFamily="18" charset="0"/>
                <a:cs typeface="Times New Roman" panose="02020603050405020304" pitchFamily="18" charset="0"/>
              </a:rPr>
              <a:t>реледан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тезкорлиги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аниқланади</a:t>
            </a:r>
            <a:r>
              <a:rPr lang="ru-RU" sz="2800" dirty="0">
                <a:latin typeface="Times New Roman" panose="02020603050405020304" pitchFamily="18" charset="0"/>
                <a:cs typeface="Times New Roman" panose="02020603050405020304" pitchFamily="18" charset="0"/>
              </a:rPr>
              <a:t>.</a:t>
            </a:r>
            <a:endParaRPr lang="ru-RU" sz="26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48532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7744" y="4077072"/>
            <a:ext cx="6037684" cy="26250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Объект 2"/>
          <p:cNvSpPr>
            <a:spLocks noGrp="1"/>
          </p:cNvSpPr>
          <p:nvPr>
            <p:ph idx="1"/>
          </p:nvPr>
        </p:nvSpPr>
        <p:spPr>
          <a:xfrm>
            <a:off x="323528" y="260648"/>
            <a:ext cx="8496944" cy="3960440"/>
          </a:xfrm>
        </p:spPr>
        <p:txBody>
          <a:bodyPr>
            <a:normAutofit/>
          </a:bodyPr>
          <a:lstStyle/>
          <a:p>
            <a:pPr marL="0" indent="536575" algn="just">
              <a:spcBef>
                <a:spcPts val="0"/>
              </a:spcBef>
              <a:buNone/>
            </a:pPr>
            <a:r>
              <a:rPr lang="ru-RU" sz="2800" b="1" i="1" dirty="0">
                <a:latin typeface="Times New Roman" panose="02020603050405020304" pitchFamily="18" charset="0"/>
                <a:cs typeface="Times New Roman" panose="02020603050405020304" pitchFamily="18" charset="0"/>
              </a:rPr>
              <a:t>Фотореле.</a:t>
            </a:r>
            <a:r>
              <a:rPr lang="ru-RU" sz="2800" dirty="0">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rPr>
              <a:t>Фотоэлектрон </a:t>
            </a:r>
            <a:r>
              <a:rPr lang="ru-RU" sz="2800" dirty="0" err="1">
                <a:latin typeface="Times New Roman" panose="02020603050405020304" pitchFamily="18" charset="0"/>
                <a:cs typeface="Times New Roman" panose="02020603050405020304" pitchFamily="18" charset="0"/>
              </a:rPr>
              <a:t>релеларда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релеси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контактларини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очилиши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қўшилиши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фотоелементлардаги</a:t>
            </a:r>
            <a:r>
              <a:rPr lang="ru-RU" sz="2800" dirty="0">
                <a:latin typeface="Times New Roman" panose="02020603050405020304" pitchFamily="18" charset="0"/>
                <a:cs typeface="Times New Roman" panose="02020603050405020304" pitchFamily="18" charset="0"/>
              </a:rPr>
              <a:t> ёру</a:t>
            </a:r>
            <a:r>
              <a:rPr lang="uz-Cyrl-UZ" sz="2800" dirty="0">
                <a:latin typeface="Times New Roman" panose="02020603050405020304" pitchFamily="18" charset="0"/>
                <a:cs typeface="Times New Roman" panose="02020603050405020304" pitchFamily="18" charset="0"/>
              </a:rPr>
              <a:t>ғ</a:t>
            </a:r>
            <a:r>
              <a:rPr lang="ru-RU" sz="2800" dirty="0" err="1">
                <a:latin typeface="Times New Roman" panose="02020603050405020304" pitchFamily="18" charset="0"/>
                <a:cs typeface="Times New Roman" panose="02020603050405020304" pitchFamily="18" charset="0"/>
              </a:rPr>
              <a:t>ликни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ўзгарганида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амалга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ошади</a:t>
            </a:r>
            <a:r>
              <a:rPr lang="ru-RU" sz="2800" dirty="0">
                <a:latin typeface="Times New Roman" panose="02020603050405020304" pitchFamily="18" charset="0"/>
                <a:cs typeface="Times New Roman" panose="02020603050405020304" pitchFamily="18" charset="0"/>
              </a:rPr>
              <a:t>. Фоторезистор </a:t>
            </a:r>
            <a:r>
              <a:rPr lang="ru-RU" sz="2800" dirty="0" err="1">
                <a:latin typeface="Times New Roman" panose="02020603050405020304" pitchFamily="18" charset="0"/>
                <a:cs typeface="Times New Roman" panose="02020603050405020304" pitchFamily="18" charset="0"/>
              </a:rPr>
              <a:t>ёритилмаганда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қаршилиги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реле </a:t>
            </a:r>
            <a:r>
              <a:rPr lang="ru-RU" sz="2800" dirty="0" err="1">
                <a:latin typeface="Times New Roman" panose="02020603050405020304" pitchFamily="18" charset="0"/>
                <a:cs typeface="Times New Roman" panose="02020603050405020304" pitchFamily="18" charset="0"/>
              </a:rPr>
              <a:t>занжиридаги</a:t>
            </a:r>
            <a:r>
              <a:rPr lang="ru-RU" sz="2800" dirty="0">
                <a:latin typeface="Times New Roman" panose="02020603050405020304" pitchFamily="18" charset="0"/>
                <a:cs typeface="Times New Roman" panose="02020603050405020304" pitchFamily="18" charset="0"/>
              </a:rPr>
              <a:t> ток </a:t>
            </a:r>
            <a:r>
              <a:rPr lang="ru-RU" sz="2800" dirty="0" err="1">
                <a:latin typeface="Times New Roman" panose="02020603050405020304" pitchFamily="18" charset="0"/>
                <a:cs typeface="Times New Roman" panose="02020603050405020304" pitchFamily="18" charset="0"/>
              </a:rPr>
              <a:t>озлигидан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ишлашига</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е</a:t>
            </a:r>
            <a:r>
              <a:rPr lang="ru-RU" sz="2800" dirty="0" err="1">
                <a:latin typeface="Times New Roman" panose="02020603050405020304" pitchFamily="18" charset="0"/>
                <a:cs typeface="Times New Roman" panose="02020603050405020304" pitchFamily="18" charset="0"/>
              </a:rPr>
              <a:t>тарли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эмас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Ёритилганлик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кўпайганда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қаршилик</a:t>
            </a: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R</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камайиб</a:t>
            </a:r>
            <a:r>
              <a:rPr lang="ru-RU" sz="2800" dirty="0">
                <a:latin typeface="Times New Roman" panose="02020603050405020304" pitchFamily="18" charset="0"/>
                <a:cs typeface="Times New Roman" panose="02020603050405020304" pitchFamily="18" charset="0"/>
              </a:rPr>
              <a:t> транзистор </a:t>
            </a:r>
            <a:r>
              <a:rPr lang="ru-RU" sz="2800" dirty="0" err="1">
                <a:latin typeface="Times New Roman" panose="02020603050405020304" pitchFamily="18" charset="0"/>
                <a:cs typeface="Times New Roman" panose="02020603050405020304" pitchFamily="18" charset="0"/>
              </a:rPr>
              <a:t>базасидаги</a:t>
            </a:r>
            <a:r>
              <a:rPr lang="ru-RU" sz="2800" dirty="0">
                <a:latin typeface="Times New Roman" panose="02020603050405020304" pitchFamily="18" charset="0"/>
                <a:cs typeface="Times New Roman" panose="02020603050405020304" pitchFamily="18" charset="0"/>
              </a:rPr>
              <a:t> ток </a:t>
            </a:r>
            <a:r>
              <a:rPr lang="ru-RU" sz="2800" dirty="0" err="1">
                <a:latin typeface="Times New Roman" panose="02020603050405020304" pitchFamily="18" charset="0"/>
                <a:cs typeface="Times New Roman" panose="02020603050405020304" pitchFamily="18" charset="0"/>
              </a:rPr>
              <a:t>ортади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натижада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коллектордаги</a:t>
            </a:r>
            <a:r>
              <a:rPr lang="ru-RU" sz="2800" dirty="0">
                <a:latin typeface="Times New Roman" panose="02020603050405020304" pitchFamily="18" charset="0"/>
                <a:cs typeface="Times New Roman" panose="02020603050405020304" pitchFamily="18" charset="0"/>
              </a:rPr>
              <a:t> ток </a:t>
            </a:r>
            <a:r>
              <a:rPr lang="ru-RU" sz="2800" dirty="0" err="1">
                <a:latin typeface="Times New Roman" panose="02020603050405020304" pitchFamily="18" charset="0"/>
                <a:cs typeface="Times New Roman" panose="02020603050405020304" pitchFamily="18" charset="0"/>
              </a:rPr>
              <a:t>ортиб</a:t>
            </a:r>
            <a:r>
              <a:rPr lang="ru-RU" sz="2800" dirty="0">
                <a:latin typeface="Times New Roman" panose="02020603050405020304" pitchFamily="18" charset="0"/>
                <a:cs typeface="Times New Roman" panose="02020603050405020304" pitchFamily="18" charset="0"/>
              </a:rPr>
              <a:t> реле Р </a:t>
            </a:r>
            <a:r>
              <a:rPr lang="ru-RU" sz="2800" dirty="0" err="1">
                <a:latin typeface="Times New Roman" panose="02020603050405020304" pitchFamily="18" charset="0"/>
                <a:cs typeface="Times New Roman" panose="02020603050405020304" pitchFamily="18" charset="0"/>
              </a:rPr>
              <a:t>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тушади</a:t>
            </a:r>
            <a:r>
              <a:rPr lang="ru-RU" sz="2800" dirty="0">
                <a:latin typeface="Times New Roman" panose="02020603050405020304" pitchFamily="18" charset="0"/>
                <a:cs typeface="Times New Roman" panose="02020603050405020304" pitchFamily="18" charset="0"/>
              </a:rPr>
              <a:t>.</a:t>
            </a:r>
            <a:endParaRPr lang="ru-RU" sz="2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46327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3528392"/>
          </a:xfrm>
        </p:spPr>
        <p:txBody>
          <a:bodyPr>
            <a:noAutofit/>
          </a:bodyPr>
          <a:lstStyle/>
          <a:p>
            <a:pPr marL="0" indent="457200" algn="just">
              <a:spcBef>
                <a:spcPts val="600"/>
              </a:spcBef>
              <a:buNone/>
            </a:pPr>
            <a:r>
              <a:rPr lang="ru-RU" sz="2800" b="1" i="1" dirty="0" err="1">
                <a:latin typeface="Times New Roman" panose="02020603050405020304" pitchFamily="18" charset="0"/>
                <a:cs typeface="Times New Roman" panose="02020603050405020304" pitchFamily="18" charset="0"/>
              </a:rPr>
              <a:t>Вақт</a:t>
            </a:r>
            <a:r>
              <a:rPr lang="ru-RU" sz="2800" b="1" i="1" dirty="0">
                <a:latin typeface="Times New Roman" panose="02020603050405020304" pitchFamily="18" charset="0"/>
                <a:cs typeface="Times New Roman" panose="02020603050405020304" pitchFamily="18" charset="0"/>
              </a:rPr>
              <a:t> </a:t>
            </a:r>
            <a:r>
              <a:rPr lang="ru-RU" sz="2800" b="1" i="1" dirty="0" err="1">
                <a:latin typeface="Times New Roman" panose="02020603050405020304" pitchFamily="18" charset="0"/>
                <a:cs typeface="Times New Roman" panose="02020603050405020304" pitchFamily="18" charset="0"/>
              </a:rPr>
              <a:t>релеси</a:t>
            </a:r>
            <a:r>
              <a:rPr lang="ru-RU" sz="2800" b="1" i="1" dirty="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Дастурли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релелари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қўлланиладиган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зарур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элементлардан</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ҳ</a:t>
            </a:r>
            <a:r>
              <a:rPr lang="ru-RU" sz="2800" dirty="0" err="1">
                <a:latin typeface="Times New Roman" panose="02020603050405020304" pitchFamily="18" charset="0"/>
                <a:cs typeface="Times New Roman" panose="02020603050405020304" pitchFamily="18" charset="0"/>
              </a:rPr>
              <a:t>исобланади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релелар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шунингдек</a:t>
            </a:r>
            <a:r>
              <a:rPr lang="ru-RU" sz="2800" dirty="0">
                <a:latin typeface="Times New Roman" panose="02020603050405020304" pitchFamily="18" charset="0"/>
                <a:cs typeface="Times New Roman" panose="02020603050405020304" pitchFamily="18" charset="0"/>
              </a:rPr>
              <a:t>, команда </a:t>
            </a:r>
            <a:r>
              <a:rPr lang="uz-Cyrl-UZ" sz="2800" dirty="0">
                <a:latin typeface="Times New Roman" panose="02020603050405020304" pitchFamily="18" charset="0"/>
                <a:cs typeface="Times New Roman" panose="02020603050405020304" pitchFamily="18" charset="0"/>
              </a:rPr>
              <a:t>а</a:t>
            </a:r>
            <a:r>
              <a:rPr lang="ru-RU" sz="2800" dirty="0" err="1">
                <a:latin typeface="Times New Roman" panose="02020603050405020304" pitchFamily="18" charset="0"/>
                <a:cs typeface="Times New Roman" panose="02020603050405020304" pitchFamily="18" charset="0"/>
              </a:rPr>
              <a:t>ппаратлари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дастурли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давомида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операцияларни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тўхтатишни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a:t>
            </a:r>
            <a:r>
              <a:rPr lang="uz-Cyrl-UZ" sz="2800" dirty="0">
                <a:latin typeface="Times New Roman" panose="02020603050405020304" pitchFamily="18" charset="0"/>
                <a:cs typeface="Times New Roman" panose="02020603050405020304" pitchFamily="18" charset="0"/>
              </a:rPr>
              <a:t>ъ</a:t>
            </a:r>
            <a:r>
              <a:rPr lang="ru-RU" sz="2800" dirty="0" err="1">
                <a:latin typeface="Times New Roman" panose="02020603050405020304" pitchFamily="18" charset="0"/>
                <a:cs typeface="Times New Roman" panose="02020603050405020304" pitchFamily="18" charset="0"/>
              </a:rPr>
              <a:t>лум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a:t>
            </a:r>
            <a:r>
              <a:rPr lang="ru-RU" sz="2800" dirty="0">
                <a:latin typeface="Times New Roman" panose="02020603050405020304" pitchFamily="18" charset="0"/>
                <a:cs typeface="Times New Roman" panose="02020603050405020304" pitchFamily="18" charset="0"/>
              </a:rPr>
              <a:t>, я</a:t>
            </a:r>
            <a:r>
              <a:rPr lang="uz-Cyrl-UZ" sz="2800" dirty="0">
                <a:latin typeface="Times New Roman" panose="02020603050405020304" pitchFamily="18" charset="0"/>
                <a:cs typeface="Times New Roman" panose="02020603050405020304" pitchFamily="18" charset="0"/>
              </a:rPr>
              <a:t>ъ</a:t>
            </a:r>
            <a:r>
              <a:rPr lang="ru-RU" sz="2800" dirty="0">
                <a:latin typeface="Times New Roman" panose="02020603050405020304" pitchFamily="18" charset="0"/>
                <a:cs typeface="Times New Roman" panose="02020603050405020304" pitchFamily="18" charset="0"/>
              </a:rPr>
              <a:t>ни </a:t>
            </a:r>
            <a:r>
              <a:rPr lang="ru-RU" sz="2800" dirty="0" err="1">
                <a:latin typeface="Times New Roman" panose="02020603050405020304" pitchFamily="18" charset="0"/>
                <a:cs typeface="Times New Roman" panose="02020603050405020304" pitchFamily="18" charset="0"/>
              </a:rPr>
              <a:t>оптимал</a:t>
            </a:r>
            <a:r>
              <a:rPr lang="ru-RU" sz="2800" dirty="0">
                <a:latin typeface="Times New Roman" panose="02020603050405020304" pitchFamily="18" charset="0"/>
                <a:cs typeface="Times New Roman" panose="02020603050405020304" pitchFamily="18" charset="0"/>
              </a:rPr>
              <a:t> цикл орали</a:t>
            </a:r>
            <a:r>
              <a:rPr lang="uz-Cyrl-UZ" sz="2800" dirty="0">
                <a:latin typeface="Times New Roman" panose="02020603050405020304" pitchFamily="18" charset="0"/>
                <a:cs typeface="Times New Roman" panose="02020603050405020304" pitchFamily="18" charset="0"/>
              </a:rPr>
              <a:t>ғ</a:t>
            </a:r>
            <a:r>
              <a:rPr lang="ru-RU" sz="2800" dirty="0" err="1">
                <a:latin typeface="Times New Roman" panose="02020603050405020304" pitchFamily="18" charset="0"/>
                <a:cs typeface="Times New Roman" panose="02020603050405020304" pitchFamily="18" charset="0"/>
              </a:rPr>
              <a:t>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ўзаро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a:t>
            </a:r>
            <a:r>
              <a:rPr lang="uz-Cyrl-UZ" sz="2800" dirty="0">
                <a:latin typeface="Times New Roman" panose="02020603050405020304" pitchFamily="18" charset="0"/>
                <a:cs typeface="Times New Roman" panose="02020603050405020304" pitchFamily="18" charset="0"/>
              </a:rPr>
              <a:t>ғ</a:t>
            </a:r>
            <a:r>
              <a:rPr lang="ru-RU" sz="2800" dirty="0" err="1">
                <a:latin typeface="Times New Roman" panose="02020603050405020304" pitchFamily="18" charset="0"/>
                <a:cs typeface="Times New Roman" panose="02020603050405020304" pitchFamily="18" charset="0"/>
              </a:rPr>
              <a:t>ланган</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ҳ</a:t>
            </a:r>
            <a:r>
              <a:rPr lang="ru-RU" sz="2800" dirty="0" err="1">
                <a:latin typeface="Times New Roman" panose="02020603050405020304" pitchFamily="18" charset="0"/>
                <a:cs typeface="Times New Roman" panose="02020603050405020304" pitchFamily="18" charset="0"/>
              </a:rPr>
              <a:t>олда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ўтишини</a:t>
            </a:r>
            <a:r>
              <a:rPr lang="ru-RU" sz="2800" dirty="0">
                <a:latin typeface="Times New Roman" panose="02020603050405020304" pitchFamily="18" charset="0"/>
                <a:cs typeface="Times New Roman" panose="02020603050405020304" pitchFamily="18" charset="0"/>
              </a:rPr>
              <a:t> та</a:t>
            </a:r>
            <a:r>
              <a:rPr lang="uz-Cyrl-UZ" sz="2800" dirty="0">
                <a:latin typeface="Times New Roman" panose="02020603050405020304" pitchFamily="18" charset="0"/>
                <a:cs typeface="Times New Roman" panose="02020603050405020304" pitchFamily="18" charset="0"/>
              </a:rPr>
              <a:t>ъ</a:t>
            </a:r>
            <a:r>
              <a:rPr lang="ru-RU" sz="2800" dirty="0" err="1">
                <a:latin typeface="Times New Roman" panose="02020603050405020304" pitchFamily="18" charset="0"/>
                <a:cs typeface="Times New Roman" panose="02020603050405020304" pitchFamily="18" charset="0"/>
              </a:rPr>
              <a:t>минлайди</a:t>
            </a:r>
            <a:r>
              <a:rPr lang="ru-RU" sz="2800" dirty="0">
                <a:latin typeface="Times New Roman" panose="02020603050405020304" pitchFamily="18" charset="0"/>
                <a:cs typeface="Times New Roman" panose="02020603050405020304" pitchFamily="18" charset="0"/>
              </a:rPr>
              <a:t>.</a:t>
            </a:r>
            <a:endParaRPr lang="ru-RU" sz="2500" dirty="0">
              <a:solidFill>
                <a:schemeClr val="tx1"/>
              </a:solidFill>
              <a:latin typeface="Times New Roman" panose="02020603050405020304" pitchFamily="18" charset="0"/>
              <a:cs typeface="Times New Roman" panose="02020603050405020304" pitchFamily="18" charset="0"/>
            </a:endParaRPr>
          </a:p>
        </p:txBody>
      </p:sp>
      <p:pic>
        <p:nvPicPr>
          <p:cNvPr id="8194" name="Picture 2" descr="Комплект реле времени M2 2-полюс Время работы 120мин импульса механической  2CO при 250V 16A вал ø 6x4.6mm, номер части 350134 | gastroparts.c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1760" y="3933056"/>
            <a:ext cx="5400600" cy="26462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246054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3888432"/>
          </a:xfrm>
        </p:spPr>
        <p:txBody>
          <a:bodyPr>
            <a:noAutofit/>
          </a:bodyPr>
          <a:lstStyle/>
          <a:p>
            <a:pPr marL="0" indent="457200" algn="just">
              <a:spcBef>
                <a:spcPts val="600"/>
              </a:spcBef>
              <a:buNone/>
            </a:pPr>
            <a:r>
              <a:rPr lang="uz-Cyrl-UZ" sz="2800" b="1" i="1" dirty="0">
                <a:latin typeface="Times New Roman" panose="02020603050405020304" pitchFamily="18" charset="0"/>
                <a:cs typeface="Times New Roman" panose="02020603050405020304" pitchFamily="18" charset="0"/>
              </a:rPr>
              <a:t>Индукцион реле.</a:t>
            </a:r>
            <a:r>
              <a:rPr lang="uz-Cyrl-UZ" sz="2800" dirty="0">
                <a:latin typeface="Times New Roman" panose="02020603050405020304" pitchFamily="18" charset="0"/>
                <a:cs typeface="Times New Roman" panose="02020603050405020304" pitchFamily="18" charset="0"/>
              </a:rPr>
              <a:t> Бундай релелар чекланган кутиш вақтини ҳосил қилувчи дискли индукцион элемент ва реле чулғамида катта ток бўлганда ишга тушувчи тез таъсирли электромагнит элементлардан ташкил топган, иккала элементи ҳам битта умумий магнит тизимдан ишлайди. Индукцион релелардан электр машиналар, трансформаторлар ва электр узатиш линияларини қисқа туташув ва ўта кучланишдан ҳимоялашда фойдаланилади.</a:t>
            </a:r>
            <a:endParaRPr lang="ru-RU" sz="2500" dirty="0">
              <a:solidFill>
                <a:schemeClr val="tx1"/>
              </a:solidFill>
              <a:latin typeface="Times New Roman" panose="02020603050405020304" pitchFamily="18" charset="0"/>
              <a:cs typeface="Times New Roman" panose="02020603050405020304" pitchFamily="18" charset="0"/>
            </a:endParaRPr>
          </a:p>
        </p:txBody>
      </p:sp>
      <p:pic>
        <p:nvPicPr>
          <p:cNvPr id="266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4221088"/>
            <a:ext cx="4191000" cy="2447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6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6096" y="4195051"/>
            <a:ext cx="3233936" cy="24739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3831700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2232248"/>
          </a:xfrm>
        </p:spPr>
        <p:txBody>
          <a:bodyPr>
            <a:noAutofit/>
          </a:bodyPr>
          <a:lstStyle/>
          <a:p>
            <a:pPr marL="0" indent="457200" algn="just">
              <a:lnSpc>
                <a:spcPct val="120000"/>
              </a:lnSpc>
              <a:spcBef>
                <a:spcPts val="600"/>
              </a:spcBef>
              <a:buNone/>
            </a:pPr>
            <a:r>
              <a:rPr lang="ru-RU" sz="2800" b="1" i="1" dirty="0">
                <a:latin typeface="Times New Roman" panose="02020603050405020304" pitchFamily="18" charset="0"/>
                <a:cs typeface="Times New Roman" panose="02020603050405020304" pitchFamily="18" charset="0"/>
              </a:rPr>
              <a:t>Частота </a:t>
            </a:r>
            <a:r>
              <a:rPr lang="ru-RU" sz="2800" b="1" i="1" dirty="0" err="1">
                <a:latin typeface="Times New Roman" panose="02020603050405020304" pitchFamily="18" charset="0"/>
                <a:cs typeface="Times New Roman" panose="02020603050405020304" pitchFamily="18" charset="0"/>
              </a:rPr>
              <a:t>релеси</a:t>
            </a:r>
            <a:r>
              <a:rPr lang="ru-RU" sz="2800" b="1" i="1" dirty="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 Частота </a:t>
            </a:r>
            <a:r>
              <a:rPr lang="ru-RU" sz="2800" dirty="0" err="1">
                <a:latin typeface="Times New Roman" panose="02020603050405020304" pitchFamily="18" charset="0"/>
                <a:cs typeface="Times New Roman" panose="02020603050405020304" pitchFamily="18" charset="0"/>
              </a:rPr>
              <a:t>релелари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ўзгарувчан</a:t>
            </a:r>
            <a:r>
              <a:rPr lang="ru-RU" sz="2800" dirty="0">
                <a:latin typeface="Times New Roman" panose="02020603050405020304" pitchFamily="18" charset="0"/>
                <a:cs typeface="Times New Roman" panose="02020603050405020304" pitchFamily="18" charset="0"/>
              </a:rPr>
              <a:t> ток </a:t>
            </a:r>
            <a:r>
              <a:rPr lang="ru-RU" sz="2800" dirty="0" err="1">
                <a:latin typeface="Times New Roman" panose="02020603050405020304" pitchFamily="18" charset="0"/>
                <a:cs typeface="Times New Roman" panose="02020603050405020304" pitchFamily="18" charset="0"/>
              </a:rPr>
              <a:t>частотасини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номиналдан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камайиб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кетишидан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қилувчи</a:t>
            </a:r>
            <a:r>
              <a:rPr lang="ru-RU" sz="2800" dirty="0">
                <a:latin typeface="Times New Roman" panose="02020603050405020304" pitchFamily="18" charset="0"/>
                <a:cs typeface="Times New Roman" panose="02020603050405020304" pitchFamily="18" charset="0"/>
              </a:rPr>
              <a:t> автоматика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ҳимоя</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схемаларида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қўлланилади</a:t>
            </a:r>
            <a:r>
              <a:rPr lang="ru-RU" sz="2800" dirty="0">
                <a:latin typeface="Times New Roman" panose="02020603050405020304" pitchFamily="18" charset="0"/>
                <a:cs typeface="Times New Roman" panose="02020603050405020304" pitchFamily="18" charset="0"/>
              </a:rPr>
              <a:t>.</a:t>
            </a:r>
            <a:endParaRPr lang="ru-RU" sz="2500" dirty="0">
              <a:solidFill>
                <a:schemeClr val="tx1"/>
              </a:solidFill>
              <a:latin typeface="Times New Roman" panose="02020603050405020304" pitchFamily="18" charset="0"/>
              <a:cs typeface="Times New Roman" panose="02020603050405020304" pitchFamily="18" charset="0"/>
            </a:endParaRPr>
          </a:p>
        </p:txBody>
      </p:sp>
      <p:pic>
        <p:nvPicPr>
          <p:cNvPr id="27650" name="Picture 2" descr="Реле частоты статическое РСГм-11. Описание, характеристики, форма заказ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2669704"/>
            <a:ext cx="3384376" cy="3384376"/>
          </a:xfrm>
          <a:prstGeom prst="rect">
            <a:avLst/>
          </a:prstGeom>
          <a:noFill/>
          <a:extLst>
            <a:ext uri="{909E8E84-426E-40DD-AFC4-6F175D3DCCD1}">
              <a14:hiddenFill xmlns:a14="http://schemas.microsoft.com/office/drawing/2010/main">
                <a:solidFill>
                  <a:srgbClr val="FFFFFF"/>
                </a:solidFill>
              </a14:hiddenFill>
            </a:ext>
          </a:extLst>
        </p:spPr>
      </p:pic>
      <p:pic>
        <p:nvPicPr>
          <p:cNvPr id="276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2120" y="2644295"/>
            <a:ext cx="2782347" cy="3384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671249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457200" algn="just">
              <a:lnSpc>
                <a:spcPct val="120000"/>
              </a:lnSpc>
              <a:spcBef>
                <a:spcPts val="600"/>
              </a:spcBef>
              <a:buNone/>
            </a:pPr>
            <a:r>
              <a:rPr lang="ru-RU" sz="2500" b="1" i="1" dirty="0" err="1">
                <a:latin typeface="Times New Roman" panose="02020603050405020304" pitchFamily="18" charset="0"/>
                <a:cs typeface="Times New Roman" panose="02020603050405020304" pitchFamily="18" charset="0"/>
              </a:rPr>
              <a:t>Максимал</a:t>
            </a:r>
            <a:r>
              <a:rPr lang="ru-RU" sz="2500" b="1" i="1" dirty="0">
                <a:latin typeface="Times New Roman" panose="02020603050405020304" pitchFamily="18" charset="0"/>
                <a:cs typeface="Times New Roman" panose="02020603050405020304" pitchFamily="18" charset="0"/>
              </a:rPr>
              <a:t> </a:t>
            </a:r>
            <a:r>
              <a:rPr lang="ru-RU" sz="2500" b="1" i="1" dirty="0" err="1">
                <a:latin typeface="Times New Roman" panose="02020603050405020304" pitchFamily="18" charset="0"/>
                <a:cs typeface="Times New Roman" panose="02020603050405020304" pitchFamily="18" charset="0"/>
              </a:rPr>
              <a:t>ва</a:t>
            </a:r>
            <a:r>
              <a:rPr lang="ru-RU" sz="2500" b="1" i="1" dirty="0">
                <a:latin typeface="Times New Roman" panose="02020603050405020304" pitchFamily="18" charset="0"/>
                <a:cs typeface="Times New Roman" panose="02020603050405020304" pitchFamily="18" charset="0"/>
              </a:rPr>
              <a:t> </a:t>
            </a:r>
            <a:r>
              <a:rPr lang="ru-RU" sz="2500" b="1" i="1" dirty="0" err="1">
                <a:latin typeface="Times New Roman" panose="02020603050405020304" pitchFamily="18" charset="0"/>
                <a:cs typeface="Times New Roman" panose="02020603050405020304" pitchFamily="18" charset="0"/>
              </a:rPr>
              <a:t>минимал</a:t>
            </a:r>
            <a:r>
              <a:rPr lang="ru-RU" sz="2500" b="1" i="1" dirty="0">
                <a:latin typeface="Times New Roman" panose="02020603050405020304" pitchFamily="18" charset="0"/>
                <a:cs typeface="Times New Roman" panose="02020603050405020304" pitchFamily="18" charset="0"/>
              </a:rPr>
              <a:t> </a:t>
            </a:r>
            <a:r>
              <a:rPr lang="ru-RU" sz="2500" b="1" i="1" dirty="0" err="1">
                <a:latin typeface="Times New Roman" panose="02020603050405020304" pitchFamily="18" charset="0"/>
                <a:cs typeface="Times New Roman" panose="02020603050405020304" pitchFamily="18" charset="0"/>
              </a:rPr>
              <a:t>кучланиш</a:t>
            </a:r>
            <a:r>
              <a:rPr lang="ru-RU" sz="2500" b="1" i="1" dirty="0">
                <a:latin typeface="Times New Roman" panose="02020603050405020304" pitchFamily="18" charset="0"/>
                <a:cs typeface="Times New Roman" panose="02020603050405020304" pitchFamily="18" charset="0"/>
              </a:rPr>
              <a:t> </a:t>
            </a:r>
            <a:r>
              <a:rPr lang="ru-RU" sz="2500" b="1" i="1" dirty="0" err="1">
                <a:latin typeface="Times New Roman" panose="02020603050405020304" pitchFamily="18" charset="0"/>
                <a:cs typeface="Times New Roman" panose="02020603050405020304" pitchFamily="18" charset="0"/>
              </a:rPr>
              <a:t>релелари</a:t>
            </a:r>
            <a:r>
              <a:rPr lang="ru-RU" sz="2500" b="1" i="1" dirty="0">
                <a:latin typeface="Times New Roman" panose="02020603050405020304" pitchFamily="18" charset="0"/>
                <a:cs typeface="Times New Roman" panose="02020603050405020304" pitchFamily="18" charset="0"/>
              </a:rPr>
              <a:t>.</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Бундай</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релелар</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кучланиш</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трансформаторининг</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иккиламчи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чул</a:t>
            </a:r>
            <a:r>
              <a:rPr lang="uz-Cyrl-UZ" sz="2500" dirty="0">
                <a:latin typeface="Times New Roman" panose="02020603050405020304" pitchFamily="18" charset="0"/>
                <a:cs typeface="Times New Roman" panose="02020603050405020304" pitchFamily="18" charset="0"/>
              </a:rPr>
              <a:t>ғ</a:t>
            </a:r>
            <a:r>
              <a:rPr lang="ru-RU" sz="2500" dirty="0" err="1">
                <a:latin typeface="Times New Roman" panose="02020603050405020304" pitchFamily="18" charset="0"/>
                <a:cs typeface="Times New Roman" panose="02020603050405020304" pitchFamily="18" charset="0"/>
              </a:rPr>
              <a:t>амига</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уланади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Максимал</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кучланиш</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релеси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кучланиш</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ортишидан</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таъсирланади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ва</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унинг</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якори</a:t>
            </a:r>
            <a:r>
              <a:rPr lang="ru-RU" sz="2500" dirty="0">
                <a:latin typeface="Times New Roman" panose="02020603050405020304" pitchFamily="18" charset="0"/>
                <a:cs typeface="Times New Roman" panose="02020603050405020304" pitchFamily="18" charset="0"/>
              </a:rPr>
              <a:t> магнит </a:t>
            </a:r>
            <a:r>
              <a:rPr lang="ru-RU" sz="2500" dirty="0" err="1">
                <a:latin typeface="Times New Roman" panose="02020603050405020304" pitchFamily="18" charset="0"/>
                <a:cs typeface="Times New Roman" panose="02020603050405020304" pitchFamily="18" charset="0"/>
              </a:rPr>
              <a:t>ўтказгич</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қутбларига</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кучланиш</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белгиланган</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кучланиш</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қийматига</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етганда</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тортилади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Минимал</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кучланиш</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релеси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кучланиш</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камайишини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сезади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ва</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кучланиш</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белгиланган</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кучланиш</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қийматигача</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камайганда</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ишга</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тушади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шунинг</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учун</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ҳам</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бу</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реленинг</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якори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кучланиш</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нормал</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бўлганда</a:t>
            </a:r>
            <a:r>
              <a:rPr lang="ru-RU" sz="2500" dirty="0">
                <a:latin typeface="Times New Roman" panose="02020603050405020304" pitchFamily="18" charset="0"/>
                <a:cs typeface="Times New Roman" panose="02020603050405020304" pitchFamily="18" charset="0"/>
              </a:rPr>
              <a:t> магнит </a:t>
            </a:r>
            <a:r>
              <a:rPr lang="ru-RU" sz="2500" dirty="0" err="1">
                <a:latin typeface="Times New Roman" panose="02020603050405020304" pitchFamily="18" charset="0"/>
                <a:cs typeface="Times New Roman" panose="02020603050405020304" pitchFamily="18" charset="0"/>
              </a:rPr>
              <a:t>ўтказгич</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қутбларига</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тортилади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унинг</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қарши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таъсир</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қилувчи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пружинаси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эса</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буралган</a:t>
            </a:r>
            <a:r>
              <a:rPr lang="ru-RU" sz="2500" dirty="0">
                <a:latin typeface="Times New Roman" panose="02020603050405020304" pitchFamily="18" charset="0"/>
                <a:cs typeface="Times New Roman" panose="02020603050405020304" pitchFamily="18" charset="0"/>
              </a:rPr>
              <a:t> </a:t>
            </a:r>
            <a:r>
              <a:rPr lang="uz-Cyrl-UZ" sz="2500" dirty="0">
                <a:latin typeface="Times New Roman" panose="02020603050405020304" pitchFamily="18" charset="0"/>
                <a:cs typeface="Times New Roman" panose="02020603050405020304" pitchFamily="18" charset="0"/>
              </a:rPr>
              <a:t>ҳ</a:t>
            </a:r>
            <a:r>
              <a:rPr lang="ru-RU" sz="2500" dirty="0" err="1">
                <a:latin typeface="Times New Roman" panose="02020603050405020304" pitchFamily="18" charset="0"/>
                <a:cs typeface="Times New Roman" panose="02020603050405020304" pitchFamily="18" charset="0"/>
              </a:rPr>
              <a:t>олда</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бўлади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Бевосита</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таъсир</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этувчи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минимал</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кучланиш</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релеси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кенг</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қўлланилади</a:t>
            </a:r>
            <a:r>
              <a:rPr lang="ru-RU" sz="2500" dirty="0">
                <a:latin typeface="Times New Roman" panose="02020603050405020304" pitchFamily="18" charset="0"/>
                <a:cs typeface="Times New Roman" panose="02020603050405020304" pitchFamily="18" charset="0"/>
              </a:rPr>
              <a:t>, улар </a:t>
            </a:r>
            <a:r>
              <a:rPr lang="uz-Cyrl-UZ" sz="2500" dirty="0">
                <a:latin typeface="Times New Roman" panose="02020603050405020304" pitchFamily="18" charset="0"/>
                <a:cs typeface="Times New Roman" panose="02020603050405020304" pitchFamily="18" charset="0"/>
              </a:rPr>
              <a:t>ишга тушириш</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юритмаси</a:t>
            </a:r>
            <a:r>
              <a:rPr lang="ru-RU" sz="2500" dirty="0">
                <a:latin typeface="Times New Roman" panose="02020603050405020304" pitchFamily="18" charset="0"/>
                <a:cs typeface="Times New Roman" panose="02020603050405020304" pitchFamily="18" charset="0"/>
              </a:rPr>
              <a:t> ичига </a:t>
            </a:r>
            <a:r>
              <a:rPr lang="ru-RU" sz="2500" dirty="0" err="1">
                <a:latin typeface="Times New Roman" panose="02020603050405020304" pitchFamily="18" charset="0"/>
                <a:cs typeface="Times New Roman" panose="02020603050405020304" pitchFamily="18" charset="0"/>
              </a:rPr>
              <a:t>жойлаштирилади</a:t>
            </a:r>
            <a:r>
              <a:rPr lang="ru-RU" sz="2500" dirty="0">
                <a:latin typeface="Times New Roman" panose="02020603050405020304" pitchFamily="18" charset="0"/>
                <a:cs typeface="Times New Roman" panose="02020603050405020304" pitchFamily="18" charset="0"/>
              </a:rPr>
              <a:t>.</a:t>
            </a:r>
            <a:endParaRPr lang="ru-RU" sz="25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185832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48072"/>
          </a:xfrm>
        </p:spPr>
        <p:txBody>
          <a:bodyPr>
            <a:noAutofit/>
          </a:bodyPr>
          <a:lstStyle/>
          <a:p>
            <a:pPr marL="0" indent="457200" algn="ctr">
              <a:lnSpc>
                <a:spcPct val="120000"/>
              </a:lnSpc>
              <a:spcBef>
                <a:spcPts val="600"/>
              </a:spcBef>
              <a:buNone/>
            </a:pPr>
            <a:r>
              <a:rPr lang="ru-RU" sz="2500" b="1" i="1" dirty="0" err="1">
                <a:latin typeface="Times New Roman" panose="02020603050405020304" pitchFamily="18" charset="0"/>
                <a:cs typeface="Times New Roman" panose="02020603050405020304" pitchFamily="18" charset="0"/>
              </a:rPr>
              <a:t>Максимал</a:t>
            </a:r>
            <a:r>
              <a:rPr lang="ru-RU" sz="2500" b="1" i="1" dirty="0">
                <a:latin typeface="Times New Roman" panose="02020603050405020304" pitchFamily="18" charset="0"/>
                <a:cs typeface="Times New Roman" panose="02020603050405020304" pitchFamily="18" charset="0"/>
              </a:rPr>
              <a:t> </a:t>
            </a:r>
            <a:r>
              <a:rPr lang="ru-RU" sz="2500" b="1" i="1" dirty="0" err="1">
                <a:latin typeface="Times New Roman" panose="02020603050405020304" pitchFamily="18" charset="0"/>
                <a:cs typeface="Times New Roman" panose="02020603050405020304" pitchFamily="18" charset="0"/>
              </a:rPr>
              <a:t>ва</a:t>
            </a:r>
            <a:r>
              <a:rPr lang="ru-RU" sz="2500" b="1" i="1" dirty="0">
                <a:latin typeface="Times New Roman" panose="02020603050405020304" pitchFamily="18" charset="0"/>
                <a:cs typeface="Times New Roman" panose="02020603050405020304" pitchFamily="18" charset="0"/>
              </a:rPr>
              <a:t> </a:t>
            </a:r>
            <a:r>
              <a:rPr lang="ru-RU" sz="2500" b="1" i="1" dirty="0" err="1">
                <a:latin typeface="Times New Roman" panose="02020603050405020304" pitchFamily="18" charset="0"/>
                <a:cs typeface="Times New Roman" panose="02020603050405020304" pitchFamily="18" charset="0"/>
              </a:rPr>
              <a:t>минимал</a:t>
            </a:r>
            <a:r>
              <a:rPr lang="ru-RU" sz="2500" b="1" i="1" dirty="0">
                <a:latin typeface="Times New Roman" panose="02020603050405020304" pitchFamily="18" charset="0"/>
                <a:cs typeface="Times New Roman" panose="02020603050405020304" pitchFamily="18" charset="0"/>
              </a:rPr>
              <a:t> </a:t>
            </a:r>
            <a:r>
              <a:rPr lang="ru-RU" sz="2500" b="1" i="1" dirty="0" err="1">
                <a:latin typeface="Times New Roman" panose="02020603050405020304" pitchFamily="18" charset="0"/>
                <a:cs typeface="Times New Roman" panose="02020603050405020304" pitchFamily="18" charset="0"/>
              </a:rPr>
              <a:t>кучланиш</a:t>
            </a:r>
            <a:r>
              <a:rPr lang="ru-RU" sz="2500" b="1" i="1" dirty="0">
                <a:latin typeface="Times New Roman" panose="02020603050405020304" pitchFamily="18" charset="0"/>
                <a:cs typeface="Times New Roman" panose="02020603050405020304" pitchFamily="18" charset="0"/>
              </a:rPr>
              <a:t> </a:t>
            </a:r>
            <a:r>
              <a:rPr lang="ru-RU" sz="2500" b="1" i="1" dirty="0" err="1">
                <a:latin typeface="Times New Roman" panose="02020603050405020304" pitchFamily="18" charset="0"/>
                <a:cs typeface="Times New Roman" panose="02020603050405020304" pitchFamily="18" charset="0"/>
              </a:rPr>
              <a:t>релелари</a:t>
            </a:r>
            <a:r>
              <a:rPr lang="ru-RU" sz="2500" b="1" i="1" dirty="0">
                <a:latin typeface="Times New Roman" panose="02020603050405020304" pitchFamily="18" charset="0"/>
                <a:cs typeface="Times New Roman" panose="02020603050405020304" pitchFamily="18" charset="0"/>
              </a:rPr>
              <a:t>.</a:t>
            </a:r>
            <a:r>
              <a:rPr lang="ru-RU" sz="2500" dirty="0">
                <a:latin typeface="Times New Roman" panose="02020603050405020304" pitchFamily="18" charset="0"/>
                <a:cs typeface="Times New Roman" panose="02020603050405020304" pitchFamily="18" charset="0"/>
              </a:rPr>
              <a:t> </a:t>
            </a:r>
            <a:endParaRPr lang="ru-RU" sz="2500" dirty="0">
              <a:solidFill>
                <a:schemeClr val="tx1"/>
              </a:solidFill>
              <a:latin typeface="Times New Roman" panose="02020603050405020304" pitchFamily="18" charset="0"/>
              <a:cs typeface="Times New Roman" panose="02020603050405020304" pitchFamily="18" charset="0"/>
            </a:endParaRPr>
          </a:p>
        </p:txBody>
      </p:sp>
      <p:pic>
        <p:nvPicPr>
          <p:cNvPr id="286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1274250"/>
            <a:ext cx="4057650" cy="4762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8676" name="Picture 4" descr="Реле тока утечки РТУ-300-15 - купить по цене производителя в  Санкт-Петербурге, Нижнем Новгороде, Москв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92080" y="1274250"/>
            <a:ext cx="3466049" cy="453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81098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РЭО-401 63А реле максимального тока с блок-контактом | ТОВ &quot;ЕЛЕКТРОПРОМОПТ&quot;"/>
          <p:cNvPicPr>
            <a:picLocks noChangeAspect="1" noChangeArrowheads="1"/>
          </p:cNvPicPr>
          <p:nvPr/>
        </p:nvPicPr>
        <p:blipFill rotWithShape="1">
          <a:blip r:embed="rId3">
            <a:extLst>
              <a:ext uri="{28A0092B-C50C-407E-A947-70E740481C1C}">
                <a14:useLocalDpi xmlns:a14="http://schemas.microsoft.com/office/drawing/2010/main" val="0"/>
              </a:ext>
            </a:extLst>
          </a:blip>
          <a:srcRect b="6351"/>
          <a:stretch/>
        </p:blipFill>
        <p:spPr bwMode="auto">
          <a:xfrm>
            <a:off x="4932040" y="3180766"/>
            <a:ext cx="3816424" cy="3574053"/>
          </a:xfrm>
          <a:prstGeom prst="rect">
            <a:avLst/>
          </a:prstGeom>
          <a:noFill/>
          <a:extLst>
            <a:ext uri="{909E8E84-426E-40DD-AFC4-6F175D3DCCD1}">
              <a14:hiddenFill xmlns:a14="http://schemas.microsoft.com/office/drawing/2010/main">
                <a:solidFill>
                  <a:srgbClr val="FFFFFF"/>
                </a:solidFill>
              </a14:hiddenFill>
            </a:ext>
          </a:extLst>
        </p:spPr>
      </p:pic>
      <p:sp>
        <p:nvSpPr>
          <p:cNvPr id="3" name="Объект 2"/>
          <p:cNvSpPr>
            <a:spLocks noGrp="1"/>
          </p:cNvSpPr>
          <p:nvPr>
            <p:ph idx="1"/>
          </p:nvPr>
        </p:nvSpPr>
        <p:spPr>
          <a:xfrm>
            <a:off x="251520" y="260648"/>
            <a:ext cx="8640960" cy="3600400"/>
          </a:xfrm>
        </p:spPr>
        <p:txBody>
          <a:bodyPr>
            <a:noAutofit/>
          </a:bodyPr>
          <a:lstStyle/>
          <a:p>
            <a:pPr marL="0" indent="457200" algn="just">
              <a:lnSpc>
                <a:spcPct val="120000"/>
              </a:lnSpc>
              <a:spcBef>
                <a:spcPts val="600"/>
              </a:spcBef>
              <a:buNone/>
            </a:pPr>
            <a:r>
              <a:rPr lang="ru-RU" sz="2400" b="1" i="1" dirty="0" err="1">
                <a:latin typeface="Times New Roman" panose="02020603050405020304" pitchFamily="18" charset="0"/>
                <a:cs typeface="Times New Roman" panose="02020603050405020304" pitchFamily="18" charset="0"/>
              </a:rPr>
              <a:t>Максимал</a:t>
            </a:r>
            <a:r>
              <a:rPr lang="ru-RU" sz="2400" b="1" i="1" dirty="0">
                <a:latin typeface="Times New Roman" panose="02020603050405020304" pitchFamily="18" charset="0"/>
                <a:cs typeface="Times New Roman" panose="02020603050405020304" pitchFamily="18" charset="0"/>
              </a:rPr>
              <a:t> ток </a:t>
            </a:r>
            <a:r>
              <a:rPr lang="ru-RU" sz="2400" b="1" i="1" dirty="0" err="1">
                <a:latin typeface="Times New Roman" panose="02020603050405020304" pitchFamily="18" charset="0"/>
                <a:cs typeface="Times New Roman" panose="02020603050405020304" pitchFamily="18" charset="0"/>
              </a:rPr>
              <a:t>релелари</a:t>
            </a:r>
            <a:r>
              <a:rPr lang="ru-RU" sz="2400" b="1" i="1"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Бундай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релелар</a:t>
            </a:r>
            <a:r>
              <a:rPr lang="ru-RU" sz="2400" dirty="0">
                <a:latin typeface="Times New Roman" panose="02020603050405020304" pitchFamily="18" charset="0"/>
                <a:cs typeface="Times New Roman" panose="02020603050405020304" pitchFamily="18" charset="0"/>
              </a:rPr>
              <a:t> ток </a:t>
            </a:r>
            <a:r>
              <a:rPr lang="ru-RU" sz="2400" dirty="0" err="1">
                <a:latin typeface="Times New Roman" panose="02020603050405020304" pitchFamily="18" charset="0"/>
                <a:cs typeface="Times New Roman" panose="02020603050405020304" pitchFamily="18" charset="0"/>
              </a:rPr>
              <a:t>трансформаторини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иккиламчи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чул</a:t>
            </a:r>
            <a:r>
              <a:rPr lang="uz-Cyrl-UZ" sz="2400" dirty="0">
                <a:latin typeface="Times New Roman" panose="02020603050405020304" pitchFamily="18" charset="0"/>
                <a:cs typeface="Times New Roman" panose="02020603050405020304" pitchFamily="18" charset="0"/>
              </a:rPr>
              <a:t>ғ</a:t>
            </a:r>
            <a:r>
              <a:rPr lang="ru-RU" sz="2400" dirty="0" err="1">
                <a:latin typeface="Times New Roman" panose="02020603050405020304" pitchFamily="18" charset="0"/>
                <a:cs typeface="Times New Roman" panose="02020603050405020304" pitchFamily="18" charset="0"/>
              </a:rPr>
              <a:t>амига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уланади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ҳимояланаётган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занжирдаги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токни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ортишидан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таъсирланиб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ишлайди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Ҳар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қандай</a:t>
            </a:r>
            <a:r>
              <a:rPr lang="ru-RU" sz="2400" dirty="0">
                <a:latin typeface="Times New Roman" panose="02020603050405020304" pitchFamily="18" charset="0"/>
                <a:cs typeface="Times New Roman" panose="02020603050405020304" pitchFamily="18" charset="0"/>
              </a:rPr>
              <a:t> ток </a:t>
            </a:r>
            <a:r>
              <a:rPr lang="ru-RU" sz="2400" dirty="0" err="1">
                <a:latin typeface="Times New Roman" panose="02020603050405020304" pitchFamily="18" charset="0"/>
                <a:cs typeface="Times New Roman" panose="02020603050405020304" pitchFamily="18" charset="0"/>
              </a:rPr>
              <a:t>релеси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маълум</a:t>
            </a:r>
            <a:r>
              <a:rPr lang="ru-RU" sz="2400" dirty="0">
                <a:latin typeface="Times New Roman" panose="02020603050405020304" pitchFamily="18" charset="0"/>
                <a:cs typeface="Times New Roman" panose="02020603050405020304" pitchFamily="18" charset="0"/>
              </a:rPr>
              <a:t> ток </a:t>
            </a:r>
            <a:r>
              <a:rPr lang="ru-RU" sz="2400" dirty="0" err="1">
                <a:latin typeface="Times New Roman" panose="02020603050405020304" pitchFamily="18" charset="0"/>
                <a:cs typeface="Times New Roman" panose="02020603050405020304" pitchFamily="18" charset="0"/>
              </a:rPr>
              <a:t>мослаш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чегарасига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эга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бўлади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Баъзи</a:t>
            </a:r>
            <a:r>
              <a:rPr lang="ru-RU" sz="2400" dirty="0">
                <a:latin typeface="Times New Roman" panose="02020603050405020304" pitchFamily="18" charset="0"/>
                <a:cs typeface="Times New Roman" panose="02020603050405020304" pitchFamily="18" charset="0"/>
              </a:rPr>
              <a:t> ток </a:t>
            </a:r>
            <a:r>
              <a:rPr lang="ru-RU" sz="2400" dirty="0" err="1">
                <a:latin typeface="Times New Roman" panose="02020603050405020304" pitchFamily="18" charset="0"/>
                <a:cs typeface="Times New Roman" panose="02020603050405020304" pitchFamily="18" charset="0"/>
              </a:rPr>
              <a:t>релелари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токнинг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мослаш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чегарасига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етган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моментидан</a:t>
            </a:r>
            <a:r>
              <a:rPr lang="ru-RU" sz="2400" dirty="0">
                <a:latin typeface="Times New Roman" panose="02020603050405020304" pitchFamily="18" charset="0"/>
                <a:cs typeface="Times New Roman" panose="02020603050405020304" pitchFamily="18" charset="0"/>
              </a:rPr>
              <a:t> то </a:t>
            </a:r>
            <a:r>
              <a:rPr lang="ru-RU" sz="2400" dirty="0" err="1">
                <a:latin typeface="Times New Roman" panose="02020603050405020304" pitchFamily="18" charset="0"/>
                <a:cs typeface="Times New Roman" panose="02020603050405020304" pitchFamily="18" charset="0"/>
              </a:rPr>
              <a:t>релени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тушган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моментгача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бўлган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оралиқда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токка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бо</a:t>
            </a:r>
            <a:r>
              <a:rPr lang="uz-Cyrl-UZ" sz="2400" dirty="0">
                <a:latin typeface="Times New Roman" panose="02020603050405020304" pitchFamily="18" charset="0"/>
                <a:cs typeface="Times New Roman" panose="02020603050405020304" pitchFamily="18" charset="0"/>
              </a:rPr>
              <a:t>ғ</a:t>
            </a:r>
            <a:r>
              <a:rPr lang="ru-RU" sz="2400" dirty="0" err="1">
                <a:latin typeface="Times New Roman" panose="02020603050405020304" pitchFamily="18" charset="0"/>
                <a:cs typeface="Times New Roman" panose="02020603050405020304" pitchFamily="18" charset="0"/>
              </a:rPr>
              <a:t>лиқ</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бўлмаган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кечикиш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вақти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ҳосил</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қилувчи</a:t>
            </a:r>
            <a:r>
              <a:rPr lang="ru-RU" sz="2400" dirty="0">
                <a:latin typeface="Times New Roman" panose="02020603050405020304" pitchFamily="18" charset="0"/>
                <a:cs typeface="Times New Roman" panose="02020603050405020304" pitchFamily="18" charset="0"/>
              </a:rPr>
              <a:t> механик </a:t>
            </a:r>
            <a:r>
              <a:rPr lang="ru-RU" sz="2400" dirty="0" err="1">
                <a:latin typeface="Times New Roman" panose="02020603050405020304" pitchFamily="18" charset="0"/>
                <a:cs typeface="Times New Roman" panose="02020603050405020304" pitchFamily="18" charset="0"/>
              </a:rPr>
              <a:t>мосламага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эга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бўлади</a:t>
            </a:r>
            <a:r>
              <a:rPr lang="ru-RU" sz="2400" dirty="0">
                <a:latin typeface="Times New Roman" panose="02020603050405020304" pitchFamily="18" charset="0"/>
                <a:cs typeface="Times New Roman" panose="02020603050405020304" pitchFamily="18" charset="0"/>
              </a:rPr>
              <a:t>.</a:t>
            </a:r>
            <a:endParaRPr lang="ru-RU"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459259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536575" algn="just">
              <a:buNone/>
            </a:pPr>
            <a:r>
              <a:rPr lang="uz-Cyrl-UZ" sz="2800" dirty="0">
                <a:latin typeface="Times New Roman" panose="02020603050405020304" pitchFamily="18" charset="0"/>
                <a:cs typeface="Times New Roman" panose="02020603050405020304" pitchFamily="18" charset="0"/>
              </a:rPr>
              <a:t>Ҳар хил типдаги релелар бошқариш тизимларида кенг автоматика элементлари сифатида ишлатилади. Реле — автоматик қурилма элем</a:t>
            </a:r>
            <a:r>
              <a:rPr lang="uz-Latn-UZ" sz="2800" dirty="0">
                <a:latin typeface="Times New Roman" panose="02020603050405020304" pitchFamily="18" charset="0"/>
                <a:cs typeface="Times New Roman" panose="02020603050405020304" pitchFamily="18" charset="0"/>
              </a:rPr>
              <a:t>е</a:t>
            </a:r>
            <a:r>
              <a:rPr lang="uz-Cyrl-UZ" sz="2800" dirty="0">
                <a:latin typeface="Times New Roman" panose="02020603050405020304" pitchFamily="18" charset="0"/>
                <a:cs typeface="Times New Roman" panose="02020603050405020304" pitchFamily="18" charset="0"/>
              </a:rPr>
              <a:t>нти бўлиб, унга ташқи физик ҳодисалар таъсир қилганда чиқиш катталигининг охирги қийматини сакраш тарзида қабул қилади.</a:t>
            </a:r>
            <a:endParaRPr lang="ru-RU" sz="2800" b="1" dirty="0">
              <a:latin typeface="Times New Roman" panose="02020603050405020304" pitchFamily="18" charset="0"/>
              <a:cs typeface="Times New Roman" panose="02020603050405020304" pitchFamily="18" charset="0"/>
            </a:endParaRPr>
          </a:p>
          <a:p>
            <a:pPr marL="0" indent="536575" algn="just">
              <a:buNone/>
            </a:pPr>
            <a:r>
              <a:rPr lang="ru-RU" sz="2800" dirty="0" err="1">
                <a:latin typeface="Times New Roman" panose="02020603050405020304" pitchFamily="18" charset="0"/>
                <a:cs typeface="Times New Roman" panose="02020603050405020304" pitchFamily="18" charset="0"/>
              </a:rPr>
              <a:t>Вақт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релеси</a:t>
            </a:r>
            <a:r>
              <a:rPr lang="ru-RU" sz="2800" dirty="0">
                <a:latin typeface="Times New Roman" panose="02020603050405020304" pitchFamily="18" charset="0"/>
                <a:cs typeface="Times New Roman" panose="02020603050405020304" pitchFamily="18" charset="0"/>
              </a:rPr>
              <a:t>, акустик реле, </a:t>
            </a:r>
            <a:r>
              <a:rPr lang="ru-RU" sz="2800" dirty="0" err="1">
                <a:latin typeface="Times New Roman" panose="02020603050405020304" pitchFamily="18" charset="0"/>
                <a:cs typeface="Times New Roman" panose="02020603050405020304" pitchFamily="18" charset="0"/>
              </a:rPr>
              <a:t>ҳимоя</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релеси</a:t>
            </a:r>
            <a:r>
              <a:rPr lang="ru-RU" sz="2800" dirty="0">
                <a:latin typeface="Times New Roman" panose="02020603050405020304" pitchFamily="18" charset="0"/>
                <a:cs typeface="Times New Roman" panose="02020603050405020304" pitchFamily="18" charset="0"/>
              </a:rPr>
              <a:t>, механик, </a:t>
            </a:r>
            <a:r>
              <a:rPr lang="ru-RU" sz="2800" dirty="0" err="1">
                <a:latin typeface="Times New Roman" panose="02020603050405020304" pitchFamily="18" charset="0"/>
                <a:cs typeface="Times New Roman" panose="02020603050405020304" pitchFamily="18" charset="0"/>
              </a:rPr>
              <a:t>қалқовичли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магнитли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кодли</a:t>
            </a:r>
            <a:r>
              <a:rPr lang="ru-RU" sz="2800" dirty="0">
                <a:latin typeface="Times New Roman" panose="02020603050405020304" pitchFamily="18" charset="0"/>
                <a:cs typeface="Times New Roman" panose="02020603050405020304" pitchFamily="18" charset="0"/>
              </a:rPr>
              <a:t>, пневматик, оптик </a:t>
            </a:r>
            <a:r>
              <a:rPr lang="ru-RU" sz="2800" dirty="0" err="1">
                <a:latin typeface="Times New Roman" panose="02020603050405020304" pitchFamily="18" charset="0"/>
                <a:cs typeface="Times New Roman" panose="02020603050405020304" pitchFamily="18" charset="0"/>
              </a:rPr>
              <a:t>релелар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Реледа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ташқи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таъсирга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равишда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занжирни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туташтирадиган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ажратадиган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контактлар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Мисол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тариқасида</a:t>
            </a:r>
            <a:r>
              <a:rPr lang="ru-RU" sz="2800" dirty="0">
                <a:latin typeface="Times New Roman" panose="02020603050405020304" pitchFamily="18" charset="0"/>
                <a:cs typeface="Times New Roman" panose="02020603050405020304" pitchFamily="18" charset="0"/>
              </a:rPr>
              <a:t> механик реле, </a:t>
            </a:r>
            <a:r>
              <a:rPr lang="ru-RU" sz="2800" dirty="0" err="1">
                <a:latin typeface="Times New Roman" panose="02020603050405020304" pitchFamily="18" charset="0"/>
                <a:cs typeface="Times New Roman" panose="02020603050405020304" pitchFamily="18" charset="0"/>
              </a:rPr>
              <a:t>иссиқлик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ўлчам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релелари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электромагнитли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релеларнинг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принципини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чиқамиз</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5.4</a:t>
            </a:r>
            <a:r>
              <a:rPr lang="ru-RU" sz="2800" dirty="0">
                <a:latin typeface="Times New Roman" panose="02020603050405020304" pitchFamily="18" charset="0"/>
                <a:cs typeface="Times New Roman" panose="02020603050405020304" pitchFamily="18" charset="0"/>
              </a:rPr>
              <a:t>-</a:t>
            </a:r>
            <a:r>
              <a:rPr lang="ru-RU" sz="2800" dirty="0" err="1">
                <a:latin typeface="Times New Roman" panose="02020603050405020304" pitchFamily="18" charset="0"/>
                <a:cs typeface="Times New Roman" panose="02020603050405020304" pitchFamily="18" charset="0"/>
              </a:rPr>
              <a:t>расм</a:t>
            </a:r>
            <a:r>
              <a:rPr lang="ru-RU" sz="2800" dirty="0">
                <a:latin typeface="Times New Roman" panose="02020603050405020304" pitchFamily="18" charset="0"/>
                <a:cs typeface="Times New Roman" panose="02020603050405020304" pitchFamily="18" charset="0"/>
              </a:rPr>
              <a:t>).</a:t>
            </a:r>
            <a:endParaRPr lang="ru-RU" sz="25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52189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4690" y="463860"/>
            <a:ext cx="6109251" cy="5040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683568" y="5661248"/>
            <a:ext cx="8136904" cy="646331"/>
          </a:xfrm>
          <a:prstGeom prst="rect">
            <a:avLst/>
          </a:prstGeom>
        </p:spPr>
        <p:txBody>
          <a:bodyPr wrap="square">
            <a:spAutoFit/>
          </a:bodyPr>
          <a:lstStyle/>
          <a:p>
            <a:pPr algn="ctr"/>
            <a:r>
              <a:rPr lang="uz-Cyrl-UZ" dirty="0">
                <a:latin typeface="Times New Roman" panose="02020603050405020304" pitchFamily="18" charset="0"/>
                <a:cs typeface="Times New Roman" panose="02020603050405020304" pitchFamily="18" charset="0"/>
              </a:rPr>
              <a:t>5.4</a:t>
            </a:r>
            <a:r>
              <a:rPr lang="uz-Latn-UZ" dirty="0">
                <a:latin typeface="Times New Roman" panose="02020603050405020304" pitchFamily="18" charset="0"/>
                <a:cs typeface="Times New Roman" panose="02020603050405020304" pitchFamily="18" charset="0"/>
              </a:rPr>
              <a:t>-</a:t>
            </a:r>
            <a:r>
              <a:rPr lang="ru-RU" dirty="0" err="1">
                <a:latin typeface="Times New Roman" panose="02020603050405020304" pitchFamily="18" charset="0"/>
                <a:cs typeface="Times New Roman" panose="02020603050405020304" pitchFamily="18" charset="0"/>
              </a:rPr>
              <a:t>расм</a:t>
            </a:r>
            <a:r>
              <a:rPr lang="ru-RU" dirty="0">
                <a:latin typeface="Times New Roman" panose="02020603050405020304" pitchFamily="18" charset="0"/>
                <a:cs typeface="Times New Roman" panose="02020603050405020304" pitchFamily="18" charset="0"/>
              </a:rPr>
              <a:t>. Механик (а), </a:t>
            </a:r>
            <a:r>
              <a:rPr lang="ru-RU" dirty="0" err="1">
                <a:latin typeface="Times New Roman" panose="02020603050405020304" pitchFamily="18" charset="0"/>
                <a:cs typeface="Times New Roman" panose="02020603050405020304" pitchFamily="18" charset="0"/>
              </a:rPr>
              <a:t>ўлчам</a:t>
            </a:r>
            <a:r>
              <a:rPr lang="ru-RU" dirty="0">
                <a:latin typeface="Times New Roman" panose="02020603050405020304" pitchFamily="18" charset="0"/>
                <a:cs typeface="Times New Roman" panose="02020603050405020304" pitchFamily="18" charset="0"/>
              </a:rPr>
              <a:t> (</a:t>
            </a:r>
            <a:r>
              <a:rPr lang="uz-Latn-UZ" dirty="0">
                <a:latin typeface="Times New Roman" panose="02020603050405020304" pitchFamily="18" charset="0"/>
                <a:cs typeface="Times New Roman" panose="02020603050405020304" pitchFamily="18" charset="0"/>
              </a:rPr>
              <a:t>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иссиқлик</a:t>
            </a:r>
            <a:r>
              <a:rPr lang="ru-RU" dirty="0">
                <a:latin typeface="Times New Roman" panose="02020603050405020304" pitchFamily="18" charset="0"/>
                <a:cs typeface="Times New Roman" panose="02020603050405020304" pitchFamily="18" charset="0"/>
              </a:rPr>
              <a:t> (в), </a:t>
            </a:r>
            <a:r>
              <a:rPr lang="ru-RU" dirty="0" err="1">
                <a:latin typeface="Times New Roman" panose="02020603050405020304" pitchFamily="18" charset="0"/>
                <a:cs typeface="Times New Roman" panose="02020603050405020304" pitchFamily="18" charset="0"/>
              </a:rPr>
              <a:t>тортилма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ўзақли</a:t>
            </a:r>
            <a:r>
              <a:rPr lang="ru-RU" dirty="0">
                <a:latin typeface="Times New Roman" panose="02020603050405020304" pitchFamily="18" charset="0"/>
                <a:cs typeface="Times New Roman" panose="02020603050405020304" pitchFamily="18" charset="0"/>
              </a:rPr>
              <a:t> (г), </a:t>
            </a:r>
            <a:r>
              <a:rPr lang="ru-RU" dirty="0" err="1">
                <a:latin typeface="Times New Roman" panose="02020603050405020304" pitchFamily="18" charset="0"/>
                <a:cs typeface="Times New Roman" panose="02020603050405020304" pitchFamily="18" charset="0"/>
              </a:rPr>
              <a:t>бурилма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якорли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электромагнитли</a:t>
            </a:r>
            <a:r>
              <a:rPr lang="ru-RU" dirty="0">
                <a:latin typeface="Times New Roman" panose="02020603050405020304" pitchFamily="18" charset="0"/>
                <a:cs typeface="Times New Roman" panose="02020603050405020304" pitchFamily="18" charset="0"/>
              </a:rPr>
              <a:t> </a:t>
            </a:r>
            <a:r>
              <a:rPr lang="ru-RU" i="1" dirty="0">
                <a:latin typeface="Times New Roman" panose="02020603050405020304" pitchFamily="18" charset="0"/>
                <a:cs typeface="Times New Roman" panose="02020603050405020304" pitchFamily="18" charset="0"/>
              </a:rPr>
              <a:t>(д)</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релеларнинг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схемалари</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258153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536575" algn="just">
              <a:lnSpc>
                <a:spcPct val="150000"/>
              </a:lnSpc>
              <a:buNone/>
            </a:pPr>
            <a:r>
              <a:rPr lang="ru-RU" sz="2800" dirty="0">
                <a:latin typeface="Times New Roman" panose="02020603050405020304" pitchFamily="18" charset="0"/>
                <a:cs typeface="Times New Roman" panose="02020603050405020304" pitchFamily="18" charset="0"/>
              </a:rPr>
              <a:t>Механик реле </a:t>
            </a:r>
            <a:r>
              <a:rPr lang="ru-RU" sz="2800" dirty="0" err="1">
                <a:latin typeface="Times New Roman" panose="02020603050405020304" pitchFamily="18" charset="0"/>
                <a:cs typeface="Times New Roman" panose="02020603050405020304" pitchFamily="18" charset="0"/>
              </a:rPr>
              <a:t>силжиш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тезлик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тезланиш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сарф</a:t>
            </a:r>
            <a:r>
              <a:rPr lang="ru-RU" sz="2800" dirty="0">
                <a:latin typeface="Times New Roman" panose="02020603050405020304" pitchFamily="18" charset="0"/>
                <a:cs typeface="Times New Roman" panose="02020603050405020304" pitchFamily="18" charset="0"/>
              </a:rPr>
              <a:t>, куч, момент кат- </a:t>
            </a:r>
            <a:r>
              <a:rPr lang="ru-RU" sz="2800" dirty="0" err="1">
                <a:latin typeface="Times New Roman" panose="02020603050405020304" pitchFamily="18" charset="0"/>
                <a:cs typeface="Times New Roman" panose="02020603050405020304" pitchFamily="18" charset="0"/>
              </a:rPr>
              <a:t>таликларининг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ўзгаришини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сезади</a:t>
            </a:r>
            <a:r>
              <a:rPr lang="ru-RU" sz="2800" dirty="0">
                <a:latin typeface="Times New Roman" panose="02020603050405020304" pitchFamily="18" charset="0"/>
                <a:cs typeface="Times New Roman" panose="02020603050405020304" pitchFamily="18" charset="0"/>
              </a:rPr>
              <a:t>. Механик </a:t>
            </a:r>
            <a:r>
              <a:rPr lang="ru-RU" sz="2800" dirty="0" err="1">
                <a:latin typeface="Times New Roman" panose="02020603050405020304" pitchFamily="18" charset="0"/>
                <a:cs typeface="Times New Roman" panose="02020603050405020304" pitchFamily="18" charset="0"/>
              </a:rPr>
              <a:t>тезлик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релесида</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5.4</a:t>
            </a:r>
            <a:r>
              <a:rPr lang="uz-Latn-UZ" sz="2800" dirty="0">
                <a:latin typeface="Times New Roman" panose="02020603050405020304" pitchFamily="18" charset="0"/>
                <a:cs typeface="Times New Roman" panose="02020603050405020304" pitchFamily="18" charset="0"/>
              </a:rPr>
              <a:t>-</a:t>
            </a:r>
            <a:r>
              <a:rPr lang="ru-RU" sz="2800" dirty="0" err="1">
                <a:latin typeface="Times New Roman" panose="02020603050405020304" pitchFamily="18" charset="0"/>
                <a:cs typeface="Times New Roman" panose="02020603050405020304" pitchFamily="18" charset="0"/>
              </a:rPr>
              <a:t>расм</a:t>
            </a:r>
            <a:r>
              <a:rPr lang="ru-RU"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марказдан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қочма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принципдан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фойдаланилган</a:t>
            </a:r>
            <a:r>
              <a:rPr lang="ru-RU" sz="2800" dirty="0">
                <a:latin typeface="Times New Roman" panose="02020603050405020304" pitchFamily="18" charset="0"/>
                <a:cs typeface="Times New Roman" panose="02020603050405020304" pitchFamily="18" charset="0"/>
              </a:rPr>
              <a:t>. Шток </a:t>
            </a:r>
            <a:r>
              <a:rPr lang="ru-RU" sz="2800" i="1" dirty="0">
                <a:latin typeface="Times New Roman" panose="02020603050405020304" pitchFamily="18" charset="0"/>
                <a:cs typeface="Times New Roman" panose="02020603050405020304" pitchFamily="18" charset="0"/>
              </a:rPr>
              <a:t>4</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айланганда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юклар</a:t>
            </a:r>
            <a:r>
              <a:rPr lang="ru-RU"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3</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марказдан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цочирма</a:t>
            </a:r>
            <a:r>
              <a:rPr lang="ru-RU" sz="2800" dirty="0">
                <a:latin typeface="Times New Roman" panose="02020603050405020304" pitchFamily="18" charset="0"/>
                <a:cs typeface="Times New Roman" panose="02020603050405020304" pitchFamily="18" charset="0"/>
              </a:rPr>
              <a:t> куч </a:t>
            </a:r>
            <a:r>
              <a:rPr lang="ru-RU" sz="2800" dirty="0" err="1">
                <a:latin typeface="Times New Roman" panose="02020603050405020304" pitchFamily="18" charset="0"/>
                <a:cs typeface="Times New Roman" panose="02020603050405020304" pitchFamily="18" charset="0"/>
              </a:rPr>
              <a:t>таъсирида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қарама-қарши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томонларга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сурилади</a:t>
            </a:r>
            <a:r>
              <a:rPr lang="ru-RU" sz="2800" dirty="0">
                <a:latin typeface="Times New Roman" panose="02020603050405020304" pitchFamily="18" charset="0"/>
                <a:cs typeface="Times New Roman" panose="02020603050405020304" pitchFamily="18" charset="0"/>
              </a:rPr>
              <a:t>. Бунда </a:t>
            </a:r>
            <a:r>
              <a:rPr lang="ru-RU" sz="2800" dirty="0" err="1">
                <a:latin typeface="Times New Roman" panose="02020603050405020304" pitchFamily="18" charset="0"/>
                <a:cs typeface="Times New Roman" panose="02020603050405020304" pitchFamily="18" charset="0"/>
              </a:rPr>
              <a:t>хомутлар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яқинлашади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оқибатда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ричаг</a:t>
            </a:r>
            <a:r>
              <a:rPr lang="ru-RU" sz="2800" dirty="0">
                <a:latin typeface="Times New Roman" panose="02020603050405020304" pitchFamily="18" charset="0"/>
                <a:cs typeface="Times New Roman" panose="02020603050405020304" pitchFamily="18" charset="0"/>
              </a:rPr>
              <a:t> 2 </a:t>
            </a:r>
            <a:r>
              <a:rPr lang="ru-RU" sz="2800" dirty="0" err="1">
                <a:latin typeface="Times New Roman" panose="02020603050405020304" pitchFamily="18" charset="0"/>
                <a:cs typeface="Times New Roman" panose="02020603050405020304" pitchFamily="18" charset="0"/>
              </a:rPr>
              <a:t>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ўзгаради</a:t>
            </a:r>
            <a:r>
              <a:rPr lang="ru-RU" sz="2800" dirty="0">
                <a:latin typeface="Times New Roman" panose="02020603050405020304" pitchFamily="18" charset="0"/>
                <a:cs typeface="Times New Roman" panose="02020603050405020304" pitchFamily="18" charset="0"/>
              </a:rPr>
              <a:t>: у </a:t>
            </a:r>
            <a:r>
              <a:rPr lang="ru-RU" sz="2800" dirty="0" err="1">
                <a:latin typeface="Times New Roman" panose="02020603050405020304" pitchFamily="18" charset="0"/>
                <a:cs typeface="Times New Roman" panose="02020603050405020304" pitchFamily="18" charset="0"/>
              </a:rPr>
              <a:t>бурилиб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навбат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контактлар</a:t>
            </a:r>
            <a:r>
              <a:rPr lang="ru-RU"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1</a:t>
            </a:r>
            <a:r>
              <a:rPr lang="ru-RU" sz="2800" dirty="0">
                <a:latin typeface="Times New Roman" panose="02020603050405020304" pitchFamily="18" charset="0"/>
                <a:cs typeface="Times New Roman" panose="02020603050405020304" pitchFamily="18" charset="0"/>
              </a:rPr>
              <a:t> ни </a:t>
            </a:r>
            <a:r>
              <a:rPr lang="ru-RU" sz="2800" dirty="0" err="1">
                <a:latin typeface="Times New Roman" panose="02020603050405020304" pitchFamily="18" charset="0"/>
                <a:cs typeface="Times New Roman" panose="02020603050405020304" pitchFamily="18" charset="0"/>
              </a:rPr>
              <a:t>ажратади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туташтиради</a:t>
            </a:r>
            <a:r>
              <a:rPr lang="ru-RU" sz="2800" dirty="0" smtClean="0">
                <a:latin typeface="Times New Roman" panose="02020603050405020304" pitchFamily="18" charset="0"/>
                <a:cs typeface="Times New Roman" panose="02020603050405020304" pitchFamily="18" charset="0"/>
              </a:rPr>
              <a:t>.</a:t>
            </a:r>
            <a:endParaRPr lang="ru-RU" sz="25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511717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536575" algn="just">
              <a:buNone/>
            </a:pPr>
            <a:r>
              <a:rPr lang="uz-Latn-UZ" sz="2800" dirty="0">
                <a:latin typeface="Times New Roman" panose="02020603050405020304" pitchFamily="18" charset="0"/>
                <a:cs typeface="Times New Roman" panose="02020603050405020304" pitchFamily="18" charset="0"/>
              </a:rPr>
              <a:t>Чизиқли ўлчамлар релеси чизиқли ўлчамлар ёки чизиқли силжишларни ўлчаш учун ишлатилади. Қўш чекли ричагли реле (</a:t>
            </a:r>
            <a:r>
              <a:rPr lang="uz-Cyrl-UZ" sz="2800" dirty="0">
                <a:latin typeface="Times New Roman" panose="02020603050405020304" pitchFamily="18" charset="0"/>
                <a:cs typeface="Times New Roman" panose="02020603050405020304" pitchFamily="18" charset="0"/>
              </a:rPr>
              <a:t>5.4</a:t>
            </a:r>
            <a:r>
              <a:rPr lang="uz-Latn-UZ" sz="2800" dirty="0">
                <a:latin typeface="Times New Roman" panose="02020603050405020304" pitchFamily="18" charset="0"/>
                <a:cs typeface="Times New Roman" panose="02020603050405020304" pitchFamily="18" charset="0"/>
              </a:rPr>
              <a:t>-расм, </a:t>
            </a:r>
            <a:r>
              <a:rPr lang="uz-Latn-UZ" sz="2800" i="1" dirty="0">
                <a:latin typeface="Times New Roman" panose="02020603050405020304" pitchFamily="18" charset="0"/>
                <a:cs typeface="Times New Roman" panose="02020603050405020304" pitchFamily="18" charset="0"/>
              </a:rPr>
              <a:t>б)</a:t>
            </a:r>
            <a:r>
              <a:rPr lang="uz-Latn-UZ" sz="2800" dirty="0">
                <a:latin typeface="Times New Roman" panose="02020603050405020304" pitchFamily="18" charset="0"/>
                <a:cs typeface="Times New Roman" panose="02020603050405020304" pitchFamily="18" charset="0"/>
              </a:rPr>
              <a:t> ўлчаш штоги </a:t>
            </a:r>
            <a:r>
              <a:rPr lang="uz-Latn-UZ" sz="2800" i="1" dirty="0">
                <a:latin typeface="Times New Roman" panose="02020603050405020304" pitchFamily="18" charset="0"/>
                <a:cs typeface="Times New Roman" panose="02020603050405020304" pitchFamily="18" charset="0"/>
              </a:rPr>
              <a:t>1,</a:t>
            </a:r>
            <a:r>
              <a:rPr lang="uz-Latn-UZ" sz="2800" dirty="0">
                <a:latin typeface="Times New Roman" panose="02020603050405020304" pitchFamily="18" charset="0"/>
                <a:cs typeface="Times New Roman" panose="02020603050405020304" pitchFamily="18" charset="0"/>
              </a:rPr>
              <a:t> гильза </a:t>
            </a:r>
            <a:r>
              <a:rPr lang="uz-Latn-UZ" sz="2800" i="1" dirty="0">
                <a:latin typeface="Times New Roman" panose="02020603050405020304" pitchFamily="18" charset="0"/>
                <a:cs typeface="Times New Roman" panose="02020603050405020304" pitchFamily="18" charset="0"/>
              </a:rPr>
              <a:t>2,</a:t>
            </a:r>
            <a:r>
              <a:rPr lang="uz-Latn-UZ" sz="2800" dirty="0">
                <a:latin typeface="Times New Roman" panose="02020603050405020304" pitchFamily="18" charset="0"/>
                <a:cs typeface="Times New Roman" panose="02020603050405020304" pitchFamily="18" charset="0"/>
              </a:rPr>
              <a:t> корпус </a:t>
            </a:r>
            <a:r>
              <a:rPr lang="uz-Latn-UZ" sz="2800" i="1" dirty="0">
                <a:latin typeface="Times New Roman" panose="02020603050405020304" pitchFamily="18" charset="0"/>
                <a:cs typeface="Times New Roman" panose="02020603050405020304" pitchFamily="18" charset="0"/>
              </a:rPr>
              <a:t>3,</a:t>
            </a:r>
            <a:r>
              <a:rPr lang="uz-Latn-UZ" sz="2800" dirty="0">
                <a:latin typeface="Times New Roman" panose="02020603050405020304" pitchFamily="18" charset="0"/>
                <a:cs typeface="Times New Roman" panose="02020603050405020304" pitchFamily="18" charset="0"/>
              </a:rPr>
              <a:t> пружина </a:t>
            </a:r>
            <a:r>
              <a:rPr lang="uz-Latn-UZ" sz="2800" i="1" dirty="0">
                <a:latin typeface="Times New Roman" panose="02020603050405020304" pitchFamily="18" charset="0"/>
                <a:cs typeface="Times New Roman" panose="02020603050405020304" pitchFamily="18" charset="0"/>
              </a:rPr>
              <a:t>4,</a:t>
            </a:r>
            <a:r>
              <a:rPr lang="uz-Latn-UZ" sz="2800" dirty="0">
                <a:latin typeface="Times New Roman" panose="02020603050405020304" pitchFamily="18" charset="0"/>
                <a:cs typeface="Times New Roman" panose="02020603050405020304" pitchFamily="18" charset="0"/>
              </a:rPr>
              <a:t> контактли ричаг 5, созлаш винтлари </a:t>
            </a:r>
            <a:r>
              <a:rPr lang="uz-Latn-UZ" sz="2800" i="1" dirty="0">
                <a:latin typeface="Times New Roman" panose="02020603050405020304" pitchFamily="18" charset="0"/>
                <a:cs typeface="Times New Roman" panose="02020603050405020304" pitchFamily="18" charset="0"/>
              </a:rPr>
              <a:t>6,</a:t>
            </a:r>
            <a:r>
              <a:rPr lang="uz-Latn-UZ" sz="2800" dirty="0">
                <a:latin typeface="Times New Roman" panose="02020603050405020304" pitchFamily="18" charset="0"/>
                <a:cs typeface="Times New Roman" panose="02020603050405020304" pitchFamily="18" charset="0"/>
              </a:rPr>
              <a:t> қўзғалмас 7, </a:t>
            </a:r>
            <a:r>
              <a:rPr lang="uz-Latn-UZ" sz="2800" i="1" dirty="0">
                <a:latin typeface="Times New Roman" panose="02020603050405020304" pitchFamily="18" charset="0"/>
                <a:cs typeface="Times New Roman" panose="02020603050405020304" pitchFamily="18" charset="0"/>
              </a:rPr>
              <a:t>9</a:t>
            </a:r>
            <a:r>
              <a:rPr lang="uz-Latn-UZ" sz="2800" dirty="0">
                <a:latin typeface="Times New Roman" panose="02020603050405020304" pitchFamily="18" charset="0"/>
                <a:cs typeface="Times New Roman" panose="02020603050405020304" pitchFamily="18" charset="0"/>
              </a:rPr>
              <a:t> ва сурилма </a:t>
            </a:r>
            <a:r>
              <a:rPr lang="uz-Latn-UZ" sz="2800" i="1" dirty="0">
                <a:latin typeface="Times New Roman" panose="02020603050405020304" pitchFamily="18" charset="0"/>
                <a:cs typeface="Times New Roman" panose="02020603050405020304" pitchFamily="18" charset="0"/>
              </a:rPr>
              <a:t>8</a:t>
            </a:r>
            <a:r>
              <a:rPr lang="uz-Latn-UZ" sz="2800" dirty="0">
                <a:latin typeface="Times New Roman" panose="02020603050405020304" pitchFamily="18" charset="0"/>
                <a:cs typeface="Times New Roman" panose="02020603050405020304" pitchFamily="18" charset="0"/>
              </a:rPr>
              <a:t> контактлардан тузилган. Сурилма контактлар </a:t>
            </a:r>
            <a:r>
              <a:rPr lang="uz-Latn-UZ" sz="2800" i="1" dirty="0">
                <a:latin typeface="Times New Roman" panose="02020603050405020304" pitchFamily="18" charset="0"/>
                <a:cs typeface="Times New Roman" panose="02020603050405020304" pitchFamily="18" charset="0"/>
              </a:rPr>
              <a:t>8</a:t>
            </a:r>
            <a:r>
              <a:rPr lang="uz-Latn-UZ" sz="2800" dirty="0">
                <a:latin typeface="Times New Roman" panose="02020603050405020304" pitchFamily="18" charset="0"/>
                <a:cs typeface="Times New Roman" panose="02020603050405020304" pitchFamily="18" charset="0"/>
              </a:rPr>
              <a:t> тир</a:t>
            </a:r>
            <a:r>
              <a:rPr lang="uz-Cyrl-UZ" sz="2800" dirty="0">
                <a:latin typeface="Times New Roman" panose="02020603050405020304" pitchFamily="18" charset="0"/>
                <a:cs typeface="Times New Roman" panose="02020603050405020304" pitchFamily="18" charset="0"/>
              </a:rPr>
              <a:t>г</a:t>
            </a:r>
            <a:r>
              <a:rPr lang="uz-Latn-UZ" sz="2800" dirty="0">
                <a:latin typeface="Times New Roman" panose="02020603050405020304" pitchFamily="18" charset="0"/>
                <a:cs typeface="Times New Roman" panose="02020603050405020304" pitchFamily="18" charset="0"/>
              </a:rPr>
              <a:t>акнинг ясси пружинасига маҳкамланган ричаг </a:t>
            </a:r>
            <a:r>
              <a:rPr lang="uz-Latn-UZ" sz="2800" i="1" dirty="0">
                <a:latin typeface="Times New Roman" panose="02020603050405020304" pitchFamily="18" charset="0"/>
                <a:cs typeface="Times New Roman" panose="02020603050405020304" pitchFamily="18" charset="0"/>
              </a:rPr>
              <a:t>5</a:t>
            </a:r>
            <a:r>
              <a:rPr lang="uz-Latn-UZ" sz="2800" dirty="0">
                <a:latin typeface="Times New Roman" panose="02020603050405020304" pitchFamily="18" charset="0"/>
                <a:cs typeface="Times New Roman" panose="02020603050405020304" pitchFamily="18" charset="0"/>
              </a:rPr>
              <a:t> га ўрнатилган. Қўзғалмас контактлар 7 ва </a:t>
            </a:r>
            <a:r>
              <a:rPr lang="uz-Latn-UZ" sz="2800" i="1" dirty="0">
                <a:latin typeface="Times New Roman" panose="02020603050405020304" pitchFamily="18" charset="0"/>
                <a:cs typeface="Times New Roman" panose="02020603050405020304" pitchFamily="18" charset="0"/>
              </a:rPr>
              <a:t>9</a:t>
            </a:r>
            <a:r>
              <a:rPr lang="uz-Latn-UZ" sz="2800" dirty="0">
                <a:latin typeface="Times New Roman" panose="02020603050405020304" pitchFamily="18" charset="0"/>
                <a:cs typeface="Times New Roman" panose="02020603050405020304" pitchFamily="18" charset="0"/>
              </a:rPr>
              <a:t> созлаш винтлари </a:t>
            </a:r>
            <a:r>
              <a:rPr lang="uz-Latn-UZ" sz="2800" i="1" dirty="0">
                <a:latin typeface="Times New Roman" panose="02020603050405020304" pitchFamily="18" charset="0"/>
                <a:cs typeface="Times New Roman" panose="02020603050405020304" pitchFamily="18" charset="0"/>
              </a:rPr>
              <a:t>6</a:t>
            </a:r>
            <a:r>
              <a:rPr lang="uz-Latn-UZ" sz="2800" dirty="0">
                <a:latin typeface="Times New Roman" panose="02020603050405020304" pitchFamily="18" charset="0"/>
                <a:cs typeface="Times New Roman" panose="02020603050405020304" pitchFamily="18" charset="0"/>
              </a:rPr>
              <a:t> ва </a:t>
            </a:r>
            <a:r>
              <a:rPr lang="uz-Latn-UZ" sz="2800" i="1" dirty="0">
                <a:latin typeface="Times New Roman" panose="02020603050405020304" pitchFamily="18" charset="0"/>
                <a:cs typeface="Times New Roman" panose="02020603050405020304" pitchFamily="18" charset="0"/>
              </a:rPr>
              <a:t>10</a:t>
            </a:r>
            <a:r>
              <a:rPr lang="uz-Latn-UZ" sz="2800" dirty="0">
                <a:latin typeface="Times New Roman" panose="02020603050405020304" pitchFamily="18" charset="0"/>
                <a:cs typeface="Times New Roman" panose="02020603050405020304" pitchFamily="18" charset="0"/>
              </a:rPr>
              <a:t> нинг учларида жойлашган. Шток </a:t>
            </a:r>
            <a:r>
              <a:rPr lang="uz-Latn-UZ" sz="2800" i="1" dirty="0">
                <a:latin typeface="Times New Roman" panose="02020603050405020304" pitchFamily="18" charset="0"/>
                <a:cs typeface="Times New Roman" panose="02020603050405020304" pitchFamily="18" charset="0"/>
              </a:rPr>
              <a:t>1 </a:t>
            </a:r>
            <a:r>
              <a:rPr lang="uz-Latn-UZ" sz="2800" dirty="0">
                <a:latin typeface="Times New Roman" panose="02020603050405020304" pitchFamily="18" charset="0"/>
                <a:cs typeface="Times New Roman" panose="02020603050405020304" pitchFamily="18" charset="0"/>
              </a:rPr>
              <a:t>сурилганда ричаг </a:t>
            </a:r>
            <a:r>
              <a:rPr lang="uz-Latn-UZ" sz="2800" i="1" dirty="0">
                <a:latin typeface="Times New Roman" panose="02020603050405020304" pitchFamily="18" charset="0"/>
                <a:cs typeface="Times New Roman" panose="02020603050405020304" pitchFamily="18" charset="0"/>
              </a:rPr>
              <a:t>5</a:t>
            </a:r>
            <a:r>
              <a:rPr lang="uz-Latn-UZ" sz="2800" dirty="0">
                <a:latin typeface="Times New Roman" panose="02020603050405020304" pitchFamily="18" charset="0"/>
                <a:cs typeface="Times New Roman" panose="02020603050405020304" pitchFamily="18" charset="0"/>
              </a:rPr>
              <a:t> ва контакт </a:t>
            </a:r>
            <a:r>
              <a:rPr lang="uz-Latn-UZ" sz="2800" i="1" dirty="0">
                <a:latin typeface="Times New Roman" panose="02020603050405020304" pitchFamily="18" charset="0"/>
                <a:cs typeface="Times New Roman" panose="02020603050405020304" pitchFamily="18" charset="0"/>
              </a:rPr>
              <a:t>8</a:t>
            </a:r>
            <a:r>
              <a:rPr lang="uz-Latn-UZ" sz="2800" dirty="0">
                <a:latin typeface="Times New Roman" panose="02020603050405020304" pitchFamily="18" charset="0"/>
                <a:cs typeface="Times New Roman" panose="02020603050405020304" pitchFamily="18" charset="0"/>
              </a:rPr>
              <a:t> ҳаракатга келади, бунда контактнинг қўзғалмас контактларидан бири туташади, бу эса текши- рилаётган ўлчамнинг чекли қийматларига мос келади. Бундай релелар баъзан ўлчам датчиклари деб ҳам аталади.</a:t>
            </a:r>
            <a:endParaRPr lang="ru-RU" sz="25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568856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Иссиқлик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релеси</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5.4</a:t>
            </a:r>
            <a:r>
              <a:rPr lang="uz-Latn-UZ" sz="2800" dirty="0">
                <a:latin typeface="Times New Roman" panose="02020603050405020304" pitchFamily="18" charset="0"/>
                <a:cs typeface="Times New Roman" panose="02020603050405020304" pitchFamily="18" charset="0"/>
              </a:rPr>
              <a:t>-</a:t>
            </a:r>
            <a:r>
              <a:rPr lang="ru-RU" sz="2800" dirty="0" err="1">
                <a:latin typeface="Times New Roman" panose="02020603050405020304" pitchFamily="18" charset="0"/>
                <a:cs typeface="Times New Roman" panose="02020603050405020304" pitchFamily="18" charset="0"/>
              </a:rPr>
              <a:t>расм</a:t>
            </a:r>
            <a:r>
              <a:rPr lang="ru-RU" sz="2800" dirty="0">
                <a:latin typeface="Times New Roman" panose="02020603050405020304" pitchFamily="18" charset="0"/>
                <a:cs typeface="Times New Roman" panose="02020603050405020304" pitchFamily="18" charset="0"/>
              </a:rPr>
              <a:t>, в) </a:t>
            </a:r>
            <a:r>
              <a:rPr lang="ru-RU" sz="2800" dirty="0" err="1">
                <a:latin typeface="Times New Roman" panose="02020603050405020304" pitchFamily="18" charset="0"/>
                <a:cs typeface="Times New Roman" panose="02020603050405020304" pitchFamily="18" charset="0"/>
              </a:rPr>
              <a:t>температуранинг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ўзгаришини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сезади</a:t>
            </a:r>
            <a:r>
              <a:rPr lang="ru-RU" sz="2800" dirty="0">
                <a:latin typeface="Times New Roman" panose="02020603050405020304" pitchFamily="18" charset="0"/>
                <a:cs typeface="Times New Roman" panose="02020603050405020304" pitchFamily="18" charset="0"/>
              </a:rPr>
              <a:t>. У </a:t>
            </a:r>
            <a:r>
              <a:rPr lang="ru-RU" sz="2800" dirty="0" err="1">
                <a:latin typeface="Times New Roman" panose="02020603050405020304" pitchFamily="18" charset="0"/>
                <a:cs typeface="Times New Roman" panose="02020603050405020304" pitchFamily="18" charset="0"/>
              </a:rPr>
              <a:t>контактлар</a:t>
            </a:r>
            <a:r>
              <a:rPr lang="ru-RU"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1,</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ричаг</a:t>
            </a:r>
            <a:r>
              <a:rPr lang="ru-RU"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2,</a:t>
            </a:r>
            <a:r>
              <a:rPr lang="ru-RU" sz="2800" dirty="0">
                <a:latin typeface="Times New Roman" panose="02020603050405020304" pitchFamily="18" charset="0"/>
                <a:cs typeface="Times New Roman" panose="02020603050405020304" pitchFamily="18" charset="0"/>
              </a:rPr>
              <a:t> шкала </a:t>
            </a:r>
            <a:r>
              <a:rPr lang="ru-RU" sz="2800" i="1" dirty="0">
                <a:latin typeface="Times New Roman" panose="02020603050405020304" pitchFamily="18" charset="0"/>
                <a:cs typeface="Times New Roman" panose="02020603050405020304" pitchFamily="18" charset="0"/>
              </a:rPr>
              <a:t>3,</a:t>
            </a:r>
            <a:r>
              <a:rPr lang="ru-RU" sz="2800" dirty="0">
                <a:latin typeface="Times New Roman" panose="02020603050405020304" pitchFamily="18" charset="0"/>
                <a:cs typeface="Times New Roman" panose="02020603050405020304" pitchFamily="18" charset="0"/>
              </a:rPr>
              <a:t> пружина </a:t>
            </a:r>
            <a:r>
              <a:rPr lang="ru-RU" sz="2800" i="1" dirty="0">
                <a:latin typeface="Times New Roman" panose="02020603050405020304" pitchFamily="18" charset="0"/>
                <a:cs typeface="Times New Roman" panose="02020603050405020304" pitchFamily="18" charset="0"/>
              </a:rPr>
              <a:t>4,</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найча</a:t>
            </a:r>
            <a:r>
              <a:rPr lang="ru-RU"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5</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стержень </a:t>
            </a:r>
            <a:r>
              <a:rPr lang="ru-RU" sz="2800" i="1" dirty="0">
                <a:latin typeface="Times New Roman" panose="02020603050405020304" pitchFamily="18" charset="0"/>
                <a:cs typeface="Times New Roman" panose="02020603050405020304" pitchFamily="18" charset="0"/>
              </a:rPr>
              <a:t>6</a:t>
            </a:r>
            <a:r>
              <a:rPr lang="ru-RU" sz="2800" dirty="0">
                <a:latin typeface="Times New Roman" panose="02020603050405020304" pitchFamily="18" charset="0"/>
                <a:cs typeface="Times New Roman" panose="02020603050405020304" pitchFamily="18" charset="0"/>
              </a:rPr>
              <a:t> дан </a:t>
            </a:r>
            <a:r>
              <a:rPr lang="ru-RU" sz="2800" dirty="0" err="1">
                <a:latin typeface="Times New Roman" panose="02020603050405020304" pitchFamily="18" charset="0"/>
                <a:cs typeface="Times New Roman" panose="02020603050405020304" pitchFamily="18" charset="0"/>
              </a:rPr>
              <a:t>тузилган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Найча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стержень </a:t>
            </a:r>
            <a:r>
              <a:rPr lang="ru-RU" sz="2800" dirty="0" err="1">
                <a:latin typeface="Times New Roman" panose="02020603050405020304" pitchFamily="18" charset="0"/>
                <a:cs typeface="Times New Roman" panose="02020603050405020304" pitchFamily="18" charset="0"/>
              </a:rPr>
              <a:t>чизиқли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кенгайиш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коэффициенти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турлича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материаллардан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ишланган</a:t>
            </a:r>
            <a:r>
              <a:rPr lang="ru-RU" sz="2800" dirty="0">
                <a:latin typeface="Times New Roman" panose="02020603050405020304" pitchFamily="18" charset="0"/>
                <a:cs typeface="Times New Roman" panose="02020603050405020304" pitchFamily="18" charset="0"/>
              </a:rPr>
              <a:t>. Улар </a:t>
            </a:r>
            <a:r>
              <a:rPr lang="ru-RU" sz="2800" dirty="0" err="1">
                <a:latin typeface="Times New Roman" panose="02020603050405020304" pitchFamily="18" charset="0"/>
                <a:cs typeface="Times New Roman" panose="02020603050405020304" pitchFamily="18" charset="0"/>
              </a:rPr>
              <a:t>дилатометрик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элементлар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аталади</a:t>
            </a:r>
            <a:r>
              <a:rPr lang="ru-RU" sz="2800" dirty="0">
                <a:latin typeface="Times New Roman" panose="02020603050405020304" pitchFamily="18" charset="0"/>
                <a:cs typeface="Times New Roman" panose="02020603050405020304" pitchFamily="18" charset="0"/>
              </a:rPr>
              <a:t>. Температура </a:t>
            </a:r>
            <a:r>
              <a:rPr lang="ru-RU" sz="2800" dirty="0" err="1">
                <a:latin typeface="Times New Roman" panose="02020603050405020304" pitchFamily="18" charset="0"/>
                <a:cs typeface="Times New Roman" panose="02020603050405020304" pitchFamily="18" charset="0"/>
              </a:rPr>
              <a:t>ўзгарганда</a:t>
            </a:r>
            <a:r>
              <a:rPr lang="ru-RU" sz="2800" dirty="0">
                <a:latin typeface="Times New Roman" panose="02020603050405020304" pitchFamily="18" charset="0"/>
                <a:cs typeface="Times New Roman" panose="02020603050405020304" pitchFamily="18" charset="0"/>
              </a:rPr>
              <a:t> стержень </a:t>
            </a:r>
            <a:r>
              <a:rPr lang="ru-RU" sz="2800" i="1" dirty="0">
                <a:latin typeface="Times New Roman" panose="02020603050405020304" pitchFamily="18" charset="0"/>
                <a:cs typeface="Times New Roman" panose="02020603050405020304" pitchFamily="18" charset="0"/>
              </a:rPr>
              <a:t>6</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найча</a:t>
            </a:r>
            <a:r>
              <a:rPr lang="ru-RU"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5</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хил </a:t>
            </a:r>
            <a:r>
              <a:rPr lang="ru-RU" sz="2800" dirty="0" err="1">
                <a:latin typeface="Times New Roman" panose="02020603050405020304" pitchFamily="18" charset="0"/>
                <a:cs typeface="Times New Roman" panose="02020603050405020304" pitchFamily="18" charset="0"/>
              </a:rPr>
              <a:t>катталикда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узаяди</a:t>
            </a:r>
            <a:r>
              <a:rPr lang="ru-RU" sz="2800" dirty="0">
                <a:latin typeface="Times New Roman" panose="02020603050405020304" pitchFamily="18" charset="0"/>
                <a:cs typeface="Times New Roman" panose="02020603050405020304" pitchFamily="18" charset="0"/>
              </a:rPr>
              <a:t>. Стержень </a:t>
            </a:r>
            <a:r>
              <a:rPr lang="ru-RU" sz="2800" dirty="0" err="1">
                <a:latin typeface="Times New Roman" panose="02020603050405020304" pitchFamily="18" charset="0"/>
                <a:cs typeface="Times New Roman" panose="02020603050405020304" pitchFamily="18" charset="0"/>
              </a:rPr>
              <a:t>ричаг</a:t>
            </a:r>
            <a:r>
              <a:rPr lang="ru-RU"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2</a:t>
            </a:r>
            <a:r>
              <a:rPr lang="ru-RU" sz="2800" dirty="0">
                <a:latin typeface="Times New Roman" panose="02020603050405020304" pitchFamily="18" charset="0"/>
                <a:cs typeface="Times New Roman" panose="02020603050405020304" pitchFamily="18" charset="0"/>
              </a:rPr>
              <a:t> ни </a:t>
            </a:r>
            <a:r>
              <a:rPr lang="ru-RU" sz="2800" dirty="0" err="1">
                <a:latin typeface="Times New Roman" panose="02020603050405020304" pitchFamily="18" charset="0"/>
                <a:cs typeface="Times New Roman" panose="02020603050405020304" pitchFamily="18" charset="0"/>
              </a:rPr>
              <a:t>босади</a:t>
            </a:r>
            <a:r>
              <a:rPr lang="ru-RU" sz="2800" dirty="0">
                <a:latin typeface="Times New Roman" panose="02020603050405020304" pitchFamily="18" charset="0"/>
                <a:cs typeface="Times New Roman" panose="02020603050405020304" pitchFamily="18" charset="0"/>
              </a:rPr>
              <a:t>, у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навбатма-навбат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контактлар</a:t>
            </a:r>
            <a:r>
              <a:rPr lang="ru-RU" sz="2800"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1</a:t>
            </a:r>
            <a:r>
              <a:rPr lang="ru-RU" sz="2800" dirty="0">
                <a:latin typeface="Times New Roman" panose="02020603050405020304" pitchFamily="18" charset="0"/>
                <a:cs typeface="Times New Roman" panose="02020603050405020304" pitchFamily="18" charset="0"/>
              </a:rPr>
              <a:t> ни </a:t>
            </a:r>
            <a:r>
              <a:rPr lang="ru-RU" sz="2800" dirty="0" err="1">
                <a:latin typeface="Times New Roman" panose="02020603050405020304" pitchFamily="18" charset="0"/>
                <a:cs typeface="Times New Roman" panose="02020603050405020304" pitchFamily="18" charset="0"/>
              </a:rPr>
              <a:t>туташтиради</a:t>
            </a:r>
            <a:r>
              <a:rPr lang="ru-RU" sz="2800" dirty="0">
                <a:latin typeface="Times New Roman" panose="02020603050405020304" pitchFamily="18" charset="0"/>
                <a:cs typeface="Times New Roman" panose="02020603050405020304" pitchFamily="18" charset="0"/>
              </a:rPr>
              <a:t>.</a:t>
            </a:r>
            <a:endParaRPr lang="ru-RU" sz="25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04250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536575" algn="just">
              <a:buNone/>
            </a:pPr>
            <a:r>
              <a:rPr lang="ru-RU" sz="2700" dirty="0" err="1">
                <a:latin typeface="Times New Roman" panose="02020603050405020304" pitchFamily="18" charset="0"/>
                <a:cs typeface="Times New Roman" panose="02020603050405020304" pitchFamily="18" charset="0"/>
              </a:rPr>
              <a:t>Электромагнитли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релеларнинг</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чулғамлардан</a:t>
            </a:r>
            <a:r>
              <a:rPr lang="ru-RU" sz="2700" dirty="0">
                <a:latin typeface="Times New Roman" panose="02020603050405020304" pitchFamily="18" charset="0"/>
                <a:cs typeface="Times New Roman" panose="02020603050405020304" pitchFamily="18" charset="0"/>
              </a:rPr>
              <a:t> ток </a:t>
            </a:r>
            <a:r>
              <a:rPr lang="ru-RU" sz="2700" dirty="0" err="1">
                <a:latin typeface="Times New Roman" panose="02020603050405020304" pitchFamily="18" charset="0"/>
                <a:cs typeface="Times New Roman" panose="02020603050405020304" pitchFamily="18" charset="0"/>
              </a:rPr>
              <a:t>ўтишига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сезгирлиги</a:t>
            </a:r>
            <a:r>
              <a:rPr lang="ru-RU" sz="2700" dirty="0">
                <a:latin typeface="Times New Roman" panose="02020603050405020304" pitchFamily="18" charset="0"/>
                <a:cs typeface="Times New Roman" panose="02020603050405020304" pitchFamily="18" charset="0"/>
              </a:rPr>
              <a:t> якорь </a:t>
            </a:r>
            <a:r>
              <a:rPr lang="ru-RU" sz="2700" dirty="0" err="1">
                <a:latin typeface="Times New Roman" panose="02020603050405020304" pitchFamily="18" charset="0"/>
                <a:cs typeface="Times New Roman" panose="02020603050405020304" pitchFamily="18" charset="0"/>
              </a:rPr>
              <a:t>ёки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ўзакни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ўзига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тортишида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намоён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бўлади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Электромагнитли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реленинг</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қабул</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қилувчи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органи</a:t>
            </a:r>
            <a:r>
              <a:rPr lang="ru-RU" sz="2700" dirty="0">
                <a:latin typeface="Times New Roman" panose="02020603050405020304" pitchFamily="18" charset="0"/>
                <a:cs typeface="Times New Roman" panose="02020603050405020304" pitchFamily="18" charset="0"/>
              </a:rPr>
              <a:t> ч</a:t>
            </a:r>
            <a:r>
              <a:rPr lang="uz-Cyrl-UZ" sz="2700" dirty="0">
                <a:latin typeface="Times New Roman" panose="02020603050405020304" pitchFamily="18" charset="0"/>
                <a:cs typeface="Times New Roman" panose="02020603050405020304" pitchFamily="18" charset="0"/>
              </a:rPr>
              <a:t>ў</a:t>
            </a:r>
            <a:r>
              <a:rPr lang="ru-RU" sz="2700" dirty="0" err="1">
                <a:latin typeface="Times New Roman" panose="02020603050405020304" pitchFamily="18" charset="0"/>
                <a:cs typeface="Times New Roman" panose="02020603050405020304" pitchFamily="18" charset="0"/>
              </a:rPr>
              <a:t>лғам</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ва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қўзғалувчан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қисмли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якорли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ёки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ўза</a:t>
            </a:r>
            <a:r>
              <a:rPr lang="uz-Cyrl-UZ" sz="2700" dirty="0">
                <a:latin typeface="Times New Roman" panose="02020603050405020304" pitchFamily="18" charset="0"/>
                <a:cs typeface="Times New Roman" panose="02020603050405020304" pitchFamily="18" charset="0"/>
              </a:rPr>
              <a:t>к</a:t>
            </a:r>
            <a:r>
              <a:rPr lang="ru-RU" sz="2700" dirty="0">
                <a:latin typeface="Times New Roman" panose="02020603050405020304" pitchFamily="18" charset="0"/>
                <a:cs typeface="Times New Roman" panose="02020603050405020304" pitchFamily="18" charset="0"/>
              </a:rPr>
              <a:t>ли) магнит </a:t>
            </a:r>
            <a:r>
              <a:rPr lang="ru-RU" sz="2700" dirty="0" err="1">
                <a:latin typeface="Times New Roman" panose="02020603050405020304" pitchFamily="18" charset="0"/>
                <a:cs typeface="Times New Roman" panose="02020603050405020304" pitchFamily="18" charset="0"/>
              </a:rPr>
              <a:t>тизимдир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ижрочи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органи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эса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контактлардир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Тортилма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ўза</a:t>
            </a:r>
            <a:r>
              <a:rPr lang="uz-Cyrl-UZ" sz="2700" dirty="0">
                <a:latin typeface="Times New Roman" panose="02020603050405020304" pitchFamily="18" charset="0"/>
                <a:cs typeface="Times New Roman" panose="02020603050405020304" pitchFamily="18" charset="0"/>
              </a:rPr>
              <a:t>к</a:t>
            </a:r>
            <a:r>
              <a:rPr lang="ru-RU" sz="2700" dirty="0">
                <a:latin typeface="Times New Roman" panose="02020603050405020304" pitchFamily="18" charset="0"/>
                <a:cs typeface="Times New Roman" panose="02020603050405020304" pitchFamily="18" charset="0"/>
              </a:rPr>
              <a:t>ли реле (</a:t>
            </a:r>
            <a:r>
              <a:rPr lang="uz-Cyrl-UZ" sz="2700" dirty="0">
                <a:latin typeface="Times New Roman" panose="02020603050405020304" pitchFamily="18" charset="0"/>
                <a:cs typeface="Times New Roman" panose="02020603050405020304" pitchFamily="18" charset="0"/>
              </a:rPr>
              <a:t>5.4</a:t>
            </a:r>
            <a:r>
              <a:rPr lang="uz-Latn-UZ" sz="2700" dirty="0">
                <a:latin typeface="Times New Roman" panose="02020603050405020304" pitchFamily="18" charset="0"/>
                <a:cs typeface="Times New Roman" panose="02020603050405020304" pitchFamily="18" charset="0"/>
              </a:rPr>
              <a:t>-</a:t>
            </a:r>
            <a:r>
              <a:rPr lang="ru-RU" sz="2700" dirty="0" err="1">
                <a:latin typeface="Times New Roman" panose="02020603050405020304" pitchFamily="18" charset="0"/>
                <a:cs typeface="Times New Roman" panose="02020603050405020304" pitchFamily="18" charset="0"/>
              </a:rPr>
              <a:t>расм</a:t>
            </a:r>
            <a:r>
              <a:rPr lang="ru-RU" sz="2700" dirty="0">
                <a:latin typeface="Times New Roman" panose="02020603050405020304" pitchFamily="18" charset="0"/>
                <a:cs typeface="Times New Roman" panose="02020603050405020304" pitchFamily="18" charset="0"/>
              </a:rPr>
              <a:t>, </a:t>
            </a:r>
            <a:r>
              <a:rPr lang="ru-RU" sz="2700" i="1" dirty="0">
                <a:latin typeface="Times New Roman" panose="02020603050405020304" pitchFamily="18" charset="0"/>
                <a:cs typeface="Times New Roman" panose="02020603050405020304" pitchFamily="18" charset="0"/>
              </a:rPr>
              <a:t>г)</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контактлар</a:t>
            </a:r>
            <a:r>
              <a:rPr lang="ru-RU" sz="2700" dirty="0">
                <a:latin typeface="Times New Roman" panose="02020603050405020304" pitchFamily="18" charset="0"/>
                <a:cs typeface="Times New Roman" panose="02020603050405020304" pitchFamily="18" charset="0"/>
              </a:rPr>
              <a:t> </a:t>
            </a:r>
            <a:r>
              <a:rPr lang="ru-RU" sz="2700" i="1" dirty="0">
                <a:latin typeface="Times New Roman" panose="02020603050405020304" pitchFamily="18" charset="0"/>
                <a:cs typeface="Times New Roman" panose="02020603050405020304" pitchFamily="18" charset="0"/>
              </a:rPr>
              <a:t>1,</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йўналтирувчи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металлмас</a:t>
            </a:r>
            <a:r>
              <a:rPr lang="ru-RU" sz="2700" dirty="0">
                <a:latin typeface="Times New Roman" panose="02020603050405020304" pitchFamily="18" charset="0"/>
                <a:cs typeface="Times New Roman" panose="02020603050405020304" pitchFamily="18" charset="0"/>
              </a:rPr>
              <a:t> втулка </a:t>
            </a:r>
            <a:r>
              <a:rPr lang="ru-RU" sz="2700" i="1" dirty="0">
                <a:latin typeface="Times New Roman" panose="02020603050405020304" pitchFamily="18" charset="0"/>
                <a:cs typeface="Times New Roman" panose="02020603050405020304" pitchFamily="18" charset="0"/>
              </a:rPr>
              <a:t>2,</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қўзғалувчан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ўзак</a:t>
            </a:r>
            <a:r>
              <a:rPr lang="ru-RU" sz="2700" dirty="0">
                <a:latin typeface="Times New Roman" panose="02020603050405020304" pitchFamily="18" charset="0"/>
                <a:cs typeface="Times New Roman" panose="02020603050405020304" pitchFamily="18" charset="0"/>
              </a:rPr>
              <a:t> </a:t>
            </a:r>
            <a:r>
              <a:rPr lang="ru-RU" sz="2700" i="1" dirty="0">
                <a:latin typeface="Times New Roman" panose="02020603050405020304" pitchFamily="18" charset="0"/>
                <a:cs typeface="Times New Roman" panose="02020603050405020304" pitchFamily="18" charset="0"/>
              </a:rPr>
              <a:t>3, </a:t>
            </a:r>
            <a:r>
              <a:rPr lang="ru-RU" sz="2700" dirty="0">
                <a:latin typeface="Times New Roman" panose="02020603050405020304" pitchFamily="18" charset="0"/>
                <a:cs typeface="Times New Roman" panose="02020603050405020304" pitchFamily="18" charset="0"/>
              </a:rPr>
              <a:t>ч</a:t>
            </a:r>
            <a:r>
              <a:rPr lang="uz-Cyrl-UZ" sz="2700" dirty="0">
                <a:latin typeface="Times New Roman" panose="02020603050405020304" pitchFamily="18" charset="0"/>
                <a:cs typeface="Times New Roman" panose="02020603050405020304" pitchFamily="18" charset="0"/>
              </a:rPr>
              <a:t>ў</a:t>
            </a:r>
            <a:r>
              <a:rPr lang="ru-RU" sz="2700" dirty="0" err="1">
                <a:latin typeface="Times New Roman" panose="02020603050405020304" pitchFamily="18" charset="0"/>
                <a:cs typeface="Times New Roman" panose="02020603050405020304" pitchFamily="18" charset="0"/>
              </a:rPr>
              <a:t>лғам</a:t>
            </a:r>
            <a:r>
              <a:rPr lang="ru-RU" sz="2700" dirty="0">
                <a:latin typeface="Times New Roman" panose="02020603050405020304" pitchFamily="18" charset="0"/>
                <a:cs typeface="Times New Roman" panose="02020603050405020304" pitchFamily="18" charset="0"/>
              </a:rPr>
              <a:t> </a:t>
            </a:r>
            <a:r>
              <a:rPr lang="ru-RU" sz="2700" i="1" dirty="0">
                <a:latin typeface="Times New Roman" panose="02020603050405020304" pitchFamily="18" charset="0"/>
                <a:cs typeface="Times New Roman" panose="02020603050405020304" pitchFamily="18" charset="0"/>
              </a:rPr>
              <a:t>4,</a:t>
            </a:r>
            <a:r>
              <a:rPr lang="ru-RU" sz="2700" dirty="0">
                <a:latin typeface="Times New Roman" panose="02020603050405020304" pitchFamily="18" charset="0"/>
                <a:cs typeface="Times New Roman" panose="02020603050405020304" pitchFamily="18" charset="0"/>
              </a:rPr>
              <a:t> ярмо </a:t>
            </a:r>
            <a:r>
              <a:rPr lang="ru-RU" sz="2700" i="1" dirty="0">
                <a:latin typeface="Times New Roman" panose="02020603050405020304" pitchFamily="18" charset="0"/>
                <a:cs typeface="Times New Roman" panose="02020603050405020304" pitchFamily="18" charset="0"/>
              </a:rPr>
              <a:t>5</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ва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қўзғалмас</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ўзак</a:t>
            </a:r>
            <a:r>
              <a:rPr lang="ru-RU" sz="2700" dirty="0">
                <a:latin typeface="Times New Roman" panose="02020603050405020304" pitchFamily="18" charset="0"/>
                <a:cs typeface="Times New Roman" panose="02020603050405020304" pitchFamily="18" charset="0"/>
              </a:rPr>
              <a:t> </a:t>
            </a:r>
            <a:r>
              <a:rPr lang="ru-RU" sz="2700" i="1" dirty="0">
                <a:latin typeface="Times New Roman" panose="02020603050405020304" pitchFamily="18" charset="0"/>
                <a:cs typeface="Times New Roman" panose="02020603050405020304" pitchFamily="18" charset="0"/>
              </a:rPr>
              <a:t>6</a:t>
            </a:r>
            <a:r>
              <a:rPr lang="ru-RU" sz="2700" dirty="0">
                <a:latin typeface="Times New Roman" panose="02020603050405020304" pitchFamily="18" charset="0"/>
                <a:cs typeface="Times New Roman" panose="02020603050405020304" pitchFamily="18" charset="0"/>
              </a:rPr>
              <a:t> дан </a:t>
            </a:r>
            <a:r>
              <a:rPr lang="ru-RU" sz="2700" dirty="0" err="1">
                <a:latin typeface="Times New Roman" panose="02020603050405020304" pitchFamily="18" charset="0"/>
                <a:cs typeface="Times New Roman" panose="02020603050405020304" pitchFamily="18" charset="0"/>
              </a:rPr>
              <a:t>ташкил</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топган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Чулғам</a:t>
            </a:r>
            <a:r>
              <a:rPr lang="ru-RU" sz="2700" dirty="0">
                <a:latin typeface="Times New Roman" panose="02020603050405020304" pitchFamily="18" charset="0"/>
                <a:cs typeface="Times New Roman" panose="02020603050405020304" pitchFamily="18" charset="0"/>
              </a:rPr>
              <a:t> </a:t>
            </a:r>
            <a:r>
              <a:rPr lang="ru-RU" sz="2700" i="1" dirty="0">
                <a:latin typeface="Times New Roman" panose="02020603050405020304" pitchFamily="18" charset="0"/>
                <a:cs typeface="Times New Roman" panose="02020603050405020304" pitchFamily="18" charset="0"/>
              </a:rPr>
              <a:t>4</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орқали</a:t>
            </a:r>
            <a:r>
              <a:rPr lang="ru-RU" sz="2700" dirty="0">
                <a:latin typeface="Times New Roman" panose="02020603050405020304" pitchFamily="18" charset="0"/>
                <a:cs typeface="Times New Roman" panose="02020603050405020304" pitchFamily="18" charset="0"/>
              </a:rPr>
              <a:t> ток </a:t>
            </a:r>
            <a:r>
              <a:rPr lang="ru-RU" sz="2700" dirty="0" err="1">
                <a:latin typeface="Times New Roman" panose="02020603050405020304" pitchFamily="18" charset="0"/>
                <a:cs typeface="Times New Roman" panose="02020603050405020304" pitchFamily="18" charset="0"/>
              </a:rPr>
              <a:t>ўтаётганда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қўзғалувчан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ўзак</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йўналтирувчи</a:t>
            </a:r>
            <a:r>
              <a:rPr lang="ru-RU" sz="2700" dirty="0">
                <a:latin typeface="Times New Roman" panose="02020603050405020304" pitchFamily="18" charset="0"/>
                <a:cs typeface="Times New Roman" panose="02020603050405020304" pitchFamily="18" charset="0"/>
              </a:rPr>
              <a:t> втулка </a:t>
            </a:r>
            <a:r>
              <a:rPr lang="ru-RU" sz="2700" dirty="0" err="1">
                <a:latin typeface="Times New Roman" panose="02020603050405020304" pitchFamily="18" charset="0"/>
                <a:cs typeface="Times New Roman" panose="02020603050405020304" pitchFamily="18" charset="0"/>
              </a:rPr>
              <a:t>бўйлаб</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ҳаракатланади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ва</a:t>
            </a:r>
            <a:r>
              <a:rPr lang="ru-RU" sz="2700" dirty="0">
                <a:latin typeface="Times New Roman" panose="02020603050405020304" pitchFamily="18" charset="0"/>
                <a:cs typeface="Times New Roman" panose="02020603050405020304" pitchFamily="18" charset="0"/>
              </a:rPr>
              <a:t> контакт </a:t>
            </a:r>
            <a:r>
              <a:rPr lang="ru-RU" sz="2700" i="1" dirty="0">
                <a:latin typeface="Times New Roman" panose="02020603050405020304" pitchFamily="18" charset="0"/>
                <a:cs typeface="Times New Roman" panose="02020603050405020304" pitchFamily="18" charset="0"/>
              </a:rPr>
              <a:t>1</a:t>
            </a:r>
            <a:r>
              <a:rPr lang="ru-RU" sz="2700" dirty="0">
                <a:latin typeface="Times New Roman" panose="02020603050405020304" pitchFamily="18" charset="0"/>
                <a:cs typeface="Times New Roman" panose="02020603050405020304" pitchFamily="18" charset="0"/>
              </a:rPr>
              <a:t> ни </a:t>
            </a:r>
            <a:r>
              <a:rPr lang="ru-RU" sz="2700" dirty="0" err="1">
                <a:latin typeface="Times New Roman" panose="02020603050405020304" pitchFamily="18" charset="0"/>
                <a:cs typeface="Times New Roman" panose="02020603050405020304" pitchFamily="18" charset="0"/>
              </a:rPr>
              <a:t>туташтиради</a:t>
            </a:r>
            <a:r>
              <a:rPr lang="ru-RU" sz="2700" dirty="0">
                <a:latin typeface="Times New Roman" panose="02020603050405020304" pitchFamily="18" charset="0"/>
                <a:cs typeface="Times New Roman" panose="02020603050405020304" pitchFamily="18" charset="0"/>
              </a:rPr>
              <a:t>. </a:t>
            </a:r>
            <a:endParaRPr lang="ru-RU" sz="2700" b="1" dirty="0">
              <a:latin typeface="Times New Roman" panose="02020603050405020304" pitchFamily="18" charset="0"/>
              <a:cs typeface="Times New Roman" panose="02020603050405020304" pitchFamily="18" charset="0"/>
            </a:endParaRPr>
          </a:p>
          <a:p>
            <a:pPr marL="0" indent="536575" algn="just">
              <a:buNone/>
            </a:pPr>
            <a:r>
              <a:rPr lang="ru-RU" sz="2700" dirty="0" err="1">
                <a:latin typeface="Times New Roman" panose="02020603050405020304" pitchFamily="18" charset="0"/>
                <a:cs typeface="Times New Roman" panose="02020603050405020304" pitchFamily="18" charset="0"/>
              </a:rPr>
              <a:t>Бурилма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релеларда</a:t>
            </a:r>
            <a:r>
              <a:rPr lang="ru-RU" sz="2700" dirty="0">
                <a:latin typeface="Times New Roman" panose="02020603050405020304" pitchFamily="18" charset="0"/>
                <a:cs typeface="Times New Roman" panose="02020603050405020304" pitchFamily="18" charset="0"/>
              </a:rPr>
              <a:t> (</a:t>
            </a:r>
            <a:r>
              <a:rPr lang="uz-Cyrl-UZ" sz="2700" dirty="0">
                <a:latin typeface="Times New Roman" panose="02020603050405020304" pitchFamily="18" charset="0"/>
                <a:cs typeface="Times New Roman" panose="02020603050405020304" pitchFamily="18" charset="0"/>
              </a:rPr>
              <a:t>5.4</a:t>
            </a:r>
            <a:r>
              <a:rPr lang="uz-Latn-UZ" sz="2700" dirty="0">
                <a:latin typeface="Times New Roman" panose="02020603050405020304" pitchFamily="18" charset="0"/>
                <a:cs typeface="Times New Roman" panose="02020603050405020304" pitchFamily="18" charset="0"/>
              </a:rPr>
              <a:t>-</a:t>
            </a:r>
            <a:r>
              <a:rPr lang="ru-RU" sz="2700" dirty="0" err="1">
                <a:latin typeface="Times New Roman" panose="02020603050405020304" pitchFamily="18" charset="0"/>
                <a:cs typeface="Times New Roman" panose="02020603050405020304" pitchFamily="18" charset="0"/>
              </a:rPr>
              <a:t>расм</a:t>
            </a:r>
            <a:r>
              <a:rPr lang="ru-RU" sz="2700" dirty="0">
                <a:latin typeface="Times New Roman" panose="02020603050405020304" pitchFamily="18" charset="0"/>
                <a:cs typeface="Times New Roman" panose="02020603050405020304" pitchFamily="18" charset="0"/>
              </a:rPr>
              <a:t>, д) </a:t>
            </a:r>
            <a:r>
              <a:rPr lang="ru-RU" sz="2700" dirty="0" err="1">
                <a:latin typeface="Times New Roman" panose="02020603050405020304" pitchFamily="18" charset="0"/>
                <a:cs typeface="Times New Roman" panose="02020603050405020304" pitchFamily="18" charset="0"/>
              </a:rPr>
              <a:t>қўзғалувчан</a:t>
            </a:r>
            <a:r>
              <a:rPr lang="ru-RU" sz="2700" dirty="0">
                <a:latin typeface="Times New Roman" panose="02020603050405020304" pitchFamily="18" charset="0"/>
                <a:cs typeface="Times New Roman" panose="02020603050405020304" pitchFamily="18" charset="0"/>
              </a:rPr>
              <a:t> якорь </a:t>
            </a:r>
            <a:r>
              <a:rPr lang="ru-RU" sz="2700" i="1" dirty="0">
                <a:latin typeface="Times New Roman" panose="02020603050405020304" pitchFamily="18" charset="0"/>
                <a:cs typeface="Times New Roman" panose="02020603050405020304" pitchFamily="18" charset="0"/>
              </a:rPr>
              <a:t>4</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ўзак</a:t>
            </a:r>
            <a:r>
              <a:rPr lang="ru-RU" sz="2700" dirty="0">
                <a:latin typeface="Times New Roman" panose="02020603050405020304" pitchFamily="18" charset="0"/>
                <a:cs typeface="Times New Roman" panose="02020603050405020304" pitchFamily="18" charset="0"/>
              </a:rPr>
              <a:t> </a:t>
            </a:r>
            <a:r>
              <a:rPr lang="ru-RU" sz="2700" i="1" dirty="0">
                <a:latin typeface="Times New Roman" panose="02020603050405020304" pitchFamily="18" charset="0"/>
                <a:cs typeface="Times New Roman" panose="02020603050405020304" pitchFamily="18" charset="0"/>
              </a:rPr>
              <a:t>3</a:t>
            </a:r>
            <a:r>
              <a:rPr lang="ru-RU" sz="2700" dirty="0">
                <a:latin typeface="Times New Roman" panose="02020603050405020304" pitchFamily="18" charset="0"/>
                <a:cs typeface="Times New Roman" panose="02020603050405020304" pitchFamily="18" charset="0"/>
              </a:rPr>
              <a:t> га </a:t>
            </a:r>
            <a:r>
              <a:rPr lang="ru-RU" sz="2700" dirty="0" err="1">
                <a:latin typeface="Times New Roman" panose="02020603050405020304" pitchFamily="18" charset="0"/>
                <a:cs typeface="Times New Roman" panose="02020603050405020304" pitchFamily="18" charset="0"/>
              </a:rPr>
              <a:t>тортилади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ва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контактлар</a:t>
            </a:r>
            <a:r>
              <a:rPr lang="ru-RU" sz="2700" dirty="0">
                <a:latin typeface="Times New Roman" panose="02020603050405020304" pitchFamily="18" charset="0"/>
                <a:cs typeface="Times New Roman" panose="02020603050405020304" pitchFamily="18" charset="0"/>
              </a:rPr>
              <a:t> </a:t>
            </a:r>
            <a:r>
              <a:rPr lang="ru-RU" sz="2700" i="1" dirty="0">
                <a:latin typeface="Times New Roman" panose="02020603050405020304" pitchFamily="18" charset="0"/>
                <a:cs typeface="Times New Roman" panose="02020603050405020304" pitchFamily="18" charset="0"/>
              </a:rPr>
              <a:t>2</a:t>
            </a:r>
            <a:r>
              <a:rPr lang="ru-RU" sz="2700" dirty="0">
                <a:latin typeface="Times New Roman" panose="02020603050405020304" pitchFamily="18" charset="0"/>
                <a:cs typeface="Times New Roman" panose="02020603050405020304" pitchFamily="18" charset="0"/>
              </a:rPr>
              <a:t> ни </a:t>
            </a:r>
            <a:r>
              <a:rPr lang="ru-RU" sz="2700" dirty="0" err="1">
                <a:latin typeface="Times New Roman" panose="02020603050405020304" pitchFamily="18" charset="0"/>
                <a:cs typeface="Times New Roman" panose="02020603050405020304" pitchFamily="18" charset="0"/>
              </a:rPr>
              <a:t>туташтиради</a:t>
            </a:r>
            <a:r>
              <a:rPr lang="ru-RU" sz="2700" dirty="0">
                <a:latin typeface="Times New Roman" panose="02020603050405020304" pitchFamily="18" charset="0"/>
                <a:cs typeface="Times New Roman" panose="02020603050405020304" pitchFamily="18" charset="0"/>
              </a:rPr>
              <a:t>. </a:t>
            </a:r>
            <a:r>
              <a:rPr lang="uz-Latn-UZ" sz="2700" dirty="0">
                <a:latin typeface="Times New Roman" panose="02020603050405020304" pitchFamily="18" charset="0"/>
                <a:cs typeface="Times New Roman" panose="02020603050405020304" pitchFamily="18" charset="0"/>
              </a:rPr>
              <a:t>К</a:t>
            </a:r>
            <a:r>
              <a:rPr lang="ru-RU" sz="2700" dirty="0" err="1">
                <a:latin typeface="Times New Roman" panose="02020603050405020304" pitchFamily="18" charset="0"/>
                <a:cs typeface="Times New Roman" panose="02020603050405020304" pitchFamily="18" charset="0"/>
              </a:rPr>
              <a:t>онтактлар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ажралгандан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сўнг</a:t>
            </a:r>
            <a:r>
              <a:rPr lang="ru-RU" sz="2700" dirty="0">
                <a:latin typeface="Times New Roman" panose="02020603050405020304" pitchFamily="18" charset="0"/>
                <a:cs typeface="Times New Roman" panose="02020603050405020304" pitchFamily="18" charset="0"/>
              </a:rPr>
              <a:t> якорь </a:t>
            </a:r>
            <a:r>
              <a:rPr lang="ru-RU" sz="2700" dirty="0" err="1">
                <a:latin typeface="Times New Roman" panose="02020603050405020304" pitchFamily="18" charset="0"/>
                <a:cs typeface="Times New Roman" panose="02020603050405020304" pitchFamily="18" charset="0"/>
              </a:rPr>
              <a:t>қайтариш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пружинаси</a:t>
            </a:r>
            <a:r>
              <a:rPr lang="ru-RU" sz="2700" dirty="0">
                <a:latin typeface="Times New Roman" panose="02020603050405020304" pitchFamily="18" charset="0"/>
                <a:cs typeface="Times New Roman" panose="02020603050405020304" pitchFamily="18" charset="0"/>
              </a:rPr>
              <a:t> </a:t>
            </a:r>
            <a:r>
              <a:rPr lang="ru-RU" sz="2700" i="1" dirty="0">
                <a:latin typeface="Times New Roman" panose="02020603050405020304" pitchFamily="18" charset="0"/>
                <a:cs typeface="Times New Roman" panose="02020603050405020304" pitchFamily="18" charset="0"/>
              </a:rPr>
              <a:t>1</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таъсирида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дастлабки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вазиятига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қайтади</a:t>
            </a:r>
            <a:r>
              <a:rPr lang="ru-RU" sz="2700" dirty="0">
                <a:latin typeface="Times New Roman" panose="02020603050405020304" pitchFamily="18" charset="0"/>
                <a:cs typeface="Times New Roman" panose="02020603050405020304" pitchFamily="18" charset="0"/>
              </a:rPr>
              <a:t>.</a:t>
            </a:r>
            <a:endParaRPr lang="ru-RU" sz="27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347123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308324"/>
          </a:xfrm>
          <a:prstGeom prst="rect">
            <a:avLst/>
          </a:prstGeom>
          <a:noFill/>
        </p:spPr>
        <p:txBody>
          <a:bodyPr wrap="none" lIns="91440" tIns="45720" rIns="91440" bIns="45720">
            <a:prstTxWarp prst="textDeflate">
              <a:avLst/>
            </a:prstTxWarp>
            <a:spAutoFit/>
          </a:bodyPr>
          <a:lstStyle/>
          <a:p>
            <a:pPr algn="ctr"/>
            <a:r>
              <a:rPr lang="uz-Cyrl-UZ" sz="7200" b="1" cap="none" spc="0" dirty="0" smtClean="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rgbClr val="002060"/>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Аспект">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Аспект">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Аспект">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3.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1746</TotalTime>
  <Words>2059</Words>
  <Application>Microsoft Office PowerPoint</Application>
  <PresentationFormat>Экран (4:3)</PresentationFormat>
  <Paragraphs>112</Paragraphs>
  <Slides>37</Slides>
  <Notes>37</Notes>
  <HiddenSlides>0</HiddenSlides>
  <MMClips>0</MMClips>
  <ScaleCrop>false</ScaleCrop>
  <HeadingPairs>
    <vt:vector size="4" baseType="variant">
      <vt:variant>
        <vt:lpstr>Тема</vt:lpstr>
      </vt:variant>
      <vt:variant>
        <vt:i4>3</vt:i4>
      </vt:variant>
      <vt:variant>
        <vt:lpstr>Заголовки слайдов</vt:lpstr>
      </vt:variant>
      <vt:variant>
        <vt:i4>37</vt:i4>
      </vt:variant>
    </vt:vector>
  </HeadingPairs>
  <TitlesOfParts>
    <vt:vector size="40" baseType="lpstr">
      <vt:lpstr>Тема Office</vt:lpstr>
      <vt:lpstr>Аспект</vt:lpstr>
      <vt:lpstr>1_Тема Office</vt:lpstr>
      <vt:lpstr>5-МАЪРУЗА. АВТОМАТИК ТИЗИМЛАРНИНГ ЭЛЕМЕНТЛАРИ.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User</cp:lastModifiedBy>
  <cp:revision>105</cp:revision>
  <dcterms:created xsi:type="dcterms:W3CDTF">2019-09-16T05:35:35Z</dcterms:created>
  <dcterms:modified xsi:type="dcterms:W3CDTF">2021-04-13T06:44:37Z</dcterms:modified>
</cp:coreProperties>
</file>