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Lst>
  <p:sldIdLst>
    <p:sldId id="256" r:id="rId4"/>
    <p:sldId id="257" r:id="rId5"/>
    <p:sldId id="260" r:id="rId6"/>
    <p:sldId id="295" r:id="rId7"/>
    <p:sldId id="262" r:id="rId8"/>
    <p:sldId id="264" r:id="rId9"/>
    <p:sldId id="296" r:id="rId10"/>
    <p:sldId id="259" r:id="rId11"/>
    <p:sldId id="274" r:id="rId12"/>
    <p:sldId id="266" r:id="rId13"/>
    <p:sldId id="294" r:id="rId14"/>
    <p:sldId id="267" r:id="rId15"/>
    <p:sldId id="290" r:id="rId16"/>
    <p:sldId id="269" r:id="rId17"/>
    <p:sldId id="270" r:id="rId18"/>
    <p:sldId id="271" r:id="rId19"/>
    <p:sldId id="272" r:id="rId20"/>
    <p:sldId id="291" r:id="rId21"/>
    <p:sldId id="277" r:id="rId22"/>
    <p:sldId id="278" r:id="rId23"/>
    <p:sldId id="279" r:id="rId24"/>
    <p:sldId id="280" r:id="rId25"/>
    <p:sldId id="297" r:id="rId26"/>
    <p:sldId id="298" r:id="rId27"/>
    <p:sldId id="299" r:id="rId28"/>
    <p:sldId id="300" r:id="rId29"/>
    <p:sldId id="301" r:id="rId30"/>
    <p:sldId id="306" r:id="rId31"/>
    <p:sldId id="307" r:id="rId32"/>
    <p:sldId id="310" r:id="rId33"/>
    <p:sldId id="308" r:id="rId34"/>
    <p:sldId id="309" r:id="rId35"/>
    <p:sldId id="275" r:id="rId3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F3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3" qsCatId="3D" csTypeId="urn:microsoft.com/office/officeart/2005/8/colors/colorful2" csCatId="colorful" phldr="1"/>
      <dgm:spPr/>
      <dgm:t>
        <a:bodyPr/>
        <a:lstStyle/>
        <a:p>
          <a:endParaRPr lang="ru-RU"/>
        </a:p>
      </dgm:t>
    </dgm:pt>
    <dgm:pt modelId="{CE68BF6F-7410-446D-ACC7-EF4BE4BEDA00}">
      <dgm:prSet phldrT="[Текст]" custT="1"/>
      <dgm:spPr/>
      <dgm:t>
        <a:bodyPr/>
        <a:lstStyle/>
        <a:p>
          <a:pPr algn="just" defTabSz="1089025">
            <a:tabLst/>
          </a:pPr>
          <a:r>
            <a:rPr lang="ru-RU" sz="2800" dirty="0" smtClean="0">
              <a:solidFill>
                <a:schemeClr val="tx1"/>
              </a:solidFill>
              <a:latin typeface="Times New Roman" pitchFamily="18" charset="0"/>
              <a:cs typeface="Times New Roman" pitchFamily="18" charset="0"/>
            </a:rPr>
            <a:t>6.1. </a:t>
          </a:r>
          <a:r>
            <a:rPr lang="ru-RU" sz="2800" dirty="0" err="1" smtClean="0">
              <a:solidFill>
                <a:schemeClr val="tx1"/>
              </a:solidFill>
              <a:latin typeface="Times New Roman" pitchFamily="18" charset="0"/>
              <a:cs typeface="Times New Roman" pitchFamily="18" charset="0"/>
            </a:rPr>
            <a:t>Ишлаб</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чиқариш</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жараёнлари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ҳақида</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умумий</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маълумотлар</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dgm:t>
        <a:bodyPr/>
        <a:lstStyle/>
        <a:p>
          <a:endParaRPr lang="ru-RU"/>
        </a:p>
      </dgm:t>
    </dgm:pt>
    <dgm:pt modelId="{A7E40F65-6355-4EC4-93C7-F779B67C4704}">
      <dgm:prSet phldrT="[Текст]" custT="1"/>
      <dgm:spPr/>
      <dgm:t>
        <a:bodyPr/>
        <a:lstStyle/>
        <a:p>
          <a:pPr algn="just">
            <a:spcAft>
              <a:spcPts val="0"/>
            </a:spcAft>
          </a:pPr>
          <a:r>
            <a:rPr lang="ru-RU" sz="2800" dirty="0" smtClean="0">
              <a:solidFill>
                <a:schemeClr val="tx1"/>
              </a:solidFill>
              <a:latin typeface="Times New Roman" pitchFamily="18" charset="0"/>
              <a:cs typeface="Times New Roman" pitchFamily="18" charset="0"/>
            </a:rPr>
            <a:t>6.2. </a:t>
          </a:r>
          <a:r>
            <a:rPr lang="ru-RU" sz="2800" dirty="0" err="1" smtClean="0">
              <a:solidFill>
                <a:schemeClr val="tx1"/>
              </a:solidFill>
              <a:latin typeface="Times New Roman" pitchFamily="18" charset="0"/>
              <a:cs typeface="Times New Roman" pitchFamily="18" charset="0"/>
            </a:rPr>
            <a:t>Ишлаб</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чиқариш</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жараёнларини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автоматлаштириш</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усуллари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ED581179-6C42-45AA-8D33-B4B9644F3F5F}" type="pres">
      <dgm:prSet presAssocID="{8F9FC7F7-8A43-483A-8500-4353DD0BC143}" presName="TwoNodes_1" presStyleLbl="node1" presStyleIdx="0" presStyleCnt="2" custScaleY="84615">
        <dgm:presLayoutVars>
          <dgm:bulletEnabled val="1"/>
        </dgm:presLayoutVars>
      </dgm:prSet>
      <dgm:spPr/>
      <dgm:t>
        <a:bodyPr/>
        <a:lstStyle/>
        <a:p>
          <a:endParaRPr lang="ru-RU"/>
        </a:p>
      </dgm:t>
    </dgm:pt>
    <dgm:pt modelId="{17E3FC1E-451A-4359-8AAE-DE1F0454BB0A}" type="pres">
      <dgm:prSet presAssocID="{8F9FC7F7-8A43-483A-8500-4353DD0BC143}" presName="TwoNodes_2" presStyleLbl="node1" presStyleIdx="1" presStyleCnt="2" custScaleY="84615">
        <dgm:presLayoutVars>
          <dgm:bulletEnabled val="1"/>
        </dgm:presLayoutVars>
      </dgm:prSet>
      <dgm:spPr/>
      <dgm:t>
        <a:bodyPr/>
        <a:lstStyle/>
        <a:p>
          <a:endParaRPr lang="ru-RU"/>
        </a:p>
      </dgm:t>
    </dgm:pt>
    <dgm:pt modelId="{AB7D92D3-D7C5-486F-93B2-58E34298BD2A}"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A8776F8D-D88A-40B4-9F34-CD4EC9B79376}"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B8E60821-CBCC-490C-B5C5-C4297D1826A1}"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C6F3688E-8387-48D4-9EB1-4D7BA47EF680}" type="presOf" srcId="{A7E40F65-6355-4EC4-93C7-F779B67C4704}" destId="{B8E60821-CBCC-490C-B5C5-C4297D1826A1}" srcOrd="1" destOrd="0" presId="urn:microsoft.com/office/officeart/2005/8/layout/vProcess5"/>
    <dgm:cxn modelId="{28023FBF-AEEC-423E-82E7-5C48282A5498}" type="presOf" srcId="{CE68BF6F-7410-446D-ACC7-EF4BE4BEDA00}" destId="{ED581179-6C42-45AA-8D33-B4B9644F3F5F}" srcOrd="0" destOrd="0" presId="urn:microsoft.com/office/officeart/2005/8/layout/vProcess5"/>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DCA30041-4777-4E39-AADB-848CA5B7C407}" type="presOf" srcId="{5B3AC45A-9C2D-4CC1-AC67-1038A2431F78}" destId="{AB7D92D3-D7C5-486F-93B2-58E34298BD2A}" srcOrd="0" destOrd="0" presId="urn:microsoft.com/office/officeart/2005/8/layout/vProcess5"/>
    <dgm:cxn modelId="{38718EB6-37B1-40C3-91BB-A725E554B222}" type="presOf" srcId="{A7E40F65-6355-4EC4-93C7-F779B67C4704}" destId="{17E3FC1E-451A-4359-8AAE-DE1F0454BB0A}" srcOrd="0" destOrd="0" presId="urn:microsoft.com/office/officeart/2005/8/layout/vProcess5"/>
    <dgm:cxn modelId="{2E28D8C9-50DB-4715-8EAB-99A8F5309532}" type="presOf" srcId="{CE68BF6F-7410-446D-ACC7-EF4BE4BEDA00}" destId="{A8776F8D-D88A-40B4-9F34-CD4EC9B79376}" srcOrd="1"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648E5A06-E8C9-4DC2-B79A-A6AD5B9CA193}" type="presParOf" srcId="{E633FB53-849B-4563-97F1-5B83424674CD}" destId="{ED581179-6C42-45AA-8D33-B4B9644F3F5F}" srcOrd="1" destOrd="0" presId="urn:microsoft.com/office/officeart/2005/8/layout/vProcess5"/>
    <dgm:cxn modelId="{553B8A39-B823-48C4-975D-95D16824A0F8}" type="presParOf" srcId="{E633FB53-849B-4563-97F1-5B83424674CD}" destId="{17E3FC1E-451A-4359-8AAE-DE1F0454BB0A}" srcOrd="2" destOrd="0" presId="urn:microsoft.com/office/officeart/2005/8/layout/vProcess5"/>
    <dgm:cxn modelId="{DA72E231-FA74-4EB2-9F74-B81646593A14}" type="presParOf" srcId="{E633FB53-849B-4563-97F1-5B83424674CD}" destId="{AB7D92D3-D7C5-486F-93B2-58E34298BD2A}" srcOrd="3" destOrd="0" presId="urn:microsoft.com/office/officeart/2005/8/layout/vProcess5"/>
    <dgm:cxn modelId="{1831EF74-487D-4FDF-9A29-2E72379B4AF7}" type="presParOf" srcId="{E633FB53-849B-4563-97F1-5B83424674CD}" destId="{A8776F8D-D88A-40B4-9F34-CD4EC9B79376}" srcOrd="4" destOrd="0" presId="urn:microsoft.com/office/officeart/2005/8/layout/vProcess5"/>
    <dgm:cxn modelId="{27374823-04A6-4CF7-9F66-3B89105DDD54}" type="presParOf" srcId="{E633FB53-849B-4563-97F1-5B83424674CD}" destId="{B8E60821-CBCC-490C-B5C5-C4297D1826A1}"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581179-6C42-45AA-8D33-B4B9644F3F5F}">
      <dsp:nvSpPr>
        <dsp:cNvPr id="0" name=""/>
        <dsp:cNvSpPr/>
      </dsp:nvSpPr>
      <dsp:spPr>
        <a:xfrm>
          <a:off x="0" y="162022"/>
          <a:ext cx="6732748" cy="1782189"/>
        </a:xfrm>
        <a:prstGeom prst="roundRect">
          <a:avLst>
            <a:gd name="adj" fmla="val 10000"/>
          </a:avLst>
        </a:prstGeom>
        <a:solidFill>
          <a:schemeClr val="accent2">
            <a:hueOff val="0"/>
            <a:satOff val="0"/>
            <a:lumOff val="0"/>
            <a:alphaOff val="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089025">
            <a:lnSpc>
              <a:spcPct val="90000"/>
            </a:lnSpc>
            <a:spcBef>
              <a:spcPct val="0"/>
            </a:spcBef>
            <a:spcAft>
              <a:spcPct val="35000"/>
            </a:spcAft>
            <a:tabLst/>
          </a:pPr>
          <a:r>
            <a:rPr lang="ru-RU" sz="2800" kern="1200" dirty="0" smtClean="0">
              <a:solidFill>
                <a:schemeClr val="tx1"/>
              </a:solidFill>
              <a:latin typeface="Times New Roman" pitchFamily="18" charset="0"/>
              <a:cs typeface="Times New Roman" pitchFamily="18" charset="0"/>
            </a:rPr>
            <a:t>6.1. </a:t>
          </a:r>
          <a:r>
            <a:rPr lang="ru-RU" sz="2800" kern="1200" dirty="0" err="1" smtClean="0">
              <a:solidFill>
                <a:schemeClr val="tx1"/>
              </a:solidFill>
              <a:latin typeface="Times New Roman" pitchFamily="18" charset="0"/>
              <a:cs typeface="Times New Roman" pitchFamily="18" charset="0"/>
            </a:rPr>
            <a:t>Ишлаб</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чиқариш</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жараёнлари</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ҳақида</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умумий</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маълумотлар</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52199" y="214221"/>
        <a:ext cx="4574771" cy="1677791"/>
      </dsp:txXfrm>
    </dsp:sp>
    <dsp:sp modelId="{17E3FC1E-451A-4359-8AAE-DE1F0454BB0A}">
      <dsp:nvSpPr>
        <dsp:cNvPr id="0" name=""/>
        <dsp:cNvSpPr/>
      </dsp:nvSpPr>
      <dsp:spPr>
        <a:xfrm>
          <a:off x="1188131" y="2736308"/>
          <a:ext cx="6732748" cy="1782189"/>
        </a:xfrm>
        <a:prstGeom prst="roundRect">
          <a:avLst>
            <a:gd name="adj" fmla="val 10000"/>
          </a:avLst>
        </a:prstGeom>
        <a:solidFill>
          <a:schemeClr val="accent2">
            <a:hueOff val="-6555403"/>
            <a:satOff val="-7776"/>
            <a:lumOff val="-4117"/>
            <a:alphaOff val="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ts val="0"/>
            </a:spcAft>
          </a:pPr>
          <a:r>
            <a:rPr lang="ru-RU" sz="2800" kern="1200" dirty="0" smtClean="0">
              <a:solidFill>
                <a:schemeClr val="tx1"/>
              </a:solidFill>
              <a:latin typeface="Times New Roman" pitchFamily="18" charset="0"/>
              <a:cs typeface="Times New Roman" pitchFamily="18" charset="0"/>
            </a:rPr>
            <a:t>6.2. </a:t>
          </a:r>
          <a:r>
            <a:rPr lang="ru-RU" sz="2800" kern="1200" dirty="0" err="1" smtClean="0">
              <a:solidFill>
                <a:schemeClr val="tx1"/>
              </a:solidFill>
              <a:latin typeface="Times New Roman" pitchFamily="18" charset="0"/>
              <a:cs typeface="Times New Roman" pitchFamily="18" charset="0"/>
            </a:rPr>
            <a:t>Ишлаб</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чиқариш</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жараёнларини</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автоматлаштириш</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усуллари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1240330" y="2788507"/>
        <a:ext cx="4071165" cy="1677791"/>
      </dsp:txXfrm>
    </dsp:sp>
    <dsp:sp modelId="{AB7D92D3-D7C5-486F-93B2-58E34298BD2A}">
      <dsp:nvSpPr>
        <dsp:cNvPr id="0" name=""/>
        <dsp:cNvSpPr/>
      </dsp:nvSpPr>
      <dsp:spPr>
        <a:xfrm>
          <a:off x="5363695" y="1655733"/>
          <a:ext cx="1369052" cy="1369052"/>
        </a:xfrm>
        <a:prstGeom prst="downArrow">
          <a:avLst>
            <a:gd name="adj1" fmla="val 55000"/>
            <a:gd name="adj2" fmla="val 45000"/>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12.04.2021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12.04.2021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12.04.2021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12.04.2021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12.04.2021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12.04.2021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12.04.2021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12.04.2021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12.04.2021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12.04.2021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12.04.2021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12.04.2021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12.04.2021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12.04.2021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12.04.2021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12.04.2021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12.04.2021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12.04.2021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12.04.2021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12.04.2021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12.04.2021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12.04.2021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12.04.2021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12.04.2021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12.04.2021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chemeClr val="accent3">
                <a:lumMod val="20000"/>
                <a:lumOff val="80000"/>
              </a:schemeClr>
            </a:gs>
            <a:gs pos="50000">
              <a:schemeClr val="bg2">
                <a:lumMod val="30000"/>
                <a:lumOff val="70000"/>
                <a:alpha val="87000"/>
              </a:schemeClr>
            </a:gs>
            <a:gs pos="100000">
              <a:schemeClr val="accent3">
                <a:lumMod val="40000"/>
                <a:lumOff val="60000"/>
              </a:schemeClr>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12.04.2021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chemeClr val="accent3">
                <a:lumMod val="20000"/>
                <a:lumOff val="80000"/>
              </a:schemeClr>
            </a:gs>
            <a:gs pos="50000">
              <a:schemeClr val="bg2">
                <a:lumMod val="30000"/>
                <a:lumOff val="70000"/>
                <a:alpha val="87000"/>
              </a:schemeClr>
            </a:gs>
            <a:gs pos="100000">
              <a:schemeClr val="accent3">
                <a:lumMod val="40000"/>
                <a:lumOff val="60000"/>
              </a:schemeClr>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12.04.2021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chemeClr val="accent3">
                <a:lumMod val="20000"/>
                <a:lumOff val="80000"/>
              </a:schemeClr>
            </a:gs>
            <a:gs pos="50000">
              <a:schemeClr val="bg2">
                <a:lumMod val="30000"/>
                <a:lumOff val="70000"/>
                <a:alpha val="87000"/>
              </a:schemeClr>
            </a:gs>
            <a:gs pos="100000">
              <a:schemeClr val="accent3">
                <a:lumMod val="40000"/>
                <a:lumOff val="60000"/>
              </a:schemeClr>
            </a:gs>
          </a:gsLst>
          <a:lin ang="27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12.04.2021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404664"/>
            <a:ext cx="8064896" cy="1296144"/>
          </a:xfrm>
        </p:spPr>
        <p:txBody>
          <a:bodyPr anchor="ctr">
            <a:noAutofit/>
          </a:bodyPr>
          <a:lstStyle/>
          <a:p>
            <a:pPr marL="182880" indent="0" algn="ctr">
              <a:buNone/>
            </a:pPr>
            <a:r>
              <a:rPr lang="en-US" sz="2400" b="1" dirty="0" smtClean="0">
                <a:solidFill>
                  <a:srgbClr val="FF0000"/>
                </a:solidFill>
                <a:latin typeface="Times New Roman" pitchFamily="18" charset="0"/>
                <a:cs typeface="Times New Roman" pitchFamily="18" charset="0"/>
              </a:rPr>
              <a:t>6</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ИШЛАБ ЧИҚАРИШ ЖАРАЁНЛАРИНИ </a:t>
            </a:r>
            <a:r>
              <a:rPr lang="ru-RU" sz="2400" dirty="0" smtClean="0">
                <a:solidFill>
                  <a:srgbClr val="FF0000"/>
                </a:solidFill>
                <a:latin typeface="Times New Roman" pitchFamily="18" charset="0"/>
                <a:cs typeface="Times New Roman" pitchFamily="18" charset="0"/>
              </a:rPr>
              <a:t>АВТОМАТЛАШТИРИШ</a:t>
            </a:r>
            <a:r>
              <a:rPr lang="uz-Cyrl-UZ" sz="2400" dirty="0">
                <a:solidFill>
                  <a:srgbClr val="FF0000"/>
                </a:solidFill>
                <a:latin typeface="Times New Roman" pitchFamily="18" charset="0"/>
                <a:cs typeface="Times New Roman" pitchFamily="18" charset="0"/>
              </a:rPr>
              <a:t>.</a:t>
            </a:r>
            <a:endParaRPr lang="ru-RU" sz="2400" b="1" dirty="0">
              <a:solidFill>
                <a:srgbClr val="FF0000"/>
              </a:solidFill>
              <a:latin typeface="Times New Roman" pitchFamily="18" charset="0"/>
              <a:cs typeface="Times New Roman" pitchFamily="18" charset="0"/>
            </a:endParaRPr>
          </a:p>
        </p:txBody>
      </p:sp>
      <p:graphicFrame>
        <p:nvGraphicFramePr>
          <p:cNvPr id="4" name="Схема 3"/>
          <p:cNvGraphicFramePr/>
          <p:nvPr>
            <p:extLst>
              <p:ext uri="{D42A27DB-BD31-4B8C-83A1-F6EECF244321}">
                <p14:modId xmlns:p14="http://schemas.microsoft.com/office/powerpoint/2010/main" val="1978959993"/>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indent="536575" algn="ctr">
              <a:buNone/>
            </a:pPr>
            <a:r>
              <a:rPr lang="uz-Cyrl-UZ" sz="2800" b="1" dirty="0">
                <a:latin typeface="Times New Roman" panose="02020603050405020304" pitchFamily="18" charset="0"/>
                <a:cs typeface="Times New Roman" panose="02020603050405020304" pitchFamily="18" charset="0"/>
              </a:rPr>
              <a:t>6.1. Ишлаб чиқариш жараёнлари </a:t>
            </a:r>
            <a:r>
              <a:rPr lang="uz-Latn-UZ" sz="2800" b="1" dirty="0">
                <a:latin typeface="Times New Roman" panose="02020603050405020304" pitchFamily="18" charset="0"/>
                <a:cs typeface="Times New Roman" panose="02020603050405020304" pitchFamily="18" charset="0"/>
              </a:rPr>
              <a:t>ҳақида умумий маълумотлар</a:t>
            </a:r>
            <a:r>
              <a:rPr lang="uz-Cyrl-UZ" sz="2800" b="1" dirty="0" smtClean="0">
                <a:latin typeface="Times New Roman" panose="02020603050405020304" pitchFamily="18" charset="0"/>
                <a:cs typeface="Times New Roman" panose="02020603050405020304" pitchFamily="18" charset="0"/>
              </a:rPr>
              <a:t>.</a:t>
            </a:r>
          </a:p>
          <a:p>
            <a:pPr marL="0" indent="536575" algn="ctr">
              <a:buNone/>
            </a:pP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Замонавий муҳандислик жараёнида ишлаб чиқариш жараёнида муайян машиналар, анжомлар, аппаратура ва бошқа маҳсулотларни ишлаб чиқаришни амалга оширадиган фаолият мажмуасини тушуниш мумкин.</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Ишлаб чиқариш жараёнида турли хил ишлаб чиқариш турлари, турли технологик жараёнлар, компютерлар бўйича ҳисоб-китоблар билан боғлиқ бўлган кенг доирадаги масалалар ишлаб чиқариш жараёнининг турли элементлари бажари</a:t>
            </a:r>
            <a:r>
              <a:rPr lang="uz-Latn-UZ" sz="2800" dirty="0">
                <a:latin typeface="Times New Roman" panose="02020603050405020304" pitchFamily="18" charset="0"/>
                <a:cs typeface="Times New Roman" panose="02020603050405020304" pitchFamily="18" charset="0"/>
              </a:rPr>
              <a:t>лади</a:t>
            </a:r>
            <a:r>
              <a:rPr lang="uz-Cyrl-UZ" sz="2800" dirty="0">
                <a:latin typeface="Times New Roman" panose="02020603050405020304" pitchFamily="18" charset="0"/>
                <a:cs typeface="Times New Roman" panose="02020603050405020304" pitchFamily="18" charset="0"/>
              </a:rPr>
              <a:t>.</a:t>
            </a:r>
            <a:endParaRPr lang="ru-RU" sz="32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96944" cy="6192688"/>
          </a:xfrm>
        </p:spPr>
        <p:txBody>
          <a:bodyPr>
            <a:noAutofit/>
          </a:bodyPr>
          <a:lstStyle/>
          <a:p>
            <a:pPr marL="0" indent="576000" algn="just">
              <a:lnSpc>
                <a:spcPct val="150000"/>
              </a:lnSpc>
              <a:buNone/>
            </a:pPr>
            <a:r>
              <a:rPr lang="uz-Cyrl-UZ" sz="2800" dirty="0">
                <a:latin typeface="Times New Roman" panose="02020603050405020304" pitchFamily="18" charset="0"/>
                <a:cs typeface="Times New Roman" panose="02020603050405020304" pitchFamily="18" charset="0"/>
              </a:rPr>
              <a:t>Машинасозлик корхонаси - ишлаб чиқариш жараёнининг барча элементларининг узлуксиз ишлашини таъминлайдиган комплекс мажмуа </a:t>
            </a:r>
            <a:r>
              <a:rPr lang="uz-Latn-UZ" sz="2800" dirty="0">
                <a:latin typeface="Times New Roman" panose="02020603050405020304" pitchFamily="18" charset="0"/>
                <a:cs typeface="Times New Roman" panose="02020603050405020304" pitchFamily="18" charset="0"/>
              </a:rPr>
              <a:t>ҳисобланади</a:t>
            </a:r>
            <a:r>
              <a:rPr lang="uz-Cyrl-UZ" sz="2800" dirty="0">
                <a:latin typeface="Times New Roman" panose="02020603050405020304" pitchFamily="18" charset="0"/>
                <a:cs typeface="Times New Roman" panose="02020603050405020304" pitchFamily="18" charset="0"/>
              </a:rPr>
              <a:t>. Машинасозликда ишлаб чиқариш жараёни учта асосий босқичдан иборат: таъминот, қайта ишлаш ва йиғиш. Таъминотни бажариш учун заготова тайёрлаш цехлари мавжуд бўлиб у ерда турли технологик жараёнлар бажарилади.</a:t>
            </a:r>
            <a:endParaRPr lang="en-US" sz="2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49735025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264696"/>
          </a:xfrm>
        </p:spPr>
        <p:txBody>
          <a:bodyPr>
            <a:normAutofit/>
          </a:bodyPr>
          <a:lstStyle/>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Қайта ишлашнинг асосий ҳажми машинасозлик </a:t>
            </a:r>
            <a:r>
              <a:rPr lang="uz-Latn-UZ" sz="2800" dirty="0">
                <a:latin typeface="Times New Roman" panose="02020603050405020304" pitchFamily="18" charset="0"/>
                <a:cs typeface="Times New Roman" panose="02020603050405020304" pitchFamily="18" charset="0"/>
              </a:rPr>
              <a:t>корхоналарида</a:t>
            </a:r>
            <a:r>
              <a:rPr lang="uz-Cyrl-UZ" sz="2800" dirty="0">
                <a:latin typeface="Times New Roman" panose="02020603050405020304" pitchFamily="18" charset="0"/>
                <a:cs typeface="Times New Roman" panose="02020603050405020304" pitchFamily="18" charset="0"/>
              </a:rPr>
              <a:t> амалга оширилади</a:t>
            </a:r>
            <a:r>
              <a:rPr lang="uz-Latn-UZ"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Бу </a:t>
            </a:r>
            <a:r>
              <a:rPr lang="uz-Latn-UZ" sz="2800" dirty="0">
                <a:latin typeface="Times New Roman" panose="02020603050405020304" pitchFamily="18" charset="0"/>
                <a:cs typeface="Times New Roman" panose="02020603050405020304" pitchFamily="18" charset="0"/>
              </a:rPr>
              <a:t>е</a:t>
            </a:r>
            <a:r>
              <a:rPr lang="uz-Cyrl-UZ" sz="2800" dirty="0">
                <a:latin typeface="Times New Roman" panose="02020603050405020304" pitchFamily="18" charset="0"/>
                <a:cs typeface="Times New Roman" panose="02020603050405020304" pitchFamily="18" charset="0"/>
              </a:rPr>
              <a:t>рда механик ишлов бериш орқали ўтувчи иш қисмлари керакли конфигура</a:t>
            </a:r>
            <a:r>
              <a:rPr lang="uz-Latn-UZ" sz="2800" dirty="0">
                <a:latin typeface="Times New Roman" panose="02020603050405020304" pitchFamily="18" charset="0"/>
                <a:cs typeface="Times New Roman" panose="02020603050405020304" pitchFamily="18" charset="0"/>
              </a:rPr>
              <a:t>ц</a:t>
            </a:r>
            <a:r>
              <a:rPr lang="uz-Cyrl-UZ" sz="2800" dirty="0">
                <a:latin typeface="Times New Roman" panose="02020603050405020304" pitchFamily="18" charset="0"/>
                <a:cs typeface="Times New Roman" panose="02020603050405020304" pitchFamily="18" charset="0"/>
              </a:rPr>
              <a:t>ияга, </a:t>
            </a:r>
            <a:r>
              <a:rPr lang="uz-Latn-UZ" sz="2800" dirty="0">
                <a:latin typeface="Times New Roman" panose="02020603050405020304" pitchFamily="18" charset="0"/>
                <a:cs typeface="Times New Roman" panose="02020603050405020304" pitchFamily="18" charset="0"/>
              </a:rPr>
              <a:t>юқори </a:t>
            </a:r>
            <a:r>
              <a:rPr lang="uz-Cyrl-UZ" sz="2800" dirty="0">
                <a:latin typeface="Times New Roman" panose="02020603050405020304" pitchFamily="18" charset="0"/>
                <a:cs typeface="Times New Roman" panose="02020603050405020304" pitchFamily="18" charset="0"/>
              </a:rPr>
              <a:t>аниқлик ва </a:t>
            </a:r>
            <a:r>
              <a:rPr lang="uz-Latn-UZ" sz="2800" dirty="0">
                <a:latin typeface="Times New Roman" panose="02020603050405020304" pitchFamily="18" charset="0"/>
                <a:cs typeface="Times New Roman" panose="02020603050405020304" pitchFamily="18" charset="0"/>
              </a:rPr>
              <a:t>мустаҳкам</a:t>
            </a:r>
            <a:r>
              <a:rPr lang="uz-Cyrl-UZ" sz="2800" dirty="0">
                <a:latin typeface="Times New Roman" panose="02020603050405020304" pitchFamily="18" charset="0"/>
                <a:cs typeface="Times New Roman" panose="02020603050405020304" pitchFamily="18" charset="0"/>
              </a:rPr>
              <a:t>ликка эга бўлади. Индивидуал ишлов бериш операциялари орасидаги иссиқлик ишлови ихтисослашган иссиқлик корхоналарида ёки тегишли машиналар ёрдамида корхоналардаги иссиқлик ишлов бериш жойларида амалга оширилади. Монтаж цехларида тайёр қисмлар механизм ва мосламаларга ўрнатилади, технологик жараён асосида бирин-кетинлик билан йиғилади. Улар ҳар бир йиғиш жараёнидан кейин назорат қилинади.</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4422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476672"/>
            <a:ext cx="8424936" cy="6048672"/>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Ишлаб чиқариш жараёнининг одатий давомини таъминлаш учун таъмирлаш иншоотларида капитал таъмирлаш цехлари мавжуд бўлиб улар одатда ишлаб чиқариш корхоналарида ишлайдиган барча технологик жиҳозларга, шунингдек, уни модернизация қилишга қаратилган. Асбоблар корхонасининг вазифаси - барча ишлов бериш устахоналарини асбоб-ускуналар, намуналар, асбоблар ва бошқалар билан узлуксиз таъминлаш.</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04664"/>
            <a:ext cx="8568952" cy="6120680"/>
          </a:xfrm>
        </p:spPr>
        <p:txBody>
          <a:bodyPr>
            <a:noAutofit/>
          </a:bodyPr>
          <a:lstStyle/>
          <a:p>
            <a:pPr marL="0" indent="536575" algn="just">
              <a:buNone/>
            </a:pPr>
            <a:r>
              <a:rPr lang="uz-Cyrl-UZ" sz="2800" dirty="0" smtClean="0">
                <a:latin typeface="Times New Roman" panose="02020603050405020304" pitchFamily="18" charset="0"/>
                <a:cs typeface="Times New Roman" panose="02020603050405020304" pitchFamily="18" charset="0"/>
              </a:rPr>
              <a:t>Ишлаб </a:t>
            </a:r>
            <a:r>
              <a:rPr lang="uz-Cyrl-UZ" sz="2800" dirty="0">
                <a:latin typeface="Times New Roman" panose="02020603050405020304" pitchFamily="18" charset="0"/>
                <a:cs typeface="Times New Roman" panose="02020603050405020304" pitchFamily="18" charset="0"/>
              </a:rPr>
              <a:t>чиқариш жараёнининг нормал ишлаши учун ярим тайёр маҳсулотлар ва тайёр маҳсулотларни ташиш ва сақлашнинг илғор тизими талаб этилади. Замонавий машинасозлик корхонаси замонавий юк ташиш тизимига эга бўлиб, корхонанинг турли хил корхоналар ва хизматларини бир-бирига боғлаб туради. Асосий юк оқимларининг баъзилари занжирда кўрсатилган. </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Ривожланишнинг ҳозирги босқичида технологик жараённинг ўзига хос ҳусусиятларидан бири корхона ишлаб чиқариш жараёнининг барча элементларига автоматлаштиришнинг кенг жорий этилиши ҳисобланади.</a:t>
            </a:r>
            <a:endParaRPr lang="en-US" sz="28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81077490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3583" b="13553"/>
          <a:stretch/>
        </p:blipFill>
        <p:spPr bwMode="auto">
          <a:xfrm>
            <a:off x="3347864" y="3111732"/>
            <a:ext cx="5796136" cy="37462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Объект 1"/>
          <p:cNvSpPr>
            <a:spLocks noGrp="1"/>
          </p:cNvSpPr>
          <p:nvPr>
            <p:ph idx="1"/>
          </p:nvPr>
        </p:nvSpPr>
        <p:spPr>
          <a:xfrm>
            <a:off x="395536" y="4869160"/>
            <a:ext cx="2376264" cy="1329011"/>
          </a:xfrm>
        </p:spPr>
        <p:txBody>
          <a:bodyPr>
            <a:normAutofit/>
          </a:bodyPr>
          <a:lstStyle/>
          <a:p>
            <a:pPr marL="0" indent="0" algn="ctr">
              <a:buNone/>
            </a:pPr>
            <a:r>
              <a:rPr lang="ru-RU" sz="2400" dirty="0" err="1" smtClean="0">
                <a:latin typeface="Times New Roman" panose="02020603050405020304" pitchFamily="18" charset="0"/>
                <a:cs typeface="Times New Roman" panose="02020603050405020304" pitchFamily="18" charset="0"/>
              </a:rPr>
              <a:t>Ишлаб</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чиқариш</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жараёнларини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ташкил</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этиш</a:t>
            </a:r>
            <a:endParaRPr lang="ru-RU" sz="2400" dirty="0">
              <a:latin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10831"/>
          <a:stretch/>
        </p:blipFill>
        <p:spPr bwMode="auto">
          <a:xfrm>
            <a:off x="-7811" y="1"/>
            <a:ext cx="5875955" cy="33573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5902"/>
          <a:stretch/>
        </p:blipFill>
        <p:spPr bwMode="auto">
          <a:xfrm>
            <a:off x="5987439" y="5463"/>
            <a:ext cx="3052442" cy="30637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523418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332656"/>
            <a:ext cx="8496944" cy="6264696"/>
          </a:xfrm>
        </p:spPr>
        <p:txBody>
          <a:bodyPr>
            <a:noAutofit/>
          </a:bodyPr>
          <a:lstStyle/>
          <a:p>
            <a:pPr marL="0" indent="536575" algn="just">
              <a:buNone/>
            </a:pPr>
            <a:r>
              <a:rPr lang="uz-Cyrl-UZ" sz="2500" dirty="0">
                <a:latin typeface="Times New Roman" panose="02020603050405020304" pitchFamily="18" charset="0"/>
                <a:cs typeface="Times New Roman" panose="02020603050405020304" pitchFamily="18" charset="0"/>
              </a:rPr>
              <a:t>Ишлаб чиқариш жараёнларини автоматлаштириш технологик жараёнларни ишлаб чиқиш, ишлаб чиқаришнинг юқори самарали автоматлаштирилган тизимларини яратиш ва амалга ошириш, меҳнат унумдорлигини доимий ошириб бориш учун бир қатор тадбирлар ишлаб чиқиш ҳисобланади.</a:t>
            </a:r>
            <a:endParaRPr lang="ru-RU" sz="2500" b="1" dirty="0">
              <a:latin typeface="Times New Roman" panose="02020603050405020304" pitchFamily="18" charset="0"/>
              <a:cs typeface="Times New Roman" panose="02020603050405020304" pitchFamily="18" charset="0"/>
            </a:endParaRPr>
          </a:p>
          <a:p>
            <a:pPr marL="0" indent="536575" algn="just">
              <a:buNone/>
            </a:pPr>
            <a:r>
              <a:rPr lang="uz-Cyrl-UZ" sz="2500" dirty="0">
                <a:latin typeface="Times New Roman" panose="02020603050405020304" pitchFamily="18" charset="0"/>
                <a:cs typeface="Times New Roman" panose="02020603050405020304" pitchFamily="18" charset="0"/>
              </a:rPr>
              <a:t>Яқин вақтгача машинасозликда автоматлаштиришнинг асосий йўналиши механик ишлов беришнинг технологик жараёнларини автоматлаштириш эди: автоматлар ва ярим автоматлар, агрегат машиналари ва автоматлаштирилган линиялар ва агрегатларни яратиш ва бошқалар. Бундай йўналиш охир-оқибат автоматлаштирилган цехлар ва участкалар ташкил этишга олиб келади. Бу ишлаб чиқарувчиларни тўғридан-тўғри машиналарга хизмат кўрсатиш билан шуғулланадиган тўғридан-тўғри ишчилар сонини сезиларли даражада камайтиришга имкон беради.</a:t>
            </a:r>
            <a:endParaRPr lang="ru-RU" sz="25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35800180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08712"/>
          </a:xfrm>
        </p:spPr>
        <p:txBody>
          <a:bodyPr>
            <a:normAutofit/>
          </a:bodyPr>
          <a:lstStyle/>
          <a:p>
            <a:pPr marL="0" indent="576000" algn="just">
              <a:lnSpc>
                <a:spcPct val="110000"/>
              </a:lnSpc>
              <a:buNone/>
            </a:pPr>
            <a:r>
              <a:rPr lang="uz-Cyrl-UZ" sz="2800" dirty="0">
                <a:latin typeface="Times New Roman" panose="02020603050405020304" pitchFamily="18" charset="0"/>
                <a:cs typeface="Times New Roman" panose="02020603050405020304" pitchFamily="18" charset="0"/>
              </a:rPr>
              <a:t>Сўнгги йилларда назорат қилиш ва йиғиш жараёнларини автоматлаштириш, назорат-йиғиш ва автоматлаштирилган линияларни яратиш бўйича кенг кўламли ишлар амалга оширилди. Ушбу жараёнларни автоматлаштириш, биринчи навбатда, йирик ишлаб чиқариш саноатида (вакуум қурилмалари, радиоэлементлар, аппаратура ва бошқалар) ишлаб чиқарилаётган маҳсулот сифатини яхшилашга имкон беради, шунингдек, назорат қилиш ва йиғишни автоматлаштириш имконини беради. Тайёр маҳсулотларни назорат қилиш ва йиғиш уларнинг ишлаб чиқаришига қараганда кўпроқ ишчиларни жалб қилади.</a:t>
            </a:r>
            <a:endParaRPr lang="ru-RU" sz="28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50009959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536575" algn="just">
              <a:buNone/>
            </a:pPr>
            <a:r>
              <a:rPr lang="uz-Cyrl-UZ" sz="2700" dirty="0">
                <a:latin typeface="Times New Roman" panose="02020603050405020304" pitchFamily="18" charset="0"/>
                <a:cs typeface="Times New Roman" panose="02020603050405020304" pitchFamily="18" charset="0"/>
              </a:rPr>
              <a:t>Автоматлаштириш маҳсулотларнинг оммавий характерига эга бўлган корхоналарда ишлаб чиқарилаётган бўлса ҳам, маҳсулотларни турлари кўпайиши уларни серияли корхоналарда ҳам мосланувчан автоматлашган тизимларни тобора кенг қўллаш имконини бермоқда.</a:t>
            </a:r>
            <a:endParaRPr lang="ru-RU" sz="2700" b="1" dirty="0">
              <a:latin typeface="Times New Roman" panose="02020603050405020304" pitchFamily="18" charset="0"/>
              <a:cs typeface="Times New Roman" panose="02020603050405020304" pitchFamily="18" charset="0"/>
            </a:endParaRPr>
          </a:p>
          <a:p>
            <a:pPr marL="0" indent="536575" algn="just">
              <a:buNone/>
            </a:pPr>
            <a:r>
              <a:rPr lang="uz-Cyrl-UZ" sz="2700" dirty="0">
                <a:latin typeface="Times New Roman" panose="02020603050405020304" pitchFamily="18" charset="0"/>
                <a:cs typeface="Times New Roman" panose="02020603050405020304" pitchFamily="18" charset="0"/>
              </a:rPr>
              <a:t>Дастурли бошқариш билан жиҳозланган дастгоҳлар ҳам серияли ишлаб чиқариш шароитларида самарали ишлатилиб келинмоқда. Механизация нафақат самарасиз иш олиб боради. Юкларни ташиш ва тушириш ишларини автоматлаштириш. Ҳудди шу тарзда, бу маҳсулотларнинг идоралараро ва ички транспорт воситаларини ташиш учун, шунингдек, ўзаро операцион заҳираларни тўплаш ва сарфлаш учун қўлланилади.</a:t>
            </a:r>
            <a:endParaRPr lang="ru-RU" sz="27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46534" y="4653136"/>
            <a:ext cx="3888432" cy="1872209"/>
          </a:xfrm>
        </p:spPr>
        <p:txBody>
          <a:bodyPr>
            <a:noAutofit/>
          </a:bodyPr>
          <a:lstStyle/>
          <a:p>
            <a:pPr marL="0" indent="0">
              <a:lnSpc>
                <a:spcPct val="120000"/>
              </a:lnSpc>
              <a:buNone/>
            </a:pPr>
            <a:r>
              <a:rPr lang="ru-RU" sz="2800" dirty="0" err="1" smtClean="0">
                <a:latin typeface="Times New Roman" panose="02020603050405020304" pitchFamily="18" charset="0"/>
                <a:cs typeface="Times New Roman" panose="02020603050405020304" pitchFamily="18" charset="0"/>
              </a:rPr>
              <a:t>Рақамли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дастур</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билан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бошқариладиган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дастгоҳлар</a:t>
            </a:r>
            <a:r>
              <a:rPr lang="ru-RU" sz="2800" dirty="0" smtClean="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381500" cy="438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00" y="2106080"/>
            <a:ext cx="4762500" cy="4762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5998117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76672"/>
            <a:ext cx="8496944" cy="6048672"/>
          </a:xfrm>
        </p:spPr>
        <p:txBody>
          <a:bodyPr>
            <a:normAutofit lnSpcReduction="10000"/>
          </a:bodyPr>
          <a:lstStyle/>
          <a:p>
            <a:pPr marL="0" indent="536575" algn="just">
              <a:buNone/>
            </a:pPr>
            <a:r>
              <a:rPr lang="uz-Cyrl-UZ" sz="2800" dirty="0">
                <a:latin typeface="Times New Roman" panose="02020603050405020304" pitchFamily="18" charset="0"/>
                <a:cs typeface="Times New Roman" panose="02020603050405020304" pitchFamily="18" charset="0"/>
              </a:rPr>
              <a:t>Дастгоҳлар ва участкалар ўртасида маҳсулотларни ташиш учун турли автоматик бошқарувга эга бўлган конвейерлар, дастурлаштирилган назорат тизимлари тобора кенг тарқалмоқда. Шундай қилиб, бугунги кунда ишлаб чиқариш жараёнининг барча элементларини автоматлаштиришнинг техник имкониятлари мавжуд.</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Шунинг учун, автоматлаштириш ишларининг устуворлигини белгилаш масаласи уларнинг юқори самарадорлик шартлари асосида айниқса аҳамиятлидир. Амалиёт шуни кўрсатадики, ишлаб чиқариш жараёни қанчалик техник жиҳатдан юқори савияда таъминланса, ҳаётдаги меҳнатни қисқартириш учун заҳиралар қанчалик кўп бўлса, автоматлаштириш ҳам самарали бўлади.</a:t>
            </a:r>
            <a:endParaRPr lang="ru-RU" sz="2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96944" cy="2016224"/>
          </a:xfrm>
        </p:spPr>
        <p:txBody>
          <a:bodyPr>
            <a:noAutofit/>
          </a:bodyPr>
          <a:lstStyle/>
          <a:p>
            <a:pPr marL="0" indent="536575" algn="just">
              <a:lnSpc>
                <a:spcPct val="110000"/>
              </a:lnSpc>
              <a:spcBef>
                <a:spcPts val="600"/>
              </a:spcBef>
              <a:buNone/>
            </a:pPr>
            <a:r>
              <a:rPr lang="uz-Cyrl-UZ" sz="2800" dirty="0">
                <a:latin typeface="Times New Roman" panose="02020603050405020304" pitchFamily="18" charset="0"/>
                <a:cs typeface="Times New Roman" panose="02020603050405020304" pitchFamily="18" charset="0"/>
              </a:rPr>
              <a:t>Ишлаб чиқариш жараёнининг турли босқичларида ишлаб чиқариш жараёнларини комплекс автоматлаштириш учун шарт-шароитлар яратиш муҳим ахамиятга эга.</a:t>
            </a:r>
            <a:endParaRPr lang="ru-RU" sz="2800" dirty="0">
              <a:latin typeface="Times New Roman" pitchFamily="18" charset="0"/>
              <a:cs typeface="Times New Roman" pitchFamily="18" charset="0"/>
            </a:endParaRPr>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8096"/>
          <a:stretch/>
        </p:blipFill>
        <p:spPr bwMode="auto">
          <a:xfrm>
            <a:off x="683568" y="2420888"/>
            <a:ext cx="7842118" cy="360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1554418" y="6228020"/>
            <a:ext cx="6545974" cy="369332"/>
          </a:xfrm>
          <a:prstGeom prst="rect">
            <a:avLst/>
          </a:prstGeom>
        </p:spPr>
        <p:txBody>
          <a:bodyPr wrap="square">
            <a:spAutoFit/>
          </a:bodyPr>
          <a:lstStyle/>
          <a:p>
            <a:pPr algn="ctr"/>
            <a:r>
              <a:rPr lang="uz-Cyrl-UZ" i="1" dirty="0" smtClean="0">
                <a:latin typeface="Times New Roman" panose="02020603050405020304" pitchFamily="18" charset="0"/>
                <a:cs typeface="Times New Roman" panose="02020603050405020304" pitchFamily="18" charset="0"/>
              </a:rPr>
              <a:t>Ишлаб чиқариш </a:t>
            </a:r>
            <a:r>
              <a:rPr lang="uz-Cyrl-UZ" i="1" dirty="0">
                <a:latin typeface="Times New Roman" panose="02020603050405020304" pitchFamily="18" charset="0"/>
                <a:cs typeface="Times New Roman" panose="02020603050405020304" pitchFamily="18" charset="0"/>
              </a:rPr>
              <a:t>жараёнларини комплекс автоматлаштириш </a:t>
            </a:r>
            <a:endParaRPr lang="ru-RU" i="1" dirty="0"/>
          </a:p>
        </p:txBody>
      </p:sp>
    </p:spTree>
    <p:extLst>
      <p:ext uri="{BB962C8B-B14F-4D97-AF65-F5344CB8AC3E}">
        <p14:creationId xmlns:p14="http://schemas.microsoft.com/office/powerpoint/2010/main" val="49421014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idx="1"/>
          </p:nvPr>
        </p:nvSpPr>
        <p:spPr>
          <a:xfrm>
            <a:off x="467544" y="260648"/>
            <a:ext cx="8229600" cy="6369571"/>
          </a:xfrm>
        </p:spPr>
        <p:txBody>
          <a:bodyPr>
            <a:norm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Интеграл автоматлаштириш жараёнида маҳсулот ишлаб чиқаришнинг барча босқичлари, хом-ашё ва ярим тайёр маҳсулотлардан бошлаб ва йиғиш билан якунланган автоматлаштирилган маҳсулотни ишлаб чиқаришни ўз ичига олган автоматлаштириш тушунилади. Автоматлаштиришнинг ушбу йўналиши машиналарнинг бир ёки бир нечта қисмларини ишлаб чиқариш бўйича муайян вазифани ҳал этишда ишлаб чиқаришнинг умумий даражасини қанчалик кўпайтириш ёки кўтармаслик шарти билан техник тараққиётнинг юқори даражасини таъминлайди.</a:t>
            </a:r>
            <a:endParaRPr lang="ru-RU"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572232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120680"/>
          </a:xfrm>
        </p:spPr>
        <p:txBody>
          <a:bodyPr>
            <a:normAutofit/>
          </a:bodyPr>
          <a:lstStyle/>
          <a:p>
            <a:pPr marL="0" indent="0" algn="ctr">
              <a:buNone/>
            </a:pPr>
            <a:r>
              <a:rPr lang="uz-Cyrl-UZ" sz="2800" b="1" dirty="0">
                <a:latin typeface="Times New Roman" panose="02020603050405020304" pitchFamily="18" charset="0"/>
                <a:cs typeface="Times New Roman" panose="02020603050405020304" pitchFamily="18" charset="0"/>
              </a:rPr>
              <a:t>6.2. Ишлаб чиқариш жараёнларини автоматлаштириш </a:t>
            </a:r>
            <a:r>
              <a:rPr lang="uz-Latn-UZ" sz="2800" b="1" dirty="0">
                <a:latin typeface="Times New Roman" panose="02020603050405020304" pitchFamily="18" charset="0"/>
                <a:cs typeface="Times New Roman" panose="02020603050405020304" pitchFamily="18" charset="0"/>
              </a:rPr>
              <a:t>усул</a:t>
            </a:r>
            <a:r>
              <a:rPr lang="uz-Cyrl-UZ" sz="2800" b="1" dirty="0">
                <a:latin typeface="Times New Roman" panose="02020603050405020304" pitchFamily="18" charset="0"/>
                <a:cs typeface="Times New Roman" panose="02020603050405020304" pitchFamily="18" charset="0"/>
              </a:rPr>
              <a:t>лари</a:t>
            </a:r>
            <a:r>
              <a:rPr lang="uz-Latn-UZ"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buNone/>
            </a:pPr>
            <a:endParaRPr lang="uz-Cyrl-UZ" sz="2800" dirty="0" smtClean="0">
              <a:latin typeface="Times New Roman" panose="02020603050405020304" pitchFamily="18" charset="0"/>
              <a:cs typeface="Times New Roman" panose="02020603050405020304" pitchFamily="18" charset="0"/>
            </a:endParaRPr>
          </a:p>
          <a:p>
            <a:pPr marL="0" indent="536575" algn="just">
              <a:buNone/>
            </a:pPr>
            <a:r>
              <a:rPr lang="uz-Cyrl-UZ" sz="2800" dirty="0" smtClean="0">
                <a:latin typeface="Times New Roman" panose="02020603050405020304" pitchFamily="18" charset="0"/>
                <a:cs typeface="Times New Roman" panose="02020603050405020304" pitchFamily="18" charset="0"/>
              </a:rPr>
              <a:t>Автоматлаштиришнинг </a:t>
            </a:r>
            <a:r>
              <a:rPr lang="uz-Cyrl-UZ" sz="2800" dirty="0">
                <a:latin typeface="Times New Roman" panose="02020603050405020304" pitchFamily="18" charset="0"/>
                <a:cs typeface="Times New Roman" panose="02020603050405020304" pitchFamily="18" charset="0"/>
              </a:rPr>
              <a:t>ривожланиш босқичларини тахлили шуни кўрсатадики, ҳозирги кунда яратилётган машина ва механизмлар асосан ялпи ишлаб ишлаб чиқаришдан серияли ишлаб чиқариш томон силжиб бормоқда. Бунга сабаб серияли ишлаб чиқариш ишлаб чиқариш корхоналар машинасозлик тармоғини асосини ташкил этади. Яна бир асосий томони техник жиҳоз ва ускуналарни турини кўпайтириш натижасида ишлаб чиқариш жараёнларини автоматлаштиришда кўп вариантли масалаларни ечиш имконини беради.</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76672"/>
            <a:ext cx="8352928" cy="6120680"/>
          </a:xfrm>
        </p:spPr>
        <p:txBody>
          <a:bodyPr>
            <a:noAutofit/>
          </a:bodyPr>
          <a:lstStyle/>
          <a:p>
            <a:pPr marL="0" indent="536575" algn="just">
              <a:lnSpc>
                <a:spcPct val="140000"/>
              </a:lnSpc>
              <a:spcBef>
                <a:spcPts val="0"/>
              </a:spcBef>
              <a:buNone/>
            </a:pPr>
            <a:r>
              <a:rPr lang="uz-Cyrl-UZ" sz="2800" dirty="0">
                <a:latin typeface="Times New Roman" panose="02020603050405020304" pitchFamily="18" charset="0"/>
                <a:cs typeface="Times New Roman" panose="02020603050405020304" pitchFamily="18" charset="0"/>
              </a:rPr>
              <a:t>Машинасозлик корхоналарини комплекс автоматлаштиришнинг стратегияси қуйидаги масалаларни ечими билан аниқланади:</a:t>
            </a:r>
            <a:endParaRPr lang="ru-RU" sz="2800" b="1" dirty="0">
              <a:latin typeface="Times New Roman" panose="02020603050405020304" pitchFamily="18" charset="0"/>
              <a:cs typeface="Times New Roman" panose="02020603050405020304" pitchFamily="18" charset="0"/>
            </a:endParaRPr>
          </a:p>
          <a:p>
            <a:pPr marL="514350" lvl="0" indent="-514350" algn="just">
              <a:lnSpc>
                <a:spcPct val="140000"/>
              </a:lnSpc>
              <a:spcBef>
                <a:spcPts val="0"/>
              </a:spcBef>
              <a:buFont typeface="+mj-lt"/>
              <a:buAutoNum type="arabicParenR"/>
            </a:pPr>
            <a:r>
              <a:rPr lang="uz-Cyrl-UZ" sz="2800" dirty="0">
                <a:latin typeface="Times New Roman" panose="02020603050405020304" pitchFamily="18" charset="0"/>
                <a:cs typeface="Times New Roman" panose="02020603050405020304" pitchFamily="18" charset="0"/>
              </a:rPr>
              <a:t>автоматлаштириш ишларини асосий йўналишлари ва уларни моҳиятини тўғри тушуниш;</a:t>
            </a:r>
            <a:endParaRPr lang="ru-RU" sz="2800" b="1" dirty="0">
              <a:latin typeface="Times New Roman" panose="02020603050405020304" pitchFamily="18" charset="0"/>
              <a:cs typeface="Times New Roman" panose="02020603050405020304" pitchFamily="18" charset="0"/>
            </a:endParaRPr>
          </a:p>
          <a:p>
            <a:pPr marL="514350" indent="-514350" algn="just">
              <a:lnSpc>
                <a:spcPct val="140000"/>
              </a:lnSpc>
              <a:spcBef>
                <a:spcPts val="0"/>
              </a:spcBef>
              <a:buFont typeface="+mj-lt"/>
              <a:buAutoNum type="arabicParenR"/>
            </a:pPr>
            <a:r>
              <a:rPr lang="uz-Cyrl-UZ" sz="2800" dirty="0">
                <a:latin typeface="Times New Roman" panose="02020603050405020304" pitchFamily="18" charset="0"/>
                <a:cs typeface="Times New Roman" panose="02020603050405020304" pitchFamily="18" charset="0"/>
              </a:rPr>
              <a:t>автоматлаштирилган ускуналар ва янги усуллар келажагини объективлиги ва уларни мавжуд ускуналар билан боғлиқлиги. Буларни ҳаммасини бирин-кетинлик билан кўриб чиқамиз.</a:t>
            </a:r>
            <a:endParaRPr lang="ru-RU"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546193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784976" cy="6264696"/>
          </a:xfrm>
        </p:spPr>
        <p:txBody>
          <a:bodyPr>
            <a:noAutofit/>
          </a:bodyPr>
          <a:lstStyle/>
          <a:p>
            <a:pPr marL="0" indent="576000" algn="just">
              <a:lnSpc>
                <a:spcPct val="110000"/>
              </a:lnSpc>
              <a:buNone/>
            </a:pPr>
            <a:r>
              <a:rPr lang="uz-Cyrl-UZ" sz="2400" dirty="0">
                <a:latin typeface="Times New Roman" panose="02020603050405020304" pitchFamily="18" charset="0"/>
                <a:cs typeface="Times New Roman" panose="02020603050405020304" pitchFamily="18" charset="0"/>
              </a:rPr>
              <a:t>Ишлаб чиқаришни автоматлаштириш деганда кўп ҳолатларда инсон бажарадиган ишларни қурилмалар, бошқарув тизимлари ва уларни назорат қилиш, яъни автоматикани қўллаш тушунилади. Аммо, технологик жараёнлар, конструциялар ва машиналарни компановкаси асосий ҳисобланади. Масалани бундай ечими нотўғри ҳисобланади. Ишлаб чиқаришни асосини технологик жараёнлар ташкил қилади ва унинг таркибига чиқариладиган маҳсулотнинг мумкин бўлган сифати ва сони, ишлаб чиқаришни эффективлиги, бошқарув тизими олдиндан киритилган бўлиши керак. Шунинг учун машинасозликда ишлаб чиқаришни автоматлаштириш ўз ичига янги техникани яратишда конструкторлик-технологик масалаларни комплексини, юқори  интенсив технологик жараёнлар ва ишлаб чиқаришни унумдорлик ускуналарини бевосита инсонни иштирокисиз бажарилишини ўз ичига олади.</a:t>
            </a:r>
            <a:endParaRPr lang="ru-R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04922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336704"/>
          </a:xfrm>
        </p:spPr>
        <p:txBody>
          <a:bodyPr>
            <a:noAutofit/>
          </a:bodyPr>
          <a:lstStyle/>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Замонавий автомат – бу технологик ва конструкторлик масалалар ечими бўлиб бир вақтни ўзида ўнлаб, автоматик линияларда юзлаб механизмлар ва асбобларни ишлаши тушунилади. Бундай тизимларни яратилиши транспортировкалаш, юклаш ҳамда уларни ориентациялаш, айлантириш, чиқиндиларни олиб чиқиш жараёнларини автоматлаштириш имконини беради.</a:t>
            </a:r>
            <a:endParaRPr lang="ru-RU" sz="2800" b="1" dirty="0">
              <a:latin typeface="Times New Roman" panose="02020603050405020304" pitchFamily="18" charset="0"/>
              <a:cs typeface="Times New Roman" panose="02020603050405020304" pitchFamily="18" charset="0"/>
            </a:endParaRP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Автоматик линияларда ҳар бир ишлов бериш нуқтасида ишлов берилаётган детал мосламаларда аниқ ўрнатилиши ва маълум бир куч билан сиқилиши керак. Бу ўз навбатида берилган нуқтада аниқ ишлов беришни ва детални сифатини таъминлайди.</a:t>
            </a:r>
            <a:endParaRPr lang="ru-RU" sz="27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048672"/>
          </a:xfrm>
        </p:spPr>
        <p:txBody>
          <a:bodyPr>
            <a:noAutofit/>
          </a:bodyPr>
          <a:lstStyle/>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Линияларни компоновкаси ва улар таркибидаги ишчи агрегатлар, механизмлар, мосламаларни аниқ ишлаши линияларни ишончли ва эффектив ишлашини таъминлайди. Қисиш ва ўрнатиш механизмларини конструкцияси, тури ва ишлаш принципи ишлов берилаётган деталнинг материалига, габаритига, формаси ва ўлчамларига боғлиқ.</a:t>
            </a:r>
            <a:endParaRPr lang="ru-RU" sz="2800" b="1" dirty="0">
              <a:latin typeface="Times New Roman" panose="02020603050405020304" pitchFamily="18" charset="0"/>
              <a:cs typeface="Times New Roman" panose="02020603050405020304" pitchFamily="18" charset="0"/>
            </a:endParaRP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Ишлов беришда ҳаракатсиз бўлган ҳар бир позицияда ўрнатилиши, қисилиши зарур бўлган тана деталлари транспортер ёрдамида эркин ҳаракатланиб ишлов бериш жойида стационар мосламаларга ўрнатилади.</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Серияли ишлаб чиқаришда мураккаб шаклдор деталларга ишлов беришда йўлдош мосламалардан фойдаланади. Автоматик равишда позицияларга мураккаб форма эга бўлган деталлларнинг бошланғич ишлов берилган база юзаси бўлмаган деталлар (мисол: вентил танаси) ишлов беришни бошланғич босқичида спутникларга (йўлдошларга) ўрнатилиб ишлов бериш жойларидан ҳаммасидан ўтади.</a:t>
            </a:r>
            <a:endParaRPr lang="ru-RU" sz="2800" b="1" dirty="0">
              <a:latin typeface="Times New Roman" panose="02020603050405020304" pitchFamily="18" charset="0"/>
              <a:cs typeface="Times New Roman" panose="02020603050405020304" pitchFamily="18" charset="0"/>
            </a:endParaRPr>
          </a:p>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Автоматик линияларда ишлов бериладиган деталларни қисиб ўрнатадиган мосламалар икки турга бўлинади: стационар ҳолатдаги ва йўлдош мосламалар.</a:t>
            </a:r>
            <a:endParaRPr lang="ru-RU" sz="2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5661248"/>
            <a:ext cx="8496944" cy="1008112"/>
          </a:xfrm>
        </p:spPr>
        <p:txBody>
          <a:bodyPr>
            <a:normAutofit fontScale="70000" lnSpcReduction="20000"/>
          </a:bodyPr>
          <a:lstStyle/>
          <a:p>
            <a:pPr marL="0" indent="0" algn="ctr">
              <a:buNone/>
            </a:pPr>
            <a:r>
              <a:rPr lang="uz-Cyrl-UZ" sz="2800" dirty="0">
                <a:latin typeface="Times New Roman" panose="02020603050405020304" pitchFamily="18" charset="0"/>
                <a:cs typeface="Times New Roman" panose="02020603050405020304" pitchFamily="18" charset="0"/>
              </a:rPr>
              <a:t>6.1</a:t>
            </a:r>
            <a:r>
              <a:rPr lang="uz-Latn-UZ" sz="2800" dirty="0">
                <a:latin typeface="Times New Roman" panose="02020603050405020304" pitchFamily="18" charset="0"/>
                <a:cs typeface="Times New Roman" panose="02020603050405020304" pitchFamily="18" charset="0"/>
              </a:rPr>
              <a:t>-р</a:t>
            </a:r>
            <a:r>
              <a:rPr lang="uz-Cyrl-UZ" sz="2800" dirty="0">
                <a:latin typeface="Times New Roman" panose="02020603050405020304" pitchFamily="18" charset="0"/>
                <a:cs typeface="Times New Roman" panose="02020603050405020304" pitchFamily="18" charset="0"/>
              </a:rPr>
              <a:t>асм. Бошқарув схемалар </a:t>
            </a:r>
            <a:r>
              <a:rPr lang="uz-Cyrl-UZ" sz="2800" dirty="0" smtClean="0">
                <a:latin typeface="Times New Roman" panose="02020603050405020304" pitchFamily="18" charset="0"/>
                <a:cs typeface="Times New Roman" panose="02020603050405020304" pitchFamily="18" charset="0"/>
              </a:rPr>
              <a:t>структураси.</a:t>
            </a:r>
            <a:endParaRPr lang="ru-RU" sz="2800" b="1" dirty="0">
              <a:latin typeface="Times New Roman" panose="02020603050405020304" pitchFamily="18" charset="0"/>
              <a:cs typeface="Times New Roman" panose="02020603050405020304" pitchFamily="18" charset="0"/>
            </a:endParaRPr>
          </a:p>
          <a:p>
            <a:pPr marL="0" indent="0" algn="ctr">
              <a:buNone/>
            </a:pPr>
            <a:r>
              <a:rPr lang="uz-Cyrl-UZ" sz="2800" dirty="0">
                <a:latin typeface="Times New Roman" panose="02020603050405020304" pitchFamily="18" charset="0"/>
                <a:cs typeface="Times New Roman" panose="02020603050405020304" pitchFamily="18" charset="0"/>
              </a:rPr>
              <a:t>а) датчиклар; б) узатувчи-айлантирувчи қурилмалар</a:t>
            </a:r>
            <a:r>
              <a:rPr lang="uz-Cyrl-UZ" sz="2800" dirty="0" smtClean="0">
                <a:latin typeface="Times New Roman" panose="02020603050405020304" pitchFamily="18" charset="0"/>
                <a:cs typeface="Times New Roman" panose="02020603050405020304" pitchFamily="18" charset="0"/>
              </a:rPr>
              <a:t>; </a:t>
            </a:r>
            <a:endParaRPr lang="ru-RU" sz="2800" b="1" dirty="0" smtClean="0">
              <a:latin typeface="Times New Roman" panose="02020603050405020304" pitchFamily="18" charset="0"/>
              <a:cs typeface="Times New Roman" panose="02020603050405020304" pitchFamily="18" charset="0"/>
            </a:endParaRPr>
          </a:p>
          <a:p>
            <a:pPr marL="0" indent="0" algn="ctr">
              <a:buNone/>
            </a:pPr>
            <a:r>
              <a:rPr lang="uz-Cyrl-UZ" sz="2800" dirty="0" smtClean="0">
                <a:latin typeface="Times New Roman" panose="02020603050405020304" pitchFamily="18" charset="0"/>
                <a:cs typeface="Times New Roman" panose="02020603050405020304" pitchFamily="18" charset="0"/>
              </a:rPr>
              <a:t>в) бажарувчи қурилмалар.</a:t>
            </a:r>
            <a:endParaRPr lang="ru-RU" sz="2800" dirty="0">
              <a:solidFill>
                <a:schemeClr val="tx1"/>
              </a:solidFill>
              <a:latin typeface="Times New Roman" panose="02020603050405020304" pitchFamily="18" charset="0"/>
              <a:cs typeface="Times New Roman" panose="02020603050405020304" pitchFamily="18"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60648"/>
            <a:ext cx="8228203"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463271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80720"/>
          </a:xfrm>
        </p:spPr>
        <p:txBody>
          <a:bodyPr>
            <a:noAutofit/>
          </a:bodyPr>
          <a:lstStyle/>
          <a:p>
            <a:pPr marL="0" indent="457200" algn="just">
              <a:spcBef>
                <a:spcPts val="600"/>
              </a:spcBef>
              <a:buNone/>
            </a:pPr>
            <a:r>
              <a:rPr lang="uz-Cyrl-UZ" sz="2600" dirty="0">
                <a:latin typeface="Times New Roman" panose="02020603050405020304" pitchFamily="18" charset="0"/>
                <a:cs typeface="Times New Roman" panose="02020603050405020304" pitchFamily="18" charset="0"/>
              </a:rPr>
              <a:t>Автоматик линияларнинг ёрдамчи ва  иш бажарувчи қурилмалари стандарт ёки нормаллашган элементларни ўз ичига олади. Датчиклар (бошқарув кнопкалари, йўл ўчиргичлар, ўтказгичлар, фотоэлементлар, термопаралар ва ҳоказолар) ишлов бериш даврининг олдинги элементи тугаганлигини, механик ёки физик ҳаракатни электрик топшириққа ўтганлигини тақозо этади</a:t>
            </a:r>
            <a:r>
              <a:rPr lang="uz-Cyrl-UZ" sz="2600" dirty="0" smtClean="0">
                <a:latin typeface="Times New Roman" panose="02020603050405020304" pitchFamily="18" charset="0"/>
                <a:cs typeface="Times New Roman" panose="02020603050405020304" pitchFamily="18" charset="0"/>
              </a:rPr>
              <a:t>.</a:t>
            </a:r>
          </a:p>
          <a:p>
            <a:pPr marL="0" indent="457200" algn="just">
              <a:spcBef>
                <a:spcPts val="600"/>
              </a:spcBef>
              <a:buNone/>
            </a:pPr>
            <a:r>
              <a:rPr lang="uz-Cyrl-UZ" sz="2600" dirty="0">
                <a:latin typeface="Times New Roman" panose="02020603050405020304" pitchFamily="18" charset="0"/>
                <a:cs typeface="Times New Roman" panose="02020603050405020304" pitchFamily="18" charset="0"/>
              </a:rPr>
              <a:t>Узатувчи-айлантирувчи қурилма (ўртагич реле, контакторлар, ячейкалар ва ҳоказолар) датчиклардан келаётган сигналларни кучайтириш, тақсимлаш, комбинациялаш, узатиш функцияларини бажаради. Айрим ҳолларда иш бажарувчи механизмларни қуввати катта бўлмайди. Датчикка яқин бўлганда айлантирувчи қурилмани тизимдан чиқариб датчиклардан келаётган топшириқларни бевосита тўғридан-тўғри бажарувчи қурилмаларга узатади.</a:t>
            </a:r>
            <a:endParaRPr lang="ru-RU" sz="2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246054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3600400"/>
          </a:xfrm>
        </p:spPr>
        <p:txBody>
          <a:bodyPr>
            <a:noAutofit/>
          </a:bodyPr>
          <a:lstStyle/>
          <a:p>
            <a:pPr marL="0" indent="457200" algn="just">
              <a:lnSpc>
                <a:spcPct val="90000"/>
              </a:lnSpc>
              <a:spcBef>
                <a:spcPts val="600"/>
              </a:spcBef>
              <a:buNone/>
            </a:pPr>
            <a:r>
              <a:rPr lang="ru-RU" sz="2800" b="1" dirty="0" err="1">
                <a:latin typeface="Times New Roman" panose="02020603050405020304" pitchFamily="18" charset="0"/>
                <a:cs typeface="Times New Roman" panose="02020603050405020304" pitchFamily="18" charset="0"/>
              </a:rPr>
              <a:t>Ижрочи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механизмлар</a:t>
            </a:r>
            <a:r>
              <a:rPr lang="ru-RU" sz="2800" b="1"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ростлаш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воситаларининг</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охирги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звеноси</a:t>
            </a:r>
            <a:r>
              <a:rPr lang="uz-Cyrl-UZ" sz="2800" dirty="0">
                <a:latin typeface="Times New Roman" panose="02020603050405020304" pitchFamily="18" charset="0"/>
                <a:cs typeface="Times New Roman" panose="02020603050405020304" pitchFamily="18" charset="0"/>
              </a:rPr>
              <a:t> ҳисобланади</a:t>
            </a:r>
            <a:r>
              <a:rPr lang="ru-RU" sz="2800" dirty="0">
                <a:latin typeface="Times New Roman" panose="02020603050405020304" pitchFamily="18" charset="0"/>
                <a:cs typeface="Times New Roman" panose="02020603050405020304" pitchFamily="18" charset="0"/>
              </a:rPr>
              <a:t>. Улар </a:t>
            </a:r>
            <a:r>
              <a:rPr lang="ru-RU" sz="2800" dirty="0" err="1">
                <a:latin typeface="Times New Roman" panose="02020603050405020304" pitchFamily="18" charset="0"/>
                <a:cs typeface="Times New Roman" panose="02020603050405020304" pitchFamily="18" charset="0"/>
              </a:rPr>
              <a:t>бошқариладиган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таъсир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энергиянинг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ижрочи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a:t>
            </a:r>
            <a:r>
              <a:rPr lang="ru-RU" sz="2800" dirty="0">
                <a:latin typeface="Times New Roman" panose="02020603050405020304" pitchFamily="18" charset="0"/>
                <a:cs typeface="Times New Roman" panose="02020603050405020304" pitchFamily="18" charset="0"/>
              </a:rPr>
              <a:t> г</a:t>
            </a:r>
            <a:r>
              <a:rPr lang="uz-Cyrl-UZ" sz="2800" dirty="0">
                <a:latin typeface="Times New Roman" panose="02020603050405020304" pitchFamily="18" charset="0"/>
                <a:cs typeface="Times New Roman" panose="02020603050405020304" pitchFamily="18" charset="0"/>
              </a:rPr>
              <a:t>уруҳ</a:t>
            </a:r>
            <a:r>
              <a:rPr lang="ru-RU" sz="2800" dirty="0">
                <a:latin typeface="Times New Roman" panose="02020603050405020304" pitchFamily="18" charset="0"/>
                <a:cs typeface="Times New Roman" panose="02020603050405020304" pitchFamily="18" charset="0"/>
              </a:rPr>
              <a:t>га: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пневматик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гидравлик </a:t>
            </a:r>
            <a:r>
              <a:rPr lang="ru-RU" sz="2800" dirty="0" err="1">
                <a:latin typeface="Times New Roman" panose="02020603050405020304" pitchFamily="18" charset="0"/>
                <a:cs typeface="Times New Roman" panose="02020603050405020304" pitchFamily="18" charset="0"/>
              </a:rPr>
              <a:t>механизмларга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Ижрочи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элементлари</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таркибига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клапанлар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дросселлар</a:t>
            </a:r>
            <a:r>
              <a:rPr lang="ru-RU" sz="2800" dirty="0">
                <a:latin typeface="Times New Roman" panose="02020603050405020304" pitchFamily="18" charset="0"/>
                <a:cs typeface="Times New Roman" panose="02020603050405020304" pitchFamily="18" charset="0"/>
              </a:rPr>
              <a:t>, гидравлик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пневматик </a:t>
            </a:r>
            <a:r>
              <a:rPr lang="ru-RU" sz="2800" dirty="0" err="1">
                <a:latin typeface="Times New Roman" panose="02020603050405020304" pitchFamily="18" charset="0"/>
                <a:cs typeface="Times New Roman" panose="02020603050405020304" pitchFamily="18" charset="0"/>
              </a:rPr>
              <a:t>двигателлар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переключателлар</a:t>
            </a:r>
            <a:r>
              <a:rPr lang="uz-Cyrl-UZ" sz="2800" dirty="0">
                <a:latin typeface="Times New Roman" panose="02020603050405020304" pitchFamily="18" charset="0"/>
                <a:cs typeface="Times New Roman" panose="02020603050405020304" pitchFamily="18" charset="0"/>
              </a:rPr>
              <a:t> киради</a:t>
            </a:r>
            <a:r>
              <a:rPr lang="ru-RU" sz="2800" dirty="0">
                <a:latin typeface="Times New Roman" panose="02020603050405020304" pitchFamily="18" charset="0"/>
                <a:cs typeface="Times New Roman" panose="02020603050405020304" pitchFamily="18" charset="0"/>
              </a:rPr>
              <a:t>.</a:t>
            </a:r>
            <a:endParaRPr lang="ru-RU" sz="2500" dirty="0">
              <a:solidFill>
                <a:schemeClr val="tx1"/>
              </a:solidFill>
              <a:latin typeface="Times New Roman" panose="02020603050405020304" pitchFamily="18" charset="0"/>
              <a:cs typeface="Times New Roman" panose="02020603050405020304" pitchFamily="18"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078595"/>
            <a:ext cx="3131840" cy="2595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059736"/>
            <a:ext cx="4885549" cy="2595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3831700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0038" y="116632"/>
            <a:ext cx="6784793" cy="5472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Прямоугольник 7"/>
          <p:cNvSpPr/>
          <p:nvPr/>
        </p:nvSpPr>
        <p:spPr>
          <a:xfrm>
            <a:off x="323528" y="5733256"/>
            <a:ext cx="8496944" cy="923330"/>
          </a:xfrm>
          <a:prstGeom prst="rect">
            <a:avLst/>
          </a:prstGeom>
        </p:spPr>
        <p:txBody>
          <a:bodyPr wrap="square">
            <a:spAutoFit/>
          </a:bodyPr>
          <a:lstStyle/>
          <a:p>
            <a:pPr algn="ctr"/>
            <a:r>
              <a:rPr lang="uz-Cyrl-UZ" dirty="0">
                <a:latin typeface="Times New Roman" panose="02020603050405020304" pitchFamily="18" charset="0"/>
                <a:cs typeface="Times New Roman" panose="02020603050405020304" pitchFamily="18" charset="0"/>
              </a:rPr>
              <a:t>6.2</a:t>
            </a:r>
            <a:r>
              <a:rPr lang="uz-Latn-UZ" dirty="0">
                <a:latin typeface="Times New Roman" panose="02020603050405020304" pitchFamily="18" charset="0"/>
                <a:cs typeface="Times New Roman" panose="02020603050405020304" pitchFamily="18" charset="0"/>
              </a:rPr>
              <a:t>-</a:t>
            </a:r>
            <a:r>
              <a:rPr lang="uz-Cyrl-UZ" dirty="0">
                <a:latin typeface="Times New Roman" panose="02020603050405020304" pitchFamily="18" charset="0"/>
                <a:cs typeface="Times New Roman" panose="02020603050405020304" pitchFamily="18" charset="0"/>
              </a:rPr>
              <a:t>расм. Ижрочи механизмлар элементлари</a:t>
            </a:r>
            <a:r>
              <a:rPr lang="uz-Cyrl-UZ" dirty="0" smtClean="0">
                <a:latin typeface="Times New Roman" panose="02020603050405020304" pitchFamily="18" charset="0"/>
                <a:cs typeface="Times New Roman" panose="02020603050405020304" pitchFamily="18" charset="0"/>
              </a:rPr>
              <a:t>:</a:t>
            </a:r>
          </a:p>
          <a:p>
            <a:pPr algn="ctr"/>
            <a:r>
              <a:rPr lang="uz-Cyrl-UZ" dirty="0">
                <a:latin typeface="Times New Roman" panose="02020603050405020304" pitchFamily="18" charset="0"/>
                <a:cs typeface="Times New Roman" panose="02020603050405020304" pitchFamily="18" charset="0"/>
              </a:rPr>
              <a:t>а - дроссель; б - тескари клапан; в - сақлаш клапани; г - икки томонлама ишлайдиган поршенли пневмодвигатель; д - эгилувчи элементли пневмодвигатель;</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671249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5616624"/>
          </a:xfrm>
        </p:spPr>
        <p:txBody>
          <a:bodyPr>
            <a:noAutofit/>
          </a:bodyPr>
          <a:lstStyle/>
          <a:p>
            <a:pPr marL="0" indent="457200" algn="just">
              <a:lnSpc>
                <a:spcPct val="130000"/>
              </a:lnSpc>
              <a:spcBef>
                <a:spcPts val="600"/>
              </a:spcBef>
              <a:buNone/>
            </a:pPr>
            <a:r>
              <a:rPr lang="ru-RU" sz="2800" dirty="0" err="1">
                <a:latin typeface="Times New Roman" panose="02020603050405020304" pitchFamily="18" charset="0"/>
                <a:cs typeface="Times New Roman" panose="02020603050405020304" pitchFamily="18" charset="0"/>
              </a:rPr>
              <a:t>Ижрочи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айрим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схемаларини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чиқамиз</a:t>
            </a:r>
            <a:r>
              <a:rPr lang="ru-RU" sz="2800" dirty="0">
                <a:latin typeface="Times New Roman" panose="02020603050405020304" pitchFamily="18" charset="0"/>
                <a:cs typeface="Times New Roman" panose="02020603050405020304" pitchFamily="18" charset="0"/>
              </a:rPr>
              <a:t>. Дроссель (</a:t>
            </a:r>
            <a:r>
              <a:rPr lang="uz-Cyrl-UZ" sz="2800" dirty="0">
                <a:latin typeface="Times New Roman" panose="02020603050405020304" pitchFamily="18" charset="0"/>
                <a:cs typeface="Times New Roman" panose="02020603050405020304" pitchFamily="18" charset="0"/>
              </a:rPr>
              <a:t>6.2</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расм</a:t>
            </a:r>
            <a:r>
              <a:rPr lang="ru-RU" sz="2800" dirty="0">
                <a:latin typeface="Times New Roman" panose="02020603050405020304" pitchFamily="18" charset="0"/>
                <a:cs typeface="Times New Roman" panose="02020603050405020304" pitchFamily="18" charset="0"/>
              </a:rPr>
              <a:t>, а) </a:t>
            </a:r>
            <a:r>
              <a:rPr lang="ru-RU" sz="2800" dirty="0" err="1">
                <a:latin typeface="Times New Roman" panose="02020603050405020304" pitchFamily="18" charset="0"/>
                <a:cs typeface="Times New Roman" panose="02020603050405020304" pitchFamily="18" charset="0"/>
              </a:rPr>
              <a:t>ўтиш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тешигининг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кесимини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поршеннинг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тезлигини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ростлаш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ҳизмат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қилади</a:t>
            </a:r>
            <a:r>
              <a:rPr lang="ru-RU" sz="2800" dirty="0">
                <a:latin typeface="Times New Roman" panose="02020603050405020304" pitchFamily="18" charset="0"/>
                <a:cs typeface="Times New Roman" panose="02020603050405020304" pitchFamily="18" charset="0"/>
              </a:rPr>
              <a:t>. Дроссель корпус </a:t>
            </a:r>
            <a:r>
              <a:rPr lang="ru-RU" sz="2800" i="1" dirty="0">
                <a:latin typeface="Times New Roman" panose="02020603050405020304" pitchFamily="18" charset="0"/>
                <a:cs typeface="Times New Roman" panose="02020603050405020304" pitchFamily="18" charset="0"/>
              </a:rPr>
              <a:t>1</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ростлаш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пробкаси</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 дан </a:t>
            </a:r>
            <a:r>
              <a:rPr lang="ru-RU" sz="2800" dirty="0" err="1">
                <a:latin typeface="Times New Roman" panose="02020603050405020304" pitchFamily="18" charset="0"/>
                <a:cs typeface="Times New Roman" panose="02020603050405020304" pitchFamily="18" charset="0"/>
              </a:rPr>
              <a:t>тузилган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Суюқлик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ҳаво</a:t>
            </a:r>
            <a:r>
              <a:rPr lang="ru-RU" sz="2800" dirty="0">
                <a:latin typeface="Times New Roman" panose="02020603050405020304" pitchFamily="18" charset="0"/>
                <a:cs typeface="Times New Roman" panose="02020603050405020304" pitchFamily="18" charset="0"/>
              </a:rPr>
              <a:t> корпус </a:t>
            </a:r>
            <a:r>
              <a:rPr lang="ru-RU" sz="2800" dirty="0" err="1">
                <a:latin typeface="Times New Roman" panose="02020603050405020304" pitchFamily="18" charset="0"/>
                <a:cs typeface="Times New Roman" panose="02020603050405020304" pitchFamily="18" charset="0"/>
              </a:rPr>
              <a:t>тешигидан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пробка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корпус </a:t>
            </a:r>
            <a:r>
              <a:rPr lang="ru-RU" sz="2800" dirty="0" err="1">
                <a:latin typeface="Times New Roman" panose="02020603050405020304" pitchFamily="18" charset="0"/>
                <a:cs typeface="Times New Roman" panose="02020603050405020304" pitchFamily="18" charset="0"/>
              </a:rPr>
              <a:t>орасидаги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тирқишдан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Тешикдаги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пробкани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тирқиш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кесимининг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юзи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ростланади</a:t>
            </a:r>
            <a:r>
              <a:rPr lang="ru-RU" sz="2800" dirty="0">
                <a:latin typeface="Times New Roman" panose="02020603050405020304" pitchFamily="18" charset="0"/>
                <a:cs typeface="Times New Roman" panose="02020603050405020304" pitchFamily="18" charset="0"/>
              </a:rPr>
              <a:t>. Дроссель </a:t>
            </a:r>
            <a:r>
              <a:rPr lang="ru-RU" sz="2800" dirty="0" err="1">
                <a:latin typeface="Times New Roman" panose="02020603050405020304" pitchFamily="18" charset="0"/>
                <a:cs typeface="Times New Roman" panose="02020603050405020304" pitchFamily="18" charset="0"/>
              </a:rPr>
              <a:t>трубопроводга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ўрнатилади</a:t>
            </a:r>
            <a:r>
              <a:rPr lang="ru-RU" sz="2800" dirty="0">
                <a:latin typeface="Times New Roman" panose="02020603050405020304" pitchFamily="18" charset="0"/>
                <a:cs typeface="Times New Roman" panose="02020603050405020304" pitchFamily="18" charset="0"/>
              </a:rPr>
              <a:t>.</a:t>
            </a:r>
            <a:endParaRPr lang="ru-RU" sz="25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185832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76000" algn="just">
              <a:lnSpc>
                <a:spcPct val="120000"/>
              </a:lnSpc>
              <a:buNone/>
            </a:pPr>
            <a:r>
              <a:rPr lang="ru-RU" sz="2800" dirty="0" err="1">
                <a:latin typeface="Times New Roman" panose="02020603050405020304" pitchFamily="18" charset="0"/>
                <a:cs typeface="Times New Roman" panose="02020603050405020304" pitchFamily="18" charset="0"/>
              </a:rPr>
              <a:t>Тескари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клапанлар</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6.2</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расм</a:t>
            </a:r>
            <a:r>
              <a:rPr lang="ru-RU" sz="2800" dirty="0">
                <a:latin typeface="Times New Roman" panose="02020603050405020304" pitchFamily="18" charset="0"/>
                <a:cs typeface="Times New Roman" panose="02020603050405020304" pitchFamily="18" charset="0"/>
              </a:rPr>
              <a:t>, б) </a:t>
            </a:r>
            <a:r>
              <a:rPr lang="ru-RU" sz="2800" dirty="0" err="1">
                <a:latin typeface="Times New Roman" panose="02020603050405020304" pitchFamily="18" charset="0"/>
                <a:cs typeface="Times New Roman" panose="02020603050405020304" pitchFamily="18" charset="0"/>
              </a:rPr>
              <a:t>ҳаво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суюқликни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йўналишда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ўтказиш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ҳизмат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қилади</a:t>
            </a:r>
            <a:r>
              <a:rPr lang="ru-RU" sz="2800" dirty="0">
                <a:latin typeface="Times New Roman" panose="02020603050405020304" pitchFamily="18" charset="0"/>
                <a:cs typeface="Times New Roman" panose="02020603050405020304" pitchFamily="18" charset="0"/>
              </a:rPr>
              <a:t>. Клапан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дроссель </a:t>
            </a:r>
            <a:r>
              <a:rPr lang="ru-RU" sz="2800" dirty="0" err="1">
                <a:latin typeface="Times New Roman" panose="02020603050405020304" pitchFamily="18" charset="0"/>
                <a:cs typeface="Times New Roman" panose="02020603050405020304" pitchFamily="18" charset="0"/>
              </a:rPr>
              <a:t>каби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трубопроводга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ўрнатилади</a:t>
            </a:r>
            <a:r>
              <a:rPr lang="ru-RU" sz="2800" dirty="0">
                <a:latin typeface="Times New Roman" panose="02020603050405020304" pitchFamily="18" charset="0"/>
                <a:cs typeface="Times New Roman" panose="02020603050405020304" pitchFamily="18" charset="0"/>
              </a:rPr>
              <a:t>. У корпус </a:t>
            </a:r>
            <a:r>
              <a:rPr lang="ru-RU" sz="2800" i="1" dirty="0">
                <a:latin typeface="Times New Roman" panose="02020603050405020304" pitchFamily="18" charset="0"/>
                <a:cs typeface="Times New Roman" panose="02020603050405020304" pitchFamily="18" charset="0"/>
              </a:rPr>
              <a:t>1,</a:t>
            </a:r>
            <a:r>
              <a:rPr lang="ru-RU" sz="2800" dirty="0">
                <a:latin typeface="Times New Roman" panose="02020603050405020304" pitchFamily="18" charset="0"/>
                <a:cs typeface="Times New Roman" panose="02020603050405020304" pitchFamily="18" charset="0"/>
              </a:rPr>
              <a:t> клапан </a:t>
            </a:r>
            <a:r>
              <a:rPr lang="ru-RU" sz="2800" i="1"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 пружина </a:t>
            </a:r>
            <a:r>
              <a:rPr lang="ru-RU" sz="2800" i="1" dirty="0">
                <a:latin typeface="Times New Roman" panose="02020603050405020304" pitchFamily="18" charset="0"/>
                <a:cs typeface="Times New Roman" panose="02020603050405020304" pitchFamily="18" charset="0"/>
              </a:rPr>
              <a:t>3,</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қопқоқ</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4</a:t>
            </a:r>
            <a:r>
              <a:rPr lang="ru-RU" sz="2800" dirty="0">
                <a:latin typeface="Times New Roman" panose="02020603050405020304" pitchFamily="18" charset="0"/>
                <a:cs typeface="Times New Roman" panose="02020603050405020304" pitchFamily="18" charset="0"/>
              </a:rPr>
              <a:t> дан </a:t>
            </a:r>
            <a:r>
              <a:rPr lang="ru-RU" sz="2800" dirty="0" err="1">
                <a:latin typeface="Times New Roman" panose="02020603050405020304" pitchFamily="18" charset="0"/>
                <a:cs typeface="Times New Roman" panose="02020603050405020304" pitchFamily="18" charset="0"/>
              </a:rPr>
              <a:t>тузилган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Босим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берилганда</a:t>
            </a:r>
            <a:r>
              <a:rPr lang="ru-RU" sz="2800" dirty="0">
                <a:latin typeface="Times New Roman" panose="02020603050405020304" pitchFamily="18" charset="0"/>
                <a:cs typeface="Times New Roman" panose="02020603050405020304" pitchFamily="18" charset="0"/>
              </a:rPr>
              <a:t> клапан </a:t>
            </a:r>
            <a:r>
              <a:rPr lang="ru-RU" sz="2800" i="1"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трубопроводга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схемада</a:t>
            </a:r>
            <a:r>
              <a:rPr lang="ru-RU" sz="2800" dirty="0">
                <a:latin typeface="Times New Roman" panose="02020603050405020304" pitchFamily="18" charset="0"/>
                <a:cs typeface="Times New Roman" panose="02020603050405020304" pitchFamily="18" charset="0"/>
              </a:rPr>
              <a:t> стрелка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йўналишда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ҳаво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576000" algn="just">
              <a:lnSpc>
                <a:spcPct val="120000"/>
              </a:lnSpc>
              <a:buNone/>
            </a:pPr>
            <a:r>
              <a:rPr lang="ru-RU" sz="2800" dirty="0" err="1">
                <a:latin typeface="Times New Roman" panose="02020603050405020304" pitchFamily="18" charset="0"/>
                <a:cs typeface="Times New Roman" panose="02020603050405020304" pitchFamily="18" charset="0"/>
              </a:rPr>
              <a:t>Босим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тўхтатилганда</a:t>
            </a:r>
            <a:r>
              <a:rPr lang="ru-RU" sz="2800" dirty="0">
                <a:latin typeface="Times New Roman" panose="02020603050405020304" pitchFamily="18" charset="0"/>
                <a:cs typeface="Times New Roman" panose="02020603050405020304" pitchFamily="18" charset="0"/>
              </a:rPr>
              <a:t> пружина </a:t>
            </a:r>
            <a:r>
              <a:rPr lang="ru-RU" sz="2800" i="1" dirty="0">
                <a:latin typeface="Times New Roman" panose="02020603050405020304" pitchFamily="18" charset="0"/>
                <a:cs typeface="Times New Roman" panose="02020603050405020304" pitchFamily="18" charset="0"/>
              </a:rPr>
              <a:t>3</a:t>
            </a:r>
            <a:r>
              <a:rPr lang="ru-RU" sz="2800" dirty="0">
                <a:latin typeface="Times New Roman" panose="02020603050405020304" pitchFamily="18" charset="0"/>
                <a:cs typeface="Times New Roman" panose="02020603050405020304" pitchFamily="18" charset="0"/>
              </a:rPr>
              <a:t> клапан </a:t>
            </a:r>
            <a:r>
              <a:rPr lang="ru-RU" sz="2800" i="1"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 ни </a:t>
            </a:r>
            <a:r>
              <a:rPr lang="ru-RU" sz="2800" dirty="0" err="1">
                <a:latin typeface="Times New Roman" panose="02020603050405020304" pitchFamily="18" charset="0"/>
                <a:cs typeface="Times New Roman" panose="02020603050405020304" pitchFamily="18" charset="0"/>
              </a:rPr>
              <a:t>дастлабки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вазиятига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қайтаради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клапаннинг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конуссимон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тешикни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беркитади</a:t>
            </a:r>
            <a:r>
              <a:rPr lang="ru-RU" sz="2800" dirty="0">
                <a:latin typeface="Times New Roman" panose="02020603050405020304" pitchFamily="18" charset="0"/>
                <a:cs typeface="Times New Roman" panose="02020603050405020304" pitchFamily="18" charset="0"/>
              </a:rPr>
              <a:t>.</a:t>
            </a:r>
            <a:endParaRPr lang="ru-RU"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36575" algn="just">
              <a:lnSpc>
                <a:spcPct val="140000"/>
              </a:lnSpc>
              <a:buNone/>
            </a:pPr>
            <a:r>
              <a:rPr lang="ru-RU" sz="2800" dirty="0" err="1">
                <a:latin typeface="Times New Roman" panose="02020603050405020304" pitchFamily="18" charset="0"/>
                <a:cs typeface="Times New Roman" panose="02020603050405020304" pitchFamily="18" charset="0"/>
              </a:rPr>
              <a:t>Сақлаш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клапани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босимни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белгиланган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чегараларда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х</a:t>
            </a:r>
            <a:r>
              <a:rPr lang="ru-RU" sz="2800" dirty="0" err="1">
                <a:latin typeface="Times New Roman" panose="02020603050405020304" pitchFamily="18" charset="0"/>
                <a:cs typeface="Times New Roman" panose="02020603050405020304" pitchFamily="18" charset="0"/>
              </a:rPr>
              <a:t>измат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клапанлари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ортиқча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босимни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юбориш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ишлатилади</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К</a:t>
            </a:r>
            <a:r>
              <a:rPr lang="ru-RU" sz="2800" dirty="0">
                <a:latin typeface="Times New Roman" panose="02020603050405020304" pitchFamily="18" charset="0"/>
                <a:cs typeface="Times New Roman" panose="02020603050405020304" pitchFamily="18" charset="0"/>
              </a:rPr>
              <a:t>лапан (</a:t>
            </a:r>
            <a:r>
              <a:rPr lang="uz-Cyrl-UZ" sz="2800" dirty="0">
                <a:latin typeface="Times New Roman" panose="02020603050405020304" pitchFamily="18" charset="0"/>
                <a:cs typeface="Times New Roman" panose="02020603050405020304" pitchFamily="18" charset="0"/>
              </a:rPr>
              <a:t>6.2</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расм</a:t>
            </a:r>
            <a:r>
              <a:rPr lang="ru-RU" sz="2800" dirty="0">
                <a:latin typeface="Times New Roman" panose="02020603050405020304" pitchFamily="18" charset="0"/>
                <a:cs typeface="Times New Roman" panose="02020603050405020304" pitchFamily="18" charset="0"/>
              </a:rPr>
              <a:t>, в) корпус </a:t>
            </a:r>
            <a:r>
              <a:rPr lang="ru-RU" sz="2800" i="1" dirty="0">
                <a:latin typeface="Times New Roman" panose="02020603050405020304" pitchFamily="18" charset="0"/>
                <a:cs typeface="Times New Roman" panose="02020603050405020304" pitchFamily="18" charset="0"/>
              </a:rPr>
              <a:t>1,</a:t>
            </a:r>
            <a:r>
              <a:rPr lang="ru-RU" sz="2800" dirty="0">
                <a:latin typeface="Times New Roman" panose="02020603050405020304" pitchFamily="18" charset="0"/>
                <a:cs typeface="Times New Roman" panose="02020603050405020304" pitchFamily="18" charset="0"/>
              </a:rPr>
              <a:t> шарик </a:t>
            </a:r>
            <a:r>
              <a:rPr lang="ru-RU" sz="2800" i="1"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 пружина </a:t>
            </a:r>
            <a:r>
              <a:rPr lang="ru-RU" sz="2800" i="1" dirty="0">
                <a:latin typeface="Times New Roman" panose="02020603050405020304" pitchFamily="18" charset="0"/>
                <a:cs typeface="Times New Roman" panose="02020603050405020304" pitchFamily="18" charset="0"/>
              </a:rPr>
              <a:t>3,</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тирак</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4,</a:t>
            </a:r>
            <a:r>
              <a:rPr lang="ru-RU" sz="2800" dirty="0">
                <a:latin typeface="Times New Roman" panose="02020603050405020304" pitchFamily="18" charset="0"/>
                <a:cs typeface="Times New Roman" panose="02020603050405020304" pitchFamily="18" charset="0"/>
              </a:rPr>
              <a:t> гайка </a:t>
            </a:r>
            <a:r>
              <a:rPr lang="ru-RU" sz="2800" i="1" dirty="0">
                <a:latin typeface="Times New Roman" panose="02020603050405020304" pitchFamily="18" charset="0"/>
                <a:cs typeface="Times New Roman" panose="02020603050405020304" pitchFamily="18" charset="0"/>
              </a:rPr>
              <a:t>5</a:t>
            </a:r>
            <a:r>
              <a:rPr lang="ru-RU" sz="2800" dirty="0">
                <a:latin typeface="Times New Roman" panose="02020603050405020304" pitchFamily="18" charset="0"/>
                <a:cs typeface="Times New Roman" panose="02020603050405020304" pitchFamily="18" charset="0"/>
              </a:rPr>
              <a:t> дан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топган</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536575" algn="just">
              <a:lnSpc>
                <a:spcPct val="140000"/>
              </a:lnSpc>
              <a:buNone/>
            </a:pPr>
            <a:r>
              <a:rPr lang="ru-RU" sz="2800" dirty="0" err="1">
                <a:latin typeface="Times New Roman" panose="02020603050405020304" pitchFamily="18" charset="0"/>
                <a:cs typeface="Times New Roman" panose="02020603050405020304" pitchFamily="18" charset="0"/>
              </a:rPr>
              <a:t>Қлапаннинг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тешигини</a:t>
            </a:r>
            <a:r>
              <a:rPr lang="ru-RU" sz="2800" dirty="0">
                <a:latin typeface="Times New Roman" panose="02020603050405020304" pitchFamily="18" charset="0"/>
                <a:cs typeface="Times New Roman" panose="02020603050405020304" pitchFamily="18" charset="0"/>
              </a:rPr>
              <a:t> шарик </a:t>
            </a:r>
            <a:r>
              <a:rPr lang="ru-RU" sz="2800" i="1"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беркитиб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Шарикни</a:t>
            </a:r>
            <a:r>
              <a:rPr lang="ru-RU" sz="2800" dirty="0">
                <a:latin typeface="Times New Roman" panose="02020603050405020304" pitchFamily="18" charset="0"/>
                <a:cs typeface="Times New Roman" panose="02020603050405020304" pitchFamily="18" charset="0"/>
              </a:rPr>
              <a:t> пружина </a:t>
            </a:r>
            <a:r>
              <a:rPr lang="ru-RU" sz="2800" i="1" dirty="0">
                <a:latin typeface="Times New Roman" panose="02020603050405020304" pitchFamily="18" charset="0"/>
                <a:cs typeface="Times New Roman" panose="02020603050405020304" pitchFamily="18" charset="0"/>
              </a:rPr>
              <a:t>3</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Пружинанинг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таранглиги</a:t>
            </a:r>
            <a:r>
              <a:rPr lang="ru-RU" sz="2800" dirty="0">
                <a:latin typeface="Times New Roman" panose="02020603050405020304" pitchFamily="18" charset="0"/>
                <a:cs typeface="Times New Roman" panose="02020603050405020304" pitchFamily="18" charset="0"/>
              </a:rPr>
              <a:t> тир</a:t>
            </a:r>
            <a:r>
              <a:rPr lang="uz-Cyrl-UZ" sz="2800" dirty="0">
                <a:latin typeface="Times New Roman" panose="02020603050405020304" pitchFamily="18" charset="0"/>
                <a:cs typeface="Times New Roman" panose="02020603050405020304" pitchFamily="18" charset="0"/>
              </a:rPr>
              <a:t>г</a:t>
            </a:r>
            <a:r>
              <a:rPr lang="ru-RU" sz="2800" dirty="0" err="1">
                <a:latin typeface="Times New Roman" panose="02020603050405020304" pitchFamily="18" charset="0"/>
                <a:cs typeface="Times New Roman" panose="02020603050405020304" pitchFamily="18" charset="0"/>
              </a:rPr>
              <a:t>ак</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4</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ростланади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Бўшли</a:t>
            </a:r>
            <a:r>
              <a:rPr lang="uz-Cyrl-UZ" sz="2800" dirty="0">
                <a:latin typeface="Times New Roman" panose="02020603050405020304" pitchFamily="18" charset="0"/>
                <a:cs typeface="Times New Roman" panose="02020603050405020304" pitchFamily="18" charset="0"/>
              </a:rPr>
              <a:t>қ</a:t>
            </a:r>
            <a:r>
              <a:rPr lang="ru-RU" sz="2800" dirty="0">
                <a:latin typeface="Times New Roman" panose="02020603050405020304" pitchFamily="18" charset="0"/>
                <a:cs typeface="Times New Roman" panose="02020603050405020304" pitchFamily="18" charset="0"/>
              </a:rPr>
              <a:t>да </a:t>
            </a:r>
            <a:r>
              <a:rPr lang="ru-RU" sz="2800" dirty="0" err="1">
                <a:latin typeface="Times New Roman" panose="02020603050405020304" pitchFamily="18" charset="0"/>
                <a:cs typeface="Times New Roman" panose="02020603050405020304" pitchFamily="18" charset="0"/>
              </a:rPr>
              <a:t>босим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белгиланганидан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кетганда</a:t>
            </a:r>
            <a:r>
              <a:rPr lang="ru-RU" sz="2800" dirty="0">
                <a:latin typeface="Times New Roman" panose="02020603050405020304" pitchFamily="18" charset="0"/>
                <a:cs typeface="Times New Roman" panose="02020603050405020304" pitchFamily="18" charset="0"/>
              </a:rPr>
              <a:t> пружина </a:t>
            </a:r>
            <a:r>
              <a:rPr lang="ru-RU" sz="2800" i="1" dirty="0">
                <a:latin typeface="Times New Roman" panose="02020603050405020304" pitchFamily="18" charset="0"/>
                <a:cs typeface="Times New Roman" panose="02020603050405020304" pitchFamily="18" charset="0"/>
              </a:rPr>
              <a:t>3</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сиқилади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клапанни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очади</a:t>
            </a:r>
            <a:r>
              <a:rPr lang="ru-RU" sz="2800" dirty="0">
                <a:latin typeface="Times New Roman" panose="02020603050405020304" pitchFamily="18" charset="0"/>
                <a:cs typeface="Times New Roman" panose="02020603050405020304" pitchFamily="18" charset="0"/>
              </a:rPr>
              <a:t>.</a:t>
            </a:r>
            <a:endParaRPr lang="ru-RU" sz="25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Ижрочи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гидродвигателлар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пневмодвигателлар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юритмадан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фойдаланилади</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6.2</a:t>
            </a:r>
            <a:r>
              <a:rPr lang="uz-Latn-UZ"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расм</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г</a:t>
            </a:r>
            <a:r>
              <a:rPr lang="ru-RU" sz="2800" dirty="0">
                <a:latin typeface="Times New Roman" panose="02020603050405020304" pitchFamily="18" charset="0"/>
                <a:cs typeface="Times New Roman" panose="02020603050405020304" pitchFamily="18" charset="0"/>
              </a:rPr>
              <a:t> да </a:t>
            </a:r>
            <a:r>
              <a:rPr lang="ru-RU" sz="2800" dirty="0" err="1">
                <a:latin typeface="Times New Roman" panose="02020603050405020304" pitchFamily="18" charset="0"/>
                <a:cs typeface="Times New Roman" panose="02020603050405020304" pitchFamily="18" charset="0"/>
              </a:rPr>
              <a:t>икки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томонлама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ишлайдиган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поршенли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пневмодвигателнинг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схемаси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келтирилган</a:t>
            </a:r>
            <a:r>
              <a:rPr lang="ru-RU" sz="2800" dirty="0">
                <a:latin typeface="Times New Roman" panose="02020603050405020304" pitchFamily="18" charset="0"/>
                <a:cs typeface="Times New Roman" panose="02020603050405020304" pitchFamily="18" charset="0"/>
              </a:rPr>
              <a:t>. Двигатель </a:t>
            </a:r>
            <a:r>
              <a:rPr lang="ru-RU" sz="2800" dirty="0" err="1">
                <a:latin typeface="Times New Roman" panose="02020603050405020304" pitchFamily="18" charset="0"/>
                <a:cs typeface="Times New Roman" panose="02020603050405020304" pitchFamily="18" charset="0"/>
              </a:rPr>
              <a:t>штуцерлар</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1, 10,</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чап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қопқоқ</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манжетлар</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3, 4, 8,</a:t>
            </a:r>
            <a:r>
              <a:rPr lang="ru-RU" sz="2800" dirty="0">
                <a:latin typeface="Times New Roman" panose="02020603050405020304" pitchFamily="18" charset="0"/>
                <a:cs typeface="Times New Roman" panose="02020603050405020304" pitchFamily="18" charset="0"/>
              </a:rPr>
              <a:t> поршень </a:t>
            </a:r>
            <a:r>
              <a:rPr lang="ru-RU" sz="2800" i="1" dirty="0">
                <a:latin typeface="Times New Roman" panose="02020603050405020304" pitchFamily="18" charset="0"/>
                <a:cs typeface="Times New Roman" panose="02020603050405020304" pitchFamily="18" charset="0"/>
              </a:rPr>
              <a:t>5,</a:t>
            </a:r>
            <a:r>
              <a:rPr lang="ru-RU" sz="2800" dirty="0">
                <a:latin typeface="Times New Roman" panose="02020603050405020304" pitchFamily="18" charset="0"/>
                <a:cs typeface="Times New Roman" panose="02020603050405020304" pitchFamily="18" charset="0"/>
              </a:rPr>
              <a:t> гильза </a:t>
            </a:r>
            <a:r>
              <a:rPr lang="ru-RU" sz="2800" i="1" dirty="0">
                <a:latin typeface="Times New Roman" panose="02020603050405020304" pitchFamily="18" charset="0"/>
                <a:cs typeface="Times New Roman" panose="02020603050405020304" pitchFamily="18" charset="0"/>
              </a:rPr>
              <a:t>6,</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қопқоқ</a:t>
            </a:r>
            <a:r>
              <a:rPr lang="ru-RU" sz="2800" dirty="0">
                <a:latin typeface="Times New Roman" panose="02020603050405020304" pitchFamily="18" charset="0"/>
                <a:cs typeface="Times New Roman" panose="02020603050405020304" pitchFamily="18" charset="0"/>
              </a:rPr>
              <a:t> 7, шток </a:t>
            </a:r>
            <a:r>
              <a:rPr lang="ru-RU" sz="2800" i="1" dirty="0">
                <a:latin typeface="Times New Roman" panose="02020603050405020304" pitchFamily="18" charset="0"/>
                <a:cs typeface="Times New Roman" panose="02020603050405020304" pitchFamily="18" charset="0"/>
              </a:rPr>
              <a:t>9</a:t>
            </a:r>
            <a:r>
              <a:rPr lang="ru-RU" sz="2800" dirty="0">
                <a:latin typeface="Times New Roman" panose="02020603050405020304" pitchFamily="18" charset="0"/>
                <a:cs typeface="Times New Roman" panose="02020603050405020304" pitchFamily="18" charset="0"/>
              </a:rPr>
              <a:t> дан </a:t>
            </a:r>
            <a:r>
              <a:rPr lang="ru-RU" sz="2800" dirty="0" err="1">
                <a:latin typeface="Times New Roman" panose="02020603050405020304" pitchFamily="18" charset="0"/>
                <a:cs typeface="Times New Roman" panose="02020603050405020304" pitchFamily="18" charset="0"/>
              </a:rPr>
              <a:t>тузилган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пневмодвигатель </a:t>
            </a:r>
            <a:r>
              <a:rPr lang="ru-RU" sz="2800" dirty="0" err="1">
                <a:latin typeface="Times New Roman" panose="02020603050405020304" pitchFamily="18" charset="0"/>
                <a:cs typeface="Times New Roman" panose="02020603050405020304" pitchFamily="18" charset="0"/>
              </a:rPr>
              <a:t>катта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кучини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ҳосил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Ҳавонинг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чиқишини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иккита</a:t>
            </a:r>
            <a:r>
              <a:rPr lang="ru-RU" sz="2800" dirty="0">
                <a:latin typeface="Times New Roman" panose="02020603050405020304" pitchFamily="18" charset="0"/>
                <a:cs typeface="Times New Roman" panose="02020603050405020304" pitchFamily="18" charset="0"/>
              </a:rPr>
              <a:t> клапан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золотник </a:t>
            </a:r>
            <a:r>
              <a:rPr lang="ru-RU" sz="2800" dirty="0" err="1">
                <a:latin typeface="Times New Roman" panose="02020603050405020304" pitchFamily="18" charset="0"/>
                <a:cs typeface="Times New Roman" panose="02020603050405020304" pitchFamily="18" charset="0"/>
              </a:rPr>
              <a:t>бошқариб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туради</a:t>
            </a:r>
            <a:r>
              <a:rPr lang="ru-RU" sz="2800" dirty="0">
                <a:latin typeface="Times New Roman" panose="02020603050405020304" pitchFamily="18" charset="0"/>
                <a:cs typeface="Times New Roman" panose="02020603050405020304" pitchFamily="18" charset="0"/>
              </a:rPr>
              <a:t>.</a:t>
            </a:r>
            <a:endParaRPr lang="ru-RU" sz="25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511717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К</a:t>
            </a:r>
            <a:r>
              <a:rPr lang="ru-RU" sz="2800" dirty="0" err="1">
                <a:latin typeface="Times New Roman" panose="02020603050405020304" pitchFamily="18" charset="0"/>
                <a:cs typeface="Times New Roman" panose="02020603050405020304" pitchFamily="18" charset="0"/>
              </a:rPr>
              <a:t>ичик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масофага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силжитиш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эгилувчан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пневмодвигателлар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ишлатилади</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6.2</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расм</a:t>
            </a:r>
            <a:r>
              <a:rPr lang="ru-RU" sz="2800" dirty="0">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д</a:t>
            </a:r>
            <a:r>
              <a:rPr lang="ru-RU" sz="2800" dirty="0">
                <a:latin typeface="Times New Roman" panose="02020603050405020304" pitchFamily="18" charset="0"/>
                <a:cs typeface="Times New Roman" panose="02020603050405020304" pitchFamily="18" charset="0"/>
              </a:rPr>
              <a:t>). Двигатель штуцер </a:t>
            </a:r>
            <a:r>
              <a:rPr lang="ru-RU" sz="2800" i="1" dirty="0">
                <a:latin typeface="Times New Roman" panose="02020603050405020304" pitchFamily="18" charset="0"/>
                <a:cs typeface="Times New Roman" panose="02020603050405020304" pitchFamily="18" charset="0"/>
              </a:rPr>
              <a:t>1,</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қопқоқ</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 диафрагма </a:t>
            </a:r>
            <a:r>
              <a:rPr lang="ru-RU" sz="2800" i="1" dirty="0">
                <a:latin typeface="Times New Roman" panose="02020603050405020304" pitchFamily="18" charset="0"/>
                <a:cs typeface="Times New Roman" panose="02020603050405020304" pitchFamily="18" charset="0"/>
              </a:rPr>
              <a:t>3,</a:t>
            </a:r>
            <a:r>
              <a:rPr lang="ru-RU" sz="2800" dirty="0">
                <a:latin typeface="Times New Roman" panose="02020603050405020304" pitchFamily="18" charset="0"/>
                <a:cs typeface="Times New Roman" panose="02020603050405020304" pitchFamily="18" charset="0"/>
              </a:rPr>
              <a:t> корпус </a:t>
            </a:r>
            <a:r>
              <a:rPr lang="ru-RU" sz="2800" i="1" dirty="0">
                <a:latin typeface="Times New Roman" panose="02020603050405020304" pitchFamily="18" charset="0"/>
                <a:cs typeface="Times New Roman" panose="02020603050405020304" pitchFamily="18" charset="0"/>
              </a:rPr>
              <a:t>4,</a:t>
            </a:r>
            <a:r>
              <a:rPr lang="ru-RU" sz="2800" dirty="0">
                <a:latin typeface="Times New Roman" panose="02020603050405020304" pitchFamily="18" charset="0"/>
                <a:cs typeface="Times New Roman" panose="02020603050405020304" pitchFamily="18" charset="0"/>
              </a:rPr>
              <a:t> пружина </a:t>
            </a:r>
            <a:r>
              <a:rPr lang="ru-RU" sz="2800" i="1" dirty="0">
                <a:latin typeface="Times New Roman" panose="02020603050405020304" pitchFamily="18" charset="0"/>
                <a:cs typeface="Times New Roman" panose="02020603050405020304" pitchFamily="18" charset="0"/>
              </a:rPr>
              <a:t>5,</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вкладиш</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6</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поршень </a:t>
            </a:r>
            <a:r>
              <a:rPr lang="ru-RU" sz="2800" i="1" dirty="0">
                <a:latin typeface="Times New Roman" panose="02020603050405020304" pitchFamily="18" charset="0"/>
                <a:cs typeface="Times New Roman" panose="02020603050405020304" pitchFamily="18" charset="0"/>
              </a:rPr>
              <a:t>7</a:t>
            </a:r>
            <a:r>
              <a:rPr lang="ru-RU" sz="2800" dirty="0">
                <a:latin typeface="Times New Roman" panose="02020603050405020304" pitchFamily="18" charset="0"/>
                <a:cs typeface="Times New Roman" panose="02020603050405020304" pitchFamily="18" charset="0"/>
              </a:rPr>
              <a:t> дан </a:t>
            </a:r>
            <a:r>
              <a:rPr lang="ru-RU" sz="2800" dirty="0" err="1">
                <a:latin typeface="Times New Roman" panose="02020603050405020304" pitchFamily="18" charset="0"/>
                <a:cs typeface="Times New Roman" panose="02020603050405020304" pitchFamily="18" charset="0"/>
              </a:rPr>
              <a:t>тузилган</a:t>
            </a:r>
            <a:r>
              <a:rPr lang="ru-RU" sz="2800" dirty="0">
                <a:latin typeface="Times New Roman" panose="02020603050405020304" pitchFamily="18" charset="0"/>
                <a:cs typeface="Times New Roman" panose="02020603050405020304" pitchFamily="18" charset="0"/>
              </a:rPr>
              <a:t>. Штуцер </a:t>
            </a:r>
            <a:r>
              <a:rPr lang="ru-RU" sz="2800" i="1" dirty="0">
                <a:latin typeface="Times New Roman" panose="02020603050405020304" pitchFamily="18" charset="0"/>
                <a:cs typeface="Times New Roman" panose="02020603050405020304" pitchFamily="18" charset="0"/>
              </a:rPr>
              <a:t>1</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орқали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бўшлиққа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босим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эгилувчан</a:t>
            </a:r>
            <a:r>
              <a:rPr lang="ru-RU" sz="2800" dirty="0">
                <a:latin typeface="Times New Roman" panose="02020603050405020304" pitchFamily="18" charset="0"/>
                <a:cs typeface="Times New Roman" panose="02020603050405020304" pitchFamily="18" charset="0"/>
              </a:rPr>
              <a:t> элемент — диафрагма </a:t>
            </a:r>
            <a:r>
              <a:rPr lang="ru-RU" sz="2800" dirty="0" err="1">
                <a:latin typeface="Times New Roman" panose="02020603050405020304" pitchFamily="18" charset="0"/>
                <a:cs typeface="Times New Roman" panose="02020603050405020304" pitchFamily="18" charset="0"/>
              </a:rPr>
              <a:t>поршенни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Диафрагмадаги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қат-қат</a:t>
            </a:r>
            <a:r>
              <a:rPr lang="ru-RU" sz="2800" dirty="0">
                <a:latin typeface="Times New Roman" panose="02020603050405020304" pitchFamily="18" charset="0"/>
                <a:cs typeface="Times New Roman" panose="02020603050405020304" pitchFamily="18" charset="0"/>
              </a:rPr>
              <a:t> бур</a:t>
            </a:r>
            <a:r>
              <a:rPr lang="uz-Cyrl-UZ" sz="2800" dirty="0">
                <a:latin typeface="Times New Roman" panose="02020603050405020304" pitchFamily="18" charset="0"/>
                <a:cs typeface="Times New Roman" panose="02020603050405020304" pitchFamily="18" charset="0"/>
              </a:rPr>
              <a:t>ал</a:t>
            </a:r>
            <a:r>
              <a:rPr lang="ru-RU" sz="2800" dirty="0" err="1">
                <a:latin typeface="Times New Roman" panose="02020603050405020304" pitchFamily="18" charset="0"/>
                <a:cs typeface="Times New Roman" panose="02020603050405020304" pitchFamily="18" charset="0"/>
              </a:rPr>
              <a:t>малар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диафрагманинг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чўзилмасдан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сурилишига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имкон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Босим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тўхтатилганда</a:t>
            </a:r>
            <a:r>
              <a:rPr lang="ru-RU" sz="2800" dirty="0">
                <a:latin typeface="Times New Roman" panose="02020603050405020304" pitchFamily="18" charset="0"/>
                <a:cs typeface="Times New Roman" panose="02020603050405020304" pitchFamily="18" charset="0"/>
              </a:rPr>
              <a:t> пружина </a:t>
            </a:r>
            <a:r>
              <a:rPr lang="ru-RU" sz="2800" i="1" dirty="0">
                <a:latin typeface="Times New Roman" panose="02020603050405020304" pitchFamily="18" charset="0"/>
                <a:cs typeface="Times New Roman" panose="02020603050405020304" pitchFamily="18" charset="0"/>
              </a:rPr>
              <a:t>5</a:t>
            </a:r>
            <a:r>
              <a:rPr lang="ru-RU" sz="2800" dirty="0">
                <a:latin typeface="Times New Roman" panose="02020603050405020304" pitchFamily="18" charset="0"/>
                <a:cs typeface="Times New Roman" panose="02020603050405020304" pitchFamily="18" charset="0"/>
              </a:rPr>
              <a:t> поршень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штокни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дастлабки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вазиятига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қайтаради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uz-Cyrl-UZ" sz="2800" dirty="0">
                <a:latin typeface="Times New Roman" panose="02020603050405020304" pitchFamily="18" charset="0"/>
                <a:cs typeface="Times New Roman" panose="02020603050405020304" pitchFamily="18" charset="0"/>
              </a:rPr>
              <a:t> турдаги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двигателлар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тузилиши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жиҳатидан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жуда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оддий</a:t>
            </a:r>
            <a:r>
              <a:rPr lang="uz-Cyrl-UZ" sz="2800" dirty="0">
                <a:latin typeface="Times New Roman" panose="02020603050405020304" pitchFamily="18" charset="0"/>
                <a:cs typeface="Times New Roman" panose="02020603050405020304" pitchFamily="18" charset="0"/>
              </a:rPr>
              <a:t>, ишлатиш учун жуда қулай</a:t>
            </a:r>
            <a:r>
              <a:rPr lang="ru-RU"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 Баъзи ҳолларда пневмодвигател ва гидродвигателларни бирлаштириш вариянти керак бўлади.</a:t>
            </a:r>
            <a:endParaRPr lang="ru-RU" sz="25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568856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323528" y="5733256"/>
            <a:ext cx="8496944" cy="923330"/>
          </a:xfrm>
          <a:prstGeom prst="rect">
            <a:avLst/>
          </a:prstGeom>
        </p:spPr>
        <p:txBody>
          <a:bodyPr wrap="square">
            <a:spAutoFit/>
          </a:bodyPr>
          <a:lstStyle/>
          <a:p>
            <a:pPr algn="ctr"/>
            <a:r>
              <a:rPr lang="uz-Cyrl-UZ" dirty="0">
                <a:latin typeface="Times New Roman" panose="02020603050405020304" pitchFamily="18" charset="0"/>
                <a:cs typeface="Times New Roman" panose="02020603050405020304" pitchFamily="18" charset="0"/>
              </a:rPr>
              <a:t>6.2</a:t>
            </a:r>
            <a:r>
              <a:rPr lang="uz-Latn-UZ" dirty="0">
                <a:latin typeface="Times New Roman" panose="02020603050405020304" pitchFamily="18" charset="0"/>
                <a:cs typeface="Times New Roman" panose="02020603050405020304" pitchFamily="18" charset="0"/>
              </a:rPr>
              <a:t>-</a:t>
            </a:r>
            <a:r>
              <a:rPr lang="uz-Cyrl-UZ" dirty="0">
                <a:latin typeface="Times New Roman" panose="02020603050405020304" pitchFamily="18" charset="0"/>
                <a:cs typeface="Times New Roman" panose="02020603050405020304" pitchFamily="18" charset="0"/>
              </a:rPr>
              <a:t>расм. Ижрочи механизмлар элементлари</a:t>
            </a:r>
            <a:r>
              <a:rPr lang="uz-Cyrl-UZ" dirty="0" smtClean="0">
                <a:latin typeface="Times New Roman" panose="02020603050405020304" pitchFamily="18" charset="0"/>
                <a:cs typeface="Times New Roman" panose="02020603050405020304" pitchFamily="18" charset="0"/>
              </a:rPr>
              <a:t>:</a:t>
            </a:r>
          </a:p>
          <a:p>
            <a:pPr algn="ctr"/>
            <a:r>
              <a:rPr lang="uz-Cyrl-UZ" dirty="0">
                <a:latin typeface="Times New Roman" panose="02020603050405020304" pitchFamily="18" charset="0"/>
                <a:cs typeface="Times New Roman" panose="02020603050405020304" pitchFamily="18" charset="0"/>
              </a:rPr>
              <a:t>е - </a:t>
            </a:r>
            <a:r>
              <a:rPr lang="uz-Cyrl-UZ" dirty="0" smtClean="0">
                <a:latin typeface="Times New Roman" panose="02020603050405020304" pitchFamily="18" charset="0"/>
                <a:cs typeface="Times New Roman" panose="02020603050405020304" pitchFamily="18" charset="0"/>
              </a:rPr>
              <a:t>пневмо </a:t>
            </a:r>
            <a:r>
              <a:rPr lang="uz-Cyrl-UZ" dirty="0">
                <a:latin typeface="Times New Roman" panose="02020603050405020304" pitchFamily="18" charset="0"/>
                <a:cs typeface="Times New Roman" panose="02020603050405020304" pitchFamily="18" charset="0"/>
              </a:rPr>
              <a:t>ва гидродвигателларни бирлаштириш схемаси; ж </a:t>
            </a:r>
            <a:r>
              <a:rPr lang="uz-Cyrl-UZ" dirty="0" smtClean="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блок-контактли ва </a:t>
            </a:r>
            <a:r>
              <a:rPr lang="uz-Cyrl-UZ" dirty="0" smtClean="0">
                <a:latin typeface="Times New Roman" panose="02020603050405020304" pitchFamily="18" charset="0"/>
                <a:cs typeface="Times New Roman" panose="02020603050405020304" pitchFamily="18" charset="0"/>
              </a:rPr>
              <a:t>электромагнитли клапан</a:t>
            </a:r>
            <a:endParaRPr lang="ru-RU" dirty="0">
              <a:latin typeface="Times New Roman" panose="02020603050405020304" pitchFamily="18" charset="0"/>
              <a:cs typeface="Times New Roman" panose="02020603050405020304" pitchFamily="18"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6535" y="260648"/>
            <a:ext cx="6874134" cy="50798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638731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76000" algn="just">
              <a:lnSpc>
                <a:spcPct val="145000"/>
              </a:lnSpc>
              <a:buNone/>
            </a:pPr>
            <a:r>
              <a:rPr lang="uz-Cyrl-UZ" sz="2800" dirty="0">
                <a:latin typeface="Times New Roman" panose="02020603050405020304" pitchFamily="18" charset="0"/>
                <a:cs typeface="Times New Roman" panose="02020603050405020304" pitchFamily="18" charset="0"/>
              </a:rPr>
              <a:t>Бундай қурилманинг схемаси (6.2-расм, </a:t>
            </a:r>
            <a:r>
              <a:rPr lang="uz-Cyrl-UZ" sz="2800" i="1" dirty="0">
                <a:latin typeface="Times New Roman" panose="02020603050405020304" pitchFamily="18" charset="0"/>
                <a:cs typeface="Times New Roman" panose="02020603050405020304" pitchFamily="18" charset="0"/>
              </a:rPr>
              <a:t>е)</a:t>
            </a:r>
            <a:r>
              <a:rPr lang="uz-Cyrl-UZ" sz="2800" dirty="0">
                <a:latin typeface="Times New Roman" panose="02020603050405020304" pitchFamily="18" charset="0"/>
                <a:cs typeface="Times New Roman" panose="02020603050405020304" pitchFamily="18" charset="0"/>
              </a:rPr>
              <a:t> пневмодвигатель </a:t>
            </a:r>
            <a:r>
              <a:rPr lang="uz-Cyrl-UZ" sz="2800" i="1"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 гидродвигатель </a:t>
            </a:r>
            <a:r>
              <a:rPr lang="uz-Cyrl-UZ" sz="2800" i="1" dirty="0">
                <a:latin typeface="Times New Roman" panose="02020603050405020304" pitchFamily="18" charset="0"/>
                <a:cs typeface="Times New Roman" panose="02020603050405020304" pitchFamily="18" charset="0"/>
              </a:rPr>
              <a:t>5,</a:t>
            </a:r>
            <a:r>
              <a:rPr lang="uz-Cyrl-UZ" sz="2800" dirty="0">
                <a:latin typeface="Times New Roman" panose="02020603050405020304" pitchFamily="18" charset="0"/>
                <a:cs typeface="Times New Roman" panose="02020603050405020304" pitchFamily="18" charset="0"/>
              </a:rPr>
              <a:t> тескари клапан </a:t>
            </a:r>
            <a:r>
              <a:rPr lang="uz-Cyrl-UZ" sz="2800" i="1" dirty="0">
                <a:latin typeface="Times New Roman" panose="02020603050405020304" pitchFamily="18" charset="0"/>
                <a:cs typeface="Times New Roman" panose="02020603050405020304" pitchFamily="18" charset="0"/>
              </a:rPr>
              <a:t>4,</a:t>
            </a:r>
            <a:r>
              <a:rPr lang="uz-Cyrl-UZ" sz="2800" dirty="0">
                <a:latin typeface="Times New Roman" panose="02020603050405020304" pitchFamily="18" charset="0"/>
                <a:cs typeface="Times New Roman" panose="02020603050405020304" pitchFamily="18" charset="0"/>
              </a:rPr>
              <a:t> дроссель </a:t>
            </a:r>
            <a:r>
              <a:rPr lang="uz-Cyrl-UZ" sz="2800" i="1" dirty="0">
                <a:latin typeface="Times New Roman" panose="02020603050405020304" pitchFamily="18" charset="0"/>
                <a:cs typeface="Times New Roman" panose="02020603050405020304" pitchFamily="18" charset="0"/>
              </a:rPr>
              <a:t>3,</a:t>
            </a:r>
            <a:r>
              <a:rPr lang="uz-Cyrl-UZ" sz="2800" dirty="0">
                <a:latin typeface="Times New Roman" panose="02020603050405020304" pitchFamily="18" charset="0"/>
                <a:cs typeface="Times New Roman" panose="02020603050405020304" pitchFamily="18" charset="0"/>
              </a:rPr>
              <a:t> иш суюқлиги солинган бак </a:t>
            </a:r>
            <a:r>
              <a:rPr lang="uz-Cyrl-UZ" sz="2800" i="1"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 ни ўз ичига олади. Пневмодвигатель </a:t>
            </a:r>
            <a:r>
              <a:rPr lang="uz-Cyrl-UZ" sz="2800" i="1"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 поршени гидродвигатель </a:t>
            </a:r>
            <a:r>
              <a:rPr lang="uz-Cyrl-UZ" sz="2800" i="1" dirty="0">
                <a:latin typeface="Times New Roman" panose="02020603050405020304" pitchFamily="18" charset="0"/>
                <a:cs typeface="Times New Roman" panose="02020603050405020304" pitchFamily="18" charset="0"/>
              </a:rPr>
              <a:t>5</a:t>
            </a:r>
            <a:r>
              <a:rPr lang="uz-Cyrl-UZ" sz="2800" dirty="0">
                <a:latin typeface="Times New Roman" panose="02020603050405020304" pitchFamily="18" charset="0"/>
                <a:cs typeface="Times New Roman" panose="02020603050405020304" pitchFamily="18" charset="0"/>
              </a:rPr>
              <a:t> плунжерини суради, гидродвигателда иш суюқлиги бир бўшлиқдан иккинчи бўшлиққа ўтади. Тескари клапанлар </a:t>
            </a:r>
            <a:r>
              <a:rPr lang="uz-Cyrl-UZ" sz="2800" i="1" dirty="0">
                <a:latin typeface="Times New Roman" panose="02020603050405020304" pitchFamily="18" charset="0"/>
                <a:cs typeface="Times New Roman" panose="02020603050405020304" pitchFamily="18" charset="0"/>
              </a:rPr>
              <a:t>4</a:t>
            </a:r>
            <a:r>
              <a:rPr lang="uz-Cyrl-UZ" sz="2800" dirty="0">
                <a:latin typeface="Times New Roman" panose="02020603050405020304" pitchFamily="18" charset="0"/>
                <a:cs typeface="Times New Roman" panose="02020603050405020304" pitchFamily="18" charset="0"/>
              </a:rPr>
              <a:t> суюқликни киритиш, дросселлар </a:t>
            </a:r>
            <a:r>
              <a:rPr lang="uz-Cyrl-UZ" sz="2800" i="1" dirty="0">
                <a:latin typeface="Times New Roman" panose="02020603050405020304" pitchFamily="18" charset="0"/>
                <a:cs typeface="Times New Roman" panose="02020603050405020304" pitchFamily="18" charset="0"/>
              </a:rPr>
              <a:t>3</a:t>
            </a:r>
            <a:r>
              <a:rPr lang="uz-Cyrl-UZ" sz="2800" dirty="0">
                <a:latin typeface="Times New Roman" panose="02020603050405020304" pitchFamily="18" charset="0"/>
                <a:cs typeface="Times New Roman" panose="02020603050405020304" pitchFamily="18" charset="0"/>
              </a:rPr>
              <a:t> эса чиқариш учун ҳизмат қилади. Бу ўз навбатида поршенларнинг сурилиш тезлигини ростлаш имконини беради.</a:t>
            </a:r>
            <a:endParaRPr lang="ru-RU" sz="25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042507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76000" algn="just">
              <a:lnSpc>
                <a:spcPct val="110000"/>
              </a:lnSpc>
              <a:buNone/>
            </a:pPr>
            <a:r>
              <a:rPr lang="uz-Latn-UZ" sz="2800" dirty="0">
                <a:latin typeface="Times New Roman" panose="02020603050405020304" pitchFamily="18" charset="0"/>
                <a:cs typeface="Times New Roman" panose="02020603050405020304" pitchFamily="18" charset="0"/>
              </a:rPr>
              <a:t>Блок-контактли электромагнитли клапан (</a:t>
            </a:r>
            <a:r>
              <a:rPr lang="uz-Cyrl-UZ" sz="2800" dirty="0">
                <a:latin typeface="Times New Roman" panose="02020603050405020304" pitchFamily="18" charset="0"/>
                <a:cs typeface="Times New Roman" panose="02020603050405020304" pitchFamily="18" charset="0"/>
              </a:rPr>
              <a:t>6.2</a:t>
            </a:r>
            <a:r>
              <a:rPr lang="uz-Latn-UZ" sz="2800" dirty="0">
                <a:latin typeface="Times New Roman" panose="02020603050405020304" pitchFamily="18" charset="0"/>
                <a:cs typeface="Times New Roman" panose="02020603050405020304" pitchFamily="18" charset="0"/>
              </a:rPr>
              <a:t>-расм, </a:t>
            </a:r>
            <a:r>
              <a:rPr lang="uz-Latn-UZ" sz="2800" i="1" dirty="0">
                <a:latin typeface="Times New Roman" panose="02020603050405020304" pitchFamily="18" charset="0"/>
                <a:cs typeface="Times New Roman" panose="02020603050405020304" pitchFamily="18" charset="0"/>
              </a:rPr>
              <a:t>ж)</a:t>
            </a:r>
            <a:r>
              <a:rPr lang="uz-Latn-UZ" sz="2800" dirty="0">
                <a:latin typeface="Times New Roman" panose="02020603050405020304" pitchFamily="18" charset="0"/>
                <a:cs typeface="Times New Roman" panose="02020603050405020304" pitchFamily="18" charset="0"/>
              </a:rPr>
              <a:t> «Пуск- Стоп» блок-контактлари, электромагнит </a:t>
            </a:r>
            <a:r>
              <a:rPr lang="uz-Latn-UZ" sz="2800" i="1" dirty="0">
                <a:latin typeface="Times New Roman" panose="02020603050405020304" pitchFamily="18" charset="0"/>
                <a:cs typeface="Times New Roman" panose="02020603050405020304" pitchFamily="18" charset="0"/>
              </a:rPr>
              <a:t>2,</a:t>
            </a:r>
            <a:r>
              <a:rPr lang="uz-Latn-UZ" sz="2800" dirty="0">
                <a:latin typeface="Times New Roman" panose="02020603050405020304" pitchFamily="18" charset="0"/>
                <a:cs typeface="Times New Roman" panose="02020603050405020304" pitchFamily="18" charset="0"/>
              </a:rPr>
              <a:t> электромагнит ғалтаклари </a:t>
            </a:r>
            <a:r>
              <a:rPr lang="uz-Latn-UZ" sz="2800" i="1" dirty="0">
                <a:latin typeface="Times New Roman" panose="02020603050405020304" pitchFamily="18" charset="0"/>
                <a:cs typeface="Times New Roman" panose="02020603050405020304" pitchFamily="18" charset="0"/>
              </a:rPr>
              <a:t>3,</a:t>
            </a:r>
            <a:r>
              <a:rPr lang="uz-Latn-UZ" sz="2800" dirty="0">
                <a:latin typeface="Times New Roman" panose="02020603050405020304" pitchFamily="18" charset="0"/>
                <a:cs typeface="Times New Roman" panose="02020603050405020304" pitchFamily="18" charset="0"/>
              </a:rPr>
              <a:t> ўзак-сургич </a:t>
            </a:r>
            <a:r>
              <a:rPr lang="uz-Latn-UZ" sz="2800" i="1" dirty="0">
                <a:latin typeface="Times New Roman" panose="02020603050405020304" pitchFamily="18" charset="0"/>
                <a:cs typeface="Times New Roman" panose="02020603050405020304" pitchFamily="18" charset="0"/>
              </a:rPr>
              <a:t>4,</a:t>
            </a:r>
            <a:r>
              <a:rPr lang="uz-Latn-UZ" sz="2800" dirty="0">
                <a:latin typeface="Times New Roman" panose="02020603050405020304" pitchFamily="18" charset="0"/>
                <a:cs typeface="Times New Roman" panose="02020603050405020304" pitchFamily="18" charset="0"/>
              </a:rPr>
              <a:t> чиқариш клапани 5, киритиш клапани </a:t>
            </a:r>
            <a:r>
              <a:rPr lang="uz-Latn-UZ" sz="2800" i="1" dirty="0">
                <a:latin typeface="Times New Roman" panose="02020603050405020304" pitchFamily="18" charset="0"/>
                <a:cs typeface="Times New Roman" panose="02020603050405020304" pitchFamily="18" charset="0"/>
              </a:rPr>
              <a:t>6,</a:t>
            </a:r>
            <a:r>
              <a:rPr lang="uz-Latn-UZ" sz="2800" dirty="0">
                <a:latin typeface="Times New Roman" panose="02020603050405020304" pitchFamily="18" charset="0"/>
                <a:cs typeface="Times New Roman" panose="02020603050405020304" pitchFamily="18" charset="0"/>
              </a:rPr>
              <a:t> колодка </a:t>
            </a:r>
            <a:r>
              <a:rPr lang="uz-Latn-UZ" sz="2800" i="1" dirty="0">
                <a:latin typeface="Times New Roman" panose="02020603050405020304" pitchFamily="18" charset="0"/>
                <a:cs typeface="Times New Roman" panose="02020603050405020304" pitchFamily="18" charset="0"/>
              </a:rPr>
              <a:t>1</a:t>
            </a:r>
            <a:r>
              <a:rPr lang="uz-Latn-UZ" sz="2800" dirty="0">
                <a:latin typeface="Times New Roman" panose="02020603050405020304" pitchFamily="18" charset="0"/>
                <a:cs typeface="Times New Roman" panose="02020603050405020304" pitchFamily="18" charset="0"/>
              </a:rPr>
              <a:t> дан ташкил топган. </a:t>
            </a:r>
            <a:r>
              <a:rPr lang="ru-RU" sz="2800" dirty="0">
                <a:latin typeface="Times New Roman" panose="02020603050405020304" pitchFamily="18" charset="0"/>
                <a:cs typeface="Times New Roman" panose="02020603050405020304" pitchFamily="18" charset="0"/>
              </a:rPr>
              <a:t>Электромагнит </a:t>
            </a:r>
            <a:r>
              <a:rPr lang="ru-RU" sz="2800" dirty="0" err="1">
                <a:latin typeface="Times New Roman" panose="02020603050405020304" pitchFamily="18" charset="0"/>
                <a:cs typeface="Times New Roman" panose="02020603050405020304" pitchFamily="18" charset="0"/>
              </a:rPr>
              <a:t>ғалтагига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кучланиш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киритиш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клапани</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6</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очилади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клапани</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5 </a:t>
            </a:r>
            <a:r>
              <a:rPr lang="ru-RU" sz="2800" dirty="0" err="1">
                <a:latin typeface="Times New Roman" panose="02020603050405020304" pitchFamily="18" charset="0"/>
                <a:cs typeface="Times New Roman" panose="02020603050405020304" pitchFamily="18" charset="0"/>
              </a:rPr>
              <a:t>ёпилади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Сиқилган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ҳаво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пневмоцилиндрнинг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бўшлиғига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576000" algn="just">
              <a:lnSpc>
                <a:spcPct val="110000"/>
              </a:lnSpc>
              <a:buNone/>
            </a:pPr>
            <a:r>
              <a:rPr lang="uz-Latn-UZ" sz="2800" dirty="0">
                <a:latin typeface="Times New Roman" panose="02020603050405020304" pitchFamily="18" charset="0"/>
                <a:cs typeface="Times New Roman" panose="02020603050405020304" pitchFamily="18" charset="0"/>
              </a:rPr>
              <a:t>К</a:t>
            </a:r>
            <a:r>
              <a:rPr lang="ru-RU" sz="2800" dirty="0">
                <a:latin typeface="Times New Roman" panose="02020603050405020304" pitchFamily="18" charset="0"/>
                <a:cs typeface="Times New Roman" panose="02020603050405020304" pitchFamily="18" charset="0"/>
              </a:rPr>
              <a:t>лапан </a:t>
            </a:r>
            <a:r>
              <a:rPr lang="ru-RU" sz="2800" dirty="0" err="1">
                <a:latin typeface="Times New Roman" panose="02020603050405020304" pitchFamily="18" charset="0"/>
                <a:cs typeface="Times New Roman" panose="02020603050405020304" pitchFamily="18" charset="0"/>
              </a:rPr>
              <a:t>очилган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пайтда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ўзак-сургич</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4</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даги</a:t>
            </a:r>
            <a:r>
              <a:rPr lang="ru-RU" sz="2800" dirty="0">
                <a:latin typeface="Times New Roman" panose="02020603050405020304" pitchFamily="18" charset="0"/>
                <a:cs typeface="Times New Roman" panose="02020603050405020304" pitchFamily="18" charset="0"/>
              </a:rPr>
              <a:t> колодка </a:t>
            </a:r>
            <a:r>
              <a:rPr lang="ru-RU" sz="2800" i="1" dirty="0">
                <a:latin typeface="Times New Roman" panose="02020603050405020304" pitchFamily="18" charset="0"/>
                <a:cs typeface="Times New Roman" panose="02020603050405020304" pitchFamily="18" charset="0"/>
              </a:rPr>
              <a:t>1</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контактлар</a:t>
            </a:r>
            <a:r>
              <a:rPr lang="ru-RU" sz="2800" dirty="0">
                <a:latin typeface="Times New Roman" panose="02020603050405020304" pitchFamily="18" charset="0"/>
                <a:cs typeface="Times New Roman" panose="02020603050405020304" pitchFamily="18" charset="0"/>
              </a:rPr>
              <a:t> 7 ни </a:t>
            </a:r>
            <a:r>
              <a:rPr lang="ru-RU" sz="2800" dirty="0" err="1">
                <a:latin typeface="Times New Roman" panose="02020603050405020304" pitchFamily="18" charset="0"/>
                <a:cs typeface="Times New Roman" panose="02020603050405020304" pitchFamily="18" charset="0"/>
              </a:rPr>
              <a:t>туташтиради</a:t>
            </a:r>
            <a:r>
              <a:rPr lang="ru-RU" sz="2800" dirty="0">
                <a:latin typeface="Times New Roman" panose="02020603050405020304" pitchFamily="18" charset="0"/>
                <a:cs typeface="Times New Roman" panose="02020603050405020304" pitchFamily="18" charset="0"/>
              </a:rPr>
              <a:t>. «Стоп» </a:t>
            </a:r>
            <a:r>
              <a:rPr lang="ru-RU" sz="2800" dirty="0" err="1">
                <a:latin typeface="Times New Roman" panose="02020603050405020304" pitchFamily="18" charset="0"/>
                <a:cs typeface="Times New Roman" panose="02020603050405020304" pitchFamily="18" charset="0"/>
              </a:rPr>
              <a:t>кнопкасини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босганда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ўзак-сургич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дастлабки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вазиятига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қайтади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Шунда</a:t>
            </a:r>
            <a:r>
              <a:rPr lang="ru-RU" sz="2800" dirty="0">
                <a:latin typeface="Times New Roman" panose="02020603050405020304" pitchFamily="18" charset="0"/>
                <a:cs typeface="Times New Roman" panose="02020603050405020304" pitchFamily="18" charset="0"/>
              </a:rPr>
              <a:t> блок-</a:t>
            </a:r>
            <a:r>
              <a:rPr lang="ru-RU" sz="2800" dirty="0" err="1">
                <a:latin typeface="Times New Roman" panose="02020603050405020304" pitchFamily="18" charset="0"/>
                <a:cs typeface="Times New Roman" panose="02020603050405020304" pitchFamily="18" charset="0"/>
              </a:rPr>
              <a:t>контактлар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ажралади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киритиш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клапани</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6</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беркилади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ч</a:t>
            </a:r>
            <a:r>
              <a:rPr lang="uz-Latn-UZ" sz="2800" dirty="0">
                <a:latin typeface="Times New Roman" panose="02020603050405020304" pitchFamily="18" charset="0"/>
                <a:cs typeface="Times New Roman" panose="02020603050405020304" pitchFamily="18" charset="0"/>
              </a:rPr>
              <a:t>и</a:t>
            </a:r>
            <a:r>
              <a:rPr lang="ru-RU" sz="2800" dirty="0" err="1">
                <a:latin typeface="Times New Roman" panose="02020603050405020304" pitchFamily="18" charset="0"/>
                <a:cs typeface="Times New Roman" panose="02020603050405020304" pitchFamily="18" charset="0"/>
              </a:rPr>
              <a:t>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клапани</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5</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очилади</a:t>
            </a:r>
            <a:r>
              <a:rPr lang="uz-Cyrl-UZ" sz="2800" dirty="0">
                <a:latin typeface="Times New Roman" panose="02020603050405020304" pitchFamily="18" charset="0"/>
                <a:cs typeface="Times New Roman" panose="02020603050405020304" pitchFamily="18" charset="0"/>
              </a:rPr>
              <a:t>.</a:t>
            </a:r>
            <a:endParaRPr lang="ru-RU" sz="27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347123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Deflate">
              <a:avLst/>
            </a:prstTxWarp>
            <a:spAutoFit/>
          </a:bodyPr>
          <a:lstStyle/>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1645</TotalTime>
  <Words>1982</Words>
  <Application>Microsoft Office PowerPoint</Application>
  <PresentationFormat>Экран (4:3)</PresentationFormat>
  <Paragraphs>59</Paragraphs>
  <Slides>33</Slides>
  <Notes>0</Notes>
  <HiddenSlides>0</HiddenSlides>
  <MMClips>0</MMClips>
  <ScaleCrop>false</ScaleCrop>
  <HeadingPairs>
    <vt:vector size="4" baseType="variant">
      <vt:variant>
        <vt:lpstr>Тема</vt:lpstr>
      </vt:variant>
      <vt:variant>
        <vt:i4>3</vt:i4>
      </vt:variant>
      <vt:variant>
        <vt:lpstr>Заголовки слайдов</vt:lpstr>
      </vt:variant>
      <vt:variant>
        <vt:i4>33</vt:i4>
      </vt:variant>
    </vt:vector>
  </HeadingPairs>
  <TitlesOfParts>
    <vt:vector size="36" baseType="lpstr">
      <vt:lpstr>Тема Office</vt:lpstr>
      <vt:lpstr>1_Тема Office</vt:lpstr>
      <vt:lpstr>Воздушный поток</vt:lpstr>
      <vt:lpstr>6-МАЪРУЗА. ИШЛАБ ЧИҚАРИШ ЖАРАЁНЛАРИНИ АВТОМАТЛАШТИРИШ.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110</cp:revision>
  <dcterms:created xsi:type="dcterms:W3CDTF">2019-09-16T05:35:35Z</dcterms:created>
  <dcterms:modified xsi:type="dcterms:W3CDTF">2021-04-12T10:37:07Z</dcterms:modified>
</cp:coreProperties>
</file>