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Lst>
  <p:sldIdLst>
    <p:sldId id="256" r:id="rId4"/>
    <p:sldId id="257" r:id="rId5"/>
    <p:sldId id="260" r:id="rId6"/>
    <p:sldId id="295" r:id="rId7"/>
    <p:sldId id="262" r:id="rId8"/>
    <p:sldId id="264" r:id="rId9"/>
    <p:sldId id="296" r:id="rId10"/>
    <p:sldId id="259" r:id="rId11"/>
    <p:sldId id="274" r:id="rId12"/>
    <p:sldId id="294" r:id="rId13"/>
    <p:sldId id="311" r:id="rId14"/>
    <p:sldId id="313" r:id="rId15"/>
    <p:sldId id="266" r:id="rId16"/>
    <p:sldId id="267" r:id="rId17"/>
    <p:sldId id="290" r:id="rId18"/>
    <p:sldId id="269" r:id="rId19"/>
    <p:sldId id="270" r:id="rId20"/>
    <p:sldId id="312" r:id="rId21"/>
    <p:sldId id="271" r:id="rId22"/>
    <p:sldId id="272" r:id="rId23"/>
    <p:sldId id="291" r:id="rId24"/>
    <p:sldId id="277" r:id="rId25"/>
    <p:sldId id="278" r:id="rId26"/>
    <p:sldId id="280" r:id="rId27"/>
    <p:sldId id="297" r:id="rId28"/>
    <p:sldId id="299" r:id="rId29"/>
    <p:sldId id="300" r:id="rId30"/>
    <p:sldId id="301" r:id="rId31"/>
    <p:sldId id="314" r:id="rId32"/>
    <p:sldId id="275" r:id="rId3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F3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3" qsCatId="3D" csTypeId="urn:microsoft.com/office/officeart/2005/8/colors/colorful2" csCatId="colorful" phldr="1"/>
      <dgm:spPr/>
      <dgm:t>
        <a:bodyPr/>
        <a:lstStyle/>
        <a:p>
          <a:endParaRPr lang="ru-RU"/>
        </a:p>
      </dgm:t>
    </dgm:pt>
    <dgm:pt modelId="{CE68BF6F-7410-446D-ACC7-EF4BE4BEDA00}">
      <dgm:prSet phldrT="[Текст]" custT="1"/>
      <dgm:spPr/>
      <dgm:t>
        <a:bodyPr/>
        <a:lstStyle/>
        <a:p>
          <a:pPr algn="just" defTabSz="1089025">
            <a:tabLst/>
          </a:pPr>
          <a:r>
            <a:rPr lang="en-US" sz="2800" dirty="0" smtClean="0">
              <a:solidFill>
                <a:schemeClr val="tx1"/>
              </a:solidFill>
              <a:latin typeface="Times New Roman" pitchFamily="18" charset="0"/>
              <a:cs typeface="Times New Roman" pitchFamily="18" charset="0"/>
            </a:rPr>
            <a:t>7</a:t>
          </a:r>
          <a:r>
            <a:rPr lang="ru-RU" sz="2800" dirty="0" smtClean="0">
              <a:solidFill>
                <a:schemeClr val="tx1"/>
              </a:solidFill>
              <a:latin typeface="Times New Roman" pitchFamily="18" charset="0"/>
              <a:cs typeface="Times New Roman" pitchFamily="18" charset="0"/>
            </a:rPr>
            <a:t>.1. </a:t>
          </a:r>
          <a:r>
            <a:rPr lang="uz-Cyrl-UZ" sz="2800" dirty="0" smtClean="0">
              <a:solidFill>
                <a:schemeClr val="tx1"/>
              </a:solidFill>
              <a:latin typeface="Times New Roman" pitchFamily="18" charset="0"/>
              <a:cs typeface="Times New Roman" pitchFamily="18" charset="0"/>
            </a:rPr>
            <a:t>Автоматика асослари ҳақида умумий тушунчалар.</a:t>
          </a:r>
          <a:endParaRPr lang="ru-RU" sz="28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dgm:t>
        <a:bodyPr/>
        <a:lstStyle/>
        <a:p>
          <a:endParaRPr lang="ru-RU"/>
        </a:p>
      </dgm:t>
    </dgm:pt>
    <dgm:pt modelId="{A7E40F65-6355-4EC4-93C7-F779B67C4704}">
      <dgm:prSet phldrT="[Текст]" custT="1"/>
      <dgm:spPr/>
      <dgm:t>
        <a:bodyPr/>
        <a:lstStyle/>
        <a:p>
          <a:pPr algn="just">
            <a:spcAft>
              <a:spcPts val="0"/>
            </a:spcAft>
          </a:pPr>
          <a:r>
            <a:rPr lang="en-US" sz="2800" dirty="0" smtClean="0">
              <a:solidFill>
                <a:schemeClr val="tx1"/>
              </a:solidFill>
              <a:latin typeface="Times New Roman" pitchFamily="18" charset="0"/>
              <a:cs typeface="Times New Roman" pitchFamily="18" charset="0"/>
            </a:rPr>
            <a:t>7</a:t>
          </a:r>
          <a:r>
            <a:rPr lang="ru-RU" sz="2800" dirty="0" smtClean="0">
              <a:solidFill>
                <a:schemeClr val="tx1"/>
              </a:solidFill>
              <a:latin typeface="Times New Roman" pitchFamily="18" charset="0"/>
              <a:cs typeface="Times New Roman" pitchFamily="18" charset="0"/>
            </a:rPr>
            <a:t>.2. </a:t>
          </a:r>
          <a:r>
            <a:rPr lang="uz-Cyrl-UZ" sz="2800" dirty="0" smtClean="0">
              <a:solidFill>
                <a:schemeClr val="tx1"/>
              </a:solidFill>
              <a:latin typeface="Times New Roman" pitchFamily="18" charset="0"/>
              <a:cs typeface="Times New Roman" pitchFamily="18" charset="0"/>
            </a:rPr>
            <a:t>Автоматиканинг ривожланиш босқичлари.</a:t>
          </a:r>
          <a:endParaRPr lang="ru-RU" sz="28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ED581179-6C42-45AA-8D33-B4B9644F3F5F}" type="pres">
      <dgm:prSet presAssocID="{8F9FC7F7-8A43-483A-8500-4353DD0BC143}" presName="TwoNodes_1" presStyleLbl="node1" presStyleIdx="0" presStyleCnt="2" custScaleY="84615">
        <dgm:presLayoutVars>
          <dgm:bulletEnabled val="1"/>
        </dgm:presLayoutVars>
      </dgm:prSet>
      <dgm:spPr/>
      <dgm:t>
        <a:bodyPr/>
        <a:lstStyle/>
        <a:p>
          <a:endParaRPr lang="ru-RU"/>
        </a:p>
      </dgm:t>
    </dgm:pt>
    <dgm:pt modelId="{17E3FC1E-451A-4359-8AAE-DE1F0454BB0A}" type="pres">
      <dgm:prSet presAssocID="{8F9FC7F7-8A43-483A-8500-4353DD0BC143}" presName="TwoNodes_2" presStyleLbl="node1" presStyleIdx="1" presStyleCnt="2" custScaleY="84615">
        <dgm:presLayoutVars>
          <dgm:bulletEnabled val="1"/>
        </dgm:presLayoutVars>
      </dgm:prSet>
      <dgm:spPr/>
      <dgm:t>
        <a:bodyPr/>
        <a:lstStyle/>
        <a:p>
          <a:endParaRPr lang="ru-RU"/>
        </a:p>
      </dgm:t>
    </dgm:pt>
    <dgm:pt modelId="{AB7D92D3-D7C5-486F-93B2-58E34298BD2A}"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A8776F8D-D88A-40B4-9F34-CD4EC9B79376}"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B8E60821-CBCC-490C-B5C5-C4297D1826A1}"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C6F3688E-8387-48D4-9EB1-4D7BA47EF680}" type="presOf" srcId="{A7E40F65-6355-4EC4-93C7-F779B67C4704}" destId="{B8E60821-CBCC-490C-B5C5-C4297D1826A1}" srcOrd="1" destOrd="0" presId="urn:microsoft.com/office/officeart/2005/8/layout/vProcess5"/>
    <dgm:cxn modelId="{28023FBF-AEEC-423E-82E7-5C48282A5498}" type="presOf" srcId="{CE68BF6F-7410-446D-ACC7-EF4BE4BEDA00}" destId="{ED581179-6C42-45AA-8D33-B4B9644F3F5F}" srcOrd="0" destOrd="0" presId="urn:microsoft.com/office/officeart/2005/8/layout/vProcess5"/>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DCA30041-4777-4E39-AADB-848CA5B7C407}" type="presOf" srcId="{5B3AC45A-9C2D-4CC1-AC67-1038A2431F78}" destId="{AB7D92D3-D7C5-486F-93B2-58E34298BD2A}" srcOrd="0" destOrd="0" presId="urn:microsoft.com/office/officeart/2005/8/layout/vProcess5"/>
    <dgm:cxn modelId="{38718EB6-37B1-40C3-91BB-A725E554B222}" type="presOf" srcId="{A7E40F65-6355-4EC4-93C7-F779B67C4704}" destId="{17E3FC1E-451A-4359-8AAE-DE1F0454BB0A}" srcOrd="0" destOrd="0" presId="urn:microsoft.com/office/officeart/2005/8/layout/vProcess5"/>
    <dgm:cxn modelId="{2E28D8C9-50DB-4715-8EAB-99A8F5309532}" type="presOf" srcId="{CE68BF6F-7410-446D-ACC7-EF4BE4BEDA00}" destId="{A8776F8D-D88A-40B4-9F34-CD4EC9B79376}" srcOrd="1"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648E5A06-E8C9-4DC2-B79A-A6AD5B9CA193}" type="presParOf" srcId="{E633FB53-849B-4563-97F1-5B83424674CD}" destId="{ED581179-6C42-45AA-8D33-B4B9644F3F5F}" srcOrd="1" destOrd="0" presId="urn:microsoft.com/office/officeart/2005/8/layout/vProcess5"/>
    <dgm:cxn modelId="{553B8A39-B823-48C4-975D-95D16824A0F8}" type="presParOf" srcId="{E633FB53-849B-4563-97F1-5B83424674CD}" destId="{17E3FC1E-451A-4359-8AAE-DE1F0454BB0A}" srcOrd="2" destOrd="0" presId="urn:microsoft.com/office/officeart/2005/8/layout/vProcess5"/>
    <dgm:cxn modelId="{DA72E231-FA74-4EB2-9F74-B81646593A14}" type="presParOf" srcId="{E633FB53-849B-4563-97F1-5B83424674CD}" destId="{AB7D92D3-D7C5-486F-93B2-58E34298BD2A}" srcOrd="3" destOrd="0" presId="urn:microsoft.com/office/officeart/2005/8/layout/vProcess5"/>
    <dgm:cxn modelId="{1831EF74-487D-4FDF-9A29-2E72379B4AF7}" type="presParOf" srcId="{E633FB53-849B-4563-97F1-5B83424674CD}" destId="{A8776F8D-D88A-40B4-9F34-CD4EC9B79376}" srcOrd="4" destOrd="0" presId="urn:microsoft.com/office/officeart/2005/8/layout/vProcess5"/>
    <dgm:cxn modelId="{27374823-04A6-4CF7-9F66-3B89105DDD54}" type="presParOf" srcId="{E633FB53-849B-4563-97F1-5B83424674CD}" destId="{B8E60821-CBCC-490C-B5C5-C4297D1826A1}"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581179-6C42-45AA-8D33-B4B9644F3F5F}">
      <dsp:nvSpPr>
        <dsp:cNvPr id="0" name=""/>
        <dsp:cNvSpPr/>
      </dsp:nvSpPr>
      <dsp:spPr>
        <a:xfrm>
          <a:off x="0" y="162022"/>
          <a:ext cx="6732748" cy="1782189"/>
        </a:xfrm>
        <a:prstGeom prst="roundRect">
          <a:avLst>
            <a:gd name="adj" fmla="val 10000"/>
          </a:avLst>
        </a:prstGeom>
        <a:solidFill>
          <a:schemeClr val="accent2">
            <a:hueOff val="0"/>
            <a:satOff val="0"/>
            <a:lumOff val="0"/>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089025">
            <a:lnSpc>
              <a:spcPct val="90000"/>
            </a:lnSpc>
            <a:spcBef>
              <a:spcPct val="0"/>
            </a:spcBef>
            <a:spcAft>
              <a:spcPct val="35000"/>
            </a:spcAft>
            <a:tabLst/>
          </a:pPr>
          <a:r>
            <a:rPr lang="en-US" sz="2800" kern="1200" dirty="0" smtClean="0">
              <a:solidFill>
                <a:schemeClr val="tx1"/>
              </a:solidFill>
              <a:latin typeface="Times New Roman" pitchFamily="18" charset="0"/>
              <a:cs typeface="Times New Roman" pitchFamily="18" charset="0"/>
            </a:rPr>
            <a:t>7</a:t>
          </a:r>
          <a:r>
            <a:rPr lang="ru-RU" sz="2800" kern="1200" dirty="0" smtClean="0">
              <a:solidFill>
                <a:schemeClr val="tx1"/>
              </a:solidFill>
              <a:latin typeface="Times New Roman" pitchFamily="18" charset="0"/>
              <a:cs typeface="Times New Roman" pitchFamily="18" charset="0"/>
            </a:rPr>
            <a:t>.1. </a:t>
          </a:r>
          <a:r>
            <a:rPr lang="uz-Cyrl-UZ" sz="2800" kern="1200" dirty="0" smtClean="0">
              <a:solidFill>
                <a:schemeClr val="tx1"/>
              </a:solidFill>
              <a:latin typeface="Times New Roman" pitchFamily="18" charset="0"/>
              <a:cs typeface="Times New Roman" pitchFamily="18" charset="0"/>
            </a:rPr>
            <a:t>Автоматика асослари ҳақида умумий тушунчалар.</a:t>
          </a:r>
          <a:endParaRPr lang="ru-RU" sz="2800" kern="1200" dirty="0">
            <a:solidFill>
              <a:schemeClr val="tx1"/>
            </a:solidFill>
            <a:latin typeface="Times New Roman" pitchFamily="18" charset="0"/>
            <a:cs typeface="Times New Roman" pitchFamily="18" charset="0"/>
          </a:endParaRPr>
        </a:p>
      </dsp:txBody>
      <dsp:txXfrm>
        <a:off x="52199" y="214221"/>
        <a:ext cx="4574771" cy="1677791"/>
      </dsp:txXfrm>
    </dsp:sp>
    <dsp:sp modelId="{17E3FC1E-451A-4359-8AAE-DE1F0454BB0A}">
      <dsp:nvSpPr>
        <dsp:cNvPr id="0" name=""/>
        <dsp:cNvSpPr/>
      </dsp:nvSpPr>
      <dsp:spPr>
        <a:xfrm>
          <a:off x="1188131" y="2736308"/>
          <a:ext cx="6732748" cy="1782189"/>
        </a:xfrm>
        <a:prstGeom prst="roundRect">
          <a:avLst>
            <a:gd name="adj" fmla="val 10000"/>
          </a:avLst>
        </a:prstGeom>
        <a:solidFill>
          <a:schemeClr val="accent2">
            <a:hueOff val="-6555403"/>
            <a:satOff val="-7776"/>
            <a:lumOff val="-4117"/>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ts val="0"/>
            </a:spcAft>
          </a:pPr>
          <a:r>
            <a:rPr lang="en-US" sz="2800" kern="1200" dirty="0" smtClean="0">
              <a:solidFill>
                <a:schemeClr val="tx1"/>
              </a:solidFill>
              <a:latin typeface="Times New Roman" pitchFamily="18" charset="0"/>
              <a:cs typeface="Times New Roman" pitchFamily="18" charset="0"/>
            </a:rPr>
            <a:t>7</a:t>
          </a:r>
          <a:r>
            <a:rPr lang="ru-RU" sz="2800" kern="1200" dirty="0" smtClean="0">
              <a:solidFill>
                <a:schemeClr val="tx1"/>
              </a:solidFill>
              <a:latin typeface="Times New Roman" pitchFamily="18" charset="0"/>
              <a:cs typeface="Times New Roman" pitchFamily="18" charset="0"/>
            </a:rPr>
            <a:t>.2. </a:t>
          </a:r>
          <a:r>
            <a:rPr lang="uz-Cyrl-UZ" sz="2800" kern="1200" dirty="0" smtClean="0">
              <a:solidFill>
                <a:schemeClr val="tx1"/>
              </a:solidFill>
              <a:latin typeface="Times New Roman" pitchFamily="18" charset="0"/>
              <a:cs typeface="Times New Roman" pitchFamily="18" charset="0"/>
            </a:rPr>
            <a:t>Автоматиканинг ривожланиш босқичлари.</a:t>
          </a:r>
          <a:endParaRPr lang="ru-RU" sz="2800" kern="1200" dirty="0">
            <a:solidFill>
              <a:schemeClr val="tx1"/>
            </a:solidFill>
            <a:latin typeface="Times New Roman" pitchFamily="18" charset="0"/>
            <a:cs typeface="Times New Roman" pitchFamily="18" charset="0"/>
          </a:endParaRPr>
        </a:p>
      </dsp:txBody>
      <dsp:txXfrm>
        <a:off x="1240330" y="2788507"/>
        <a:ext cx="4071165" cy="1677791"/>
      </dsp:txXfrm>
    </dsp:sp>
    <dsp:sp modelId="{AB7D92D3-D7C5-486F-93B2-58E34298BD2A}">
      <dsp:nvSpPr>
        <dsp:cNvPr id="0" name=""/>
        <dsp:cNvSpPr/>
      </dsp:nvSpPr>
      <dsp:spPr>
        <a:xfrm>
          <a:off x="5363695" y="1655733"/>
          <a:ext cx="1369052" cy="1369052"/>
        </a:xfrm>
        <a:prstGeom prst="downArrow">
          <a:avLst>
            <a:gd name="adj1" fmla="val 55000"/>
            <a:gd name="adj2" fmla="val 45000"/>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chemeClr val="accent3">
                <a:lumMod val="20000"/>
                <a:lumOff val="80000"/>
              </a:schemeClr>
            </a:gs>
            <a:gs pos="50000">
              <a:schemeClr val="bg2">
                <a:lumMod val="30000"/>
                <a:lumOff val="70000"/>
                <a:alpha val="87000"/>
              </a:schemeClr>
            </a:gs>
            <a:gs pos="100000">
              <a:schemeClr val="accent3">
                <a:lumMod val="40000"/>
                <a:lumOff val="60000"/>
              </a:schemeClr>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chemeClr val="accent3">
                <a:lumMod val="20000"/>
                <a:lumOff val="80000"/>
              </a:schemeClr>
            </a:gs>
            <a:gs pos="50000">
              <a:schemeClr val="bg2">
                <a:lumMod val="30000"/>
                <a:lumOff val="70000"/>
                <a:alpha val="87000"/>
              </a:schemeClr>
            </a:gs>
            <a:gs pos="100000">
              <a:schemeClr val="accent3">
                <a:lumMod val="40000"/>
                <a:lumOff val="60000"/>
              </a:schemeClr>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chemeClr val="accent3">
                <a:lumMod val="20000"/>
                <a:lumOff val="80000"/>
              </a:schemeClr>
            </a:gs>
            <a:gs pos="50000">
              <a:schemeClr val="bg2">
                <a:lumMod val="30000"/>
                <a:lumOff val="70000"/>
                <a:alpha val="87000"/>
              </a:schemeClr>
            </a:gs>
            <a:gs pos="100000">
              <a:schemeClr val="accent3">
                <a:lumMod val="40000"/>
                <a:lumOff val="60000"/>
              </a:schemeClr>
            </a:gs>
          </a:gsLst>
          <a:lin ang="27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31.05.2021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404664"/>
            <a:ext cx="8064896" cy="1296144"/>
          </a:xfrm>
        </p:spPr>
        <p:txBody>
          <a:bodyPr anchor="ctr">
            <a:noAutofit/>
          </a:bodyPr>
          <a:lstStyle/>
          <a:p>
            <a:pPr marL="182880" indent="0" algn="ctr">
              <a:buNone/>
            </a:pPr>
            <a:r>
              <a:rPr lang="en-US" sz="2400" b="1" dirty="0" smtClean="0">
                <a:solidFill>
                  <a:srgbClr val="FF0000"/>
                </a:solidFill>
                <a:latin typeface="Times New Roman" pitchFamily="18" charset="0"/>
                <a:cs typeface="Times New Roman" pitchFamily="18" charset="0"/>
              </a:rPr>
              <a:t>7</a:t>
            </a:r>
            <a:r>
              <a:rPr lang="ru-RU" sz="2400" b="1" dirty="0" smtClean="0">
                <a:solidFill>
                  <a:srgbClr val="FF0000"/>
                </a:solidFill>
                <a:latin typeface="Times New Roman" pitchFamily="18" charset="0"/>
                <a:cs typeface="Times New Roman" pitchFamily="18" charset="0"/>
              </a:rPr>
              <a:t>-МАЪРУЗА. </a:t>
            </a:r>
            <a:r>
              <a:rPr lang="uz-Cyrl-UZ" sz="2400" dirty="0">
                <a:solidFill>
                  <a:srgbClr val="FF0000"/>
                </a:solidFill>
                <a:latin typeface="Times New Roman" pitchFamily="18" charset="0"/>
                <a:cs typeface="Times New Roman" pitchFamily="18" charset="0"/>
              </a:rPr>
              <a:t>АВТОМАТИКА АСОСЛАРИ. АСОСИЙ ТУШУНЧА ВА </a:t>
            </a:r>
            <a:r>
              <a:rPr lang="uz-Cyrl-UZ" sz="2400" dirty="0" smtClean="0">
                <a:solidFill>
                  <a:srgbClr val="FF0000"/>
                </a:solidFill>
                <a:latin typeface="Times New Roman" pitchFamily="18" charset="0"/>
                <a:cs typeface="Times New Roman" pitchFamily="18" charset="0"/>
              </a:rPr>
              <a:t>ТАЪРИФЛАР.</a:t>
            </a:r>
            <a:endParaRPr lang="ru-RU" sz="2400" dirty="0">
              <a:solidFill>
                <a:srgbClr val="FF0000"/>
              </a:solidFill>
              <a:latin typeface="Times New Roman" pitchFamily="18" charset="0"/>
              <a:cs typeface="Times New Roman" pitchFamily="18" charset="0"/>
            </a:endParaRPr>
          </a:p>
        </p:txBody>
      </p:sp>
      <p:graphicFrame>
        <p:nvGraphicFramePr>
          <p:cNvPr id="4" name="Схема 3"/>
          <p:cNvGraphicFramePr/>
          <p:nvPr>
            <p:extLst>
              <p:ext uri="{D42A27DB-BD31-4B8C-83A1-F6EECF244321}">
                <p14:modId xmlns:p14="http://schemas.microsoft.com/office/powerpoint/2010/main" val="2977775839"/>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indent="0" algn="ctr">
              <a:buNone/>
            </a:pPr>
            <a:r>
              <a:rPr lang="ru-RU" sz="2800" b="1" dirty="0" smtClean="0">
                <a:latin typeface="Times New Roman" panose="02020603050405020304" pitchFamily="18" charset="0"/>
                <a:cs typeface="Times New Roman" panose="02020603050405020304" pitchFamily="18" charset="0"/>
              </a:rPr>
              <a:t>7.1.</a:t>
            </a:r>
            <a:r>
              <a:rPr lang="en-US" sz="2800" b="1" dirty="0" smtClean="0">
                <a:latin typeface="Times New Roman" panose="02020603050405020304" pitchFamily="18" charset="0"/>
                <a:cs typeface="Times New Roman" panose="02020603050405020304" pitchFamily="18" charset="0"/>
              </a:rPr>
              <a:t> </a:t>
            </a:r>
            <a:r>
              <a:rPr lang="ru-RU" sz="2800" b="1" dirty="0" smtClean="0">
                <a:latin typeface="Times New Roman" panose="02020603050405020304" pitchFamily="18" charset="0"/>
                <a:cs typeface="Times New Roman" panose="02020603050405020304" pitchFamily="18" charset="0"/>
              </a:rPr>
              <a:t>Автоматика </a:t>
            </a:r>
            <a:r>
              <a:rPr lang="ru-RU" sz="2800" b="1" dirty="0" err="1">
                <a:latin typeface="Times New Roman" panose="02020603050405020304" pitchFamily="18" charset="0"/>
                <a:cs typeface="Times New Roman" panose="02020603050405020304" pitchFamily="18" charset="0"/>
              </a:rPr>
              <a:t>асослари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ҳақида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умумий</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тушунчалар</a:t>
            </a:r>
            <a:r>
              <a:rPr lang="ru-RU" sz="2800" b="1" dirty="0">
                <a:latin typeface="Times New Roman" panose="02020603050405020304" pitchFamily="18" charset="0"/>
                <a:cs typeface="Times New Roman" panose="02020603050405020304" pitchFamily="18" charset="0"/>
              </a:rPr>
              <a:t>.</a:t>
            </a:r>
            <a:endParaRPr lang="uz-Cyrl-UZ" sz="2800" b="1" dirty="0" smtClean="0">
              <a:latin typeface="Times New Roman" panose="02020603050405020304" pitchFamily="18" charset="0"/>
              <a:cs typeface="Times New Roman" panose="02020603050405020304" pitchFamily="18" charset="0"/>
            </a:endParaRPr>
          </a:p>
          <a:p>
            <a:pPr marL="0" indent="536575" algn="ctr">
              <a:buNone/>
            </a:pP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Автоматика асослари фани техник фан бўлиб, саноатда ва бошқа соҳаларда ишлаб чиқариш жараёнларини автоматлаштириш ва бу борада қўлланиладиган жараёнлар техникаси бўйича бошланғич маълумот беради. </a:t>
            </a: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Ушбу фан автоматиканинг асосий тушунчалари, бошқариш принциплари, бошқарувчи  тизимларнинг  турларини,  уларни  тасвирлашни ҳамда таркибий қисмларини ўргатади. </a:t>
            </a:r>
          </a:p>
          <a:p>
            <a:pPr marL="0" indent="536575" algn="just">
              <a:buNone/>
            </a:pPr>
            <a:endParaRPr lang="ru-RU" sz="32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96944" cy="6192688"/>
          </a:xfrm>
        </p:spPr>
        <p:txBody>
          <a:bodyPr>
            <a:noAutofit/>
          </a:bodyPr>
          <a:lstStyle/>
          <a:p>
            <a:pPr marL="0" indent="576000" algn="just">
              <a:lnSpc>
                <a:spcPct val="110000"/>
              </a:lnSpc>
              <a:spcBef>
                <a:spcPts val="0"/>
              </a:spcBef>
              <a:buNone/>
            </a:pPr>
            <a:r>
              <a:rPr lang="uz-Cyrl-UZ" sz="2600" dirty="0">
                <a:latin typeface="Times New Roman" panose="02020603050405020304" pitchFamily="18" charset="0"/>
                <a:cs typeface="Times New Roman" panose="02020603050405020304" pitchFamily="18" charset="0"/>
              </a:rPr>
              <a:t>Ҳозирги кунда замонавий автотранспорт воситаларида жараёнларни электронлаштириш ва автоматлаштириш тобора кенг татбиқ этиб бораётганлиги сабабли бу  фан бошқа  махсус  техника  ва мутахассислик фанларига назарий асос бўлади</a:t>
            </a:r>
            <a:r>
              <a:rPr lang="uz-Cyrl-UZ" sz="2600" dirty="0" smtClean="0">
                <a:latin typeface="Times New Roman" panose="02020603050405020304" pitchFamily="18" charset="0"/>
                <a:cs typeface="Times New Roman" panose="02020603050405020304" pitchFamily="18" charset="0"/>
              </a:rPr>
              <a:t>.</a:t>
            </a:r>
            <a:endParaRPr lang="en-US" sz="2600" dirty="0" smtClean="0">
              <a:latin typeface="Times New Roman" panose="02020603050405020304" pitchFamily="18" charset="0"/>
              <a:cs typeface="Times New Roman" panose="02020603050405020304" pitchFamily="18" charset="0"/>
            </a:endParaRPr>
          </a:p>
          <a:p>
            <a:pPr marL="0" indent="576000" algn="just">
              <a:lnSpc>
                <a:spcPct val="110000"/>
              </a:lnSpc>
              <a:spcBef>
                <a:spcPts val="0"/>
              </a:spcBef>
              <a:buNone/>
            </a:pPr>
            <a:r>
              <a:rPr lang="ru-RU" sz="2600" dirty="0">
                <a:latin typeface="Times New Roman" pitchFamily="18" charset="0"/>
                <a:cs typeface="Times New Roman" pitchFamily="18" charset="0"/>
              </a:rPr>
              <a:t>Автоматика </a:t>
            </a:r>
            <a:r>
              <a:rPr lang="ru-RU" sz="2600" dirty="0" err="1">
                <a:latin typeface="Times New Roman" pitchFamily="18" charset="0"/>
                <a:cs typeface="Times New Roman" pitchFamily="18" charset="0"/>
              </a:rPr>
              <a:t>ва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автоматлаштириш</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курси</a:t>
            </a:r>
            <a:r>
              <a:rPr lang="ru-RU" sz="2600" dirty="0">
                <a:latin typeface="Times New Roman" pitchFamily="18" charset="0"/>
                <a:cs typeface="Times New Roman" pitchFamily="18" charset="0"/>
              </a:rPr>
              <a:t> автоматик </a:t>
            </a:r>
            <a:r>
              <a:rPr lang="ru-RU" sz="2600" dirty="0" err="1">
                <a:latin typeface="Times New Roman" pitchFamily="18" charset="0"/>
                <a:cs typeface="Times New Roman" pitchFamily="18" charset="0"/>
              </a:rPr>
              <a:t>тизимлар</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назарияси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ва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уларни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тузиш</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усуллари</a:t>
            </a:r>
            <a:r>
              <a:rPr lang="ru-RU" sz="2600" dirty="0">
                <a:latin typeface="Times New Roman" pitchFamily="18" charset="0"/>
                <a:cs typeface="Times New Roman" pitchFamily="18" charset="0"/>
              </a:rPr>
              <a:t>, автоматик </a:t>
            </a:r>
            <a:r>
              <a:rPr lang="ru-RU" sz="2600" dirty="0" err="1">
                <a:latin typeface="Times New Roman" pitchFamily="18" charset="0"/>
                <a:cs typeface="Times New Roman" pitchFamily="18" charset="0"/>
              </a:rPr>
              <a:t>бошқариш</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ва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ростлаш</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принципларини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технологик</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параметрларни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ўлчаш</a:t>
            </a:r>
            <a:r>
              <a:rPr lang="ru-RU" sz="2600" dirty="0">
                <a:latin typeface="Times New Roman" pitchFamily="18" charset="0"/>
                <a:cs typeface="Times New Roman" pitchFamily="18" charset="0"/>
              </a:rPr>
              <a:t>, автоматик </a:t>
            </a:r>
            <a:r>
              <a:rPr lang="ru-RU" sz="2600" dirty="0" err="1">
                <a:latin typeface="Times New Roman" pitchFamily="18" charset="0"/>
                <a:cs typeface="Times New Roman" pitchFamily="18" charset="0"/>
              </a:rPr>
              <a:t>назорат</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ҳимоя</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ва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сигналлаш</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тизимларининг</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илмий</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принциплари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ва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тавсифномаларини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шунингдек</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уларни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тузиш</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учун</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қўлланиладиган</a:t>
            </a:r>
            <a:r>
              <a:rPr lang="ru-RU" sz="2600" dirty="0">
                <a:latin typeface="Times New Roman" pitchFamily="18" charset="0"/>
                <a:cs typeface="Times New Roman" pitchFamily="18" charset="0"/>
              </a:rPr>
              <a:t> техник </a:t>
            </a:r>
            <a:r>
              <a:rPr lang="ru-RU" sz="2600" dirty="0" err="1">
                <a:latin typeface="Times New Roman" pitchFamily="18" charset="0"/>
                <a:cs typeface="Times New Roman" pitchFamily="18" charset="0"/>
              </a:rPr>
              <a:t>воситалар</a:t>
            </a:r>
            <a:r>
              <a:rPr lang="ru-RU" sz="2600" dirty="0">
                <a:latin typeface="Times New Roman" pitchFamily="18" charset="0"/>
                <a:cs typeface="Times New Roman" pitchFamily="18" charset="0"/>
              </a:rPr>
              <a:t> - автоматика </a:t>
            </a:r>
            <a:r>
              <a:rPr lang="ru-RU" sz="2600" dirty="0" err="1">
                <a:latin typeface="Times New Roman" pitchFamily="18" charset="0"/>
                <a:cs typeface="Times New Roman" pitchFamily="18" charset="0"/>
              </a:rPr>
              <a:t>элементларининг</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тузилиши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хусусиятлари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ва</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қўлланилишини</a:t>
            </a:r>
            <a:r>
              <a:rPr lang="ru-RU" sz="2600" dirty="0">
                <a:latin typeface="Times New Roman" pitchFamily="18" charset="0"/>
                <a:cs typeface="Times New Roman" pitchFamily="18" charset="0"/>
              </a:rPr>
              <a:t> </a:t>
            </a:r>
            <a:r>
              <a:rPr lang="ru-RU" sz="2600" dirty="0" err="1">
                <a:latin typeface="Times New Roman" pitchFamily="18" charset="0"/>
                <a:cs typeface="Times New Roman" pitchFamily="18" charset="0"/>
              </a:rPr>
              <a:t>ўрганади</a:t>
            </a:r>
            <a:r>
              <a:rPr lang="ru-RU" sz="2600" dirty="0">
                <a:latin typeface="Times New Roman" pitchFamily="18" charset="0"/>
                <a:cs typeface="Times New Roman" pitchFamily="18" charset="0"/>
              </a:rPr>
              <a:t>.</a:t>
            </a:r>
            <a:endParaRPr lang="en-US" sz="2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49735025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264696"/>
          </a:xfrm>
        </p:spPr>
        <p:txBody>
          <a:bodyPr>
            <a:noAutofit/>
          </a:bodyPr>
          <a:lstStyle/>
          <a:p>
            <a:pPr marL="0" indent="536575" algn="just">
              <a:lnSpc>
                <a:spcPct val="110000"/>
              </a:lnSpc>
              <a:buNone/>
            </a:pPr>
            <a:r>
              <a:rPr lang="uz-Cyrl-UZ" sz="2500" dirty="0">
                <a:latin typeface="Times New Roman" panose="02020603050405020304" pitchFamily="18" charset="0"/>
                <a:cs typeface="Times New Roman" panose="02020603050405020304" pitchFamily="18" charset="0"/>
              </a:rPr>
              <a:t>Автоматика асослари курсини ўрганишдан асосий  мақсад </a:t>
            </a:r>
            <a:r>
              <a:rPr lang="ru-RU" sz="2500" dirty="0">
                <a:latin typeface="Times New Roman" panose="02020603050405020304" pitchFamily="18" charset="0"/>
                <a:cs typeface="Times New Roman" panose="02020603050405020304" pitchFamily="18" charset="0"/>
              </a:rPr>
              <a:t>–</a:t>
            </a:r>
            <a:r>
              <a:rPr lang="uz-Cyrl-UZ" sz="2500" dirty="0" smtClean="0">
                <a:latin typeface="Times New Roman" panose="02020603050405020304" pitchFamily="18" charset="0"/>
                <a:cs typeface="Times New Roman" panose="02020603050405020304" pitchFamily="18" charset="0"/>
              </a:rPr>
              <a:t> </a:t>
            </a:r>
            <a:r>
              <a:rPr lang="uz-Cyrl-UZ" sz="2500" dirty="0">
                <a:latin typeface="Times New Roman" panose="02020603050405020304" pitchFamily="18" charset="0"/>
                <a:cs typeface="Times New Roman" panose="02020603050405020304" pitchFamily="18" charset="0"/>
              </a:rPr>
              <a:t>ишлаб  чиқариш жараёнларини автоматлаштиришни кенг ривожлантириш ва такомиллаштириш асосида технологик машиналарнинг оптимал кўрсаткичларга эга бўлишини ва шу билан бирга меҳнат маданиятининг юқори бўлишини таъминлашдан иборат</a:t>
            </a:r>
            <a:r>
              <a:rPr lang="uz-Cyrl-UZ" sz="2500" dirty="0" smtClean="0">
                <a:latin typeface="Times New Roman" panose="02020603050405020304" pitchFamily="18" charset="0"/>
                <a:cs typeface="Times New Roman" panose="02020603050405020304" pitchFamily="18" charset="0"/>
              </a:rPr>
              <a:t>.</a:t>
            </a:r>
            <a:endParaRPr lang="en-US" sz="2500" dirty="0" smtClean="0">
              <a:latin typeface="Times New Roman" panose="02020603050405020304" pitchFamily="18" charset="0"/>
              <a:cs typeface="Times New Roman" panose="02020603050405020304" pitchFamily="18" charset="0"/>
            </a:endParaRPr>
          </a:p>
          <a:p>
            <a:pPr marL="0" indent="536575" algn="just">
              <a:lnSpc>
                <a:spcPct val="110000"/>
              </a:lnSpc>
              <a:buNone/>
            </a:pPr>
            <a:r>
              <a:rPr lang="ru-RU" sz="2500" dirty="0" err="1">
                <a:latin typeface="Times New Roman" panose="02020603050405020304" pitchFamily="18" charset="0"/>
                <a:cs typeface="Times New Roman" panose="02020603050405020304" pitchFamily="18" charset="0"/>
              </a:rPr>
              <a:t>Курснинг</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асосий</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вазифаси</a:t>
            </a:r>
            <a:r>
              <a:rPr lang="ru-RU" sz="2500" dirty="0">
                <a:latin typeface="Times New Roman" panose="02020603050405020304" pitchFamily="18" charset="0"/>
                <a:cs typeface="Times New Roman" panose="02020603050405020304" pitchFamily="18" charset="0"/>
              </a:rPr>
              <a:t> – </a:t>
            </a:r>
            <a:r>
              <a:rPr lang="ru-RU" sz="2500" dirty="0" err="1">
                <a:latin typeface="Times New Roman" panose="02020603050405020304" pitchFamily="18" charset="0"/>
                <a:cs typeface="Times New Roman" panose="02020603050405020304" pitchFamily="18" charset="0"/>
              </a:rPr>
              <a:t>бўлғуси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муҳандис-механиклар</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ва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технологларга</a:t>
            </a:r>
            <a:r>
              <a:rPr lang="ru-RU" sz="2500" dirty="0">
                <a:latin typeface="Times New Roman" panose="02020603050405020304" pitchFamily="18" charset="0"/>
                <a:cs typeface="Times New Roman" panose="02020603050405020304" pitchFamily="18" charset="0"/>
              </a:rPr>
              <a:t> конструктор </a:t>
            </a:r>
            <a:r>
              <a:rPr lang="ru-RU" sz="2500" dirty="0" err="1">
                <a:latin typeface="Times New Roman" panose="02020603050405020304" pitchFamily="18" charset="0"/>
                <a:cs typeface="Times New Roman" panose="02020603050405020304" pitchFamily="18" charset="0"/>
              </a:rPr>
              <a:t>ва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иқтисодчи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муҳандисларга</a:t>
            </a:r>
            <a:r>
              <a:rPr lang="ru-RU" sz="2500" dirty="0">
                <a:latin typeface="Times New Roman" panose="02020603050405020304" pitchFamily="18" charset="0"/>
                <a:cs typeface="Times New Roman" panose="02020603050405020304" pitchFamily="18" charset="0"/>
              </a:rPr>
              <a:t> автоматик </a:t>
            </a:r>
            <a:r>
              <a:rPr lang="ru-RU" sz="2500" dirty="0" err="1">
                <a:latin typeface="Times New Roman" panose="02020603050405020304" pitchFamily="18" charset="0"/>
                <a:cs typeface="Times New Roman" panose="02020603050405020304" pitchFamily="18" charset="0"/>
              </a:rPr>
              <a:t>бошқариш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ва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ростлаш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назарияси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асосларини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ўргатиш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ўлчаш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методлари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ўлчов</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асбобларининг</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тузилиши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ва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ишлаш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принципи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схемалари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ва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хусусиятларини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тушунтириш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автоматиканинг</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контактли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ва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контактсиз</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элементларининг</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тузилиши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ишлаш</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принципи</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ва</a:t>
            </a:r>
            <a:r>
              <a:rPr lang="ru-RU" sz="2500" dirty="0">
                <a:latin typeface="Times New Roman" panose="02020603050405020304" pitchFamily="18" charset="0"/>
                <a:cs typeface="Times New Roman" panose="02020603050405020304" pitchFamily="18" charset="0"/>
              </a:rPr>
              <a:t> </a:t>
            </a:r>
            <a:r>
              <a:rPr lang="ru-RU" sz="2500" dirty="0" err="1">
                <a:latin typeface="Times New Roman" panose="02020603050405020304" pitchFamily="18" charset="0"/>
                <a:cs typeface="Times New Roman" panose="02020603050405020304" pitchFamily="18" charset="0"/>
              </a:rPr>
              <a:t>тавсифномаларини</a:t>
            </a:r>
            <a:r>
              <a:rPr lang="ru-RU" sz="2500" dirty="0">
                <a:latin typeface="Times New Roman" panose="02020603050405020304" pitchFamily="18" charset="0"/>
                <a:cs typeface="Times New Roman" panose="02020603050405020304" pitchFamily="18" charset="0"/>
              </a:rPr>
              <a:t> </a:t>
            </a:r>
            <a:r>
              <a:rPr lang="ru-RU" sz="2500" dirty="0" err="1" smtClean="0">
                <a:latin typeface="Times New Roman" panose="02020603050405020304" pitchFamily="18" charset="0"/>
                <a:cs typeface="Times New Roman" panose="02020603050405020304" pitchFamily="18" charset="0"/>
              </a:rPr>
              <a:t>ўргатиш</a:t>
            </a:r>
            <a:r>
              <a:rPr lang="uz-Cyrl-UZ" sz="2500" dirty="0">
                <a:latin typeface="Times New Roman" panose="02020603050405020304" pitchFamily="18" charset="0"/>
                <a:cs typeface="Times New Roman" panose="02020603050405020304" pitchFamily="18" charset="0"/>
              </a:rPr>
              <a:t>.</a:t>
            </a:r>
            <a:endParaRPr lang="ru-RU" sz="2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476672"/>
            <a:ext cx="8424936" cy="6048672"/>
          </a:xfrm>
        </p:spPr>
        <p:txBody>
          <a:bodyPr>
            <a:noAutofit/>
          </a:bodyPr>
          <a:lstStyle/>
          <a:p>
            <a:pPr marL="0" indent="536575" algn="just">
              <a:lnSpc>
                <a:spcPct val="150000"/>
              </a:lnSpc>
              <a:buNone/>
            </a:pPr>
            <a:r>
              <a:rPr lang="uz-Cyrl-UZ" sz="2600" dirty="0" smtClean="0">
                <a:latin typeface="Times New Roman" panose="02020603050405020304" pitchFamily="18" charset="0"/>
                <a:cs typeface="Times New Roman" panose="02020603050405020304" pitchFamily="18" charset="0"/>
              </a:rPr>
              <a:t>Шунингдек</a:t>
            </a:r>
            <a:r>
              <a:rPr lang="uz-Cyrl-UZ" sz="2600" dirty="0">
                <a:latin typeface="Times New Roman" panose="02020603050405020304" pitchFamily="18" charset="0"/>
                <a:cs typeface="Times New Roman" panose="02020603050405020304" pitchFamily="18" charset="0"/>
              </a:rPr>
              <a:t>, ишлаб чиқариш жараёнларини автоматик бошқариш, технологик параметрларни автоматик ростлаш, назорат, ҳимоя ва сигналлаш автоматика тизимларининг саноатда қўлланилиши, микропроцессор техникасининг тузилиши, ишлаши ва қўлланилиш соҳалари ҳақидаги билимга эга бўлишларига кўмаклашишдан иборат</a:t>
            </a:r>
            <a:r>
              <a:rPr lang="uz-Cyrl-UZ" sz="2600" dirty="0" smtClean="0">
                <a:latin typeface="Times New Roman" panose="02020603050405020304" pitchFamily="18" charset="0"/>
                <a:cs typeface="Times New Roman" panose="02020603050405020304" pitchFamily="18" charset="0"/>
              </a:rPr>
              <a:t>. Автоматика </a:t>
            </a:r>
            <a:r>
              <a:rPr lang="uz-Cyrl-UZ" sz="2600" dirty="0">
                <a:latin typeface="Times New Roman" panose="02020603050405020304" pitchFamily="18" charset="0"/>
                <a:cs typeface="Times New Roman" panose="02020603050405020304" pitchFamily="18" charset="0"/>
              </a:rPr>
              <a:t>– фан ва техника сохаси бўлиб,  ишлаб чикариш ёки бошқа жараёнларни одам иштирокисиз бошқариш назарияси ва тизимларини тузиш усулларини ўз ичига олади.</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04664"/>
            <a:ext cx="8352928" cy="6120680"/>
          </a:xfrm>
        </p:spPr>
        <p:txBody>
          <a:bodyPr>
            <a:no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Автоматлаштириш кенг маънода ишлаб чиқариш жараёнларини одам иштирокисиз бошқаришни таъминлашга қаратилган техник, ташкилий, иқтисодий, маданий ва бошка тадбирлар мажмуидир.</a:t>
            </a:r>
          </a:p>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Автоматлаштириш ўз олдига биргина киши мехнатини енгиллаштиришнигина вазифа қилиб қўймай, балки ишлаб чиқаришни шундай юқори тезликда, аниқликда пухталикда, тежамкорликда ўтишини таъминлайдики, уни инсон бажара олмайди.</a:t>
            </a:r>
          </a:p>
        </p:txBody>
      </p:sp>
    </p:spTree>
    <p:extLst>
      <p:ext uri="{BB962C8B-B14F-4D97-AF65-F5344CB8AC3E}">
        <p14:creationId xmlns:p14="http://schemas.microsoft.com/office/powerpoint/2010/main" val="181077490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3177939"/>
            <a:ext cx="5148064" cy="36800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Объект 1"/>
          <p:cNvSpPr>
            <a:spLocks noGrp="1"/>
          </p:cNvSpPr>
          <p:nvPr>
            <p:ph idx="1"/>
          </p:nvPr>
        </p:nvSpPr>
        <p:spPr>
          <a:xfrm>
            <a:off x="395536" y="5229200"/>
            <a:ext cx="2376264" cy="968971"/>
          </a:xfrm>
        </p:spPr>
        <p:txBody>
          <a:bodyPr>
            <a:normAutofit/>
          </a:bodyPr>
          <a:lstStyle/>
          <a:p>
            <a:pPr marL="0" indent="0" algn="ctr">
              <a:buNone/>
            </a:pPr>
            <a:r>
              <a:rPr lang="ru-RU" sz="2400" dirty="0" smtClean="0">
                <a:latin typeface="Times New Roman" panose="02020603050405020304" pitchFamily="18" charset="0"/>
                <a:cs typeface="Times New Roman" panose="02020603050405020304" pitchFamily="18" charset="0"/>
              </a:rPr>
              <a:t>Автоматика </a:t>
            </a:r>
            <a:r>
              <a:rPr lang="ru-RU" sz="2400" dirty="0" err="1" smtClean="0">
                <a:latin typeface="Times New Roman" panose="02020603050405020304" pitchFamily="18" charset="0"/>
                <a:cs typeface="Times New Roman" panose="02020603050405020304" pitchFamily="18" charset="0"/>
              </a:rPr>
              <a:t>асослари</a:t>
            </a:r>
            <a:endParaRPr lang="ru-RU" sz="2400" dirty="0">
              <a:latin typeface="Times New Roman" panose="02020603050405020304" pitchFamily="18" charset="0"/>
              <a:cs typeface="Times New Roman" panose="02020603050405020304" pitchFamily="18" charset="0"/>
            </a:endParaRPr>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5316063" cy="35010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80112" y="332656"/>
            <a:ext cx="3440934" cy="19476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523418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332656"/>
            <a:ext cx="8496944" cy="6264696"/>
          </a:xfrm>
        </p:spPr>
        <p:txBody>
          <a:bodyPr>
            <a:noAutofit/>
          </a:bodyPr>
          <a:lstStyle/>
          <a:p>
            <a:pPr marL="0" indent="536575" algn="ctr">
              <a:buNone/>
            </a:pPr>
            <a:r>
              <a:rPr lang="uz-Cyrl-UZ" sz="2800" b="1" dirty="0">
                <a:latin typeface="Times New Roman" panose="02020603050405020304" pitchFamily="18" charset="0"/>
                <a:cs typeface="Times New Roman" panose="02020603050405020304" pitchFamily="18" charset="0"/>
              </a:rPr>
              <a:t>7.2. Автоматиканинг ривожланиш босқичлари</a:t>
            </a:r>
            <a:r>
              <a:rPr lang="uz-Cyrl-UZ" sz="2800" b="1" dirty="0" smtClean="0">
                <a:latin typeface="Times New Roman" panose="02020603050405020304" pitchFamily="18" charset="0"/>
                <a:cs typeface="Times New Roman" panose="02020603050405020304" pitchFamily="18" charset="0"/>
              </a:rPr>
              <a:t>.</a:t>
            </a:r>
          </a:p>
          <a:p>
            <a:pPr marL="0" indent="536575" algn="ctr">
              <a:buNone/>
            </a:pPr>
            <a:endParaRPr lang="uz-Cyrl-UZ" sz="2500" dirty="0" smtClean="0">
              <a:latin typeface="Times New Roman" panose="02020603050405020304" pitchFamily="18" charset="0"/>
              <a:cs typeface="Times New Roman" panose="02020603050405020304" pitchFamily="18" charset="0"/>
            </a:endParaRPr>
          </a:p>
          <a:p>
            <a:pPr marL="0" indent="536575" algn="just">
              <a:lnSpc>
                <a:spcPct val="150000"/>
              </a:lnSpc>
              <a:buNone/>
            </a:pPr>
            <a:r>
              <a:rPr lang="ru-RU" sz="2500" dirty="0">
                <a:latin typeface="Times New Roman" pitchFamily="18" charset="0"/>
                <a:cs typeface="Times New Roman" pitchFamily="18" charset="0"/>
              </a:rPr>
              <a:t>Автоматика </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ибораси</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қадимий</a:t>
            </a:r>
            <a:r>
              <a:rPr lang="ru-RU" sz="2500" dirty="0">
                <a:latin typeface="Times New Roman" pitchFamily="18" charset="0"/>
                <a:cs typeface="Times New Roman" pitchFamily="18" charset="0"/>
              </a:rPr>
              <a:t> грек </a:t>
            </a:r>
            <a:r>
              <a:rPr lang="ru-RU" sz="2500" dirty="0" err="1">
                <a:latin typeface="Times New Roman" pitchFamily="18" charset="0"/>
                <a:cs typeface="Times New Roman" pitchFamily="18" charset="0"/>
              </a:rPr>
              <a:t>сўзи</a:t>
            </a:r>
            <a:r>
              <a:rPr lang="ru-RU" sz="2500" dirty="0">
                <a:latin typeface="Times New Roman" pitchFamily="18" charset="0"/>
                <a:cs typeface="Times New Roman" pitchFamily="18" charset="0"/>
              </a:rPr>
              <a:t> “а</a:t>
            </a:r>
            <a:r>
              <a:rPr lang="en-US" sz="2500" dirty="0">
                <a:latin typeface="Times New Roman" pitchFamily="18" charset="0"/>
                <a:cs typeface="Times New Roman" pitchFamily="18" charset="0"/>
              </a:rPr>
              <a:t>v</a:t>
            </a:r>
            <a:r>
              <a:rPr lang="ru-RU" sz="2500" dirty="0" err="1">
                <a:latin typeface="Times New Roman" pitchFamily="18" charset="0"/>
                <a:cs typeface="Times New Roman" pitchFamily="18" charset="0"/>
              </a:rPr>
              <a:t>томатос”дан</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келиб</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чиқиб</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ўз-ўзидан</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ишлайдиган</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қурилма</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маъносини</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билдиради</a:t>
            </a:r>
            <a:r>
              <a:rPr lang="ru-RU" sz="2500" dirty="0">
                <a:latin typeface="Times New Roman" pitchFamily="18" charset="0"/>
                <a:cs typeface="Times New Roman" pitchFamily="18" charset="0"/>
              </a:rPr>
              <a:t>. </a:t>
            </a:r>
          </a:p>
          <a:p>
            <a:pPr marL="0" indent="536575" algn="just">
              <a:lnSpc>
                <a:spcPct val="150000"/>
              </a:lnSpc>
              <a:buNone/>
            </a:pPr>
            <a:r>
              <a:rPr lang="ru-RU" sz="2500" dirty="0" err="1">
                <a:latin typeface="Times New Roman" pitchFamily="18" charset="0"/>
                <a:cs typeface="Times New Roman" pitchFamily="18" charset="0"/>
              </a:rPr>
              <a:t>Қадим</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замонларда</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ҳам</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ўз-ўзидан</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ишлайдиган</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қурилмалар</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мавжуд</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бўлган</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масалан</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олов</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ёқилиши</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билан</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ибодатхоналар</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эшигини</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очиб</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юборадиган</a:t>
            </a:r>
            <a:r>
              <a:rPr lang="ru-RU" sz="2500" dirty="0">
                <a:latin typeface="Times New Roman" pitchFamily="18" charset="0"/>
                <a:cs typeface="Times New Roman" pitchFamily="18" charset="0"/>
              </a:rPr>
              <a:t> пневматик </a:t>
            </a:r>
            <a:r>
              <a:rPr lang="ru-RU" sz="2500" dirty="0" err="1">
                <a:latin typeface="Times New Roman" pitchFamily="18" charset="0"/>
                <a:cs typeface="Times New Roman" pitchFamily="18" charset="0"/>
              </a:rPr>
              <a:t>автоматлар</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мўжизавий</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сувларни</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қуядиган</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автоматлар</a:t>
            </a:r>
            <a:r>
              <a:rPr lang="ru-RU" sz="2500" dirty="0">
                <a:latin typeface="Times New Roman" pitchFamily="18" charset="0"/>
                <a:cs typeface="Times New Roman" pitchFamily="18" charset="0"/>
              </a:rPr>
              <a:t> </a:t>
            </a:r>
            <a:r>
              <a:rPr lang="ru-RU" sz="2500" dirty="0" err="1">
                <a:latin typeface="Times New Roman" pitchFamily="18" charset="0"/>
                <a:cs typeface="Times New Roman" pitchFamily="18" charset="0"/>
              </a:rPr>
              <a:t>ва</a:t>
            </a:r>
            <a:r>
              <a:rPr lang="ru-RU" sz="2500" dirty="0">
                <a:latin typeface="Times New Roman" pitchFamily="18" charset="0"/>
                <a:cs typeface="Times New Roman" pitchFamily="18" charset="0"/>
              </a:rPr>
              <a:t> шу </a:t>
            </a:r>
            <a:r>
              <a:rPr lang="ru-RU" sz="2500" dirty="0" err="1">
                <a:latin typeface="Times New Roman" pitchFamily="18" charset="0"/>
                <a:cs typeface="Times New Roman" pitchFamily="18" charset="0"/>
              </a:rPr>
              <a:t>кабилар</a:t>
            </a:r>
            <a:r>
              <a:rPr lang="ru-RU" sz="2500" dirty="0">
                <a:latin typeface="Times New Roman" pitchFamily="18" charset="0"/>
                <a:cs typeface="Times New Roman" pitchFamily="18" charset="0"/>
              </a:rPr>
              <a:t>.</a:t>
            </a:r>
          </a:p>
          <a:p>
            <a:pPr marL="0" indent="536575" algn="just">
              <a:buNone/>
            </a:pPr>
            <a:endParaRPr lang="ru-RU" sz="25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476672"/>
            <a:ext cx="8136904" cy="5832648"/>
          </a:xfrm>
        </p:spPr>
        <p:txBody>
          <a:bodyPr>
            <a:normAutofit/>
          </a:bodyPr>
          <a:lstStyle/>
          <a:p>
            <a:pPr marL="0" indent="576000" algn="just">
              <a:lnSpc>
                <a:spcPct val="150000"/>
              </a:lnSpc>
              <a:buNone/>
            </a:pPr>
            <a:r>
              <a:rPr lang="uz-Cyrl-UZ" sz="2800" dirty="0">
                <a:latin typeface="Times New Roman" panose="02020603050405020304" pitchFamily="18" charset="0"/>
                <a:cs typeface="Times New Roman" panose="02020603050405020304" pitchFamily="18" charset="0"/>
              </a:rPr>
              <a:t>Ишлаб чиқариш жараёнларида илк бор қўлланилган автоматик қурилмаларга </a:t>
            </a:r>
            <a:r>
              <a:rPr lang="uz-Cyrl-UZ" sz="2800" dirty="0" smtClean="0">
                <a:latin typeface="Times New Roman" panose="02020603050405020304" pitchFamily="18" charset="0"/>
                <a:cs typeface="Times New Roman" panose="02020603050405020304" pitchFamily="18" charset="0"/>
              </a:rPr>
              <a:t>1765-йилда </a:t>
            </a:r>
            <a:r>
              <a:rPr lang="uz-Cyrl-UZ" sz="2800" dirty="0">
                <a:latin typeface="Times New Roman" panose="02020603050405020304" pitchFamily="18" charset="0"/>
                <a:cs typeface="Times New Roman" panose="02020603050405020304" pitchFamily="18" charset="0"/>
              </a:rPr>
              <a:t>И.И.Ползунов томонидан ихтиро қилинган буғ машинаси қозонидаги сув сатхини ростловчи, ҳамда </a:t>
            </a:r>
            <a:r>
              <a:rPr lang="uz-Cyrl-UZ" sz="2800" dirty="0" smtClean="0">
                <a:latin typeface="Times New Roman" panose="02020603050405020304" pitchFamily="18" charset="0"/>
                <a:cs typeface="Times New Roman" panose="02020603050405020304" pitchFamily="18" charset="0"/>
              </a:rPr>
              <a:t>1784-йилда </a:t>
            </a:r>
            <a:r>
              <a:rPr lang="uz-Cyrl-UZ" sz="2800" dirty="0">
                <a:latin typeface="Times New Roman" panose="02020603050405020304" pitchFamily="18" charset="0"/>
                <a:cs typeface="Times New Roman" panose="02020603050405020304" pitchFamily="18" charset="0"/>
              </a:rPr>
              <a:t>Дж.Уатт томонидан яратилган буғ машинаси тезлигини ростлаб турувчи қурилмалар киради.</a:t>
            </a:r>
          </a:p>
          <a:p>
            <a:pPr marL="0" indent="576000" algn="just">
              <a:lnSpc>
                <a:spcPct val="150000"/>
              </a:lnSpc>
              <a:buNone/>
            </a:pP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009959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04048" y="3212976"/>
            <a:ext cx="3888432" cy="3384376"/>
          </a:xfrm>
        </p:spPr>
        <p:txBody>
          <a:bodyPr>
            <a:noAutofit/>
          </a:bodyPr>
          <a:lstStyle/>
          <a:p>
            <a:pPr marL="0" indent="0" algn="ctr">
              <a:lnSpc>
                <a:spcPct val="120000"/>
              </a:lnSpc>
              <a:buNone/>
            </a:pPr>
            <a:r>
              <a:rPr lang="uz-Cyrl-UZ" sz="2800" dirty="0">
                <a:latin typeface="Times New Roman" panose="02020603050405020304" pitchFamily="18" charset="0"/>
                <a:cs typeface="Times New Roman" panose="02020603050405020304" pitchFamily="18" charset="0"/>
              </a:rPr>
              <a:t>1765-йилда И.И.Ползунов томонидан ихтиро қилинган буғ машинаси қозонидаги сув сатхини ростловчи</a:t>
            </a:r>
            <a:endParaRPr lang="ru-RU" sz="2800" b="1" dirty="0">
              <a:latin typeface="Times New Roman" panose="02020603050405020304" pitchFamily="18" charset="0"/>
              <a:cs typeface="Times New Roman" panose="02020603050405020304" pitchFamily="18" charset="0"/>
            </a:endParaRP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0609"/>
            <a:ext cx="4443987" cy="6874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5998117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5373216"/>
            <a:ext cx="7920880" cy="1296144"/>
          </a:xfrm>
        </p:spPr>
        <p:txBody>
          <a:bodyPr>
            <a:noAutofit/>
          </a:bodyPr>
          <a:lstStyle/>
          <a:p>
            <a:pPr marL="0" indent="0" algn="ctr">
              <a:lnSpc>
                <a:spcPct val="120000"/>
              </a:lnSpc>
              <a:buNone/>
            </a:pPr>
            <a:r>
              <a:rPr lang="uz-Cyrl-UZ" sz="2800" dirty="0">
                <a:latin typeface="Times New Roman" panose="02020603050405020304" pitchFamily="18" charset="0"/>
                <a:cs typeface="Times New Roman" panose="02020603050405020304" pitchFamily="18" charset="0"/>
              </a:rPr>
              <a:t>1784-йилда Дж.Уатт томонидан яратилган буғ машинаси тезлигини ростлаб турувчи қурилма</a:t>
            </a:r>
            <a:endParaRPr lang="ru-RU" sz="2800" b="1" dirty="0">
              <a:latin typeface="Times New Roman" panose="02020603050405020304" pitchFamily="18" charset="0"/>
              <a:cs typeface="Times New Roman" panose="02020603050405020304" pitchFamily="18" charset="0"/>
            </a:endParaRP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404664"/>
            <a:ext cx="6667500" cy="4543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3057040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11560" y="260648"/>
            <a:ext cx="7992888" cy="6408712"/>
          </a:xfrm>
        </p:spPr>
        <p:txBody>
          <a:bodyPr>
            <a:normAutofit/>
          </a:bodyPr>
          <a:lstStyle/>
          <a:p>
            <a:pPr marL="0" indent="576000" algn="just">
              <a:lnSpc>
                <a:spcPct val="150000"/>
              </a:lnSpc>
              <a:buNone/>
            </a:pPr>
            <a:r>
              <a:rPr lang="uz-Cyrl-UZ" sz="2800" dirty="0" smtClean="0">
                <a:latin typeface="Times New Roman" panose="02020603050405020304" pitchFamily="18" charset="0"/>
                <a:cs typeface="Times New Roman" panose="02020603050405020304" pitchFamily="18" charset="0"/>
              </a:rPr>
              <a:t>Вақтлар </a:t>
            </a:r>
            <a:r>
              <a:rPr lang="uz-Cyrl-UZ" sz="2800" dirty="0">
                <a:latin typeface="Times New Roman" panose="02020603050405020304" pitchFamily="18" charset="0"/>
                <a:cs typeface="Times New Roman" panose="02020603050405020304" pitchFamily="18" charset="0"/>
              </a:rPr>
              <a:t>ўтиши билан автоматик қурилмаларни мураккаблаша бориши, уларни тўғри танлаш муаммолари автоматик ростлаш назариясини яратилишига сабаб бўлди. Автоматик ростлаш назарияси Д.К.Максвелл, И.А.Вишнеградский, А.Гурвиц, А.М.Ляпунов каби олимларни илмий ишларида мукаммал келтирилган.</a:t>
            </a:r>
          </a:p>
        </p:txBody>
      </p:sp>
    </p:spTree>
    <p:extLst>
      <p:ext uri="{BB962C8B-B14F-4D97-AF65-F5344CB8AC3E}">
        <p14:creationId xmlns:p14="http://schemas.microsoft.com/office/powerpoint/2010/main" val="26108062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536575" algn="just">
              <a:buNone/>
            </a:pPr>
            <a:r>
              <a:rPr lang="uz-Cyrl-UZ" sz="2700" dirty="0">
                <a:latin typeface="Times New Roman" panose="02020603050405020304" pitchFamily="18" charset="0"/>
                <a:cs typeface="Times New Roman" panose="02020603050405020304" pitchFamily="18" charset="0"/>
              </a:rPr>
              <a:t>Автоматик қурилмалар назарияси ва автоматика фанини ривожланиши ҳамда яратилишида Петербург технология институти профессори И.А.Вишнеградскийнинг 1878-1879 йилларда эълон қилинган “Бевосита ва билвосита таъсир қилувчи регуляторлар ҳақида” номли икки қисмдан иборат илмий асари катта роль ўйнади. Шу сабабдан у автоматика фани назариясини асосчиси бўлиб дунёга танилган. </a:t>
            </a:r>
          </a:p>
          <a:p>
            <a:pPr marL="0" indent="536575" algn="just">
              <a:buNone/>
            </a:pPr>
            <a:r>
              <a:rPr lang="uz-Cyrl-UZ" sz="2700" dirty="0">
                <a:latin typeface="Times New Roman" panose="02020603050405020304" pitchFamily="18" charset="0"/>
                <a:cs typeface="Times New Roman" panose="02020603050405020304" pitchFamily="18" charset="0"/>
              </a:rPr>
              <a:t>1930 йили иккинчи халқаро энергетиклар анжуманида автоматик, телемеханик ва технологик бошқариш ва ҳимоя масалалари бўйича секция тузилган бўлиб, шу даврдан бошлаб автоматика мустақил фан ва техника соҳаси сифатида юзага келди.</a:t>
            </a: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76672"/>
            <a:ext cx="8496944" cy="6048672"/>
          </a:xfrm>
        </p:spPr>
        <p:txBody>
          <a:bodyPr>
            <a:normAutofit/>
          </a:bodyPr>
          <a:lstStyle/>
          <a:p>
            <a:pPr marL="0" indent="536575" algn="just">
              <a:buNone/>
            </a:pPr>
            <a:r>
              <a:rPr lang="uz-Cyrl-UZ" sz="2800" dirty="0">
                <a:latin typeface="Times New Roman" panose="02020603050405020304" pitchFamily="18" charset="0"/>
                <a:cs typeface="Times New Roman" panose="02020603050405020304" pitchFamily="18" charset="0"/>
              </a:rPr>
              <a:t>Радиоэлектрониканинг жадал суратлар билан ривожланиш эса электрон лампалар ва ярим ўтказгичли асбобларни автоматик қурилмаларда кенг кўламда қўлланилишига олиб келди. Бунга электрон ва ярим ўтказгичли асбобларни ихчамлиги, тезкорлиги, пухталиги ва юқори сезгирлиги сабаб бўлган.</a:t>
            </a:r>
          </a:p>
          <a:p>
            <a:pPr marL="0" indent="536575" algn="just">
              <a:buNone/>
            </a:pPr>
            <a:r>
              <a:rPr lang="uz-Cyrl-UZ" sz="2800" dirty="0" smtClean="0">
                <a:latin typeface="Times New Roman" panose="02020603050405020304" pitchFamily="18" charset="0"/>
                <a:cs typeface="Times New Roman" panose="02020603050405020304" pitchFamily="18" charset="0"/>
              </a:rPr>
              <a:t>1944 - йили </a:t>
            </a:r>
            <a:r>
              <a:rPr lang="uz-Cyrl-UZ" sz="2800" dirty="0">
                <a:latin typeface="Times New Roman" panose="02020603050405020304" pitchFamily="18" charset="0"/>
                <a:cs typeface="Times New Roman" panose="02020603050405020304" pitchFamily="18" charset="0"/>
              </a:rPr>
              <a:t>биринчи электрон ҳисоблаш машиналарини яратилиши айни вақтда автоматикани ҳисоблаш, илмий изланишлар, ҳамда лойиҳалаш ишларига кириб келишига олиб келди. Автоматик қурилмаларни қишлоқ хўжалик сохаларига кириб келиши эса ХХ асрни 30-40 йилларига тўғри келади.</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13849" y="5883871"/>
            <a:ext cx="6545974" cy="523220"/>
          </a:xfrm>
          <a:prstGeom prst="rect">
            <a:avLst/>
          </a:prstGeom>
        </p:spPr>
        <p:txBody>
          <a:bodyPr wrap="square">
            <a:spAutoFit/>
          </a:bodyPr>
          <a:lstStyle/>
          <a:p>
            <a:pPr algn="ctr"/>
            <a:r>
              <a:rPr lang="uz-Cyrl-UZ" sz="2800" b="1" i="1" dirty="0" smtClean="0">
                <a:latin typeface="Times New Roman" panose="02020603050405020304" pitchFamily="18" charset="0"/>
                <a:cs typeface="Times New Roman" panose="02020603050405020304" pitchFamily="18" charset="0"/>
              </a:rPr>
              <a:t>Электрон ҳисоблаш машинаси</a:t>
            </a:r>
            <a:endParaRPr lang="ru-RU" sz="2800" b="1" i="1"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2537" y="332656"/>
            <a:ext cx="5016557" cy="52673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942101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467544" y="260648"/>
            <a:ext cx="8229600" cy="6369571"/>
          </a:xfrm>
        </p:spPr>
        <p:txBody>
          <a:bodyPr>
            <a:norm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Таъкидлаб ўтиш лозимки, қишлоқ хўжалигидаги технологик жараёнларга автоматлаштиришни жорий қилиш энг аввало ишлаб чиқаришни механизациялашни яъни қўл мехнатини қисман ёки тўла енгиллаштирувчи (алмаштирувчи) машина ва механизмларни қўлланилишини таъқозо этади. Механизация, айниқса комплекс механизация қўл мехнатини тўла машина ва механизмлар ишига алмаштиради. Бу ўз йўлида автоматлаштиришни жорий қилишда асосий омиллардан бири ҳисобланади.</a:t>
            </a:r>
            <a:endParaRPr lang="ru-RU"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572232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rmAutofit/>
          </a:bodyPr>
          <a:lstStyle/>
          <a:p>
            <a:pPr marL="0" indent="442913" algn="just">
              <a:lnSpc>
                <a:spcPct val="150000"/>
              </a:lnSpc>
              <a:buNone/>
            </a:pPr>
            <a:r>
              <a:rPr lang="uz-Cyrl-UZ" sz="2800" dirty="0">
                <a:latin typeface="Times New Roman" panose="02020603050405020304" pitchFamily="18" charset="0"/>
                <a:cs typeface="Times New Roman" panose="02020603050405020304" pitchFamily="18" charset="0"/>
              </a:rPr>
              <a:t>Инсон, энг аввало, оғир жисмоний меҳнат турларидан озод бўлишга эришган. Бу ўринда у табиий энергия манбаларидан фойдаланган (сув, шамол  ва б.). Кейинчалик буғ ва электр машиналарининг яратилиши ва уларнинг ишлаб чиқаришда қўлланилиши билан боғлиқ бўлган (</a:t>
            </a:r>
            <a:r>
              <a:rPr lang="en-US" sz="2800" dirty="0">
                <a:latin typeface="Times New Roman" panose="02020603050405020304" pitchFamily="18" charset="0"/>
                <a:cs typeface="Times New Roman" panose="02020603050405020304" pitchFamily="18" charset="0"/>
              </a:rPr>
              <a:t>XVIII </a:t>
            </a:r>
            <a:r>
              <a:rPr lang="uz-Cyrl-UZ" sz="2800" dirty="0">
                <a:latin typeface="Times New Roman" panose="02020603050405020304" pitchFamily="18" charset="0"/>
                <a:cs typeface="Times New Roman" panose="02020603050405020304" pitchFamily="18" charset="0"/>
              </a:rPr>
              <a:t>аср) фан-техника тараққиётининг биринчи босқичи – ишлаб чиқариш жараёнларини механизациялаштириш фазаси бошланди.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rmAutofit/>
          </a:bodyPr>
          <a:lstStyle/>
          <a:p>
            <a:pPr marL="0" indent="442913" algn="just">
              <a:lnSpc>
                <a:spcPct val="150000"/>
              </a:lnSpc>
              <a:buNone/>
            </a:pPr>
            <a:r>
              <a:rPr lang="uz-Cyrl-UZ" sz="2800" dirty="0" smtClean="0">
                <a:latin typeface="Times New Roman" panose="02020603050405020304" pitchFamily="18" charset="0"/>
                <a:cs typeface="Times New Roman" panose="02020603050405020304" pitchFamily="18" charset="0"/>
              </a:rPr>
              <a:t>Лекин </a:t>
            </a:r>
            <a:r>
              <a:rPr lang="uz-Cyrl-UZ" sz="2800" dirty="0">
                <a:latin typeface="Times New Roman" panose="02020603050405020304" pitchFamily="18" charset="0"/>
                <a:cs typeface="Times New Roman" panose="02020603050405020304" pitchFamily="18" charset="0"/>
              </a:rPr>
              <a:t>энди одам ҳар бир станок ва технологик машинага боғланган бўлиб, ундаги ишлаб чиқариш процессларини кузатади (назорат қилади), меҳнат предмети параметрларининг мақсадга мувофиқ ўзгариши тўғрисидаги информацияларга ишлов бериб, уларни таҳлил қилиш йўли билан технологик жараённи бшқариш вазифасини бажариб туради.</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286115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352928" cy="6336704"/>
          </a:xfrm>
        </p:spPr>
        <p:txBody>
          <a:bodyPr>
            <a:noAutofit/>
          </a:bodyPr>
          <a:lstStyle/>
          <a:p>
            <a:pPr marL="0" indent="536575" algn="just">
              <a:lnSpc>
                <a:spcPct val="120000"/>
              </a:lnSpc>
              <a:spcBef>
                <a:spcPts val="0"/>
              </a:spcBef>
              <a:buNone/>
            </a:pPr>
            <a:r>
              <a:rPr lang="uz-Cyrl-UZ" sz="2600" dirty="0">
                <a:latin typeface="Times New Roman" panose="02020603050405020304" pitchFamily="18" charset="0"/>
                <a:cs typeface="Times New Roman" panose="02020603050405020304" pitchFamily="18" charset="0"/>
              </a:rPr>
              <a:t>Бу даврда одам ишлаб чиқариш жараёнининг бошқарувчи элементи бўлиб қолади. </a:t>
            </a:r>
            <a:r>
              <a:rPr lang="uz-Cyrl-UZ" sz="2600" dirty="0" smtClean="0">
                <a:latin typeface="Times New Roman" panose="02020603050405020304" pitchFamily="18" charset="0"/>
                <a:cs typeface="Times New Roman" panose="02020603050405020304" pitchFamily="18" charset="0"/>
              </a:rPr>
              <a:t>Автоматлаштирилган </a:t>
            </a:r>
            <a:r>
              <a:rPr lang="uz-Cyrl-UZ" sz="2600" dirty="0">
                <a:latin typeface="Times New Roman" panose="02020603050405020304" pitchFamily="18" charset="0"/>
                <a:cs typeface="Times New Roman" panose="02020603050405020304" pitchFamily="18" charset="0"/>
              </a:rPr>
              <a:t>ишлаб чиқариш жараёнлари энди катта тезликда ўтадиган бўлади, уларни узлуксиз ишлашини турлари кўпайиб, мураккаблашиб борди. Саноат ускуналарининг катталашиб ва кенгайиб бориши, улар катта аниқликда ишлашининг талаб қилиниши, бошқаришни ташкил қилиш учун эътиборга олиниши керак бўладиган маълумотлар сонининг жуда кўпайиб, мураккаблашиб кетишига сабаб бўлди. бундай шароитда бошқариш функциясини бажарувчи одам бошқариш билан боғлиқ бўлган бир қатор қийинчиликларга дуч келади.</a:t>
            </a:r>
            <a:endParaRPr lang="ru-RU" sz="2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54619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048672"/>
          </a:xfrm>
        </p:spPr>
        <p:txBody>
          <a:bodyPr>
            <a:noAutofit/>
          </a:bodyPr>
          <a:lstStyle/>
          <a:p>
            <a:pPr marL="0" indent="576000" algn="just">
              <a:lnSpc>
                <a:spcPct val="120000"/>
              </a:lnSpc>
              <a:buNone/>
            </a:pPr>
            <a:r>
              <a:rPr lang="uz-Cyrl-UZ" sz="2600" dirty="0">
                <a:latin typeface="Times New Roman" panose="02020603050405020304" pitchFamily="18" charset="0"/>
                <a:cs typeface="Times New Roman" panose="02020603050405020304" pitchFamily="18" charset="0"/>
              </a:rPr>
              <a:t>Энди у ишлаб чиқариш жараёнларининг ўтиши тўғрисидаги маълумотларга тез ишлов бериб улгурмайдиган бўлиб қолди. Шу сабабли маълумотлар асосида ўз-ўзидан (автоматик), одамнинг иштирокисиз ишлайдиган ёрдамчи техник воситаларни яратиш зарурияти туғилди</a:t>
            </a:r>
            <a:r>
              <a:rPr lang="uz-Cyrl-UZ" sz="2600" dirty="0" smtClean="0">
                <a:latin typeface="Times New Roman" panose="02020603050405020304" pitchFamily="18" charset="0"/>
                <a:cs typeface="Times New Roman" panose="02020603050405020304" pitchFamily="18" charset="0"/>
              </a:rPr>
              <a:t>.</a:t>
            </a:r>
          </a:p>
          <a:p>
            <a:pPr marL="0" indent="576000" algn="just">
              <a:lnSpc>
                <a:spcPct val="120000"/>
              </a:lnSpc>
              <a:buNone/>
            </a:pPr>
            <a:r>
              <a:rPr lang="ru-RU" sz="2600" dirty="0">
                <a:latin typeface="Times New Roman" panose="02020603050405020304" pitchFamily="18" charset="0"/>
                <a:cs typeface="Times New Roman" panose="02020603050405020304" pitchFamily="18" charset="0"/>
              </a:rPr>
              <a:t>1830 </a:t>
            </a:r>
            <a:r>
              <a:rPr lang="ru-RU" sz="2600" dirty="0" err="1">
                <a:latin typeface="Times New Roman" panose="02020603050405020304" pitchFamily="18" charset="0"/>
                <a:cs typeface="Times New Roman" panose="02020603050405020304" pitchFamily="18" charset="0"/>
              </a:rPr>
              <a:t>йилда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электр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релени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кашф</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этилиши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электромеханик </a:t>
            </a:r>
            <a:r>
              <a:rPr lang="ru-RU" sz="2600" dirty="0" err="1">
                <a:latin typeface="Times New Roman" panose="02020603050405020304" pitchFamily="18" charset="0"/>
                <a:cs typeface="Times New Roman" panose="02020603050405020304" pitchFamily="18" charset="0"/>
              </a:rPr>
              <a:t>ростлаш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қурилмаларини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яратишга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имкон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туғилди</a:t>
            </a:r>
            <a:r>
              <a:rPr lang="ru-RU" sz="2600" dirty="0">
                <a:latin typeface="Times New Roman" panose="02020603050405020304" pitchFamily="18" charset="0"/>
                <a:cs typeface="Times New Roman" panose="02020603050405020304" pitchFamily="18" charset="0"/>
              </a:rPr>
              <a:t>.</a:t>
            </a:r>
          </a:p>
          <a:p>
            <a:pPr marL="0" indent="576000" algn="just">
              <a:lnSpc>
                <a:spcPct val="120000"/>
              </a:lnSpc>
              <a:buNone/>
            </a:pPr>
            <a:r>
              <a:rPr lang="en-US" sz="2600" dirty="0">
                <a:latin typeface="Times New Roman" panose="02020603050405020304" pitchFamily="18" charset="0"/>
                <a:cs typeface="Times New Roman" panose="02020603050405020304" pitchFamily="18" charset="0"/>
              </a:rPr>
              <a:t>XVIII </a:t>
            </a:r>
            <a:r>
              <a:rPr lang="ru-RU" sz="2600" dirty="0" err="1">
                <a:latin typeface="Times New Roman" panose="02020603050405020304" pitchFamily="18" charset="0"/>
                <a:cs typeface="Times New Roman" panose="02020603050405020304" pitchFamily="18" charset="0"/>
              </a:rPr>
              <a:t>асрда</a:t>
            </a:r>
            <a:r>
              <a:rPr lang="ru-RU" sz="2600" dirty="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А.К.Нартов</a:t>
            </a:r>
            <a:r>
              <a:rPr lang="ru-RU" sz="2600" dirty="0" smtClean="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жаҳонда</a:t>
            </a:r>
            <a:r>
              <a:rPr lang="ru-RU" sz="2600" dirty="0" smtClean="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биринчи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бўлиб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суппортни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яратди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Бунгача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станокда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кескич</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қўлда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ушланган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ҳолда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ишлов</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берилар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эди</a:t>
            </a:r>
            <a:r>
              <a:rPr lang="ru-RU" sz="2600" dirty="0">
                <a:latin typeface="Times New Roman" panose="02020603050405020304" pitchFamily="18" charset="0"/>
                <a:cs typeface="Times New Roman" panose="02020603050405020304" pitchFamily="18" charset="0"/>
              </a:rPr>
              <a:t>.</a:t>
            </a:r>
          </a:p>
          <a:p>
            <a:pPr marL="0" indent="576000" algn="just">
              <a:lnSpc>
                <a:spcPct val="120000"/>
              </a:lnSpc>
              <a:buNone/>
            </a:pPr>
            <a:endParaRPr lang="ru-RU"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04922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1880 йилда АҚШ да биринчи токарлик станокни Сенсор қурди.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Бундай автоматик қурилмаларнинг яратилиши ва саноатда қўлланилиши техника тараққиётининг иккинчи босқичи – ишлаб чиқариш жараёнларини автоматлаштириш босқичини бошланиши бўлди. Лекин бу вақтда автоматик қурилмалар назарияси ҳали яратилмаган эди. </a:t>
            </a: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048672"/>
          </a:xfrm>
        </p:spPr>
        <p:txBody>
          <a:bodyPr>
            <a:noAutofit/>
          </a:bodyPr>
          <a:lstStyle/>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Линияларни компоновкаси ва улар таркибидаги ишчи агрегатлар, механизмлар, мосламаларни аниқ ишлаши линияларни ишончли ва эффектив ишлашини таъминлайди. Қисиш ва ўрнатиш механизмларини конструкцияси, тури ва ишлаш принципи ишлов берилаётган деталнинг материалига, габаритига, формаси ва ўлчамларига боғлиқ.</a:t>
            </a:r>
            <a:endParaRPr lang="ru-RU" sz="2800" b="1" dirty="0">
              <a:latin typeface="Times New Roman" panose="02020603050405020304" pitchFamily="18" charset="0"/>
              <a:cs typeface="Times New Roman" panose="02020603050405020304" pitchFamily="18" charset="0"/>
            </a:endParaRP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Ишлов беришда ҳаракатсиз бўлган ҳар бир позицияда ўрнатилиши, қисилиши зарур бўлган тана деталлари транспортер ёрдамида эркин ҳаракатланиб ишлов бериш жойида стационар мосламаларга ўрнатилади.</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Фан-техника тараққиётиннинг бу </a:t>
            </a:r>
            <a:r>
              <a:rPr lang="en-US" sz="2800" dirty="0">
                <a:latin typeface="Times New Roman" panose="02020603050405020304" pitchFamily="18" charset="0"/>
                <a:cs typeface="Times New Roman" panose="02020603050405020304" pitchFamily="18" charset="0"/>
              </a:rPr>
              <a:t>II </a:t>
            </a:r>
            <a:r>
              <a:rPr lang="uz-Cyrl-UZ" sz="2800" dirty="0">
                <a:latin typeface="Times New Roman" panose="02020603050405020304" pitchFamily="18" charset="0"/>
                <a:cs typeface="Times New Roman" panose="02020603050405020304" pitchFamily="18" charset="0"/>
              </a:rPr>
              <a:t>даврида алоҳида объектлардаги суюқлик сатҳи баландлиги, технологик машиналарнинг айланиш тезлиги ва бошқаларни ростлаш каби энг оддий операцияларни автоматик бошқариш учун хизмат қиладиган, регулятор деб аталадиган техник қурилмаларни ҳисоблаш, қуриш масаласи ҳал қилинди; технологик жараёнларни автоматлаштириш учун хизмат қиладиган локал (маҳаллий) автоматик системаларнинг энг оддий турлари яратилди.</a:t>
            </a:r>
            <a:endParaRPr lang="ru-RU" sz="2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80720"/>
          </a:xfrm>
        </p:spPr>
        <p:txBody>
          <a:bodyPr>
            <a:noAutofit/>
          </a:bodyPr>
          <a:lstStyle/>
          <a:p>
            <a:pPr marL="0" indent="457200"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Бу даврда ўзаро маълум тартибда боғланган, белгиланган мақсадга мувофиқ бир-бирига  таъсир кўрсатадиган ва ўзининг асосий функциясини одам иштирокисиз бажарадиган, бошқаувчи (регулятор) ва бошқарилувчи (объект) қисмлардан иборат бўлган автоматик бошқариш системалари яратила ва такомиллаша бошлади. Электрон лампалар ва ярим ўтказгичлар яратилиши билан янада даврий ва мураккаб автоматик бошқариш тизимлари ишлаб чиқиш мумкин бўлди.</a:t>
            </a:r>
            <a:endParaRPr lang="ru-RU"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246054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336704"/>
          </a:xfrm>
        </p:spPr>
        <p:txBody>
          <a:bodyPr>
            <a:noAutofit/>
          </a:bodyPr>
          <a:lstStyle/>
          <a:p>
            <a:pPr marL="0" indent="457200" algn="just">
              <a:lnSpc>
                <a:spcPct val="130000"/>
              </a:lnSpc>
              <a:spcBef>
                <a:spcPts val="600"/>
              </a:spcBef>
              <a:buNone/>
            </a:pPr>
            <a:r>
              <a:rPr lang="ru-RU" sz="2800" dirty="0">
                <a:latin typeface="Times New Roman" panose="02020603050405020304" pitchFamily="18" charset="0"/>
                <a:cs typeface="Times New Roman" panose="02020603050405020304" pitchFamily="18" charset="0"/>
              </a:rPr>
              <a:t>1944 </a:t>
            </a:r>
            <a:r>
              <a:rPr lang="ru-RU" sz="2800" dirty="0" err="1">
                <a:latin typeface="Times New Roman" panose="02020603050405020304" pitchFamily="18" charset="0"/>
                <a:cs typeface="Times New Roman" panose="02020603050405020304" pitchFamily="18" charset="0"/>
              </a:rPr>
              <a:t>йилда</a:t>
            </a:r>
            <a:r>
              <a:rPr lang="ru-RU" sz="2800" dirty="0">
                <a:latin typeface="Times New Roman" panose="02020603050405020304" pitchFamily="18" charset="0"/>
                <a:cs typeface="Times New Roman" panose="02020603050405020304" pitchFamily="18" charset="0"/>
              </a:rPr>
              <a:t> электрон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машинасининг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яратилиши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натижасида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жуда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мураккаб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шароит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туғилди</a:t>
            </a:r>
            <a:r>
              <a:rPr lang="ru-RU" sz="2800" dirty="0">
                <a:latin typeface="Times New Roman" panose="02020603050405020304" pitchFamily="18" charset="0"/>
                <a:cs typeface="Times New Roman" panose="02020603050405020304" pitchFamily="18" charset="0"/>
              </a:rPr>
              <a:t>. Бунда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лойиҳалаш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режалаштириш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илмий</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тадқиқот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автоматлаштирилди</a:t>
            </a:r>
            <a:r>
              <a:rPr lang="ru-RU" sz="2800" dirty="0">
                <a:latin typeface="Times New Roman" panose="02020603050405020304" pitchFamily="18" charset="0"/>
                <a:cs typeface="Times New Roman" panose="02020603050405020304" pitchFamily="18" charset="0"/>
              </a:rPr>
              <a:t>.</a:t>
            </a:r>
          </a:p>
          <a:p>
            <a:pPr marL="0" indent="457200" algn="just">
              <a:lnSpc>
                <a:spcPct val="130000"/>
              </a:lnSpc>
              <a:spcBef>
                <a:spcPts val="600"/>
              </a:spcBef>
              <a:buNone/>
            </a:pPr>
            <a:r>
              <a:rPr lang="ru-RU" sz="2800" dirty="0" err="1" smtClean="0">
                <a:latin typeface="Times New Roman" panose="02020603050405020304" pitchFamily="18" charset="0"/>
                <a:cs typeface="Times New Roman" panose="02020603050405020304" pitchFamily="18" charset="0"/>
              </a:rPr>
              <a:t>Рақамли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дастур</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ёрдамида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дастурни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блокига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киритиш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ҳамда</a:t>
            </a:r>
            <a:r>
              <a:rPr lang="ru-RU" sz="2800" dirty="0">
                <a:latin typeface="Times New Roman" panose="02020603050405020304" pitchFamily="18" charset="0"/>
                <a:cs typeface="Times New Roman" panose="02020603050405020304" pitchFamily="18" charset="0"/>
              </a:rPr>
              <a:t> станок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мослашувчан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Шунингдек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мослашадиган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яратилишга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имкон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туғилди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33831700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264696"/>
          </a:xfrm>
        </p:spPr>
        <p:txBody>
          <a:bodyPr>
            <a:noAutofit/>
          </a:bodyPr>
          <a:lstStyle/>
          <a:p>
            <a:pPr marL="0" indent="457200"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Ўзбекистон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Республикасининг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ривожланишида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a:t>
            </a:r>
            <a:r>
              <a:rPr lang="ru-RU" sz="2800" dirty="0">
                <a:latin typeface="Times New Roman" panose="02020603050405020304" pitchFamily="18" charset="0"/>
                <a:cs typeface="Times New Roman" panose="02020603050405020304" pitchFamily="18" charset="0"/>
              </a:rPr>
              <a:t> рол </a:t>
            </a:r>
            <a:r>
              <a:rPr lang="ru-RU" sz="2800" dirty="0" err="1">
                <a:latin typeface="Times New Roman" panose="02020603050405020304" pitchFamily="18" charset="0"/>
                <a:cs typeface="Times New Roman" panose="02020603050405020304" pitchFamily="18" charset="0"/>
              </a:rPr>
              <a:t>ўйнаяпти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Ҳозирги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фан</a:t>
            </a:r>
            <a:r>
              <a:rPr lang="ru-RU" sz="2800" dirty="0">
                <a:latin typeface="Times New Roman" panose="02020603050405020304" pitchFamily="18" charset="0"/>
                <a:cs typeface="Times New Roman" panose="02020603050405020304" pitchFamily="18" charset="0"/>
              </a:rPr>
              <a:t> - техника </a:t>
            </a:r>
            <a:r>
              <a:rPr lang="ru-RU" sz="2800" dirty="0" err="1">
                <a:latin typeface="Times New Roman" panose="02020603050405020304" pitchFamily="18" charset="0"/>
                <a:cs typeface="Times New Roman" panose="02020603050405020304" pitchFamily="18" charset="0"/>
              </a:rPr>
              <a:t>тараққиётида</a:t>
            </a:r>
            <a:r>
              <a:rPr lang="ru-RU" sz="2800" dirty="0">
                <a:latin typeface="Times New Roman" panose="02020603050405020304" pitchFamily="18" charset="0"/>
                <a:cs typeface="Times New Roman" panose="02020603050405020304" pitchFamily="18" charset="0"/>
              </a:rPr>
              <a:t>  электрон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жумладан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саноат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тармоқларида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илмий-тадқиқот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лойиҳалаш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режалаштириш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ҳамда</a:t>
            </a:r>
            <a:r>
              <a:rPr lang="ru-RU" sz="2800" dirty="0">
                <a:latin typeface="Times New Roman" panose="02020603050405020304" pitchFamily="18" charset="0"/>
                <a:cs typeface="Times New Roman" panose="02020603050405020304" pitchFamily="18" charset="0"/>
              </a:rPr>
              <a:t> одам - машина </a:t>
            </a:r>
            <a:r>
              <a:rPr lang="ru-RU" sz="2800" dirty="0" err="1">
                <a:latin typeface="Times New Roman" panose="02020603050405020304" pitchFamily="18" charset="0"/>
                <a:cs typeface="Times New Roman" panose="02020603050405020304" pitchFamily="18" charset="0"/>
              </a:rPr>
              <a:t>тизимида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амалга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фақат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техниканинг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ўзгаришигагина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эмас</a:t>
            </a:r>
            <a:r>
              <a:rPr lang="ru-RU" sz="2800" dirty="0">
                <a:latin typeface="Times New Roman" panose="02020603050405020304" pitchFamily="18" charset="0"/>
                <a:cs typeface="Times New Roman" panose="02020603050405020304" pitchFamily="18" charset="0"/>
              </a:rPr>
              <a:t> балки </a:t>
            </a:r>
            <a:r>
              <a:rPr lang="ru-RU" sz="2800" dirty="0" err="1">
                <a:latin typeface="Times New Roman" panose="02020603050405020304" pitchFamily="18" charset="0"/>
                <a:cs typeface="Times New Roman" panose="02020603050405020304" pitchFamily="18" charset="0"/>
              </a:rPr>
              <a:t>жамиятни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ижтимоий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маданий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ривожланишига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таъсир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этади</a:t>
            </a:r>
            <a:r>
              <a:rPr lang="ru-RU" sz="2800" dirty="0">
                <a:latin typeface="Times New Roman" panose="02020603050405020304" pitchFamily="18" charset="0"/>
                <a:cs typeface="Times New Roman" panose="02020603050405020304" pitchFamily="18" charset="0"/>
              </a:rPr>
              <a:t>.</a:t>
            </a:r>
            <a:endParaRPr lang="ru-RU" sz="2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185832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548680"/>
            <a:ext cx="8136904" cy="5976664"/>
          </a:xfrm>
        </p:spPr>
        <p:txBody>
          <a:bodyPr>
            <a:noAutofit/>
          </a:bodyPr>
          <a:lstStyle/>
          <a:p>
            <a:pPr marL="0" indent="576000" algn="just">
              <a:lnSpc>
                <a:spcPct val="150000"/>
              </a:lnSpc>
              <a:buNone/>
            </a:pPr>
            <a:r>
              <a:rPr lang="ru-RU" sz="2800" dirty="0" err="1">
                <a:latin typeface="Times New Roman" panose="02020603050405020304" pitchFamily="18" charset="0"/>
                <a:cs typeface="Times New Roman" panose="02020603050405020304" pitchFamily="18" charset="0"/>
              </a:rPr>
              <a:t>Республикамизда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электрон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тармоқларида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қўлланилмоқда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машинасозлик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автомобилсозлик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тўқимачилик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қишлоқ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хўжалик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саноатлар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Айниқса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машинасозлик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муҳим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ахамиятга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Чунки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саноат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соҳаларининг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ривожланиши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чамбарчас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боғлиқдир</a:t>
            </a:r>
            <a:r>
              <a:rPr lang="ru-RU" sz="2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548680"/>
            <a:ext cx="8136904" cy="3240360"/>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Автоматлаштириш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нархи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камаяди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яхшиланади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одам </a:t>
            </a:r>
            <a:r>
              <a:rPr lang="ru-RU" sz="2800" dirty="0" err="1">
                <a:latin typeface="Times New Roman" panose="02020603050405020304" pitchFamily="18" charset="0"/>
                <a:cs typeface="Times New Roman" panose="02020603050405020304" pitchFamily="18" charset="0"/>
              </a:rPr>
              <a:t>оғир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жисмоний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мураккаб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озод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
            <a:ext cx="4070056" cy="17008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1691680" y="6093296"/>
            <a:ext cx="6188104" cy="523220"/>
          </a:xfrm>
          <a:prstGeom prst="rect">
            <a:avLst/>
          </a:prstGeom>
        </p:spPr>
        <p:txBody>
          <a:bodyPr wrap="none">
            <a:spAutoFit/>
          </a:bodyPr>
          <a:lstStyle/>
          <a:p>
            <a:pPr algn="ctr"/>
            <a:r>
              <a:rPr lang="ru-RU" sz="2800" dirty="0" err="1" smtClean="0">
                <a:latin typeface="Times New Roman" panose="02020603050405020304" pitchFamily="18" charset="0"/>
                <a:cs typeface="Times New Roman" panose="02020603050405020304" pitchFamily="18" charset="0"/>
              </a:rPr>
              <a:t>Республикамизда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автоматиканинг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ўрни</a:t>
            </a:r>
            <a:endParaRPr lang="ru-RU" sz="2800" dirty="0">
              <a:latin typeface="Times New Roman" panose="02020603050405020304" pitchFamily="18" charset="0"/>
              <a:cs typeface="Times New Roman" panose="02020603050405020304" pitchFamily="18" charset="0"/>
            </a:endParaRPr>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1704578"/>
            <a:ext cx="6600652" cy="4388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73008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Deflate">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00206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00206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1762</TotalTime>
  <Words>1393</Words>
  <Application>Microsoft Office PowerPoint</Application>
  <PresentationFormat>Экран (4:3)</PresentationFormat>
  <Paragraphs>49</Paragraphs>
  <Slides>30</Slides>
  <Notes>0</Notes>
  <HiddenSlides>0</HiddenSlides>
  <MMClips>0</MMClips>
  <ScaleCrop>false</ScaleCrop>
  <HeadingPairs>
    <vt:vector size="4" baseType="variant">
      <vt:variant>
        <vt:lpstr>Тема</vt:lpstr>
      </vt:variant>
      <vt:variant>
        <vt:i4>3</vt:i4>
      </vt:variant>
      <vt:variant>
        <vt:lpstr>Заголовки слайдов</vt:lpstr>
      </vt:variant>
      <vt:variant>
        <vt:i4>30</vt:i4>
      </vt:variant>
    </vt:vector>
  </HeadingPairs>
  <TitlesOfParts>
    <vt:vector size="33" baseType="lpstr">
      <vt:lpstr>Тема Office</vt:lpstr>
      <vt:lpstr>1_Тема Office</vt:lpstr>
      <vt:lpstr>Воздушный поток</vt:lpstr>
      <vt:lpstr>7-МАЪРУЗА. АВТОМАТИКА АСОСЛАРИ. АСОСИЙ ТУШУНЧА ВА ТАЪРИФЛАР.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121</cp:revision>
  <dcterms:created xsi:type="dcterms:W3CDTF">2019-09-16T05:35:35Z</dcterms:created>
  <dcterms:modified xsi:type="dcterms:W3CDTF">2021-05-31T00:25:17Z</dcterms:modified>
</cp:coreProperties>
</file>