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864" r:id="rId4"/>
  </p:sldMasterIdLst>
  <p:sldIdLst>
    <p:sldId id="256" r:id="rId5"/>
    <p:sldId id="257" r:id="rId6"/>
    <p:sldId id="260" r:id="rId7"/>
    <p:sldId id="295" r:id="rId8"/>
    <p:sldId id="262" r:id="rId9"/>
    <p:sldId id="296" r:id="rId10"/>
    <p:sldId id="264" r:id="rId11"/>
    <p:sldId id="259" r:id="rId12"/>
    <p:sldId id="274" r:id="rId13"/>
    <p:sldId id="313" r:id="rId14"/>
    <p:sldId id="266" r:id="rId15"/>
    <p:sldId id="267" r:id="rId16"/>
    <p:sldId id="290" r:id="rId17"/>
    <p:sldId id="269" r:id="rId18"/>
    <p:sldId id="315" r:id="rId19"/>
    <p:sldId id="270" r:id="rId20"/>
    <p:sldId id="312" r:id="rId21"/>
    <p:sldId id="271" r:id="rId22"/>
    <p:sldId id="272" r:id="rId23"/>
    <p:sldId id="291" r:id="rId24"/>
    <p:sldId id="277" r:id="rId25"/>
    <p:sldId id="278" r:id="rId26"/>
    <p:sldId id="280" r:id="rId27"/>
    <p:sldId id="297" r:id="rId28"/>
    <p:sldId id="299" r:id="rId29"/>
    <p:sldId id="300" r:id="rId30"/>
    <p:sldId id="301" r:id="rId31"/>
    <p:sldId id="316" r:id="rId32"/>
    <p:sldId id="317" r:id="rId33"/>
    <p:sldId id="318" r:id="rId34"/>
    <p:sldId id="319" r:id="rId35"/>
    <p:sldId id="320" r:id="rId36"/>
    <p:sldId id="321" r:id="rId37"/>
    <p:sldId id="322" r:id="rId38"/>
    <p:sldId id="275" r:id="rId3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F3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3" qsCatId="3D" csTypeId="urn:microsoft.com/office/officeart/2005/8/colors/colorful2" csCatId="colorful" phldr="1"/>
      <dgm:spPr/>
      <dgm:t>
        <a:bodyPr/>
        <a:lstStyle/>
        <a:p>
          <a:endParaRPr lang="ru-RU"/>
        </a:p>
      </dgm:t>
    </dgm:pt>
    <dgm:pt modelId="{CE68BF6F-7410-446D-ACC7-EF4BE4BEDA00}">
      <dgm:prSet phldrT="[Текст]" custT="1"/>
      <dgm:spPr/>
      <dgm:t>
        <a:bodyPr/>
        <a:lstStyle/>
        <a:p>
          <a:pPr algn="just" defTabSz="1089025">
            <a:lnSpc>
              <a:spcPct val="150000"/>
            </a:lnSpc>
            <a:tabLst/>
          </a:pPr>
          <a:r>
            <a:rPr lang="uz-Cyrl-UZ" sz="2800" dirty="0" smtClean="0">
              <a:solidFill>
                <a:schemeClr val="tx1"/>
              </a:solidFill>
              <a:latin typeface="Times New Roman" pitchFamily="18" charset="0"/>
              <a:cs typeface="Times New Roman" pitchFamily="18" charset="0"/>
            </a:rPr>
            <a:t>8</a:t>
          </a:r>
          <a:r>
            <a:rPr lang="ru-RU" sz="2800" dirty="0" smtClean="0">
              <a:solidFill>
                <a:schemeClr val="tx1"/>
              </a:solidFill>
              <a:latin typeface="Times New Roman" pitchFamily="18" charset="0"/>
              <a:cs typeface="Times New Roman" pitchFamily="18" charset="0"/>
            </a:rPr>
            <a:t>.1. </a:t>
          </a:r>
          <a:r>
            <a:rPr lang="ru-RU" sz="2800" dirty="0" err="1" smtClean="0">
              <a:solidFill>
                <a:schemeClr val="tx1"/>
              </a:solidFill>
              <a:latin typeface="Times New Roman" pitchFamily="18" charset="0"/>
              <a:cs typeface="Times New Roman" pitchFamily="18" charset="0"/>
            </a:rPr>
            <a:t>Автоматлаштиришни</a:t>
          </a:r>
          <a:r>
            <a:rPr lang="uz-Cyrl-UZ" sz="2800" dirty="0" smtClean="0">
              <a:solidFill>
                <a:schemeClr val="tx1"/>
              </a:solidFill>
              <a:latin typeface="Times New Roman" pitchFamily="18" charset="0"/>
              <a:cs typeface="Times New Roman" pitchFamily="18" charset="0"/>
            </a:rPr>
            <a:t>нг асосий</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босқичлари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dgm:t>
        <a:bodyPr/>
        <a:lstStyle/>
        <a:p>
          <a:endParaRPr lang="ru-RU"/>
        </a:p>
      </dgm:t>
    </dgm:pt>
    <dgm:pt modelId="{A7E40F65-6355-4EC4-93C7-F779B67C4704}">
      <dgm:prSet phldrT="[Текст]" custT="1"/>
      <dgm:spPr/>
      <dgm:t>
        <a:bodyPr/>
        <a:lstStyle/>
        <a:p>
          <a:pPr algn="just">
            <a:lnSpc>
              <a:spcPct val="150000"/>
            </a:lnSpc>
            <a:spcAft>
              <a:spcPts val="0"/>
            </a:spcAft>
          </a:pPr>
          <a:r>
            <a:rPr lang="uz-Cyrl-UZ" sz="2800" dirty="0" smtClean="0">
              <a:solidFill>
                <a:schemeClr val="tx1"/>
              </a:solidFill>
              <a:latin typeface="Times New Roman" pitchFamily="18" charset="0"/>
              <a:cs typeface="Times New Roman" pitchFamily="18" charset="0"/>
            </a:rPr>
            <a:t>8</a:t>
          </a:r>
          <a:r>
            <a:rPr lang="ru-RU" sz="2800" dirty="0" smtClean="0">
              <a:solidFill>
                <a:schemeClr val="tx1"/>
              </a:solidFill>
              <a:latin typeface="Times New Roman" pitchFamily="18" charset="0"/>
              <a:cs typeface="Times New Roman" pitchFamily="18" charset="0"/>
            </a:rPr>
            <a:t>.2. Автоматик </a:t>
          </a:r>
          <a:r>
            <a:rPr lang="ru-RU" sz="2800" dirty="0" err="1" smtClean="0">
              <a:solidFill>
                <a:schemeClr val="tx1"/>
              </a:solidFill>
              <a:latin typeface="Times New Roman" pitchFamily="18" charset="0"/>
              <a:cs typeface="Times New Roman" pitchFamily="18" charset="0"/>
            </a:rPr>
            <a:t>линиялар</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уларнинг</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таснифи</a:t>
          </a:r>
          <a:r>
            <a:rPr lang="uz-Cyrl-UZ"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ED581179-6C42-45AA-8D33-B4B9644F3F5F}" type="pres">
      <dgm:prSet presAssocID="{8F9FC7F7-8A43-483A-8500-4353DD0BC143}" presName="TwoNodes_1" presStyleLbl="node1" presStyleIdx="0" presStyleCnt="2" custScaleY="84615">
        <dgm:presLayoutVars>
          <dgm:bulletEnabled val="1"/>
        </dgm:presLayoutVars>
      </dgm:prSet>
      <dgm:spPr/>
      <dgm:t>
        <a:bodyPr/>
        <a:lstStyle/>
        <a:p>
          <a:endParaRPr lang="ru-RU"/>
        </a:p>
      </dgm:t>
    </dgm:pt>
    <dgm:pt modelId="{17E3FC1E-451A-4359-8AAE-DE1F0454BB0A}" type="pres">
      <dgm:prSet presAssocID="{8F9FC7F7-8A43-483A-8500-4353DD0BC143}" presName="TwoNodes_2" presStyleLbl="node1" presStyleIdx="1" presStyleCnt="2" custScaleY="84615">
        <dgm:presLayoutVars>
          <dgm:bulletEnabled val="1"/>
        </dgm:presLayoutVars>
      </dgm:prSet>
      <dgm:spPr/>
      <dgm:t>
        <a:bodyPr/>
        <a:lstStyle/>
        <a:p>
          <a:endParaRPr lang="ru-RU"/>
        </a:p>
      </dgm:t>
    </dgm:pt>
    <dgm:pt modelId="{AB7D92D3-D7C5-486F-93B2-58E34298BD2A}"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A8776F8D-D88A-40B4-9F34-CD4EC9B79376}"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B8E60821-CBCC-490C-B5C5-C4297D1826A1}"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C6F3688E-8387-48D4-9EB1-4D7BA47EF680}" type="presOf" srcId="{A7E40F65-6355-4EC4-93C7-F779B67C4704}" destId="{B8E60821-CBCC-490C-B5C5-C4297D1826A1}" srcOrd="1" destOrd="0" presId="urn:microsoft.com/office/officeart/2005/8/layout/vProcess5"/>
    <dgm:cxn modelId="{28023FBF-AEEC-423E-82E7-5C48282A5498}" type="presOf" srcId="{CE68BF6F-7410-446D-ACC7-EF4BE4BEDA00}" destId="{ED581179-6C42-45AA-8D33-B4B9644F3F5F}" srcOrd="0"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DCA30041-4777-4E39-AADB-848CA5B7C407}" type="presOf" srcId="{5B3AC45A-9C2D-4CC1-AC67-1038A2431F78}" destId="{AB7D92D3-D7C5-486F-93B2-58E34298BD2A}" srcOrd="0" destOrd="0" presId="urn:microsoft.com/office/officeart/2005/8/layout/vProcess5"/>
    <dgm:cxn modelId="{38718EB6-37B1-40C3-91BB-A725E554B222}" type="presOf" srcId="{A7E40F65-6355-4EC4-93C7-F779B67C4704}" destId="{17E3FC1E-451A-4359-8AAE-DE1F0454BB0A}" srcOrd="0" destOrd="0" presId="urn:microsoft.com/office/officeart/2005/8/layout/vProcess5"/>
    <dgm:cxn modelId="{2E28D8C9-50DB-4715-8EAB-99A8F5309532}" type="presOf" srcId="{CE68BF6F-7410-446D-ACC7-EF4BE4BEDA00}" destId="{A8776F8D-D88A-40B4-9F34-CD4EC9B79376}" srcOrd="1"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648E5A06-E8C9-4DC2-B79A-A6AD5B9CA193}" type="presParOf" srcId="{E633FB53-849B-4563-97F1-5B83424674CD}" destId="{ED581179-6C42-45AA-8D33-B4B9644F3F5F}" srcOrd="1" destOrd="0" presId="urn:microsoft.com/office/officeart/2005/8/layout/vProcess5"/>
    <dgm:cxn modelId="{553B8A39-B823-48C4-975D-95D16824A0F8}" type="presParOf" srcId="{E633FB53-849B-4563-97F1-5B83424674CD}" destId="{17E3FC1E-451A-4359-8AAE-DE1F0454BB0A}" srcOrd="2" destOrd="0" presId="urn:microsoft.com/office/officeart/2005/8/layout/vProcess5"/>
    <dgm:cxn modelId="{DA72E231-FA74-4EB2-9F74-B81646593A14}" type="presParOf" srcId="{E633FB53-849B-4563-97F1-5B83424674CD}" destId="{AB7D92D3-D7C5-486F-93B2-58E34298BD2A}" srcOrd="3" destOrd="0" presId="urn:microsoft.com/office/officeart/2005/8/layout/vProcess5"/>
    <dgm:cxn modelId="{1831EF74-487D-4FDF-9A29-2E72379B4AF7}" type="presParOf" srcId="{E633FB53-849B-4563-97F1-5B83424674CD}" destId="{A8776F8D-D88A-40B4-9F34-CD4EC9B79376}" srcOrd="4" destOrd="0" presId="urn:microsoft.com/office/officeart/2005/8/layout/vProcess5"/>
    <dgm:cxn modelId="{27374823-04A6-4CF7-9F66-3B89105DDD54}" type="presParOf" srcId="{E633FB53-849B-4563-97F1-5B83424674CD}" destId="{B8E60821-CBCC-490C-B5C5-C4297D1826A1}"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1179-6C42-45AA-8D33-B4B9644F3F5F}">
      <dsp:nvSpPr>
        <dsp:cNvPr id="0" name=""/>
        <dsp:cNvSpPr/>
      </dsp:nvSpPr>
      <dsp:spPr>
        <a:xfrm>
          <a:off x="0" y="162022"/>
          <a:ext cx="6732748" cy="1782189"/>
        </a:xfrm>
        <a:prstGeom prst="roundRect">
          <a:avLst>
            <a:gd name="adj" fmla="val 10000"/>
          </a:avLst>
        </a:prstGeom>
        <a:solidFill>
          <a:schemeClr val="accent2">
            <a:hueOff val="0"/>
            <a:satOff val="0"/>
            <a:lumOff val="0"/>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089025">
            <a:lnSpc>
              <a:spcPct val="150000"/>
            </a:lnSpc>
            <a:spcBef>
              <a:spcPct val="0"/>
            </a:spcBef>
            <a:spcAft>
              <a:spcPct val="35000"/>
            </a:spcAft>
            <a:tabLst/>
          </a:pPr>
          <a:r>
            <a:rPr lang="uz-Cyrl-UZ" sz="2800" kern="1200" dirty="0" smtClean="0">
              <a:solidFill>
                <a:schemeClr val="tx1"/>
              </a:solidFill>
              <a:latin typeface="Times New Roman" pitchFamily="18" charset="0"/>
              <a:cs typeface="Times New Roman" pitchFamily="18" charset="0"/>
            </a:rPr>
            <a:t>8</a:t>
          </a:r>
          <a:r>
            <a:rPr lang="ru-RU" sz="2800" kern="1200" dirty="0" smtClean="0">
              <a:solidFill>
                <a:schemeClr val="tx1"/>
              </a:solidFill>
              <a:latin typeface="Times New Roman" pitchFamily="18" charset="0"/>
              <a:cs typeface="Times New Roman" pitchFamily="18" charset="0"/>
            </a:rPr>
            <a:t>.1. </a:t>
          </a:r>
          <a:r>
            <a:rPr lang="ru-RU" sz="2800" kern="1200" dirty="0" err="1" smtClean="0">
              <a:solidFill>
                <a:schemeClr val="tx1"/>
              </a:solidFill>
              <a:latin typeface="Times New Roman" pitchFamily="18" charset="0"/>
              <a:cs typeface="Times New Roman" pitchFamily="18" charset="0"/>
            </a:rPr>
            <a:t>Автоматлаштиришни</a:t>
          </a:r>
          <a:r>
            <a:rPr lang="uz-Cyrl-UZ" sz="2800" kern="1200" dirty="0" smtClean="0">
              <a:solidFill>
                <a:schemeClr val="tx1"/>
              </a:solidFill>
              <a:latin typeface="Times New Roman" pitchFamily="18" charset="0"/>
              <a:cs typeface="Times New Roman" pitchFamily="18" charset="0"/>
            </a:rPr>
            <a:t>нг асосий</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босқичлари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52199" y="214221"/>
        <a:ext cx="4574771" cy="1677791"/>
      </dsp:txXfrm>
    </dsp:sp>
    <dsp:sp modelId="{17E3FC1E-451A-4359-8AAE-DE1F0454BB0A}">
      <dsp:nvSpPr>
        <dsp:cNvPr id="0" name=""/>
        <dsp:cNvSpPr/>
      </dsp:nvSpPr>
      <dsp:spPr>
        <a:xfrm>
          <a:off x="1188131" y="2736308"/>
          <a:ext cx="6732748" cy="1782189"/>
        </a:xfrm>
        <a:prstGeom prst="roundRect">
          <a:avLst>
            <a:gd name="adj" fmla="val 10000"/>
          </a:avLst>
        </a:prstGeom>
        <a:solidFill>
          <a:schemeClr val="accent2">
            <a:hueOff val="-6555403"/>
            <a:satOff val="-7776"/>
            <a:lumOff val="-4117"/>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150000"/>
            </a:lnSpc>
            <a:spcBef>
              <a:spcPct val="0"/>
            </a:spcBef>
            <a:spcAft>
              <a:spcPts val="0"/>
            </a:spcAft>
          </a:pPr>
          <a:r>
            <a:rPr lang="uz-Cyrl-UZ" sz="2800" kern="1200" dirty="0" smtClean="0">
              <a:solidFill>
                <a:schemeClr val="tx1"/>
              </a:solidFill>
              <a:latin typeface="Times New Roman" pitchFamily="18" charset="0"/>
              <a:cs typeface="Times New Roman" pitchFamily="18" charset="0"/>
            </a:rPr>
            <a:t>8</a:t>
          </a:r>
          <a:r>
            <a:rPr lang="ru-RU" sz="2800" kern="1200" dirty="0" smtClean="0">
              <a:solidFill>
                <a:schemeClr val="tx1"/>
              </a:solidFill>
              <a:latin typeface="Times New Roman" pitchFamily="18" charset="0"/>
              <a:cs typeface="Times New Roman" pitchFamily="18" charset="0"/>
            </a:rPr>
            <a:t>.2. Автоматик </a:t>
          </a:r>
          <a:r>
            <a:rPr lang="ru-RU" sz="2800" kern="1200" dirty="0" err="1" smtClean="0">
              <a:solidFill>
                <a:schemeClr val="tx1"/>
              </a:solidFill>
              <a:latin typeface="Times New Roman" pitchFamily="18" charset="0"/>
              <a:cs typeface="Times New Roman" pitchFamily="18" charset="0"/>
            </a:rPr>
            <a:t>линиялар</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уларнинг</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таснифи</a:t>
          </a:r>
          <a:r>
            <a:rPr lang="uz-Cyrl-UZ"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1240330" y="2788507"/>
        <a:ext cx="4071165" cy="1677791"/>
      </dsp:txXfrm>
    </dsp:sp>
    <dsp:sp modelId="{AB7D92D3-D7C5-486F-93B2-58E34298BD2A}">
      <dsp:nvSpPr>
        <dsp:cNvPr id="0" name=""/>
        <dsp:cNvSpPr/>
      </dsp:nvSpPr>
      <dsp:spPr>
        <a:xfrm>
          <a:off x="5363695" y="1655733"/>
          <a:ext cx="1369052" cy="1369052"/>
        </a:xfrm>
        <a:prstGeom prst="downArrow">
          <a:avLst>
            <a:gd name="adj1" fmla="val 55000"/>
            <a:gd name="adj2" fmla="val 45000"/>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1587820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875994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35455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763649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13866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517567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441111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34836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2177834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89867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46501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accent3">
                <a:lumMod val="20000"/>
                <a:lumOff val="80000"/>
              </a:schemeClr>
            </a:gs>
            <a:gs pos="50000">
              <a:schemeClr val="bg2">
                <a:lumMod val="30000"/>
                <a:lumOff val="70000"/>
                <a:alpha val="87000"/>
              </a:schemeClr>
            </a:gs>
            <a:gs pos="100000">
              <a:schemeClr val="accent3">
                <a:lumMod val="40000"/>
                <a:lumOff val="60000"/>
              </a:schemeClr>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accent3">
                <a:lumMod val="20000"/>
                <a:lumOff val="80000"/>
              </a:schemeClr>
            </a:gs>
            <a:gs pos="50000">
              <a:schemeClr val="bg2">
                <a:lumMod val="30000"/>
                <a:lumOff val="70000"/>
                <a:alpha val="87000"/>
              </a:schemeClr>
            </a:gs>
            <a:gs pos="100000">
              <a:schemeClr val="accent3">
                <a:lumMod val="40000"/>
                <a:lumOff val="60000"/>
              </a:schemeClr>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accent3">
                <a:lumMod val="20000"/>
                <a:lumOff val="80000"/>
              </a:schemeClr>
            </a:gs>
            <a:gs pos="50000">
              <a:schemeClr val="bg2">
                <a:lumMod val="30000"/>
                <a:lumOff val="70000"/>
                <a:alpha val="87000"/>
              </a:schemeClr>
            </a:gs>
            <a:gs pos="100000">
              <a:schemeClr val="accent3">
                <a:lumMod val="40000"/>
                <a:lumOff val="60000"/>
              </a:schemeClr>
            </a:gs>
          </a:gsLst>
          <a:lin ang="27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31.05.2021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1696464076"/>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404664"/>
            <a:ext cx="8064896" cy="1296144"/>
          </a:xfrm>
        </p:spPr>
        <p:txBody>
          <a:bodyPr anchor="ctr">
            <a:noAutofit/>
          </a:bodyPr>
          <a:lstStyle/>
          <a:p>
            <a:pPr marL="3175" indent="0" algn="ctr">
              <a:buNone/>
            </a:pPr>
            <a:r>
              <a:rPr lang="uz-Cyrl-UZ" sz="2400" b="1" dirty="0" smtClean="0">
                <a:solidFill>
                  <a:srgbClr val="FF0000"/>
                </a:solidFill>
                <a:latin typeface="Times New Roman" pitchFamily="18" charset="0"/>
                <a:cs typeface="Times New Roman" pitchFamily="18" charset="0"/>
              </a:rPr>
              <a:t>8</a:t>
            </a:r>
            <a:r>
              <a:rPr lang="ru-RU" sz="2400" b="1" dirty="0" smtClean="0">
                <a:solidFill>
                  <a:srgbClr val="FF0000"/>
                </a:solidFill>
                <a:latin typeface="Times New Roman" pitchFamily="18" charset="0"/>
                <a:cs typeface="Times New Roman" pitchFamily="18" charset="0"/>
              </a:rPr>
              <a:t>-МАЪРУЗА. </a:t>
            </a:r>
            <a:r>
              <a:rPr lang="uz-Cyrl-UZ" sz="2400" dirty="0">
                <a:solidFill>
                  <a:srgbClr val="FF0000"/>
                </a:solidFill>
                <a:latin typeface="Times New Roman" pitchFamily="18" charset="0"/>
                <a:cs typeface="Times New Roman" pitchFamily="18" charset="0"/>
              </a:rPr>
              <a:t>ИШЛАБ ЧИҚАРИШНИ АВТОМАТЛАШТИРИШНИНГ АСОСИЙ БОСҚИЧЛАРИ</a:t>
            </a:r>
            <a:r>
              <a:rPr lang="uz-Cyrl-UZ" sz="2400" dirty="0" smtClean="0">
                <a:solidFill>
                  <a:srgbClr val="FF0000"/>
                </a:solidFill>
                <a:latin typeface="Times New Roman" pitchFamily="18" charset="0"/>
                <a:cs typeface="Times New Roman" pitchFamily="18" charset="0"/>
              </a:rPr>
              <a:t>.</a:t>
            </a:r>
            <a:endParaRPr lang="ru-RU" sz="2400" dirty="0">
              <a:solidFill>
                <a:srgbClr val="FF0000"/>
              </a:solidFill>
              <a:latin typeface="Times New Roman" pitchFamily="18" charset="0"/>
              <a:cs typeface="Times New Roman" pitchFamily="18" charset="0"/>
            </a:endParaRPr>
          </a:p>
        </p:txBody>
      </p:sp>
      <p:graphicFrame>
        <p:nvGraphicFramePr>
          <p:cNvPr id="4" name="Схема 3"/>
          <p:cNvGraphicFramePr/>
          <p:nvPr>
            <p:extLst>
              <p:ext uri="{D42A27DB-BD31-4B8C-83A1-F6EECF244321}">
                <p14:modId xmlns:p14="http://schemas.microsoft.com/office/powerpoint/2010/main" val="2533939205"/>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0" algn="ctr">
              <a:buNone/>
            </a:pPr>
            <a:r>
              <a:rPr lang="ru-RU" sz="2800" b="1" dirty="0" smtClean="0">
                <a:latin typeface="Times New Roman" panose="02020603050405020304" pitchFamily="18" charset="0"/>
                <a:cs typeface="Times New Roman" panose="02020603050405020304" pitchFamily="18" charset="0"/>
              </a:rPr>
              <a:t>8.1.</a:t>
            </a:r>
            <a:r>
              <a:rPr lang="en-US" sz="2800" b="1" dirty="0" smtClean="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Автоматлаштиришнинг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асосий</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босқичлари</a:t>
            </a:r>
            <a:r>
              <a:rPr lang="ru-RU" sz="2800" b="1" dirty="0">
                <a:latin typeface="Times New Roman" panose="02020603050405020304" pitchFamily="18" charset="0"/>
                <a:cs typeface="Times New Roman" panose="02020603050405020304" pitchFamily="18" charset="0"/>
              </a:rPr>
              <a:t>.</a:t>
            </a:r>
            <a:endParaRPr lang="uz-Cyrl-UZ" sz="2800" b="1" dirty="0" smtClean="0">
              <a:latin typeface="Times New Roman" panose="02020603050405020304" pitchFamily="18" charset="0"/>
              <a:cs typeface="Times New Roman" panose="02020603050405020304" pitchFamily="18" charset="0"/>
            </a:endParaRPr>
          </a:p>
          <a:p>
            <a:pPr marL="0" indent="536575" algn="ctr">
              <a:buNone/>
            </a:pPr>
            <a:endParaRPr lang="ru-RU" sz="2800" b="1" dirty="0">
              <a:latin typeface="Times New Roman" panose="02020603050405020304" pitchFamily="18" charset="0"/>
              <a:cs typeface="Times New Roman" panose="02020603050405020304" pitchFamily="18" charset="0"/>
            </a:endParaRPr>
          </a:p>
          <a:p>
            <a:pPr marL="0" indent="536575" algn="just">
              <a:lnSpc>
                <a:spcPct val="120000"/>
              </a:lnSpc>
              <a:spcBef>
                <a:spcPts val="600"/>
              </a:spcBef>
              <a:buNone/>
            </a:pPr>
            <a:r>
              <a:rPr lang="uz-Cyrl-UZ" sz="2600" dirty="0">
                <a:latin typeface="Times New Roman" panose="02020603050405020304" pitchFamily="18" charset="0"/>
                <a:cs typeface="Times New Roman" panose="02020603050405020304" pitchFamily="18" charset="0"/>
              </a:rPr>
              <a:t>Ишлаб чиқаришни хусусиятлари технологик дастгоҳ ва жиҳозларга маълум талаблар қўяди. Агар маҳсулот ялпи ишлаб чиқариш шароитида ишлаб чиқарилса, ишчи машина (автоматлар)га юқори унумдорлик талаби қўйилади. Серияли ва доналаб ишлаб чиқариш шароитида биринчи ўринга универсаллик ва мосланувчанлик талаби қўйилади. Бунда универсалликка дастгоҳларни қанчалик кўп ҳар хил маҳсулотларни ишлов беришга қайта созланиш мумкинлигини аниқлайди. Мосланувчанлик бир маҳсулотни ишлаб чиқаришдан бошқасига қанчалик тез ўтиш мумкинлигини кўрсатади.</a:t>
            </a:r>
            <a:endParaRPr lang="ru-RU" sz="26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96944" cy="6192688"/>
          </a:xfrm>
        </p:spPr>
        <p:txBody>
          <a:bodyPr>
            <a:noAutofit/>
          </a:bodyPr>
          <a:lstStyle/>
          <a:p>
            <a:pPr marL="0" indent="576000" algn="just">
              <a:lnSpc>
                <a:spcPct val="120000"/>
              </a:lnSpc>
              <a:spcBef>
                <a:spcPts val="0"/>
              </a:spcBef>
              <a:buNone/>
            </a:pPr>
            <a:r>
              <a:rPr lang="uz-Cyrl-UZ" sz="2800" dirty="0">
                <a:latin typeface="Times New Roman" panose="02020603050405020304" pitchFamily="18" charset="0"/>
                <a:cs typeface="Times New Roman" panose="02020603050405020304" pitchFamily="18" charset="0"/>
              </a:rPr>
              <a:t>Ишлаб чиқариш жараёнини автоматлаштириш тарихи ва ривожланиш тамойилларини тахлили шуни кўрсатадики, автоматлаштиришни хар хил мураккабликдаги масалалар хал этилган 3 та босқичга бўлиш мумкин:</a:t>
            </a:r>
          </a:p>
          <a:p>
            <a:pPr marL="0" indent="576000" algn="just">
              <a:lnSpc>
                <a:spcPct val="120000"/>
              </a:lnSpc>
              <a:spcBef>
                <a:spcPts val="0"/>
              </a:spcBef>
              <a:buNone/>
            </a:pPr>
            <a:r>
              <a:rPr lang="uz-Cyrl-UZ" sz="2800" dirty="0">
                <a:latin typeface="Times New Roman" panose="02020603050405020304" pitchFamily="18" charset="0"/>
                <a:cs typeface="Times New Roman" panose="02020603050405020304" pitchFamily="18" charset="0"/>
              </a:rPr>
              <a:t>1.	Ишчи циклларни автоматлаштириш, автомат ва ярим автоматлар қуриш;</a:t>
            </a:r>
          </a:p>
          <a:p>
            <a:pPr marL="0" indent="576000" algn="just">
              <a:lnSpc>
                <a:spcPct val="120000"/>
              </a:lnSpc>
              <a:spcBef>
                <a:spcPts val="0"/>
              </a:spcBef>
              <a:buNone/>
            </a:pPr>
            <a:r>
              <a:rPr lang="uz-Cyrl-UZ" sz="2800" dirty="0">
                <a:latin typeface="Times New Roman" panose="02020603050405020304" pitchFamily="18" charset="0"/>
                <a:cs typeface="Times New Roman" panose="02020603050405020304" pitchFamily="18" charset="0"/>
              </a:rPr>
              <a:t>2.	Машиналар тезлигини автоматлаштириш, автомат линиялар қуриш;</a:t>
            </a:r>
          </a:p>
          <a:p>
            <a:pPr marL="0" indent="576000" algn="just">
              <a:lnSpc>
                <a:spcPct val="120000"/>
              </a:lnSpc>
              <a:spcBef>
                <a:spcPts val="0"/>
              </a:spcBef>
              <a:buNone/>
            </a:pPr>
            <a:r>
              <a:rPr lang="uz-Cyrl-UZ" sz="2800" dirty="0">
                <a:latin typeface="Times New Roman" panose="02020603050405020304" pitchFamily="18" charset="0"/>
                <a:cs typeface="Times New Roman" panose="02020603050405020304" pitchFamily="18" charset="0"/>
              </a:rPr>
              <a:t>3.	Ишлаб чиқаришни комплекс автоматлаштириш ёки автомат цехлар ва заводлар қуриш.</a:t>
            </a:r>
          </a:p>
        </p:txBody>
      </p:sp>
    </p:spTree>
    <p:extLst>
      <p:ext uri="{BB962C8B-B14F-4D97-AF65-F5344CB8AC3E}">
        <p14:creationId xmlns:p14="http://schemas.microsoft.com/office/powerpoint/2010/main" val="49735025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264696"/>
          </a:xfrm>
        </p:spPr>
        <p:txBody>
          <a:bodyPr>
            <a:normAutofit fontScale="92500" lnSpcReduction="20000"/>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Ҳар қандай ишчи машина учта асосий механизмлар (юритиш, узатиш, бажарувчи) дан иборат. Улар ичида энг асосийси ишлов аниқлиги ва унумдорлиги, хамда машина имкониятларини аниқловчи бажарувчи механизмларда.</a:t>
            </a:r>
          </a:p>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Ҳар қандай машинани иш жараёнини кузатар эканмиз ишлов бериш, назорат ва йиғишни бажарувчи механизмни, асосий ишчи юриш (ҳаракат) ларидан ташқари, ишловга боғлиқ бўлмаган ҳаракат (юриш) лар (кескични ишловга олиб бориш ва қайтариш заготовкани ўрнатиш маҳкамлаш, бўшатиш ва олиш, машинани юритиш ва тўхтатиш, револьвер каллакни буриш ва ҳоказолар).</a:t>
            </a: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476672"/>
            <a:ext cx="8424936" cy="6048672"/>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Битта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салт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иборат</a:t>
            </a:r>
            <a:endParaRPr lang="ru-RU" sz="2800" b="1" dirty="0">
              <a:latin typeface="Times New Roman" panose="02020603050405020304" pitchFamily="18" charset="0"/>
              <a:cs typeface="Times New Roman" panose="02020603050405020304" pitchFamily="18" charset="0"/>
            </a:endParaRPr>
          </a:p>
          <a:p>
            <a:pPr marL="0" indent="536575" algn="ctr">
              <a:lnSpc>
                <a:spcPct val="150000"/>
              </a:lnSpc>
              <a:buNone/>
            </a:pPr>
            <a:r>
              <a:rPr lang="en-US" sz="2800" i="1" dirty="0">
                <a:latin typeface="Times New Roman" panose="02020603050405020304" pitchFamily="18" charset="0"/>
                <a:cs typeface="Times New Roman" panose="02020603050405020304" pitchFamily="18" charset="0"/>
              </a:rPr>
              <a:t>T</a:t>
            </a:r>
            <a:r>
              <a:rPr lang="ru-RU" sz="2800" i="1" dirty="0">
                <a:latin typeface="Times New Roman" panose="02020603050405020304" pitchFamily="18" charset="0"/>
                <a:cs typeface="Times New Roman" panose="02020603050405020304" pitchFamily="18" charset="0"/>
              </a:rPr>
              <a:t>=</a:t>
            </a:r>
            <a:r>
              <a:rPr lang="en-US" sz="2800" i="1" dirty="0" err="1">
                <a:latin typeface="Times New Roman" panose="02020603050405020304" pitchFamily="18" charset="0"/>
                <a:cs typeface="Times New Roman" panose="02020603050405020304" pitchFamily="18" charset="0"/>
              </a:rPr>
              <a:t>t</a:t>
            </a:r>
            <a:r>
              <a:rPr lang="en-US" sz="2800" i="1" baseline="-25000" dirty="0" err="1">
                <a:latin typeface="Times New Roman" panose="02020603050405020304" pitchFamily="18" charset="0"/>
                <a:cs typeface="Times New Roman" panose="02020603050405020304" pitchFamily="18" charset="0"/>
              </a:rPr>
              <a:t>u</a:t>
            </a:r>
            <a:r>
              <a:rPr lang="ru-RU" sz="2800" i="1" dirty="0">
                <a:latin typeface="Times New Roman" panose="02020603050405020304" pitchFamily="18" charset="0"/>
                <a:cs typeface="Times New Roman" panose="02020603050405020304" pitchFamily="18" charset="0"/>
              </a:rPr>
              <a:t>+</a:t>
            </a:r>
            <a:r>
              <a:rPr lang="en-US" sz="2800" i="1" dirty="0" err="1">
                <a:latin typeface="Times New Roman" panose="02020603050405020304" pitchFamily="18" charset="0"/>
                <a:cs typeface="Times New Roman" panose="02020603050405020304" pitchFamily="18" charset="0"/>
              </a:rPr>
              <a:t>t</a:t>
            </a:r>
            <a:r>
              <a:rPr lang="en-US" sz="2800" i="1" baseline="-25000" dirty="0" err="1">
                <a:latin typeface="Times New Roman" panose="02020603050405020304" pitchFamily="18" charset="0"/>
                <a:cs typeface="Times New Roman" panose="02020603050405020304" pitchFamily="18" charset="0"/>
              </a:rPr>
              <a:t>c</a:t>
            </a:r>
            <a:endParaRPr lang="ru-RU" sz="2800" b="1" dirty="0">
              <a:latin typeface="Times New Roman" panose="02020603050405020304" pitchFamily="18" charset="0"/>
              <a:cs typeface="Times New Roman" panose="02020603050405020304" pitchFamily="18" charset="0"/>
            </a:endParaRPr>
          </a:p>
          <a:p>
            <a:pPr marL="0" indent="179388" algn="just">
              <a:lnSpc>
                <a:spcPct val="150000"/>
              </a:lnSpc>
              <a:buNone/>
            </a:pPr>
            <a:r>
              <a:rPr lang="ru-RU" sz="2800" dirty="0">
                <a:latin typeface="Times New Roman" panose="02020603050405020304" pitchFamily="18" charset="0"/>
                <a:cs typeface="Times New Roman" panose="02020603050405020304" pitchFamily="18" charset="0"/>
              </a:rPr>
              <a:t>бунда, </a:t>
            </a:r>
            <a:r>
              <a:rPr lang="ru-RU"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a:t>
            </a:r>
            <a:r>
              <a:rPr lang="en-US" sz="2800" baseline="-25000" dirty="0" err="1" smtClean="0">
                <a:latin typeface="Times New Roman" panose="02020603050405020304" pitchFamily="18" charset="0"/>
                <a:cs typeface="Times New Roman" panose="02020603050405020304" pitchFamily="18" charset="0"/>
              </a:rPr>
              <a:t>u</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a:t>
            </a:r>
            <a:r>
              <a:rPr lang="en-US" sz="2800" baseline="-25000" dirty="0" err="1" smtClean="0">
                <a:latin typeface="Times New Roman" panose="02020603050405020304" pitchFamily="18" charset="0"/>
                <a:cs typeface="Times New Roman" panose="02020603050405020304" pitchFamily="18" charset="0"/>
              </a:rPr>
              <a:t>c</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c</a:t>
            </a:r>
            <a:r>
              <a:rPr lang="ru-RU" sz="2800" dirty="0" err="1">
                <a:latin typeface="Times New Roman" panose="02020603050405020304" pitchFamily="18" charset="0"/>
                <a:cs typeface="Times New Roman" panose="02020603050405020304" pitchFamily="18" charset="0"/>
              </a:rPr>
              <a:t>алт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6093296"/>
            <a:ext cx="7982256" cy="576064"/>
          </a:xfrm>
        </p:spPr>
        <p:txBody>
          <a:bodyPr>
            <a:normAutofit/>
          </a:bodyPr>
          <a:lstStyle/>
          <a:p>
            <a:pPr marL="0" indent="0" algn="ctr">
              <a:buNone/>
            </a:pPr>
            <a:r>
              <a:rPr lang="ru-RU" sz="2400" dirty="0" smtClean="0">
                <a:latin typeface="Times New Roman" panose="02020603050405020304" pitchFamily="18" charset="0"/>
                <a:cs typeface="Times New Roman" panose="02020603050405020304" pitchFamily="18" charset="0"/>
              </a:rPr>
              <a:t>1-босқич </a:t>
            </a:r>
            <a:r>
              <a:rPr lang="ru-RU" sz="2400" dirty="0" err="1" smtClean="0">
                <a:latin typeface="Times New Roman" panose="02020603050405020304" pitchFamily="18" charset="0"/>
                <a:cs typeface="Times New Roman" panose="02020603050405020304" pitchFamily="18" charset="0"/>
              </a:rPr>
              <a:t>структураси</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32656"/>
            <a:ext cx="8394652" cy="5544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23418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04664"/>
            <a:ext cx="8352928" cy="6120680"/>
          </a:xfrm>
        </p:spPr>
        <p:txBody>
          <a:bodyPr>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Алоҳида ишчи ва салт юришлар бир-бири билан бир вақтда бажарилиши мумкин. Ҳар қандай ишчи машина ишчи юришларни ўзи бажаради. Агарда машина ишчи юришлардан ташқари салт юришларни ўзи бажарса, ундай машина автомат машина ёки “автомат” деб юритилади.</a:t>
            </a:r>
          </a:p>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Автоматнинг автоматик ишлаши учун ишчи ва салт юришларини бошқариш механизмлари бўлиши ва улар маълум дастур асосида кетма-кет ишлашини таъминланиши зарур. </a:t>
            </a:r>
          </a:p>
        </p:txBody>
      </p:sp>
    </p:spTree>
    <p:extLst>
      <p:ext uri="{BB962C8B-B14F-4D97-AF65-F5344CB8AC3E}">
        <p14:creationId xmlns:p14="http://schemas.microsoft.com/office/powerpoint/2010/main" val="181077490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496944" cy="6264696"/>
          </a:xfrm>
        </p:spPr>
        <p:txBody>
          <a:bodyPr>
            <a:noAutofit/>
          </a:bodyPr>
          <a:lstStyle/>
          <a:p>
            <a:pPr marL="0" indent="536575" algn="just">
              <a:buNone/>
            </a:pPr>
            <a:r>
              <a:rPr lang="uz-Cyrl-UZ" sz="2800" dirty="0" smtClean="0">
                <a:latin typeface="Times New Roman" panose="02020603050405020304" pitchFamily="18" charset="0"/>
                <a:cs typeface="Times New Roman" panose="02020603050405020304" pitchFamily="18" charset="0"/>
              </a:rPr>
              <a:t>Агарда салт юришларни амалга оширувчи бирор бир асосий механизм етарли бўлмаса автоматик цикл бузилади ва циклни қайтариш учун албатта ишчи аралашиши зарур бўлади. Кўпинча бундай механизм, заготовкаларни ишончли юклаш механизмлари қуришни қийинлиги учун юклаш механизмлари бўлиши мумкин.</a:t>
            </a:r>
          </a:p>
          <a:p>
            <a:pPr marL="0" indent="536575" algn="just">
              <a:buNone/>
            </a:pPr>
            <a:r>
              <a:rPr lang="uz-Cyrl-UZ" sz="2800" dirty="0" smtClean="0">
                <a:latin typeface="Times New Roman" panose="02020603050405020304" pitchFamily="18" charset="0"/>
                <a:cs typeface="Times New Roman" panose="02020603050405020304" pitchFamily="18" charset="0"/>
              </a:rPr>
              <a:t>Демак юклаш автоматлашмаган бўлса, машина ишчи циклни тугатгандан сўнг тўхтайди ва ишчи ишлов берилган детални олади ва янги заготовкани махкамлайди. Бундай автомат циклда ишловчи лекин қайтариш учун ишчини аралиши талаб қилинган машиналар ярим автоматлар дейилади.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568952" cy="6336704"/>
          </a:xfrm>
        </p:spPr>
        <p:txBody>
          <a:bodyPr>
            <a:noAutofit/>
          </a:bodyPr>
          <a:lstStyle/>
          <a:p>
            <a:pPr marL="0" indent="576000" algn="just">
              <a:lnSpc>
                <a:spcPct val="120000"/>
              </a:lnSpc>
              <a:spcBef>
                <a:spcPts val="600"/>
              </a:spcBef>
              <a:buNone/>
            </a:pPr>
            <a:r>
              <a:rPr lang="uz-Cyrl-UZ" sz="2600" dirty="0">
                <a:latin typeface="Times New Roman" panose="02020603050405020304" pitchFamily="18" charset="0"/>
                <a:cs typeface="Times New Roman" panose="02020603050405020304" pitchFamily="18" charset="0"/>
              </a:rPr>
              <a:t>Автоматаштиришни биринчи босқичида алоҳида ишлов бериш операциялари автоматлаштиришга эришилади.</a:t>
            </a:r>
          </a:p>
          <a:p>
            <a:pPr marL="0" indent="576000" algn="just">
              <a:lnSpc>
                <a:spcPct val="120000"/>
              </a:lnSpc>
              <a:spcBef>
                <a:spcPts val="600"/>
              </a:spcBef>
              <a:buNone/>
            </a:pPr>
            <a:r>
              <a:rPr lang="uz-Cyrl-UZ" sz="2600" dirty="0">
                <a:latin typeface="Times New Roman" panose="02020603050405020304" pitchFamily="18" charset="0"/>
                <a:cs typeface="Times New Roman" panose="02020603050405020304" pitchFamily="18" charset="0"/>
              </a:rPr>
              <a:t>Автоматлаштиришни иккинчи босқичида машиналар тизими (системаси) автоматлаштирилган, бунда ҳар хил ишлов бериш, назорат қилиш, йиғиш операцияларини бажаришга мўлжалланган автомат линиялар қурилади.</a:t>
            </a:r>
          </a:p>
          <a:p>
            <a:pPr marL="0" indent="576000" algn="just">
              <a:lnSpc>
                <a:spcPct val="120000"/>
              </a:lnSpc>
              <a:spcBef>
                <a:spcPts val="600"/>
              </a:spcBef>
              <a:buNone/>
            </a:pPr>
            <a:r>
              <a:rPr lang="uz-Cyrl-UZ" sz="2600" dirty="0">
                <a:latin typeface="Times New Roman" panose="02020603050405020304" pitchFamily="18" charset="0"/>
                <a:cs typeface="Times New Roman" panose="02020603050405020304" pitchFamily="18" charset="0"/>
              </a:rPr>
              <a:t>Автомат линия деб, технологик кетма-кетликда жойлашган ва умумий ташиш босқичлари, воситалари, билан таъминланган автоматлаштирилган тарзда созлашдан бошқа операцияларни бажарадиган машиналар тезлигига айтилади.</a:t>
            </a:r>
          </a:p>
        </p:txBody>
      </p:sp>
    </p:spTree>
    <p:extLst>
      <p:ext uri="{BB962C8B-B14F-4D97-AF65-F5344CB8AC3E}">
        <p14:creationId xmlns:p14="http://schemas.microsoft.com/office/powerpoint/2010/main" val="50009959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1560" y="260648"/>
            <a:ext cx="7992888" cy="6408712"/>
          </a:xfrm>
        </p:spPr>
        <p:txBody>
          <a:bodyPr>
            <a:normAutofit fontScale="92500" lnSpcReduction="20000"/>
          </a:bodyPr>
          <a:lstStyle/>
          <a:p>
            <a:pPr marL="0" indent="576000" algn="just">
              <a:lnSpc>
                <a:spcPct val="150000"/>
              </a:lnSpc>
              <a:buNone/>
            </a:pPr>
            <a:r>
              <a:rPr lang="uz-Cyrl-UZ" sz="2800" dirty="0">
                <a:latin typeface="Times New Roman" panose="02020603050405020304" pitchFamily="18" charset="0"/>
                <a:cs typeface="Times New Roman" panose="02020603050405020304" pitchFamily="18" charset="0"/>
              </a:rPr>
              <a:t>Алоҳида машиналарни ишчи циклларини автоматлаштиришда тўпланган  тажрибалардан сўнг, янги янада мураккаб масалаларни хал қилишга киришилади. Бундай масалалардан бири ишлов берилаётган деталларни дастгоҳлараро ташишни автомат тизимини яратиш бўлиб қолди. Бу масала детални бир ишчи машинадан иккинчисига автоматлаштирилган тарзда узатиш билангина боғлиқ бўлиб қолмасдан. Бунда ҳамма ишчи машинани иш ритми, уларни бузилишларида ҳосил бўлган йўқотишларни ҳар хиллиги масалани янада мураккаблаштириб юборади.</a:t>
            </a:r>
          </a:p>
        </p:txBody>
      </p:sp>
    </p:spTree>
    <p:extLst>
      <p:ext uri="{BB962C8B-B14F-4D97-AF65-F5344CB8AC3E}">
        <p14:creationId xmlns:p14="http://schemas.microsoft.com/office/powerpoint/2010/main" val="26108062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Бу босқичда машиналар тизимини бошқарув тизими шакллантиради. Бунда кулачоклар, кулачокли валлар билан бошқариш мумкин эмас, шу сабабли электрик, электрон ва гидравлик бошқарув тизимларидан фойдаланилади, ҳозирда компьютерлар кенг қўлланилмоқда.</a:t>
            </a:r>
          </a:p>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Автоматлаштиришни иккинчи босқичида автоматик назорат тизимлари, жумладан дастгоҳни ишини ўзгартирадиган актив (фаол) назорат қўлланилиши бошланади.</a:t>
            </a: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496944" cy="6048672"/>
          </a:xfrm>
        </p:spPr>
        <p:txBody>
          <a:bodyPr>
            <a:norm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Автоматлаштиришнинг учинчи босқичи, сифатни бошқариш тизимлари, ишлаб чиқаришни автоматик бошқариш тизимлари ва электрон ҳисоблаш машиналарни кенг қўланган ҳолда автомат бўлимлар, цехлар ва заводлар қуриш билан ишлаб чиқариш жараёнини комплекс автоматлаштириш билан боғлиқ. Комплекс автоматлаштиришда юқори техника билан таъминланган ишлаб чиқариш жараёнини циклини иложи борича қисқартириш ва ишлаб чиқаришни автоматлаштирилган бошқаришни қўллаш муҳим аҳамият касб этади.</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13849" y="5883871"/>
            <a:ext cx="6545974" cy="461665"/>
          </a:xfrm>
          <a:prstGeom prst="rect">
            <a:avLst/>
          </a:prstGeom>
        </p:spPr>
        <p:txBody>
          <a:bodyPr wrap="square">
            <a:spAutoFit/>
          </a:bodyPr>
          <a:lstStyle/>
          <a:p>
            <a:pPr algn="ctr"/>
            <a:r>
              <a:rPr lang="ru-RU" sz="2400" dirty="0">
                <a:latin typeface="Times New Roman" panose="02020603050405020304" pitchFamily="18" charset="0"/>
                <a:cs typeface="Times New Roman" panose="02020603050405020304" pitchFamily="18" charset="0"/>
              </a:rPr>
              <a:t>2-бос</a:t>
            </a:r>
            <a:r>
              <a:rPr lang="uz-Cyrl-UZ" sz="2400" dirty="0">
                <a:latin typeface="Times New Roman" panose="02020603050405020304" pitchFamily="18" charset="0"/>
                <a:cs typeface="Times New Roman" panose="02020603050405020304" pitchFamily="18" charset="0"/>
              </a:rPr>
              <a:t>қ</a:t>
            </a:r>
            <a:r>
              <a:rPr lang="ru-RU" sz="2400" dirty="0" err="1">
                <a:latin typeface="Times New Roman" panose="02020603050405020304" pitchFamily="18" charset="0"/>
                <a:cs typeface="Times New Roman" panose="02020603050405020304" pitchFamily="18" charset="0"/>
              </a:rPr>
              <a:t>ич</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структураси</a:t>
            </a:r>
            <a:r>
              <a:rPr lang="ru-RU" sz="2400" dirty="0">
                <a:latin typeface="Times New Roman" panose="02020603050405020304" pitchFamily="18" charset="0"/>
                <a:cs typeface="Times New Roman" panose="02020603050405020304" pitchFamily="18" charset="0"/>
              </a:rPr>
              <a:t>.</a:t>
            </a:r>
            <a:endParaRPr lang="ru-RU" sz="2400" i="1" dirty="0">
              <a:latin typeface="Times New Roman" panose="02020603050405020304" pitchFamily="18" charset="0"/>
              <a:cs typeface="Times New Roman" panose="02020603050405020304" pitchFamily="18" charset="0"/>
            </a:endParaRP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33" y="332656"/>
            <a:ext cx="8690563"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942101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323528" y="260648"/>
            <a:ext cx="8496944" cy="6336703"/>
          </a:xfrm>
        </p:spPr>
        <p:txBody>
          <a:bodyPr>
            <a:normAutofit/>
          </a:bodyPr>
          <a:lstStyle/>
          <a:p>
            <a:pPr marL="0" indent="536575" algn="just">
              <a:lnSpc>
                <a:spcPct val="120000"/>
              </a:lnSpc>
              <a:spcBef>
                <a:spcPts val="600"/>
              </a:spcBef>
              <a:buNone/>
            </a:pPr>
            <a:r>
              <a:rPr lang="uz-Cyrl-UZ" sz="2800" dirty="0">
                <a:latin typeface="Times New Roman" panose="02020603050405020304" pitchFamily="18" charset="0"/>
                <a:cs typeface="Times New Roman" panose="02020603050405020304" pitchFamily="18" charset="0"/>
              </a:rPr>
              <a:t>Асосий ишлаб чиқариш жараёни автомат линияларда бажарилади, линиялар ва цехлар орасидаги ташиш, тахлаш қириндиларни йиғиш ва қайта ишлаш, сифатни бошқариш, ишлаб чиқаришни автомат бошқариш тизимлари кенг қўлланилади</a:t>
            </a:r>
            <a:r>
              <a:rPr lang="uz-Cyrl-UZ" sz="2800" dirty="0" smtClean="0">
                <a:latin typeface="Times New Roman" panose="02020603050405020304" pitchFamily="18" charset="0"/>
                <a:cs typeface="Times New Roman" panose="02020603050405020304" pitchFamily="18" charset="0"/>
              </a:rPr>
              <a:t>.</a:t>
            </a:r>
          </a:p>
          <a:p>
            <a:pPr marL="0" indent="536575" algn="just">
              <a:lnSpc>
                <a:spcPct val="120000"/>
              </a:lnSpc>
              <a:spcBef>
                <a:spcPts val="600"/>
              </a:spcBef>
              <a:buNone/>
            </a:pPr>
            <a:r>
              <a:rPr lang="ru-RU" sz="2800" dirty="0" err="1">
                <a:latin typeface="Times New Roman" panose="02020603050405020304" pitchFamily="18" charset="0"/>
                <a:cs typeface="Times New Roman" panose="02020603050405020304" pitchFamily="18" charset="0"/>
              </a:rPr>
              <a:t>Ҳозирда</a:t>
            </a:r>
            <a:r>
              <a:rPr lang="ru-RU" sz="2800" dirty="0">
                <a:latin typeface="Times New Roman" panose="02020603050405020304" pitchFamily="18" charset="0"/>
                <a:cs typeface="Times New Roman" panose="02020603050405020304" pitchFamily="18" charset="0"/>
              </a:rPr>
              <a:t> комплекс </a:t>
            </a:r>
            <a:r>
              <a:rPr lang="ru-RU" sz="2800" dirty="0" err="1">
                <a:latin typeface="Times New Roman" panose="02020603050405020304" pitchFamily="18" charset="0"/>
                <a:cs typeface="Times New Roman" panose="02020603050405020304" pitchFamily="18" charset="0"/>
              </a:rPr>
              <a:t>автоматлаштиришда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базасида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мосланувчан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модулларида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қўланилмоқда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Бундаги</a:t>
            </a:r>
            <a:r>
              <a:rPr lang="ru-RU" sz="2800" dirty="0">
                <a:latin typeface="Times New Roman" panose="02020603050405020304" pitchFamily="18" charset="0"/>
                <a:cs typeface="Times New Roman" panose="02020603050405020304" pitchFamily="18" charset="0"/>
              </a:rPr>
              <a:t> электрон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машина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имконияти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нафақат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a:t>
            </a:r>
            <a:r>
              <a:rPr lang="ru-RU" sz="2800" dirty="0">
                <a:latin typeface="Times New Roman" panose="02020603050405020304" pitchFamily="18" charset="0"/>
                <a:cs typeface="Times New Roman" panose="02020603050405020304" pitchFamily="18" charset="0"/>
              </a:rPr>
              <a:t> балки </a:t>
            </a:r>
            <a:r>
              <a:rPr lang="ru-RU" sz="2800" dirty="0" err="1">
                <a:latin typeface="Times New Roman" panose="02020603050405020304" pitchFamily="18" charset="0"/>
                <a:cs typeface="Times New Roman" panose="02020603050405020304" pitchFamily="18" charset="0"/>
              </a:rPr>
              <a:t>бутун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электрон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юклатилмоқда</a:t>
            </a:r>
            <a:r>
              <a:rPr lang="ru-RU" sz="2800" dirty="0">
                <a:latin typeface="Times New Roman" panose="02020603050405020304" pitchFamily="18" charset="0"/>
                <a:cs typeface="Times New Roman" panose="02020603050405020304" pitchFamily="18" charset="0"/>
              </a:rPr>
              <a:t>.</a:t>
            </a:r>
            <a:endParaRPr lang="ru-RU"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13849" y="6097146"/>
            <a:ext cx="6545974" cy="461665"/>
          </a:xfrm>
          <a:prstGeom prst="rect">
            <a:avLst/>
          </a:prstGeom>
        </p:spPr>
        <p:txBody>
          <a:bodyPr wrap="square">
            <a:spAutoFit/>
          </a:bodyPr>
          <a:lstStyle/>
          <a:p>
            <a:pPr algn="ctr"/>
            <a:r>
              <a:rPr lang="ru-RU" sz="2400" dirty="0" smtClean="0">
                <a:latin typeface="Times New Roman" panose="02020603050405020304" pitchFamily="18" charset="0"/>
                <a:cs typeface="Times New Roman" panose="02020603050405020304" pitchFamily="18" charset="0"/>
              </a:rPr>
              <a:t>3-бос</a:t>
            </a:r>
            <a:r>
              <a:rPr lang="uz-Cyrl-UZ" sz="2400" dirty="0">
                <a:latin typeface="Times New Roman" panose="02020603050405020304" pitchFamily="18" charset="0"/>
                <a:cs typeface="Times New Roman" panose="02020603050405020304" pitchFamily="18" charset="0"/>
              </a:rPr>
              <a:t>қ</a:t>
            </a:r>
            <a:r>
              <a:rPr lang="ru-RU" sz="2400" dirty="0" err="1">
                <a:latin typeface="Times New Roman" panose="02020603050405020304" pitchFamily="18" charset="0"/>
                <a:cs typeface="Times New Roman" panose="02020603050405020304" pitchFamily="18" charset="0"/>
              </a:rPr>
              <a:t>ич</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структураси</a:t>
            </a:r>
            <a:r>
              <a:rPr lang="ru-RU" sz="2400" dirty="0">
                <a:latin typeface="Times New Roman" panose="02020603050405020304" pitchFamily="18" charset="0"/>
                <a:cs typeface="Times New Roman" panose="02020603050405020304" pitchFamily="18" charset="0"/>
              </a:rPr>
              <a:t>.</a:t>
            </a:r>
            <a:endParaRPr lang="ru-RU" sz="2400" i="1" dirty="0">
              <a:latin typeface="Times New Roman" panose="02020603050405020304" pitchFamily="18" charset="0"/>
              <a:cs typeface="Times New Roman" panose="02020603050405020304" pitchFamily="18" charset="0"/>
            </a:endParaRPr>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73" t="4315"/>
          <a:stretch/>
        </p:blipFill>
        <p:spPr bwMode="auto">
          <a:xfrm>
            <a:off x="611560" y="332656"/>
            <a:ext cx="7908210" cy="5672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708625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a:bodyPr>
          <a:lstStyle/>
          <a:p>
            <a:pPr marL="0" indent="442913" algn="ctr">
              <a:lnSpc>
                <a:spcPct val="150000"/>
              </a:lnSpc>
              <a:buNone/>
            </a:pPr>
            <a:r>
              <a:rPr lang="uz-Cyrl-UZ" sz="2800" b="1" dirty="0">
                <a:latin typeface="Times New Roman" panose="02020603050405020304" pitchFamily="18" charset="0"/>
                <a:cs typeface="Times New Roman" panose="02020603050405020304" pitchFamily="18" charset="0"/>
              </a:rPr>
              <a:t>8.2. Автоматик линиялар, уларнинг таснифи.</a:t>
            </a:r>
          </a:p>
          <a:p>
            <a:pPr marL="0" indent="442913" algn="just">
              <a:buNone/>
            </a:pPr>
            <a:endParaRPr lang="uz-Cyrl-UZ" sz="2800" dirty="0" smtClean="0">
              <a:latin typeface="Times New Roman" panose="02020603050405020304" pitchFamily="18" charset="0"/>
              <a:cs typeface="Times New Roman" panose="02020603050405020304" pitchFamily="18" charset="0"/>
            </a:endParaRPr>
          </a:p>
          <a:p>
            <a:pPr marL="0" indent="442913" algn="just">
              <a:lnSpc>
                <a:spcPct val="150000"/>
              </a:lnSpc>
              <a:buNone/>
            </a:pPr>
            <a:r>
              <a:rPr lang="uz-Cyrl-UZ" sz="2800" dirty="0" smtClean="0">
                <a:latin typeface="Times New Roman" panose="02020603050405020304" pitchFamily="18" charset="0"/>
                <a:cs typeface="Times New Roman" panose="02020603050405020304" pitchFamily="18" charset="0"/>
              </a:rPr>
              <a:t>Автоматик </a:t>
            </a:r>
            <a:r>
              <a:rPr lang="uz-Cyrl-UZ" sz="2800" dirty="0">
                <a:latin typeface="Times New Roman" panose="02020603050405020304" pitchFamily="18" charset="0"/>
                <a:cs typeface="Times New Roman" panose="02020603050405020304" pitchFamily="18" charset="0"/>
              </a:rPr>
              <a:t>линия – бу буюмларни ташиш, тақсимлаш ва уларнинг оқимини бирлаштириш, йўналишини ўзгартириш, чиқиндиларни чиқариб ташлаш учун мўлжалланган автоматик механизм ва қурилмалар билан бирлаширилган технологик кетма-кетликда жойлаштирилган автомат машиналар тизимидир.</a:t>
            </a: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fontScale="92500" lnSpcReduction="20000"/>
          </a:bodyPr>
          <a:lstStyle/>
          <a:p>
            <a:pPr marL="0" indent="442913" algn="just">
              <a:lnSpc>
                <a:spcPct val="150000"/>
              </a:lnSpc>
              <a:buNone/>
            </a:pPr>
            <a:r>
              <a:rPr lang="uz-Cyrl-UZ" sz="2800" dirty="0">
                <a:latin typeface="Times New Roman" panose="02020603050405020304" pitchFamily="18" charset="0"/>
                <a:cs typeface="Times New Roman" panose="02020603050405020304" pitchFamily="18" charset="0"/>
              </a:rPr>
              <a:t>Автоматик линиялар кўпинча бир хил типдаги деталларни кўп миқдорда ишлашга мўлжалланган. Автоматик линиялар, одатда, заготовкага ишлов бериш технологик жараёнига мос равишда кетма-кет ўрнатилган ва ягона транспорт тизими билан боғланади. Теҳнологик жараённинг айрим босқичларида бир ҳил вазифани бажарувчи дастгоҳлар параллел ўрнатилиши мумкин. У ёки бу операция бажарилаётганда заготовка ишлов бериш вақтида фарқ бўлиб қоладиган ҳолларда кўтиш зоналари ва заҳира тўплаш учун резерв хоналари кўзда тутилган. Бу ҳолда одамнинг вазифаси жиҳозларнинг ишлашини кузатиб туриш, бошқариш ва созлашдан иборат бўлади.</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86115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352928" cy="6336704"/>
          </a:xfrm>
        </p:spPr>
        <p:txBody>
          <a:bodyPr>
            <a:noAutofit/>
          </a:bodyPr>
          <a:lstStyle/>
          <a:p>
            <a:pPr marL="0" indent="536575"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Ишлаб чиқариш масштабларига ва технологик жараённинг характерига қараб автоматик линияларнинг тузилма схемалари ҳар хил кўринишга эга бўлади:</a:t>
            </a:r>
          </a:p>
          <a:p>
            <a:pPr marL="539750" indent="-360363" algn="just">
              <a:lnSpc>
                <a:spcPct val="150000"/>
              </a:lnSpc>
              <a:spcBef>
                <a:spcPts val="0"/>
              </a:spcBef>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 автоматик </a:t>
            </a:r>
            <a:r>
              <a:rPr lang="uz-Cyrl-UZ" sz="2800" dirty="0">
                <a:latin typeface="Times New Roman" panose="02020603050405020304" pitchFamily="18" charset="0"/>
                <a:cs typeface="Times New Roman" panose="02020603050405020304" pitchFamily="18" charset="0"/>
              </a:rPr>
              <a:t>дастгоҳлар;</a:t>
            </a:r>
          </a:p>
          <a:p>
            <a:pPr marL="539750" indent="-360363" algn="just">
              <a:lnSpc>
                <a:spcPct val="150000"/>
              </a:lnSpc>
              <a:spcBef>
                <a:spcPts val="0"/>
              </a:spcBef>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 тақсимлаш </a:t>
            </a:r>
            <a:r>
              <a:rPr lang="uz-Cyrl-UZ" sz="2800" dirty="0">
                <a:latin typeface="Times New Roman" panose="02020603050405020304" pitchFamily="18" charset="0"/>
                <a:cs typeface="Times New Roman" panose="02020603050405020304" pitchFamily="18" charset="0"/>
              </a:rPr>
              <a:t>механизмлари.</a:t>
            </a:r>
          </a:p>
          <a:p>
            <a:pPr marL="0" indent="536575"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Ишлаб чиқариш жараёнларини автоматлаштириш йўналишларидан бири деталларга автомат линияларда ишлов бериш хисобланади.</a:t>
            </a:r>
          </a:p>
        </p:txBody>
      </p:sp>
    </p:spTree>
    <p:extLst>
      <p:ext uri="{BB962C8B-B14F-4D97-AF65-F5344CB8AC3E}">
        <p14:creationId xmlns:p14="http://schemas.microsoft.com/office/powerpoint/2010/main" val="15954619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576000" algn="just">
              <a:lnSpc>
                <a:spcPct val="110000"/>
              </a:lnSpc>
              <a:buNone/>
            </a:pPr>
            <a:r>
              <a:rPr lang="uz-Cyrl-UZ" sz="2600" dirty="0">
                <a:latin typeface="Times New Roman" panose="02020603050405020304" pitchFamily="18" charset="0"/>
                <a:cs typeface="Times New Roman" panose="02020603050405020304" pitchFamily="18" charset="0"/>
              </a:rPr>
              <a:t>Деталларга автоматик линияларда ишлов бериш технологияларини тузишда шу линияда ишлатиладиган асосий дастгоҳлар (автоматлар, ярим автоматлар) заготовкаларни юклаш-ташиш қурилмалалари, қириндиларни йиғиштириб олиш механизмлари ва бошқаларни тўғри танлаш муҳим аҳамиятга эга. Бундан ташқари деталларни ўлчамлари ва бошқа параметрларни назорат қилиш тизимларини ташкил этиш муҳим аҳамиятга эга</a:t>
            </a:r>
            <a:r>
              <a:rPr lang="uz-Cyrl-UZ" sz="2600" dirty="0" smtClean="0">
                <a:latin typeface="Times New Roman" panose="02020603050405020304" pitchFamily="18" charset="0"/>
                <a:cs typeface="Times New Roman" panose="02020603050405020304" pitchFamily="18" charset="0"/>
              </a:rPr>
              <a:t>.</a:t>
            </a:r>
          </a:p>
          <a:p>
            <a:pPr marL="0" indent="576000" algn="just">
              <a:lnSpc>
                <a:spcPct val="110000"/>
              </a:lnSpc>
              <a:buNone/>
            </a:pPr>
            <a:r>
              <a:rPr lang="ru-RU" sz="2600" dirty="0" err="1">
                <a:latin typeface="Times New Roman" panose="02020603050405020304" pitchFamily="18" charset="0"/>
                <a:cs typeface="Times New Roman" panose="02020603050405020304" pitchFamily="18" charset="0"/>
              </a:rPr>
              <a:t>Демак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чиқарилаётган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технологияларда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тўлиқ</a:t>
            </a:r>
            <a:r>
              <a:rPr lang="ru-RU" sz="2600" dirty="0">
                <a:latin typeface="Times New Roman" panose="02020603050405020304" pitchFamily="18" charset="0"/>
                <a:cs typeface="Times New Roman" panose="02020603050405020304" pitchFamily="18" charset="0"/>
              </a:rPr>
              <a:t> автомат </a:t>
            </a:r>
            <a:r>
              <a:rPr lang="ru-RU" sz="2600" dirty="0" err="1">
                <a:latin typeface="Times New Roman" panose="02020603050405020304" pitchFamily="18" charset="0"/>
                <a:cs typeface="Times New Roman" panose="02020603050405020304" pitchFamily="18" charset="0"/>
              </a:rPr>
              <a:t>равишда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ишлов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назорат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қилинишни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таъминлаш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зарур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Шунингдек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ишлов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беришда</a:t>
            </a:r>
            <a:r>
              <a:rPr lang="ru-RU" sz="2600" dirty="0">
                <a:latin typeface="Times New Roman" panose="02020603050405020304" pitchFamily="18" charset="0"/>
                <a:cs typeface="Times New Roman" panose="02020603050405020304" pitchFamily="18" charset="0"/>
              </a:rPr>
              <a:t> операция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ўтишларни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дифференциялаш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консентрациялаш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усулларидан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фойдаланиш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даркор</a:t>
            </a:r>
            <a:r>
              <a:rPr lang="ru-RU" sz="2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8704922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Автоматик линиялар бир-бири билан ўзаро алоқада синхрон равишда ишлайдиган дастгоҳлар, ташувчи механизм ва ускуналарнинг гуруҳидан ташкил этган ускуналар тизимидан иборат бўлиб, булар ёрдамида келишилган ҳолда, аниқ кетма-кетликда ва белгиланган тегишли тартибда, вақтнинг ҳар бир позицияси учун, ишчиларнинг иштирокисиз бошланғич материалга ёки тайёрлашига ишлов бериш бўйича технологик жараён опрациялари бажарилади.</a:t>
            </a: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Ялпи ишлаб чиқаришда технологик жараённи амалга оширишнинг иккита ҳар хил тамойили қўлланилади:</a:t>
            </a: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08712"/>
          </a:xfrm>
        </p:spPr>
        <p:txBody>
          <a:bodyPr>
            <a:no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Биринчи тамойил технологик жараённи элементар операцияларга дифференсиаллашни кўзда тутади:</a:t>
            </a: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Иккинчи тамойил кўпинча автоматик оқимли линияларда қўлланилади, чунки у энг кўп техник-иқтисодий самарага эга.</a:t>
            </a: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Бошланғич материал автоматик линияга киритилиши мумкин, тайёр маҳсулот эса линиядан донабай заготовка, порция (оғирлиги ёки ҳажми бўйича) ва узлуксиз чиқади. Кўпинча машинасозликда ишлаб чиқаришдаги автоматик линияларга бошланғич материал донали загатовкалар қилиб киритилади, маҳсулот эса дона бўйича алоҳида деталлар қилиб олинади.</a:t>
            </a: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Автоматик линияларни лойиҳалашда зарур бўлган жиҳоз, асбоб ва ускуналарнинг характерини аниқловчи асосий омиллар қуйидагилардир:</a:t>
            </a: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1) бир йилда ишлов бериладиган деталлар сони;</a:t>
            </a: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2) деталга ишлов беришнинг энг рационал технологик жараёни:</a:t>
            </a: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3) ишлов бериладиган деталнинг шакли, ўлчамлари ва сиртларининг ўлчамлари;</a:t>
            </a: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4) деталнинг материали ва оғирлиги;</a:t>
            </a: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5) деталнинг сиртидан ишлов беришда кесиб олинадиган қўйим;</a:t>
            </a: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6) деталга ишлов бериш техник шарти ва сифати.</a:t>
            </a: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80720"/>
          </a:xfrm>
        </p:spPr>
        <p:txBody>
          <a:bodyPr>
            <a:noAutofit/>
          </a:bodyPr>
          <a:lstStyle/>
          <a:p>
            <a:pPr marL="0" indent="457200"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Ишлов бериладиган детал характеридан келиб чиққан ҳолда технологик жараённинг имкони бўлган вариантлари ишлаб чиқилади, унинг асосида операцияларнинг энг мақсадга мувофиқлиги ва ишлов беришнинг, базавий сиртлар, детални ўрнатишдаги фиксациялаш ва маҳкамлаш усулларининг энг рационали танланади.</a:t>
            </a:r>
          </a:p>
          <a:p>
            <a:pPr marL="0" indent="457200"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Ишлов бериш тартиблари деталнинг материали турига, деталнинг бикрлиги, ишлов бериладиган ўлчамига ва линиянинг ишлаш тактига қараб белгиланилади.</a:t>
            </a:r>
          </a:p>
        </p:txBody>
      </p:sp>
    </p:spTree>
    <p:extLst>
      <p:ext uri="{BB962C8B-B14F-4D97-AF65-F5344CB8AC3E}">
        <p14:creationId xmlns:p14="http://schemas.microsoft.com/office/powerpoint/2010/main" val="427246054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336704"/>
          </a:xfrm>
        </p:spPr>
        <p:txBody>
          <a:bodyPr>
            <a:noAutofit/>
          </a:bodyPr>
          <a:lstStyle/>
          <a:p>
            <a:pPr marL="0" indent="457200" algn="just">
              <a:lnSpc>
                <a:spcPct val="130000"/>
              </a:lnSpc>
              <a:spcBef>
                <a:spcPts val="600"/>
              </a:spcBef>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цилиндрик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втулкалар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халқалар</a:t>
            </a:r>
            <a:r>
              <a:rPr lang="ru-RU" sz="2800" dirty="0">
                <a:latin typeface="Times New Roman" panose="02020603050405020304" pitchFamily="18" charset="0"/>
                <a:cs typeface="Times New Roman" panose="02020603050405020304" pitchFamily="18" charset="0"/>
              </a:rPr>
              <a:t>), корпус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цилиндрлар</a:t>
            </a:r>
            <a:r>
              <a:rPr lang="ru-RU" sz="2800" dirty="0">
                <a:latin typeface="Times New Roman" panose="02020603050405020304" pitchFamily="18" charset="0"/>
                <a:cs typeface="Times New Roman" panose="02020603050405020304" pitchFamily="18" charset="0"/>
              </a:rPr>
              <a:t> блоки, </a:t>
            </a:r>
            <a:r>
              <a:rPr lang="ru-RU" sz="2800" dirty="0" err="1">
                <a:latin typeface="Times New Roman" panose="02020603050405020304" pitchFamily="18" charset="0"/>
                <a:cs typeface="Times New Roman" panose="02020603050405020304" pitchFamily="18" charset="0"/>
              </a:rPr>
              <a:t>узатмалар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қутиси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тишли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ғилдиракларга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шаклли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лист </a:t>
            </a:r>
            <a:r>
              <a:rPr lang="ru-RU" sz="2800" dirty="0" err="1">
                <a:latin typeface="Times New Roman" panose="02020603050405020304" pitchFamily="18" charset="0"/>
                <a:cs typeface="Times New Roman" panose="02020603050405020304" pitchFamily="18" charset="0"/>
              </a:rPr>
              <a:t>материалидан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тайёрланадиган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a:t>
            </a:r>
            <a:r>
              <a:rPr lang="ru-RU" sz="2800" dirty="0">
                <a:latin typeface="Times New Roman" panose="02020603050405020304" pitchFamily="18" charset="0"/>
                <a:cs typeface="Times New Roman" panose="02020603050405020304" pitchFamily="18" charset="0"/>
              </a:rPr>
              <a:t>.</a:t>
            </a:r>
          </a:p>
          <a:p>
            <a:pPr marL="0" indent="457200"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Қўланиладиган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характерига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қараб</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кўринишда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p>
          <a:p>
            <a:pPr marL="442913" indent="-442913" algn="just">
              <a:lnSpc>
                <a:spcPct val="130000"/>
              </a:lnSpc>
              <a:spcBef>
                <a:spcPts val="600"/>
              </a:spcBef>
              <a:buFont typeface="Wingdings" panose="05000000000000000000" pitchFamily="2" charset="2"/>
              <a:buChar char="Ø"/>
            </a:pP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бир</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типдаги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типдаги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топган</a:t>
            </a:r>
            <a:r>
              <a:rPr lang="ru-RU" sz="2800" dirty="0">
                <a:latin typeface="Times New Roman" panose="02020603050405020304" pitchFamily="18" charset="0"/>
                <a:cs typeface="Times New Roman" panose="02020603050405020304" pitchFamily="18" charset="0"/>
              </a:rPr>
              <a:t> универсал </a:t>
            </a:r>
            <a:r>
              <a:rPr lang="ru-RU" sz="2800" dirty="0" err="1">
                <a:latin typeface="Times New Roman" panose="02020603050405020304" pitchFamily="18" charset="0"/>
                <a:cs typeface="Times New Roman" panose="02020603050405020304" pitchFamily="18" charset="0"/>
              </a:rPr>
              <a:t>дастгоҳлар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линияси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33831700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algn="just">
              <a:spcBef>
                <a:spcPts val="600"/>
              </a:spcBef>
              <a:buFont typeface="Wingdings" panose="05000000000000000000" pitchFamily="2" charset="2"/>
              <a:buChar char="Ø"/>
            </a:pPr>
            <a:r>
              <a:rPr lang="ru-RU" sz="2400" dirty="0" err="1" smtClean="0">
                <a:latin typeface="Times New Roman" panose="02020603050405020304" pitchFamily="18" charset="0"/>
                <a:cs typeface="Times New Roman" panose="02020603050405020304" pitchFamily="18" charset="0"/>
              </a:rPr>
              <a:t>фақат</a:t>
            </a:r>
            <a:r>
              <a:rPr lang="ru-RU" sz="2400" dirty="0" smtClean="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махсус</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ёки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махсус</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универсал </a:t>
            </a:r>
            <a:r>
              <a:rPr lang="ru-RU" sz="2400" dirty="0" err="1">
                <a:latin typeface="Times New Roman" panose="02020603050405020304" pitchFamily="18" charset="0"/>
                <a:cs typeface="Times New Roman" panose="02020603050405020304" pitchFamily="18" charset="0"/>
              </a:rPr>
              <a:t>дастгоҳлардан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ташкил</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топган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махсус</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дастгоҳлар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линияси</a:t>
            </a:r>
            <a:r>
              <a:rPr lang="ru-RU" sz="2400" dirty="0">
                <a:latin typeface="Times New Roman" panose="02020603050405020304" pitchFamily="18" charset="0"/>
                <a:cs typeface="Times New Roman" panose="02020603050405020304" pitchFamily="18" charset="0"/>
              </a:rPr>
              <a:t>;</a:t>
            </a:r>
          </a:p>
          <a:p>
            <a:pPr algn="just">
              <a:spcBef>
                <a:spcPts val="600"/>
              </a:spcBef>
              <a:buFont typeface="Wingdings" panose="05000000000000000000" pitchFamily="2" charset="2"/>
              <a:buChar char="Ø"/>
            </a:pPr>
            <a:r>
              <a:rPr lang="ru-RU" sz="2400" dirty="0" smtClean="0">
                <a:latin typeface="Times New Roman" panose="02020603050405020304" pitchFamily="18" charset="0"/>
                <a:cs typeface="Times New Roman" panose="02020603050405020304" pitchFamily="18" charset="0"/>
              </a:rPr>
              <a:t>корпус </a:t>
            </a:r>
            <a:r>
              <a:rPr lang="ru-RU" sz="2400" dirty="0" err="1">
                <a:latin typeface="Times New Roman" panose="02020603050405020304" pitchFamily="18" charset="0"/>
                <a:cs typeface="Times New Roman" panose="02020603050405020304" pitchFamily="18" charset="0"/>
              </a:rPr>
              <a:t>деталларига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автомобил</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двигателлари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учун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цилиндрлар</a:t>
            </a:r>
            <a:r>
              <a:rPr lang="ru-RU" sz="2400" dirty="0">
                <a:latin typeface="Times New Roman" panose="02020603050405020304" pitchFamily="18" charset="0"/>
                <a:cs typeface="Times New Roman" panose="02020603050405020304" pitchFamily="18" charset="0"/>
              </a:rPr>
              <a:t> блоки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каллаги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узатмалар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қутиси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бошқалар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ишлов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бериш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учун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мўлжалланган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агрегатли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дастгоҳлар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линияси</a:t>
            </a:r>
            <a:r>
              <a:rPr lang="ru-RU" sz="2400" dirty="0">
                <a:latin typeface="Times New Roman" panose="02020603050405020304" pitchFamily="18" charset="0"/>
                <a:cs typeface="Times New Roman" panose="02020603050405020304" pitchFamily="18" charset="0"/>
              </a:rPr>
              <a:t>;</a:t>
            </a:r>
          </a:p>
          <a:p>
            <a:pPr algn="just">
              <a:spcBef>
                <a:spcPts val="600"/>
              </a:spcBef>
              <a:buFont typeface="Wingdings" panose="05000000000000000000" pitchFamily="2" charset="2"/>
              <a:buChar char="Ø"/>
            </a:pPr>
            <a:r>
              <a:rPr lang="ru-RU" sz="2400" dirty="0" smtClean="0">
                <a:latin typeface="Times New Roman" panose="02020603050405020304" pitchFamily="18" charset="0"/>
                <a:cs typeface="Times New Roman" panose="02020603050405020304" pitchFamily="18" charset="0"/>
              </a:rPr>
              <a:t>автоматик </a:t>
            </a:r>
            <a:r>
              <a:rPr lang="ru-RU" sz="2400" dirty="0" err="1">
                <a:latin typeface="Times New Roman" panose="02020603050405020304" pitchFamily="18" charset="0"/>
                <a:cs typeface="Times New Roman" panose="02020603050405020304" pitchFamily="18" charset="0"/>
              </a:rPr>
              <a:t>линиядан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иборат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битта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дастгоҳ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кўринишида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бажарилган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маълум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деталга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ишлов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беришнинг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қатор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кетма</a:t>
            </a:r>
            <a:r>
              <a:rPr lang="ru-RU" sz="2400" dirty="0">
                <a:latin typeface="Times New Roman" panose="02020603050405020304" pitchFamily="18" charset="0"/>
                <a:cs typeface="Times New Roman" panose="02020603050405020304" pitchFamily="18" charset="0"/>
              </a:rPr>
              <a:t>-кет </a:t>
            </a:r>
            <a:r>
              <a:rPr lang="ru-RU" sz="2400" dirty="0" err="1">
                <a:latin typeface="Times New Roman" panose="02020603050405020304" pitchFamily="18" charset="0"/>
                <a:cs typeface="Times New Roman" panose="02020603050405020304" pitchFamily="18" charset="0"/>
              </a:rPr>
              <a:t>операцияларини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бажарувчи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дастгоҳ-комбайнлар</a:t>
            </a:r>
            <a:r>
              <a:rPr lang="ru-RU" sz="2400" dirty="0">
                <a:latin typeface="Times New Roman" panose="02020603050405020304" pitchFamily="18" charset="0"/>
                <a:cs typeface="Times New Roman" panose="02020603050405020304" pitchFamily="18" charset="0"/>
              </a:rPr>
              <a:t>;</a:t>
            </a:r>
          </a:p>
          <a:p>
            <a:pPr algn="just">
              <a:spcBef>
                <a:spcPts val="600"/>
              </a:spcBef>
              <a:buFont typeface="Wingdings" panose="05000000000000000000" pitchFamily="2" charset="2"/>
              <a:buChar char="Ø"/>
            </a:pPr>
            <a:r>
              <a:rPr lang="ru-RU" sz="2400" dirty="0" err="1" smtClean="0">
                <a:latin typeface="Times New Roman" panose="02020603050405020304" pitchFamily="18" charset="0"/>
                <a:cs typeface="Times New Roman" panose="02020603050405020304" pitchFamily="18" charset="0"/>
              </a:rPr>
              <a:t>детални</a:t>
            </a:r>
            <a:r>
              <a:rPr lang="ru-RU" sz="2400" dirty="0" smtClean="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тайёрлаш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тўлиқ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циклига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чиқариш</a:t>
            </a:r>
            <a:r>
              <a:rPr lang="ru-RU" sz="2400" dirty="0">
                <a:latin typeface="Times New Roman" panose="02020603050405020304" pitchFamily="18" charset="0"/>
                <a:cs typeface="Times New Roman" panose="02020603050405020304" pitchFamily="18" charset="0"/>
              </a:rPr>
              <a:t> автоматик </a:t>
            </a:r>
            <a:r>
              <a:rPr lang="ru-RU" sz="2400" dirty="0" err="1">
                <a:latin typeface="Times New Roman" panose="02020603050405020304" pitchFamily="18" charset="0"/>
                <a:cs typeface="Times New Roman" panose="02020603050405020304" pitchFamily="18" charset="0"/>
              </a:rPr>
              <a:t>линиялари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термик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ишлов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берувчи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агрегатлар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назорат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қилувчи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сараловчи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қурилмалар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бўяш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қадоқлаш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мосламалари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киради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поршенлар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поршен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халқалари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поршен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бармоқлари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бошқаларни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тайёрловчи</a:t>
            </a:r>
            <a:r>
              <a:rPr lang="ru-RU" sz="2400" dirty="0">
                <a:latin typeface="Times New Roman" panose="02020603050405020304" pitchFamily="18" charset="0"/>
                <a:cs typeface="Times New Roman" panose="02020603050405020304" pitchFamily="18" charset="0"/>
              </a:rPr>
              <a:t> автоматик </a:t>
            </a:r>
            <a:r>
              <a:rPr lang="ru-RU" sz="2400" dirty="0" err="1">
                <a:latin typeface="Times New Roman" panose="02020603050405020304" pitchFamily="18" charset="0"/>
                <a:cs typeface="Times New Roman" panose="02020603050405020304" pitchFamily="18" charset="0"/>
              </a:rPr>
              <a:t>корхоналар</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54185832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548680"/>
            <a:ext cx="8136904" cy="5976664"/>
          </a:xfrm>
        </p:spPr>
        <p:txBody>
          <a:bodyPr>
            <a:noAutofit/>
          </a:bodyPr>
          <a:lstStyle/>
          <a:p>
            <a:pPr marL="0" indent="576000" algn="just">
              <a:lnSpc>
                <a:spcPct val="150000"/>
              </a:lnSpc>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схемасига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қараб</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бикр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қатъий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мослашувчан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эгилувчан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бўлинадилар</a:t>
            </a:r>
            <a:r>
              <a:rPr lang="ru-RU" sz="2800" dirty="0">
                <a:latin typeface="Times New Roman" panose="02020603050405020304" pitchFamily="18" charset="0"/>
                <a:cs typeface="Times New Roman" panose="02020603050405020304" pitchFamily="18" charset="0"/>
              </a:rPr>
              <a:t>.</a:t>
            </a:r>
          </a:p>
          <a:p>
            <a:pPr marL="0" indent="576000" algn="just">
              <a:lnSpc>
                <a:spcPct val="150000"/>
              </a:lnSpc>
              <a:buNone/>
            </a:pPr>
            <a:r>
              <a:rPr lang="ru-RU" sz="2800" dirty="0" err="1">
                <a:latin typeface="Times New Roman" panose="02020603050405020304" pitchFamily="18" charset="0"/>
                <a:cs typeface="Times New Roman" panose="02020603050405020304" pitchFamily="18" charset="0"/>
              </a:rPr>
              <a:t>Бикр</a:t>
            </a:r>
            <a:r>
              <a:rPr lang="ru-RU" sz="2800" dirty="0">
                <a:latin typeface="Times New Roman" panose="02020603050405020304" pitchFamily="18" charset="0"/>
                <a:cs typeface="Times New Roman" panose="02020603050405020304" pitchFamily="18" charset="0"/>
              </a:rPr>
              <a:t> транспорт </a:t>
            </a:r>
            <a:r>
              <a:rPr lang="ru-RU" sz="2800" dirty="0" err="1">
                <a:latin typeface="Times New Roman" panose="02020603050405020304" pitchFamily="18" charset="0"/>
                <a:cs typeface="Times New Roman" panose="02020603050405020304" pitchFamily="18" charset="0"/>
              </a:rPr>
              <a:t>боғланишли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бутун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яъни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бикр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қатъий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ўзаро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20000"/>
              </a:lnSpc>
              <a:buNone/>
            </a:pPr>
            <a:r>
              <a:rPr lang="ru-RU" sz="2800" dirty="0" err="1">
                <a:latin typeface="Times New Roman" panose="02020603050405020304" pitchFamily="18" charset="0"/>
                <a:cs typeface="Times New Roman" panose="02020603050405020304" pitchFamily="18" charset="0"/>
              </a:rPr>
              <a:t>Эгилувчан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мослашувчан</a:t>
            </a:r>
            <a:r>
              <a:rPr lang="ru-RU" sz="2800" dirty="0">
                <a:latin typeface="Times New Roman" panose="02020603050405020304" pitchFamily="18" charset="0"/>
                <a:cs typeface="Times New Roman" panose="02020603050405020304" pitchFamily="18" charset="0"/>
              </a:rPr>
              <a:t>) транспорт </a:t>
            </a:r>
            <a:r>
              <a:rPr lang="ru-RU" sz="2800" dirty="0" err="1">
                <a:latin typeface="Times New Roman" panose="02020603050405020304" pitchFamily="18" charset="0"/>
                <a:cs typeface="Times New Roman" panose="02020603050405020304" pitchFamily="18" charset="0"/>
              </a:rPr>
              <a:t>боғланишли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айрим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цикли </a:t>
            </a:r>
            <a:r>
              <a:rPr lang="ru-RU" sz="2800" dirty="0" err="1">
                <a:latin typeface="Times New Roman" panose="02020603050405020304" pitchFamily="18" charset="0"/>
                <a:cs typeface="Times New Roman" panose="02020603050405020304" pitchFamily="18" charset="0"/>
              </a:rPr>
              <a:t>ўзаро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боғланмаган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тўплагич</a:t>
            </a:r>
            <a:r>
              <a:rPr lang="ru-RU" sz="2800" dirty="0">
                <a:latin typeface="Times New Roman" panose="02020603050405020304" pitchFamily="18" charset="0"/>
                <a:cs typeface="Times New Roman" panose="02020603050405020304" pitchFamily="18" charset="0"/>
              </a:rPr>
              <a:t> (бункер, магазин) </a:t>
            </a:r>
            <a:r>
              <a:rPr lang="ru-RU" sz="2800" dirty="0" err="1">
                <a:latin typeface="Times New Roman" panose="02020603050405020304" pitchFamily="18" charset="0"/>
                <a:cs typeface="Times New Roman" panose="02020603050405020304" pitchFamily="18" charset="0"/>
              </a:rPr>
              <a:t>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кўзда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тутилади</a:t>
            </a:r>
            <a:r>
              <a:rPr lang="ru-RU" sz="2800" dirty="0">
                <a:latin typeface="Times New Roman" panose="02020603050405020304" pitchFamily="18" charset="0"/>
                <a:cs typeface="Times New Roman" panose="02020603050405020304" pitchFamily="18" charset="0"/>
              </a:rPr>
              <a:t>.</a:t>
            </a:r>
          </a:p>
          <a:p>
            <a:pPr marL="0" indent="536575" algn="just">
              <a:lnSpc>
                <a:spcPct val="120000"/>
              </a:lnSpc>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линияларни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транспортларнинг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қайтма-илгарилама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ижрочи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органларини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кетма-кетликда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иборат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аппаратлари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серияли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аппаратлар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магнитли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юргизгичлар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контакторлар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узгичлари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кнопкалар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16521" y="188640"/>
            <a:ext cx="8424936" cy="2664296"/>
          </a:xfrm>
        </p:spPr>
        <p:txBody>
          <a:bodyPr>
            <a:noAutofit/>
          </a:bodyPr>
          <a:lstStyle/>
          <a:p>
            <a:pPr marL="0" indent="536575" algn="just">
              <a:lnSpc>
                <a:spcPct val="120000"/>
              </a:lnSpc>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пармалаш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фрезалаш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бажарувчи</a:t>
            </a:r>
            <a:r>
              <a:rPr lang="ru-RU" sz="2800" dirty="0">
                <a:latin typeface="Times New Roman" panose="02020603050405020304" pitchFamily="18" charset="0"/>
                <a:cs typeface="Times New Roman" panose="02020603050405020304" pitchFamily="18" charset="0"/>
              </a:rPr>
              <a:t> куч </a:t>
            </a:r>
            <a:r>
              <a:rPr lang="ru-RU" sz="2800" dirty="0" err="1">
                <a:latin typeface="Times New Roman" panose="02020603050405020304" pitchFamily="18" charset="0"/>
                <a:cs typeface="Times New Roman" panose="02020603050405020304" pitchFamily="18" charset="0"/>
              </a:rPr>
              <a:t>каллаклари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иккита</a:t>
            </a:r>
            <a:r>
              <a:rPr lang="ru-RU" sz="2800" dirty="0">
                <a:latin typeface="Times New Roman" panose="02020603050405020304" pitchFamily="18" charset="0"/>
                <a:cs typeface="Times New Roman" panose="02020603050405020304" pitchFamily="18" charset="0"/>
              </a:rPr>
              <a:t> куч </a:t>
            </a:r>
            <a:r>
              <a:rPr lang="ru-RU" sz="2800" dirty="0" err="1">
                <a:latin typeface="Times New Roman" panose="02020603050405020304" pitchFamily="18" charset="0"/>
                <a:cs typeface="Times New Roman" panose="02020603050405020304" pitchFamily="18" charset="0"/>
              </a:rPr>
              <a:t>каллаги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имкон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a:t>
            </a:r>
            <a:r>
              <a:rPr lang="ru-RU" sz="2800" dirty="0">
                <a:latin typeface="Times New Roman" panose="02020603050405020304" pitchFamily="18" charset="0"/>
                <a:cs typeface="Times New Roman" panose="02020603050405020304" pitchFamily="18" charset="0"/>
              </a:rPr>
              <a:t>.</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950046"/>
            <a:ext cx="5962650" cy="3143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Прямоугольник 1"/>
          <p:cNvSpPr/>
          <p:nvPr/>
        </p:nvSpPr>
        <p:spPr>
          <a:xfrm>
            <a:off x="3139346" y="6237312"/>
            <a:ext cx="2672142" cy="461665"/>
          </a:xfrm>
          <a:prstGeom prst="rect">
            <a:avLst/>
          </a:prstGeom>
        </p:spPr>
        <p:txBody>
          <a:bodyPr wrap="none">
            <a:spAutoFit/>
          </a:bodyPr>
          <a:lstStyle/>
          <a:p>
            <a:pPr algn="ctr"/>
            <a:r>
              <a:rPr lang="ru-RU" sz="2400" b="1" dirty="0">
                <a:latin typeface="Times New Roman" panose="02020603050405020304" pitchFamily="18" charset="0"/>
                <a:cs typeface="Times New Roman" panose="02020603050405020304" pitchFamily="18" charset="0"/>
              </a:rPr>
              <a:t>Автоматик линия</a:t>
            </a:r>
          </a:p>
        </p:txBody>
      </p:sp>
    </p:spTree>
    <p:extLst>
      <p:ext uri="{BB962C8B-B14F-4D97-AF65-F5344CB8AC3E}">
        <p14:creationId xmlns:p14="http://schemas.microsoft.com/office/powerpoint/2010/main" val="222461734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20000"/>
              </a:lnSpc>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линияларнинг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цикли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сўнгра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қўйиш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бошланиб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куч </a:t>
            </a:r>
            <a:r>
              <a:rPr lang="ru-RU" sz="2800" dirty="0" err="1">
                <a:latin typeface="Times New Roman" panose="02020603050405020304" pitchFamily="18" charset="0"/>
                <a:cs typeface="Times New Roman" panose="02020603050405020304" pitchFamily="18" charset="0"/>
              </a:rPr>
              <a:t>каллаклари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заготовкага</a:t>
            </a:r>
            <a:r>
              <a:rPr lang="ru-RU" sz="2800" dirty="0">
                <a:latin typeface="Times New Roman" panose="02020603050405020304" pitchFamily="18" charset="0"/>
                <a:cs typeface="Times New Roman" panose="02020603050405020304" pitchFamily="18" charset="0"/>
              </a:rPr>
              <a:t> тез </a:t>
            </a:r>
            <a:r>
              <a:rPr lang="ru-RU" sz="2800" dirty="0" err="1">
                <a:latin typeface="Times New Roman" panose="02020603050405020304" pitchFamily="18" charset="0"/>
                <a:cs typeface="Times New Roman" panose="02020603050405020304" pitchFamily="18" charset="0"/>
              </a:rPr>
              <a:t>яқинлашадилар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сўнгра</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кейинги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режимига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ўтадилар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тугагандан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сўнг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каллаклар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дастлабки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қайтадилар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бўшатилади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янги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келтиради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бикр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транспортерли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цикл </a:t>
            </a:r>
            <a:r>
              <a:rPr lang="ru-RU" sz="2800" dirty="0" err="1">
                <a:latin typeface="Times New Roman" panose="02020603050405020304" pitchFamily="18" charset="0"/>
                <a:cs typeface="Times New Roman" panose="02020603050405020304" pitchFamily="18" charset="0"/>
              </a:rPr>
              <a:t>такрорланади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7545414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20000"/>
              </a:lnSpc>
              <a:buNone/>
            </a:pPr>
            <a:r>
              <a:rPr lang="ru-RU" sz="2800" dirty="0" err="1">
                <a:latin typeface="Times New Roman" panose="02020603050405020304" pitchFamily="18" charset="0"/>
                <a:cs typeface="Times New Roman" panose="02020603050405020304" pitchFamily="18" charset="0"/>
              </a:rPr>
              <a:t>Эгилувчан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транспорли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келгуси</a:t>
            </a:r>
            <a:r>
              <a:rPr lang="ru-RU" sz="2800" dirty="0">
                <a:latin typeface="Times New Roman" panose="02020603050405020304" pitchFamily="18" charset="0"/>
                <a:cs typeface="Times New Roman" panose="02020603050405020304" pitchFamily="18" charset="0"/>
              </a:rPr>
              <a:t> операция </a:t>
            </a:r>
            <a:r>
              <a:rPr lang="ru-RU" sz="2800" dirty="0" err="1">
                <a:latin typeface="Times New Roman" panose="02020603050405020304" pitchFamily="18" charset="0"/>
                <a:cs typeface="Times New Roman" panose="02020603050405020304" pitchFamily="18" charset="0"/>
              </a:rPr>
              <a:t>олдидаги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тўплагичда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мароми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давомийлигига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узликсиз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тўплагич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Баъзи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ортиқ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Чунки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суръати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автоматик линия </a:t>
            </a:r>
            <a:r>
              <a:rPr lang="ru-RU" sz="2800" dirty="0" err="1" smtClean="0">
                <a:latin typeface="Times New Roman" panose="02020603050405020304" pitchFamily="18" charset="0"/>
                <a:cs typeface="Times New Roman" panose="02020603050405020304" pitchFamily="18" charset="0"/>
              </a:rPr>
              <a:t>циклидан</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заготовкага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улгурмай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10000"/>
              </a:lnSpc>
              <a:buNone/>
            </a:pPr>
            <a:r>
              <a:rPr lang="ru-RU" sz="2800" dirty="0">
                <a:latin typeface="Times New Roman" panose="02020603050405020304" pitchFamily="18" charset="0"/>
                <a:cs typeface="Times New Roman" panose="02020603050405020304" pitchFamily="18" charset="0"/>
              </a:rPr>
              <a:t>Механик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биринчи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навбатда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иложи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a:t>
            </a:r>
            <a:r>
              <a:rPr lang="ru-RU" sz="2800" dirty="0">
                <a:latin typeface="Times New Roman" panose="02020603050405020304" pitchFamily="18" charset="0"/>
                <a:cs typeface="Times New Roman" panose="02020603050405020304" pitchFamily="18" charset="0"/>
              </a:rPr>
              <a:t> одам </a:t>
            </a:r>
            <a:r>
              <a:rPr lang="ru-RU" sz="2800" dirty="0" err="1">
                <a:latin typeface="Times New Roman" panose="02020603050405020304" pitchFamily="18" charset="0"/>
                <a:cs typeface="Times New Roman" panose="02020603050405020304" pitchFamily="18" charset="0"/>
              </a:rPr>
              <a:t>мехнати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куринишида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борилди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Аввало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айрим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биринчи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навбатда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кейинчалик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салт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механизациялашган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тарзда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Кейинчалик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автоматлаштирилган</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тарзда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таминланди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дастгоҳлар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юклаш-ташиш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таминланиб</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0698075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buNone/>
            </a:pPr>
            <a:r>
              <a:rPr lang="ru-RU" sz="2700" dirty="0">
                <a:latin typeface="Times New Roman" panose="02020603050405020304" pitchFamily="18" charset="0"/>
                <a:cs typeface="Times New Roman" panose="02020603050405020304" pitchFamily="18" charset="0"/>
              </a:rPr>
              <a:t>Автомат </a:t>
            </a:r>
            <a:r>
              <a:rPr lang="ru-RU" sz="2700" dirty="0" err="1">
                <a:latin typeface="Times New Roman" panose="02020603050405020304" pitchFamily="18" charset="0"/>
                <a:cs typeface="Times New Roman" panose="02020603050405020304" pitchFamily="18" charset="0"/>
              </a:rPr>
              <a:t>линиялар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маҳсулотни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тайёрлаш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жараёнини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маълум</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технологик</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кетма-кетликда</a:t>
            </a:r>
            <a:r>
              <a:rPr lang="ru-RU" sz="2700" dirty="0">
                <a:latin typeface="Times New Roman" panose="02020603050405020304" pitchFamily="18" charset="0"/>
                <a:cs typeface="Times New Roman" panose="02020603050405020304" pitchFamily="18" charset="0"/>
              </a:rPr>
              <a:t> «автомат» </a:t>
            </a:r>
            <a:r>
              <a:rPr lang="ru-RU" sz="2700" dirty="0" err="1">
                <a:latin typeface="Times New Roman" panose="02020603050405020304" pitchFamily="18" charset="0"/>
                <a:cs typeface="Times New Roman" panose="02020603050405020304" pitchFamily="18" charset="0"/>
              </a:rPr>
              <a:t>тарзда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бажарувчи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асосий</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ёрдамчи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дастгоҳ</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жихозлар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тизимидир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Бундай</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линияларда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хизмат</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кўрсатувчи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кишилар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фақат</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бошқариш</a:t>
            </a:r>
            <a:r>
              <a:rPr lang="ru-RU" sz="2700" dirty="0">
                <a:latin typeface="Times New Roman" panose="02020603050405020304" pitchFamily="18" charset="0"/>
                <a:cs typeface="Times New Roman" panose="02020603050405020304" pitchFamily="18" charset="0"/>
              </a:rPr>
              <a:t>, автоматик </a:t>
            </a:r>
            <a:r>
              <a:rPr lang="ru-RU" sz="2700" dirty="0" err="1">
                <a:latin typeface="Times New Roman" panose="02020603050405020304" pitchFamily="18" charset="0"/>
                <a:cs typeface="Times New Roman" panose="02020603050405020304" pitchFamily="18" charset="0"/>
              </a:rPr>
              <a:t>линиялар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ишини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назорат</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қилиш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созлаш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тамирлаш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билан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шуғулланишади</a:t>
            </a:r>
            <a:r>
              <a:rPr lang="ru-RU" sz="2700" dirty="0">
                <a:latin typeface="Times New Roman" panose="02020603050405020304" pitchFamily="18" charset="0"/>
                <a:cs typeface="Times New Roman" panose="02020603050405020304" pitchFamily="18" charset="0"/>
              </a:rPr>
              <a:t>. </a:t>
            </a:r>
            <a:r>
              <a:rPr lang="ru-RU" sz="2700" dirty="0" err="1" smtClean="0">
                <a:latin typeface="Times New Roman" panose="02020603050405020304" pitchFamily="18" charset="0"/>
                <a:cs typeface="Times New Roman" panose="02020603050405020304" pitchFamily="18" charset="0"/>
              </a:rPr>
              <a:t>Ҳозирда</a:t>
            </a:r>
            <a:r>
              <a:rPr lang="ru-RU" sz="2700" dirty="0" smtClean="0">
                <a:latin typeface="Times New Roman" panose="02020603050405020304" pitchFamily="18" charset="0"/>
                <a:cs typeface="Times New Roman" panose="02020603050405020304" pitchFamily="18" charset="0"/>
              </a:rPr>
              <a:t> автоматик </a:t>
            </a:r>
            <a:r>
              <a:rPr lang="ru-RU" sz="2700" dirty="0" err="1">
                <a:latin typeface="Times New Roman" panose="02020603050405020304" pitchFamily="18" charset="0"/>
                <a:cs typeface="Times New Roman" panose="02020603050405020304" pitchFamily="18" charset="0"/>
              </a:rPr>
              <a:t>линияларда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бошқариш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назорат</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қилиш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созлаш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ишлари</a:t>
            </a:r>
            <a:r>
              <a:rPr lang="ru-RU" sz="2700" dirty="0">
                <a:latin typeface="Times New Roman" panose="02020603050405020304" pitchFamily="18" charset="0"/>
                <a:cs typeface="Times New Roman" panose="02020603050405020304" pitchFamily="18" charset="0"/>
              </a:rPr>
              <a:t> хам «автомат» </a:t>
            </a:r>
            <a:r>
              <a:rPr lang="ru-RU" sz="2700" dirty="0" err="1">
                <a:latin typeface="Times New Roman" panose="02020603050405020304" pitchFamily="18" charset="0"/>
                <a:cs typeface="Times New Roman" panose="02020603050405020304" pitchFamily="18" charset="0"/>
              </a:rPr>
              <a:t>тарзда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бажарилиши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таминланмоқда</a:t>
            </a:r>
            <a:r>
              <a:rPr lang="ru-RU" sz="2700" dirty="0">
                <a:latin typeface="Times New Roman" panose="02020603050405020304" pitchFamily="18" charset="0"/>
                <a:cs typeface="Times New Roman" panose="02020603050405020304" pitchFamily="18" charset="0"/>
              </a:rPr>
              <a:t>.</a:t>
            </a:r>
          </a:p>
          <a:p>
            <a:pPr marL="0" indent="536575" algn="just">
              <a:buNone/>
            </a:pPr>
            <a:r>
              <a:rPr lang="ru-RU" sz="2700" dirty="0" err="1">
                <a:latin typeface="Times New Roman" panose="02020603050405020304" pitchFamily="18" charset="0"/>
                <a:cs typeface="Times New Roman" panose="02020603050405020304" pitchFamily="18" charset="0"/>
              </a:rPr>
              <a:t>Бундан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кўриниб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турибдики</a:t>
            </a:r>
            <a:r>
              <a:rPr lang="ru-RU" sz="2700" dirty="0">
                <a:latin typeface="Times New Roman" panose="02020603050405020304" pitchFamily="18" charset="0"/>
                <a:cs typeface="Times New Roman" panose="02020603050405020304" pitchFamily="18" charset="0"/>
              </a:rPr>
              <a:t> механик </a:t>
            </a:r>
            <a:r>
              <a:rPr lang="ru-RU" sz="2700" dirty="0" err="1">
                <a:latin typeface="Times New Roman" panose="02020603050405020304" pitchFamily="18" charset="0"/>
                <a:cs typeface="Times New Roman" panose="02020603050405020304" pitchFamily="18" charset="0"/>
              </a:rPr>
              <a:t>ишлов</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бериш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тенологик</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жараёнини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автоматлаштиришни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бу</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услуби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кўплаб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чиқаришга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мўлжалланган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бўлиб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кейинги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пайтда</a:t>
            </a:r>
            <a:r>
              <a:rPr lang="ru-RU" sz="2700" dirty="0">
                <a:latin typeface="Times New Roman" panose="02020603050405020304" pitchFamily="18" charset="0"/>
                <a:cs typeface="Times New Roman" panose="02020603050405020304" pitchFamily="18" charset="0"/>
              </a:rPr>
              <a:t> автомат </a:t>
            </a:r>
            <a:r>
              <a:rPr lang="ru-RU" sz="2700" dirty="0" err="1">
                <a:latin typeface="Times New Roman" panose="02020603050405020304" pitchFamily="18" charset="0"/>
                <a:cs typeface="Times New Roman" panose="02020603050405020304" pitchFamily="18" charset="0"/>
              </a:rPr>
              <a:t>линиялардан</a:t>
            </a:r>
            <a:r>
              <a:rPr lang="ru-RU" sz="2700" dirty="0">
                <a:latin typeface="Times New Roman" panose="02020603050405020304" pitchFamily="18" charset="0"/>
                <a:cs typeface="Times New Roman" panose="02020603050405020304" pitchFamily="18" charset="0"/>
              </a:rPr>
              <a:t>, автомат </a:t>
            </a:r>
            <a:r>
              <a:rPr lang="ru-RU" sz="2700" dirty="0" err="1">
                <a:latin typeface="Times New Roman" panose="02020603050405020304" pitchFamily="18" charset="0"/>
                <a:cs typeface="Times New Roman" panose="02020603050405020304" pitchFamily="18" charset="0"/>
              </a:rPr>
              <a:t>сехлар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заводлар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ташкил</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қилинмоқда</a:t>
            </a:r>
            <a:r>
              <a:rPr lang="ru-RU" sz="27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990230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10000"/>
              </a:lnSpc>
              <a:buNone/>
            </a:pPr>
            <a:r>
              <a:rPr lang="ru-RU" sz="2800" dirty="0" err="1">
                <a:latin typeface="Times New Roman" panose="02020603050405020304" pitchFamily="18" charset="0"/>
                <a:cs typeface="Times New Roman" panose="02020603050405020304" pitchFamily="18" charset="0"/>
              </a:rPr>
              <a:t>Бундан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кўриниб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турибдики</a:t>
            </a:r>
            <a:r>
              <a:rPr lang="ru-RU" sz="2800" dirty="0">
                <a:latin typeface="Times New Roman" panose="02020603050405020304" pitchFamily="18" charset="0"/>
                <a:cs typeface="Times New Roman" panose="02020603050405020304" pitchFamily="18" charset="0"/>
              </a:rPr>
              <a:t> механик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услуби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пайтда</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линиялардан</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сехлар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заводлар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қилинмоқда</a:t>
            </a:r>
            <a:r>
              <a:rPr lang="ru-RU" sz="2800" dirty="0">
                <a:latin typeface="Times New Roman" panose="02020603050405020304" pitchFamily="18" charset="0"/>
                <a:cs typeface="Times New Roman" panose="02020603050405020304" pitchFamily="18" charset="0"/>
              </a:rPr>
              <a:t>.</a:t>
            </a:r>
          </a:p>
          <a:p>
            <a:pPr marL="0" indent="536575" algn="just">
              <a:lnSpc>
                <a:spcPct val="110000"/>
              </a:lnSpc>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типавий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созланиши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номенклатурали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силиндрик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тишли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гилдираклар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шлицали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поғонали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мўлжалланган</a:t>
            </a:r>
            <a:r>
              <a:rPr lang="ru-RU" sz="2800" dirty="0" smtClean="0">
                <a:latin typeface="Times New Roman" panose="02020603050405020304" pitchFamily="18" charset="0"/>
                <a:cs typeface="Times New Roman" panose="02020603050405020304" pitchFamily="18" charset="0"/>
              </a:rPr>
              <a:t>.</a:t>
            </a:r>
          </a:p>
          <a:p>
            <a:pPr marL="0" indent="536575" algn="just">
              <a:lnSpc>
                <a:spcPct val="110000"/>
              </a:lnSpc>
              <a:buNone/>
            </a:pPr>
            <a:r>
              <a:rPr lang="ru-RU" sz="2800" dirty="0" err="1">
                <a:latin typeface="Times New Roman" panose="02020603050405020304" pitchFamily="18" charset="0"/>
                <a:cs typeface="Times New Roman" panose="02020603050405020304" pitchFamily="18" charset="0"/>
              </a:rPr>
              <a:t>Ялпи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махсус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буюм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мўлжалланган</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6738063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10000"/>
              </a:lnSpc>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оқими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кетма</a:t>
            </a:r>
            <a:r>
              <a:rPr lang="ru-RU" sz="2800" dirty="0">
                <a:latin typeface="Times New Roman" panose="02020603050405020304" pitchFamily="18" charset="0"/>
                <a:cs typeface="Times New Roman" panose="02020603050405020304" pitchFamily="18" charset="0"/>
              </a:rPr>
              <a:t>-кет </a:t>
            </a:r>
            <a:r>
              <a:rPr lang="ru-RU" sz="2800" dirty="0" err="1">
                <a:latin typeface="Times New Roman" panose="02020603050405020304" pitchFamily="18" charset="0"/>
                <a:cs typeface="Times New Roman" panose="02020603050405020304" pitchFamily="18" charset="0"/>
              </a:rPr>
              <a:t>ишлайдиган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оқими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параллел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оқимли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аралаш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компановкаларга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smtClean="0">
                <a:latin typeface="Times New Roman" panose="02020603050405020304" pitchFamily="18" charset="0"/>
                <a:cs typeface="Times New Roman" panose="02020603050405020304" pitchFamily="18" charset="0"/>
              </a:rPr>
              <a:t>.</a:t>
            </a:r>
          </a:p>
          <a:p>
            <a:pPr marL="0" indent="536575" algn="just">
              <a:lnSpc>
                <a:spcPct val="110000"/>
              </a:lnSpc>
              <a:buNone/>
            </a:pPr>
            <a:r>
              <a:rPr lang="ru-RU" sz="2800" dirty="0">
                <a:latin typeface="Times New Roman" panose="02020603050405020304" pitchFamily="18" charset="0"/>
                <a:cs typeface="Times New Roman" panose="02020603050405020304" pitchFamily="18" charset="0"/>
              </a:rPr>
              <a:t>Автомат </a:t>
            </a:r>
            <a:r>
              <a:rPr lang="ru-RU" sz="2800" dirty="0" err="1">
                <a:latin typeface="Times New Roman" panose="02020603050405020304" pitchFamily="18" charset="0"/>
                <a:cs typeface="Times New Roman" panose="02020603050405020304" pitchFamily="18" charset="0"/>
              </a:rPr>
              <a:t>линияларда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позициялараро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фиксация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камайтириш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ё`лини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натижада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ихтиро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айланаётган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бирданига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a:t>
            </a:r>
            <a:r>
              <a:rPr lang="ru-RU" sz="2800" dirty="0">
                <a:latin typeface="Times New Roman" panose="02020603050405020304" pitchFamily="18" charset="0"/>
                <a:cs typeface="Times New Roman" panose="02020603050405020304" pitchFamily="18" charset="0"/>
              </a:rPr>
              <a:t>. Транспорт (</a:t>
            </a:r>
            <a:r>
              <a:rPr lang="ru-RU" sz="2800" dirty="0" err="1">
                <a:latin typeface="Times New Roman" panose="02020603050405020304" pitchFamily="18" charset="0"/>
                <a:cs typeface="Times New Roman" panose="02020603050405020304" pitchFamily="18" charset="0"/>
              </a:rPr>
              <a:t>ташиши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иккинчи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ашёни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максимал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қисқаради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6515787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Deflate">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1880</TotalTime>
  <Words>2007</Words>
  <Application>Microsoft Office PowerPoint</Application>
  <PresentationFormat>Экран (4:3)</PresentationFormat>
  <Paragraphs>81</Paragraphs>
  <Slides>35</Slides>
  <Notes>0</Notes>
  <HiddenSlides>0</HiddenSlides>
  <MMClips>0</MMClips>
  <ScaleCrop>false</ScaleCrop>
  <HeadingPairs>
    <vt:vector size="4" baseType="variant">
      <vt:variant>
        <vt:lpstr>Тема</vt:lpstr>
      </vt:variant>
      <vt:variant>
        <vt:i4>4</vt:i4>
      </vt:variant>
      <vt:variant>
        <vt:lpstr>Заголовки слайдов</vt:lpstr>
      </vt:variant>
      <vt:variant>
        <vt:i4>35</vt:i4>
      </vt:variant>
    </vt:vector>
  </HeadingPairs>
  <TitlesOfParts>
    <vt:vector size="39" baseType="lpstr">
      <vt:lpstr>Тема Office</vt:lpstr>
      <vt:lpstr>1_Тема Office</vt:lpstr>
      <vt:lpstr>Воздушный поток</vt:lpstr>
      <vt:lpstr>2_Тема Office</vt:lpstr>
      <vt:lpstr>8-МАЪРУЗА. ИШЛАБ ЧИҚАРИШНИ АВТОМАТЛАШТИРИШНИНГ АСОСИЙ БОСҚИЧЛАРИ.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126</cp:revision>
  <dcterms:created xsi:type="dcterms:W3CDTF">2019-09-16T05:35:35Z</dcterms:created>
  <dcterms:modified xsi:type="dcterms:W3CDTF">2021-05-31T00:29:09Z</dcterms:modified>
</cp:coreProperties>
</file>