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 id="2147483840" r:id="rId2"/>
    <p:sldMasterId id="2147483852" r:id="rId3"/>
    <p:sldMasterId id="2147483876" r:id="rId4"/>
  </p:sldMasterIdLst>
  <p:sldIdLst>
    <p:sldId id="256" r:id="rId5"/>
    <p:sldId id="257" r:id="rId6"/>
    <p:sldId id="260" r:id="rId7"/>
    <p:sldId id="295" r:id="rId8"/>
    <p:sldId id="296" r:id="rId9"/>
    <p:sldId id="262" r:id="rId10"/>
    <p:sldId id="264" r:id="rId11"/>
    <p:sldId id="259" r:id="rId12"/>
    <p:sldId id="274" r:id="rId13"/>
    <p:sldId id="313" r:id="rId14"/>
    <p:sldId id="266" r:id="rId15"/>
    <p:sldId id="267" r:id="rId16"/>
    <p:sldId id="269" r:id="rId17"/>
    <p:sldId id="270" r:id="rId18"/>
    <p:sldId id="312" r:id="rId19"/>
    <p:sldId id="271" r:id="rId20"/>
    <p:sldId id="272" r:id="rId21"/>
    <p:sldId id="291" r:id="rId22"/>
    <p:sldId id="277" r:id="rId23"/>
    <p:sldId id="278" r:id="rId24"/>
    <p:sldId id="280" r:id="rId25"/>
    <p:sldId id="297" r:id="rId26"/>
    <p:sldId id="299" r:id="rId27"/>
    <p:sldId id="300" r:id="rId28"/>
    <p:sldId id="301" r:id="rId29"/>
    <p:sldId id="316" r:id="rId30"/>
    <p:sldId id="317" r:id="rId31"/>
    <p:sldId id="318" r:id="rId32"/>
    <p:sldId id="319" r:id="rId33"/>
    <p:sldId id="320" r:id="rId34"/>
    <p:sldId id="321" r:id="rId35"/>
    <p:sldId id="322" r:id="rId36"/>
    <p:sldId id="323" r:id="rId37"/>
    <p:sldId id="324" r:id="rId38"/>
    <p:sldId id="325" r:id="rId39"/>
    <p:sldId id="326" r:id="rId40"/>
    <p:sldId id="275" r:id="rId4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9E7FB"/>
    <a:srgbClr val="DAEDF6"/>
    <a:srgbClr val="E5F3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1" d="100"/>
          <a:sy n="101" d="100"/>
        </p:scale>
        <p:origin x="-18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9FC7F7-8A43-483A-8500-4353DD0BC143}" type="doc">
      <dgm:prSet loTypeId="urn:microsoft.com/office/officeart/2005/8/layout/vProcess5" loCatId="process" qsTypeId="urn:microsoft.com/office/officeart/2005/8/quickstyle/3d3" qsCatId="3D" csTypeId="urn:microsoft.com/office/officeart/2005/8/colors/colorful2" csCatId="colorful" phldr="1"/>
      <dgm:spPr/>
      <dgm:t>
        <a:bodyPr/>
        <a:lstStyle/>
        <a:p>
          <a:endParaRPr lang="ru-RU"/>
        </a:p>
      </dgm:t>
    </dgm:pt>
    <dgm:pt modelId="{CE68BF6F-7410-446D-ACC7-EF4BE4BEDA00}">
      <dgm:prSet phldrT="[Текст]" custT="1"/>
      <dgm:spPr/>
      <dgm:t>
        <a:bodyPr/>
        <a:lstStyle/>
        <a:p>
          <a:pPr algn="l" defTabSz="1089025">
            <a:lnSpc>
              <a:spcPct val="150000"/>
            </a:lnSpc>
            <a:tabLst/>
          </a:pPr>
          <a:r>
            <a:rPr lang="uz-Cyrl-UZ" sz="2800" dirty="0" smtClean="0">
              <a:solidFill>
                <a:schemeClr val="tx1"/>
              </a:solidFill>
              <a:latin typeface="Times New Roman" pitchFamily="18" charset="0"/>
              <a:cs typeface="Times New Roman" pitchFamily="18" charset="0"/>
            </a:rPr>
            <a:t>9</a:t>
          </a:r>
          <a:r>
            <a:rPr lang="ru-RU" sz="2800" dirty="0" smtClean="0">
              <a:solidFill>
                <a:schemeClr val="tx1"/>
              </a:solidFill>
              <a:latin typeface="Times New Roman" pitchFamily="18" charset="0"/>
              <a:cs typeface="Times New Roman" pitchFamily="18" charset="0"/>
            </a:rPr>
            <a:t>.1. Автомат </a:t>
          </a:r>
          <a:r>
            <a:rPr lang="ru-RU" sz="2800" dirty="0" err="1" smtClean="0">
              <a:solidFill>
                <a:schemeClr val="tx1"/>
              </a:solidFill>
              <a:latin typeface="Times New Roman" pitchFamily="18" charset="0"/>
              <a:cs typeface="Times New Roman" pitchFamily="18" charset="0"/>
            </a:rPr>
            <a:t>дастгоҳларни</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асосий</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гуруҳлари</a:t>
          </a:r>
          <a:r>
            <a:rPr lang="ru-RU" sz="2800" dirty="0" smtClean="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dgm:t>
    </dgm:pt>
    <dgm:pt modelId="{583F6040-F4F6-41F4-8321-F3CCEA7BA1BB}" type="parTrans" cxnId="{3B9AD7AC-EF93-4268-BE66-67CD2E421EBD}">
      <dgm:prSet/>
      <dgm:spPr/>
      <dgm:t>
        <a:bodyPr/>
        <a:lstStyle/>
        <a:p>
          <a:endParaRPr lang="ru-RU"/>
        </a:p>
      </dgm:t>
    </dgm:pt>
    <dgm:pt modelId="{5B3AC45A-9C2D-4CC1-AC67-1038A2431F78}" type="sibTrans" cxnId="{3B9AD7AC-EF93-4268-BE66-67CD2E421EBD}">
      <dgm:prSet/>
      <dgm:spPr/>
      <dgm:t>
        <a:bodyPr/>
        <a:lstStyle/>
        <a:p>
          <a:endParaRPr lang="ru-RU"/>
        </a:p>
      </dgm:t>
    </dgm:pt>
    <dgm:pt modelId="{A7E40F65-6355-4EC4-93C7-F779B67C4704}">
      <dgm:prSet phldrT="[Текст]" custT="1"/>
      <dgm:spPr/>
      <dgm:t>
        <a:bodyPr/>
        <a:lstStyle/>
        <a:p>
          <a:pPr algn="l">
            <a:lnSpc>
              <a:spcPct val="150000"/>
            </a:lnSpc>
            <a:spcAft>
              <a:spcPts val="0"/>
            </a:spcAft>
          </a:pPr>
          <a:r>
            <a:rPr lang="uz-Cyrl-UZ" sz="2800" dirty="0" smtClean="0">
              <a:solidFill>
                <a:schemeClr val="tx1"/>
              </a:solidFill>
              <a:latin typeface="Times New Roman" pitchFamily="18" charset="0"/>
              <a:cs typeface="Times New Roman" pitchFamily="18" charset="0"/>
            </a:rPr>
            <a:t>9</a:t>
          </a:r>
          <a:r>
            <a:rPr lang="ru-RU" sz="2800" dirty="0" smtClean="0">
              <a:solidFill>
                <a:schemeClr val="tx1"/>
              </a:solidFill>
              <a:latin typeface="Times New Roman" pitchFamily="18" charset="0"/>
              <a:cs typeface="Times New Roman" pitchFamily="18" charset="0"/>
            </a:rPr>
            <a:t>.2. Автоматик </a:t>
          </a:r>
          <a:r>
            <a:rPr lang="ru-RU" sz="2800" dirty="0" err="1" smtClean="0">
              <a:solidFill>
                <a:schemeClr val="tx1"/>
              </a:solidFill>
              <a:latin typeface="Times New Roman" pitchFamily="18" charset="0"/>
              <a:cs typeface="Times New Roman" pitchFamily="18" charset="0"/>
            </a:rPr>
            <a:t>линияларнинг</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турлари</a:t>
          </a:r>
          <a:r>
            <a:rPr lang="uz-Cyrl-UZ" sz="2800" dirty="0" smtClean="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dgm:t>
    </dgm:pt>
    <dgm:pt modelId="{EBFF239E-0102-4991-A213-A135518A0B5A}" type="parTrans" cxnId="{F89BF742-AB2E-4810-B9DC-21AB8741DBA2}">
      <dgm:prSet/>
      <dgm:spPr/>
      <dgm:t>
        <a:bodyPr/>
        <a:lstStyle/>
        <a:p>
          <a:endParaRPr lang="ru-RU"/>
        </a:p>
      </dgm:t>
    </dgm:pt>
    <dgm:pt modelId="{D4DD5C93-E37A-4C5F-AA1A-B05C91C7DE7B}" type="sibTrans" cxnId="{F89BF742-AB2E-4810-B9DC-21AB8741DBA2}">
      <dgm:prSet/>
      <dgm:spPr/>
      <dgm:t>
        <a:bodyPr/>
        <a:lstStyle/>
        <a:p>
          <a:endParaRPr lang="ru-RU"/>
        </a:p>
      </dgm:t>
    </dgm:pt>
    <dgm:pt modelId="{E633FB53-849B-4563-97F1-5B83424674CD}" type="pres">
      <dgm:prSet presAssocID="{8F9FC7F7-8A43-483A-8500-4353DD0BC143}" presName="outerComposite" presStyleCnt="0">
        <dgm:presLayoutVars>
          <dgm:chMax val="5"/>
          <dgm:dir/>
          <dgm:resizeHandles val="exact"/>
        </dgm:presLayoutVars>
      </dgm:prSet>
      <dgm:spPr/>
      <dgm:t>
        <a:bodyPr/>
        <a:lstStyle/>
        <a:p>
          <a:endParaRPr lang="ru-RU"/>
        </a:p>
      </dgm:t>
    </dgm:pt>
    <dgm:pt modelId="{A6FE43DC-C014-43A9-AD7C-602182B9758D}" type="pres">
      <dgm:prSet presAssocID="{8F9FC7F7-8A43-483A-8500-4353DD0BC143}" presName="dummyMaxCanvas" presStyleCnt="0">
        <dgm:presLayoutVars/>
      </dgm:prSet>
      <dgm:spPr/>
      <dgm:t>
        <a:bodyPr/>
        <a:lstStyle/>
        <a:p>
          <a:endParaRPr lang="ru-RU"/>
        </a:p>
      </dgm:t>
    </dgm:pt>
    <dgm:pt modelId="{ED581179-6C42-45AA-8D33-B4B9644F3F5F}" type="pres">
      <dgm:prSet presAssocID="{8F9FC7F7-8A43-483A-8500-4353DD0BC143}" presName="TwoNodes_1" presStyleLbl="node1" presStyleIdx="0" presStyleCnt="2" custScaleY="84615">
        <dgm:presLayoutVars>
          <dgm:bulletEnabled val="1"/>
        </dgm:presLayoutVars>
      </dgm:prSet>
      <dgm:spPr/>
      <dgm:t>
        <a:bodyPr/>
        <a:lstStyle/>
        <a:p>
          <a:endParaRPr lang="ru-RU"/>
        </a:p>
      </dgm:t>
    </dgm:pt>
    <dgm:pt modelId="{17E3FC1E-451A-4359-8AAE-DE1F0454BB0A}" type="pres">
      <dgm:prSet presAssocID="{8F9FC7F7-8A43-483A-8500-4353DD0BC143}" presName="TwoNodes_2" presStyleLbl="node1" presStyleIdx="1" presStyleCnt="2" custScaleY="84615">
        <dgm:presLayoutVars>
          <dgm:bulletEnabled val="1"/>
        </dgm:presLayoutVars>
      </dgm:prSet>
      <dgm:spPr/>
      <dgm:t>
        <a:bodyPr/>
        <a:lstStyle/>
        <a:p>
          <a:endParaRPr lang="ru-RU"/>
        </a:p>
      </dgm:t>
    </dgm:pt>
    <dgm:pt modelId="{AB7D92D3-D7C5-486F-93B2-58E34298BD2A}" type="pres">
      <dgm:prSet presAssocID="{8F9FC7F7-8A43-483A-8500-4353DD0BC143}" presName="TwoConn_1-2" presStyleLbl="fgAccFollowNode1" presStyleIdx="0" presStyleCnt="1">
        <dgm:presLayoutVars>
          <dgm:bulletEnabled val="1"/>
        </dgm:presLayoutVars>
      </dgm:prSet>
      <dgm:spPr/>
      <dgm:t>
        <a:bodyPr/>
        <a:lstStyle/>
        <a:p>
          <a:endParaRPr lang="ru-RU"/>
        </a:p>
      </dgm:t>
    </dgm:pt>
    <dgm:pt modelId="{A8776F8D-D88A-40B4-9F34-CD4EC9B79376}" type="pres">
      <dgm:prSet presAssocID="{8F9FC7F7-8A43-483A-8500-4353DD0BC143}" presName="TwoNodes_1_text" presStyleLbl="node1" presStyleIdx="1" presStyleCnt="2">
        <dgm:presLayoutVars>
          <dgm:bulletEnabled val="1"/>
        </dgm:presLayoutVars>
      </dgm:prSet>
      <dgm:spPr/>
      <dgm:t>
        <a:bodyPr/>
        <a:lstStyle/>
        <a:p>
          <a:endParaRPr lang="ru-RU"/>
        </a:p>
      </dgm:t>
    </dgm:pt>
    <dgm:pt modelId="{B8E60821-CBCC-490C-B5C5-C4297D1826A1}" type="pres">
      <dgm:prSet presAssocID="{8F9FC7F7-8A43-483A-8500-4353DD0BC143}" presName="TwoNodes_2_text" presStyleLbl="node1" presStyleIdx="1" presStyleCnt="2">
        <dgm:presLayoutVars>
          <dgm:bulletEnabled val="1"/>
        </dgm:presLayoutVars>
      </dgm:prSet>
      <dgm:spPr/>
      <dgm:t>
        <a:bodyPr/>
        <a:lstStyle/>
        <a:p>
          <a:endParaRPr lang="ru-RU"/>
        </a:p>
      </dgm:t>
    </dgm:pt>
  </dgm:ptLst>
  <dgm:cxnLst>
    <dgm:cxn modelId="{C6F3688E-8387-48D4-9EB1-4D7BA47EF680}" type="presOf" srcId="{A7E40F65-6355-4EC4-93C7-F779B67C4704}" destId="{B8E60821-CBCC-490C-B5C5-C4297D1826A1}" srcOrd="1" destOrd="0" presId="urn:microsoft.com/office/officeart/2005/8/layout/vProcess5"/>
    <dgm:cxn modelId="{28023FBF-AEEC-423E-82E7-5C48282A5498}" type="presOf" srcId="{CE68BF6F-7410-446D-ACC7-EF4BE4BEDA00}" destId="{ED581179-6C42-45AA-8D33-B4B9644F3F5F}" srcOrd="0" destOrd="0" presId="urn:microsoft.com/office/officeart/2005/8/layout/vProcess5"/>
    <dgm:cxn modelId="{3B9AD7AC-EF93-4268-BE66-67CD2E421EBD}" srcId="{8F9FC7F7-8A43-483A-8500-4353DD0BC143}" destId="{CE68BF6F-7410-446D-ACC7-EF4BE4BEDA00}" srcOrd="0" destOrd="0" parTransId="{583F6040-F4F6-41F4-8321-F3CCEA7BA1BB}" sibTransId="{5B3AC45A-9C2D-4CC1-AC67-1038A2431F78}"/>
    <dgm:cxn modelId="{F89BF742-AB2E-4810-B9DC-21AB8741DBA2}" srcId="{8F9FC7F7-8A43-483A-8500-4353DD0BC143}" destId="{A7E40F65-6355-4EC4-93C7-F779B67C4704}" srcOrd="1" destOrd="0" parTransId="{EBFF239E-0102-4991-A213-A135518A0B5A}" sibTransId="{D4DD5C93-E37A-4C5F-AA1A-B05C91C7DE7B}"/>
    <dgm:cxn modelId="{DCA30041-4777-4E39-AADB-848CA5B7C407}" type="presOf" srcId="{5B3AC45A-9C2D-4CC1-AC67-1038A2431F78}" destId="{AB7D92D3-D7C5-486F-93B2-58E34298BD2A}" srcOrd="0" destOrd="0" presId="urn:microsoft.com/office/officeart/2005/8/layout/vProcess5"/>
    <dgm:cxn modelId="{38718EB6-37B1-40C3-91BB-A725E554B222}" type="presOf" srcId="{A7E40F65-6355-4EC4-93C7-F779B67C4704}" destId="{17E3FC1E-451A-4359-8AAE-DE1F0454BB0A}" srcOrd="0" destOrd="0" presId="urn:microsoft.com/office/officeart/2005/8/layout/vProcess5"/>
    <dgm:cxn modelId="{2E28D8C9-50DB-4715-8EAB-99A8F5309532}" type="presOf" srcId="{CE68BF6F-7410-446D-ACC7-EF4BE4BEDA00}" destId="{A8776F8D-D88A-40B4-9F34-CD4EC9B79376}" srcOrd="1" destOrd="0" presId="urn:microsoft.com/office/officeart/2005/8/layout/vProcess5"/>
    <dgm:cxn modelId="{01DB7757-CD94-4247-BA57-BDEF78F0EF81}" type="presOf" srcId="{8F9FC7F7-8A43-483A-8500-4353DD0BC143}" destId="{E633FB53-849B-4563-97F1-5B83424674CD}" srcOrd="0" destOrd="0" presId="urn:microsoft.com/office/officeart/2005/8/layout/vProcess5"/>
    <dgm:cxn modelId="{9238314D-CA2A-4635-9B1D-E91E40936E10}" type="presParOf" srcId="{E633FB53-849B-4563-97F1-5B83424674CD}" destId="{A6FE43DC-C014-43A9-AD7C-602182B9758D}" srcOrd="0" destOrd="0" presId="urn:microsoft.com/office/officeart/2005/8/layout/vProcess5"/>
    <dgm:cxn modelId="{648E5A06-E8C9-4DC2-B79A-A6AD5B9CA193}" type="presParOf" srcId="{E633FB53-849B-4563-97F1-5B83424674CD}" destId="{ED581179-6C42-45AA-8D33-B4B9644F3F5F}" srcOrd="1" destOrd="0" presId="urn:microsoft.com/office/officeart/2005/8/layout/vProcess5"/>
    <dgm:cxn modelId="{553B8A39-B823-48C4-975D-95D16824A0F8}" type="presParOf" srcId="{E633FB53-849B-4563-97F1-5B83424674CD}" destId="{17E3FC1E-451A-4359-8AAE-DE1F0454BB0A}" srcOrd="2" destOrd="0" presId="urn:microsoft.com/office/officeart/2005/8/layout/vProcess5"/>
    <dgm:cxn modelId="{DA72E231-FA74-4EB2-9F74-B81646593A14}" type="presParOf" srcId="{E633FB53-849B-4563-97F1-5B83424674CD}" destId="{AB7D92D3-D7C5-486F-93B2-58E34298BD2A}" srcOrd="3" destOrd="0" presId="urn:microsoft.com/office/officeart/2005/8/layout/vProcess5"/>
    <dgm:cxn modelId="{1831EF74-487D-4FDF-9A29-2E72379B4AF7}" type="presParOf" srcId="{E633FB53-849B-4563-97F1-5B83424674CD}" destId="{A8776F8D-D88A-40B4-9F34-CD4EC9B79376}" srcOrd="4" destOrd="0" presId="urn:microsoft.com/office/officeart/2005/8/layout/vProcess5"/>
    <dgm:cxn modelId="{27374823-04A6-4CF7-9F66-3B89105DDD54}" type="presParOf" srcId="{E633FB53-849B-4563-97F1-5B83424674CD}" destId="{B8E60821-CBCC-490C-B5C5-C4297D1826A1}"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581179-6C42-45AA-8D33-B4B9644F3F5F}">
      <dsp:nvSpPr>
        <dsp:cNvPr id="0" name=""/>
        <dsp:cNvSpPr/>
      </dsp:nvSpPr>
      <dsp:spPr>
        <a:xfrm>
          <a:off x="0" y="162022"/>
          <a:ext cx="6732748" cy="1782189"/>
        </a:xfrm>
        <a:prstGeom prst="roundRect">
          <a:avLst>
            <a:gd name="adj" fmla="val 10000"/>
          </a:avLst>
        </a:prstGeom>
        <a:solidFill>
          <a:schemeClr val="accent2">
            <a:hueOff val="0"/>
            <a:satOff val="0"/>
            <a:lumOff val="0"/>
            <a:alphaOff val="0"/>
          </a:schemeClr>
        </a:solidFill>
        <a:ln>
          <a:noFill/>
        </a:ln>
        <a:effectLst>
          <a:outerShdw blurRad="40005" dist="22984"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089025">
            <a:lnSpc>
              <a:spcPct val="150000"/>
            </a:lnSpc>
            <a:spcBef>
              <a:spcPct val="0"/>
            </a:spcBef>
            <a:spcAft>
              <a:spcPct val="35000"/>
            </a:spcAft>
            <a:tabLst/>
          </a:pPr>
          <a:r>
            <a:rPr lang="uz-Cyrl-UZ" sz="2800" kern="1200" dirty="0" smtClean="0">
              <a:solidFill>
                <a:schemeClr val="tx1"/>
              </a:solidFill>
              <a:latin typeface="Times New Roman" pitchFamily="18" charset="0"/>
              <a:cs typeface="Times New Roman" pitchFamily="18" charset="0"/>
            </a:rPr>
            <a:t>9</a:t>
          </a:r>
          <a:r>
            <a:rPr lang="ru-RU" sz="2800" kern="1200" dirty="0" smtClean="0">
              <a:solidFill>
                <a:schemeClr val="tx1"/>
              </a:solidFill>
              <a:latin typeface="Times New Roman" pitchFamily="18" charset="0"/>
              <a:cs typeface="Times New Roman" pitchFamily="18" charset="0"/>
            </a:rPr>
            <a:t>.1. Автомат </a:t>
          </a:r>
          <a:r>
            <a:rPr lang="ru-RU" sz="2800" kern="1200" dirty="0" err="1" smtClean="0">
              <a:solidFill>
                <a:schemeClr val="tx1"/>
              </a:solidFill>
              <a:latin typeface="Times New Roman" pitchFamily="18" charset="0"/>
              <a:cs typeface="Times New Roman" pitchFamily="18" charset="0"/>
            </a:rPr>
            <a:t>дастгоҳларни</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асосий</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гуруҳлари</a:t>
          </a:r>
          <a:r>
            <a:rPr lang="ru-RU" sz="2800" kern="1200" dirty="0" smtClean="0">
              <a:solidFill>
                <a:schemeClr val="tx1"/>
              </a:solidFill>
              <a:latin typeface="Times New Roman" pitchFamily="18" charset="0"/>
              <a:cs typeface="Times New Roman" pitchFamily="18" charset="0"/>
            </a:rPr>
            <a:t>.</a:t>
          </a:r>
          <a:endParaRPr lang="ru-RU" sz="2800" kern="1200" dirty="0">
            <a:solidFill>
              <a:schemeClr val="tx1"/>
            </a:solidFill>
            <a:latin typeface="Times New Roman" pitchFamily="18" charset="0"/>
            <a:cs typeface="Times New Roman" pitchFamily="18" charset="0"/>
          </a:endParaRPr>
        </a:p>
      </dsp:txBody>
      <dsp:txXfrm>
        <a:off x="52199" y="214221"/>
        <a:ext cx="4574771" cy="1677791"/>
      </dsp:txXfrm>
    </dsp:sp>
    <dsp:sp modelId="{17E3FC1E-451A-4359-8AAE-DE1F0454BB0A}">
      <dsp:nvSpPr>
        <dsp:cNvPr id="0" name=""/>
        <dsp:cNvSpPr/>
      </dsp:nvSpPr>
      <dsp:spPr>
        <a:xfrm>
          <a:off x="1188131" y="2736308"/>
          <a:ext cx="6732748" cy="1782189"/>
        </a:xfrm>
        <a:prstGeom prst="roundRect">
          <a:avLst>
            <a:gd name="adj" fmla="val 10000"/>
          </a:avLst>
        </a:prstGeom>
        <a:solidFill>
          <a:schemeClr val="accent2">
            <a:hueOff val="-6555403"/>
            <a:satOff val="-7776"/>
            <a:lumOff val="-4117"/>
            <a:alphaOff val="0"/>
          </a:schemeClr>
        </a:solidFill>
        <a:ln>
          <a:noFill/>
        </a:ln>
        <a:effectLst>
          <a:outerShdw blurRad="40005" dist="22984"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150000"/>
            </a:lnSpc>
            <a:spcBef>
              <a:spcPct val="0"/>
            </a:spcBef>
            <a:spcAft>
              <a:spcPts val="0"/>
            </a:spcAft>
          </a:pPr>
          <a:r>
            <a:rPr lang="uz-Cyrl-UZ" sz="2800" kern="1200" dirty="0" smtClean="0">
              <a:solidFill>
                <a:schemeClr val="tx1"/>
              </a:solidFill>
              <a:latin typeface="Times New Roman" pitchFamily="18" charset="0"/>
              <a:cs typeface="Times New Roman" pitchFamily="18" charset="0"/>
            </a:rPr>
            <a:t>9</a:t>
          </a:r>
          <a:r>
            <a:rPr lang="ru-RU" sz="2800" kern="1200" dirty="0" smtClean="0">
              <a:solidFill>
                <a:schemeClr val="tx1"/>
              </a:solidFill>
              <a:latin typeface="Times New Roman" pitchFamily="18" charset="0"/>
              <a:cs typeface="Times New Roman" pitchFamily="18" charset="0"/>
            </a:rPr>
            <a:t>.2. Автоматик </a:t>
          </a:r>
          <a:r>
            <a:rPr lang="ru-RU" sz="2800" kern="1200" dirty="0" err="1" smtClean="0">
              <a:solidFill>
                <a:schemeClr val="tx1"/>
              </a:solidFill>
              <a:latin typeface="Times New Roman" pitchFamily="18" charset="0"/>
              <a:cs typeface="Times New Roman" pitchFamily="18" charset="0"/>
            </a:rPr>
            <a:t>линияларнинг</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турлари</a:t>
          </a:r>
          <a:r>
            <a:rPr lang="uz-Cyrl-UZ" sz="2800" kern="1200" dirty="0" smtClean="0">
              <a:solidFill>
                <a:schemeClr val="tx1"/>
              </a:solidFill>
              <a:latin typeface="Times New Roman" pitchFamily="18" charset="0"/>
              <a:cs typeface="Times New Roman" pitchFamily="18" charset="0"/>
            </a:rPr>
            <a:t>.</a:t>
          </a:r>
          <a:endParaRPr lang="ru-RU" sz="2800" kern="1200" dirty="0">
            <a:solidFill>
              <a:schemeClr val="tx1"/>
            </a:solidFill>
            <a:latin typeface="Times New Roman" pitchFamily="18" charset="0"/>
            <a:cs typeface="Times New Roman" pitchFamily="18" charset="0"/>
          </a:endParaRPr>
        </a:p>
      </dsp:txBody>
      <dsp:txXfrm>
        <a:off x="1240330" y="2788507"/>
        <a:ext cx="4071165" cy="1677791"/>
      </dsp:txXfrm>
    </dsp:sp>
    <dsp:sp modelId="{AB7D92D3-D7C5-486F-93B2-58E34298BD2A}">
      <dsp:nvSpPr>
        <dsp:cNvPr id="0" name=""/>
        <dsp:cNvSpPr/>
      </dsp:nvSpPr>
      <dsp:spPr>
        <a:xfrm>
          <a:off x="5363695" y="1655733"/>
          <a:ext cx="1369052" cy="1369052"/>
        </a:xfrm>
        <a:prstGeom prst="downArrow">
          <a:avLst>
            <a:gd name="adj1" fmla="val 55000"/>
            <a:gd name="adj2" fmla="val 45000"/>
          </a:avLst>
        </a:prstGeom>
        <a:solidFill>
          <a:schemeClr val="accent2">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5671732" y="1655733"/>
        <a:ext cx="752978" cy="1030212"/>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34772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5702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01859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75997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647342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26485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922884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11366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3417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34370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7445849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337554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867169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6141456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30027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681281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927491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422830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112771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050076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1597292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415829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BD22821-3FA7-4EB1-9043-C53E5C0F81E5}"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15878200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8759948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3545559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7636498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55138660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5175671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94411113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348369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21778342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3898677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9465017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000">
              <a:srgbClr val="DAEDF6"/>
            </a:gs>
            <a:gs pos="50000">
              <a:schemeClr val="bg2">
                <a:lumMod val="30000"/>
                <a:lumOff val="70000"/>
                <a:alpha val="87000"/>
              </a:schemeClr>
            </a:gs>
            <a:gs pos="100000">
              <a:srgbClr val="C9E7FB"/>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1623744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000">
              <a:srgbClr val="DAEDF6"/>
            </a:gs>
            <a:gs pos="50000">
              <a:schemeClr val="bg2">
                <a:lumMod val="30000"/>
                <a:lumOff val="70000"/>
                <a:alpha val="87000"/>
              </a:schemeClr>
            </a:gs>
            <a:gs pos="100000">
              <a:srgbClr val="C9E7FB"/>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3225161695"/>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000">
              <a:srgbClr val="DAEDF6"/>
            </a:gs>
            <a:gs pos="50000">
              <a:schemeClr val="bg2">
                <a:lumMod val="30000"/>
                <a:lumOff val="70000"/>
                <a:alpha val="87000"/>
              </a:schemeClr>
            </a:gs>
            <a:gs pos="100000">
              <a:srgbClr val="C9E7FB"/>
            </a:gs>
          </a:gsLst>
          <a:lin ang="2700000" scaled="1"/>
          <a:tileRect/>
        </a:gradFill>
        <a:effectLst/>
      </p:bgPr>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00D7FE59-95B5-4FBD-8A03-4E13D2D0EF64}" type="datetimeFigureOut">
              <a:rPr lang="ru-RU" smtClean="0"/>
              <a:t>31.05.2021</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DBD22821-3FA7-4EB1-9043-C53E5C0F81E5}"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1696464076"/>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404664"/>
            <a:ext cx="8064896" cy="1296144"/>
          </a:xfrm>
        </p:spPr>
        <p:txBody>
          <a:bodyPr anchor="ctr">
            <a:noAutofit/>
          </a:bodyPr>
          <a:lstStyle/>
          <a:p>
            <a:pPr marL="3175" indent="0" algn="ctr">
              <a:buNone/>
            </a:pPr>
            <a:r>
              <a:rPr lang="uz-Cyrl-UZ" sz="2400" b="1" dirty="0" smtClean="0">
                <a:solidFill>
                  <a:srgbClr val="FF0000"/>
                </a:solidFill>
                <a:latin typeface="Times New Roman" pitchFamily="18" charset="0"/>
                <a:cs typeface="Times New Roman" pitchFamily="18" charset="0"/>
              </a:rPr>
              <a:t>9</a:t>
            </a:r>
            <a:r>
              <a:rPr lang="ru-RU" sz="2400" b="1" dirty="0" smtClean="0">
                <a:solidFill>
                  <a:srgbClr val="FF0000"/>
                </a:solidFill>
                <a:latin typeface="Times New Roman" pitchFamily="18" charset="0"/>
                <a:cs typeface="Times New Roman" pitchFamily="18" charset="0"/>
              </a:rPr>
              <a:t>-МАЪРУЗА. </a:t>
            </a:r>
            <a:r>
              <a:rPr lang="uz-Cyrl-UZ" sz="2400" dirty="0">
                <a:solidFill>
                  <a:srgbClr val="FF0000"/>
                </a:solidFill>
                <a:latin typeface="Times New Roman" pitchFamily="18" charset="0"/>
                <a:cs typeface="Times New Roman" pitchFamily="18" charset="0"/>
              </a:rPr>
              <a:t>АВТОМАТИК ЛИНИЯЛАР ТУРЛАРИ.</a:t>
            </a:r>
            <a:endParaRPr lang="ru-RU" sz="2400" dirty="0">
              <a:solidFill>
                <a:srgbClr val="FF0000"/>
              </a:solidFill>
              <a:latin typeface="Times New Roman" pitchFamily="18" charset="0"/>
              <a:cs typeface="Times New Roman" pitchFamily="18" charset="0"/>
            </a:endParaRPr>
          </a:p>
        </p:txBody>
      </p:sp>
      <p:graphicFrame>
        <p:nvGraphicFramePr>
          <p:cNvPr id="4" name="Схема 3"/>
          <p:cNvGraphicFramePr/>
          <p:nvPr>
            <p:extLst>
              <p:ext uri="{D42A27DB-BD31-4B8C-83A1-F6EECF244321}">
                <p14:modId xmlns:p14="http://schemas.microsoft.com/office/powerpoint/2010/main" val="4190623000"/>
              </p:ext>
            </p:extLst>
          </p:nvPr>
        </p:nvGraphicFramePr>
        <p:xfrm>
          <a:off x="683568" y="1772816"/>
          <a:ext cx="7920880" cy="4680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530344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260648"/>
            <a:ext cx="8640960" cy="6336704"/>
          </a:xfrm>
        </p:spPr>
        <p:txBody>
          <a:bodyPr>
            <a:noAutofit/>
          </a:bodyPr>
          <a:lstStyle/>
          <a:p>
            <a:pPr marL="0" indent="0" algn="ctr">
              <a:buNone/>
            </a:pPr>
            <a:r>
              <a:rPr lang="ru-RU" sz="2800" b="1" dirty="0" smtClean="0">
                <a:latin typeface="Times New Roman" panose="02020603050405020304" pitchFamily="18" charset="0"/>
                <a:cs typeface="Times New Roman" panose="02020603050405020304" pitchFamily="18" charset="0"/>
              </a:rPr>
              <a:t>9.1.</a:t>
            </a:r>
            <a:r>
              <a:rPr lang="en-US" sz="2800" b="1" dirty="0" smtClean="0">
                <a:latin typeface="Times New Roman" panose="02020603050405020304" pitchFamily="18" charset="0"/>
                <a:cs typeface="Times New Roman" panose="02020603050405020304" pitchFamily="18" charset="0"/>
              </a:rPr>
              <a:t> </a:t>
            </a:r>
            <a:r>
              <a:rPr lang="ru-RU" sz="2800" b="1" dirty="0">
                <a:latin typeface="Times New Roman" panose="02020603050405020304" pitchFamily="18" charset="0"/>
                <a:cs typeface="Times New Roman" panose="02020603050405020304" pitchFamily="18" charset="0"/>
              </a:rPr>
              <a:t>Автомат </a:t>
            </a:r>
            <a:r>
              <a:rPr lang="ru-RU" sz="2800" b="1" dirty="0" err="1">
                <a:latin typeface="Times New Roman" panose="02020603050405020304" pitchFamily="18" charset="0"/>
                <a:cs typeface="Times New Roman" panose="02020603050405020304" pitchFamily="18" charset="0"/>
              </a:rPr>
              <a:t>дастгоҳларни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асосий</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гуруҳлари</a:t>
            </a:r>
            <a:r>
              <a:rPr lang="ru-RU" sz="2800" b="1" dirty="0">
                <a:latin typeface="Times New Roman" panose="02020603050405020304" pitchFamily="18" charset="0"/>
                <a:cs typeface="Times New Roman" panose="02020603050405020304" pitchFamily="18" charset="0"/>
              </a:rPr>
              <a:t>.</a:t>
            </a:r>
            <a:endParaRPr lang="uz-Cyrl-UZ" sz="2800" b="1" dirty="0" smtClean="0">
              <a:latin typeface="Times New Roman" panose="02020603050405020304" pitchFamily="18" charset="0"/>
              <a:cs typeface="Times New Roman" panose="02020603050405020304" pitchFamily="18" charset="0"/>
            </a:endParaRPr>
          </a:p>
          <a:p>
            <a:pPr marL="0" indent="536575" algn="ctr">
              <a:buNone/>
            </a:pPr>
            <a:endParaRPr lang="ru-RU" sz="2800" b="1" dirty="0">
              <a:latin typeface="Times New Roman" panose="02020603050405020304" pitchFamily="18" charset="0"/>
              <a:cs typeface="Times New Roman" panose="02020603050405020304" pitchFamily="18" charset="0"/>
            </a:endParaRPr>
          </a:p>
          <a:p>
            <a:pPr marL="0" indent="536575" algn="just">
              <a:lnSpc>
                <a:spcPct val="110000"/>
              </a:lnSpc>
              <a:spcBef>
                <a:spcPts val="600"/>
              </a:spcBef>
              <a:buNone/>
            </a:pPr>
            <a:r>
              <a:rPr lang="uz-Cyrl-UZ" sz="2600" dirty="0">
                <a:latin typeface="Times New Roman" panose="02020603050405020304" pitchFamily="18" charset="0"/>
                <a:cs typeface="Times New Roman" panose="02020603050405020304" pitchFamily="18" charset="0"/>
              </a:rPr>
              <a:t>Бутун машинасозликни даражаси, унда қўлланилаётган металл кесиш дастгоҳларининг ривожланганлик даражасига боғлиқ. Металлкесиш дастгоҳларини автоматлаштиришни тарихий ривожланиш тенденсияси, умуман машинасозликни автоматлаштиришни ривожланишини белгидайди.</a:t>
            </a:r>
          </a:p>
          <a:p>
            <a:pPr marL="0" indent="536575" algn="just">
              <a:lnSpc>
                <a:spcPct val="110000"/>
              </a:lnSpc>
              <a:spcBef>
                <a:spcPts val="600"/>
              </a:spcBef>
              <a:buNone/>
            </a:pPr>
            <a:r>
              <a:rPr lang="uz-Cyrl-UZ" sz="2600" dirty="0">
                <a:latin typeface="Times New Roman" panose="02020603050405020304" pitchFamily="18" charset="0"/>
                <a:cs typeface="Times New Roman" panose="02020603050405020304" pitchFamily="18" charset="0"/>
              </a:rPr>
              <a:t>Бунда шуни таъкидлаш зарурки автоматлаштиришни ривожланишида бир хил кўрсатгичлар яхшиланса (энг авало хизмат кўрсатадиган ишчилар сони озайиши ва унумдорликни ошиши) бошқа кўрсатгичлар, универсаллиги ва мосланувчанлиги камаяди ва қиймати ошади.</a:t>
            </a:r>
          </a:p>
        </p:txBody>
      </p:sp>
    </p:spTree>
    <p:extLst>
      <p:ext uri="{BB962C8B-B14F-4D97-AF65-F5344CB8AC3E}">
        <p14:creationId xmlns:p14="http://schemas.microsoft.com/office/powerpoint/2010/main" val="392175080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96944" cy="6192688"/>
          </a:xfrm>
        </p:spPr>
        <p:txBody>
          <a:bodyPr>
            <a:noAutofit/>
          </a:bodyPr>
          <a:lstStyle/>
          <a:p>
            <a:pPr marL="0" indent="576000" algn="just">
              <a:lnSpc>
                <a:spcPct val="150000"/>
              </a:lnSpc>
              <a:spcBef>
                <a:spcPts val="0"/>
              </a:spcBef>
              <a:buNone/>
            </a:pPr>
            <a:r>
              <a:rPr lang="uz-Cyrl-UZ" sz="2800" dirty="0">
                <a:latin typeface="Times New Roman" panose="02020603050405020304" pitchFamily="18" charset="0"/>
                <a:cs typeface="Times New Roman" panose="02020603050405020304" pitchFamily="18" charset="0"/>
              </a:rPr>
              <a:t>«Қўлда» бошқариладиган дастгоҳлар, универсал, махсус ва махсуслаштирилган автомат ва ярим автоматлар. Қуйида автоматлаштиришни, дастгоҳлар гурухларини автоматлаштирилганлик даражасига кўра уларни ўзига хос хусусиятлари ва қўллашга мойиллигини кўриб чиқамиз.</a:t>
            </a:r>
          </a:p>
        </p:txBody>
      </p:sp>
    </p:spTree>
    <p:extLst>
      <p:ext uri="{BB962C8B-B14F-4D97-AF65-F5344CB8AC3E}">
        <p14:creationId xmlns:p14="http://schemas.microsoft.com/office/powerpoint/2010/main" val="49735025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260648"/>
            <a:ext cx="8229600" cy="6264696"/>
          </a:xfrm>
        </p:spPr>
        <p:txBody>
          <a:bodyPr>
            <a:normAutofit lnSpcReduction="10000"/>
          </a:bodyPr>
          <a:lstStyle/>
          <a:p>
            <a:pPr marL="0" indent="536575" algn="ctr">
              <a:lnSpc>
                <a:spcPct val="130000"/>
              </a:lnSpc>
              <a:buNone/>
            </a:pPr>
            <a:r>
              <a:rPr lang="en-US" sz="2800" b="1" dirty="0">
                <a:latin typeface="Times New Roman" panose="02020603050405020304" pitchFamily="18" charset="0"/>
                <a:cs typeface="Times New Roman" panose="02020603050405020304" pitchFamily="18" charset="0"/>
              </a:rPr>
              <a:t>I </a:t>
            </a:r>
            <a:r>
              <a:rPr lang="uz-Cyrl-UZ" sz="2800" b="1" dirty="0" smtClean="0">
                <a:latin typeface="Times New Roman" panose="02020603050405020304" pitchFamily="18" charset="0"/>
                <a:cs typeface="Times New Roman" panose="02020603050405020304" pitchFamily="18" charset="0"/>
              </a:rPr>
              <a:t>гуруҳ. </a:t>
            </a:r>
            <a:r>
              <a:rPr lang="uz-Cyrl-UZ" sz="2800" b="1" dirty="0">
                <a:latin typeface="Times New Roman" panose="02020603050405020304" pitchFamily="18" charset="0"/>
                <a:cs typeface="Times New Roman" panose="02020603050405020304" pitchFamily="18" charset="0"/>
              </a:rPr>
              <a:t>Қўлда бошқариладиган дастгоҳлар</a:t>
            </a:r>
            <a:r>
              <a:rPr lang="uz-Cyrl-UZ" sz="2800" b="1" dirty="0" smtClean="0">
                <a:latin typeface="Times New Roman" panose="02020603050405020304" pitchFamily="18" charset="0"/>
                <a:cs typeface="Times New Roman" panose="02020603050405020304" pitchFamily="18" charset="0"/>
              </a:rPr>
              <a:t>.</a:t>
            </a:r>
            <a:endParaRPr lang="uz-Cyrl-UZ" sz="2800" b="1" dirty="0">
              <a:latin typeface="Times New Roman" panose="02020603050405020304" pitchFamily="18" charset="0"/>
              <a:cs typeface="Times New Roman" panose="02020603050405020304" pitchFamily="18" charset="0"/>
            </a:endParaRPr>
          </a:p>
          <a:p>
            <a:pPr marL="0" indent="536575" algn="just">
              <a:lnSpc>
                <a:spcPct val="130000"/>
              </a:lnSpc>
              <a:spcBef>
                <a:spcPts val="1200"/>
              </a:spcBef>
              <a:buNone/>
            </a:pPr>
            <a:r>
              <a:rPr lang="uz-Cyrl-UZ" sz="2800" dirty="0">
                <a:latin typeface="Times New Roman" panose="02020603050405020304" pitchFamily="18" charset="0"/>
                <a:cs typeface="Times New Roman" panose="02020603050405020304" pitchFamily="18" charset="0"/>
              </a:rPr>
              <a:t>Бундай дастгоҳларни юқори универсаллиги ва мосланувчанлиги, уларни юқори унумдорлик талаб этилмайдиган доналаб ва майда сериялаб ишлаб чиқаришда қўлланилади. Шунингдек, хизмат муддатини озлиги учун, ўзини оқлайдиган юқори унумдорлиги, қимматбахо махсус дастгоҳлар ўрнига, ялпи тез алмашиниши мумкин бўлган (приборсозлик, самолётсозлик) ишлаб чиқаришда универсал қўлда бошқариладиган ва рақамли дастурда бошқариладиган дастгоҳлар қўлланилади.</a:t>
            </a:r>
          </a:p>
          <a:p>
            <a:pPr marL="0" indent="536575" algn="just">
              <a:lnSpc>
                <a:spcPct val="130000"/>
              </a:lnSpc>
              <a:buNone/>
            </a:pP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4422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6093296"/>
            <a:ext cx="7982256" cy="576064"/>
          </a:xfrm>
        </p:spPr>
        <p:txBody>
          <a:bodyPr>
            <a:normAutofit/>
          </a:bodyPr>
          <a:lstStyle/>
          <a:p>
            <a:pPr marL="0" indent="0" algn="ctr">
              <a:buNone/>
            </a:pPr>
            <a:r>
              <a:rPr lang="uz-Cyrl-UZ" sz="2400" b="1" i="1" dirty="0">
                <a:latin typeface="Times New Roman" panose="02020603050405020304" pitchFamily="18" charset="0"/>
                <a:cs typeface="Times New Roman" panose="02020603050405020304" pitchFamily="18" charset="0"/>
              </a:rPr>
              <a:t>Қўлда бошқарилувчи </a:t>
            </a:r>
            <a:r>
              <a:rPr lang="uz-Cyrl-UZ" sz="2400" b="1" i="1" dirty="0" smtClean="0">
                <a:latin typeface="Times New Roman" panose="02020603050405020304" pitchFamily="18" charset="0"/>
                <a:cs typeface="Times New Roman" panose="02020603050405020304" pitchFamily="18" charset="0"/>
              </a:rPr>
              <a:t>универсал токарлик дастгоҳ</a:t>
            </a:r>
            <a:r>
              <a:rPr lang="uz-Cyrl-UZ" sz="2400" b="1" i="1" dirty="0">
                <a:latin typeface="Times New Roman" panose="02020603050405020304" pitchFamily="18" charset="0"/>
                <a:cs typeface="Times New Roman" panose="02020603050405020304" pitchFamily="18" charset="0"/>
              </a:rPr>
              <a:t>.</a:t>
            </a:r>
            <a:endParaRPr lang="ru-RU" sz="2400" b="1" dirty="0">
              <a:latin typeface="Times New Roman" panose="02020603050405020304" pitchFamily="18" charset="0"/>
              <a:cs typeface="Times New Roman" panose="02020603050405020304" pitchFamily="18" charset="0"/>
            </a:endParaRPr>
          </a:p>
        </p:txBody>
      </p:sp>
      <p:pic>
        <p:nvPicPr>
          <p:cNvPr id="1030"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404664"/>
            <a:ext cx="6879586" cy="540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523418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424936" cy="6336704"/>
          </a:xfrm>
        </p:spPr>
        <p:txBody>
          <a:bodyPr>
            <a:noAutofit/>
          </a:bodyPr>
          <a:lstStyle/>
          <a:p>
            <a:pPr marL="0" indent="0" algn="ctr">
              <a:buNone/>
            </a:pPr>
            <a:r>
              <a:rPr lang="en-US" sz="2800" b="1" dirty="0">
                <a:latin typeface="Times New Roman" panose="02020603050405020304" pitchFamily="18" charset="0"/>
                <a:cs typeface="Times New Roman" panose="02020603050405020304" pitchFamily="18" charset="0"/>
              </a:rPr>
              <a:t>II </a:t>
            </a:r>
            <a:r>
              <a:rPr lang="ru-RU" sz="2800" b="1" dirty="0" err="1" smtClean="0">
                <a:latin typeface="Times New Roman" panose="02020603050405020304" pitchFamily="18" charset="0"/>
                <a:cs typeface="Times New Roman" panose="02020603050405020304" pitchFamily="18" charset="0"/>
              </a:rPr>
              <a:t>гуруҳ</a:t>
            </a:r>
            <a:r>
              <a:rPr lang="ru-RU" sz="2800" b="1" dirty="0" smtClean="0">
                <a:latin typeface="Times New Roman" panose="02020603050405020304" pitchFamily="18" charset="0"/>
                <a:cs typeface="Times New Roman" panose="02020603050405020304" pitchFamily="18" charset="0"/>
              </a:rPr>
              <a:t>. </a:t>
            </a:r>
            <a:r>
              <a:rPr lang="ru-RU" sz="2800" b="1" dirty="0">
                <a:latin typeface="Times New Roman" panose="02020603050405020304" pitchFamily="18" charset="0"/>
                <a:cs typeface="Times New Roman" panose="02020603050405020304" pitchFamily="18" charset="0"/>
              </a:rPr>
              <a:t>Универсал автомат </a:t>
            </a:r>
            <a:r>
              <a:rPr lang="ru-RU" sz="2800" b="1" dirty="0" err="1">
                <a:latin typeface="Times New Roman" panose="02020603050405020304" pitchFamily="18" charset="0"/>
                <a:cs typeface="Times New Roman" panose="02020603050405020304" pitchFamily="18" charset="0"/>
              </a:rPr>
              <a:t>ва</a:t>
            </a:r>
            <a:r>
              <a:rPr lang="ru-RU" sz="2800" b="1" dirty="0">
                <a:latin typeface="Times New Roman" panose="02020603050405020304" pitchFamily="18" charset="0"/>
                <a:cs typeface="Times New Roman" panose="02020603050405020304" pitchFamily="18" charset="0"/>
              </a:rPr>
              <a:t> ярим </a:t>
            </a:r>
            <a:r>
              <a:rPr lang="ru-RU" sz="2800" b="1" dirty="0" err="1">
                <a:latin typeface="Times New Roman" panose="02020603050405020304" pitchFamily="18" charset="0"/>
                <a:cs typeface="Times New Roman" panose="02020603050405020304" pitchFamily="18" charset="0"/>
              </a:rPr>
              <a:t>автоматлар</a:t>
            </a:r>
            <a:r>
              <a:rPr lang="ru-RU" sz="2800" b="1" dirty="0" smtClean="0">
                <a:latin typeface="Times New Roman" panose="02020603050405020304" pitchFamily="18" charset="0"/>
                <a:cs typeface="Times New Roman" panose="02020603050405020304" pitchFamily="18" charset="0"/>
              </a:rPr>
              <a:t>.</a:t>
            </a:r>
          </a:p>
          <a:p>
            <a:pPr marL="0" indent="536575" algn="ctr">
              <a:buNone/>
            </a:pPr>
            <a:endParaRPr lang="ru-RU" sz="1600" b="1" dirty="0">
              <a:latin typeface="Times New Roman" panose="02020603050405020304" pitchFamily="18" charset="0"/>
              <a:cs typeface="Times New Roman" panose="02020603050405020304" pitchFamily="18" charset="0"/>
            </a:endParaRPr>
          </a:p>
          <a:p>
            <a:pPr marL="0" indent="536575" algn="just">
              <a:buNone/>
            </a:pPr>
            <a:r>
              <a:rPr lang="ru-RU" sz="2700" dirty="0" err="1">
                <a:latin typeface="Times New Roman" panose="02020603050405020304" pitchFamily="18" charset="0"/>
                <a:cs typeface="Times New Roman" panose="02020603050405020304" pitchFamily="18" charset="0"/>
              </a:rPr>
              <a:t>Бир</a:t>
            </a:r>
            <a:r>
              <a:rPr lang="ru-RU" sz="2700" dirty="0">
                <a:latin typeface="Times New Roman" panose="02020603050405020304" pitchFamily="18" charset="0"/>
                <a:cs typeface="Times New Roman" panose="02020603050405020304" pitchFamily="18" charset="0"/>
              </a:rPr>
              <a:t> хил </a:t>
            </a:r>
            <a:r>
              <a:rPr lang="ru-RU" sz="2700" dirty="0" err="1">
                <a:latin typeface="Times New Roman" panose="02020603050405020304" pitchFamily="18" charset="0"/>
                <a:cs typeface="Times New Roman" panose="02020603050405020304" pitchFamily="18" charset="0"/>
              </a:rPr>
              <a:t>маҳсулотларни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кўплаб</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ишлаб</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чиқаришни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кўпайиши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билан</a:t>
            </a:r>
            <a:r>
              <a:rPr lang="ru-RU" sz="2700" dirty="0">
                <a:latin typeface="Times New Roman" panose="02020603050405020304" pitchFamily="18" charset="0"/>
                <a:cs typeface="Times New Roman" panose="02020603050405020304" pitchFamily="18" charset="0"/>
              </a:rPr>
              <a:t> универсал </a:t>
            </a:r>
            <a:r>
              <a:rPr lang="ru-RU" sz="2700" dirty="0" err="1">
                <a:latin typeface="Times New Roman" panose="02020603050405020304" pitchFamily="18" charset="0"/>
                <a:cs typeface="Times New Roman" panose="02020603050405020304" pitchFamily="18" charset="0"/>
              </a:rPr>
              <a:t>автоматлар</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ва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яримавтоматлар</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қўлланилади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Бу</a:t>
            </a:r>
            <a:r>
              <a:rPr lang="ru-RU" sz="2700" dirty="0">
                <a:latin typeface="Times New Roman" panose="02020603050405020304" pitchFamily="18" charset="0"/>
                <a:cs typeface="Times New Roman" panose="02020603050405020304" pitchFamily="18" charset="0"/>
              </a:rPr>
              <a:t> автомат </a:t>
            </a:r>
            <a:r>
              <a:rPr lang="ru-RU" sz="2700" dirty="0" err="1">
                <a:latin typeface="Times New Roman" panose="02020603050405020304" pitchFamily="18" charset="0"/>
                <a:cs typeface="Times New Roman" panose="02020603050405020304" pitchFamily="18" charset="0"/>
              </a:rPr>
              <a:t>ва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яримавтоматлар</a:t>
            </a:r>
            <a:r>
              <a:rPr lang="ru-RU" sz="2700" dirty="0">
                <a:latin typeface="Times New Roman" panose="02020603050405020304" pitchFamily="18" charset="0"/>
                <a:cs typeface="Times New Roman" panose="02020603050405020304" pitchFamily="18" charset="0"/>
              </a:rPr>
              <a:t> универсал </a:t>
            </a:r>
            <a:r>
              <a:rPr lang="ru-RU" sz="2700" dirty="0" err="1">
                <a:latin typeface="Times New Roman" panose="02020603050405020304" pitchFamily="18" charset="0"/>
                <a:cs typeface="Times New Roman" panose="02020603050405020304" pitchFamily="18" charset="0"/>
              </a:rPr>
              <a:t>дейилади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Уларни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универсаллиги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қўлда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бошқариладиган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ёки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рақамли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дастурда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бошқариладиган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дастгоҳлардан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анчагина</a:t>
            </a:r>
            <a:r>
              <a:rPr lang="ru-RU" sz="2700" dirty="0">
                <a:latin typeface="Times New Roman" panose="02020603050405020304" pitchFamily="18" charset="0"/>
                <a:cs typeface="Times New Roman" panose="02020603050405020304" pitchFamily="18" charset="0"/>
              </a:rPr>
              <a:t> паст. </a:t>
            </a:r>
            <a:r>
              <a:rPr lang="ru-RU" sz="2700" dirty="0" err="1">
                <a:latin typeface="Times New Roman" panose="02020603050405020304" pitchFamily="18" charset="0"/>
                <a:cs typeface="Times New Roman" panose="02020603050405020304" pitchFamily="18" charset="0"/>
              </a:rPr>
              <a:t>Чунки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салт</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юриш</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механизмлари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ва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кулачокли</a:t>
            </a:r>
            <a:r>
              <a:rPr lang="ru-RU" sz="2700" dirty="0">
                <a:latin typeface="Times New Roman" panose="02020603050405020304" pitchFamily="18" charset="0"/>
                <a:cs typeface="Times New Roman" panose="02020603050405020304" pitchFamily="18" charset="0"/>
              </a:rPr>
              <a:t> автомат </a:t>
            </a:r>
            <a:r>
              <a:rPr lang="ru-RU" sz="2700" dirty="0" err="1">
                <a:latin typeface="Times New Roman" panose="02020603050405020304" pitchFamily="18" charset="0"/>
                <a:cs typeface="Times New Roman" panose="02020603050405020304" pitchFamily="18" charset="0"/>
              </a:rPr>
              <a:t>бошқарув</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тизимлари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уларни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мосланувчанлигини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камайтириб</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юборди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Қўлда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бошқариладиган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дастгоҳларда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бир</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детал</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ишловидан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иккинчисига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ўтиш</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учун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саноқли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дақиқалар</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талаб</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этилса</a:t>
            </a:r>
            <a:r>
              <a:rPr lang="ru-RU" sz="2700" dirty="0">
                <a:latin typeface="Times New Roman" panose="02020603050405020304" pitchFamily="18" charset="0"/>
                <a:cs typeface="Times New Roman" panose="02020603050405020304" pitchFamily="18" charset="0"/>
              </a:rPr>
              <a:t>, универсал </a:t>
            </a:r>
            <a:r>
              <a:rPr lang="ru-RU" sz="2700" dirty="0" err="1">
                <a:latin typeface="Times New Roman" panose="02020603050405020304" pitchFamily="18" charset="0"/>
                <a:cs typeface="Times New Roman" panose="02020603050405020304" pitchFamily="18" charset="0"/>
              </a:rPr>
              <a:t>автоматда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бундай</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созлаш</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дастгоҳни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бир</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неча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соат</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бўш</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туришига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сабаб</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бўлади</a:t>
            </a:r>
            <a:r>
              <a:rPr lang="ru-RU" sz="2700" dirty="0">
                <a:latin typeface="Times New Roman" panose="02020603050405020304" pitchFamily="18" charset="0"/>
                <a:cs typeface="Times New Roman" panose="02020603050405020304" pitchFamily="18" charset="0"/>
              </a:rPr>
              <a:t>. </a:t>
            </a:r>
            <a:endParaRPr lang="ru-RU" sz="27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012301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6093296"/>
            <a:ext cx="8352928" cy="432048"/>
          </a:xfrm>
        </p:spPr>
        <p:txBody>
          <a:bodyPr anchor="ctr">
            <a:noAutofit/>
          </a:bodyPr>
          <a:lstStyle/>
          <a:p>
            <a:pPr marL="0" indent="536575" algn="ctr">
              <a:lnSpc>
                <a:spcPct val="130000"/>
              </a:lnSpc>
              <a:buNone/>
            </a:pPr>
            <a:r>
              <a:rPr lang="uz-Cyrl-UZ" sz="2800" i="1" dirty="0">
                <a:latin typeface="Times New Roman" panose="02020603050405020304" pitchFamily="18" charset="0"/>
                <a:cs typeface="Times New Roman" panose="02020603050405020304" pitchFamily="18" charset="0"/>
              </a:rPr>
              <a:t>Универсал яримавтомат дастгоҳ.</a:t>
            </a:r>
            <a:endParaRPr lang="uz-Cyrl-UZ" sz="2800" dirty="0">
              <a:latin typeface="Times New Roman" panose="02020603050405020304" pitchFamily="18" charset="0"/>
              <a:cs typeface="Times New Roman" panose="02020603050405020304" pitchFamily="18" charset="0"/>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260648"/>
            <a:ext cx="7781498" cy="56886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1077490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23528" y="332656"/>
            <a:ext cx="8496944" cy="6264696"/>
          </a:xfrm>
        </p:spPr>
        <p:txBody>
          <a:bodyPr>
            <a:noAutofit/>
          </a:bodyPr>
          <a:lstStyle/>
          <a:p>
            <a:pPr marL="0" indent="0" algn="ctr">
              <a:buNone/>
            </a:pPr>
            <a:r>
              <a:rPr lang="en-US" sz="2800" b="1" dirty="0">
                <a:latin typeface="Times New Roman" panose="02020603050405020304" pitchFamily="18" charset="0"/>
                <a:cs typeface="Times New Roman" panose="02020603050405020304" pitchFamily="18" charset="0"/>
              </a:rPr>
              <a:t>III </a:t>
            </a:r>
            <a:r>
              <a:rPr lang="uz-Cyrl-UZ" sz="2800" b="1" dirty="0" smtClean="0">
                <a:latin typeface="Times New Roman" panose="02020603050405020304" pitchFamily="18" charset="0"/>
                <a:cs typeface="Times New Roman" panose="02020603050405020304" pitchFamily="18" charset="0"/>
              </a:rPr>
              <a:t>гуруҳ. </a:t>
            </a:r>
            <a:r>
              <a:rPr lang="uz-Cyrl-UZ" sz="2800" b="1" dirty="0">
                <a:latin typeface="Times New Roman" panose="02020603050405020304" pitchFamily="18" charset="0"/>
                <a:cs typeface="Times New Roman" panose="02020603050405020304" pitchFamily="18" charset="0"/>
              </a:rPr>
              <a:t>Махсуслашган ва махсус автоматлар ва ярим автоматлар</a:t>
            </a:r>
            <a:r>
              <a:rPr lang="uz-Cyrl-UZ" sz="2800" b="1" dirty="0" smtClean="0">
                <a:latin typeface="Times New Roman" panose="02020603050405020304" pitchFamily="18" charset="0"/>
                <a:cs typeface="Times New Roman" panose="02020603050405020304" pitchFamily="18" charset="0"/>
              </a:rPr>
              <a:t>.</a:t>
            </a:r>
          </a:p>
          <a:p>
            <a:pPr marL="0" indent="536575" algn="just">
              <a:buNone/>
            </a:pPr>
            <a:endParaRPr lang="uz-Cyrl-UZ" sz="1800" dirty="0">
              <a:latin typeface="Times New Roman" panose="02020603050405020304" pitchFamily="18" charset="0"/>
              <a:cs typeface="Times New Roman" panose="02020603050405020304" pitchFamily="18" charset="0"/>
            </a:endParaRPr>
          </a:p>
          <a:p>
            <a:pPr marL="0" indent="536575" algn="just">
              <a:buNone/>
            </a:pPr>
            <a:r>
              <a:rPr lang="uz-Cyrl-UZ" sz="2600" dirty="0">
                <a:latin typeface="Times New Roman" panose="02020603050405020304" pitchFamily="18" charset="0"/>
                <a:cs typeface="Times New Roman" panose="02020603050405020304" pitchFamily="18" charset="0"/>
              </a:rPr>
              <a:t>Бундай дастгоҳлар ялпи ишлаб чиқариш шароитида, тайёрланаётган детални ва ўлчамлари кўп вақт ўзгармайдиган ҳолларда ишлатилади.</a:t>
            </a:r>
          </a:p>
          <a:p>
            <a:pPr marL="0" indent="536575" algn="just">
              <a:buNone/>
            </a:pPr>
            <a:r>
              <a:rPr lang="uz-Cyrl-UZ" sz="2600" dirty="0">
                <a:latin typeface="Times New Roman" panose="02020603050405020304" pitchFamily="18" charset="0"/>
                <a:cs typeface="Times New Roman" panose="02020603050405020304" pitchFamily="18" charset="0"/>
              </a:rPr>
              <a:t>Ишлаб чиқараётган махсулотни алмашинуви кўпгина махсуслашган ва махсус дастгоҳлар ўзининг ишчи ҳолатда бўлишига қарамасдан керак бўлмай қолади. Шундай қилиб техникани ривожланишида ишлаб чиқаришни кўплаб бўлиши билан мосланувчанлик қарама-қарши параметр сифатида бўлиб қолади. Бундай муаммони дастгоҳларни механизм ва қисмларини технологик нуқтаи назардан стандартлаштириш ва нормалаштириш билан хал қилиниб агрегат дастгоҳлар майдонига келади.</a:t>
            </a:r>
          </a:p>
        </p:txBody>
      </p:sp>
    </p:spTree>
    <p:extLst>
      <p:ext uri="{BB962C8B-B14F-4D97-AF65-F5344CB8AC3E}">
        <p14:creationId xmlns:p14="http://schemas.microsoft.com/office/powerpoint/2010/main" val="335800180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6237312"/>
            <a:ext cx="8568952" cy="432048"/>
          </a:xfrm>
        </p:spPr>
        <p:txBody>
          <a:bodyPr anchor="ctr">
            <a:noAutofit/>
          </a:bodyPr>
          <a:lstStyle/>
          <a:p>
            <a:pPr marL="0" indent="576000" algn="ctr">
              <a:lnSpc>
                <a:spcPct val="120000"/>
              </a:lnSpc>
              <a:spcBef>
                <a:spcPts val="600"/>
              </a:spcBef>
              <a:buNone/>
            </a:pPr>
            <a:r>
              <a:rPr lang="uz-Cyrl-UZ" sz="2800" b="1" i="1" dirty="0">
                <a:latin typeface="Times New Roman" panose="02020603050405020304" pitchFamily="18" charset="0"/>
                <a:cs typeface="Times New Roman" panose="02020603050405020304" pitchFamily="18" charset="0"/>
              </a:rPr>
              <a:t>Махсус автомат дастгоҳ.</a:t>
            </a:r>
            <a:endParaRPr lang="uz-Cyrl-UZ" sz="2600" b="1" dirty="0">
              <a:latin typeface="Times New Roman" panose="02020603050405020304" pitchFamily="18" charset="0"/>
              <a:cs typeface="Times New Roman" panose="02020603050405020304" pitchFamily="18" charset="0"/>
            </a:endParaRPr>
          </a:p>
        </p:txBody>
      </p:sp>
      <p:pic>
        <p:nvPicPr>
          <p:cNvPr id="1024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11770"/>
          <a:stretch/>
        </p:blipFill>
        <p:spPr bwMode="auto">
          <a:xfrm>
            <a:off x="1763688" y="262235"/>
            <a:ext cx="5146159" cy="5832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0009959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260648"/>
            <a:ext cx="8496944" cy="6408712"/>
          </a:xfrm>
        </p:spPr>
        <p:txBody>
          <a:bodyPr>
            <a:normAutofit fontScale="92500" lnSpcReduction="10000"/>
          </a:bodyPr>
          <a:lstStyle/>
          <a:p>
            <a:pPr marL="0" indent="576000" algn="ctr">
              <a:lnSpc>
                <a:spcPct val="110000"/>
              </a:lnSpc>
              <a:buNone/>
            </a:pPr>
            <a:r>
              <a:rPr lang="en-US" sz="2800" b="1" dirty="0">
                <a:latin typeface="Times New Roman" panose="02020603050405020304" pitchFamily="18" charset="0"/>
                <a:cs typeface="Times New Roman" panose="02020603050405020304" pitchFamily="18" charset="0"/>
              </a:rPr>
              <a:t>IV </a:t>
            </a:r>
            <a:r>
              <a:rPr lang="uz-Cyrl-UZ" sz="2800" b="1" dirty="0" smtClean="0">
                <a:latin typeface="Times New Roman" panose="02020603050405020304" pitchFamily="18" charset="0"/>
                <a:cs typeface="Times New Roman" panose="02020603050405020304" pitchFamily="18" charset="0"/>
              </a:rPr>
              <a:t>гуруҳ. </a:t>
            </a:r>
            <a:r>
              <a:rPr lang="uz-Cyrl-UZ" sz="2800" b="1" dirty="0">
                <a:latin typeface="Times New Roman" panose="02020603050405020304" pitchFamily="18" charset="0"/>
                <a:cs typeface="Times New Roman" panose="02020603050405020304" pitchFamily="18" charset="0"/>
              </a:rPr>
              <a:t>Агрегат дастгоҳлар</a:t>
            </a:r>
            <a:r>
              <a:rPr lang="uz-Cyrl-UZ" sz="2800" b="1" dirty="0" smtClean="0">
                <a:latin typeface="Times New Roman" panose="02020603050405020304" pitchFamily="18" charset="0"/>
                <a:cs typeface="Times New Roman" panose="02020603050405020304" pitchFamily="18" charset="0"/>
              </a:rPr>
              <a:t>.</a:t>
            </a:r>
          </a:p>
          <a:p>
            <a:pPr marL="0" indent="576000" algn="ctr">
              <a:lnSpc>
                <a:spcPct val="110000"/>
              </a:lnSpc>
              <a:buNone/>
            </a:pPr>
            <a:endParaRPr lang="uz-Cyrl-UZ" sz="2400" b="1" dirty="0">
              <a:latin typeface="Times New Roman" panose="02020603050405020304" pitchFamily="18" charset="0"/>
              <a:cs typeface="Times New Roman" panose="02020603050405020304" pitchFamily="18" charset="0"/>
            </a:endParaRPr>
          </a:p>
          <a:p>
            <a:pPr marL="0" indent="576000"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Агрегат (лотинча. аггрего – бирлаштираман, улайман) – техникада машина ёки машиналар мажмуининг бирхиллаштирилган, йириклаштирилган узели; алоҳида вазифаларини мустақил бажаради, ўзаро алмашинувчан бўлади.</a:t>
            </a:r>
          </a:p>
          <a:p>
            <a:pPr marL="0" indent="576000" algn="just">
              <a:lnSpc>
                <a:spcPct val="150000"/>
              </a:lnSpc>
              <a:buNone/>
            </a:pPr>
            <a:r>
              <a:rPr lang="uz-Cyrl-UZ" sz="2800" dirty="0">
                <a:latin typeface="Times New Roman" panose="02020603050405020304" pitchFamily="18" charset="0"/>
                <a:cs typeface="Times New Roman" panose="02020603050405020304" pitchFamily="18" charset="0"/>
              </a:rPr>
              <a:t>Масалан, ички ёнув двигателлари, автомобилларнинг олдинги ва кетинги кўприклари, электр двигателлар, насослар ва бошқалар. Баъзан икки ва ундан ортиқ машиналар мажмуи ҳам агрегат деб аталади.</a:t>
            </a:r>
          </a:p>
        </p:txBody>
      </p:sp>
    </p:spTree>
    <p:extLst>
      <p:ext uri="{BB962C8B-B14F-4D97-AF65-F5344CB8AC3E}">
        <p14:creationId xmlns:p14="http://schemas.microsoft.com/office/powerpoint/2010/main" val="26108062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568952" cy="6192688"/>
          </a:xfrm>
        </p:spPr>
        <p:txBody>
          <a:bodyPr>
            <a:noAutofit/>
          </a:bodyPr>
          <a:lstStyle/>
          <a:p>
            <a:pPr marL="0" indent="536575" algn="just">
              <a:lnSpc>
                <a:spcPct val="110000"/>
              </a:lnSpc>
              <a:buNone/>
            </a:pPr>
            <a:r>
              <a:rPr lang="uz-Cyrl-UZ" sz="2800" dirty="0">
                <a:latin typeface="Times New Roman" panose="02020603050405020304" pitchFamily="18" charset="0"/>
                <a:cs typeface="Times New Roman" panose="02020603050405020304" pitchFamily="18" charset="0"/>
              </a:rPr>
              <a:t>Агрегат дастгоҳ – ўзаро кинематик боғланмаган узеллар (агрегатлар) дан қурилган махсус металл кесиш дастгоҳи. Агрегат дастгоҳлар станина, унга ўрнатилган ва кескичларни ҳаракатга келтирадиган бир неча куч каллаги, ишланадиган детал маҳкамланувчи стол ва ёрдамчи (совитиш, мойлаш ва бошқалар) агрегатлардан иборат.</a:t>
            </a:r>
          </a:p>
          <a:p>
            <a:pPr marL="0" indent="536575" algn="just">
              <a:lnSpc>
                <a:spcPct val="110000"/>
              </a:lnSpc>
              <a:buNone/>
            </a:pPr>
            <a:r>
              <a:rPr lang="uz-Cyrl-UZ" sz="2800" dirty="0">
                <a:latin typeface="Times New Roman" panose="02020603050405020304" pitchFamily="18" charset="0"/>
                <a:cs typeface="Times New Roman" panose="02020603050405020304" pitchFamily="18" charset="0"/>
              </a:rPr>
              <a:t>Куч узатмалари алоҳида юритмага эга, улар ҳаракатининг ўзаро боғлиқлиги ва кетма-кетлиги ягона бошқариш тизимидан таъминланади. Ишлов бериладиган асбоб қўзғалмайдиган, кесувчи асбоб эса ҳаракатланадиган механик ишлов беришда агрегат дастгоҳ кенг тарқалган.</a:t>
            </a:r>
          </a:p>
        </p:txBody>
      </p:sp>
    </p:spTree>
    <p:extLst>
      <p:ext uri="{BB962C8B-B14F-4D97-AF65-F5344CB8AC3E}">
        <p14:creationId xmlns:p14="http://schemas.microsoft.com/office/powerpoint/2010/main" val="231241087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476672"/>
            <a:ext cx="8496944" cy="6048672"/>
          </a:xfrm>
        </p:spPr>
        <p:txBody>
          <a:bodyPr>
            <a:normAutofit fontScale="92500" lnSpcReduction="10000"/>
          </a:bodyPr>
          <a:lstStyle/>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Агрегат дастгоҳлар мураккаб конструкцияли ва оғир меҳнат талаб қиладиган деталларга: двигател цилиндрлар блоки, насослар корпуси ва бошқа ишлов бериш мақсадида ялпи, катта ва ўрта серияли ишлаб чиқариш шароитларида юқори унумдорликни таъминлаш мақсадида қўлланилади.</a:t>
            </a:r>
          </a:p>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Агрегат дастгоҳлар асосан тешикларга (пармалаш, зенкерлаш, развёрткалаш, ёниш, резьба очиш, фаскаларни очиш ва бошқалар) комплекс ишлов бериш учун мўлжалланган, лекин текисликларни, шпонка ариқчаларини фрезалаш, ташқи резба очиш, стержен четларини ёниш, ташқи фаскаларни очиш ва бошқалар учун ҳам қўллаш мумкин.</a:t>
            </a:r>
          </a:p>
        </p:txBody>
      </p:sp>
    </p:spTree>
    <p:extLst>
      <p:ext uri="{BB962C8B-B14F-4D97-AF65-F5344CB8AC3E}">
        <p14:creationId xmlns:p14="http://schemas.microsoft.com/office/powerpoint/2010/main" val="305685083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p:cNvSpPr>
            <a:spLocks noGrp="1"/>
          </p:cNvSpPr>
          <p:nvPr>
            <p:ph idx="1"/>
          </p:nvPr>
        </p:nvSpPr>
        <p:spPr>
          <a:xfrm>
            <a:off x="323528" y="260648"/>
            <a:ext cx="8496944" cy="6336703"/>
          </a:xfrm>
        </p:spPr>
        <p:txBody>
          <a:bodyPr>
            <a:normAutofit/>
          </a:bodyPr>
          <a:lstStyle/>
          <a:p>
            <a:pPr marL="0" indent="536575" algn="just">
              <a:lnSpc>
                <a:spcPct val="120000"/>
              </a:lnSpc>
              <a:spcBef>
                <a:spcPts val="600"/>
              </a:spcBef>
              <a:buNone/>
            </a:pPr>
            <a:r>
              <a:rPr lang="uz-Cyrl-UZ" sz="2800" dirty="0">
                <a:latin typeface="Times New Roman" panose="02020603050405020304" pitchFamily="18" charset="0"/>
                <a:cs typeface="Times New Roman" panose="02020603050405020304" pitchFamily="18" charset="0"/>
              </a:rPr>
              <a:t>Агрегат дастгоҳлардан фойдаланилаётганда детал конструкциясининг технологиклиги бўйича махсус талаблар қўйилади.</a:t>
            </a:r>
          </a:p>
          <a:p>
            <a:pPr marL="0" indent="536575" algn="just">
              <a:lnSpc>
                <a:spcPct val="120000"/>
              </a:lnSpc>
              <a:spcBef>
                <a:spcPts val="600"/>
              </a:spcBef>
              <a:buNone/>
            </a:pPr>
            <a:r>
              <a:rPr lang="uz-Cyrl-UZ" sz="2800" dirty="0">
                <a:latin typeface="Times New Roman" panose="02020603050405020304" pitchFamily="18" charset="0"/>
                <a:cs typeface="Times New Roman" panose="02020603050405020304" pitchFamily="18" charset="0"/>
              </a:rPr>
              <a:t>Детал конструкциясини таҳлил қилишда қуйидагиларни текшириш маслаҳат берилади:</a:t>
            </a:r>
          </a:p>
          <a:p>
            <a:pPr marL="446088" indent="-446088" algn="just">
              <a:lnSpc>
                <a:spcPct val="120000"/>
              </a:lnSpc>
              <a:spcBef>
                <a:spcPts val="600"/>
              </a:spcBef>
              <a:buFont typeface="Wingdings" panose="05000000000000000000" pitchFamily="2" charset="2"/>
              <a:buChar char="Ø"/>
            </a:pPr>
            <a:r>
              <a:rPr lang="uz-Cyrl-UZ" sz="2800" dirty="0" smtClean="0">
                <a:latin typeface="Times New Roman" panose="02020603050405020304" pitchFamily="18" charset="0"/>
                <a:cs typeface="Times New Roman" panose="02020603050405020304" pitchFamily="18" charset="0"/>
              </a:rPr>
              <a:t>ишлов </a:t>
            </a:r>
            <a:r>
              <a:rPr lang="uz-Cyrl-UZ" sz="2800" dirty="0">
                <a:latin typeface="Times New Roman" panose="02020603050405020304" pitchFamily="18" charset="0"/>
                <a:cs typeface="Times New Roman" panose="02020603050405020304" pitchFamily="18" charset="0"/>
              </a:rPr>
              <a:t>бериладиган юзалар кесувчи асбоб ўқи бўйлаб ўтиш ҳаракатини амалга оширилиши;</a:t>
            </a:r>
          </a:p>
          <a:p>
            <a:pPr marL="446088" indent="-446088" algn="just">
              <a:lnSpc>
                <a:spcPct val="120000"/>
              </a:lnSpc>
              <a:spcBef>
                <a:spcPts val="600"/>
              </a:spcBef>
              <a:buFont typeface="Wingdings" panose="05000000000000000000" pitchFamily="2" charset="2"/>
              <a:buChar char="Ø"/>
            </a:pPr>
            <a:r>
              <a:rPr lang="uz-Cyrl-UZ" sz="2800" dirty="0" smtClean="0">
                <a:latin typeface="Times New Roman" panose="02020603050405020304" pitchFamily="18" charset="0"/>
                <a:cs typeface="Times New Roman" panose="02020603050405020304" pitchFamily="18" charset="0"/>
              </a:rPr>
              <a:t>детал </a:t>
            </a:r>
            <a:r>
              <a:rPr lang="uz-Cyrl-UZ" sz="2800" dirty="0">
                <a:latin typeface="Times New Roman" panose="02020603050405020304" pitchFamily="18" charset="0"/>
                <a:cs typeface="Times New Roman" panose="02020603050405020304" pitchFamily="18" charset="0"/>
              </a:rPr>
              <a:t>конструкциясидаги ишлов берилувчи юзаларнинг бир ўқда ётиши;</a:t>
            </a:r>
          </a:p>
          <a:p>
            <a:pPr marL="446088" indent="-446088" algn="just">
              <a:lnSpc>
                <a:spcPct val="120000"/>
              </a:lnSpc>
              <a:spcBef>
                <a:spcPts val="600"/>
              </a:spcBef>
              <a:buFont typeface="Wingdings" panose="05000000000000000000" pitchFamily="2" charset="2"/>
              <a:buChar char="Ø"/>
            </a:pPr>
            <a:r>
              <a:rPr lang="uz-Cyrl-UZ" sz="2800" dirty="0" smtClean="0">
                <a:latin typeface="Times New Roman" panose="02020603050405020304" pitchFamily="18" charset="0"/>
                <a:cs typeface="Times New Roman" panose="02020603050405020304" pitchFamily="18" charset="0"/>
              </a:rPr>
              <a:t>барча </a:t>
            </a:r>
            <a:r>
              <a:rPr lang="uz-Cyrl-UZ" sz="2800" dirty="0">
                <a:latin typeface="Times New Roman" panose="02020603050405020304" pitchFamily="18" charset="0"/>
                <a:cs typeface="Times New Roman" panose="02020603050405020304" pitchFamily="18" charset="0"/>
              </a:rPr>
              <a:t>юзаларига бир ўрнатишда ишлов бериш имконияти;</a:t>
            </a:r>
          </a:p>
        </p:txBody>
      </p:sp>
    </p:spTree>
    <p:extLst>
      <p:ext uri="{BB962C8B-B14F-4D97-AF65-F5344CB8AC3E}">
        <p14:creationId xmlns:p14="http://schemas.microsoft.com/office/powerpoint/2010/main" val="426572232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6336704"/>
          </a:xfrm>
        </p:spPr>
        <p:txBody>
          <a:bodyPr>
            <a:noAutofit/>
          </a:bodyPr>
          <a:lstStyle/>
          <a:p>
            <a:pPr marL="446088" indent="-446088" algn="just">
              <a:spcBef>
                <a:spcPts val="1000"/>
              </a:spcBef>
              <a:buFont typeface="Wingdings" panose="05000000000000000000" pitchFamily="2" charset="2"/>
              <a:buChar char="Ø"/>
            </a:pPr>
            <a:r>
              <a:rPr lang="uz-Cyrl-UZ" sz="2800" dirty="0" smtClean="0">
                <a:latin typeface="Times New Roman" panose="02020603050405020304" pitchFamily="18" charset="0"/>
                <a:cs typeface="Times New Roman" panose="02020603050405020304" pitchFamily="18" charset="0"/>
              </a:rPr>
              <a:t>тешиклар </a:t>
            </a:r>
            <a:r>
              <a:rPr lang="uz-Cyrl-UZ" sz="2800" dirty="0">
                <a:latin typeface="Times New Roman" panose="02020603050405020304" pitchFamily="18" charset="0"/>
                <a:cs typeface="Times New Roman" panose="02020603050405020304" pitchFamily="18" charset="0"/>
              </a:rPr>
              <a:t>орасидаги масофа ва ўзаро жойлашувини ҳисобга олган ҳолда бир вақтнинг ўзида бир неча шпиндел ёрдамида тешикларга ишлов бериш;</a:t>
            </a:r>
          </a:p>
          <a:p>
            <a:pPr marL="446088" indent="-446088" algn="just">
              <a:spcBef>
                <a:spcPts val="1000"/>
              </a:spcBef>
              <a:buFont typeface="Wingdings" panose="05000000000000000000" pitchFamily="2" charset="2"/>
              <a:buChar char="Ø"/>
            </a:pPr>
            <a:r>
              <a:rPr lang="uz-Cyrl-UZ" sz="2800" dirty="0" smtClean="0">
                <a:latin typeface="Times New Roman" panose="02020603050405020304" pitchFamily="18" charset="0"/>
                <a:cs typeface="Times New Roman" panose="02020603050405020304" pitchFamily="18" charset="0"/>
              </a:rPr>
              <a:t>ишлов </a:t>
            </a:r>
            <a:r>
              <a:rPr lang="uz-Cyrl-UZ" sz="2800" dirty="0">
                <a:latin typeface="Times New Roman" panose="02020603050405020304" pitchFamily="18" charset="0"/>
                <a:cs typeface="Times New Roman" panose="02020603050405020304" pitchFamily="18" charset="0"/>
              </a:rPr>
              <a:t>бериш юзаларига асбобнинг бемалол кириш имконияти;</a:t>
            </a:r>
          </a:p>
          <a:p>
            <a:pPr marL="446088" indent="-446088" algn="just">
              <a:spcBef>
                <a:spcPts val="1000"/>
              </a:spcBef>
              <a:buFont typeface="Wingdings" panose="05000000000000000000" pitchFamily="2" charset="2"/>
              <a:buChar char="Ø"/>
            </a:pPr>
            <a:r>
              <a:rPr lang="uz-Cyrl-UZ" sz="2800" dirty="0" smtClean="0">
                <a:latin typeface="Times New Roman" panose="02020603050405020304" pitchFamily="18" charset="0"/>
                <a:cs typeface="Times New Roman" panose="02020603050405020304" pitchFamily="18" charset="0"/>
              </a:rPr>
              <a:t>заготовка </a:t>
            </a:r>
            <a:r>
              <a:rPr lang="uz-Cyrl-UZ" sz="2800" dirty="0">
                <a:latin typeface="Times New Roman" panose="02020603050405020304" pitchFamily="18" charset="0"/>
                <a:cs typeface="Times New Roman" panose="02020603050405020304" pitchFamily="18" charset="0"/>
              </a:rPr>
              <a:t>бикрлигининг озлиги сабабли кесиш маромлари чегаралланмаганлиги;</a:t>
            </a:r>
          </a:p>
          <a:p>
            <a:pPr marL="446088" indent="-446088" algn="just">
              <a:spcBef>
                <a:spcPts val="1000"/>
              </a:spcBef>
              <a:buFont typeface="Wingdings" panose="05000000000000000000" pitchFamily="2" charset="2"/>
              <a:buChar char="Ø"/>
            </a:pPr>
            <a:r>
              <a:rPr lang="uz-Cyrl-UZ" sz="2800" dirty="0" smtClean="0">
                <a:latin typeface="Times New Roman" panose="02020603050405020304" pitchFamily="18" charset="0"/>
                <a:cs typeface="Times New Roman" panose="02020603050405020304" pitchFamily="18" charset="0"/>
              </a:rPr>
              <a:t>заготовка </a:t>
            </a:r>
            <a:r>
              <a:rPr lang="uz-Cyrl-UZ" sz="2800" dirty="0">
                <a:latin typeface="Times New Roman" panose="02020603050405020304" pitchFamily="18" charset="0"/>
                <a:cs typeface="Times New Roman" panose="02020603050405020304" pitchFamily="18" charset="0"/>
              </a:rPr>
              <a:t>базасида ишончли базаларнинг мавжудлиги;</a:t>
            </a:r>
          </a:p>
          <a:p>
            <a:pPr marL="446088" indent="-446088" algn="just">
              <a:spcBef>
                <a:spcPts val="1000"/>
              </a:spcBef>
              <a:buFont typeface="Wingdings" panose="05000000000000000000" pitchFamily="2" charset="2"/>
              <a:buChar char="Ø"/>
            </a:pPr>
            <a:r>
              <a:rPr lang="uz-Cyrl-UZ" sz="2800" dirty="0" smtClean="0">
                <a:latin typeface="Times New Roman" panose="02020603050405020304" pitchFamily="18" charset="0"/>
                <a:cs typeface="Times New Roman" panose="02020603050405020304" pitchFamily="18" charset="0"/>
              </a:rPr>
              <a:t>катта </a:t>
            </a:r>
            <a:r>
              <a:rPr lang="uz-Cyrl-UZ" sz="2800" dirty="0">
                <a:latin typeface="Times New Roman" panose="02020603050405020304" pitchFamily="18" charset="0"/>
                <a:cs typeface="Times New Roman" panose="02020603050405020304" pitchFamily="18" charset="0"/>
              </a:rPr>
              <a:t>диаметрли ички резьбани бошқа конструктив элемент билан алмаштириш имконияти;</a:t>
            </a:r>
          </a:p>
          <a:p>
            <a:pPr marL="446088" indent="-446088" algn="just">
              <a:spcBef>
                <a:spcPts val="1000"/>
              </a:spcBef>
              <a:buFont typeface="Wingdings" panose="05000000000000000000" pitchFamily="2" charset="2"/>
              <a:buChar char="Ø"/>
            </a:pPr>
            <a:r>
              <a:rPr lang="uz-Cyrl-UZ" sz="2800" dirty="0" smtClean="0">
                <a:latin typeface="Times New Roman" panose="02020603050405020304" pitchFamily="18" charset="0"/>
                <a:cs typeface="Times New Roman" panose="02020603050405020304" pitchFamily="18" charset="0"/>
              </a:rPr>
              <a:t>детал </a:t>
            </a:r>
            <a:r>
              <a:rPr lang="uz-Cyrl-UZ" sz="2800" dirty="0">
                <a:latin typeface="Times New Roman" panose="02020603050405020304" pitchFamily="18" charset="0"/>
                <a:cs typeface="Times New Roman" panose="02020603050405020304" pitchFamily="18" charset="0"/>
              </a:rPr>
              <a:t>конструкциясида ёпиқ турдаги шпонка ариқчаларининг мавжудлиги.</a:t>
            </a:r>
          </a:p>
        </p:txBody>
      </p:sp>
    </p:spTree>
    <p:extLst>
      <p:ext uri="{BB962C8B-B14F-4D97-AF65-F5344CB8AC3E}">
        <p14:creationId xmlns:p14="http://schemas.microsoft.com/office/powerpoint/2010/main" val="229503489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6336704"/>
          </a:xfrm>
        </p:spPr>
        <p:txBody>
          <a:bodyPr>
            <a:normAutofit fontScale="92500" lnSpcReduction="10000"/>
          </a:bodyPr>
          <a:lstStyle/>
          <a:p>
            <a:pPr marL="0" indent="442913" algn="just">
              <a:lnSpc>
                <a:spcPct val="120000"/>
              </a:lnSpc>
              <a:buNone/>
            </a:pPr>
            <a:r>
              <a:rPr lang="uz-Cyrl-UZ" sz="2800" dirty="0">
                <a:latin typeface="Times New Roman" panose="02020603050405020304" pitchFamily="18" charset="0"/>
                <a:cs typeface="Times New Roman" panose="02020603050405020304" pitchFamily="18" charset="0"/>
              </a:rPr>
              <a:t>Агрегат дастгоҳларининг куч органлари қуйидаги тартибда танланади:</a:t>
            </a:r>
          </a:p>
          <a:p>
            <a:pPr marL="0" indent="442913" algn="just">
              <a:lnSpc>
                <a:spcPct val="120000"/>
              </a:lnSpc>
              <a:buNone/>
            </a:pPr>
            <a:r>
              <a:rPr lang="uz-Cyrl-UZ" sz="2800" dirty="0">
                <a:latin typeface="Times New Roman" panose="02020603050405020304" pitchFamily="18" charset="0"/>
                <a:cs typeface="Times New Roman" panose="02020603050405020304" pitchFamily="18" charset="0"/>
              </a:rPr>
              <a:t>1.	Ўтишлар кучининг йиғиндиси орқали куч столи танланади;</a:t>
            </a:r>
          </a:p>
          <a:p>
            <a:pPr marL="0" indent="442913" algn="just">
              <a:lnSpc>
                <a:spcPct val="120000"/>
              </a:lnSpc>
              <a:buNone/>
            </a:pPr>
            <a:r>
              <a:rPr lang="uz-Cyrl-UZ" sz="2800" dirty="0">
                <a:latin typeface="Times New Roman" panose="02020603050405020304" pitchFamily="18" charset="0"/>
                <a:cs typeface="Times New Roman" panose="02020603050405020304" pitchFamily="18" charset="0"/>
              </a:rPr>
              <a:t>2.	Кесиш қуввати ва асбобни айланиш тезлиги самарадорлигини таъминлаш орқали кесиш жараёнларини амалга ошириш учун куч бабкаси танланади;</a:t>
            </a:r>
          </a:p>
          <a:p>
            <a:pPr marL="0" indent="442913" algn="just">
              <a:lnSpc>
                <a:spcPct val="120000"/>
              </a:lnSpc>
              <a:buNone/>
            </a:pPr>
            <a:r>
              <a:rPr lang="uz-Cyrl-UZ" sz="2800" dirty="0">
                <a:latin typeface="Times New Roman" panose="02020603050405020304" pitchFamily="18" charset="0"/>
                <a:cs typeface="Times New Roman" panose="02020603050405020304" pitchFamily="18" charset="0"/>
              </a:rPr>
              <a:t>3.	Талаб этилган сондаги ўтишга боғлиқ равишда узатиш қурилмаси - барабан, айланма ёки ҳочсимон стол, мосламани қотириш учун ҳаракатсиз планшайба танланади. Планшайбани танлаш детални қисиш қурилмасининг габарит ўлчамларини ҳисоблангандан сўнг амалга оширилади.</a:t>
            </a:r>
          </a:p>
        </p:txBody>
      </p:sp>
    </p:spTree>
    <p:extLst>
      <p:ext uri="{BB962C8B-B14F-4D97-AF65-F5344CB8AC3E}">
        <p14:creationId xmlns:p14="http://schemas.microsoft.com/office/powerpoint/2010/main" val="180286115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444208" y="4293096"/>
            <a:ext cx="2304256" cy="2304256"/>
          </a:xfrm>
        </p:spPr>
        <p:txBody>
          <a:bodyPr>
            <a:noAutofit/>
          </a:bodyPr>
          <a:lstStyle/>
          <a:p>
            <a:pPr marL="0" indent="0" algn="ctr">
              <a:lnSpc>
                <a:spcPct val="150000"/>
              </a:lnSpc>
              <a:spcBef>
                <a:spcPts val="0"/>
              </a:spcBef>
              <a:buNone/>
            </a:pPr>
            <a:r>
              <a:rPr lang="uz-Cyrl-UZ" sz="2800" i="1" dirty="0">
                <a:latin typeface="Times New Roman" panose="02020603050405020304" pitchFamily="18" charset="0"/>
                <a:cs typeface="Times New Roman" panose="02020603050405020304" pitchFamily="18" charset="0"/>
              </a:rPr>
              <a:t>Агрегат дастгоҳлар компановкаси</a:t>
            </a:r>
            <a:endParaRPr lang="uz-Cyrl-UZ" sz="2800" dirty="0">
              <a:latin typeface="Times New Roman" panose="02020603050405020304" pitchFamily="18" charset="0"/>
              <a:cs typeface="Times New Roman" panose="02020603050405020304" pitchFamily="18" charset="0"/>
            </a:endParaRP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16632"/>
            <a:ext cx="4968552" cy="6561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9546193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332656"/>
            <a:ext cx="8784976" cy="6336704"/>
          </a:xfrm>
        </p:spPr>
        <p:txBody>
          <a:bodyPr>
            <a:noAutofit/>
          </a:bodyPr>
          <a:lstStyle/>
          <a:p>
            <a:pPr marL="0" indent="576000" algn="ctr">
              <a:lnSpc>
                <a:spcPct val="110000"/>
              </a:lnSpc>
              <a:buNone/>
            </a:pPr>
            <a:r>
              <a:rPr lang="en-US" sz="2800" b="1" dirty="0">
                <a:latin typeface="Times New Roman" panose="02020603050405020304" pitchFamily="18" charset="0"/>
                <a:cs typeface="Times New Roman" panose="02020603050405020304" pitchFamily="18" charset="0"/>
              </a:rPr>
              <a:t>V </a:t>
            </a:r>
            <a:r>
              <a:rPr lang="uz-Cyrl-UZ" sz="2800" b="1" dirty="0" smtClean="0">
                <a:latin typeface="Times New Roman" panose="02020603050405020304" pitchFamily="18" charset="0"/>
                <a:cs typeface="Times New Roman" panose="02020603050405020304" pitchFamily="18" charset="0"/>
              </a:rPr>
              <a:t>гуруҳ. </a:t>
            </a:r>
            <a:r>
              <a:rPr lang="uz-Cyrl-UZ" sz="2800" b="1" dirty="0">
                <a:latin typeface="Times New Roman" panose="02020603050405020304" pitchFamily="18" charset="0"/>
                <a:cs typeface="Times New Roman" panose="02020603050405020304" pitchFamily="18" charset="0"/>
              </a:rPr>
              <a:t>Агрегат дастгоҳли автомат линиялар.</a:t>
            </a:r>
          </a:p>
          <a:p>
            <a:pPr marL="0" indent="576000" algn="just">
              <a:lnSpc>
                <a:spcPct val="110000"/>
              </a:lnSpc>
              <a:buNone/>
            </a:pPr>
            <a:endParaRPr lang="uz-Cyrl-UZ" sz="2600" dirty="0" smtClean="0">
              <a:latin typeface="Times New Roman" panose="02020603050405020304" pitchFamily="18" charset="0"/>
              <a:cs typeface="Times New Roman" panose="02020603050405020304" pitchFamily="18" charset="0"/>
            </a:endParaRPr>
          </a:p>
          <a:p>
            <a:pPr marL="0" indent="576000" algn="just">
              <a:lnSpc>
                <a:spcPct val="150000"/>
              </a:lnSpc>
              <a:buNone/>
            </a:pPr>
            <a:r>
              <a:rPr lang="uz-Cyrl-UZ" sz="2800" dirty="0" smtClean="0">
                <a:latin typeface="Times New Roman" panose="02020603050405020304" pitchFamily="18" charset="0"/>
                <a:cs typeface="Times New Roman" panose="02020603050405020304" pitchFamily="18" charset="0"/>
              </a:rPr>
              <a:t>Бундай </a:t>
            </a:r>
            <a:r>
              <a:rPr lang="uz-Cyrl-UZ" sz="2800" dirty="0">
                <a:latin typeface="Times New Roman" panose="02020603050405020304" pitchFamily="18" charset="0"/>
                <a:cs typeface="Times New Roman" panose="02020603050405020304" pitchFamily="18" charset="0"/>
              </a:rPr>
              <a:t>линиялар агрегат дастгоҳлардан ташкил топган бўлиб кўп серияли ва ялпи ишлаб чиқаришда жуда яхши самара беради. Бу линияларда алоҳида ташиш қурилмалари цикл бўйича аниқ ишлов берилишини таъминлайди</a:t>
            </a:r>
            <a:r>
              <a:rPr lang="uz-Cyrl-UZ" sz="2800" dirty="0" smtClean="0">
                <a:latin typeface="Times New Roman" panose="02020603050405020304" pitchFamily="18" charset="0"/>
                <a:cs typeface="Times New Roman" panose="02020603050405020304" pitchFamily="18" charset="0"/>
              </a:rPr>
              <a:t>.</a:t>
            </a:r>
          </a:p>
          <a:p>
            <a:pPr marL="0" indent="576000" algn="just">
              <a:lnSpc>
                <a:spcPct val="110000"/>
              </a:lnSpc>
              <a:buNone/>
            </a:pPr>
            <a:endParaRPr lang="uz-Cyrl-UZ"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704922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332656"/>
            <a:ext cx="8784976" cy="6336704"/>
          </a:xfrm>
        </p:spPr>
        <p:txBody>
          <a:bodyPr>
            <a:noAutofit/>
          </a:bodyPr>
          <a:lstStyle/>
          <a:p>
            <a:pPr marL="0" indent="0" algn="ctr">
              <a:lnSpc>
                <a:spcPct val="120000"/>
              </a:lnSpc>
              <a:buNone/>
            </a:pPr>
            <a:r>
              <a:rPr lang="en-US" sz="2800" b="1" dirty="0" smtClean="0">
                <a:latin typeface="Times New Roman" panose="02020603050405020304" pitchFamily="18" charset="0"/>
                <a:cs typeface="Times New Roman" panose="02020603050405020304" pitchFamily="18" charset="0"/>
              </a:rPr>
              <a:t>VI </a:t>
            </a:r>
            <a:r>
              <a:rPr lang="uz-Cyrl-UZ" sz="2800" b="1" dirty="0" smtClean="0">
                <a:latin typeface="Times New Roman" panose="02020603050405020304" pitchFamily="18" charset="0"/>
                <a:cs typeface="Times New Roman" panose="02020603050405020304" pitchFamily="18" charset="0"/>
              </a:rPr>
              <a:t>гуруҳ. </a:t>
            </a:r>
            <a:r>
              <a:rPr lang="uz-Cyrl-UZ" sz="2800" b="1" dirty="0">
                <a:latin typeface="Times New Roman" panose="02020603050405020304" pitchFamily="18" charset="0"/>
                <a:cs typeface="Times New Roman" panose="02020603050405020304" pitchFamily="18" charset="0"/>
              </a:rPr>
              <a:t>Универсал автомат ва яримавтоматли автомат линиялар.</a:t>
            </a:r>
          </a:p>
          <a:p>
            <a:pPr marL="0" indent="536575" algn="just">
              <a:buNone/>
            </a:pPr>
            <a:endParaRPr lang="uz-Cyrl-UZ" sz="2000" dirty="0" smtClean="0">
              <a:latin typeface="Times New Roman" panose="02020603050405020304" pitchFamily="18" charset="0"/>
              <a:cs typeface="Times New Roman" panose="02020603050405020304" pitchFamily="18" charset="0"/>
            </a:endParaRPr>
          </a:p>
          <a:p>
            <a:pPr marL="0" indent="536575" algn="just">
              <a:lnSpc>
                <a:spcPct val="130000"/>
              </a:lnSpc>
              <a:spcBef>
                <a:spcPts val="0"/>
              </a:spcBef>
              <a:buNone/>
            </a:pPr>
            <a:r>
              <a:rPr lang="uz-Cyrl-UZ" sz="2800" dirty="0" smtClean="0">
                <a:latin typeface="Times New Roman" panose="02020603050405020304" pitchFamily="18" charset="0"/>
                <a:cs typeface="Times New Roman" panose="02020603050405020304" pitchFamily="18" charset="0"/>
              </a:rPr>
              <a:t>Универсал </a:t>
            </a:r>
            <a:r>
              <a:rPr lang="uz-Cyrl-UZ" sz="2800" dirty="0">
                <a:latin typeface="Times New Roman" panose="02020603050405020304" pitchFamily="18" charset="0"/>
                <a:cs typeface="Times New Roman" panose="02020603050405020304" pitchFamily="18" charset="0"/>
              </a:rPr>
              <a:t>автомат ва яримавтомтлардан ташкил топган автомат линиялар, асосан потокли линиялар кўринишида уни деталларни автомат юклаш тушириш қурилмалари (автооперациялар ва дастгоҳлараро ташиш механизмлари ташигичлар, кўтариш механизми, тўплагичлар ва бошқалар) билан жиҳозланган бўлади.</a:t>
            </a:r>
          </a:p>
          <a:p>
            <a:pPr marL="0" indent="536575" algn="just">
              <a:lnSpc>
                <a:spcPct val="130000"/>
              </a:lnSpc>
              <a:spcBef>
                <a:spcPts val="0"/>
              </a:spcBef>
              <a:buNone/>
            </a:pPr>
            <a:r>
              <a:rPr lang="uz-Cyrl-UZ" sz="2800" dirty="0">
                <a:latin typeface="Times New Roman" panose="02020603050405020304" pitchFamily="18" charset="0"/>
                <a:cs typeface="Times New Roman" panose="02020603050405020304" pitchFamily="18" charset="0"/>
              </a:rPr>
              <a:t>Универсал автомат ва ярим автоматлардан асосан цилиндрик деталларга ишлов беришда фойдаланилади.</a:t>
            </a:r>
          </a:p>
        </p:txBody>
      </p:sp>
    </p:spTree>
    <p:extLst>
      <p:ext uri="{BB962C8B-B14F-4D97-AF65-F5344CB8AC3E}">
        <p14:creationId xmlns:p14="http://schemas.microsoft.com/office/powerpoint/2010/main" val="48018776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408712"/>
          </a:xfrm>
        </p:spPr>
        <p:txBody>
          <a:bodyPr>
            <a:noAutofit/>
          </a:bodyPr>
          <a:lstStyle/>
          <a:p>
            <a:pPr marL="0" indent="0" algn="ctr">
              <a:buNone/>
            </a:pPr>
            <a:r>
              <a:rPr lang="en-US" sz="2800" b="1" dirty="0">
                <a:latin typeface="Times New Roman" panose="02020603050405020304" pitchFamily="18" charset="0"/>
                <a:cs typeface="Times New Roman" panose="02020603050405020304" pitchFamily="18" charset="0"/>
              </a:rPr>
              <a:t>VII </a:t>
            </a:r>
            <a:r>
              <a:rPr lang="uz-Cyrl-UZ" sz="2800" b="1" dirty="0">
                <a:latin typeface="Times New Roman" panose="02020603050405020304" pitchFamily="18" charset="0"/>
                <a:cs typeface="Times New Roman" panose="02020603050405020304" pitchFamily="18" charset="0"/>
              </a:rPr>
              <a:t>гуруҳ. Махсус автоматлардан ташкил топган автомат линиялар.</a:t>
            </a:r>
          </a:p>
          <a:p>
            <a:pPr marL="0" indent="536575" algn="just">
              <a:buNone/>
            </a:pPr>
            <a:endParaRPr lang="uz-Cyrl-UZ" sz="900" dirty="0" smtClean="0">
              <a:latin typeface="Times New Roman" panose="02020603050405020304" pitchFamily="18" charset="0"/>
              <a:cs typeface="Times New Roman" panose="02020603050405020304" pitchFamily="18" charset="0"/>
            </a:endParaRPr>
          </a:p>
          <a:p>
            <a:pPr marL="0" indent="536575" algn="just">
              <a:lnSpc>
                <a:spcPct val="110000"/>
              </a:lnSpc>
              <a:spcBef>
                <a:spcPts val="600"/>
              </a:spcBef>
              <a:buNone/>
            </a:pPr>
            <a:r>
              <a:rPr lang="uz-Cyrl-UZ" sz="2800" dirty="0" smtClean="0">
                <a:latin typeface="Times New Roman" panose="02020603050405020304" pitchFamily="18" charset="0"/>
                <a:cs typeface="Times New Roman" panose="02020603050405020304" pitchFamily="18" charset="0"/>
              </a:rPr>
              <a:t>Бундай </a:t>
            </a:r>
            <a:r>
              <a:rPr lang="uz-Cyrl-UZ" sz="2800" dirty="0">
                <a:latin typeface="Times New Roman" panose="02020603050405020304" pitchFamily="18" charset="0"/>
                <a:cs typeface="Times New Roman" panose="02020603050405020304" pitchFamily="18" charset="0"/>
              </a:rPr>
              <a:t>автомат линиялар жуда юқори унумдорликка эга бўлади. Улар учун технологик жараён хам махсус ишлаб чиқарилади. Шу сабабли улар ялпи ишлаб чиқаришда (масалан; подшипниклар ишлаб чиқаришда) ишлатилади.</a:t>
            </a:r>
          </a:p>
          <a:p>
            <a:pPr marL="0" indent="536575" algn="just">
              <a:lnSpc>
                <a:spcPct val="110000"/>
              </a:lnSpc>
              <a:spcBef>
                <a:spcPts val="600"/>
              </a:spcBef>
              <a:buNone/>
            </a:pPr>
            <a:r>
              <a:rPr lang="uz-Cyrl-UZ" sz="2800" dirty="0">
                <a:latin typeface="Times New Roman" panose="02020603050405020304" pitchFamily="18" charset="0"/>
                <a:cs typeface="Times New Roman" panose="02020603050405020304" pitchFamily="18" charset="0"/>
              </a:rPr>
              <a:t>Махсус дастгоҳлардан ташкил топган автомат линиялар билан комплекс автоматлаштирилади, жумладан механик ишлов беришдан ташқари, йиғиш, назорат қилиш, мойлаш ва бошқа операциялар ҳам автоматлаштирилади. Бундай линиялар мураккаб автомат цех ва заводлар қуриш учун асос бўла олади. </a:t>
            </a:r>
          </a:p>
        </p:txBody>
      </p:sp>
    </p:spTree>
    <p:extLst>
      <p:ext uri="{BB962C8B-B14F-4D97-AF65-F5344CB8AC3E}">
        <p14:creationId xmlns:p14="http://schemas.microsoft.com/office/powerpoint/2010/main" val="298277030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264696"/>
          </a:xfrm>
        </p:spPr>
        <p:txBody>
          <a:bodyPr>
            <a:noAutofit/>
          </a:bodyPr>
          <a:lstStyle/>
          <a:p>
            <a:pPr marL="0" indent="0" algn="ctr">
              <a:lnSpc>
                <a:spcPct val="110000"/>
              </a:lnSpc>
              <a:buNone/>
            </a:pPr>
            <a:r>
              <a:rPr lang="en-US" sz="2800" b="1" dirty="0">
                <a:latin typeface="Times New Roman" panose="02020603050405020304" pitchFamily="18" charset="0"/>
                <a:cs typeface="Times New Roman" panose="02020603050405020304" pitchFamily="18" charset="0"/>
              </a:rPr>
              <a:t>VIII </a:t>
            </a:r>
            <a:r>
              <a:rPr lang="uz-Cyrl-UZ" sz="2800" b="1" dirty="0">
                <a:latin typeface="Times New Roman" panose="02020603050405020304" pitchFamily="18" charset="0"/>
                <a:cs typeface="Times New Roman" panose="02020603050405020304" pitchFamily="18" charset="0"/>
              </a:rPr>
              <a:t>гуруҳ. Рақамли дастур билан бошқариладиган дастгоҳлар ва автомат линиялар</a:t>
            </a:r>
            <a:r>
              <a:rPr lang="uz-Cyrl-UZ" sz="2800" b="1" dirty="0" smtClean="0">
                <a:latin typeface="Times New Roman" panose="02020603050405020304" pitchFamily="18" charset="0"/>
                <a:cs typeface="Times New Roman" panose="02020603050405020304" pitchFamily="18" charset="0"/>
              </a:rPr>
              <a:t>.</a:t>
            </a:r>
          </a:p>
          <a:p>
            <a:pPr marL="0" indent="536575" algn="just">
              <a:lnSpc>
                <a:spcPct val="110000"/>
              </a:lnSpc>
              <a:buNone/>
            </a:pPr>
            <a:endParaRPr lang="uz-Cyrl-UZ" sz="2800" dirty="0">
              <a:latin typeface="Times New Roman" panose="02020603050405020304" pitchFamily="18" charset="0"/>
              <a:cs typeface="Times New Roman" panose="02020603050405020304" pitchFamily="18" charset="0"/>
            </a:endParaRPr>
          </a:p>
          <a:p>
            <a:pPr marL="0" indent="536575" algn="just">
              <a:lnSpc>
                <a:spcPct val="110000"/>
              </a:lnSpc>
              <a:buNone/>
            </a:pPr>
            <a:r>
              <a:rPr lang="uz-Cyrl-UZ" sz="2800" dirty="0">
                <a:latin typeface="Times New Roman" panose="02020603050405020304" pitchFamily="18" charset="0"/>
                <a:cs typeface="Times New Roman" panose="02020603050405020304" pitchFamily="18" charset="0"/>
              </a:rPr>
              <a:t>Рақамли дастур билан бошқариладиган дастгоҳларда деталлар рақамлар ёрдамида ёзилган дастурлар асосида ишлов берилади. Бундай дастгоҳларни ҳозирда электрон ҳисоблаш машиналар билан ҳам бошқарилмоқда бу эса ўз навбатида, дастгоҳларни электрон ҳисоблаш машиналар билан нафақат бошқариш, балки бу дастгоҳлар учун дастурларни ҳам электрон ҳисоблаш машиналарда тузиш имконияти яратилмоқда.</a:t>
            </a:r>
          </a:p>
        </p:txBody>
      </p:sp>
    </p:spTree>
    <p:extLst>
      <p:ext uri="{BB962C8B-B14F-4D97-AF65-F5344CB8AC3E}">
        <p14:creationId xmlns:p14="http://schemas.microsoft.com/office/powerpoint/2010/main" val="211485324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480720"/>
          </a:xfrm>
        </p:spPr>
        <p:txBody>
          <a:bodyPr>
            <a:noAutofit/>
          </a:bodyPr>
          <a:lstStyle/>
          <a:p>
            <a:pPr marL="0" indent="457200" algn="just">
              <a:lnSpc>
                <a:spcPct val="110000"/>
              </a:lnSpc>
              <a:spcBef>
                <a:spcPts val="600"/>
              </a:spcBef>
              <a:buNone/>
            </a:pPr>
            <a:r>
              <a:rPr lang="uz-Cyrl-UZ" sz="2600" dirty="0">
                <a:latin typeface="Times New Roman" panose="02020603050405020304" pitchFamily="18" charset="0"/>
                <a:cs typeface="Times New Roman" panose="02020603050405020304" pitchFamily="18" charset="0"/>
              </a:rPr>
              <a:t>Рақамли дастур билан бошқариладиган дастгоҳлар қўлланиши, автоматлаштиришда янги босқични бошланишига сабаб бўлади. Бундай дастгоҳлар асосида тузилган автоматлаштирилган ишлаб чиқариш модуллари ишлаб чиқаришни тўлиқ автоматлаштиришга эришишдан ташқари электрон ҳисоблаш машиналар билан автоматлаштирилган бошқарувни ҳам қўлланишига имконият яратади.</a:t>
            </a:r>
          </a:p>
          <a:p>
            <a:pPr marL="0" indent="457200" algn="just">
              <a:lnSpc>
                <a:spcPct val="110000"/>
              </a:lnSpc>
              <a:spcBef>
                <a:spcPts val="600"/>
              </a:spcBef>
              <a:buNone/>
            </a:pPr>
            <a:r>
              <a:rPr lang="uz-Cyrl-UZ" sz="2600" dirty="0">
                <a:latin typeface="Times New Roman" panose="02020603050405020304" pitchFamily="18" charset="0"/>
                <a:cs typeface="Times New Roman" panose="02020603050405020304" pitchFamily="18" charset="0"/>
              </a:rPr>
              <a:t>Рақамли дастур билан бошқариладиган дастгоҳларни юқори мосланувчанлиги доналаб ва сериялаб ишлаб чиқаришни автоматлаштиришни асосий дастгоҳи бўлиб қолди. Бундан ташқари ишлаб чиқариш объекти ўзгариб туриши мумкин бўлган кўплаб ишлаб чиқаришда ҳам қўлланиши мумкин.</a:t>
            </a:r>
          </a:p>
        </p:txBody>
      </p:sp>
    </p:spTree>
    <p:extLst>
      <p:ext uri="{BB962C8B-B14F-4D97-AF65-F5344CB8AC3E}">
        <p14:creationId xmlns:p14="http://schemas.microsoft.com/office/powerpoint/2010/main" val="427246054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336704"/>
          </a:xfrm>
        </p:spPr>
        <p:txBody>
          <a:bodyPr>
            <a:noAutofit/>
          </a:bodyPr>
          <a:lstStyle/>
          <a:p>
            <a:pPr marL="0" indent="0" algn="ctr">
              <a:lnSpc>
                <a:spcPct val="130000"/>
              </a:lnSpc>
              <a:spcBef>
                <a:spcPts val="600"/>
              </a:spcBef>
              <a:buNone/>
            </a:pPr>
            <a:r>
              <a:rPr lang="ru-RU" sz="2800" b="1" dirty="0">
                <a:latin typeface="Times New Roman" panose="02020603050405020304" pitchFamily="18" charset="0"/>
                <a:cs typeface="Times New Roman" panose="02020603050405020304" pitchFamily="18" charset="0"/>
              </a:rPr>
              <a:t>9.2. Автоматик </a:t>
            </a:r>
            <a:r>
              <a:rPr lang="ru-RU" sz="2800" b="1" dirty="0" err="1">
                <a:latin typeface="Times New Roman" panose="02020603050405020304" pitchFamily="18" charset="0"/>
                <a:cs typeface="Times New Roman" panose="02020603050405020304" pitchFamily="18" charset="0"/>
              </a:rPr>
              <a:t>линияларнинг</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турлари</a:t>
            </a:r>
            <a:r>
              <a:rPr lang="ru-RU" sz="2800" b="1" dirty="0" smtClean="0">
                <a:latin typeface="Times New Roman" panose="02020603050405020304" pitchFamily="18" charset="0"/>
                <a:cs typeface="Times New Roman" panose="02020603050405020304" pitchFamily="18" charset="0"/>
              </a:rPr>
              <a:t>.</a:t>
            </a:r>
          </a:p>
          <a:p>
            <a:pPr marL="0" indent="0" algn="ctr">
              <a:spcBef>
                <a:spcPts val="0"/>
              </a:spcBef>
              <a:buNone/>
            </a:pPr>
            <a:endParaRPr lang="ru-RU" sz="2800" b="1" dirty="0">
              <a:latin typeface="Times New Roman" panose="02020603050405020304" pitchFamily="18" charset="0"/>
              <a:cs typeface="Times New Roman" panose="02020603050405020304" pitchFamily="18" charset="0"/>
            </a:endParaRPr>
          </a:p>
          <a:p>
            <a:pPr marL="0" indent="457200" algn="just">
              <a:lnSpc>
                <a:spcPct val="130000"/>
              </a:lnSpc>
              <a:spcBef>
                <a:spcPts val="0"/>
              </a:spcBef>
              <a:buNone/>
            </a:pPr>
            <a:r>
              <a:rPr lang="ru-RU" sz="2600" dirty="0" err="1">
                <a:latin typeface="Times New Roman" panose="02020603050405020304" pitchFamily="18" charset="0"/>
                <a:cs typeface="Times New Roman" panose="02020603050405020304" pitchFamily="18" charset="0"/>
              </a:rPr>
              <a:t>Мосланувчан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алоқали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линияларда</a:t>
            </a:r>
            <a:r>
              <a:rPr lang="ru-RU" sz="2600" dirty="0">
                <a:latin typeface="Times New Roman" panose="02020603050405020304" pitchFamily="18" charset="0"/>
                <a:cs typeface="Times New Roman" panose="02020603050405020304" pitchFamily="18" charset="0"/>
              </a:rPr>
              <a:t> (9.5-расм) </a:t>
            </a:r>
            <a:r>
              <a:rPr lang="ru-RU" sz="2600" dirty="0" err="1">
                <a:latin typeface="Times New Roman" panose="02020603050405020304" pitchFamily="18" charset="0"/>
                <a:cs typeface="Times New Roman" panose="02020603050405020304" pitchFamily="18" charset="0"/>
              </a:rPr>
              <a:t>ҳар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қайси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технологик</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ускуна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ёки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ускуналар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гуруҳи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ўртасида</a:t>
            </a:r>
            <a:r>
              <a:rPr lang="ru-RU" sz="2600" dirty="0">
                <a:latin typeface="Times New Roman" panose="02020603050405020304" pitchFamily="18" charset="0"/>
                <a:cs typeface="Times New Roman" panose="02020603050405020304" pitchFamily="18" charset="0"/>
              </a:rPr>
              <a:t> магазин </a:t>
            </a:r>
            <a:r>
              <a:rPr lang="ru-RU" sz="2600" dirty="0" err="1">
                <a:latin typeface="Times New Roman" panose="02020603050405020304" pitchFamily="18" charset="0"/>
                <a:cs typeface="Times New Roman" panose="02020603050405020304" pitchFamily="18" charset="0"/>
              </a:rPr>
              <a:t>тўплагич</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бўлади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Натижада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детал</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ускунада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ишлов</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берилгандан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кейин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аввал</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тўплагичга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узатилади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бу</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тўплагичда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аввалдан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турган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детал</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эса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навбатдаги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ускунага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узатилади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Мазкур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ҳолатда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линиядаги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бирор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технологик</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ускуна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тўхтаб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қолса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линиянинг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дуруст</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қисми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тўплагичлардаги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деталлар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ҳисобига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давом</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эттиради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Лекин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тўплагичлар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қўлланилганда</a:t>
            </a:r>
            <a:r>
              <a:rPr lang="ru-RU" sz="2600" dirty="0">
                <a:latin typeface="Times New Roman" panose="02020603050405020304" pitchFamily="18" charset="0"/>
                <a:cs typeface="Times New Roman" panose="02020603050405020304" pitchFamily="18" charset="0"/>
              </a:rPr>
              <a:t> автоматик </a:t>
            </a:r>
            <a:r>
              <a:rPr lang="ru-RU" sz="2600" dirty="0" err="1">
                <a:latin typeface="Times New Roman" panose="02020603050405020304" pitchFamily="18" charset="0"/>
                <a:cs typeface="Times New Roman" panose="02020603050405020304" pitchFamily="18" charset="0"/>
              </a:rPr>
              <a:t>линиялар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мураккаблашади</a:t>
            </a:r>
            <a:r>
              <a:rPr lang="ru-RU" sz="26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33831700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6165304"/>
            <a:ext cx="8640960" cy="504056"/>
          </a:xfrm>
        </p:spPr>
        <p:txBody>
          <a:bodyPr anchor="ctr">
            <a:noAutofit/>
          </a:bodyPr>
          <a:lstStyle/>
          <a:p>
            <a:pPr marL="0" indent="0" algn="ctr">
              <a:spcBef>
                <a:spcPts val="600"/>
              </a:spcBef>
              <a:buNone/>
            </a:pPr>
            <a:r>
              <a:rPr lang="uz-Cyrl-UZ" sz="2400" b="1" i="1" dirty="0">
                <a:latin typeface="Times New Roman" panose="02020603050405020304" pitchFamily="18" charset="0"/>
                <a:cs typeface="Times New Roman" panose="02020603050405020304" pitchFamily="18" charset="0"/>
              </a:rPr>
              <a:t>Мосланувчан алоқали автоматик линия. </a:t>
            </a:r>
            <a:endParaRPr lang="ru-RU" sz="2400" b="1" dirty="0">
              <a:latin typeface="Times New Roman" panose="02020603050405020304" pitchFamily="18" charset="0"/>
              <a:cs typeface="Times New Roman" panose="02020603050405020304" pitchFamily="18" charset="0"/>
            </a:endParaRPr>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9315" y="245365"/>
            <a:ext cx="7275093" cy="57759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4185832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260648"/>
            <a:ext cx="8568952" cy="6264696"/>
          </a:xfrm>
        </p:spPr>
        <p:txBody>
          <a:bodyPr>
            <a:noAutofit/>
          </a:bodyPr>
          <a:lstStyle/>
          <a:p>
            <a:pPr marL="0" indent="576000" algn="just">
              <a:lnSpc>
                <a:spcPct val="110000"/>
              </a:lnSpc>
              <a:buNone/>
            </a:pPr>
            <a:r>
              <a:rPr lang="ru-RU" sz="2800" dirty="0">
                <a:latin typeface="Times New Roman" panose="02020603050405020304" pitchFamily="18" charset="0"/>
                <a:cs typeface="Times New Roman" panose="02020603050405020304" pitchFamily="18" charset="0"/>
              </a:rPr>
              <a:t>Автоматик </a:t>
            </a:r>
            <a:r>
              <a:rPr lang="ru-RU" sz="2800" dirty="0" err="1">
                <a:latin typeface="Times New Roman" panose="02020603050405020304" pitchFamily="18" charset="0"/>
                <a:cs typeface="Times New Roman" panose="02020603050405020304" pitchFamily="18" charset="0"/>
              </a:rPr>
              <a:t>линиялар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усулига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қараб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йўлдошли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йўлдошсиз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Йўлдошли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линиялар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позицияларида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мосламаларига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маҳкамлаш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ноқулай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мураккаб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шаклли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қўлланилади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Йўлдошлар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жиҳозланган</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линиялар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ускунанинг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органларига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нисбатан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пухта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вазиятда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ўрнатишни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таъминлайди</a:t>
            </a:r>
            <a:r>
              <a:rPr lang="ru-RU" sz="2800" dirty="0">
                <a:latin typeface="Times New Roman" panose="02020603050405020304" pitchFamily="18" charset="0"/>
                <a:cs typeface="Times New Roman" panose="02020603050405020304" pitchFamily="18" charset="0"/>
              </a:rPr>
              <a:t>. Айни </a:t>
            </a:r>
            <a:r>
              <a:rPr lang="ru-RU" sz="2800" dirty="0" err="1">
                <a:latin typeface="Times New Roman" panose="02020603050405020304" pitchFamily="18" charset="0"/>
                <a:cs typeface="Times New Roman" panose="02020603050405020304" pitchFamily="18" charset="0"/>
              </a:rPr>
              <a:t>вақтда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йўлдошларни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қабул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жойига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қайтарувчи</a:t>
            </a:r>
            <a:r>
              <a:rPr lang="ru-RU" sz="2800" dirty="0">
                <a:latin typeface="Times New Roman" panose="02020603050405020304" pitchFamily="18" charset="0"/>
                <a:cs typeface="Times New Roman" panose="02020603050405020304" pitchFamily="18" charset="0"/>
              </a:rPr>
              <a:t> транспорт (</a:t>
            </a:r>
            <a:r>
              <a:rPr lang="ru-RU" sz="2800" dirty="0" err="1">
                <a:latin typeface="Times New Roman" panose="02020603050405020304" pitchFamily="18" charset="0"/>
                <a:cs typeface="Times New Roman" panose="02020603050405020304" pitchFamily="18" charset="0"/>
              </a:rPr>
              <a:t>ташиш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қурилмалари</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линияларни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мураккаблаштиради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нархини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оширади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08459259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536575" algn="just">
              <a:lnSpc>
                <a:spcPct val="120000"/>
              </a:lnSpc>
              <a:buNone/>
            </a:pPr>
            <a:r>
              <a:rPr lang="ru-RU" sz="2400" dirty="0">
                <a:latin typeface="Times New Roman" panose="02020603050405020304" pitchFamily="18" charset="0"/>
                <a:cs typeface="Times New Roman" panose="02020603050405020304" pitchFamily="18" charset="0"/>
              </a:rPr>
              <a:t>Автоматик </a:t>
            </a:r>
            <a:r>
              <a:rPr lang="ru-RU" sz="2400" dirty="0" err="1">
                <a:latin typeface="Times New Roman" panose="02020603050405020304" pitchFamily="18" charset="0"/>
                <a:cs typeface="Times New Roman" panose="02020603050405020304" pitchFamily="18" charset="0"/>
              </a:rPr>
              <a:t>линиялар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ташиш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қурилмаларининг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технологик</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ускунанинг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зонасига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нисбатан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жойлашишига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қараб</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очиқ</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берк</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бўлади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Очиқ</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линияларда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ташиш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қурилмалари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технологик</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ускуналарнинг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барча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зоналаридан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ўтади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берк</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линияларда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эса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зоналаридан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ташқарида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ўтади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Берк</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линияларда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ишлов</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бериладиган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деталлар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ускунанинг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зонасига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алоҳида-алоҳида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ташиш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қурилмалари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ёрдамида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ташиб</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келтирилади</a:t>
            </a:r>
            <a:r>
              <a:rPr lang="ru-RU" sz="2400" dirty="0" smtClean="0">
                <a:latin typeface="Times New Roman" panose="02020603050405020304" pitchFamily="18" charset="0"/>
                <a:cs typeface="Times New Roman" panose="02020603050405020304" pitchFamily="18" charset="0"/>
              </a:rPr>
              <a:t>.</a:t>
            </a:r>
          </a:p>
          <a:p>
            <a:pPr marL="0" indent="536575" algn="just">
              <a:lnSpc>
                <a:spcPct val="120000"/>
              </a:lnSpc>
              <a:buNone/>
            </a:pPr>
            <a:r>
              <a:rPr lang="ru-RU" sz="2400" dirty="0" err="1">
                <a:latin typeface="Times New Roman" panose="02020603050405020304" pitchFamily="18" charset="0"/>
                <a:cs typeface="Times New Roman" panose="02020603050405020304" pitchFamily="18" charset="0"/>
              </a:rPr>
              <a:t>Очиқ</a:t>
            </a:r>
            <a:r>
              <a:rPr lang="ru-RU" sz="2400" dirty="0">
                <a:latin typeface="Times New Roman" panose="02020603050405020304" pitchFamily="18" charset="0"/>
                <a:cs typeface="Times New Roman" panose="02020603050405020304" pitchFamily="18" charset="0"/>
              </a:rPr>
              <a:t> автоматик </a:t>
            </a:r>
            <a:r>
              <a:rPr lang="ru-RU" sz="2400" dirty="0" err="1">
                <a:latin typeface="Times New Roman" panose="02020603050405020304" pitchFamily="18" charset="0"/>
                <a:cs typeface="Times New Roman" panose="02020603050405020304" pitchFamily="18" charset="0"/>
              </a:rPr>
              <a:t>линиялар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берк</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линияларга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нисбатан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оддий</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тузилган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Лекин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очиқ</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линиялар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одатда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узунроқ</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бўлади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чунки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уларда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деталларнинг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бир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ёки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икки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томонига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ишлов</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берадиган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бир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позицияли</a:t>
            </a:r>
            <a:r>
              <a:rPr lang="ru-RU" sz="2400" dirty="0">
                <a:latin typeface="Times New Roman" panose="02020603050405020304" pitchFamily="18" charset="0"/>
                <a:cs typeface="Times New Roman" panose="02020603050405020304" pitchFamily="18" charset="0"/>
              </a:rPr>
              <a:t> агрегат </a:t>
            </a:r>
            <a:r>
              <a:rPr lang="ru-RU" sz="2400" dirty="0" err="1">
                <a:latin typeface="Times New Roman" panose="02020603050405020304" pitchFamily="18" charset="0"/>
                <a:cs typeface="Times New Roman" panose="02020603050405020304" pitchFamily="18" charset="0"/>
              </a:rPr>
              <a:t>дастгоҳлар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берк</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линиялардаги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кўп</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позицияли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дастгоҳлар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ўрнига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ишлатилади</a:t>
            </a:r>
            <a:r>
              <a:rPr lang="ru-RU"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95521891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16521" y="188640"/>
            <a:ext cx="8424936" cy="6480720"/>
          </a:xfrm>
        </p:spPr>
        <p:txBody>
          <a:bodyPr>
            <a:noAutofit/>
          </a:bodyPr>
          <a:lstStyle/>
          <a:p>
            <a:pPr marL="0" indent="536575" algn="just">
              <a:lnSpc>
                <a:spcPct val="120000"/>
              </a:lnSpc>
              <a:buNone/>
            </a:pPr>
            <a:r>
              <a:rPr lang="ru-RU" sz="2600" dirty="0">
                <a:latin typeface="Times New Roman" panose="02020603050405020304" pitchFamily="18" charset="0"/>
                <a:cs typeface="Times New Roman" panose="02020603050405020304" pitchFamily="18" charset="0"/>
              </a:rPr>
              <a:t>Автоматик </a:t>
            </a:r>
            <a:r>
              <a:rPr lang="ru-RU" sz="2600" dirty="0" err="1">
                <a:latin typeface="Times New Roman" panose="02020603050405020304" pitchFamily="18" charset="0"/>
                <a:cs typeface="Times New Roman" panose="02020603050405020304" pitchFamily="18" charset="0"/>
              </a:rPr>
              <a:t>линиялар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қайта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созлаш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имкониятининг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мавжудлигига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қараб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қайта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созланмайдиган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қайта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созланадиган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ёки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мосланувчан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линиялар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дейилади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Мосланувчан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линиялар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икки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турли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бўлади</a:t>
            </a:r>
            <a:r>
              <a:rPr lang="ru-RU" sz="2600" dirty="0">
                <a:latin typeface="Times New Roman" panose="02020603050405020304" pitchFamily="18" charset="0"/>
                <a:cs typeface="Times New Roman" panose="02020603050405020304" pitchFamily="18" charset="0"/>
              </a:rPr>
              <a:t>:</a:t>
            </a:r>
          </a:p>
          <a:p>
            <a:pPr marL="0" indent="536575" algn="just">
              <a:lnSpc>
                <a:spcPct val="120000"/>
              </a:lnSpc>
              <a:buNone/>
            </a:pPr>
            <a:r>
              <a:rPr lang="ru-RU" sz="2600" dirty="0">
                <a:latin typeface="Times New Roman" panose="02020603050405020304" pitchFamily="18" charset="0"/>
                <a:cs typeface="Times New Roman" panose="02020603050405020304" pitchFamily="18" charset="0"/>
              </a:rPr>
              <a:t>1)	</a:t>
            </a:r>
            <a:r>
              <a:rPr lang="ru-RU" sz="2600" dirty="0" err="1">
                <a:latin typeface="Times New Roman" panose="02020603050405020304" pitchFamily="18" charset="0"/>
                <a:cs typeface="Times New Roman" panose="02020603050405020304" pitchFamily="18" charset="0"/>
              </a:rPr>
              <a:t>илгаридан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топшириқда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кўрсатилган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ўлчамлари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ишлов</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бериш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технологияси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бир</a:t>
            </a:r>
            <a:r>
              <a:rPr lang="ru-RU" sz="2600" dirty="0">
                <a:latin typeface="Times New Roman" panose="02020603050405020304" pitchFamily="18" charset="0"/>
                <a:cs typeface="Times New Roman" panose="02020603050405020304" pitchFamily="18" charset="0"/>
              </a:rPr>
              <a:t> хил </a:t>
            </a:r>
            <a:r>
              <a:rPr lang="ru-RU" sz="2600" dirty="0" err="1">
                <a:latin typeface="Times New Roman" panose="02020603050405020304" pitchFamily="18" charset="0"/>
                <a:cs typeface="Times New Roman" panose="02020603050405020304" pitchFamily="18" charset="0"/>
              </a:rPr>
              <a:t>бўлган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деталлар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гуруҳига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ишлов</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беришга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қайта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созланадиган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линиялар</a:t>
            </a:r>
            <a:r>
              <a:rPr lang="ru-RU" sz="2600" dirty="0">
                <a:latin typeface="Times New Roman" panose="02020603050405020304" pitchFamily="18" charset="0"/>
                <a:cs typeface="Times New Roman" panose="02020603050405020304" pitchFamily="18" charset="0"/>
              </a:rPr>
              <a:t>;</a:t>
            </a:r>
          </a:p>
          <a:p>
            <a:pPr marL="0" indent="536575" algn="just">
              <a:lnSpc>
                <a:spcPct val="120000"/>
              </a:lnSpc>
              <a:buNone/>
            </a:pPr>
            <a:r>
              <a:rPr lang="ru-RU" sz="2600" dirty="0">
                <a:latin typeface="Times New Roman" panose="02020603050405020304" pitchFamily="18" charset="0"/>
                <a:cs typeface="Times New Roman" panose="02020603050405020304" pitchFamily="18" charset="0"/>
              </a:rPr>
              <a:t>2)	</a:t>
            </a:r>
            <a:r>
              <a:rPr lang="ru-RU" sz="2600" dirty="0" err="1">
                <a:latin typeface="Times New Roman" panose="02020603050405020304" pitchFamily="18" charset="0"/>
                <a:cs typeface="Times New Roman" panose="02020603050405020304" pitchFamily="18" charset="0"/>
              </a:rPr>
              <a:t>тузилиши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ишлов</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бериш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технологияси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аввалдан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маълум</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бўлмаган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янги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деталларга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ишлов</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беришга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қайта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созланадиган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линиялар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Бундай</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линиялар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технологик</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ускуналарнинг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айрим</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қисмларини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ташиш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юклаш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қурилмаларини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кесиш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асбобларини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ростлаш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ёки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алмаштириш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йўли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билан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қайта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созланади</a:t>
            </a:r>
            <a:r>
              <a:rPr lang="ru-RU" sz="26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22461734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0" algn="ctr">
              <a:lnSpc>
                <a:spcPct val="120000"/>
              </a:lnSpc>
              <a:buNone/>
            </a:pPr>
            <a:r>
              <a:rPr lang="ru-RU" sz="2800" b="1" dirty="0">
                <a:latin typeface="Times New Roman" panose="02020603050405020304" pitchFamily="18" charset="0"/>
                <a:cs typeface="Times New Roman" panose="02020603050405020304" pitchFamily="18" charset="0"/>
              </a:rPr>
              <a:t>Агрегат </a:t>
            </a:r>
            <a:r>
              <a:rPr lang="ru-RU" sz="2800" b="1" dirty="0" err="1">
                <a:latin typeface="Times New Roman" panose="02020603050405020304" pitchFamily="18" charset="0"/>
                <a:cs typeface="Times New Roman" panose="02020603050405020304" pitchFamily="18" charset="0"/>
              </a:rPr>
              <a:t>дастгоҳлардан</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тузилган</a:t>
            </a:r>
            <a:r>
              <a:rPr lang="ru-RU" sz="2800" b="1" dirty="0">
                <a:latin typeface="Times New Roman" panose="02020603050405020304" pitchFamily="18" charset="0"/>
                <a:cs typeface="Times New Roman" panose="02020603050405020304" pitchFamily="18" charset="0"/>
              </a:rPr>
              <a:t> автоматик </a:t>
            </a:r>
            <a:r>
              <a:rPr lang="ru-RU" sz="2800" b="1" dirty="0" err="1">
                <a:latin typeface="Times New Roman" panose="02020603050405020304" pitchFamily="18" charset="0"/>
                <a:cs typeface="Times New Roman" panose="02020603050405020304" pitchFamily="18" charset="0"/>
              </a:rPr>
              <a:t>линиялар</a:t>
            </a:r>
            <a:endParaRPr lang="ru-RU" sz="2800" b="1" dirty="0">
              <a:latin typeface="Times New Roman" panose="02020603050405020304" pitchFamily="18" charset="0"/>
              <a:cs typeface="Times New Roman" panose="02020603050405020304" pitchFamily="18" charset="0"/>
            </a:endParaRPr>
          </a:p>
          <a:p>
            <a:pPr marL="0" indent="536575" algn="just">
              <a:lnSpc>
                <a:spcPct val="120000"/>
              </a:lnSpc>
              <a:buNone/>
            </a:pPr>
            <a:r>
              <a:rPr lang="ru-RU" sz="2800" dirty="0">
                <a:latin typeface="Times New Roman" panose="02020603050405020304" pitchFamily="18" charset="0"/>
                <a:cs typeface="Times New Roman" panose="02020603050405020304" pitchFamily="18" charset="0"/>
              </a:rPr>
              <a:t>Агрегат </a:t>
            </a:r>
            <a:r>
              <a:rPr lang="ru-RU" sz="2800" dirty="0" err="1">
                <a:latin typeface="Times New Roman" panose="02020603050405020304" pitchFamily="18" charset="0"/>
                <a:cs typeface="Times New Roman" panose="02020603050405020304" pitchFamily="18" charset="0"/>
              </a:rPr>
              <a:t>дастгоҳлардан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тузилган</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линиялар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жуда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ўтишларни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этадиган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мураккаб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мўлжалланган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двигателларнинг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цилиндрлар</a:t>
            </a:r>
            <a:r>
              <a:rPr lang="ru-RU" sz="2800" dirty="0">
                <a:latin typeface="Times New Roman" panose="02020603050405020304" pitchFamily="18" charset="0"/>
                <a:cs typeface="Times New Roman" panose="02020603050405020304" pitchFamily="18" charset="0"/>
              </a:rPr>
              <a:t> блоки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блокларнинг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каллаклари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узатмалар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қутиси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автомобиллар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кетинги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кўприкларнинг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корпуслари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электр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двигателларнинг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станиналари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двигателларнинг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тоза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ҳаво</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киритиш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ишлатилган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газларни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коллекторлари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тирсакли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валлар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киради</a:t>
            </a:r>
            <a:r>
              <a:rPr lang="ru-RU" sz="28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97545414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536575" algn="just">
              <a:lnSpc>
                <a:spcPct val="120000"/>
              </a:lnSpc>
              <a:buNone/>
            </a:pPr>
            <a:r>
              <a:rPr lang="ru-RU" sz="2800" dirty="0">
                <a:latin typeface="Times New Roman" panose="02020603050405020304" pitchFamily="18" charset="0"/>
                <a:cs typeface="Times New Roman" panose="02020603050405020304" pitchFamily="18" charset="0"/>
              </a:rPr>
              <a:t>Агрегат </a:t>
            </a:r>
            <a:r>
              <a:rPr lang="ru-RU" sz="2800" dirty="0" err="1">
                <a:latin typeface="Times New Roman" panose="02020603050405020304" pitchFamily="18" charset="0"/>
                <a:cs typeface="Times New Roman" panose="02020603050405020304" pitchFamily="18" charset="0"/>
              </a:rPr>
              <a:t>дастгоҳлардан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тузилган</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линияларда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бирхиллаштирилган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қисмлар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a:t>
            </a:r>
            <a:r>
              <a:rPr lang="ru-RU" sz="2800" dirty="0">
                <a:latin typeface="Times New Roman" panose="02020603050405020304" pitchFamily="18" charset="0"/>
                <a:cs typeface="Times New Roman" panose="02020603050405020304" pitchFamily="18" charset="0"/>
              </a:rPr>
              <a:t> 60-75 </a:t>
            </a:r>
            <a:r>
              <a:rPr lang="ru-RU" sz="2800" dirty="0" err="1">
                <a:latin typeface="Times New Roman" panose="02020603050405020304" pitchFamily="18" charset="0"/>
                <a:cs typeface="Times New Roman" panose="02020603050405020304" pitchFamily="18" charset="0"/>
              </a:rPr>
              <a:t>фоизни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ташкил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этади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Бунга</a:t>
            </a:r>
            <a:r>
              <a:rPr lang="ru-RU" sz="2800" dirty="0">
                <a:latin typeface="Times New Roman" panose="02020603050405020304" pitchFamily="18" charset="0"/>
                <a:cs typeface="Times New Roman" panose="02020603050405020304" pitchFamily="18" charset="0"/>
              </a:rPr>
              <a:t> агрегат </a:t>
            </a:r>
            <a:r>
              <a:rPr lang="ru-RU" sz="2800" dirty="0" err="1">
                <a:latin typeface="Times New Roman" panose="02020603050405020304" pitchFamily="18" charset="0"/>
                <a:cs typeface="Times New Roman" panose="02020603050405020304" pitchFamily="18" charset="0"/>
              </a:rPr>
              <a:t>дастгоҳларни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ташкил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этган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қисмлар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шунингдек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ёрдамида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қурилмаларнинг</a:t>
            </a:r>
            <a:r>
              <a:rPr lang="ru-RU" sz="2800" dirty="0">
                <a:latin typeface="Times New Roman" panose="02020603050405020304" pitchFamily="18" charset="0"/>
                <a:cs typeface="Times New Roman" panose="02020603050405020304" pitchFamily="18" charset="0"/>
              </a:rPr>
              <a:t> гидравлик </a:t>
            </a:r>
            <a:r>
              <a:rPr lang="ru-RU" sz="2800" dirty="0" err="1">
                <a:latin typeface="Times New Roman" panose="02020603050405020304" pitchFamily="18" charset="0"/>
                <a:cs typeface="Times New Roman" panose="02020603050405020304" pitchFamily="18" charset="0"/>
              </a:rPr>
              <a:t>юритмалари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қириндиларни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транспортёрлари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назорат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линияларнинг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механизмлари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киради</a:t>
            </a:r>
            <a:r>
              <a:rPr lang="ru-RU" sz="2800" dirty="0">
                <a:latin typeface="Times New Roman" panose="02020603050405020304" pitchFamily="18" charset="0"/>
                <a:cs typeface="Times New Roman" panose="02020603050405020304" pitchFamily="18" charset="0"/>
              </a:rPr>
              <a:t>.</a:t>
            </a:r>
          </a:p>
          <a:p>
            <a:pPr marL="0" indent="536575" algn="just">
              <a:lnSpc>
                <a:spcPct val="120000"/>
              </a:lnSpc>
              <a:buNone/>
            </a:pPr>
            <a:r>
              <a:rPr lang="ru-RU" sz="2800" dirty="0">
                <a:latin typeface="Times New Roman" panose="02020603050405020304" pitchFamily="18" charset="0"/>
                <a:cs typeface="Times New Roman" panose="02020603050405020304" pitchFamily="18" charset="0"/>
              </a:rPr>
              <a:t>Агрегат </a:t>
            </a:r>
            <a:r>
              <a:rPr lang="ru-RU" sz="2800" dirty="0" err="1">
                <a:latin typeface="Times New Roman" panose="02020603050405020304" pitchFamily="18" charset="0"/>
                <a:cs typeface="Times New Roman" panose="02020603050405020304" pitchFamily="18" charset="0"/>
              </a:rPr>
              <a:t>дастгоҳлардан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тузилган</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линиялардан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йирик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сериялаб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ялпи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шароитларида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самарали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фойдаланилади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09435633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536575" algn="just">
              <a:lnSpc>
                <a:spcPct val="110000"/>
              </a:lnSpc>
              <a:buNone/>
            </a:pPr>
            <a:r>
              <a:rPr lang="ru-RU" sz="2800" dirty="0" err="1">
                <a:latin typeface="Times New Roman" panose="02020603050405020304" pitchFamily="18" charset="0"/>
                <a:cs typeface="Times New Roman" panose="02020603050405020304" pitchFamily="18" charset="0"/>
              </a:rPr>
              <a:t>Очиқ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транспортёрли</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линияларда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одатда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икки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томонлама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позицияли</a:t>
            </a:r>
            <a:r>
              <a:rPr lang="ru-RU" sz="2800" dirty="0">
                <a:latin typeface="Times New Roman" panose="02020603050405020304" pitchFamily="18" charset="0"/>
                <a:cs typeface="Times New Roman" panose="02020603050405020304" pitchFamily="18" charset="0"/>
              </a:rPr>
              <a:t> агрегат </a:t>
            </a:r>
            <a:r>
              <a:rPr lang="ru-RU" sz="2800" dirty="0" err="1">
                <a:latin typeface="Times New Roman" panose="02020603050405020304" pitchFamily="18" charset="0"/>
                <a:cs typeface="Times New Roman" panose="02020603050405020304" pitchFamily="18" charset="0"/>
              </a:rPr>
              <a:t>дастгоҳлар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қўлланилади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линиялар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майда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ялпи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самарасиз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Майда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буриш-бўлиш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столлари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барабанлари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кўппозицияли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дастгоҳлардан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тузилган</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линияларда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фойдали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хиллари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бўлганидан</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линиянинг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узунлиги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бирпозицияли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дастгоҳлардан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тузилган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линияларнинг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узунлигидан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қисқа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00698075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0" algn="ctr">
              <a:buNone/>
            </a:pPr>
            <a:r>
              <a:rPr lang="ru-RU" sz="2800" b="1" dirty="0" err="1">
                <a:latin typeface="Times New Roman" panose="02020603050405020304" pitchFamily="18" charset="0"/>
                <a:cs typeface="Times New Roman" panose="02020603050405020304" pitchFamily="18" charset="0"/>
              </a:rPr>
              <a:t>Роторли</a:t>
            </a:r>
            <a:r>
              <a:rPr lang="ru-RU" sz="2800" b="1" dirty="0">
                <a:latin typeface="Times New Roman" panose="02020603050405020304" pitchFamily="18" charset="0"/>
                <a:cs typeface="Times New Roman" panose="02020603050405020304" pitchFamily="18" charset="0"/>
              </a:rPr>
              <a:t> автоматик </a:t>
            </a:r>
            <a:r>
              <a:rPr lang="ru-RU" sz="2800" b="1" dirty="0" err="1">
                <a:latin typeface="Times New Roman" panose="02020603050405020304" pitchFamily="18" charset="0"/>
                <a:cs typeface="Times New Roman" panose="02020603050405020304" pitchFamily="18" charset="0"/>
              </a:rPr>
              <a:t>линиялар</a:t>
            </a:r>
            <a:endParaRPr lang="ru-RU" sz="2800" b="1" dirty="0">
              <a:latin typeface="Times New Roman" panose="02020603050405020304" pitchFamily="18" charset="0"/>
              <a:cs typeface="Times New Roman" panose="02020603050405020304" pitchFamily="18" charset="0"/>
            </a:endParaRPr>
          </a:p>
          <a:p>
            <a:pPr marL="0" indent="536575" algn="just">
              <a:buNone/>
            </a:pPr>
            <a:endParaRPr lang="ru-RU" sz="2700" dirty="0" smtClean="0">
              <a:latin typeface="Times New Roman" panose="02020603050405020304" pitchFamily="18" charset="0"/>
              <a:cs typeface="Times New Roman" panose="02020603050405020304" pitchFamily="18" charset="0"/>
            </a:endParaRPr>
          </a:p>
          <a:p>
            <a:pPr marL="0" indent="536575" algn="just">
              <a:lnSpc>
                <a:spcPct val="120000"/>
              </a:lnSpc>
              <a:buNone/>
            </a:pPr>
            <a:r>
              <a:rPr lang="ru-RU" sz="2800" dirty="0" err="1" smtClean="0">
                <a:latin typeface="Times New Roman" panose="02020603050405020304" pitchFamily="18" charset="0"/>
                <a:cs typeface="Times New Roman" panose="02020603050405020304" pitchFamily="18" charset="0"/>
              </a:rPr>
              <a:t>Роторли</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линиялар</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ускуналарнинг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шакллардан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маҳсулот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сифатининг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юқори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даражали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бўлишини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таъминлайди</a:t>
            </a:r>
            <a:r>
              <a:rPr lang="ru-RU" sz="2800" dirty="0">
                <a:latin typeface="Times New Roman" panose="02020603050405020304" pitchFamily="18" charset="0"/>
                <a:cs typeface="Times New Roman" panose="02020603050405020304" pitchFamily="18" charset="0"/>
              </a:rPr>
              <a:t>. Улар </a:t>
            </a:r>
            <a:r>
              <a:rPr lang="ru-RU" sz="2800" dirty="0" err="1">
                <a:latin typeface="Times New Roman" panose="02020603050405020304" pitchFamily="18" charset="0"/>
                <a:cs typeface="Times New Roman" panose="02020603050405020304" pitchFamily="18" charset="0"/>
              </a:rPr>
              <a:t>ялпи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шароитларида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унчалик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катта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бўлмаган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нисбатан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оддий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деталларни</a:t>
            </a:r>
            <a:r>
              <a:rPr lang="ru-RU" sz="2800" dirty="0">
                <a:latin typeface="Times New Roman" panose="02020603050405020304" pitchFamily="18" charset="0"/>
                <a:cs typeface="Times New Roman" panose="02020603050405020304" pitchFamily="18" charset="0"/>
              </a:rPr>
              <a:t> штамповка </a:t>
            </a:r>
            <a:r>
              <a:rPr lang="ru-RU" sz="2800" dirty="0" err="1">
                <a:latin typeface="Times New Roman" panose="02020603050405020304" pitchFamily="18" charset="0"/>
                <a:cs typeface="Times New Roman" panose="02020603050405020304" pitchFamily="18" charset="0"/>
              </a:rPr>
              <a:t>қилиш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пресслаш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қуйиш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усулларда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шунингдек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жойлаш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сифатни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назорат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мўлжалланган</a:t>
            </a:r>
            <a:r>
              <a:rPr lang="ru-RU" sz="2800" dirty="0" smtClean="0">
                <a:latin typeface="Times New Roman" panose="02020603050405020304" pitchFamily="18" charset="0"/>
                <a:cs typeface="Times New Roman" panose="02020603050405020304" pitchFamily="18" charset="0"/>
              </a:rPr>
              <a:t>.</a:t>
            </a:r>
          </a:p>
          <a:p>
            <a:pPr marL="0" indent="536575" algn="just">
              <a:buNone/>
            </a:pPr>
            <a:endParaRPr lang="ru-RU" sz="27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90230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536575" algn="just">
              <a:buNone/>
            </a:pPr>
            <a:r>
              <a:rPr lang="ru-RU" sz="2700" dirty="0" err="1">
                <a:latin typeface="Times New Roman" panose="02020603050405020304" pitchFamily="18" charset="0"/>
                <a:cs typeface="Times New Roman" panose="02020603050405020304" pitchFamily="18" charset="0"/>
              </a:rPr>
              <a:t>Ялпи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ишлаб</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чиқаришни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роторли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линиялар</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асосида</a:t>
            </a:r>
            <a:r>
              <a:rPr lang="ru-RU" sz="2700" dirty="0">
                <a:latin typeface="Times New Roman" panose="02020603050405020304" pitchFamily="18" charset="0"/>
                <a:cs typeface="Times New Roman" panose="02020603050405020304" pitchFamily="18" charset="0"/>
              </a:rPr>
              <a:t> комплекс </a:t>
            </a:r>
            <a:r>
              <a:rPr lang="ru-RU" sz="2700" dirty="0" err="1">
                <a:latin typeface="Times New Roman" panose="02020603050405020304" pitchFamily="18" charset="0"/>
                <a:cs typeface="Times New Roman" panose="02020603050405020304" pitchFamily="18" charset="0"/>
              </a:rPr>
              <a:t>автоматлаштиришнинг</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илмий</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асосларини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ишлаб</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чиқишда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шунингдек</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уларни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саноатда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жорий</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этишда</a:t>
            </a:r>
            <a:r>
              <a:rPr lang="ru-RU" sz="2700" dirty="0">
                <a:latin typeface="Times New Roman" panose="02020603050405020304" pitchFamily="18" charset="0"/>
                <a:cs typeface="Times New Roman" panose="02020603050405020304" pitchFamily="18" charset="0"/>
              </a:rPr>
              <a:t> академик </a:t>
            </a:r>
            <a:r>
              <a:rPr lang="ru-RU" sz="2700" dirty="0" err="1">
                <a:latin typeface="Times New Roman" panose="02020603050405020304" pitchFamily="18" charset="0"/>
                <a:cs typeface="Times New Roman" panose="02020603050405020304" pitchFamily="18" charset="0"/>
              </a:rPr>
              <a:t>Л.Н.Кошкин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раҳбарлигидаги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конструкторлик</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шўъбаси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катта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ҳисса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қўшган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Бу</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конструкторлик</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шўъбасида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ўнлаб</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операциялардан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иборат</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технологик</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ишлов</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бериш</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жараёнларини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бажариш</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учун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роторли</a:t>
            </a:r>
            <a:r>
              <a:rPr lang="ru-RU" sz="2700" dirty="0">
                <a:latin typeface="Times New Roman" panose="02020603050405020304" pitchFamily="18" charset="0"/>
                <a:cs typeface="Times New Roman" panose="02020603050405020304" pitchFamily="18" charset="0"/>
              </a:rPr>
              <a:t> автоматик </a:t>
            </a:r>
            <a:r>
              <a:rPr lang="ru-RU" sz="2700" dirty="0" err="1">
                <a:latin typeface="Times New Roman" panose="02020603050405020304" pitchFamily="18" charset="0"/>
                <a:cs typeface="Times New Roman" panose="02020603050405020304" pitchFamily="18" charset="0"/>
              </a:rPr>
              <a:t>линиялар</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яратилган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Роторли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линиялар</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бўлинган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айрим-айрим</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жойлашган</a:t>
            </a:r>
            <a:r>
              <a:rPr lang="ru-RU" sz="2700" dirty="0">
                <a:latin typeface="Times New Roman" panose="02020603050405020304" pitchFamily="18" charset="0"/>
                <a:cs typeface="Times New Roman" panose="02020603050405020304" pitchFamily="18" charset="0"/>
              </a:rPr>
              <a:t>) автоматик </a:t>
            </a:r>
            <a:r>
              <a:rPr lang="ru-RU" sz="2700" dirty="0" err="1">
                <a:latin typeface="Times New Roman" panose="02020603050405020304" pitchFamily="18" charset="0"/>
                <a:cs typeface="Times New Roman" panose="02020603050405020304" pitchFamily="18" charset="0"/>
              </a:rPr>
              <a:t>ускуналарга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нисбатан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иш</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унумини</a:t>
            </a:r>
            <a:r>
              <a:rPr lang="ru-RU" sz="2700" dirty="0">
                <a:latin typeface="Times New Roman" panose="02020603050405020304" pitchFamily="18" charset="0"/>
                <a:cs typeface="Times New Roman" panose="02020603050405020304" pitchFamily="18" charset="0"/>
              </a:rPr>
              <a:t> 3-6 марта </a:t>
            </a:r>
            <a:r>
              <a:rPr lang="ru-RU" sz="2700" dirty="0" err="1">
                <a:latin typeface="Times New Roman" panose="02020603050405020304" pitchFamily="18" charset="0"/>
                <a:cs typeface="Times New Roman" panose="02020603050405020304" pitchFamily="18" charset="0"/>
              </a:rPr>
              <a:t>оширади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буюмларни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тайёрлашдаги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меҳнат</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сарфини</a:t>
            </a:r>
            <a:r>
              <a:rPr lang="ru-RU" sz="2700" dirty="0">
                <a:latin typeface="Times New Roman" panose="02020603050405020304" pitchFamily="18" charset="0"/>
                <a:cs typeface="Times New Roman" panose="02020603050405020304" pitchFamily="18" charset="0"/>
              </a:rPr>
              <a:t> 2-4 марта </a:t>
            </a:r>
            <a:r>
              <a:rPr lang="ru-RU" sz="2700" dirty="0" err="1">
                <a:latin typeface="Times New Roman" panose="02020603050405020304" pitchFamily="18" charset="0"/>
                <a:cs typeface="Times New Roman" panose="02020603050405020304" pitchFamily="18" charset="0"/>
              </a:rPr>
              <a:t>камайтиради</a:t>
            </a:r>
            <a:r>
              <a:rPr lang="ru-RU" sz="2700" dirty="0">
                <a:latin typeface="Times New Roman" panose="02020603050405020304" pitchFamily="18" charset="0"/>
                <a:cs typeface="Times New Roman" panose="02020603050405020304" pitchFamily="18" charset="0"/>
              </a:rPr>
              <a:t>, банд </a:t>
            </a:r>
            <a:r>
              <a:rPr lang="ru-RU" sz="2700" dirty="0" err="1">
                <a:latin typeface="Times New Roman" panose="02020603050405020304" pitchFamily="18" charset="0"/>
                <a:cs typeface="Times New Roman" panose="02020603050405020304" pitchFamily="18" charset="0"/>
              </a:rPr>
              <a:t>этиладиган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ишлаб</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чиқариш</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майдонлари</a:t>
            </a:r>
            <a:r>
              <a:rPr lang="ru-RU" sz="2700" dirty="0">
                <a:latin typeface="Times New Roman" panose="02020603050405020304" pitchFamily="18" charset="0"/>
                <a:cs typeface="Times New Roman" panose="02020603050405020304" pitchFamily="18" charset="0"/>
              </a:rPr>
              <a:t> 3-10 марта </a:t>
            </a:r>
            <a:r>
              <a:rPr lang="ru-RU" sz="2700" dirty="0" err="1">
                <a:latin typeface="Times New Roman" panose="02020603050405020304" pitchFamily="18" charset="0"/>
                <a:cs typeface="Times New Roman" panose="02020603050405020304" pitchFamily="18" charset="0"/>
              </a:rPr>
              <a:t>қисқаради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ва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маҳсулот</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тайёрлашдаги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ишлаб</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чиқариш</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циклини</a:t>
            </a:r>
            <a:r>
              <a:rPr lang="ru-RU" sz="2700" dirty="0">
                <a:latin typeface="Times New Roman" panose="02020603050405020304" pitchFamily="18" charset="0"/>
                <a:cs typeface="Times New Roman" panose="02020603050405020304" pitchFamily="18" charset="0"/>
              </a:rPr>
              <a:t> 10-20 марта </a:t>
            </a:r>
            <a:r>
              <a:rPr lang="ru-RU" sz="2700" dirty="0" err="1">
                <a:latin typeface="Times New Roman" panose="02020603050405020304" pitchFamily="18" charset="0"/>
                <a:cs typeface="Times New Roman" panose="02020603050405020304" pitchFamily="18" charset="0"/>
              </a:rPr>
              <a:t>камайтиради</a:t>
            </a:r>
            <a:r>
              <a:rPr lang="ru-RU" sz="27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26738063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536575" algn="just">
              <a:lnSpc>
                <a:spcPct val="120000"/>
              </a:lnSpc>
              <a:buNone/>
            </a:pPr>
            <a:r>
              <a:rPr lang="ru-RU" sz="2800" dirty="0" err="1">
                <a:latin typeface="Times New Roman" panose="02020603050405020304" pitchFamily="18" charset="0"/>
                <a:cs typeface="Times New Roman" panose="02020603050405020304" pitchFamily="18" charset="0"/>
              </a:rPr>
              <a:t>Роторли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роторконвейерли</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линиялар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станинага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ўрнатилган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юритиш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тизимлари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бирлаштирилган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роторлари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мажмуаси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роторли</a:t>
            </a:r>
            <a:r>
              <a:rPr lang="ru-RU" sz="2800" dirty="0">
                <a:latin typeface="Times New Roman" panose="02020603050405020304" pitchFamily="18" charset="0"/>
                <a:cs typeface="Times New Roman" panose="02020603050405020304" pitchFamily="18" charset="0"/>
              </a:rPr>
              <a:t> автоматик линия </a:t>
            </a:r>
            <a:r>
              <a:rPr lang="ru-RU" sz="2800" dirty="0" err="1">
                <a:latin typeface="Times New Roman" panose="02020603050405020304" pitchFamily="18" charset="0"/>
                <a:cs typeface="Times New Roman" panose="02020603050405020304" pitchFamily="18" charset="0"/>
              </a:rPr>
              <a:t>деб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аталади</a:t>
            </a:r>
            <a:r>
              <a:rPr lang="ru-RU" sz="2800" dirty="0">
                <a:latin typeface="Times New Roman" panose="02020603050405020304" pitchFamily="18" charset="0"/>
                <a:cs typeface="Times New Roman" panose="02020603050405020304" pitchFamily="18" charset="0"/>
              </a:rPr>
              <a:t>. Ротор-</a:t>
            </a:r>
            <a:r>
              <a:rPr lang="ru-RU" sz="2800" dirty="0" err="1">
                <a:latin typeface="Times New Roman" panose="02020603050405020304" pitchFamily="18" charset="0"/>
                <a:cs typeface="Times New Roman" panose="02020603050405020304" pitchFamily="18" charset="0"/>
              </a:rPr>
              <a:t>конвейерли</a:t>
            </a:r>
            <a:r>
              <a:rPr lang="ru-RU" sz="2800" dirty="0">
                <a:latin typeface="Times New Roman" panose="02020603050405020304" pitchFamily="18" charset="0"/>
                <a:cs typeface="Times New Roman" panose="02020603050405020304" pitchFamily="18" charset="0"/>
              </a:rPr>
              <a:t> автоматик линия </a:t>
            </a:r>
            <a:r>
              <a:rPr lang="ru-RU" sz="2800" dirty="0" err="1">
                <a:latin typeface="Times New Roman" panose="02020603050405020304" pitchFamily="18" charset="0"/>
                <a:cs typeface="Times New Roman" panose="02020603050405020304" pitchFamily="18" charset="0"/>
              </a:rPr>
              <a:t>роторли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линиядан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фарқланиб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буюмлар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асбоб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роторларнинг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органларидан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ажратилган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мосланувчан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конвейерларида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жойлашган</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06515787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6093296"/>
            <a:ext cx="8424936" cy="504056"/>
          </a:xfrm>
        </p:spPr>
        <p:txBody>
          <a:bodyPr>
            <a:noAutofit/>
          </a:bodyPr>
          <a:lstStyle/>
          <a:p>
            <a:pPr marL="0" indent="536575" algn="ctr">
              <a:lnSpc>
                <a:spcPct val="120000"/>
              </a:lnSpc>
              <a:buNone/>
            </a:pPr>
            <a:r>
              <a:rPr lang="uz-Cyrl-UZ" sz="2400" b="1" i="1" dirty="0">
                <a:latin typeface="Times New Roman" panose="02020603050405020304" pitchFamily="18" charset="0"/>
                <a:cs typeface="Times New Roman" panose="02020603050405020304" pitchFamily="18" charset="0"/>
              </a:rPr>
              <a:t>Технологик ва ташиш роторларининг ишлаш схемаси</a:t>
            </a:r>
            <a:endParaRPr lang="ru-RU" sz="2400" b="1" dirty="0">
              <a:latin typeface="Times New Roman" panose="02020603050405020304" pitchFamily="18" charset="0"/>
              <a:cs typeface="Times New Roman" panose="02020603050405020304" pitchFamily="18" charset="0"/>
            </a:endParaRPr>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116631"/>
            <a:ext cx="3374999" cy="5719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7525083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536575" algn="just">
              <a:lnSpc>
                <a:spcPct val="110000"/>
              </a:lnSpc>
              <a:spcBef>
                <a:spcPts val="600"/>
              </a:spcBef>
              <a:buNone/>
            </a:pPr>
            <a:r>
              <a:rPr lang="ru-RU" sz="2800" dirty="0" err="1">
                <a:latin typeface="Times New Roman" panose="02020603050405020304" pitchFamily="18" charset="0"/>
                <a:cs typeface="Times New Roman" panose="02020603050405020304" pitchFamily="18" charset="0"/>
              </a:rPr>
              <a:t>Роторли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линиялар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иккита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асосий</a:t>
            </a:r>
            <a:r>
              <a:rPr lang="ru-RU" sz="2800" dirty="0">
                <a:latin typeface="Times New Roman" panose="02020603050405020304" pitchFamily="18" charset="0"/>
                <a:cs typeface="Times New Roman" panose="02020603050405020304" pitchFamily="18" charset="0"/>
              </a:rPr>
              <a:t> принцип </a:t>
            </a:r>
            <a:r>
              <a:rPr lang="ru-RU" sz="2800" dirty="0" err="1">
                <a:latin typeface="Times New Roman" panose="02020603050405020304" pitchFamily="18" charset="0"/>
                <a:cs typeface="Times New Roman" panose="02020603050405020304" pitchFamily="18" charset="0"/>
              </a:rPr>
              <a:t>бўйича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қурилади</a:t>
            </a:r>
            <a:r>
              <a:rPr lang="ru-RU" sz="2800" dirty="0">
                <a:latin typeface="Times New Roman" panose="02020603050405020304" pitchFamily="18" charset="0"/>
                <a:cs typeface="Times New Roman" panose="02020603050405020304" pitchFamily="18" charset="0"/>
              </a:rPr>
              <a:t>:</a:t>
            </a:r>
          </a:p>
          <a:p>
            <a:pPr marL="0" indent="536575" algn="just">
              <a:lnSpc>
                <a:spcPct val="110000"/>
              </a:lnSpc>
              <a:spcBef>
                <a:spcPts val="600"/>
              </a:spcBef>
              <a:buNone/>
            </a:pPr>
            <a:r>
              <a:rPr lang="ru-RU" sz="2800" dirty="0">
                <a:latin typeface="Times New Roman" panose="02020603050405020304" pitchFamily="18" charset="0"/>
                <a:cs typeface="Times New Roman" panose="02020603050405020304" pitchFamily="18" charset="0"/>
              </a:rPr>
              <a:t>1.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узлуксиз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оқимда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ҳаракатланадиган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бикр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синхрон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оқимли</a:t>
            </a:r>
            <a:r>
              <a:rPr lang="ru-RU" sz="2800" dirty="0">
                <a:latin typeface="Times New Roman" panose="02020603050405020304" pitchFamily="18" charset="0"/>
                <a:cs typeface="Times New Roman" panose="02020603050405020304" pitchFamily="18" charset="0"/>
              </a:rPr>
              <a:t> линия. </a:t>
            </a:r>
            <a:r>
              <a:rPr lang="ru-RU" sz="2800" dirty="0" err="1">
                <a:latin typeface="Times New Roman" panose="02020603050405020304" pitchFamily="18" charset="0"/>
                <a:cs typeface="Times New Roman" panose="02020603050405020304" pitchFamily="18" charset="0"/>
              </a:rPr>
              <a:t>Бундай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линияда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роторлар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ўртасида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тўпланиб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қолишига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қўйилмайди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роторларида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тўпланиши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a:t>
            </a:r>
          </a:p>
          <a:p>
            <a:pPr marL="0" indent="536575" algn="just">
              <a:lnSpc>
                <a:spcPct val="110000"/>
              </a:lnSpc>
              <a:spcBef>
                <a:spcPts val="600"/>
              </a:spcBef>
              <a:buNone/>
            </a:pPr>
            <a:r>
              <a:rPr lang="ru-RU" sz="2800" dirty="0">
                <a:latin typeface="Times New Roman" panose="02020603050405020304" pitchFamily="18" charset="0"/>
                <a:cs typeface="Times New Roman" panose="02020603050405020304" pitchFamily="18" charset="0"/>
              </a:rPr>
              <a:t>2.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буюмларнинг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оқими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мосланувчан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асинхрон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бўлган</a:t>
            </a:r>
            <a:r>
              <a:rPr lang="ru-RU" sz="2800" dirty="0">
                <a:latin typeface="Times New Roman" panose="02020603050405020304" pitchFamily="18" charset="0"/>
                <a:cs typeface="Times New Roman" panose="02020603050405020304" pitchFamily="18" charset="0"/>
              </a:rPr>
              <a:t> линия.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линияда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склизлар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дискли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роторлар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механикавий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элеваторлар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конвейерлар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тўпланишига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рухсат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этилади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99938102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536575" algn="just">
              <a:spcBef>
                <a:spcPts val="600"/>
              </a:spcBef>
              <a:buNone/>
            </a:pPr>
            <a:r>
              <a:rPr lang="ru-RU" sz="2700" dirty="0" err="1">
                <a:latin typeface="Times New Roman" panose="02020603050405020304" pitchFamily="18" charset="0"/>
                <a:cs typeface="Times New Roman" panose="02020603050405020304" pitchFamily="18" charset="0"/>
              </a:rPr>
              <a:t>Биринчи</a:t>
            </a:r>
            <a:r>
              <a:rPr lang="ru-RU" sz="2700" dirty="0">
                <a:latin typeface="Times New Roman" panose="02020603050405020304" pitchFamily="18" charset="0"/>
                <a:cs typeface="Times New Roman" panose="02020603050405020304" pitchFamily="18" charset="0"/>
              </a:rPr>
              <a:t> принцип  </a:t>
            </a:r>
            <a:r>
              <a:rPr lang="ru-RU" sz="2700" dirty="0" err="1">
                <a:latin typeface="Times New Roman" panose="02020603050405020304" pitchFamily="18" charset="0"/>
                <a:cs typeface="Times New Roman" panose="02020603050405020304" pitchFamily="18" charset="0"/>
              </a:rPr>
              <a:t>бўйича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қурилган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линияларда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ишлаб</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чиқариш</a:t>
            </a:r>
            <a:r>
              <a:rPr lang="ru-RU" sz="2700" dirty="0">
                <a:latin typeface="Times New Roman" panose="02020603050405020304" pitchFamily="18" charset="0"/>
                <a:cs typeface="Times New Roman" panose="02020603050405020304" pitchFamily="18" charset="0"/>
              </a:rPr>
              <a:t> цикли </a:t>
            </a:r>
            <a:r>
              <a:rPr lang="ru-RU" sz="2700" dirty="0" err="1">
                <a:latin typeface="Times New Roman" panose="02020603050405020304" pitchFamily="18" charset="0"/>
                <a:cs typeface="Times New Roman" panose="02020603050405020304" pitchFamily="18" charset="0"/>
              </a:rPr>
              <a:t>қисқа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бўлиб</a:t>
            </a:r>
            <a:r>
              <a:rPr lang="ru-RU" sz="2700" dirty="0">
                <a:latin typeface="Times New Roman" panose="02020603050405020304" pitchFamily="18" charset="0"/>
                <a:cs typeface="Times New Roman" panose="02020603050405020304" pitchFamily="18" charset="0"/>
              </a:rPr>
              <a:t>, 2-3 </a:t>
            </a:r>
            <a:r>
              <a:rPr lang="ru-RU" sz="2700" dirty="0" err="1">
                <a:latin typeface="Times New Roman" panose="02020603050405020304" pitchFamily="18" charset="0"/>
                <a:cs typeface="Times New Roman" panose="02020603050405020304" pitchFamily="18" charset="0"/>
              </a:rPr>
              <a:t>дақиқадан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ошмайди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Мосланувчан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технологик</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оқимли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линияларда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ишлаб</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чиқариш</a:t>
            </a:r>
            <a:r>
              <a:rPr lang="ru-RU" sz="2700" dirty="0">
                <a:latin typeface="Times New Roman" panose="02020603050405020304" pitchFamily="18" charset="0"/>
                <a:cs typeface="Times New Roman" panose="02020603050405020304" pitchFamily="18" charset="0"/>
              </a:rPr>
              <a:t> цикли </a:t>
            </a:r>
            <a:r>
              <a:rPr lang="ru-RU" sz="2700" dirty="0" err="1">
                <a:latin typeface="Times New Roman" panose="02020603050405020304" pitchFamily="18" charset="0"/>
                <a:cs typeface="Times New Roman" panose="02020603050405020304" pitchFamily="18" charset="0"/>
              </a:rPr>
              <a:t>узоқроқ</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давом</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этади</a:t>
            </a:r>
            <a:r>
              <a:rPr lang="ru-RU" sz="2700" dirty="0">
                <a:latin typeface="Times New Roman" panose="02020603050405020304" pitchFamily="18" charset="0"/>
                <a:cs typeface="Times New Roman" panose="02020603050405020304" pitchFamily="18" charset="0"/>
              </a:rPr>
              <a:t>.</a:t>
            </a:r>
          </a:p>
          <a:p>
            <a:pPr marL="0" indent="536575" algn="just">
              <a:spcBef>
                <a:spcPts val="600"/>
              </a:spcBef>
              <a:buNone/>
            </a:pPr>
            <a:r>
              <a:rPr lang="ru-RU" sz="2700" dirty="0" err="1">
                <a:latin typeface="Times New Roman" panose="02020603050405020304" pitchFamily="18" charset="0"/>
                <a:cs typeface="Times New Roman" panose="02020603050405020304" pitchFamily="18" charset="0"/>
              </a:rPr>
              <a:t>Роторли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ва</a:t>
            </a:r>
            <a:r>
              <a:rPr lang="ru-RU" sz="2700" dirty="0">
                <a:latin typeface="Times New Roman" panose="02020603050405020304" pitchFamily="18" charset="0"/>
                <a:cs typeface="Times New Roman" panose="02020603050405020304" pitchFamily="18" charset="0"/>
              </a:rPr>
              <a:t> ротор-</a:t>
            </a:r>
            <a:r>
              <a:rPr lang="ru-RU" sz="2700" dirty="0" err="1">
                <a:latin typeface="Times New Roman" panose="02020603050405020304" pitchFamily="18" charset="0"/>
                <a:cs typeface="Times New Roman" panose="02020603050405020304" pitchFamily="18" charset="0"/>
              </a:rPr>
              <a:t>конвейерли</a:t>
            </a:r>
            <a:r>
              <a:rPr lang="ru-RU" sz="2700" dirty="0">
                <a:latin typeface="Times New Roman" panose="02020603050405020304" pitchFamily="18" charset="0"/>
                <a:cs typeface="Times New Roman" panose="02020603050405020304" pitchFamily="18" charset="0"/>
              </a:rPr>
              <a:t> автоматик </a:t>
            </a:r>
            <a:r>
              <a:rPr lang="ru-RU" sz="2700" dirty="0" err="1">
                <a:latin typeface="Times New Roman" panose="02020603050405020304" pitchFamily="18" charset="0"/>
                <a:cs typeface="Times New Roman" panose="02020603050405020304" pitchFamily="18" charset="0"/>
              </a:rPr>
              <a:t>линиялар</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технологик</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оқимни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линиянинг</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мосланувчанлигини</a:t>
            </a:r>
            <a:r>
              <a:rPr lang="ru-RU" sz="2700" dirty="0">
                <a:latin typeface="Times New Roman" panose="02020603050405020304" pitchFamily="18" charset="0"/>
                <a:cs typeface="Times New Roman" panose="02020603050405020304" pitchFamily="18" charset="0"/>
              </a:rPr>
              <a:t>, транспорт (</a:t>
            </a:r>
            <a:r>
              <a:rPr lang="ru-RU" sz="2700" dirty="0" err="1">
                <a:latin typeface="Times New Roman" panose="02020603050405020304" pitchFamily="18" charset="0"/>
                <a:cs typeface="Times New Roman" panose="02020603050405020304" pitchFamily="18" charset="0"/>
              </a:rPr>
              <a:t>ташиш</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воситаси</a:t>
            </a:r>
            <a:r>
              <a:rPr lang="ru-RU" sz="2700" dirty="0">
                <a:latin typeface="Times New Roman" panose="02020603050405020304" pitchFamily="18" charset="0"/>
                <a:cs typeface="Times New Roman" panose="02020603050405020304" pitchFamily="18" charset="0"/>
              </a:rPr>
              <a:t>)</a:t>
            </a:r>
            <a:r>
              <a:rPr lang="ru-RU" sz="2700" dirty="0" err="1">
                <a:latin typeface="Times New Roman" panose="02020603050405020304" pitchFamily="18" charset="0"/>
                <a:cs typeface="Times New Roman" panose="02020603050405020304" pitchFamily="18" charset="0"/>
              </a:rPr>
              <a:t>нинг</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бошқариш</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тизимини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ва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бошқаларни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тавсифлайдиган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кўп</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белгиларга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қараб</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таснифланади</a:t>
            </a:r>
            <a:r>
              <a:rPr lang="ru-RU" sz="2700" dirty="0" smtClean="0">
                <a:latin typeface="Times New Roman" panose="02020603050405020304" pitchFamily="18" charset="0"/>
                <a:cs typeface="Times New Roman" panose="02020603050405020304" pitchFamily="18" charset="0"/>
              </a:rPr>
              <a:t>.</a:t>
            </a:r>
          </a:p>
          <a:p>
            <a:pPr marL="0" indent="536575" algn="just">
              <a:spcBef>
                <a:spcPts val="600"/>
              </a:spcBef>
              <a:buNone/>
            </a:pPr>
            <a:r>
              <a:rPr lang="ru-RU" sz="2700" dirty="0" err="1">
                <a:latin typeface="Times New Roman" panose="02020603050405020304" pitchFamily="18" charset="0"/>
                <a:cs typeface="Times New Roman" panose="02020603050405020304" pitchFamily="18" charset="0"/>
              </a:rPr>
              <a:t>Юқорида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қайд</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этилганидек</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роторли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ва</a:t>
            </a:r>
            <a:r>
              <a:rPr lang="ru-RU" sz="2700" dirty="0">
                <a:latin typeface="Times New Roman" panose="02020603050405020304" pitchFamily="18" charset="0"/>
                <a:cs typeface="Times New Roman" panose="02020603050405020304" pitchFamily="18" charset="0"/>
              </a:rPr>
              <a:t> ротор-</a:t>
            </a:r>
            <a:r>
              <a:rPr lang="ru-RU" sz="2700" dirty="0" err="1">
                <a:latin typeface="Times New Roman" panose="02020603050405020304" pitchFamily="18" charset="0"/>
                <a:cs typeface="Times New Roman" panose="02020603050405020304" pitchFamily="18" charset="0"/>
              </a:rPr>
              <a:t>конвейерли</a:t>
            </a:r>
            <a:r>
              <a:rPr lang="ru-RU" sz="2700" dirty="0">
                <a:latin typeface="Times New Roman" panose="02020603050405020304" pitchFamily="18" charset="0"/>
                <a:cs typeface="Times New Roman" panose="02020603050405020304" pitchFamily="18" charset="0"/>
              </a:rPr>
              <a:t> автоматик </a:t>
            </a:r>
            <a:r>
              <a:rPr lang="ru-RU" sz="2700" dirty="0" err="1">
                <a:latin typeface="Times New Roman" panose="02020603050405020304" pitchFamily="18" charset="0"/>
                <a:cs typeface="Times New Roman" panose="02020603050405020304" pitchFamily="18" charset="0"/>
              </a:rPr>
              <a:t>линиялар</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ялпи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ишлаб</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чиқариш</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шароитларида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самарали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бўлади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Лекин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кўп</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номенклатурали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линиялардан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сериялаб</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ишлаб</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чиқариш</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шароитларида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ҳам</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самарали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фойдаланиши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мумкин</a:t>
            </a:r>
            <a:r>
              <a:rPr lang="ru-RU" sz="27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26111038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4569" y="5013176"/>
            <a:ext cx="8424936" cy="504056"/>
          </a:xfrm>
        </p:spPr>
        <p:txBody>
          <a:bodyPr>
            <a:noAutofit/>
          </a:bodyPr>
          <a:lstStyle/>
          <a:p>
            <a:pPr marL="0" indent="536575" algn="ctr">
              <a:lnSpc>
                <a:spcPct val="120000"/>
              </a:lnSpc>
              <a:buNone/>
            </a:pPr>
            <a:r>
              <a:rPr lang="uz-Cyrl-UZ" sz="2400" b="1" i="1" dirty="0" smtClean="0">
                <a:latin typeface="Times New Roman" panose="02020603050405020304" pitchFamily="18" charset="0"/>
                <a:cs typeface="Times New Roman" panose="02020603050405020304" pitchFamily="18" charset="0"/>
              </a:rPr>
              <a:t>Роторли автоматик линияни схемаси</a:t>
            </a:r>
            <a:endParaRPr lang="ru-RU" sz="2400" b="1" dirty="0">
              <a:latin typeface="Times New Roman" panose="02020603050405020304" pitchFamily="18" charset="0"/>
              <a:cs typeface="Times New Roman" panose="02020603050405020304" pitchFamily="18" charset="0"/>
            </a:endParaRPr>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360" y="1412776"/>
            <a:ext cx="8184606"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459418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55576" y="1988840"/>
            <a:ext cx="7938776" cy="2308324"/>
          </a:xfrm>
          <a:prstGeom prst="rect">
            <a:avLst/>
          </a:prstGeom>
          <a:noFill/>
        </p:spPr>
        <p:txBody>
          <a:bodyPr wrap="none" lIns="91440" tIns="45720" rIns="91440" bIns="45720">
            <a:prstTxWarp prst="textDeflate">
              <a:avLst/>
            </a:prstTxWarp>
            <a:spAutoFit/>
          </a:bodyPr>
          <a:lstStyle/>
          <a:p>
            <a:pPr algn="ctr"/>
            <a:r>
              <a:rPr lang="uz-Cyrl-UZ" sz="7200" b="1" cap="none" spc="0" dirty="0" smtClean="0">
                <a:ln w="10541" cmpd="sng">
                  <a:solidFill>
                    <a:schemeClr val="accent1">
                      <a:shade val="88000"/>
                      <a:satMod val="110000"/>
                    </a:schemeClr>
                  </a:solidFill>
                  <a:prstDash val="solid"/>
                </a:ln>
                <a:solidFill>
                  <a:srgbClr val="002060"/>
                </a:solidFill>
                <a:effectLst/>
                <a:latin typeface="Times New Roman" pitchFamily="18" charset="0"/>
                <a:cs typeface="Times New Roman" pitchFamily="18" charset="0"/>
              </a:rPr>
              <a:t>ЭЪТИБОРИНГИЗ </a:t>
            </a:r>
          </a:p>
          <a:p>
            <a:pPr algn="ctr"/>
            <a:r>
              <a:rPr lang="uz-Cyrl-UZ" sz="7200" b="1" cap="none" spc="0" dirty="0" smtClean="0">
                <a:ln w="10541" cmpd="sng">
                  <a:solidFill>
                    <a:schemeClr val="accent1">
                      <a:shade val="88000"/>
                      <a:satMod val="110000"/>
                    </a:schemeClr>
                  </a:solidFill>
                  <a:prstDash val="solid"/>
                </a:ln>
                <a:solidFill>
                  <a:srgbClr val="002060"/>
                </a:solidFill>
                <a:effectLst/>
                <a:latin typeface="Times New Roman" pitchFamily="18" charset="0"/>
                <a:cs typeface="Times New Roman" pitchFamily="18" charset="0"/>
              </a:rPr>
              <a:t>УЧУН </a:t>
            </a:r>
            <a:r>
              <a:rPr lang="uz-Cyrl-UZ" sz="7200" b="1" dirty="0" smtClean="0">
                <a:ln w="10541" cmpd="sng">
                  <a:solidFill>
                    <a:schemeClr val="accent1">
                      <a:shade val="88000"/>
                      <a:satMod val="110000"/>
                    </a:schemeClr>
                  </a:solidFill>
                  <a:prstDash val="solid"/>
                </a:ln>
                <a:solidFill>
                  <a:srgbClr val="002060"/>
                </a:solidFill>
                <a:latin typeface="Times New Roman" pitchFamily="18" charset="0"/>
                <a:cs typeface="Times New Roman" pitchFamily="18" charset="0"/>
              </a:rPr>
              <a:t>РАҲМАТ</a:t>
            </a:r>
            <a:endParaRPr lang="ru-RU" sz="7200" b="1" cap="none" spc="0" dirty="0">
              <a:ln w="10541" cmpd="sng">
                <a:solidFill>
                  <a:schemeClr val="accent1">
                    <a:shade val="88000"/>
                    <a:satMod val="110000"/>
                  </a:schemeClr>
                </a:solidFill>
                <a:prstDash val="solid"/>
              </a:ln>
              <a:solidFill>
                <a:srgbClr val="002060"/>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64295566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4.xml><?xml version="1.0" encoding="utf-8"?>
<a:theme xmlns:a="http://schemas.openxmlformats.org/drawingml/2006/main" name="2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2873</TotalTime>
  <Words>1798</Words>
  <Application>Microsoft Office PowerPoint</Application>
  <PresentationFormat>Экран (4:3)</PresentationFormat>
  <Paragraphs>90</Paragraphs>
  <Slides>37</Slides>
  <Notes>0</Notes>
  <HiddenSlides>0</HiddenSlides>
  <MMClips>0</MMClips>
  <ScaleCrop>false</ScaleCrop>
  <HeadingPairs>
    <vt:vector size="4" baseType="variant">
      <vt:variant>
        <vt:lpstr>Тема</vt:lpstr>
      </vt:variant>
      <vt:variant>
        <vt:i4>4</vt:i4>
      </vt:variant>
      <vt:variant>
        <vt:lpstr>Заголовки слайдов</vt:lpstr>
      </vt:variant>
      <vt:variant>
        <vt:i4>37</vt:i4>
      </vt:variant>
    </vt:vector>
  </HeadingPairs>
  <TitlesOfParts>
    <vt:vector size="41" baseType="lpstr">
      <vt:lpstr>Тема Office</vt:lpstr>
      <vt:lpstr>1_Тема Office</vt:lpstr>
      <vt:lpstr>Воздушный поток</vt:lpstr>
      <vt:lpstr>2_Тема Office</vt:lpstr>
      <vt:lpstr>9-МАЪРУЗА. АВТОМАТИК ЛИНИЯЛАР ТУРЛАРИ.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3-маъруза. Дастгоҳларнинг асосий қисмларини ишлаб чиқариш технологияси.</dc:title>
  <dc:creator>User</dc:creator>
  <cp:lastModifiedBy>Администратор</cp:lastModifiedBy>
  <cp:revision>133</cp:revision>
  <dcterms:created xsi:type="dcterms:W3CDTF">2019-09-16T05:35:35Z</dcterms:created>
  <dcterms:modified xsi:type="dcterms:W3CDTF">2021-05-31T00:31:12Z</dcterms:modified>
</cp:coreProperties>
</file>