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 id="2147483840" r:id="rId2"/>
    <p:sldMasterId id="2147483852" r:id="rId3"/>
    <p:sldMasterId id="2147483876" r:id="rId4"/>
  </p:sldMasterIdLst>
  <p:sldIdLst>
    <p:sldId id="256" r:id="rId5"/>
    <p:sldId id="257" r:id="rId6"/>
    <p:sldId id="260" r:id="rId7"/>
    <p:sldId id="295" r:id="rId8"/>
    <p:sldId id="329" r:id="rId9"/>
    <p:sldId id="262" r:id="rId10"/>
    <p:sldId id="259" r:id="rId11"/>
    <p:sldId id="313" r:id="rId12"/>
    <p:sldId id="266" r:id="rId13"/>
    <p:sldId id="267" r:id="rId14"/>
    <p:sldId id="327" r:id="rId15"/>
    <p:sldId id="269" r:id="rId16"/>
    <p:sldId id="270" r:id="rId17"/>
    <p:sldId id="312" r:id="rId18"/>
    <p:sldId id="271" r:id="rId19"/>
    <p:sldId id="272" r:id="rId20"/>
    <p:sldId id="291" r:id="rId21"/>
    <p:sldId id="277" r:id="rId22"/>
    <p:sldId id="330" r:id="rId23"/>
    <p:sldId id="278" r:id="rId24"/>
    <p:sldId id="280" r:id="rId25"/>
    <p:sldId id="297" r:id="rId26"/>
    <p:sldId id="331" r:id="rId27"/>
    <p:sldId id="300" r:id="rId28"/>
    <p:sldId id="301" r:id="rId29"/>
    <p:sldId id="316" r:id="rId30"/>
    <p:sldId id="317" r:id="rId31"/>
    <p:sldId id="318" r:id="rId32"/>
    <p:sldId id="328" r:id="rId33"/>
    <p:sldId id="275" r:id="rId3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E7FB"/>
    <a:srgbClr val="DAEDF6"/>
    <a:srgbClr val="E5F3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180"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F9FC7F7-8A43-483A-8500-4353DD0BC143}" type="doc">
      <dgm:prSet loTypeId="urn:microsoft.com/office/officeart/2005/8/layout/vProcess5" loCatId="process" qsTypeId="urn:microsoft.com/office/officeart/2005/8/quickstyle/3d3" qsCatId="3D" csTypeId="urn:microsoft.com/office/officeart/2005/8/colors/colorful2" csCatId="colorful" phldr="1"/>
      <dgm:spPr/>
      <dgm:t>
        <a:bodyPr/>
        <a:lstStyle/>
        <a:p>
          <a:endParaRPr lang="ru-RU"/>
        </a:p>
      </dgm:t>
    </dgm:pt>
    <dgm:pt modelId="{CE68BF6F-7410-446D-ACC7-EF4BE4BEDA00}">
      <dgm:prSet phldrT="[Текст]" custT="1"/>
      <dgm:spPr>
        <a:solidFill>
          <a:schemeClr val="accent1">
            <a:lumMod val="40000"/>
            <a:lumOff val="60000"/>
          </a:schemeClr>
        </a:solidFill>
      </dgm:spPr>
      <dgm:t>
        <a:bodyPr/>
        <a:lstStyle/>
        <a:p>
          <a:pPr algn="l" defTabSz="1089025">
            <a:lnSpc>
              <a:spcPct val="150000"/>
            </a:lnSpc>
            <a:tabLst/>
          </a:pPr>
          <a:r>
            <a:rPr lang="ru-RU" sz="2800" dirty="0" smtClean="0">
              <a:solidFill>
                <a:schemeClr val="tx1"/>
              </a:solidFill>
              <a:latin typeface="Times New Roman" pitchFamily="18" charset="0"/>
              <a:cs typeface="Times New Roman" pitchFamily="18" charset="0"/>
            </a:rPr>
            <a:t>10.1.	</a:t>
          </a:r>
          <a:r>
            <a:rPr lang="ru-RU" sz="2800" dirty="0" err="1" smtClean="0">
              <a:solidFill>
                <a:schemeClr val="tx1"/>
              </a:solidFill>
              <a:latin typeface="Times New Roman" pitchFamily="18" charset="0"/>
              <a:cs typeface="Times New Roman" pitchFamily="18" charset="0"/>
            </a:rPr>
            <a:t>Унумдорлик</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назарияси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тўғрисида</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тушунчалар</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583F6040-F4F6-41F4-8321-F3CCEA7BA1BB}" type="parTrans" cxnId="{3B9AD7AC-EF93-4268-BE66-67CD2E421EBD}">
      <dgm:prSet/>
      <dgm:spPr/>
      <dgm:t>
        <a:bodyPr/>
        <a:lstStyle/>
        <a:p>
          <a:endParaRPr lang="ru-RU"/>
        </a:p>
      </dgm:t>
    </dgm:pt>
    <dgm:pt modelId="{5B3AC45A-9C2D-4CC1-AC67-1038A2431F78}" type="sibTrans" cxnId="{3B9AD7AC-EF93-4268-BE66-67CD2E421EBD}">
      <dgm:prSet/>
      <dgm:spPr>
        <a:solidFill>
          <a:schemeClr val="accent6">
            <a:alpha val="90000"/>
          </a:schemeClr>
        </a:solidFill>
      </dgm:spPr>
      <dgm:t>
        <a:bodyPr/>
        <a:lstStyle/>
        <a:p>
          <a:endParaRPr lang="ru-RU"/>
        </a:p>
      </dgm:t>
    </dgm:pt>
    <dgm:pt modelId="{A7E40F65-6355-4EC4-93C7-F779B67C4704}">
      <dgm:prSet phldrT="[Текст]" custT="1"/>
      <dgm:spPr/>
      <dgm:t>
        <a:bodyPr/>
        <a:lstStyle/>
        <a:p>
          <a:pPr algn="l">
            <a:lnSpc>
              <a:spcPct val="150000"/>
            </a:lnSpc>
            <a:spcAft>
              <a:spcPts val="0"/>
            </a:spcAft>
          </a:pPr>
          <a:r>
            <a:rPr lang="ru-RU" sz="2800" dirty="0" smtClean="0">
              <a:solidFill>
                <a:schemeClr val="tx1"/>
              </a:solidFill>
              <a:latin typeface="Times New Roman" pitchFamily="18" charset="0"/>
              <a:cs typeface="Times New Roman" pitchFamily="18" charset="0"/>
            </a:rPr>
            <a:t>10.2.	</a:t>
          </a:r>
          <a:r>
            <a:rPr lang="ru-RU" sz="2800" dirty="0" err="1" smtClean="0">
              <a:solidFill>
                <a:schemeClr val="tx1"/>
              </a:solidFill>
              <a:latin typeface="Times New Roman" pitchFamily="18" charset="0"/>
              <a:cs typeface="Times New Roman" pitchFamily="18" charset="0"/>
            </a:rPr>
            <a:t>Унумдорлик</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назарияси</a:t>
          </a:r>
          <a:r>
            <a:rPr lang="ru-RU" sz="2800" dirty="0" smtClean="0">
              <a:solidFill>
                <a:schemeClr val="tx1"/>
              </a:solidFill>
              <a:latin typeface="Times New Roman" pitchFamily="18" charset="0"/>
              <a:cs typeface="Times New Roman" pitchFamily="18" charset="0"/>
            </a:rPr>
            <a:t> </a:t>
          </a:r>
          <a:r>
            <a:rPr lang="ru-RU" sz="2800" dirty="0" err="1" smtClean="0">
              <a:solidFill>
                <a:schemeClr val="tx1"/>
              </a:solidFill>
              <a:latin typeface="Times New Roman" pitchFamily="18" charset="0"/>
              <a:cs typeface="Times New Roman" pitchFamily="18" charset="0"/>
            </a:rPr>
            <a:t>асослари</a:t>
          </a:r>
          <a:r>
            <a:rPr lang="ru-RU" sz="2800" dirty="0" smtClean="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dgm:t>
    </dgm:pt>
    <dgm:pt modelId="{EBFF239E-0102-4991-A213-A135518A0B5A}" type="parTrans" cxnId="{F89BF742-AB2E-4810-B9DC-21AB8741DBA2}">
      <dgm:prSet/>
      <dgm:spPr/>
      <dgm:t>
        <a:bodyPr/>
        <a:lstStyle/>
        <a:p>
          <a:endParaRPr lang="ru-RU"/>
        </a:p>
      </dgm:t>
    </dgm:pt>
    <dgm:pt modelId="{D4DD5C93-E37A-4C5F-AA1A-B05C91C7DE7B}" type="sibTrans" cxnId="{F89BF742-AB2E-4810-B9DC-21AB8741DBA2}">
      <dgm:prSet/>
      <dgm:spPr/>
      <dgm:t>
        <a:bodyPr/>
        <a:lstStyle/>
        <a:p>
          <a:endParaRPr lang="ru-RU"/>
        </a:p>
      </dgm:t>
    </dgm:pt>
    <dgm:pt modelId="{E633FB53-849B-4563-97F1-5B83424674CD}" type="pres">
      <dgm:prSet presAssocID="{8F9FC7F7-8A43-483A-8500-4353DD0BC143}" presName="outerComposite" presStyleCnt="0">
        <dgm:presLayoutVars>
          <dgm:chMax val="5"/>
          <dgm:dir/>
          <dgm:resizeHandles val="exact"/>
        </dgm:presLayoutVars>
      </dgm:prSet>
      <dgm:spPr/>
      <dgm:t>
        <a:bodyPr/>
        <a:lstStyle/>
        <a:p>
          <a:endParaRPr lang="ru-RU"/>
        </a:p>
      </dgm:t>
    </dgm:pt>
    <dgm:pt modelId="{A6FE43DC-C014-43A9-AD7C-602182B9758D}" type="pres">
      <dgm:prSet presAssocID="{8F9FC7F7-8A43-483A-8500-4353DD0BC143}" presName="dummyMaxCanvas" presStyleCnt="0">
        <dgm:presLayoutVars/>
      </dgm:prSet>
      <dgm:spPr/>
      <dgm:t>
        <a:bodyPr/>
        <a:lstStyle/>
        <a:p>
          <a:endParaRPr lang="ru-RU"/>
        </a:p>
      </dgm:t>
    </dgm:pt>
    <dgm:pt modelId="{ED581179-6C42-45AA-8D33-B4B9644F3F5F}" type="pres">
      <dgm:prSet presAssocID="{8F9FC7F7-8A43-483A-8500-4353DD0BC143}" presName="TwoNodes_1" presStyleLbl="node1" presStyleIdx="0" presStyleCnt="2" custScaleY="91453">
        <dgm:presLayoutVars>
          <dgm:bulletEnabled val="1"/>
        </dgm:presLayoutVars>
      </dgm:prSet>
      <dgm:spPr/>
      <dgm:t>
        <a:bodyPr/>
        <a:lstStyle/>
        <a:p>
          <a:endParaRPr lang="ru-RU"/>
        </a:p>
      </dgm:t>
    </dgm:pt>
    <dgm:pt modelId="{17E3FC1E-451A-4359-8AAE-DE1F0454BB0A}" type="pres">
      <dgm:prSet presAssocID="{8F9FC7F7-8A43-483A-8500-4353DD0BC143}" presName="TwoNodes_2" presStyleLbl="node1" presStyleIdx="1" presStyleCnt="2" custScaleY="84615">
        <dgm:presLayoutVars>
          <dgm:bulletEnabled val="1"/>
        </dgm:presLayoutVars>
      </dgm:prSet>
      <dgm:spPr/>
      <dgm:t>
        <a:bodyPr/>
        <a:lstStyle/>
        <a:p>
          <a:endParaRPr lang="ru-RU"/>
        </a:p>
      </dgm:t>
    </dgm:pt>
    <dgm:pt modelId="{AB7D92D3-D7C5-486F-93B2-58E34298BD2A}" type="pres">
      <dgm:prSet presAssocID="{8F9FC7F7-8A43-483A-8500-4353DD0BC143}" presName="TwoConn_1-2" presStyleLbl="fgAccFollowNode1" presStyleIdx="0" presStyleCnt="1">
        <dgm:presLayoutVars>
          <dgm:bulletEnabled val="1"/>
        </dgm:presLayoutVars>
      </dgm:prSet>
      <dgm:spPr/>
      <dgm:t>
        <a:bodyPr/>
        <a:lstStyle/>
        <a:p>
          <a:endParaRPr lang="ru-RU"/>
        </a:p>
      </dgm:t>
    </dgm:pt>
    <dgm:pt modelId="{A8776F8D-D88A-40B4-9F34-CD4EC9B79376}" type="pres">
      <dgm:prSet presAssocID="{8F9FC7F7-8A43-483A-8500-4353DD0BC143}" presName="TwoNodes_1_text" presStyleLbl="node1" presStyleIdx="1" presStyleCnt="2">
        <dgm:presLayoutVars>
          <dgm:bulletEnabled val="1"/>
        </dgm:presLayoutVars>
      </dgm:prSet>
      <dgm:spPr/>
      <dgm:t>
        <a:bodyPr/>
        <a:lstStyle/>
        <a:p>
          <a:endParaRPr lang="ru-RU"/>
        </a:p>
      </dgm:t>
    </dgm:pt>
    <dgm:pt modelId="{B8E60821-CBCC-490C-B5C5-C4297D1826A1}" type="pres">
      <dgm:prSet presAssocID="{8F9FC7F7-8A43-483A-8500-4353DD0BC143}" presName="TwoNodes_2_text" presStyleLbl="node1" presStyleIdx="1" presStyleCnt="2">
        <dgm:presLayoutVars>
          <dgm:bulletEnabled val="1"/>
        </dgm:presLayoutVars>
      </dgm:prSet>
      <dgm:spPr/>
      <dgm:t>
        <a:bodyPr/>
        <a:lstStyle/>
        <a:p>
          <a:endParaRPr lang="ru-RU"/>
        </a:p>
      </dgm:t>
    </dgm:pt>
  </dgm:ptLst>
  <dgm:cxnLst>
    <dgm:cxn modelId="{C6F3688E-8387-48D4-9EB1-4D7BA47EF680}" type="presOf" srcId="{A7E40F65-6355-4EC4-93C7-F779B67C4704}" destId="{B8E60821-CBCC-490C-B5C5-C4297D1826A1}" srcOrd="1" destOrd="0" presId="urn:microsoft.com/office/officeart/2005/8/layout/vProcess5"/>
    <dgm:cxn modelId="{28023FBF-AEEC-423E-82E7-5C48282A5498}" type="presOf" srcId="{CE68BF6F-7410-446D-ACC7-EF4BE4BEDA00}" destId="{ED581179-6C42-45AA-8D33-B4B9644F3F5F}" srcOrd="0" destOrd="0" presId="urn:microsoft.com/office/officeart/2005/8/layout/vProcess5"/>
    <dgm:cxn modelId="{3B9AD7AC-EF93-4268-BE66-67CD2E421EBD}" srcId="{8F9FC7F7-8A43-483A-8500-4353DD0BC143}" destId="{CE68BF6F-7410-446D-ACC7-EF4BE4BEDA00}" srcOrd="0" destOrd="0" parTransId="{583F6040-F4F6-41F4-8321-F3CCEA7BA1BB}" sibTransId="{5B3AC45A-9C2D-4CC1-AC67-1038A2431F78}"/>
    <dgm:cxn modelId="{F89BF742-AB2E-4810-B9DC-21AB8741DBA2}" srcId="{8F9FC7F7-8A43-483A-8500-4353DD0BC143}" destId="{A7E40F65-6355-4EC4-93C7-F779B67C4704}" srcOrd="1" destOrd="0" parTransId="{EBFF239E-0102-4991-A213-A135518A0B5A}" sibTransId="{D4DD5C93-E37A-4C5F-AA1A-B05C91C7DE7B}"/>
    <dgm:cxn modelId="{DCA30041-4777-4E39-AADB-848CA5B7C407}" type="presOf" srcId="{5B3AC45A-9C2D-4CC1-AC67-1038A2431F78}" destId="{AB7D92D3-D7C5-486F-93B2-58E34298BD2A}" srcOrd="0" destOrd="0" presId="urn:microsoft.com/office/officeart/2005/8/layout/vProcess5"/>
    <dgm:cxn modelId="{38718EB6-37B1-40C3-91BB-A725E554B222}" type="presOf" srcId="{A7E40F65-6355-4EC4-93C7-F779B67C4704}" destId="{17E3FC1E-451A-4359-8AAE-DE1F0454BB0A}" srcOrd="0" destOrd="0" presId="urn:microsoft.com/office/officeart/2005/8/layout/vProcess5"/>
    <dgm:cxn modelId="{2E28D8C9-50DB-4715-8EAB-99A8F5309532}" type="presOf" srcId="{CE68BF6F-7410-446D-ACC7-EF4BE4BEDA00}" destId="{A8776F8D-D88A-40B4-9F34-CD4EC9B79376}" srcOrd="1" destOrd="0" presId="urn:microsoft.com/office/officeart/2005/8/layout/vProcess5"/>
    <dgm:cxn modelId="{01DB7757-CD94-4247-BA57-BDEF78F0EF81}" type="presOf" srcId="{8F9FC7F7-8A43-483A-8500-4353DD0BC143}" destId="{E633FB53-849B-4563-97F1-5B83424674CD}" srcOrd="0" destOrd="0" presId="urn:microsoft.com/office/officeart/2005/8/layout/vProcess5"/>
    <dgm:cxn modelId="{9238314D-CA2A-4635-9B1D-E91E40936E10}" type="presParOf" srcId="{E633FB53-849B-4563-97F1-5B83424674CD}" destId="{A6FE43DC-C014-43A9-AD7C-602182B9758D}" srcOrd="0" destOrd="0" presId="urn:microsoft.com/office/officeart/2005/8/layout/vProcess5"/>
    <dgm:cxn modelId="{648E5A06-E8C9-4DC2-B79A-A6AD5B9CA193}" type="presParOf" srcId="{E633FB53-849B-4563-97F1-5B83424674CD}" destId="{ED581179-6C42-45AA-8D33-B4B9644F3F5F}" srcOrd="1" destOrd="0" presId="urn:microsoft.com/office/officeart/2005/8/layout/vProcess5"/>
    <dgm:cxn modelId="{553B8A39-B823-48C4-975D-95D16824A0F8}" type="presParOf" srcId="{E633FB53-849B-4563-97F1-5B83424674CD}" destId="{17E3FC1E-451A-4359-8AAE-DE1F0454BB0A}" srcOrd="2" destOrd="0" presId="urn:microsoft.com/office/officeart/2005/8/layout/vProcess5"/>
    <dgm:cxn modelId="{DA72E231-FA74-4EB2-9F74-B81646593A14}" type="presParOf" srcId="{E633FB53-849B-4563-97F1-5B83424674CD}" destId="{AB7D92D3-D7C5-486F-93B2-58E34298BD2A}" srcOrd="3" destOrd="0" presId="urn:microsoft.com/office/officeart/2005/8/layout/vProcess5"/>
    <dgm:cxn modelId="{1831EF74-487D-4FDF-9A29-2E72379B4AF7}" type="presParOf" srcId="{E633FB53-849B-4563-97F1-5B83424674CD}" destId="{A8776F8D-D88A-40B4-9F34-CD4EC9B79376}" srcOrd="4" destOrd="0" presId="urn:microsoft.com/office/officeart/2005/8/layout/vProcess5"/>
    <dgm:cxn modelId="{27374823-04A6-4CF7-9F66-3B89105DDD54}" type="presParOf" srcId="{E633FB53-849B-4563-97F1-5B83424674CD}" destId="{B8E60821-CBCC-490C-B5C5-C4297D1826A1}"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1179-6C42-45AA-8D33-B4B9644F3F5F}">
      <dsp:nvSpPr>
        <dsp:cNvPr id="0" name=""/>
        <dsp:cNvSpPr/>
      </dsp:nvSpPr>
      <dsp:spPr>
        <a:xfrm>
          <a:off x="0" y="90009"/>
          <a:ext cx="6732748" cy="1926214"/>
        </a:xfrm>
        <a:prstGeom prst="roundRect">
          <a:avLst>
            <a:gd name="adj" fmla="val 10000"/>
          </a:avLst>
        </a:prstGeom>
        <a:solidFill>
          <a:schemeClr val="accent1">
            <a:lumMod val="40000"/>
            <a:lumOff val="6000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089025">
            <a:lnSpc>
              <a:spcPct val="150000"/>
            </a:lnSpc>
            <a:spcBef>
              <a:spcPct val="0"/>
            </a:spcBef>
            <a:spcAft>
              <a:spcPct val="35000"/>
            </a:spcAft>
            <a:tabLst/>
          </a:pPr>
          <a:r>
            <a:rPr lang="ru-RU" sz="2800" kern="1200" dirty="0" smtClean="0">
              <a:solidFill>
                <a:schemeClr val="tx1"/>
              </a:solidFill>
              <a:latin typeface="Times New Roman" pitchFamily="18" charset="0"/>
              <a:cs typeface="Times New Roman" pitchFamily="18" charset="0"/>
            </a:rPr>
            <a:t>10.1.	</a:t>
          </a:r>
          <a:r>
            <a:rPr lang="ru-RU" sz="2800" kern="1200" dirty="0" err="1" smtClean="0">
              <a:solidFill>
                <a:schemeClr val="tx1"/>
              </a:solidFill>
              <a:latin typeface="Times New Roman" pitchFamily="18" charset="0"/>
              <a:cs typeface="Times New Roman" pitchFamily="18" charset="0"/>
            </a:rPr>
            <a:t>Унумдорлик</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назарияси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тўғрисида</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тушунчалар</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56417" y="146426"/>
        <a:ext cx="4566335" cy="1813380"/>
      </dsp:txXfrm>
    </dsp:sp>
    <dsp:sp modelId="{17E3FC1E-451A-4359-8AAE-DE1F0454BB0A}">
      <dsp:nvSpPr>
        <dsp:cNvPr id="0" name=""/>
        <dsp:cNvSpPr/>
      </dsp:nvSpPr>
      <dsp:spPr>
        <a:xfrm>
          <a:off x="1188131" y="2736308"/>
          <a:ext cx="6732748" cy="1782189"/>
        </a:xfrm>
        <a:prstGeom prst="roundRect">
          <a:avLst>
            <a:gd name="adj" fmla="val 10000"/>
          </a:avLst>
        </a:prstGeom>
        <a:solidFill>
          <a:schemeClr val="accent2">
            <a:hueOff val="-6555403"/>
            <a:satOff val="-7776"/>
            <a:lumOff val="-4117"/>
            <a:alphaOff val="0"/>
          </a:schemeClr>
        </a:solidFill>
        <a:ln>
          <a:noFill/>
        </a:ln>
        <a:effectLst>
          <a:outerShdw blurRad="40005" dist="22984"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150000"/>
            </a:lnSpc>
            <a:spcBef>
              <a:spcPct val="0"/>
            </a:spcBef>
            <a:spcAft>
              <a:spcPts val="0"/>
            </a:spcAft>
          </a:pPr>
          <a:r>
            <a:rPr lang="ru-RU" sz="2800" kern="1200" dirty="0" smtClean="0">
              <a:solidFill>
                <a:schemeClr val="tx1"/>
              </a:solidFill>
              <a:latin typeface="Times New Roman" pitchFamily="18" charset="0"/>
              <a:cs typeface="Times New Roman" pitchFamily="18" charset="0"/>
            </a:rPr>
            <a:t>10.2.	</a:t>
          </a:r>
          <a:r>
            <a:rPr lang="ru-RU" sz="2800" kern="1200" dirty="0" err="1" smtClean="0">
              <a:solidFill>
                <a:schemeClr val="tx1"/>
              </a:solidFill>
              <a:latin typeface="Times New Roman" pitchFamily="18" charset="0"/>
              <a:cs typeface="Times New Roman" pitchFamily="18" charset="0"/>
            </a:rPr>
            <a:t>Унумдорлик</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назарияси</a:t>
          </a:r>
          <a:r>
            <a:rPr lang="ru-RU" sz="2800" kern="1200" dirty="0" smtClean="0">
              <a:solidFill>
                <a:schemeClr val="tx1"/>
              </a:solidFill>
              <a:latin typeface="Times New Roman" pitchFamily="18" charset="0"/>
              <a:cs typeface="Times New Roman" pitchFamily="18" charset="0"/>
            </a:rPr>
            <a:t> </a:t>
          </a:r>
          <a:r>
            <a:rPr lang="ru-RU" sz="2800" kern="1200" dirty="0" err="1" smtClean="0">
              <a:solidFill>
                <a:schemeClr val="tx1"/>
              </a:solidFill>
              <a:latin typeface="Times New Roman" pitchFamily="18" charset="0"/>
              <a:cs typeface="Times New Roman" pitchFamily="18" charset="0"/>
            </a:rPr>
            <a:t>асослари</a:t>
          </a:r>
          <a:r>
            <a:rPr lang="ru-RU" sz="2800" kern="1200" dirty="0" smtClean="0">
              <a:solidFill>
                <a:schemeClr val="tx1"/>
              </a:solidFill>
              <a:latin typeface="Times New Roman" pitchFamily="18" charset="0"/>
              <a:cs typeface="Times New Roman" pitchFamily="18" charset="0"/>
            </a:rPr>
            <a:t>.</a:t>
          </a:r>
          <a:endParaRPr lang="ru-RU" sz="2800" kern="1200" dirty="0">
            <a:solidFill>
              <a:schemeClr val="tx1"/>
            </a:solidFill>
            <a:latin typeface="Times New Roman" pitchFamily="18" charset="0"/>
            <a:cs typeface="Times New Roman" pitchFamily="18" charset="0"/>
          </a:endParaRPr>
        </a:p>
      </dsp:txBody>
      <dsp:txXfrm>
        <a:off x="1240330" y="2788507"/>
        <a:ext cx="4071165" cy="1677791"/>
      </dsp:txXfrm>
    </dsp:sp>
    <dsp:sp modelId="{AB7D92D3-D7C5-486F-93B2-58E34298BD2A}">
      <dsp:nvSpPr>
        <dsp:cNvPr id="0" name=""/>
        <dsp:cNvSpPr/>
      </dsp:nvSpPr>
      <dsp:spPr>
        <a:xfrm>
          <a:off x="5363695" y="1655733"/>
          <a:ext cx="1369052" cy="1369052"/>
        </a:xfrm>
        <a:prstGeom prst="downArrow">
          <a:avLst>
            <a:gd name="adj1" fmla="val 55000"/>
            <a:gd name="adj2" fmla="val 45000"/>
          </a:avLst>
        </a:prstGeom>
        <a:solidFill>
          <a:schemeClr val="accent6">
            <a:alpha val="9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ru-RU" sz="3600" kern="1200"/>
        </a:p>
      </dsp:txBody>
      <dsp:txXfrm>
        <a:off x="5671732" y="1655733"/>
        <a:ext cx="752978" cy="103021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47724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5702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018596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5759972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647342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264859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3922884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811366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23417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343701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7445849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5337554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7867169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6141456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84300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7681281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274919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0422830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6112771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8050076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15972920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415829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DBD22821-3FA7-4EB1-9043-C53E5C0F81E5}"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BD22821-3FA7-4EB1-9043-C53E5C0F81E5}"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DBD22821-3FA7-4EB1-9043-C53E5C0F81E5}"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1587820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8759948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335455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37636498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00D7FE59-95B5-4FBD-8A03-4E13D2D0EF64}" type="datetimeFigureOut">
              <a:rPr lang="ru-RU" smtClean="0"/>
              <a:t>31.05.2021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5513866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00D7FE59-95B5-4FBD-8A03-4E13D2D0EF64}" type="datetimeFigureOut">
              <a:rPr lang="ru-RU" smtClean="0"/>
              <a:t>31.05.2021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40517567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0D7FE59-95B5-4FBD-8A03-4E13D2D0EF64}" type="datetimeFigureOut">
              <a:rPr lang="ru-RU" smtClean="0"/>
              <a:t>31.05.2021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19441111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30348369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0D7FE59-95B5-4FBD-8A03-4E13D2D0EF64}" type="datetimeFigureOut">
              <a:rPr lang="ru-RU" smtClean="0"/>
              <a:t>31.05.2021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21778342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203898677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BD22821-3FA7-4EB1-9043-C53E5C0F81E5}" type="slidenum">
              <a:rPr lang="ru-RU" smtClean="0"/>
              <a:t>‹#›</a:t>
            </a:fld>
            <a:endParaRPr lang="ru-RU"/>
          </a:p>
        </p:txBody>
      </p:sp>
    </p:spTree>
    <p:extLst>
      <p:ext uri="{BB962C8B-B14F-4D97-AF65-F5344CB8AC3E}">
        <p14:creationId xmlns:p14="http://schemas.microsoft.com/office/powerpoint/2010/main" val="9465017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rgbClr val="DAEDF6"/>
            </a:gs>
            <a:gs pos="50000">
              <a:schemeClr val="bg2">
                <a:lumMod val="30000"/>
                <a:lumOff val="70000"/>
                <a:alpha val="87000"/>
              </a:schemeClr>
            </a:gs>
            <a:gs pos="100000">
              <a:srgbClr val="C9E7FB"/>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2216237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rgbClr val="DAEDF6"/>
            </a:gs>
            <a:gs pos="50000">
              <a:schemeClr val="bg2">
                <a:lumMod val="30000"/>
                <a:lumOff val="70000"/>
                <a:alpha val="87000"/>
              </a:schemeClr>
            </a:gs>
            <a:gs pos="100000">
              <a:srgbClr val="C9E7FB"/>
            </a:gs>
          </a:gsLst>
          <a:lin ang="27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3225161695"/>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000">
              <a:srgbClr val="DAEDF6"/>
            </a:gs>
            <a:gs pos="50000">
              <a:schemeClr val="bg2">
                <a:lumMod val="30000"/>
                <a:lumOff val="70000"/>
                <a:alpha val="87000"/>
              </a:schemeClr>
            </a:gs>
            <a:gs pos="100000">
              <a:srgbClr val="C9E7FB"/>
            </a:gs>
          </a:gsLst>
          <a:lin ang="27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00D7FE59-95B5-4FBD-8A03-4E13D2D0EF64}" type="datetimeFigureOut">
              <a:rPr lang="ru-RU" smtClean="0"/>
              <a:t>31.05.2021</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DBD22821-3FA7-4EB1-9043-C53E5C0F81E5}"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7FE59-95B5-4FBD-8A03-4E13D2D0EF64}" type="datetimeFigureOut">
              <a:rPr lang="ru-RU" smtClean="0"/>
              <a:t>31.05.2021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BD22821-3FA7-4EB1-9043-C53E5C0F81E5}" type="slidenum">
              <a:rPr lang="ru-RU" smtClean="0"/>
              <a:t>‹#›</a:t>
            </a:fld>
            <a:endParaRPr lang="ru-RU"/>
          </a:p>
        </p:txBody>
      </p:sp>
    </p:spTree>
    <p:extLst>
      <p:ext uri="{BB962C8B-B14F-4D97-AF65-F5344CB8AC3E}">
        <p14:creationId xmlns:p14="http://schemas.microsoft.com/office/powerpoint/2010/main" val="1696464076"/>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11560" y="404664"/>
            <a:ext cx="8064896" cy="1296144"/>
          </a:xfrm>
        </p:spPr>
        <p:txBody>
          <a:bodyPr anchor="ctr">
            <a:noAutofit/>
          </a:bodyPr>
          <a:lstStyle/>
          <a:p>
            <a:pPr marL="3175" indent="0" algn="ctr">
              <a:buNone/>
            </a:pPr>
            <a:r>
              <a:rPr lang="uz-Cyrl-UZ" sz="2400" b="1" dirty="0" smtClean="0">
                <a:solidFill>
                  <a:srgbClr val="FF0000"/>
                </a:solidFill>
                <a:latin typeface="Times New Roman" pitchFamily="18" charset="0"/>
                <a:cs typeface="Times New Roman" pitchFamily="18" charset="0"/>
              </a:rPr>
              <a:t>10</a:t>
            </a:r>
            <a:r>
              <a:rPr lang="ru-RU" sz="2400" b="1" dirty="0" smtClean="0">
                <a:solidFill>
                  <a:srgbClr val="FF0000"/>
                </a:solidFill>
                <a:latin typeface="Times New Roman" pitchFamily="18" charset="0"/>
                <a:cs typeface="Times New Roman" pitchFamily="18" charset="0"/>
              </a:rPr>
              <a:t>-МАЪРУЗА. </a:t>
            </a:r>
            <a:r>
              <a:rPr lang="ru-RU" sz="2400" dirty="0">
                <a:solidFill>
                  <a:srgbClr val="FF0000"/>
                </a:solidFill>
                <a:latin typeface="Times New Roman" pitchFamily="18" charset="0"/>
                <a:cs typeface="Times New Roman" pitchFamily="18" charset="0"/>
              </a:rPr>
              <a:t>МАШИНАЛАР ВА МЕҲНАТ УНУМДОРЛИК НАЗАРИЯСИ ТЎҒРИСИДА ТУШУНЧАЛАР</a:t>
            </a:r>
            <a:r>
              <a:rPr lang="uz-Cyrl-UZ" sz="2400" dirty="0" smtClean="0">
                <a:solidFill>
                  <a:srgbClr val="FF0000"/>
                </a:solidFill>
                <a:latin typeface="Times New Roman" pitchFamily="18" charset="0"/>
                <a:cs typeface="Times New Roman" pitchFamily="18" charset="0"/>
              </a:rPr>
              <a:t>.</a:t>
            </a:r>
            <a:endParaRPr lang="ru-RU" sz="2400" dirty="0">
              <a:solidFill>
                <a:srgbClr val="FF0000"/>
              </a:solidFill>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p14="http://schemas.microsoft.com/office/powerpoint/2010/main" val="2869054838"/>
              </p:ext>
            </p:extLst>
          </p:nvPr>
        </p:nvGraphicFramePr>
        <p:xfrm>
          <a:off x="683568" y="1772816"/>
          <a:ext cx="7920880" cy="4680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53034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251520" y="260648"/>
            <a:ext cx="8640960" cy="6336704"/>
          </a:xfrm>
        </p:spPr>
        <p:txBody>
          <a:bodyPr>
            <a:noAutofit/>
          </a:bodyPr>
          <a:lstStyle/>
          <a:p>
            <a:pPr marL="0" indent="0" algn="ctr">
              <a:buNone/>
            </a:pPr>
            <a:r>
              <a:rPr lang="ru-RU" sz="2800" b="1" dirty="0">
                <a:latin typeface="Times New Roman" panose="02020603050405020304" pitchFamily="18" charset="0"/>
                <a:cs typeface="Times New Roman" panose="02020603050405020304" pitchFamily="18" charset="0"/>
              </a:rPr>
              <a:t>10.1.	</a:t>
            </a:r>
            <a:r>
              <a:rPr lang="ru-RU" sz="2800" b="1" dirty="0" err="1">
                <a:latin typeface="Times New Roman" panose="02020603050405020304" pitchFamily="18" charset="0"/>
                <a:cs typeface="Times New Roman" panose="02020603050405020304" pitchFamily="18" charset="0"/>
              </a:rPr>
              <a:t>Унумдорлик</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назарияси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тўғрисида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тушунчалар</a:t>
            </a:r>
            <a:r>
              <a:rPr lang="ru-RU" sz="2800" b="1" dirty="0">
                <a:latin typeface="Times New Roman" panose="02020603050405020304" pitchFamily="18" charset="0"/>
                <a:cs typeface="Times New Roman" panose="02020603050405020304" pitchFamily="18" charset="0"/>
              </a:rPr>
              <a:t>.</a:t>
            </a:r>
          </a:p>
          <a:p>
            <a:pPr marL="0" indent="536575" algn="just">
              <a:lnSpc>
                <a:spcPct val="110000"/>
              </a:lnSpc>
              <a:spcBef>
                <a:spcPts val="600"/>
              </a:spcBef>
              <a:buNone/>
            </a:pPr>
            <a:endParaRPr lang="uz-Cyrl-UZ" sz="2600" dirty="0" smtClean="0">
              <a:latin typeface="Times New Roman" panose="02020603050405020304" pitchFamily="18" charset="0"/>
              <a:cs typeface="Times New Roman" panose="02020603050405020304" pitchFamily="18" charset="0"/>
            </a:endParaRPr>
          </a:p>
          <a:p>
            <a:pPr marL="0" indent="536575" algn="just">
              <a:lnSpc>
                <a:spcPct val="140000"/>
              </a:lnSpc>
              <a:spcBef>
                <a:spcPts val="600"/>
              </a:spcBef>
              <a:buNone/>
            </a:pPr>
            <a:r>
              <a:rPr lang="uz-Cyrl-UZ" sz="2800" dirty="0">
                <a:latin typeface="Times New Roman" panose="02020603050405020304" pitchFamily="18" charset="0"/>
                <a:cs typeface="Times New Roman" panose="02020603050405020304" pitchFamily="18" charset="0"/>
              </a:rPr>
              <a:t>Автомат ва автомат линияларда ишлов бериладиган ҳар қандай маҳсулотни, универсал автоматлашмаган дастгоҳларда ҳам ишлов берилиши мумкин.</a:t>
            </a:r>
          </a:p>
          <a:p>
            <a:pPr marL="0" indent="536575" algn="just">
              <a:lnSpc>
                <a:spcPct val="140000"/>
              </a:lnSpc>
              <a:spcBef>
                <a:spcPts val="600"/>
              </a:spcBef>
              <a:buNone/>
            </a:pPr>
            <a:r>
              <a:rPr lang="uz-Cyrl-UZ" sz="2800" dirty="0">
                <a:latin typeface="Times New Roman" panose="02020603050405020304" pitchFamily="18" charset="0"/>
                <a:cs typeface="Times New Roman" panose="02020603050405020304" pitchFamily="18" charset="0"/>
              </a:rPr>
              <a:t>Автоматлаштиришни мақсади – энг аввало машинани унумдорлигини ошириш ва хизмат кўрсатувчи ишчилар сонини камайтириш, натижасида автоматлашмаган ишлаб чиқаришга нисбатан иқтисодий самара олишдир.</a:t>
            </a:r>
          </a:p>
          <a:p>
            <a:pPr marL="0" indent="536575" algn="just">
              <a:lnSpc>
                <a:spcPct val="110000"/>
              </a:lnSpc>
              <a:spcBef>
                <a:spcPts val="600"/>
              </a:spcBef>
              <a:buNone/>
            </a:pPr>
            <a:endParaRPr lang="uz-Cyrl-UZ"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175080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04664"/>
            <a:ext cx="8496944" cy="6120680"/>
          </a:xfrm>
        </p:spPr>
        <p:txBody>
          <a:bodyPr>
            <a:noAutofit/>
          </a:bodyPr>
          <a:lstStyle/>
          <a:p>
            <a:pPr marL="0" indent="576000" algn="just">
              <a:lnSpc>
                <a:spcPct val="150000"/>
              </a:lnSpc>
              <a:spcBef>
                <a:spcPts val="0"/>
              </a:spcBef>
              <a:buNone/>
            </a:pPr>
            <a:r>
              <a:rPr lang="uz-Cyrl-UZ" sz="2800" dirty="0">
                <a:latin typeface="Times New Roman" panose="02020603050405020304" pitchFamily="18" charset="0"/>
                <a:cs typeface="Times New Roman" panose="02020603050405020304" pitchFamily="18" charset="0"/>
              </a:rPr>
              <a:t>Унумдорлик назарияси асосини машинани унумдорлик </a:t>
            </a:r>
            <a:r>
              <a:rPr lang="uz-Cyrl-UZ" sz="2800" dirty="0" smtClean="0">
                <a:latin typeface="Times New Roman" panose="02020603050405020304" pitchFamily="18" charset="0"/>
                <a:cs typeface="Times New Roman" panose="02020603050405020304" pitchFamily="18" charset="0"/>
              </a:rPr>
              <a:t>кўрсаткичлари </a:t>
            </a:r>
            <a:r>
              <a:rPr lang="uz-Cyrl-UZ" sz="2800" dirty="0">
                <a:latin typeface="Times New Roman" panose="02020603050405020304" pitchFamily="18" charset="0"/>
                <a:cs typeface="Times New Roman" panose="02020603050405020304" pitchFamily="18" charset="0"/>
              </a:rPr>
              <a:t>ва дастгоҳни конструктив, технологик, структуравий, қиймати ва бошқа кўрсатгичлари орасидаги боғланишни аниқловчи тенглама ташкил қилади. Шу сабабли унумдорлик назарияси услублари нафақат машинани унумдорлиги миқдорини аниқлаш ва уни қўллашдан олинган самарани ҳисоблаш билан </a:t>
            </a:r>
            <a:r>
              <a:rPr lang="uz-Cyrl-UZ" sz="2800" dirty="0" smtClean="0">
                <a:latin typeface="Times New Roman" panose="02020603050405020304" pitchFamily="18" charset="0"/>
                <a:cs typeface="Times New Roman" panose="02020603050405020304" pitchFamily="18" charset="0"/>
              </a:rPr>
              <a:t>боғлиқ. </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735025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95536" y="260648"/>
            <a:ext cx="8229600" cy="3960440"/>
          </a:xfrm>
        </p:spPr>
        <p:txBody>
          <a:bodyPr>
            <a:normAutofit/>
          </a:bodyPr>
          <a:lstStyle/>
          <a:p>
            <a:pPr marL="0" indent="536575" algn="just">
              <a:lnSpc>
                <a:spcPct val="150000"/>
              </a:lnSpc>
              <a:buNone/>
            </a:pPr>
            <a:r>
              <a:rPr lang="ru-RU" sz="2800" dirty="0" smtClean="0">
                <a:latin typeface="Times New Roman" panose="02020603050405020304" pitchFamily="18" charset="0"/>
                <a:cs typeface="Times New Roman" panose="02020603050405020304" pitchFamily="18" charset="0"/>
              </a:rPr>
              <a:t>Балки </a:t>
            </a:r>
            <a:r>
              <a:rPr lang="ru-RU" sz="2800" dirty="0" err="1" smtClean="0">
                <a:latin typeface="Times New Roman" panose="02020603050405020304" pitchFamily="18" charset="0"/>
                <a:cs typeface="Times New Roman" panose="02020603050405020304" pitchFamily="18" charset="0"/>
              </a:rPr>
              <a:t>автоматлаштирилган</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вариантларини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таҳлил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кўп</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самарани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имкониятини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берадиган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мақбул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вариантни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smtClean="0">
                <a:latin typeface="Times New Roman" panose="02020603050405020304" pitchFamily="18" charset="0"/>
                <a:cs typeface="Times New Roman" panose="02020603050405020304" pitchFamily="18" charset="0"/>
              </a:rPr>
              <a:t>.</a:t>
            </a:r>
          </a:p>
          <a:p>
            <a:pPr marL="0" indent="536575" algn="just">
              <a:lnSpc>
                <a:spcPct val="150000"/>
              </a:lnSpc>
              <a:buNone/>
            </a:pP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4422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237312"/>
            <a:ext cx="8229600" cy="464915"/>
          </a:xfrm>
        </p:spPr>
        <p:txBody>
          <a:bodyPr>
            <a:noAutofit/>
          </a:bodyPr>
          <a:lstStyle/>
          <a:p>
            <a:pPr marL="0" indent="0" algn="ctr">
              <a:buNone/>
            </a:pPr>
            <a:r>
              <a:rPr lang="uz-Cyrl-UZ" sz="2400" b="1" dirty="0" smtClean="0">
                <a:latin typeface="Times New Roman" panose="02020603050405020304" pitchFamily="18" charset="0"/>
                <a:cs typeface="Times New Roman" panose="02020603050405020304" pitchFamily="18" charset="0"/>
              </a:rPr>
              <a:t>Унумдорлик тушунчаси</a:t>
            </a:r>
            <a:endParaRPr lang="ru-RU" sz="2400" b="1" dirty="0">
              <a:latin typeface="Times New Roman" panose="02020603050405020304" pitchFamily="18" charset="0"/>
              <a:cs typeface="Times New Roman" panose="02020603050405020304" pitchFamily="18" charset="0"/>
            </a:endParaRPr>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320336"/>
            <a:ext cx="7488832" cy="57336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4896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424936" cy="6336704"/>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Умуман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олганда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синфини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учта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синфга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энергияни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турга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айлантирувчи</a:t>
            </a:r>
            <a:r>
              <a:rPr lang="ru-RU" sz="2800" dirty="0">
                <a:latin typeface="Times New Roman" panose="02020603050405020304" pitchFamily="18" charset="0"/>
                <a:cs typeface="Times New Roman" panose="02020603050405020304" pitchFamily="18" charset="0"/>
              </a:rPr>
              <a:t> машина </a:t>
            </a:r>
            <a:r>
              <a:rPr lang="ru-RU" sz="2800" dirty="0" err="1">
                <a:latin typeface="Times New Roman" panose="02020603050405020304" pitchFamily="18" charset="0"/>
                <a:cs typeface="Times New Roman" panose="02020603050405020304" pitchFamily="18" charset="0"/>
              </a:rPr>
              <a:t>двигателлари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электродвигателлар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генераторлар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трубиналар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ички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ёниш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двигателлари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маълумотларни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айлантиришга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сонли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аналогли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энергияни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конкрет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айлантирувчи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endParaRPr lang="ru-RU" sz="2800" dirty="0" smtClean="0">
              <a:latin typeface="Times New Roman" panose="02020603050405020304" pitchFamily="18" charset="0"/>
              <a:cs typeface="Times New Roman" panose="02020603050405020304" pitchFamily="18" charset="0"/>
            </a:endParaRPr>
          </a:p>
          <a:p>
            <a:pPr marL="0" indent="536575" algn="just">
              <a:buNone/>
            </a:pPr>
            <a:endParaRPr lang="ru-RU" sz="27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0012301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a:xfrm>
            <a:off x="323528" y="332656"/>
            <a:ext cx="8496944" cy="6264696"/>
          </a:xfrm>
        </p:spPr>
        <p:txBody>
          <a:bodyPr>
            <a:noAutofit/>
          </a:bodyPr>
          <a:lstStyle/>
          <a:p>
            <a:pPr marL="0" indent="536575" algn="just">
              <a:lnSpc>
                <a:spcPct val="120000"/>
              </a:lnSpc>
              <a:spcBef>
                <a:spcPts val="600"/>
              </a:spcBef>
              <a:buNone/>
            </a:pPr>
            <a:r>
              <a:rPr lang="uz-Cyrl-UZ" sz="2800" dirty="0">
                <a:latin typeface="Times New Roman" panose="02020603050405020304" pitchFamily="18" charset="0"/>
                <a:cs typeface="Times New Roman" panose="02020603050405020304" pitchFamily="18" charset="0"/>
              </a:rPr>
              <a:t>Ишчи машиналар ёрдамида деталларни формаси, хусусияти, ҳолати ва ишлов бериш объектининг кўринишлари ишлаб чиқарилади. Ҳар қандай ишчи машинаси двигатели, узатиш ва иш бажарувчи механизмлардан иборат бўлади. Ҳар қандай машинани асосини иш бажарувчи механизмлар ташкил этади. Уларнинг таркиби машиналар номларини (токарлик дастгоҳи, ҳар хил қурилмалар ёрдамида технологик жараёнларни бажариш, печатловчи машина ва бошқалар), технологик шароит ва универсаллик даражасини аниқлаш имконини беради.</a:t>
            </a:r>
          </a:p>
        </p:txBody>
      </p:sp>
    </p:spTree>
    <p:extLst>
      <p:ext uri="{BB962C8B-B14F-4D97-AF65-F5344CB8AC3E}">
        <p14:creationId xmlns:p14="http://schemas.microsoft.com/office/powerpoint/2010/main" val="33580018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496944" cy="6408712"/>
          </a:xfrm>
        </p:spPr>
        <p:txBody>
          <a:bodyPr>
            <a:normAutofit lnSpcReduction="10000"/>
          </a:bodyPr>
          <a:lstStyle/>
          <a:p>
            <a:pPr marL="0" indent="576000" algn="just">
              <a:lnSpc>
                <a:spcPct val="110000"/>
              </a:lnSpc>
              <a:buNone/>
            </a:pPr>
            <a:r>
              <a:rPr lang="uz-Cyrl-UZ" sz="2800" dirty="0">
                <a:latin typeface="Times New Roman" panose="02020603050405020304" pitchFamily="18" charset="0"/>
                <a:cs typeface="Times New Roman" panose="02020603050405020304" pitchFamily="18" charset="0"/>
              </a:rPr>
              <a:t>Ҳар қандай машинада ишлов бериш жараёни инсонни иштирокисиз амалга оширилади, аммо ишлов бериш жарёнидаги иш қуролини машинани ўзи бошқаради. </a:t>
            </a:r>
          </a:p>
          <a:p>
            <a:pPr marL="0" indent="576000" algn="just">
              <a:lnSpc>
                <a:spcPct val="110000"/>
              </a:lnSpc>
              <a:buNone/>
            </a:pPr>
            <a:r>
              <a:rPr lang="uz-Cyrl-UZ" sz="2800" b="1" dirty="0">
                <a:latin typeface="Times New Roman" panose="02020603050405020304" pitchFamily="18" charset="0"/>
                <a:cs typeface="Times New Roman" panose="02020603050405020304" pitchFamily="18" charset="0"/>
              </a:rPr>
              <a:t>Ишчи даври. </a:t>
            </a:r>
            <a:r>
              <a:rPr lang="uz-Cyrl-UZ" sz="2800" dirty="0">
                <a:latin typeface="Times New Roman" panose="02020603050405020304" pitchFamily="18" charset="0"/>
                <a:cs typeface="Times New Roman" panose="02020603050405020304" pitchFamily="18" charset="0"/>
              </a:rPr>
              <a:t>Кўпинча ишчи машиналарда маълум бир давр ичида айрим ҳолатлар ва ҳаракатлар чиқарилаётган маҳсулотни дискретлигини ҳисобига вақти-вақти билан қайтарилиб туради. Ушбу машиналарни ишини кузатилганда, иш бажарувчи механизмларнинг ишлов беришини амалга оширишида ҳаракатини қайтарилиши ва технологик таъсир этишга боғлиқ бўлмаган, аммо уларга шароит яратишдаги ёрдамчи ҳаракатлар борлиги кўзга ташланади. </a:t>
            </a:r>
          </a:p>
        </p:txBody>
      </p:sp>
    </p:spTree>
    <p:extLst>
      <p:ext uri="{BB962C8B-B14F-4D97-AF65-F5344CB8AC3E}">
        <p14:creationId xmlns:p14="http://schemas.microsoft.com/office/powerpoint/2010/main" val="26108062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568952" cy="6192688"/>
          </a:xfrm>
        </p:spPr>
        <p:txBody>
          <a:bodyPr>
            <a:noAutofit/>
          </a:bodyPr>
          <a:lstStyle/>
          <a:p>
            <a:pPr marL="0" indent="536575" algn="just">
              <a:lnSpc>
                <a:spcPct val="120000"/>
              </a:lnSpc>
              <a:buNone/>
            </a:pPr>
            <a:r>
              <a:rPr lang="uz-Cyrl-UZ" sz="2800" dirty="0">
                <a:latin typeface="Times New Roman" panose="02020603050405020304" pitchFamily="18" charset="0"/>
                <a:cs typeface="Times New Roman" panose="02020603050405020304" pitchFamily="18" charset="0"/>
              </a:rPr>
              <a:t>Машинани ишга туширилганда олдин ёрдамчи ҳаракат: заготовкани узатиш ва қисиш, юргизиш, асбобни ишлов бериш зонасига келтириш ва хоказолар, ҳамда ушбу ишлар давомийлиги </a:t>
            </a:r>
            <a:r>
              <a:rPr lang="en-US" sz="2800" dirty="0" err="1">
                <a:latin typeface="Times New Roman" panose="02020603050405020304" pitchFamily="18" charset="0"/>
                <a:cs typeface="Times New Roman" panose="02020603050405020304" pitchFamily="18" charset="0"/>
              </a:rPr>
              <a:t>t</a:t>
            </a:r>
            <a:r>
              <a:rPr lang="en-US" sz="2800" baseline="-25000" dirty="0" err="1">
                <a:latin typeface="Times New Roman" panose="02020603050405020304" pitchFamily="18" charset="0"/>
                <a:cs typeface="Times New Roman" panose="02020603050405020304" pitchFamily="18" charset="0"/>
              </a:rPr>
              <a:t>c</a:t>
            </a:r>
            <a:r>
              <a:rPr lang="en-US" sz="2800" dirty="0">
                <a:latin typeface="Times New Roman" panose="02020603050405020304" pitchFamily="18" charset="0"/>
                <a:cs typeface="Times New Roman" panose="02020603050405020304" pitchFamily="18" charset="0"/>
              </a:rPr>
              <a:t> (10.1-</a:t>
            </a:r>
            <a:r>
              <a:rPr lang="uz-Cyrl-UZ" sz="2800" dirty="0">
                <a:latin typeface="Times New Roman" panose="02020603050405020304" pitchFamily="18" charset="0"/>
                <a:cs typeface="Times New Roman" panose="02020603050405020304" pitchFamily="18" charset="0"/>
              </a:rPr>
              <a:t>расм). Кейин </a:t>
            </a:r>
            <a:r>
              <a:rPr lang="en-US" sz="2800" dirty="0">
                <a:latin typeface="Times New Roman" panose="02020603050405020304" pitchFamily="18" charset="0"/>
                <a:cs typeface="Times New Roman" panose="02020603050405020304" pitchFamily="18" charset="0"/>
              </a:rPr>
              <a:t>ta </a:t>
            </a:r>
            <a:r>
              <a:rPr lang="uz-Cyrl-UZ" sz="2800" dirty="0">
                <a:latin typeface="Times New Roman" panose="02020603050405020304" pitchFamily="18" charset="0"/>
                <a:cs typeface="Times New Roman" panose="02020603050405020304" pitchFamily="18" charset="0"/>
              </a:rPr>
              <a:t>давомийлигида ёрдамчи ишлар: асбобни қайтиши, детални бўшатиш, ўчириш, ишлов берилган детални олиш ва бошқалар. Агарда машинада носозликлар бўлмай нормал ҳолатда ўз функциясини бажариши мумкин бўлса, технологик жараён давом этади, яъни янги заготовка узатилади, қисилади ва бошқалар бирин-кетин бир хил интервал давомида қайтарилади.</a:t>
            </a:r>
          </a:p>
        </p:txBody>
      </p:sp>
    </p:spTree>
    <p:extLst>
      <p:ext uri="{BB962C8B-B14F-4D97-AF65-F5344CB8AC3E}">
        <p14:creationId xmlns:p14="http://schemas.microsoft.com/office/powerpoint/2010/main" val="231241087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476672"/>
            <a:ext cx="8496944" cy="6048672"/>
          </a:xfrm>
        </p:spPr>
        <p:txBody>
          <a:bodyPr>
            <a:normAutofit/>
          </a:bodyPr>
          <a:lstStyle/>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Буни ўз навбатида ишчи цикл (давр) Т дейилади.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Демак, ишчи даври – бу машинани иккита бир хил операцияни бажаришида асосий ишчи механизмларини тўхтамай ишлаши тушунилади.</a:t>
            </a:r>
          </a:p>
          <a:p>
            <a:pPr marL="0" indent="536575" algn="just">
              <a:lnSpc>
                <a:spcPct val="150000"/>
              </a:lnSpc>
              <a:buNone/>
            </a:pPr>
            <a:r>
              <a:rPr lang="uz-Cyrl-UZ" sz="2800" dirty="0">
                <a:latin typeface="Times New Roman" panose="02020603050405020304" pitchFamily="18" charset="0"/>
                <a:cs typeface="Times New Roman" panose="02020603050405020304" pitchFamily="18" charset="0"/>
              </a:rPr>
              <a:t>Машинани ишчи цикли асосий ва ёрдамчи ишлар давомийлигини қўшилиши билан аниқланади.</a:t>
            </a:r>
          </a:p>
        </p:txBody>
      </p:sp>
    </p:spTree>
    <p:extLst>
      <p:ext uri="{BB962C8B-B14F-4D97-AF65-F5344CB8AC3E}">
        <p14:creationId xmlns:p14="http://schemas.microsoft.com/office/powerpoint/2010/main" val="30568508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123728" y="5013176"/>
            <a:ext cx="5400600" cy="1224136"/>
          </a:xfrm>
        </p:spPr>
        <p:txBody>
          <a:bodyPr anchor="ctr">
            <a:noAutofit/>
          </a:bodyPr>
          <a:lstStyle/>
          <a:p>
            <a:pPr marL="0" indent="0" algn="ctr">
              <a:lnSpc>
                <a:spcPct val="150000"/>
              </a:lnSpc>
              <a:spcBef>
                <a:spcPts val="0"/>
              </a:spcBef>
              <a:buNone/>
            </a:pPr>
            <a:r>
              <a:rPr lang="ru-RU" sz="2800" i="1" dirty="0" smtClean="0">
                <a:latin typeface="Times New Roman" panose="02020603050405020304" pitchFamily="18" charset="0"/>
                <a:cs typeface="Times New Roman" panose="02020603050405020304" pitchFamily="18" charset="0"/>
              </a:rPr>
              <a:t>10.1-расм. </a:t>
            </a:r>
            <a:r>
              <a:rPr lang="ru-RU" sz="2800" i="1" dirty="0" err="1" smtClean="0">
                <a:latin typeface="Times New Roman" panose="02020603050405020304" pitchFamily="18" charset="0"/>
                <a:cs typeface="Times New Roman" panose="02020603050405020304" pitchFamily="18" charset="0"/>
              </a:rPr>
              <a:t>Машинани</a:t>
            </a:r>
            <a:r>
              <a:rPr lang="ru-RU" sz="2800" i="1" dirty="0" smtClean="0">
                <a:latin typeface="Times New Roman" panose="02020603050405020304" pitchFamily="18" charset="0"/>
                <a:cs typeface="Times New Roman" panose="02020603050405020304" pitchFamily="18" charset="0"/>
              </a:rPr>
              <a:t> </a:t>
            </a:r>
            <a:r>
              <a:rPr lang="ru-RU" sz="2800" i="1" dirty="0" err="1" smtClean="0">
                <a:latin typeface="Times New Roman" panose="02020603050405020304" pitchFamily="18" charset="0"/>
                <a:cs typeface="Times New Roman" panose="02020603050405020304" pitchFamily="18" charset="0"/>
              </a:rPr>
              <a:t>ишчи</a:t>
            </a:r>
            <a:r>
              <a:rPr lang="ru-RU" sz="2800" i="1" dirty="0" smtClean="0">
                <a:latin typeface="Times New Roman" panose="02020603050405020304" pitchFamily="18" charset="0"/>
                <a:cs typeface="Times New Roman" panose="02020603050405020304" pitchFamily="18" charset="0"/>
              </a:rPr>
              <a:t> </a:t>
            </a:r>
            <a:r>
              <a:rPr lang="ru-RU" sz="2800" i="1" dirty="0" err="1" smtClean="0">
                <a:latin typeface="Times New Roman" panose="02020603050405020304" pitchFamily="18" charset="0"/>
                <a:cs typeface="Times New Roman" panose="02020603050405020304" pitchFamily="18" charset="0"/>
              </a:rPr>
              <a:t>даврини</a:t>
            </a:r>
            <a:r>
              <a:rPr lang="ru-RU" sz="2800" i="1" dirty="0" smtClean="0">
                <a:latin typeface="Times New Roman" panose="02020603050405020304" pitchFamily="18" charset="0"/>
                <a:cs typeface="Times New Roman" panose="02020603050405020304" pitchFamily="18" charset="0"/>
              </a:rPr>
              <a:t> </a:t>
            </a:r>
            <a:r>
              <a:rPr lang="ru-RU" sz="2800" i="1" dirty="0" err="1" smtClean="0">
                <a:latin typeface="Times New Roman" panose="02020603050405020304" pitchFamily="18" charset="0"/>
                <a:cs typeface="Times New Roman" panose="02020603050405020304" pitchFamily="18" charset="0"/>
              </a:rPr>
              <a:t>ташкил</a:t>
            </a:r>
            <a:r>
              <a:rPr lang="ru-RU" sz="2800" i="1" dirty="0" smtClean="0">
                <a:latin typeface="Times New Roman" panose="02020603050405020304" pitchFamily="18" charset="0"/>
                <a:cs typeface="Times New Roman" panose="02020603050405020304" pitchFamily="18" charset="0"/>
              </a:rPr>
              <a:t> </a:t>
            </a:r>
            <a:r>
              <a:rPr lang="ru-RU" sz="2800" i="1" dirty="0" err="1" smtClean="0">
                <a:latin typeface="Times New Roman" panose="02020603050405020304" pitchFamily="18" charset="0"/>
                <a:cs typeface="Times New Roman" panose="02020603050405020304" pitchFamily="18" charset="0"/>
              </a:rPr>
              <a:t>этувчилари</a:t>
            </a:r>
            <a:endParaRPr lang="uz-Cyrl-UZ" sz="2800" dirty="0">
              <a:latin typeface="Times New Roman" panose="02020603050405020304" pitchFamily="18" charset="0"/>
              <a:cs typeface="Times New Roman" panose="02020603050405020304" pitchFamily="18" charset="0"/>
            </a:endParaRP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333468"/>
            <a:ext cx="6984776" cy="4319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22750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Объект 5"/>
          <p:cNvSpPr>
            <a:spLocks noGrp="1"/>
          </p:cNvSpPr>
          <p:nvPr>
            <p:ph idx="1"/>
          </p:nvPr>
        </p:nvSpPr>
        <p:spPr>
          <a:xfrm>
            <a:off x="323528" y="260648"/>
            <a:ext cx="8496944" cy="6336703"/>
          </a:xfrm>
        </p:spPr>
        <p:txBody>
          <a:bodyPr>
            <a:normAutofit/>
          </a:bodyPr>
          <a:lstStyle/>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Ишчи юриш ҳаракати деганда ишлов бериладиган материалга технологик  таъсир этувчи ҳаракатлар натижасида ишлов бериш, назорат, йиғиш ва бошқалар тушунилади. Айрим ишчи ва салт юриш ҳаракатлари вақт ичида бир-бирини тўлдириши мумкин. </a:t>
            </a:r>
          </a:p>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Ишчи машинага қўйиладиган асосий талаблардан бири мустақил равишда ишчи юришни бажариши, яъни ишчи юриш механизмларини мавжудлиги.</a:t>
            </a:r>
          </a:p>
        </p:txBody>
      </p:sp>
    </p:spTree>
    <p:extLst>
      <p:ext uri="{BB962C8B-B14F-4D97-AF65-F5344CB8AC3E}">
        <p14:creationId xmlns:p14="http://schemas.microsoft.com/office/powerpoint/2010/main" val="426572232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Autofit/>
          </a:bodyPr>
          <a:lstStyle/>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Агарда машина ишчи юришдан ташқари мустақил равишда салт юришни ҳамда алоҳида харакатларни кетма-кетликда бошқара олса, у автоматлаштирилган ишчи машина ҳисобланади.</a:t>
            </a:r>
          </a:p>
          <a:p>
            <a:pPr marL="0" indent="536575"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Унумдорлик назарияси асослари 1932-1933 йилларда Г.А.Шаумян томонидан ишлаб чиқилган. Г.А.Шаумян услуби машинани техник ва иқтисодий кўрсаткичлар орасидаги математик боғланишларни аниқлаш билан боғлиқ. </a:t>
            </a:r>
          </a:p>
        </p:txBody>
      </p:sp>
    </p:spTree>
    <p:extLst>
      <p:ext uri="{BB962C8B-B14F-4D97-AF65-F5344CB8AC3E}">
        <p14:creationId xmlns:p14="http://schemas.microsoft.com/office/powerpoint/2010/main" val="22950348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332656"/>
            <a:ext cx="8640960" cy="6336704"/>
          </a:xfrm>
        </p:spPr>
        <p:txBody>
          <a:bodyPr>
            <a:normAutofit/>
          </a:bodyPr>
          <a:lstStyle/>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Бундай математик моделлар автоматик ва автомат линияларни унумдорлиги ва самарадорлигини ўртасидаги ўзаро боғлиқликни аниқлайди.</a:t>
            </a:r>
          </a:p>
          <a:p>
            <a:pPr marL="0" indent="442913" algn="just">
              <a:lnSpc>
                <a:spcPct val="150000"/>
              </a:lnSpc>
              <a:spcBef>
                <a:spcPts val="600"/>
              </a:spcBef>
              <a:buNone/>
            </a:pPr>
            <a:r>
              <a:rPr lang="uz-Cyrl-UZ" sz="2800" dirty="0" smtClean="0">
                <a:latin typeface="Times New Roman" panose="02020603050405020304" pitchFamily="18" charset="0"/>
                <a:cs typeface="Times New Roman" panose="02020603050405020304" pitchFamily="18" charset="0"/>
              </a:rPr>
              <a:t>Бу </a:t>
            </a:r>
            <a:r>
              <a:rPr lang="uz-Cyrl-UZ" sz="2800" dirty="0">
                <a:latin typeface="Times New Roman" panose="02020603050405020304" pitchFamily="18" charset="0"/>
                <a:cs typeface="Times New Roman" panose="02020603050405020304" pitchFamily="18" charset="0"/>
              </a:rPr>
              <a:t>билан хар қандай техник-иқтисодий пармаларни ўзгариши, таҳлил этилаётган вариантлар самарадорлигига таъсирини миқдор жиҳатдан аниқлаш мумкин бўлади.</a:t>
            </a:r>
          </a:p>
          <a:p>
            <a:pPr marL="0" indent="442913" algn="just">
              <a:lnSpc>
                <a:spcPct val="150000"/>
              </a:lnSpc>
              <a:spcBef>
                <a:spcPts val="600"/>
              </a:spcBef>
              <a:buNone/>
            </a:pPr>
            <a:r>
              <a:rPr lang="uz-Cyrl-UZ" sz="2800" dirty="0">
                <a:latin typeface="Times New Roman" panose="02020603050405020304" pitchFamily="18" charset="0"/>
                <a:cs typeface="Times New Roman" panose="02020603050405020304" pitchFamily="18" charset="0"/>
              </a:rPr>
              <a:t>Математик модел структураси қуйидаги расмда келтирилган.</a:t>
            </a:r>
          </a:p>
        </p:txBody>
      </p:sp>
    </p:spTree>
    <p:extLst>
      <p:ext uri="{BB962C8B-B14F-4D97-AF65-F5344CB8AC3E}">
        <p14:creationId xmlns:p14="http://schemas.microsoft.com/office/powerpoint/2010/main" val="180286115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27584" y="6021288"/>
            <a:ext cx="7920880" cy="576064"/>
          </a:xfrm>
        </p:spPr>
        <p:txBody>
          <a:bodyPr anchor="ctr">
            <a:noAutofit/>
          </a:bodyPr>
          <a:lstStyle/>
          <a:p>
            <a:pPr marL="0" indent="0" algn="ctr">
              <a:lnSpc>
                <a:spcPct val="150000"/>
              </a:lnSpc>
              <a:spcBef>
                <a:spcPts val="0"/>
              </a:spcBef>
              <a:buNone/>
            </a:pPr>
            <a:r>
              <a:rPr lang="ru-RU" sz="2800" i="1" dirty="0">
                <a:latin typeface="Times New Roman" panose="02020603050405020304" pitchFamily="18" charset="0"/>
                <a:cs typeface="Times New Roman" panose="02020603050405020304" pitchFamily="18" charset="0"/>
              </a:rPr>
              <a:t>Математик </a:t>
            </a:r>
            <a:r>
              <a:rPr lang="ru-RU" sz="2800" i="1" dirty="0" err="1">
                <a:latin typeface="Times New Roman" panose="02020603050405020304" pitchFamily="18" charset="0"/>
                <a:cs typeface="Times New Roman" panose="02020603050405020304" pitchFamily="18" charset="0"/>
              </a:rPr>
              <a:t>модел</a:t>
            </a:r>
            <a:r>
              <a:rPr lang="ru-RU" sz="2800" i="1" dirty="0">
                <a:latin typeface="Times New Roman" panose="02020603050405020304" pitchFamily="18" charset="0"/>
                <a:cs typeface="Times New Roman" panose="02020603050405020304" pitchFamily="18" charset="0"/>
              </a:rPr>
              <a:t> </a:t>
            </a:r>
            <a:r>
              <a:rPr lang="ru-RU" sz="2800" i="1" dirty="0" err="1">
                <a:latin typeface="Times New Roman" panose="02020603050405020304" pitchFamily="18" charset="0"/>
                <a:cs typeface="Times New Roman" panose="02020603050405020304" pitchFamily="18" charset="0"/>
              </a:rPr>
              <a:t>структураси</a:t>
            </a:r>
            <a:r>
              <a:rPr lang="ru-RU" sz="2800" i="1" dirty="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p:pic>
        <p:nvPicPr>
          <p:cNvPr id="1126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6290" t="10764" r="3380" b="2982"/>
          <a:stretch/>
        </p:blipFill>
        <p:spPr bwMode="auto">
          <a:xfrm>
            <a:off x="621712" y="404664"/>
            <a:ext cx="7982736" cy="5522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9546193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indent="442913"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Математик </a:t>
            </a:r>
            <a:r>
              <a:rPr lang="ru-RU" sz="2800" dirty="0" err="1">
                <a:latin typeface="Times New Roman" panose="02020603050405020304" pitchFamily="18" charset="0"/>
                <a:cs typeface="Times New Roman" panose="02020603050405020304" pitchFamily="18" charset="0"/>
              </a:rPr>
              <a:t>модел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таркибига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пар</a:t>
            </a:r>
            <a:r>
              <a:rPr lang="uz-Cyrl-UZ" sz="2800" dirty="0">
                <a:latin typeface="Times New Roman" panose="02020603050405020304" pitchFamily="18" charset="0"/>
                <a:cs typeface="Times New Roman" panose="02020603050405020304" pitchFamily="18" charset="0"/>
              </a:rPr>
              <a:t>а</a:t>
            </a:r>
            <a:r>
              <a:rPr lang="ru-RU" sz="2800" dirty="0">
                <a:latin typeface="Times New Roman" panose="02020603050405020304" pitchFamily="18" charset="0"/>
                <a:cs typeface="Times New Roman" panose="02020603050405020304" pitchFamily="18" charset="0"/>
              </a:rPr>
              <a:t>м</a:t>
            </a:r>
            <a:r>
              <a:rPr lang="uz-Cyrl-UZ" sz="2800" dirty="0">
                <a:latin typeface="Times New Roman" panose="02020603050405020304" pitchFamily="18" charset="0"/>
                <a:cs typeface="Times New Roman" panose="02020603050405020304" pitchFamily="18" charset="0"/>
              </a:rPr>
              <a:t>етр</a:t>
            </a:r>
            <a:r>
              <a:rPr lang="ru-RU" sz="2800" dirty="0" err="1">
                <a:latin typeface="Times New Roman" panose="02020603050405020304" pitchFamily="18" charset="0"/>
                <a:cs typeface="Times New Roman" panose="02020603050405020304" pitchFamily="18" charset="0"/>
              </a:rPr>
              <a:t>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263525" algn="just">
              <a:lnSpc>
                <a:spcPct val="150000"/>
              </a:lnSpc>
              <a:spcBef>
                <a:spcPts val="0"/>
              </a:spcBef>
              <a:buNone/>
            </a:pPr>
            <a:r>
              <a:rPr lang="ru-RU" sz="2800" dirty="0" smtClean="0">
                <a:latin typeface="Times New Roman" panose="02020603050405020304" pitchFamily="18" charset="0"/>
                <a:cs typeface="Times New Roman" panose="02020603050405020304" pitchFamily="18" charset="0"/>
              </a:rPr>
              <a:t>1. </a:t>
            </a:r>
            <a:r>
              <a:rPr lang="ru-RU" sz="2800" dirty="0" err="1" smtClean="0">
                <a:latin typeface="Times New Roman" panose="02020603050405020304" pitchFamily="18" charset="0"/>
                <a:cs typeface="Times New Roman" panose="02020603050405020304" pitchFamily="18" charset="0"/>
              </a:rPr>
              <a:t>Бошланғич</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пар</a:t>
            </a:r>
            <a:r>
              <a:rPr lang="uz-Cyrl-UZ" sz="2800" dirty="0">
                <a:latin typeface="Times New Roman" panose="02020603050405020304" pitchFamily="18" charset="0"/>
                <a:cs typeface="Times New Roman" panose="02020603050405020304" pitchFamily="18" charset="0"/>
              </a:rPr>
              <a:t>а</a:t>
            </a:r>
            <a:r>
              <a:rPr lang="ru-RU" sz="2800" dirty="0">
                <a:latin typeface="Times New Roman" panose="02020603050405020304" pitchFamily="18" charset="0"/>
                <a:cs typeface="Times New Roman" panose="02020603050405020304" pitchFamily="18" charset="0"/>
              </a:rPr>
              <a:t>м</a:t>
            </a:r>
            <a:r>
              <a:rPr lang="uz-Cyrl-UZ" sz="2800" dirty="0">
                <a:latin typeface="Times New Roman" panose="02020603050405020304" pitchFamily="18" charset="0"/>
                <a:cs typeface="Times New Roman" panose="02020603050405020304" pitchFamily="18" charset="0"/>
              </a:rPr>
              <a:t>етр</a:t>
            </a:r>
            <a:r>
              <a:rPr lang="ru-RU" sz="2800" dirty="0" err="1">
                <a:latin typeface="Times New Roman" panose="02020603050405020304" pitchFamily="18" charset="0"/>
                <a:cs typeface="Times New Roman" panose="02020603050405020304" pitchFamily="18" charset="0"/>
              </a:rPr>
              <a:t>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конструкцияси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компановкаси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технологияларни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тавсифлайди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a:t>
            </a:r>
            <a:r>
              <a:rPr lang="uz-Cyrl-UZ" sz="2800" dirty="0">
                <a:latin typeface="Times New Roman" panose="02020603050405020304" pitchFamily="18" charset="0"/>
                <a:cs typeface="Times New Roman" panose="02020603050405020304" pitchFamily="18" charset="0"/>
              </a:rPr>
              <a:t>р</a:t>
            </a:r>
            <a:r>
              <a:rPr lang="ru-RU" sz="2800" dirty="0">
                <a:latin typeface="Times New Roman" panose="02020603050405020304" pitchFamily="18" charset="0"/>
                <a:cs typeface="Times New Roman" panose="02020603050405020304" pitchFamily="18" charset="0"/>
              </a:rPr>
              <a:t>лиги </a:t>
            </a:r>
            <a:r>
              <a:rPr lang="ru-RU" sz="2800" dirty="0" err="1">
                <a:latin typeface="Times New Roman" panose="02020603050405020304" pitchFamily="18" charset="0"/>
                <a:cs typeface="Times New Roman" panose="02020603050405020304" pitchFamily="18" charset="0"/>
              </a:rPr>
              <a:t>бошланғич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параметрлари</a:t>
            </a:r>
            <a:r>
              <a:rPr lang="uz-Cyrl-UZ" sz="2800" dirty="0">
                <a:latin typeface="Times New Roman" panose="02020603050405020304" pitchFamily="18" charset="0"/>
                <a:cs typeface="Times New Roman" panose="02020603050405020304" pitchFamily="18" charset="0"/>
              </a:rPr>
              <a:t>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қуйидагилар</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киради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uz-Cyrl-UZ" sz="2800" dirty="0">
                <a:latin typeface="Times New Roman" panose="02020603050405020304" pitchFamily="18" charset="0"/>
                <a:cs typeface="Times New Roman" panose="02020603050405020304" pitchFamily="18" charset="0"/>
              </a:rPr>
              <a:t> 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мароми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t>
            </a:r>
            <a:r>
              <a:rPr lang="ru-RU" sz="2800" dirty="0">
                <a:latin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cs typeface="Times New Roman" panose="02020603050405020304" pitchFamily="18" charset="0"/>
              </a:rPr>
              <a:t>t</a:t>
            </a:r>
            <a:r>
              <a:rPr lang="en-US" sz="2800" baseline="-25000" dirty="0" err="1">
                <a:latin typeface="Times New Roman" panose="02020603050405020304" pitchFamily="18" charset="0"/>
                <a:cs typeface="Times New Roman" panose="02020603050405020304" pitchFamily="18" charset="0"/>
              </a:rPr>
              <a:t>u</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вақти</a:t>
            </a:r>
            <a:r>
              <a:rPr lang="ru-RU"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t</a:t>
            </a:r>
            <a:r>
              <a:rPr lang="en-US" sz="2800" baseline="-25000" dirty="0" err="1">
                <a:latin typeface="Times New Roman" panose="02020603050405020304" pitchFamily="18" charset="0"/>
                <a:cs typeface="Times New Roman" panose="02020603050405020304" pitchFamily="18" charset="0"/>
              </a:rPr>
              <a:t>c</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t</a:t>
            </a:r>
            <a:r>
              <a:rPr lang="ru-RU" sz="2800" baseline="-25000" dirty="0">
                <a:latin typeface="Times New Roman" panose="02020603050405020304" pitchFamily="18" charset="0"/>
                <a:cs typeface="Times New Roman" panose="02020603050405020304" pitchFamily="18" charset="0"/>
              </a:rPr>
              <a:t>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позициялар</a:t>
            </a:r>
            <a:r>
              <a:rPr lang="ru-RU" sz="2800" dirty="0">
                <a:latin typeface="Times New Roman" panose="02020603050405020304" pitchFamily="18" charset="0"/>
                <a:cs typeface="Times New Roman" panose="02020603050405020304" pitchFamily="18" charset="0"/>
              </a:rPr>
              <a:t> сони </a:t>
            </a:r>
            <a:r>
              <a:rPr lang="en-US" sz="2800" dirty="0" err="1">
                <a:latin typeface="Times New Roman" panose="02020603050405020304" pitchFamily="18" charset="0"/>
                <a:cs typeface="Times New Roman" panose="02020603050405020304" pitchFamily="18" charset="0"/>
              </a:rPr>
              <a:t>i</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бўлимлар</a:t>
            </a:r>
            <a:r>
              <a:rPr lang="ru-RU" sz="2800" dirty="0">
                <a:latin typeface="Times New Roman" panose="02020603050405020304" pitchFamily="18" charset="0"/>
                <a:cs typeface="Times New Roman" panose="02020603050405020304" pitchFamily="18" charset="0"/>
              </a:rPr>
              <a:t> сони </a:t>
            </a:r>
            <a:r>
              <a:rPr lang="en-US" sz="2800" dirty="0">
                <a:latin typeface="Times New Roman" panose="02020603050405020304" pitchFamily="18" charset="0"/>
                <a:cs typeface="Times New Roman" panose="02020603050405020304" pitchFamily="18" charset="0"/>
              </a:rPr>
              <a:t>n</a:t>
            </a:r>
            <a:r>
              <a:rPr lang="ru-RU" sz="2800" baseline="-25000" dirty="0">
                <a:latin typeface="Times New Roman" panose="02020603050405020304" pitchFamily="18" charset="0"/>
                <a:cs typeface="Times New Roman" panose="02020603050405020304" pitchFamily="18" charset="0"/>
              </a:rPr>
              <a:t>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топади</a:t>
            </a:r>
            <a:r>
              <a:rPr lang="ru-RU" sz="2800" dirty="0">
                <a:latin typeface="Times New Roman" panose="02020603050405020304" pitchFamily="18" charset="0"/>
                <a:cs typeface="Times New Roman" panose="02020603050405020304" pitchFamily="18" charset="0"/>
              </a:rPr>
              <a:t>.</a:t>
            </a:r>
            <a:endParaRPr lang="uz-Cyrl-UZ"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04922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9512" y="332656"/>
            <a:ext cx="8784976" cy="6336704"/>
          </a:xfrm>
        </p:spPr>
        <p:txBody>
          <a:bodyPr>
            <a:noAutofit/>
          </a:bodyPr>
          <a:lstStyle/>
          <a:p>
            <a:pPr marL="0" lvl="0" indent="442913" algn="just">
              <a:lnSpc>
                <a:spcPct val="150000"/>
              </a:lnSpc>
              <a:buNone/>
            </a:pPr>
            <a:r>
              <a:rPr lang="ru-RU" sz="2800" dirty="0">
                <a:latin typeface="Times New Roman" panose="02020603050405020304" pitchFamily="18" charset="0"/>
                <a:cs typeface="Times New Roman" panose="02020603050405020304" pitchFamily="18" charset="0"/>
              </a:rPr>
              <a:t>Улар </a:t>
            </a:r>
            <a:r>
              <a:rPr lang="ru-RU" sz="2800" dirty="0" err="1">
                <a:latin typeface="Times New Roman" panose="02020603050405020304" pitchFamily="18" charset="0"/>
                <a:cs typeface="Times New Roman" panose="02020603050405020304" pitchFamily="18" charset="0"/>
              </a:rPr>
              <a:t>миқдорий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жи</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атдан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цикли Т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йиғиндиси</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en-US" sz="2800" dirty="0">
                <a:latin typeface="Times New Roman" panose="02020603050405020304" pitchFamily="18" charset="0"/>
                <a:cs typeface="Times New Roman" panose="02020603050405020304" pitchFamily="18" charset="0"/>
              </a:rPr>
              <a:t>t</a:t>
            </a:r>
            <a:r>
              <a:rPr lang="ru-RU" sz="2800" baseline="-25000" dirty="0">
                <a:latin typeface="Times New Roman" panose="02020603050405020304" pitchFamily="18" charset="0"/>
                <a:cs typeface="Times New Roman" panose="02020603050405020304" pitchFamily="18" charset="0"/>
              </a:rPr>
              <a:t>ù </a:t>
            </a:r>
            <a:r>
              <a:rPr lang="ru-RU" sz="2800" dirty="0">
                <a:latin typeface="Times New Roman" panose="02020603050405020304" pitchFamily="18" charset="0"/>
                <a:cs typeface="Times New Roman" panose="02020603050405020304" pitchFamily="18" charset="0"/>
              </a:rPr>
              <a:t>ни </a:t>
            </a:r>
            <a:r>
              <a:rPr lang="ru-RU" sz="2800" dirty="0" err="1">
                <a:latin typeface="Times New Roman" panose="02020603050405020304" pitchFamily="18" charset="0"/>
                <a:cs typeface="Times New Roman" panose="02020603050405020304" pitchFamily="18" charset="0"/>
              </a:rPr>
              <a:t>аниқлайди</a:t>
            </a:r>
            <a:r>
              <a:rPr lang="ru-RU" sz="2800" dirty="0">
                <a:latin typeface="Times New Roman" panose="02020603050405020304" pitchFamily="18" charset="0"/>
                <a:cs typeface="Times New Roman" panose="02020603050405020304" pitchFamily="18" charset="0"/>
              </a:rPr>
              <a:t>, улар </a:t>
            </a:r>
            <a:r>
              <a:rPr lang="ru-RU" sz="2800" dirty="0" err="1">
                <a:latin typeface="Times New Roman" panose="02020603050405020304" pitchFamily="18" charset="0"/>
                <a:cs typeface="Times New Roman" panose="02020603050405020304" pitchFamily="18" charset="0"/>
              </a:rPr>
              <a:t>машинани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ишчинлигини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характерлайди</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indent="263525" algn="just">
              <a:lnSpc>
                <a:spcPct val="150000"/>
              </a:lnSpc>
              <a:buNone/>
            </a:pPr>
            <a:r>
              <a:rPr lang="ru-RU" sz="2800" dirty="0" smtClean="0">
                <a:latin typeface="Times New Roman" panose="02020603050405020304" pitchFamily="18" charset="0"/>
                <a:cs typeface="Times New Roman" panose="02020603050405020304" pitchFamily="18" charset="0"/>
              </a:rPr>
              <a:t>2. </a:t>
            </a:r>
            <a:r>
              <a:rPr lang="ru-RU" sz="2800" dirty="0" err="1" smtClean="0">
                <a:latin typeface="Times New Roman" panose="02020603050405020304" pitchFamily="18" charset="0"/>
                <a:cs typeface="Times New Roman" panose="02020603050405020304" pitchFamily="18" charset="0"/>
              </a:rPr>
              <a:t>Ўзгарадиган</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a:t>
            </a:r>
            <a:r>
              <a:rPr lang="uz-Cyrl-UZ"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қиёсланувчи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вариантларни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унумдорлигини</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қиймати</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кўрсатувчи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ишчилар</a:t>
            </a:r>
            <a:r>
              <a:rPr lang="ru-RU" sz="2800" dirty="0">
                <a:latin typeface="Times New Roman" panose="02020603050405020304" pitchFamily="18" charset="0"/>
                <a:cs typeface="Times New Roman" panose="02020603050405020304" pitchFamily="18" charset="0"/>
              </a:rPr>
              <a:t> сони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 эксплуатация </a:t>
            </a:r>
            <a:r>
              <a:rPr lang="ru-RU" sz="2800" dirty="0" err="1">
                <a:latin typeface="Times New Roman" panose="02020603050405020304" pitchFamily="18" charset="0"/>
                <a:cs typeface="Times New Roman" panose="02020603050405020304" pitchFamily="18" charset="0"/>
              </a:rPr>
              <a:t>харажатлари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улушлари</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муддати</a:t>
            </a:r>
            <a:r>
              <a:rPr lang="ru-RU"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N</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бошқалардан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иборат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a:t>
            </a:r>
            <a:r>
              <a:rPr lang="uz-Cyrl-UZ" sz="2800" dirty="0">
                <a:latin typeface="Times New Roman" panose="02020603050405020304" pitchFamily="18" charset="0"/>
                <a:cs typeface="Times New Roman" panose="02020603050405020304" pitchFamily="18" charset="0"/>
              </a:rPr>
              <a:t>к</a:t>
            </a:r>
            <a:r>
              <a:rPr lang="ru-RU" sz="2800" dirty="0" err="1">
                <a:latin typeface="Times New Roman" panose="02020603050405020304" pitchFamily="18" charset="0"/>
                <a:cs typeface="Times New Roman" panose="02020603050405020304" pitchFamily="18" charset="0"/>
              </a:rPr>
              <a:t>ичлар</a:t>
            </a:r>
            <a:r>
              <a:rPr lang="ru-RU" sz="2800" dirty="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018776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08712"/>
          </a:xfrm>
        </p:spPr>
        <p:txBody>
          <a:bodyPr>
            <a:noAutofit/>
          </a:bodyPr>
          <a:lstStyle/>
          <a:p>
            <a:pPr marL="0" lvl="0" indent="442913" algn="just">
              <a:lnSpc>
                <a:spcPct val="150000"/>
              </a:lnSpc>
              <a:buNone/>
            </a:pPr>
            <a:r>
              <a:rPr lang="ru-RU" sz="2800" dirty="0" smtClean="0">
                <a:latin typeface="Times New Roman" panose="02020603050405020304" pitchFamily="18" charset="0"/>
                <a:cs typeface="Times New Roman" panose="02020603050405020304" pitchFamily="18" charset="0"/>
              </a:rPr>
              <a:t>3. </a:t>
            </a:r>
            <a:r>
              <a:rPr lang="ru-RU" sz="2800" dirty="0" err="1" smtClean="0">
                <a:latin typeface="Times New Roman" panose="02020603050405020304" pitchFamily="18" charset="0"/>
                <a:cs typeface="Times New Roman" panose="02020603050405020304" pitchFamily="18" charset="0"/>
              </a:rPr>
              <a:t>Доимий</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a:t>
            </a:r>
            <a:r>
              <a:rPr lang="uz-Cyrl-UZ"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формулага</a:t>
            </a:r>
            <a:r>
              <a:rPr lang="ru-RU" sz="2800" dirty="0">
                <a:latin typeface="Times New Roman" panose="02020603050405020304" pitchFamily="18" charset="0"/>
                <a:cs typeface="Times New Roman" panose="02020603050405020304" pitchFamily="18" charset="0"/>
              </a:rPr>
              <a:t> констант (</a:t>
            </a:r>
            <a:r>
              <a:rPr lang="ru-RU" sz="2800" dirty="0" err="1">
                <a:latin typeface="Times New Roman" panose="02020603050405020304" pitchFamily="18" charset="0"/>
                <a:cs typeface="Times New Roman" panose="02020603050405020304" pitchFamily="18" charset="0"/>
              </a:rPr>
              <a:t>доимий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кирган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амортизацияга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ажратмалар</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ru-RU" sz="2800" baseline="-25000" dirty="0">
                <a:latin typeface="Times New Roman" panose="02020603050405020304" pitchFamily="18" charset="0"/>
                <a:cs typeface="Times New Roman" panose="02020603050405020304" pitchFamily="18" charset="0"/>
              </a:rPr>
              <a:t>1</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таъмирлаш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сарф-харакатлари</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ru-RU" sz="2800" baseline="-25000" dirty="0">
                <a:latin typeface="Times New Roman" panose="02020603050405020304" pitchFamily="18" charset="0"/>
                <a:cs typeface="Times New Roman" panose="02020603050405020304" pitchFamily="18" charset="0"/>
              </a:rPr>
              <a:t>2</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pPr marL="0" lvl="0" indent="442913" algn="just">
              <a:lnSpc>
                <a:spcPct val="150000"/>
              </a:lnSpc>
              <a:buNone/>
            </a:pPr>
            <a:r>
              <a:rPr lang="ru-RU" sz="2800" dirty="0" smtClean="0">
                <a:latin typeface="Times New Roman" panose="02020603050405020304" pitchFamily="18" charset="0"/>
                <a:cs typeface="Times New Roman" panose="02020603050405020304" pitchFamily="18" charset="0"/>
              </a:rPr>
              <a:t>4. </a:t>
            </a:r>
            <a:r>
              <a:rPr lang="ru-RU" sz="2800" dirty="0" err="1" smtClean="0">
                <a:latin typeface="Times New Roman" panose="02020603050405020304" pitchFamily="18" charset="0"/>
                <a:cs typeface="Times New Roman" panose="02020603050405020304" pitchFamily="18" charset="0"/>
              </a:rPr>
              <a:t>Иқтисодий</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самарадорлик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a:t>
            </a:r>
            <a:r>
              <a:rPr lang="uz-Cyrl-UZ" sz="2800" dirty="0">
                <a:latin typeface="Times New Roman" panose="02020603050405020304" pitchFamily="18" charset="0"/>
                <a:cs typeface="Times New Roman" panose="02020603050405020304" pitchFamily="18" charset="0"/>
              </a:rPr>
              <a:t>к</a:t>
            </a:r>
            <a:r>
              <a:rPr lang="ru-RU" sz="2800" dirty="0" err="1">
                <a:latin typeface="Times New Roman" panose="02020603050405020304" pitchFamily="18" charset="0"/>
                <a:cs typeface="Times New Roman" panose="02020603050405020304" pitchFamily="18" charset="0"/>
              </a:rPr>
              <a:t>ичлари</a:t>
            </a:r>
            <a:r>
              <a:rPr lang="uz-Cyrl-UZ"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унумдорликни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ошиши</a:t>
            </a:r>
            <a:r>
              <a:rPr lang="ru-RU" sz="2800"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sym typeface="Symbol"/>
              </a:rPr>
              <a:t></a:t>
            </a:r>
            <a:r>
              <a:rPr lang="ru-RU" sz="2800" dirty="0">
                <a:latin typeface="Times New Roman" panose="02020603050405020304" pitchFamily="18" charset="0"/>
                <a:cs typeface="Times New Roman" panose="02020603050405020304" pitchFamily="18" charset="0"/>
              </a:rPr>
              <a:t>, капитал </a:t>
            </a:r>
            <a:r>
              <a:rPr lang="ru-RU" sz="2800" dirty="0" err="1">
                <a:latin typeface="Times New Roman" panose="02020603050405020304" pitchFamily="18" charset="0"/>
                <a:cs typeface="Times New Roman" panose="02020603050405020304" pitchFamily="18" charset="0"/>
              </a:rPr>
              <a:t>қўйилмалар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самарадорлиги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коэффиц</a:t>
            </a:r>
            <a:r>
              <a:rPr lang="uz-Cyrl-UZ" sz="2800" dirty="0">
                <a:latin typeface="Times New Roman" panose="02020603050405020304" pitchFamily="18" charset="0"/>
                <a:cs typeface="Times New Roman" panose="02020603050405020304" pitchFamily="18" charset="0"/>
              </a:rPr>
              <a:t>и</a:t>
            </a:r>
            <a:r>
              <a:rPr lang="ru-RU" sz="2800" dirty="0" err="1">
                <a:latin typeface="Times New Roman" panose="02020603050405020304" pitchFamily="18" charset="0"/>
                <a:cs typeface="Times New Roman" panose="02020603050405020304" pitchFamily="18" charset="0"/>
              </a:rPr>
              <a:t>енти</a:t>
            </a:r>
            <a:r>
              <a:rPr lang="ru-RU" sz="2800" dirty="0">
                <a:latin typeface="Times New Roman" panose="02020603050405020304" pitchFamily="18" charset="0"/>
                <a:cs typeface="Times New Roman" panose="02020603050405020304" pitchFamily="18" charset="0"/>
              </a:rPr>
              <a:t> Е, </a:t>
            </a:r>
            <a:r>
              <a:rPr lang="ru-RU" sz="2800" dirty="0" err="1">
                <a:latin typeface="Times New Roman" panose="02020603050405020304" pitchFamily="18" charset="0"/>
                <a:cs typeface="Times New Roman" panose="02020603050405020304" pitchFamily="18" charset="0"/>
              </a:rPr>
              <a:t>келтирилган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a:t>
            </a:r>
            <a:r>
              <a:rPr lang="ru-RU" sz="2800" dirty="0">
                <a:latin typeface="Times New Roman" panose="02020603050405020304" pitchFamily="18" charset="0"/>
                <a:cs typeface="Times New Roman" panose="02020603050405020304" pitchFamily="18" charset="0"/>
              </a:rPr>
              <a:t> </a:t>
            </a:r>
            <a:r>
              <a:rPr lang="uz-Cyrl-UZ" sz="2800" dirty="0">
                <a:latin typeface="Times New Roman" panose="02020603050405020304" pitchFamily="18" charset="0"/>
                <a:cs typeface="Times New Roman" panose="02020603050405020304" pitchFamily="18" charset="0"/>
              </a:rPr>
              <a:t>ҳ</a:t>
            </a:r>
            <a:r>
              <a:rPr lang="ru-RU" sz="2800" dirty="0" err="1">
                <a:latin typeface="Times New Roman" panose="02020603050405020304" pitchFamily="18" charset="0"/>
                <a:cs typeface="Times New Roman" panose="02020603050405020304" pitchFamily="18" charset="0"/>
              </a:rPr>
              <a:t>аракатлар</a:t>
            </a:r>
            <a:r>
              <a:rPr lang="ru-RU" sz="2800" dirty="0"/>
              <a:t>.</a:t>
            </a:r>
            <a:endParaRPr lang="ru-RU" sz="2800" b="1" dirty="0"/>
          </a:p>
        </p:txBody>
      </p:sp>
    </p:spTree>
    <p:extLst>
      <p:ext uri="{BB962C8B-B14F-4D97-AF65-F5344CB8AC3E}">
        <p14:creationId xmlns:p14="http://schemas.microsoft.com/office/powerpoint/2010/main" val="298277030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57200" y="6093296"/>
            <a:ext cx="8229600" cy="464915"/>
          </a:xfrm>
        </p:spPr>
        <p:txBody>
          <a:bodyPr>
            <a:noAutofit/>
          </a:bodyPr>
          <a:lstStyle/>
          <a:p>
            <a:pPr marL="0" indent="0" algn="ctr">
              <a:buNone/>
            </a:pPr>
            <a:r>
              <a:rPr lang="ru-RU" sz="2400" dirty="0" err="1" smtClean="0">
                <a:latin typeface="Times New Roman" panose="02020603050405020304" pitchFamily="18" charset="0"/>
                <a:cs typeface="Times New Roman" panose="02020603050405020304" pitchFamily="18" charset="0"/>
              </a:rPr>
              <a:t>Иқтисодий</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самарадорлик</a:t>
            </a:r>
            <a:r>
              <a:rPr lang="ru-RU" sz="2400" dirty="0" smtClean="0">
                <a:latin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cs typeface="Times New Roman" panose="02020603050405020304" pitchFamily="18" charset="0"/>
              </a:rPr>
              <a:t>кўрсат</a:t>
            </a:r>
            <a:r>
              <a:rPr lang="uz-Cyrl-UZ" sz="2400" dirty="0" smtClean="0">
                <a:latin typeface="Times New Roman" panose="02020603050405020304" pitchFamily="18" charset="0"/>
                <a:cs typeface="Times New Roman" panose="02020603050405020304" pitchFamily="18" charset="0"/>
              </a:rPr>
              <a:t>к</a:t>
            </a:r>
            <a:r>
              <a:rPr lang="ru-RU" sz="2400" dirty="0" err="1" smtClean="0">
                <a:latin typeface="Times New Roman" panose="02020603050405020304" pitchFamily="18" charset="0"/>
                <a:cs typeface="Times New Roman" panose="02020603050405020304" pitchFamily="18" charset="0"/>
              </a:rPr>
              <a:t>ичлари</a:t>
            </a:r>
            <a:endParaRPr lang="ru-RU" sz="2400" dirty="0">
              <a:latin typeface="Times New Roman" panose="02020603050405020304" pitchFamily="18" charset="0"/>
              <a:cs typeface="Times New Roman" panose="02020603050405020304" pitchFamily="18" charset="0"/>
            </a:endParaRPr>
          </a:p>
        </p:txBody>
      </p:sp>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590" y="332656"/>
            <a:ext cx="8721686" cy="52565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710463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442913" algn="just">
              <a:lnSpc>
                <a:spcPct val="150000"/>
              </a:lnSpc>
              <a:buNone/>
            </a:pPr>
            <a:r>
              <a:rPr lang="ru-RU" sz="2800" dirty="0" err="1" smtClean="0">
                <a:latin typeface="Times New Roman" panose="02020603050405020304" pitchFamily="18" charset="0"/>
                <a:cs typeface="Times New Roman" panose="02020603050405020304" pitchFamily="18" charset="0"/>
              </a:rPr>
              <a:t>Бундай</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математик </a:t>
            </a:r>
            <a:r>
              <a:rPr lang="ru-RU" sz="2800" dirty="0" err="1">
                <a:latin typeface="Times New Roman" panose="02020603050405020304" pitchFamily="18" charset="0"/>
                <a:cs typeface="Times New Roman" panose="02020603050405020304" pitchFamily="18" charset="0"/>
              </a:rPr>
              <a:t>моделни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яхши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томони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айрим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ўзгарувчиларини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ўзгартириш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таъсирини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аниқлашдир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Аниқловчи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миқдорини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мос</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кўрсаткичларни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мақбул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вариантни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Шунинг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мақбул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кўрсаткичлар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минимал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муддати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тенгламани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тескари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ҳисоблаб</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кўрсаткичларни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бошланғич</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параметрларига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a:t>
            </a:r>
            <a:endParaRPr lang="uz-Cyrl-UZ"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48532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480720"/>
          </a:xfrm>
        </p:spPr>
        <p:txBody>
          <a:bodyPr>
            <a:noAutofit/>
          </a:bodyPr>
          <a:lstStyle/>
          <a:p>
            <a:pPr marL="0" indent="457200" algn="just">
              <a:lnSpc>
                <a:spcPct val="150000"/>
              </a:lnSpc>
              <a:spcBef>
                <a:spcPts val="600"/>
              </a:spcBef>
              <a:buNone/>
            </a:pPr>
            <a:r>
              <a:rPr lang="uz-Cyrl-UZ" sz="2600" dirty="0">
                <a:latin typeface="Times New Roman" panose="02020603050405020304" pitchFamily="18" charset="0"/>
                <a:cs typeface="Times New Roman" panose="02020603050405020304" pitchFamily="18" charset="0"/>
              </a:rPr>
              <a:t>Шундай қилиб, унумдорлик назарияси услублари қуйидаги масалаларни ҳал қилади</a:t>
            </a:r>
            <a:r>
              <a:rPr lang="uz-Cyrl-UZ" sz="2600" dirty="0" smtClean="0">
                <a:latin typeface="Times New Roman" panose="02020603050405020304" pitchFamily="18" charset="0"/>
                <a:cs typeface="Times New Roman" panose="02020603050405020304" pitchFamily="18" charset="0"/>
              </a:rPr>
              <a:t>:</a:t>
            </a:r>
          </a:p>
          <a:p>
            <a:pPr marL="514350" indent="-514350" algn="just">
              <a:lnSpc>
                <a:spcPct val="140000"/>
              </a:lnSpc>
              <a:spcBef>
                <a:spcPts val="600"/>
              </a:spcBef>
              <a:buAutoNum type="arabicPeriod"/>
            </a:pPr>
            <a:r>
              <a:rPr lang="uz-Cyrl-UZ" sz="2600" dirty="0" smtClean="0">
                <a:latin typeface="Times New Roman" panose="02020603050405020304" pitchFamily="18" charset="0"/>
                <a:cs typeface="Times New Roman" panose="02020603050405020304" pitchFamily="18" charset="0"/>
              </a:rPr>
              <a:t>Энг </a:t>
            </a:r>
            <a:r>
              <a:rPr lang="uz-Cyrl-UZ" sz="2600" dirty="0">
                <a:latin typeface="Times New Roman" panose="02020603050405020304" pitchFamily="18" charset="0"/>
                <a:cs typeface="Times New Roman" panose="02020603050405020304" pitchFamily="18" charset="0"/>
              </a:rPr>
              <a:t>яхши иқтисодий самара берадиган вариантни, қиёсланадиган вариантларни техник-иқтисодий кўрсаткичлари (унумдорлик, ишончлилик, қиймати, хизмат кўрсатувчи ишчилар сони ва бошқалар)ни муҳандис нуқтаи </a:t>
            </a:r>
            <a:r>
              <a:rPr lang="uz-Cyrl-UZ" sz="2600" dirty="0" smtClean="0">
                <a:latin typeface="Times New Roman" panose="02020603050405020304" pitchFamily="18" charset="0"/>
                <a:cs typeface="Times New Roman" panose="02020603050405020304" pitchFamily="18" charset="0"/>
              </a:rPr>
              <a:t>назаридан </a:t>
            </a:r>
            <a:r>
              <a:rPr lang="uz-Cyrl-UZ" sz="2600" dirty="0">
                <a:latin typeface="Times New Roman" panose="02020603050405020304" pitchFamily="18" charset="0"/>
                <a:cs typeface="Times New Roman" panose="02020603050405020304" pitchFamily="18" charset="0"/>
              </a:rPr>
              <a:t>таҳлили асосида аниқлаш</a:t>
            </a:r>
            <a:r>
              <a:rPr lang="uz-Cyrl-UZ" sz="2600" dirty="0" smtClean="0">
                <a:latin typeface="Times New Roman" panose="02020603050405020304" pitchFamily="18" charset="0"/>
                <a:cs typeface="Times New Roman" panose="02020603050405020304" pitchFamily="18" charset="0"/>
              </a:rPr>
              <a:t>.</a:t>
            </a:r>
          </a:p>
          <a:p>
            <a:pPr marL="514350" indent="-514350" algn="just">
              <a:lnSpc>
                <a:spcPct val="140000"/>
              </a:lnSpc>
              <a:spcBef>
                <a:spcPts val="600"/>
              </a:spcBef>
              <a:buAutoNum type="arabicPeriod"/>
            </a:pPr>
            <a:r>
              <a:rPr lang="uz-Cyrl-UZ" sz="2600" dirty="0" smtClean="0">
                <a:latin typeface="Times New Roman" panose="02020603050405020304" pitchFamily="18" charset="0"/>
                <a:cs typeface="Times New Roman" panose="02020603050405020304" pitchFamily="18" charset="0"/>
              </a:rPr>
              <a:t>Талаб </a:t>
            </a:r>
            <a:r>
              <a:rPr lang="uz-Cyrl-UZ" sz="2600" dirty="0">
                <a:latin typeface="Times New Roman" panose="02020603050405020304" pitchFamily="18" charset="0"/>
                <a:cs typeface="Times New Roman" panose="02020603050405020304" pitchFamily="18" charset="0"/>
              </a:rPr>
              <a:t>этилган иқтисодий самарадорлик  асосида, лойиҳаланаётган автомат ёки автомат линияни техник характеристикалари қандай бўлиши кераклигини аниқлаш.</a:t>
            </a:r>
          </a:p>
        </p:txBody>
      </p:sp>
    </p:spTree>
    <p:extLst>
      <p:ext uri="{BB962C8B-B14F-4D97-AF65-F5344CB8AC3E}">
        <p14:creationId xmlns:p14="http://schemas.microsoft.com/office/powerpoint/2010/main" val="427246054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1520" y="260648"/>
            <a:ext cx="8640960" cy="6336704"/>
          </a:xfrm>
        </p:spPr>
        <p:txBody>
          <a:bodyPr>
            <a:noAutofit/>
          </a:bodyPr>
          <a:lstStyle/>
          <a:p>
            <a:pPr marL="0" indent="457200" algn="just">
              <a:lnSpc>
                <a:spcPct val="150000"/>
              </a:lnSpc>
              <a:spcBef>
                <a:spcPts val="0"/>
              </a:spcBef>
              <a:buNone/>
            </a:pPr>
            <a:r>
              <a:rPr lang="ru-RU" sz="2800" dirty="0">
                <a:latin typeface="Times New Roman" panose="02020603050405020304" pitchFamily="18" charset="0"/>
                <a:cs typeface="Times New Roman" panose="02020603050405020304" pitchFamily="18" charset="0"/>
              </a:rPr>
              <a:t>3.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критериялар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лойиҳаланаётган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машинани</a:t>
            </a:r>
            <a:r>
              <a:rPr lang="ru-RU" sz="2800" dirty="0">
                <a:latin typeface="Times New Roman" panose="02020603050405020304" pitchFamily="18" charset="0"/>
                <a:cs typeface="Times New Roman" panose="02020603050405020304" pitchFamily="18" charset="0"/>
              </a:rPr>
              <a:t> техник </a:t>
            </a:r>
            <a:r>
              <a:rPr lang="ru-RU" sz="2800" dirty="0" err="1">
                <a:latin typeface="Times New Roman" panose="02020603050405020304" pitchFamily="18" charset="0"/>
                <a:cs typeface="Times New Roman" panose="02020603050405020304" pitchFamily="18" charset="0"/>
              </a:rPr>
              <a:t>характеристикаларини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оптималлаштириш</a:t>
            </a:r>
            <a:r>
              <a:rPr lang="ru-RU" sz="2800" dirty="0">
                <a:latin typeface="Times New Roman" panose="02020603050405020304" pitchFamily="18" charset="0"/>
                <a:cs typeface="Times New Roman" panose="02020603050405020304" pitchFamily="18" charset="0"/>
              </a:rPr>
              <a:t>.</a:t>
            </a:r>
          </a:p>
          <a:p>
            <a:pPr marL="0" indent="457200"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назарияси</a:t>
            </a:r>
            <a:r>
              <a:rPr lang="ru-RU" sz="2800" dirty="0">
                <a:latin typeface="Times New Roman" panose="02020603050405020304" pitchFamily="18" charset="0"/>
                <a:cs typeface="Times New Roman" panose="02020603050405020304" pitchFamily="18" charset="0"/>
              </a:rPr>
              <a:t> математик </a:t>
            </a:r>
            <a:r>
              <a:rPr lang="ru-RU" sz="2800" dirty="0" err="1">
                <a:latin typeface="Times New Roman" panose="02020603050405020304" pitchFamily="18" charset="0"/>
                <a:cs typeface="Times New Roman" panose="02020603050405020304" pitchFamily="18" charset="0"/>
              </a:rPr>
              <a:t>моделдан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фойдаланилган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технология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лойиҳалашни</a:t>
            </a:r>
            <a:r>
              <a:rPr lang="ru-RU" sz="2800" dirty="0">
                <a:latin typeface="Times New Roman" panose="02020603050405020304" pitchFamily="18" charset="0"/>
                <a:cs typeface="Times New Roman" panose="02020603050405020304" pitchFamily="18" charset="0"/>
              </a:rPr>
              <a:t> у </a:t>
            </a:r>
            <a:r>
              <a:rPr lang="ru-RU" sz="2800" dirty="0" err="1">
                <a:latin typeface="Times New Roman" panose="02020603050405020304" pitchFamily="18" charset="0"/>
                <a:cs typeface="Times New Roman" panose="02020603050405020304" pitchFamily="18" charset="0"/>
              </a:rPr>
              <a:t>ёки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ривожланишни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йўналишини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миқдорий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таҳлил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автоматлаштиришнинг</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йўналишларини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келажагини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аниқлаш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мумкин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бўлади</a:t>
            </a:r>
            <a:r>
              <a:rPr lang="ru-RU" sz="2800" dirty="0">
                <a:latin typeface="Times New Roman" panose="02020603050405020304" pitchFamily="18" charset="0"/>
                <a:cs typeface="Times New Roman" panose="02020603050405020304" pitchFamily="18" charset="0"/>
              </a:rPr>
              <a:t>.</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83170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10896" y="6093296"/>
            <a:ext cx="8229600" cy="608931"/>
          </a:xfrm>
        </p:spPr>
        <p:txBody>
          <a:bodyPr/>
          <a:lstStyle/>
          <a:p>
            <a:pPr marL="0" indent="0" algn="ctr">
              <a:buNone/>
            </a:pPr>
            <a:r>
              <a:rPr lang="ru-RU" b="1" dirty="0" err="1" smtClean="0">
                <a:latin typeface="Times New Roman" panose="02020603050405020304" pitchFamily="18" charset="0"/>
                <a:cs typeface="Times New Roman" panose="02020603050405020304" pitchFamily="18" charset="0"/>
              </a:rPr>
              <a:t>Унумдорлик</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назарияси</a:t>
            </a:r>
            <a:endParaRPr lang="ru-RU" dirty="0"/>
          </a:p>
        </p:txBody>
      </p:sp>
      <p:pic>
        <p:nvPicPr>
          <p:cNvPr id="18437"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5696" y="116632"/>
            <a:ext cx="5580000" cy="5580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594357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260648"/>
            <a:ext cx="8568952" cy="6264696"/>
          </a:xfrm>
        </p:spPr>
        <p:txBody>
          <a:bodyPr>
            <a:noAutofit/>
          </a:bodyPr>
          <a:lstStyle/>
          <a:p>
            <a:pPr marL="0" indent="0" algn="ctr">
              <a:spcBef>
                <a:spcPts val="0"/>
              </a:spcBef>
              <a:buNone/>
            </a:pPr>
            <a:r>
              <a:rPr lang="ru-RU" sz="2800" b="1" dirty="0">
                <a:latin typeface="Times New Roman" panose="02020603050405020304" pitchFamily="18" charset="0"/>
                <a:cs typeface="Times New Roman" panose="02020603050405020304" pitchFamily="18" charset="0"/>
              </a:rPr>
              <a:t>10.2.	</a:t>
            </a:r>
            <a:r>
              <a:rPr lang="ru-RU" sz="2800" b="1" dirty="0" err="1">
                <a:latin typeface="Times New Roman" panose="02020603050405020304" pitchFamily="18" charset="0"/>
                <a:cs typeface="Times New Roman" panose="02020603050405020304" pitchFamily="18" charset="0"/>
              </a:rPr>
              <a:t>Унумдорлик</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назарияси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асослари</a:t>
            </a:r>
            <a:r>
              <a:rPr lang="ru-RU" sz="2800" b="1" dirty="0" smtClean="0">
                <a:latin typeface="Times New Roman" panose="02020603050405020304" pitchFamily="18" charset="0"/>
                <a:cs typeface="Times New Roman" panose="02020603050405020304" pitchFamily="18" charset="0"/>
              </a:rPr>
              <a:t>.</a:t>
            </a:r>
          </a:p>
          <a:p>
            <a:pPr marL="0" indent="576000" algn="ctr">
              <a:spcBef>
                <a:spcPts val="0"/>
              </a:spcBef>
              <a:buNone/>
            </a:pPr>
            <a:endParaRPr lang="ru-RU" sz="2800" b="1" dirty="0">
              <a:latin typeface="Times New Roman" panose="02020603050405020304" pitchFamily="18" charset="0"/>
              <a:cs typeface="Times New Roman" panose="02020603050405020304" pitchFamily="18" charset="0"/>
            </a:endParaRPr>
          </a:p>
          <a:p>
            <a:pPr marL="0" indent="576000" algn="just">
              <a:lnSpc>
                <a:spcPct val="150000"/>
              </a:lnSpc>
              <a:spcBef>
                <a:spcPts val="0"/>
              </a:spcBef>
              <a:buNone/>
            </a:pPr>
            <a:r>
              <a:rPr lang="ru-RU" sz="2800" dirty="0" err="1">
                <a:latin typeface="Times New Roman" panose="02020603050405020304" pitchFamily="18" charset="0"/>
                <a:cs typeface="Times New Roman" panose="02020603050405020304" pitchFamily="18" charset="0"/>
              </a:rPr>
              <a:t>Машиналарни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назариясини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қуйидаги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ташкил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қилади</a:t>
            </a:r>
            <a:r>
              <a:rPr lang="ru-RU" sz="2800" dirty="0">
                <a:latin typeface="Times New Roman" panose="02020603050405020304" pitchFamily="18" charset="0"/>
                <a:cs typeface="Times New Roman" panose="02020603050405020304" pitchFamily="18" charset="0"/>
              </a:rPr>
              <a:t>:</a:t>
            </a:r>
          </a:p>
          <a:p>
            <a:pPr marL="0" indent="576000" algn="just">
              <a:lnSpc>
                <a:spcPct val="150000"/>
              </a:lnSpc>
              <a:buNone/>
            </a:pPr>
            <a:r>
              <a:rPr lang="ru-RU" sz="2800" dirty="0">
                <a:latin typeface="Times New Roman" panose="02020603050405020304" pitchFamily="18" charset="0"/>
                <a:cs typeface="Times New Roman" panose="02020603050405020304" pitchFamily="18" charset="0"/>
              </a:rPr>
              <a:t>1.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бажарилиши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қилинади</a:t>
            </a:r>
            <a:r>
              <a:rPr lang="ru-RU" sz="2800" dirty="0">
                <a:latin typeface="Times New Roman" panose="02020603050405020304" pitchFamily="18" charset="0"/>
                <a:cs typeface="Times New Roman" panose="02020603050405020304" pitchFamily="18" charset="0"/>
              </a:rPr>
              <a:t>;</a:t>
            </a:r>
          </a:p>
          <a:p>
            <a:pPr marL="0" indent="576000" algn="just">
              <a:lnSpc>
                <a:spcPct val="150000"/>
              </a:lnSpc>
              <a:buNone/>
            </a:pPr>
            <a:r>
              <a:rPr lang="ru-RU" sz="2800" dirty="0">
                <a:latin typeface="Times New Roman" panose="02020603050405020304" pitchFamily="18" charset="0"/>
                <a:cs typeface="Times New Roman" panose="02020603050405020304" pitchFamily="18" charset="0"/>
              </a:rPr>
              <a:t>2.	</a:t>
            </a:r>
            <a:r>
              <a:rPr lang="ru-RU" sz="2800" dirty="0" err="1" smtClean="0">
                <a:latin typeface="Times New Roman" panose="02020603050405020304" pitchFamily="18" charset="0"/>
                <a:cs typeface="Times New Roman" panose="02020603050405020304" pitchFamily="18" charset="0"/>
              </a:rPr>
              <a:t>Унумдорлик</a:t>
            </a:r>
            <a:r>
              <a:rPr lang="ru-RU" sz="2800" dirty="0" smtClean="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a:t>
            </a:r>
            <a:r>
              <a:rPr lang="ru-RU" sz="2800" dirty="0" err="1">
                <a:latin typeface="Times New Roman" panose="02020603050405020304" pitchFamily="18" charset="0"/>
                <a:cs typeface="Times New Roman" panose="02020603050405020304" pitchFamily="18" charset="0"/>
              </a:rPr>
              <a:t>фойдали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деб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бериш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масалан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шакл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ҳосил</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назорат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йиғиш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бажариш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сарф-вақтга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айтилади</a:t>
            </a:r>
            <a:r>
              <a:rPr lang="ru-RU" sz="2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08459259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548680"/>
            <a:ext cx="8424936" cy="6048672"/>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Қолган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ҳамма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ёрдамчи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циклдан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ташқари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фойдасиз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buNone/>
            </a:pPr>
            <a:r>
              <a:rPr lang="ru-RU" sz="2800" dirty="0">
                <a:latin typeface="Times New Roman" panose="02020603050405020304" pitchFamily="18" charset="0"/>
                <a:cs typeface="Times New Roman" panose="02020603050405020304" pitchFamily="18" charset="0"/>
              </a:rPr>
              <a:t>3.	</a:t>
            </a:r>
            <a:r>
              <a:rPr lang="ru-RU" sz="2800" dirty="0" err="1">
                <a:latin typeface="Times New Roman" panose="02020603050405020304" pitchFamily="18" charset="0"/>
                <a:cs typeface="Times New Roman" panose="02020603050405020304" pitchFamily="18" charset="0"/>
              </a:rPr>
              <a:t>Юқори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таъминланган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ҳолда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салт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юришларга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йўқотишлар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йўқ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бўлса</a:t>
            </a:r>
            <a:r>
              <a:rPr lang="ru-RU" sz="2800" dirty="0">
                <a:latin typeface="Times New Roman" panose="02020603050405020304" pitchFamily="18" charset="0"/>
                <a:cs typeface="Times New Roman" panose="02020603050405020304" pitchFamily="18" charset="0"/>
              </a:rPr>
              <a:t>, машина идеал машина (</a:t>
            </a:r>
            <a:r>
              <a:rPr lang="ru-RU" sz="2800" dirty="0" err="1">
                <a:latin typeface="Times New Roman" panose="02020603050405020304" pitchFamily="18" charset="0"/>
                <a:cs typeface="Times New Roman" panose="02020603050405020304" pitchFamily="18" charset="0"/>
              </a:rPr>
              <a:t>узлуксиз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ишайдиган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чексиз</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52189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16521" y="188640"/>
            <a:ext cx="8424936" cy="6480720"/>
          </a:xfrm>
        </p:spPr>
        <p:txBody>
          <a:bodyPr>
            <a:noAutofit/>
          </a:bodyPr>
          <a:lstStyle/>
          <a:p>
            <a:pPr marL="0" indent="536575" algn="just">
              <a:lnSpc>
                <a:spcPct val="130000"/>
              </a:lnSpc>
              <a:spcBef>
                <a:spcPts val="600"/>
              </a:spcBef>
              <a:buNone/>
            </a:pPr>
            <a:r>
              <a:rPr lang="ru-RU" sz="2800" dirty="0">
                <a:latin typeface="Times New Roman" panose="02020603050405020304" pitchFamily="18" charset="0"/>
                <a:cs typeface="Times New Roman" panose="02020603050405020304" pitchFamily="18" charset="0"/>
              </a:rPr>
              <a:t>4.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воситалари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ишчанлигини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сақлаш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олдиндан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дастгоҳга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хизмат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кўрсатиш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қилинади</a:t>
            </a:r>
            <a:r>
              <a:rPr lang="ru-RU" sz="2800" dirty="0">
                <a:latin typeface="Times New Roman" panose="02020603050405020304" pitchFamily="18" charset="0"/>
                <a:cs typeface="Times New Roman" panose="02020603050405020304" pitchFamily="18" charset="0"/>
              </a:rPr>
              <a:t>.</a:t>
            </a:r>
          </a:p>
          <a:p>
            <a:pPr marL="0" indent="536575" algn="just">
              <a:lnSpc>
                <a:spcPct val="130000"/>
              </a:lnSpc>
              <a:spcBef>
                <a:spcPts val="600"/>
              </a:spcBef>
              <a:buNone/>
            </a:pPr>
            <a:r>
              <a:rPr lang="ru-RU" sz="2800" dirty="0">
                <a:latin typeface="Times New Roman" panose="02020603050405020304" pitchFamily="18" charset="0"/>
                <a:cs typeface="Times New Roman" panose="02020603050405020304" pitchFamily="18" charset="0"/>
              </a:rPr>
              <a:t>5.	</a:t>
            </a:r>
            <a:r>
              <a:rPr lang="ru-RU" sz="2800" dirty="0" err="1">
                <a:latin typeface="Times New Roman" panose="02020603050405020304" pitchFamily="18" charset="0"/>
                <a:cs typeface="Times New Roman" panose="02020603050405020304" pitchFamily="18" charset="0"/>
              </a:rPr>
              <a:t>Техникани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ривожланиши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олдиндан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камайиши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билан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a:t>
            </a:r>
          </a:p>
          <a:p>
            <a:pPr marL="0" indent="536575" algn="just">
              <a:lnSpc>
                <a:spcPct val="130000"/>
              </a:lnSpc>
              <a:spcBef>
                <a:spcPts val="600"/>
              </a:spcBef>
              <a:buNone/>
            </a:pPr>
            <a:r>
              <a:rPr lang="ru-RU" sz="2800" dirty="0">
                <a:latin typeface="Times New Roman" panose="02020603050405020304" pitchFamily="18" charset="0"/>
                <a:cs typeface="Times New Roman" panose="02020603050405020304" pitchFamily="18" charset="0"/>
              </a:rPr>
              <a:t>6.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технологиясини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чиқаришда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алоҳида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элементларигача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олиш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зарур</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2246173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spcBef>
                <a:spcPts val="600"/>
              </a:spcBef>
              <a:buNone/>
            </a:pPr>
            <a:r>
              <a:rPr lang="ru-RU" sz="2800" dirty="0">
                <a:latin typeface="Times New Roman" panose="02020603050405020304" pitchFamily="18" charset="0"/>
                <a:cs typeface="Times New Roman" panose="02020603050405020304" pitchFamily="18" charset="0"/>
              </a:rPr>
              <a:t>7.	</a:t>
            </a:r>
            <a:r>
              <a:rPr lang="ru-RU" sz="2800" dirty="0" err="1">
                <a:latin typeface="Times New Roman" panose="02020603050405020304" pitchFamily="18" charset="0"/>
                <a:cs typeface="Times New Roman" panose="02020603050405020304" pitchFamily="18" charset="0"/>
              </a:rPr>
              <a:t>Машиналар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чеки </a:t>
            </a:r>
            <a:r>
              <a:rPr lang="ru-RU" sz="2800" dirty="0" err="1">
                <a:latin typeface="Times New Roman" panose="02020603050405020304" pitchFamily="18" charset="0"/>
                <a:cs typeface="Times New Roman" panose="02020603050405020304" pitchFamily="18" charset="0"/>
              </a:rPr>
              <a:t>йўқ</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чексиз</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600"/>
              </a:spcBef>
              <a:buNone/>
            </a:pPr>
            <a:r>
              <a:rPr lang="ru-RU" sz="2800" dirty="0">
                <a:latin typeface="Times New Roman" panose="02020603050405020304" pitchFamily="18" charset="0"/>
                <a:cs typeface="Times New Roman" panose="02020603050405020304" pitchFamily="18" charset="0"/>
              </a:rPr>
              <a:t>8.	</a:t>
            </a:r>
            <a:r>
              <a:rPr lang="ru-RU" sz="2800" dirty="0" err="1">
                <a:latin typeface="Times New Roman" panose="02020603050405020304" pitchFamily="18" charset="0"/>
                <a:cs typeface="Times New Roman" panose="02020603050405020304" pitchFamily="18" charset="0"/>
              </a:rPr>
              <a:t>Ҳар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технологик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жараёнларни</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автомат </a:t>
            </a:r>
            <a:r>
              <a:rPr lang="ru-RU" sz="2800" dirty="0" err="1">
                <a:latin typeface="Times New Roman" panose="02020603050405020304" pitchFamily="18" charset="0"/>
                <a:cs typeface="Times New Roman" panose="02020603050405020304" pitchFamily="18" charset="0"/>
              </a:rPr>
              <a:t>линиялари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ягона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автоматлаштириш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асосига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эга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Булар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мақсадли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механизмлар</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бошқарув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тизимларини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ўхшашлиги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ишончлилик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иқтисодий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самарадорлик</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a:t>
            </a:r>
            <a:r>
              <a:rPr lang="ru-RU" sz="2800" dirty="0">
                <a:latin typeface="Times New Roman" panose="02020603050405020304" pitchFamily="18" charset="0"/>
                <a:cs typeface="Times New Roman" panose="02020603050405020304" pitchFamily="18" charset="0"/>
              </a:rPr>
              <a:t> хил </a:t>
            </a:r>
            <a:r>
              <a:rPr lang="ru-RU" sz="2800" dirty="0" err="1">
                <a:latin typeface="Times New Roman" panose="02020603050405020304" pitchFamily="18" charset="0"/>
                <a:cs typeface="Times New Roman" panose="02020603050405020304" pitchFamily="18" charset="0"/>
              </a:rPr>
              <a:t>қонуниятга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бўйсунади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spcBef>
                <a:spcPts val="600"/>
              </a:spcBef>
              <a:buNone/>
            </a:pPr>
            <a:r>
              <a:rPr lang="ru-RU" sz="2800" dirty="0">
                <a:latin typeface="Times New Roman" panose="02020603050405020304" pitchFamily="18" charset="0"/>
                <a:cs typeface="Times New Roman" panose="02020603050405020304" pitchFamily="18" charset="0"/>
              </a:rPr>
              <a:t>9.	Янги </a:t>
            </a:r>
            <a:r>
              <a:rPr lang="ru-RU" sz="2800" dirty="0" err="1">
                <a:latin typeface="Times New Roman" panose="02020603050405020304" pitchFamily="18" charset="0"/>
                <a:cs typeface="Times New Roman" panose="02020603050405020304" pitchFamily="18" charset="0"/>
              </a:rPr>
              <a:t>техникани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илғорлиги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вақт-омили-меҳнат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ошиши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бўйича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бахоланади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97545414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buNone/>
            </a:pPr>
            <a:r>
              <a:rPr lang="ru-RU" sz="2800" dirty="0" err="1" smtClean="0">
                <a:latin typeface="Times New Roman" panose="02020603050405020304" pitchFamily="18" charset="0"/>
                <a:cs typeface="Times New Roman" panose="02020603050405020304" pitchFamily="18" charset="0"/>
              </a:rPr>
              <a:t>Меҳнат</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муҳим</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омили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ишчи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машинани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яратиш</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учун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сарфланган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меҳнатдир</a:t>
            </a:r>
            <a:r>
              <a:rPr lang="ru-RU" sz="2800" dirty="0">
                <a:latin typeface="Times New Roman" panose="02020603050405020304" pitchFamily="18" charset="0"/>
                <a:cs typeface="Times New Roman" panose="02020603050405020304" pitchFamily="18" charset="0"/>
              </a:rPr>
              <a:t>.</a:t>
            </a:r>
          </a:p>
          <a:p>
            <a:pPr marL="0" indent="536575" algn="r">
              <a:lnSpc>
                <a:spcPct val="150000"/>
              </a:lnSpc>
              <a:buNone/>
            </a:pPr>
            <a:r>
              <a:rPr lang="en-US" sz="2800" dirty="0">
                <a:latin typeface="Times New Roman" panose="02020603050405020304" pitchFamily="18" charset="0"/>
                <a:cs typeface="Times New Roman" panose="02020603050405020304" pitchFamily="18" charset="0"/>
              </a:rPr>
              <a:t>A</a:t>
            </a:r>
            <a:r>
              <a:rPr lang="en-US" sz="2800" baseline="-25000" dirty="0">
                <a:latin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cs typeface="Times New Roman" panose="02020603050405020304" pitchFamily="18" charset="0"/>
              </a:rPr>
              <a:t>=W/T          </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(10.1)</a:t>
            </a:r>
          </a:p>
          <a:p>
            <a:pPr marL="0" indent="536575" algn="just">
              <a:lnSpc>
                <a:spcPct val="150000"/>
              </a:lnSpc>
              <a:buNone/>
            </a:pPr>
            <a:r>
              <a:rPr lang="ru-RU" sz="2800" dirty="0" smtClean="0">
                <a:latin typeface="Times New Roman" panose="02020603050405020304" pitchFamily="18" charset="0"/>
                <a:cs typeface="Times New Roman" panose="02020603050405020304" pitchFamily="18" charset="0"/>
              </a:rPr>
              <a:t>бунда: </a:t>
            </a:r>
            <a:r>
              <a:rPr lang="ru-RU" sz="2800" dirty="0">
                <a:latin typeface="Times New Roman" panose="02020603050405020304" pitchFamily="18" charset="0"/>
                <a:cs typeface="Times New Roman" panose="02020603050405020304" pitchFamily="18" charset="0"/>
              </a:rPr>
              <a:t>А</a:t>
            </a:r>
            <a:r>
              <a:rPr lang="ru-RU" sz="2800" baseline="-25000" dirty="0">
                <a:latin typeface="Times New Roman" panose="02020603050405020304" pitchFamily="18" charset="0"/>
                <a:cs typeface="Times New Roman" panose="02020603050405020304" pitchFamily="18" charset="0"/>
              </a:rPr>
              <a:t>у</a:t>
            </a:r>
            <a:r>
              <a:rPr lang="ru-RU" sz="2800" dirty="0">
                <a:latin typeface="Times New Roman" panose="02020603050405020304" pitchFamily="18" charset="0"/>
                <a:cs typeface="Times New Roman" panose="02020603050405020304" pitchFamily="18" charset="0"/>
              </a:rPr>
              <a:t> – </a:t>
            </a:r>
            <a:r>
              <a:rPr lang="ru-RU" sz="2800" dirty="0" err="1" smtClean="0">
                <a:latin typeface="Times New Roman" panose="02020603050405020304" pitchFamily="18" charset="0"/>
                <a:cs typeface="Times New Roman" panose="02020603050405020304" pitchFamily="18" charset="0"/>
              </a:rPr>
              <a:t>меҳнат</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a:t>
            </a:r>
          </a:p>
          <a:p>
            <a:pPr marL="0" indent="536575" algn="just">
              <a:lnSpc>
                <a:spcPct val="150000"/>
              </a:lnSpc>
              <a:buNone/>
            </a:pPr>
            <a:r>
              <a:rPr lang="en-US" sz="2800" dirty="0">
                <a:latin typeface="Times New Roman" panose="02020603050405020304" pitchFamily="18" charset="0"/>
                <a:cs typeface="Times New Roman" panose="02020603050405020304" pitchFamily="18" charset="0"/>
              </a:rPr>
              <a:t>W –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яроқли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p>
          <a:p>
            <a:pPr marL="0" indent="536575" algn="just">
              <a:lnSpc>
                <a:spcPct val="150000"/>
              </a:lnSpc>
              <a:buNone/>
            </a:pPr>
            <a:r>
              <a:rPr lang="ru-RU" sz="2800" dirty="0">
                <a:latin typeface="Times New Roman" panose="02020603050405020304" pitchFamily="18" charset="0"/>
                <a:cs typeface="Times New Roman" panose="02020603050405020304" pitchFamily="18" charset="0"/>
              </a:rPr>
              <a:t>Т –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smtClean="0">
                <a:latin typeface="Times New Roman" panose="02020603050405020304" pitchFamily="18" charset="0"/>
                <a:cs typeface="Times New Roman" panose="02020603050405020304" pitchFamily="18" charset="0"/>
              </a:rPr>
              <a:t>меҳнат</a:t>
            </a:r>
            <a:r>
              <a:rPr lang="ru-RU" sz="2800" dirty="0" smtClean="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сарфи</a:t>
            </a:r>
            <a:r>
              <a:rPr lang="ru-RU" sz="2800"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0943563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424936" cy="6264696"/>
          </a:xfrm>
        </p:spPr>
        <p:txBody>
          <a:bodyPr>
            <a:noAutofit/>
          </a:bodyPr>
          <a:lstStyle/>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умумий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кўринишда</a:t>
            </a:r>
            <a:endParaRPr lang="ru-RU" sz="2800" dirty="0">
              <a:latin typeface="Times New Roman" panose="02020603050405020304" pitchFamily="18" charset="0"/>
              <a:cs typeface="Times New Roman" panose="02020603050405020304" pitchFamily="18" charset="0"/>
            </a:endParaRPr>
          </a:p>
          <a:p>
            <a:pPr marL="0" indent="536575" algn="just">
              <a:lnSpc>
                <a:spcPct val="150000"/>
              </a:lnSpc>
              <a:buNone/>
            </a:pPr>
            <a:r>
              <a:rPr lang="ru-RU" sz="2800" dirty="0">
                <a:latin typeface="Times New Roman" panose="02020603050405020304" pitchFamily="18" charset="0"/>
                <a:cs typeface="Times New Roman" panose="02020603050405020304" pitchFamily="18" charset="0"/>
              </a:rPr>
              <a:t>А</a:t>
            </a:r>
            <a:r>
              <a:rPr lang="ru-RU" sz="2800" baseline="-25000" dirty="0">
                <a:latin typeface="Times New Roman" panose="02020603050405020304" pitchFamily="18" charset="0"/>
                <a:cs typeface="Times New Roman" panose="02020603050405020304" pitchFamily="18" charset="0"/>
              </a:rPr>
              <a:t>у</a:t>
            </a:r>
            <a:r>
              <a:rPr lang="ru-RU" sz="2800" dirty="0">
                <a:latin typeface="Times New Roman" panose="02020603050405020304" pitchFamily="18" charset="0"/>
                <a:cs typeface="Times New Roman" panose="02020603050405020304" pitchFamily="18" charset="0"/>
              </a:rPr>
              <a:t> =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сифатида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ишлатилади</a:t>
            </a:r>
            <a:r>
              <a:rPr lang="ru-RU" sz="2800" dirty="0">
                <a:latin typeface="Times New Roman" panose="02020603050405020304" pitchFamily="18" charset="0"/>
                <a:cs typeface="Times New Roman" panose="02020603050405020304" pitchFamily="18" charset="0"/>
              </a:rPr>
              <a:t>.</a:t>
            </a:r>
          </a:p>
          <a:p>
            <a:pPr marL="0" indent="536575" algn="just">
              <a:lnSpc>
                <a:spcPct val="150000"/>
              </a:lnSpc>
              <a:buNone/>
            </a:pPr>
            <a:r>
              <a:rPr lang="ru-RU" sz="2800" dirty="0" err="1">
                <a:latin typeface="Times New Roman" panose="02020603050405020304" pitchFamily="18" charset="0"/>
                <a:cs typeface="Times New Roman" panose="02020603050405020304" pitchFamily="18" charset="0"/>
              </a:rPr>
              <a:t>Амалда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унумдорлиги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ўлчов</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бирлиги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ишлаб</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чиқарилган</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маҳсулот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ва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меҳнат</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сарини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қандай</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бикрликда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ҳисобланишга</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боғлиқ</a:t>
            </a:r>
            <a:r>
              <a:rPr lang="ru-RU" sz="2800" dirty="0">
                <a:latin typeface="Times New Roman" panose="02020603050405020304" pitchFamily="18" charset="0"/>
                <a:cs typeface="Times New Roman" panose="02020603050405020304" pitchFamily="18" charset="0"/>
              </a:rPr>
              <a:t>.</a:t>
            </a:r>
            <a:endParaRPr lang="ru-RU"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7802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576" y="1988840"/>
            <a:ext cx="7938776" cy="2308324"/>
          </a:xfrm>
          <a:prstGeom prst="rect">
            <a:avLst/>
          </a:prstGeom>
          <a:noFill/>
        </p:spPr>
        <p:txBody>
          <a:bodyPr wrap="none" lIns="91440" tIns="45720" rIns="91440" bIns="45720">
            <a:prstTxWarp prst="textWave2">
              <a:avLst/>
            </a:prstTxWarp>
            <a:spAutoFit/>
          </a:bodyPr>
          <a:lstStyle/>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ЭЪТИБОРИНГИЗ </a:t>
            </a:r>
          </a:p>
          <a:p>
            <a:pPr algn="ctr"/>
            <a:r>
              <a:rPr lang="uz-Cyrl-UZ" sz="7200" b="1" cap="none" spc="0" dirty="0" smtClean="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rPr>
              <a:t>УЧУН </a:t>
            </a:r>
            <a:r>
              <a:rPr lang="uz-Cyrl-UZ" sz="7200" b="1" dirty="0" smtClean="0">
                <a:ln w="10541" cmpd="sng">
                  <a:solidFill>
                    <a:schemeClr val="accent1">
                      <a:shade val="88000"/>
                      <a:satMod val="110000"/>
                    </a:schemeClr>
                  </a:solidFill>
                  <a:prstDash val="solid"/>
                </a:ln>
                <a:solidFill>
                  <a:schemeClr val="accent6">
                    <a:lumMod val="75000"/>
                  </a:schemeClr>
                </a:solidFill>
                <a:latin typeface="Times New Roman" pitchFamily="18" charset="0"/>
                <a:cs typeface="Times New Roman" pitchFamily="18" charset="0"/>
              </a:rPr>
              <a:t>РАҲМАТ</a:t>
            </a:r>
            <a:endParaRPr lang="ru-RU" sz="7200" b="1" cap="none" spc="0" dirty="0">
              <a:ln w="10541" cmpd="sng">
                <a:solidFill>
                  <a:schemeClr val="accent1">
                    <a:shade val="88000"/>
                    <a:satMod val="110000"/>
                  </a:schemeClr>
                </a:solidFill>
                <a:prstDash val="solid"/>
              </a:ln>
              <a:solidFill>
                <a:schemeClr val="accent6">
                  <a:lumMod val="75000"/>
                </a:schemeClr>
              </a:solidFill>
              <a:effectLst/>
              <a:latin typeface="Times New Roman" pitchFamily="18" charset="0"/>
              <a:cs typeface="Times New Roman" pitchFamily="18" charset="0"/>
            </a:endParaRPr>
          </a:p>
        </p:txBody>
      </p:sp>
    </p:spTree>
    <p:extLst>
      <p:ext uri="{BB962C8B-B14F-4D97-AF65-F5344CB8AC3E}">
        <p14:creationId xmlns:p14="http://schemas.microsoft.com/office/powerpoint/2010/main" val="64295566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4.xml><?xml version="1.0" encoding="utf-8"?>
<a:theme xmlns:a="http://schemas.openxmlformats.org/drawingml/2006/main" name="2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2997</TotalTime>
  <Words>1023</Words>
  <Application>Microsoft Office PowerPoint</Application>
  <PresentationFormat>Экран (4:3)</PresentationFormat>
  <Paragraphs>64</Paragraphs>
  <Slides>30</Slides>
  <Notes>0</Notes>
  <HiddenSlides>0</HiddenSlides>
  <MMClips>0</MMClips>
  <ScaleCrop>false</ScaleCrop>
  <HeadingPairs>
    <vt:vector size="4" baseType="variant">
      <vt:variant>
        <vt:lpstr>Тема</vt:lpstr>
      </vt:variant>
      <vt:variant>
        <vt:i4>4</vt:i4>
      </vt:variant>
      <vt:variant>
        <vt:lpstr>Заголовки слайдов</vt:lpstr>
      </vt:variant>
      <vt:variant>
        <vt:i4>30</vt:i4>
      </vt:variant>
    </vt:vector>
  </HeadingPairs>
  <TitlesOfParts>
    <vt:vector size="34" baseType="lpstr">
      <vt:lpstr>Тема Office</vt:lpstr>
      <vt:lpstr>1_Тема Office</vt:lpstr>
      <vt:lpstr>Воздушный поток</vt:lpstr>
      <vt:lpstr>2_Тема Office</vt:lpstr>
      <vt:lpstr>10-МАЪРУЗА. МАШИНАЛАР ВА МЕҲНАТ УНУМДОРЛИК НАЗАРИЯСИ ТЎҒРИСИДА ТУШУНЧАЛАР.</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Reanimator Extreme Edition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3-маъруза. Дастгоҳларнинг асосий қисмларини ишлаб чиқариш технологияси.</dc:title>
  <dc:creator>User</dc:creator>
  <cp:lastModifiedBy>Администратор</cp:lastModifiedBy>
  <cp:revision>143</cp:revision>
  <dcterms:created xsi:type="dcterms:W3CDTF">2019-09-16T05:35:35Z</dcterms:created>
  <dcterms:modified xsi:type="dcterms:W3CDTF">2021-05-31T00:33:38Z</dcterms:modified>
</cp:coreProperties>
</file>