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 id="2147483888" r:id="rId5"/>
  </p:sldMasterIdLst>
  <p:sldIdLst>
    <p:sldId id="256" r:id="rId6"/>
    <p:sldId id="257" r:id="rId7"/>
    <p:sldId id="260" r:id="rId8"/>
    <p:sldId id="295" r:id="rId9"/>
    <p:sldId id="329" r:id="rId10"/>
    <p:sldId id="262" r:id="rId11"/>
    <p:sldId id="259" r:id="rId12"/>
    <p:sldId id="313" r:id="rId13"/>
    <p:sldId id="266" r:id="rId14"/>
    <p:sldId id="267" r:id="rId15"/>
    <p:sldId id="327" r:id="rId16"/>
    <p:sldId id="269" r:id="rId17"/>
    <p:sldId id="270" r:id="rId18"/>
    <p:sldId id="312" r:id="rId19"/>
    <p:sldId id="271" r:id="rId20"/>
    <p:sldId id="272" r:id="rId21"/>
    <p:sldId id="291" r:id="rId22"/>
    <p:sldId id="277" r:id="rId23"/>
    <p:sldId id="330" r:id="rId24"/>
    <p:sldId id="278" r:id="rId25"/>
    <p:sldId id="280" r:id="rId26"/>
    <p:sldId id="297" r:id="rId27"/>
    <p:sldId id="331" r:id="rId28"/>
    <p:sldId id="300" r:id="rId29"/>
    <p:sldId id="301" r:id="rId30"/>
    <p:sldId id="316" r:id="rId31"/>
    <p:sldId id="317" r:id="rId32"/>
    <p:sldId id="318" r:id="rId33"/>
    <p:sldId id="328" r:id="rId34"/>
    <p:sldId id="332" r:id="rId35"/>
    <p:sldId id="275"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EAF5D3"/>
    <a:srgbClr val="E6D5F3"/>
    <a:srgbClr val="C9EDEF"/>
    <a:srgbClr val="C9E7FB"/>
    <a:srgbClr val="DAEDF6"/>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chemeClr val="accent1">
            <a:lumMod val="40000"/>
            <a:lumOff val="60000"/>
          </a:schemeClr>
        </a:solidFill>
      </dgm:spPr>
      <dgm:t>
        <a:bodyPr/>
        <a:lstStyle/>
        <a:p>
          <a:pPr algn="l" defTabSz="1089025">
            <a:lnSpc>
              <a:spcPct val="150000"/>
            </a:lnSpc>
            <a:tabLst/>
          </a:pPr>
          <a:r>
            <a:rPr lang="ru-RU" sz="2800" dirty="0" smtClean="0">
              <a:solidFill>
                <a:schemeClr val="tx1"/>
              </a:solidFill>
              <a:latin typeface="Times New Roman" pitchFamily="18" charset="0"/>
              <a:cs typeface="Times New Roman" pitchFamily="18" charset="0"/>
            </a:rPr>
            <a:t>11.1.	</a:t>
          </a:r>
          <a:r>
            <a:rPr lang="ru-RU" sz="2800" dirty="0" err="1" smtClean="0">
              <a:solidFill>
                <a:schemeClr val="tx1"/>
              </a:solidFill>
              <a:latin typeface="Times New Roman" pitchFamily="18" charset="0"/>
              <a:cs typeface="Times New Roman" pitchFamily="18" charset="0"/>
            </a:rPr>
            <a:t>Автоматлаштирилган</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линиялар</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унумдорлиги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FF0000">
            <a:alpha val="35000"/>
          </a:srgbClr>
        </a:solidFill>
      </dgm:spPr>
      <dgm:t>
        <a:bodyPr/>
        <a:lstStyle/>
        <a:p>
          <a:endParaRPr lang="ru-RU"/>
        </a:p>
      </dgm:t>
    </dgm:pt>
    <dgm:pt modelId="{A7E40F65-6355-4EC4-93C7-F779B67C4704}">
      <dgm:prSet phldrT="[Текст]" custT="1"/>
      <dgm:spPr>
        <a:solidFill>
          <a:srgbClr val="EAF5D3"/>
        </a:solidFill>
      </dgm:spPr>
      <dgm:t>
        <a:bodyPr/>
        <a:lstStyle/>
        <a:p>
          <a:pPr algn="l">
            <a:lnSpc>
              <a:spcPct val="150000"/>
            </a:lnSpc>
            <a:spcAft>
              <a:spcPts val="0"/>
            </a:spcAft>
          </a:pPr>
          <a:r>
            <a:rPr lang="ru-RU" sz="2800" dirty="0" smtClean="0">
              <a:solidFill>
                <a:schemeClr val="tx1"/>
              </a:solidFill>
              <a:latin typeface="Times New Roman" pitchFamily="18" charset="0"/>
              <a:cs typeface="Times New Roman" pitchFamily="18" charset="0"/>
            </a:rPr>
            <a:t>11.2.	</a:t>
          </a:r>
          <a:r>
            <a:rPr lang="ru-RU" sz="2800" dirty="0" err="1" smtClean="0">
              <a:solidFill>
                <a:schemeClr val="tx1"/>
              </a:solidFill>
              <a:latin typeface="Times New Roman" pitchFamily="18" charset="0"/>
              <a:cs typeface="Times New Roman" pitchFamily="18" charset="0"/>
            </a:rPr>
            <a:t>Унумдорликни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ошириш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омиллари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91453">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90009"/>
          <a:ext cx="6732748" cy="1926214"/>
        </a:xfrm>
        <a:prstGeom prst="roundRect">
          <a:avLst>
            <a:gd name="adj" fmla="val 10000"/>
          </a:avLst>
        </a:prstGeom>
        <a:solidFill>
          <a:schemeClr val="accent1">
            <a:lumMod val="40000"/>
            <a:lumOff val="6000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5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11.1.	</a:t>
          </a:r>
          <a:r>
            <a:rPr lang="ru-RU" sz="2800" kern="1200" dirty="0" err="1" smtClean="0">
              <a:solidFill>
                <a:schemeClr val="tx1"/>
              </a:solidFill>
              <a:latin typeface="Times New Roman" pitchFamily="18" charset="0"/>
              <a:cs typeface="Times New Roman" pitchFamily="18" charset="0"/>
            </a:rPr>
            <a:t>Автоматлаштирилган</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линиялар</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унумдорлиги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56417" y="146426"/>
        <a:ext cx="4566335" cy="1813380"/>
      </dsp:txXfrm>
    </dsp:sp>
    <dsp:sp modelId="{17E3FC1E-451A-4359-8AAE-DE1F0454BB0A}">
      <dsp:nvSpPr>
        <dsp:cNvPr id="0" name=""/>
        <dsp:cNvSpPr/>
      </dsp:nvSpPr>
      <dsp:spPr>
        <a:xfrm>
          <a:off x="1188131" y="2736308"/>
          <a:ext cx="6732748" cy="1782189"/>
        </a:xfrm>
        <a:prstGeom prst="roundRect">
          <a:avLst>
            <a:gd name="adj" fmla="val 10000"/>
          </a:avLst>
        </a:prstGeom>
        <a:solidFill>
          <a:srgbClr val="EAF5D3"/>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pPr>
          <a:r>
            <a:rPr lang="ru-RU" sz="2800" kern="1200" dirty="0" smtClean="0">
              <a:solidFill>
                <a:schemeClr val="tx1"/>
              </a:solidFill>
              <a:latin typeface="Times New Roman" pitchFamily="18" charset="0"/>
              <a:cs typeface="Times New Roman" pitchFamily="18" charset="0"/>
            </a:rPr>
            <a:t>11.2.	</a:t>
          </a:r>
          <a:r>
            <a:rPr lang="ru-RU" sz="2800" kern="1200" dirty="0" err="1" smtClean="0">
              <a:solidFill>
                <a:schemeClr val="tx1"/>
              </a:solidFill>
              <a:latin typeface="Times New Roman" pitchFamily="18" charset="0"/>
              <a:cs typeface="Times New Roman" pitchFamily="18" charset="0"/>
            </a:rPr>
            <a:t>Унумдорликни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ошириш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омиллари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rgbClr val="FF0000">
            <a:alpha val="35000"/>
          </a:srgb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tx2">
                <a:lumMod val="20000"/>
                <a:lumOff val="80000"/>
              </a:schemeClr>
            </a:gs>
            <a:gs pos="50000">
              <a:schemeClr val="bg2">
                <a:lumMod val="30000"/>
                <a:lumOff val="70000"/>
                <a:alpha val="87000"/>
              </a:schemeClr>
            </a:gs>
            <a:gs pos="100000">
              <a:srgbClr val="C9EDE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tx2">
                <a:lumMod val="20000"/>
                <a:lumOff val="80000"/>
              </a:schemeClr>
            </a:gs>
            <a:gs pos="50000">
              <a:schemeClr val="bg2">
                <a:lumMod val="30000"/>
                <a:lumOff val="70000"/>
                <a:alpha val="87000"/>
              </a:schemeClr>
            </a:gs>
            <a:gs pos="100000">
              <a:srgbClr val="C9EDE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tx2">
                <a:lumMod val="20000"/>
                <a:lumOff val="80000"/>
              </a:schemeClr>
            </a:gs>
            <a:gs pos="50000">
              <a:schemeClr val="bg2">
                <a:lumMod val="30000"/>
                <a:lumOff val="70000"/>
                <a:alpha val="87000"/>
              </a:schemeClr>
            </a:gs>
            <a:gs pos="100000">
              <a:srgbClr val="C9EDE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chemeClr val="tx2">
                <a:lumMod val="20000"/>
                <a:lumOff val="80000"/>
              </a:schemeClr>
            </a:gs>
            <a:gs pos="50000">
              <a:schemeClr val="bg2">
                <a:lumMod val="30000"/>
                <a:lumOff val="70000"/>
                <a:alpha val="87000"/>
              </a:schemeClr>
            </a:gs>
            <a:gs pos="100000">
              <a:srgbClr val="C9EDEF"/>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3175" indent="0" algn="ctr">
              <a:buNone/>
            </a:pPr>
            <a:r>
              <a:rPr lang="en-US" sz="2400" b="1" dirty="0" smtClean="0">
                <a:solidFill>
                  <a:srgbClr val="FF0000"/>
                </a:solidFill>
                <a:latin typeface="Times New Roman" pitchFamily="18" charset="0"/>
                <a:cs typeface="Times New Roman" pitchFamily="18" charset="0"/>
              </a:rPr>
              <a:t>11</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АВТОМАТ ВА АВТОМАТИК ЛИНИЯЛАР УНУМДОРЛИГИ.</a:t>
            </a:r>
          </a:p>
        </p:txBody>
      </p:sp>
      <p:graphicFrame>
        <p:nvGraphicFramePr>
          <p:cNvPr id="4" name="Схема 3"/>
          <p:cNvGraphicFramePr/>
          <p:nvPr>
            <p:extLst>
              <p:ext uri="{D42A27DB-BD31-4B8C-83A1-F6EECF244321}">
                <p14:modId xmlns:p14="http://schemas.microsoft.com/office/powerpoint/2010/main" val="4104798334"/>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a:latin typeface="Times New Roman" panose="02020603050405020304" pitchFamily="18" charset="0"/>
                <a:cs typeface="Times New Roman" panose="02020603050405020304" pitchFamily="18" charset="0"/>
              </a:rPr>
              <a:t>11.1. </a:t>
            </a: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унумдорлиги</a:t>
            </a:r>
            <a:r>
              <a:rPr lang="ru-RU"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pPr marL="0" indent="0" algn="ctr">
              <a:buNone/>
            </a:pPr>
            <a:endParaRPr lang="uz-Cyrl-UZ" sz="2600" dirty="0" smtClean="0">
              <a:latin typeface="Times New Roman" panose="02020603050405020304" pitchFamily="18" charset="0"/>
              <a:cs typeface="Times New Roman" panose="02020603050405020304" pitchFamily="18" charset="0"/>
            </a:endParaRP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Унумдорлик хақидаги асосий маълумотларга кўра, унумли вақт деб технологик таъсир учун сарфланган ёки ишчи юришлар вақтга айтилади. Технологик жараённи қолган вақт (ишчи юришларни амалга ошишидаги сарфланган салт юриш вақтлари ёки техник ва ташкилот бўйича циклдан ташқари йўқотишлар) лар деб </a:t>
            </a:r>
            <a:r>
              <a:rPr lang="uz-Cyrl-UZ" sz="2800" dirty="0" smtClean="0">
                <a:latin typeface="Times New Roman" panose="02020603050405020304" pitchFamily="18" charset="0"/>
                <a:cs typeface="Times New Roman" panose="02020603050405020304" pitchFamily="18" charset="0"/>
              </a:rPr>
              <a:t>ҳисобланади</a:t>
            </a:r>
            <a:r>
              <a:rPr lang="uz-Cyrl-UZ" sz="2800"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496944" cy="6120680"/>
          </a:xfrm>
        </p:spPr>
        <p:txBody>
          <a:bodyPr>
            <a:noAutofit/>
          </a:bodyPr>
          <a:lstStyle/>
          <a:p>
            <a:pPr marL="0" indent="576000"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Ҳар қандай автомат линияни лойиҳалаш технологик жараённи ишлаб чиқишдан бошланади: ишлов услуби ва кетма-кетлиги, технологик базалар, кесиш асбоблари танланади, сўнгра технологик жараён элементлари диференцияланади, операциялар концентарацияси кўзда тутилади, ишлов бериш маромлари аниқланади.</a:t>
            </a: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336704"/>
          </a:xfrm>
        </p:spPr>
        <p:txBody>
          <a:bodyPr>
            <a:normAutofit fontScale="92500" lnSpcReduction="20000"/>
          </a:bodyPr>
          <a:lstStyle/>
          <a:p>
            <a:pPr marL="0" indent="536575" algn="ctr">
              <a:lnSpc>
                <a:spcPct val="150000"/>
              </a:lnSpc>
              <a:buNone/>
            </a:pPr>
            <a:r>
              <a:rPr lang="ru-RU" sz="2800" b="1" dirty="0" err="1">
                <a:latin typeface="Times New Roman" panose="02020603050405020304" pitchFamily="18" charset="0"/>
                <a:cs typeface="Times New Roman" panose="02020603050405020304" pitchFamily="18" charset="0"/>
              </a:rPr>
              <a:t>Автоматлаштирилган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линиялар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унумдорлиги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ҳақида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маълумотлар</a:t>
            </a:r>
            <a:r>
              <a:rPr lang="ru-RU" sz="2800" b="1" dirty="0">
                <a:latin typeface="Times New Roman" panose="02020603050405020304" pitchFamily="18" charset="0"/>
                <a:cs typeface="Times New Roman" panose="02020603050405020304" pitchFamily="18" charset="0"/>
              </a:rPr>
              <a:t>.</a:t>
            </a:r>
          </a:p>
          <a:p>
            <a:pPr marL="0" indent="536575" algn="just">
              <a:lnSpc>
                <a:spcPct val="150000"/>
              </a:lnSpc>
              <a:spcBef>
                <a:spcPts val="1200"/>
              </a:spcBef>
              <a:buNone/>
            </a:pP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конструкцияламай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К </a:t>
            </a:r>
            <a:r>
              <a:rPr lang="ru-RU" sz="2800" dirty="0" err="1">
                <a:latin typeface="Times New Roman" panose="02020603050405020304" pitchFamily="18" charset="0"/>
                <a:cs typeface="Times New Roman" panose="02020603050405020304" pitchFamily="18" charset="0"/>
              </a:rPr>
              <a:t>аниқланиши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11.1-расмда </a:t>
            </a:r>
            <a:r>
              <a:rPr lang="ru-RU" sz="2800" dirty="0" err="1">
                <a:latin typeface="Times New Roman" panose="02020603050405020304" pitchFamily="18" charset="0"/>
                <a:cs typeface="Times New Roman" panose="02020603050405020304" pitchFamily="18" charset="0"/>
              </a:rPr>
              <a:t>типавий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поғонали</a:t>
            </a:r>
            <a:r>
              <a:rPr lang="ru-RU" sz="2800" dirty="0">
                <a:latin typeface="Times New Roman" panose="02020603050405020304" pitchFamily="18" charset="0"/>
                <a:cs typeface="Times New Roman" panose="02020603050405020304" pitchFamily="18" charset="0"/>
              </a:rPr>
              <a:t> вал детали </a:t>
            </a: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вал </a:t>
            </a:r>
            <a:r>
              <a:rPr lang="ru-RU" sz="2800" dirty="0" err="1">
                <a:latin typeface="Times New Roman" panose="02020603050405020304" pitchFamily="18" charset="0"/>
                <a:cs typeface="Times New Roman" panose="02020603050405020304" pitchFamily="18" charset="0"/>
              </a:rPr>
              <a:t>битта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фрезерлик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марказлаш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3 та </a:t>
            </a:r>
            <a:r>
              <a:rPr lang="ru-RU" sz="2800" dirty="0" err="1">
                <a:latin typeface="Times New Roman" panose="02020603050405020304" pitchFamily="18" charset="0"/>
                <a:cs typeface="Times New Roman" panose="02020603050405020304" pitchFamily="18" charset="0"/>
              </a:rPr>
              <a:t>кетма</a:t>
            </a:r>
            <a:r>
              <a:rPr lang="ru-RU" sz="2800" dirty="0">
                <a:latin typeface="Times New Roman" panose="02020603050405020304" pitchFamily="18" charset="0"/>
                <a:cs typeface="Times New Roman" panose="02020603050405020304" pitchFamily="18" charset="0"/>
              </a:rPr>
              <a:t>-кет  </a:t>
            </a:r>
            <a:r>
              <a:rPr lang="ru-RU" sz="2800" dirty="0" err="1">
                <a:latin typeface="Times New Roman" panose="02020603050405020304" pitchFamily="18" charset="0"/>
                <a:cs typeface="Times New Roman" panose="02020603050405020304" pitchFamily="18" charset="0"/>
              </a:rPr>
              <a:t>жойлашган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токарлик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гидро</a:t>
            </a:r>
            <a:r>
              <a:rPr lang="ru-RU" sz="2800" dirty="0">
                <a:latin typeface="Times New Roman" panose="02020603050405020304" pitchFamily="18" charset="0"/>
                <a:cs typeface="Times New Roman" panose="02020603050405020304" pitchFamily="18" charset="0"/>
              </a:rPr>
              <a:t>-копировал </a:t>
            </a:r>
            <a:r>
              <a:rPr lang="ru-RU" sz="2800" dirty="0" err="1">
                <a:latin typeface="Times New Roman" panose="02020603050405020304" pitchFamily="18" charset="0"/>
                <a:cs typeface="Times New Roman" panose="02020603050405020304" pitchFamily="18" charset="0"/>
              </a:rPr>
              <a:t>дастгоҳларида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4869160"/>
            <a:ext cx="8229600" cy="464915"/>
          </a:xfrm>
        </p:spPr>
        <p:txBody>
          <a:bodyPr>
            <a:noAutofit/>
          </a:bodyPr>
          <a:lstStyle/>
          <a:p>
            <a:pPr marL="0" indent="0" algn="ctr">
              <a:buNone/>
            </a:pPr>
            <a:r>
              <a:rPr lang="uz-Cyrl-UZ" sz="2400" b="1" i="1" dirty="0" smtClean="0">
                <a:latin typeface="Times New Roman" panose="02020603050405020304" pitchFamily="18" charset="0"/>
                <a:cs typeface="Times New Roman" panose="02020603050405020304" pitchFamily="18" charset="0"/>
              </a:rPr>
              <a:t>П</a:t>
            </a:r>
            <a:r>
              <a:rPr lang="ru-RU" sz="2400" b="1" i="1" dirty="0" err="1" smtClean="0">
                <a:latin typeface="Times New Roman" panose="02020603050405020304" pitchFamily="18" charset="0"/>
                <a:cs typeface="Times New Roman" panose="02020603050405020304" pitchFamily="18" charset="0"/>
              </a:rPr>
              <a:t>оғонали</a:t>
            </a:r>
            <a:r>
              <a:rPr lang="ru-RU" sz="2400" b="1" i="1" dirty="0" smtClean="0">
                <a:latin typeface="Times New Roman" panose="02020603050405020304" pitchFamily="18" charset="0"/>
                <a:cs typeface="Times New Roman" panose="02020603050405020304" pitchFamily="18" charset="0"/>
              </a:rPr>
              <a:t> вал детали</a:t>
            </a:r>
            <a:r>
              <a:rPr lang="uz-Cyrl-UZ" sz="2400" b="1" i="1" dirty="0" smtClean="0">
                <a:latin typeface="Times New Roman" panose="02020603050405020304" pitchFamily="18" charset="0"/>
                <a:cs typeface="Times New Roman" panose="02020603050405020304" pitchFamily="18" charset="0"/>
              </a:rPr>
              <a:t> эскизи</a:t>
            </a:r>
            <a:endParaRPr lang="ru-RU" sz="2400" b="1"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052736"/>
            <a:ext cx="6965440"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48963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251520" y="332656"/>
                <a:ext cx="8424936" cy="6336704"/>
              </a:xfrm>
            </p:spPr>
            <p:txBody>
              <a:bodyPr>
                <a:noAutofit/>
              </a:bodyPr>
              <a:lstStyle/>
              <a:p>
                <a:pPr marL="0" indent="442913" algn="just">
                  <a:lnSpc>
                    <a:spcPct val="150000"/>
                  </a:lnSpc>
                  <a:buNone/>
                </a:pPr>
                <a:r>
                  <a:rPr lang="uz-Cyrl-UZ" sz="2800" dirty="0">
                    <a:latin typeface="Times New Roman" panose="02020603050405020304" pitchFamily="18" charset="0"/>
                    <a:cs typeface="Times New Roman" panose="02020603050405020304" pitchFamily="18" charset="0"/>
                  </a:rPr>
                  <a:t>Агар 70, 50, 30 мм диаметрли юзаларни ишлов беришда суришлар S</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=0,62 мм/айл, S</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=0,52 мм/айл, S</a:t>
                </a:r>
                <a:r>
                  <a:rPr lang="uz-Cyrl-UZ" sz="2800" baseline="-25000"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=0,48 мм/айл,  айланишлар сонини мос холда n</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=520 айл/дақ, n</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=520 айл/дақ, n</a:t>
                </a:r>
                <a:r>
                  <a:rPr lang="uz-Cyrl-UZ" sz="2800" baseline="-25000" dirty="0">
                    <a:latin typeface="Times New Roman" panose="02020603050405020304" pitchFamily="18" charset="0"/>
                    <a:cs typeface="Times New Roman" panose="02020603050405020304" pitchFamily="18" charset="0"/>
                  </a:rPr>
                  <a:t>3</a:t>
                </a:r>
                <a:r>
                  <a:rPr lang="uz-Cyrl-UZ" sz="2800" dirty="0">
                    <a:latin typeface="Times New Roman" panose="02020603050405020304" pitchFamily="18" charset="0"/>
                    <a:cs typeface="Times New Roman" panose="02020603050405020304" pitchFamily="18" charset="0"/>
                  </a:rPr>
                  <a:t>=710 айл/дақ, деб олинса энг узоқ операция 50 мм диаметрли юзага ишлов бериш бўлади</a:t>
                </a:r>
                <a:r>
                  <a:rPr lang="uz-Cyrl-UZ"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442913" algn="just">
                  <a:buNone/>
                </a:pPr>
                <a:endParaRPr lang="ru-RU" sz="2800" b="1" dirty="0">
                  <a:latin typeface="Times New Roman" panose="02020603050405020304" pitchFamily="18" charset="0"/>
                  <a:cs typeface="Times New Roman" panose="02020603050405020304" pitchFamily="18" charset="0"/>
                </a:endParaRPr>
              </a:p>
              <a:p>
                <a:pPr marL="0" indent="0" algn="just">
                  <a:buNone/>
                </a:pPr>
                <a14:m>
                  <m:oMathPara xmlns:m="http://schemas.openxmlformats.org/officeDocument/2006/math">
                    <m:oMathParaPr>
                      <m:jc m:val="center"/>
                    </m:oMathParaPr>
                    <m:oMath xmlns:m="http://schemas.openxmlformats.org/officeDocument/2006/math">
                      <m:sSub>
                        <m:sSubPr>
                          <m:ctrlPr>
                            <a:rPr lang="ru-RU" sz="2800" i="1" baseline="-25000">
                              <a:latin typeface="Cambria Math"/>
                            </a:rPr>
                          </m:ctrlPr>
                        </m:sSubPr>
                        <m:e>
                          <m:r>
                            <a:rPr lang="en-US" sz="2800" b="1" i="1">
                              <a:latin typeface="Cambria Math"/>
                            </a:rPr>
                            <m:t>𝒕</m:t>
                          </m:r>
                        </m:e>
                        <m:sub>
                          <m:r>
                            <a:rPr lang="ru-RU" sz="2800" b="1" i="1" baseline="-25000">
                              <a:latin typeface="Cambria Math"/>
                            </a:rPr>
                            <m:t>𝒊</m:t>
                          </m:r>
                        </m:sub>
                      </m:sSub>
                      <m:r>
                        <a:rPr lang="ru-RU" sz="2800" b="1" i="1">
                          <a:latin typeface="Cambria Math"/>
                        </a:rPr>
                        <m:t>=</m:t>
                      </m:r>
                      <m:f>
                        <m:fPr>
                          <m:ctrlPr>
                            <a:rPr lang="ru-RU" sz="2800" i="1">
                              <a:latin typeface="Cambria Math"/>
                            </a:rPr>
                          </m:ctrlPr>
                        </m:fPr>
                        <m:num>
                          <m:sSub>
                            <m:sSubPr>
                              <m:ctrlPr>
                                <a:rPr lang="ru-RU" sz="2800" i="1">
                                  <a:latin typeface="Cambria Math"/>
                                </a:rPr>
                              </m:ctrlPr>
                            </m:sSubPr>
                            <m:e>
                              <m:r>
                                <a:rPr lang="en-US" sz="2800" b="1" i="1">
                                  <a:latin typeface="Cambria Math"/>
                                </a:rPr>
                                <m:t>𝒍</m:t>
                              </m:r>
                            </m:e>
                            <m:sub>
                              <m:r>
                                <a:rPr lang="en-US" sz="2800" b="1" i="1">
                                  <a:latin typeface="Cambria Math"/>
                                </a:rPr>
                                <m:t>𝟐</m:t>
                              </m:r>
                            </m:sub>
                          </m:sSub>
                        </m:num>
                        <m:den>
                          <m:sSub>
                            <m:sSubPr>
                              <m:ctrlPr>
                                <a:rPr lang="ru-RU" sz="2800" i="1">
                                  <a:latin typeface="Cambria Math"/>
                                </a:rPr>
                              </m:ctrlPr>
                            </m:sSubPr>
                            <m:e>
                              <m:r>
                                <a:rPr lang="en-US" sz="2800" b="1" i="1">
                                  <a:latin typeface="Cambria Math"/>
                                </a:rPr>
                                <m:t>𝒏</m:t>
                              </m:r>
                            </m:e>
                            <m:sub>
                              <m:r>
                                <a:rPr lang="en-US" sz="2800" b="1" i="1">
                                  <a:latin typeface="Cambria Math"/>
                                </a:rPr>
                                <m:t>𝟐</m:t>
                              </m:r>
                            </m:sub>
                          </m:sSub>
                          <m:r>
                            <a:rPr lang="ru-RU" sz="2800" b="1" i="1" baseline="-25000">
                              <a:latin typeface="Cambria Math"/>
                            </a:rPr>
                            <m:t>∙</m:t>
                          </m:r>
                          <m:sSub>
                            <m:sSubPr>
                              <m:ctrlPr>
                                <a:rPr lang="ru-RU" sz="2800" i="1">
                                  <a:latin typeface="Cambria Math"/>
                                </a:rPr>
                              </m:ctrlPr>
                            </m:sSubPr>
                            <m:e>
                              <m:r>
                                <a:rPr lang="en-US" sz="2800" b="1" i="1">
                                  <a:latin typeface="Cambria Math"/>
                                </a:rPr>
                                <m:t>𝒔</m:t>
                              </m:r>
                            </m:e>
                            <m:sub>
                              <m:r>
                                <a:rPr lang="en-US" sz="2800" b="1" i="1">
                                  <a:latin typeface="Cambria Math"/>
                                </a:rPr>
                                <m:t>𝟐</m:t>
                              </m:r>
                            </m:sub>
                          </m:sSub>
                        </m:den>
                      </m:f>
                      <m:r>
                        <a:rPr lang="ru-RU" sz="2800" b="1">
                          <a:latin typeface="Cambria Math"/>
                        </a:rPr>
                        <m:t>=</m:t>
                      </m:r>
                      <m:f>
                        <m:fPr>
                          <m:ctrlPr>
                            <a:rPr lang="ru-RU" sz="2800" i="1">
                              <a:latin typeface="Cambria Math"/>
                            </a:rPr>
                          </m:ctrlPr>
                        </m:fPr>
                        <m:num>
                          <m:r>
                            <a:rPr lang="ru-RU" sz="2800" b="1" i="1">
                              <a:latin typeface="Cambria Math"/>
                            </a:rPr>
                            <m:t>𝟏𝟏𝟒</m:t>
                          </m:r>
                        </m:num>
                        <m:den>
                          <m:r>
                            <a:rPr lang="ru-RU" sz="2800" b="1" i="1">
                              <a:latin typeface="Cambria Math"/>
                            </a:rPr>
                            <m:t>𝟓𝟐𝟎</m:t>
                          </m:r>
                          <m:r>
                            <a:rPr lang="en-US" sz="2800">
                              <a:latin typeface="Cambria Math"/>
                              <a:sym typeface="Symbol"/>
                            </a:rPr>
                            <m:t></m:t>
                          </m:r>
                          <m:r>
                            <a:rPr lang="ru-RU" sz="2800" b="1" i="1">
                              <a:latin typeface="Cambria Math"/>
                            </a:rPr>
                            <m:t>𝟎</m:t>
                          </m:r>
                          <m:r>
                            <a:rPr lang="ru-RU" sz="2800" b="1">
                              <a:latin typeface="Cambria Math"/>
                            </a:rPr>
                            <m:t>,</m:t>
                          </m:r>
                          <m:r>
                            <a:rPr lang="ru-RU" sz="2800" b="1" i="1">
                              <a:latin typeface="Cambria Math"/>
                            </a:rPr>
                            <m:t>𝟓𝟐</m:t>
                          </m:r>
                        </m:den>
                      </m:f>
                      <m:r>
                        <a:rPr lang="ru-RU" sz="2800" b="1">
                          <a:latin typeface="Cambria Math"/>
                        </a:rPr>
                        <m:t>=</m:t>
                      </m:r>
                      <m:r>
                        <a:rPr lang="ru-RU" sz="2800" b="1" i="1">
                          <a:latin typeface="Cambria Math"/>
                        </a:rPr>
                        <m:t>𝟎</m:t>
                      </m:r>
                      <m:r>
                        <a:rPr lang="ru-RU" sz="2800" b="1">
                          <a:latin typeface="Cambria Math"/>
                        </a:rPr>
                        <m:t>,</m:t>
                      </m:r>
                      <m:r>
                        <a:rPr lang="ru-RU" sz="2800" b="1" i="1">
                          <a:latin typeface="Cambria Math"/>
                        </a:rPr>
                        <m:t>𝟒𝟐</m:t>
                      </m:r>
                      <m:r>
                        <a:rPr lang="ru-RU" sz="2800" b="1">
                          <a:latin typeface="Cambria Math"/>
                        </a:rPr>
                        <m:t> дақ</m:t>
                      </m:r>
                    </m:oMath>
                  </m:oMathPara>
                </a14:m>
                <a:endParaRPr lang="ru-RU" sz="2800" b="1"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251520" y="332656"/>
                <a:ext cx="8424936" cy="6336704"/>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Объект 1"/>
              <p:cNvSpPr>
                <a:spLocks noGrp="1"/>
              </p:cNvSpPr>
              <p:nvPr>
                <p:ph idx="1"/>
              </p:nvPr>
            </p:nvSpPr>
            <p:spPr>
              <a:xfrm>
                <a:off x="323528" y="332656"/>
                <a:ext cx="8496944" cy="6264696"/>
              </a:xfrm>
            </p:spPr>
            <p:txBody>
              <a:bodyPr>
                <a:noAutofit/>
              </a:bodyPr>
              <a:lstStyle/>
              <a:p>
                <a:pPr marL="0" indent="442913" algn="just">
                  <a:lnSpc>
                    <a:spcPct val="150000"/>
                  </a:lnSpc>
                  <a:buNone/>
                </a:pP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формула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442913" algn="just">
                  <a:lnSpc>
                    <a:spcPct val="150000"/>
                  </a:lnSpc>
                  <a:buNone/>
                </a:pPr>
                <a14:m>
                  <m:oMathPara xmlns:m="http://schemas.openxmlformats.org/officeDocument/2006/math">
                    <m:oMathParaPr>
                      <m:jc m:val="centerGroup"/>
                    </m:oMathParaPr>
                    <m:oMath xmlns:m="http://schemas.openxmlformats.org/officeDocument/2006/math">
                      <m:r>
                        <a:rPr lang="ru-RU" sz="2800" b="1" i="1">
                          <a:latin typeface="Cambria Math"/>
                        </a:rPr>
                        <m:t>𝑲</m:t>
                      </m:r>
                      <m:r>
                        <a:rPr lang="ru-RU" sz="2800" b="1" i="1">
                          <a:latin typeface="Cambria Math"/>
                        </a:rPr>
                        <m:t>=</m:t>
                      </m:r>
                      <m:f>
                        <m:fPr>
                          <m:ctrlPr>
                            <a:rPr lang="ru-RU" sz="2800" i="1">
                              <a:latin typeface="Cambria Math"/>
                            </a:rPr>
                          </m:ctrlPr>
                        </m:fPr>
                        <m:num>
                          <m:r>
                            <a:rPr lang="ru-RU" sz="2800" b="1" i="1">
                              <a:latin typeface="Cambria Math"/>
                            </a:rPr>
                            <m:t>𝟏</m:t>
                          </m:r>
                        </m:num>
                        <m:den>
                          <m:sSub>
                            <m:sSubPr>
                              <m:ctrlPr>
                                <a:rPr lang="ru-RU" sz="2800" i="1">
                                  <a:latin typeface="Cambria Math"/>
                                </a:rPr>
                              </m:ctrlPr>
                            </m:sSubPr>
                            <m:e>
                              <m:r>
                                <a:rPr lang="ru-RU" sz="2800" b="1" i="1">
                                  <a:latin typeface="Cambria Math"/>
                                </a:rPr>
                                <m:t>𝒕</m:t>
                              </m:r>
                            </m:e>
                            <m:sub>
                              <m:r>
                                <a:rPr lang="ru-RU" sz="2800" b="1" i="1">
                                  <a:latin typeface="Cambria Math"/>
                                </a:rPr>
                                <m:t>𝒑</m:t>
                              </m:r>
                            </m:sub>
                          </m:sSub>
                        </m:den>
                      </m:f>
                      <m:r>
                        <a:rPr lang="ru-RU" sz="2800" b="1">
                          <a:latin typeface="Cambria Math"/>
                        </a:rPr>
                        <m:t>=</m:t>
                      </m:r>
                      <m:f>
                        <m:fPr>
                          <m:ctrlPr>
                            <a:rPr lang="ru-RU" sz="2800" i="1">
                              <a:latin typeface="Cambria Math"/>
                            </a:rPr>
                          </m:ctrlPr>
                        </m:fPr>
                        <m:num>
                          <m:r>
                            <a:rPr lang="ru-RU" sz="2800" b="1" i="1">
                              <a:latin typeface="Cambria Math"/>
                            </a:rPr>
                            <m:t>𝟏</m:t>
                          </m:r>
                        </m:num>
                        <m:den>
                          <m:r>
                            <a:rPr lang="ru-RU" sz="2800" b="1" i="1">
                              <a:latin typeface="Cambria Math"/>
                            </a:rPr>
                            <m:t>𝟎</m:t>
                          </m:r>
                          <m:r>
                            <a:rPr lang="ru-RU" sz="2800" b="1">
                              <a:latin typeface="Cambria Math"/>
                            </a:rPr>
                            <m:t>,</m:t>
                          </m:r>
                          <m:r>
                            <a:rPr lang="ru-RU" sz="2800" b="1" i="1">
                              <a:latin typeface="Cambria Math"/>
                            </a:rPr>
                            <m:t>𝟒𝟐</m:t>
                          </m:r>
                        </m:den>
                      </m:f>
                      <m:r>
                        <a:rPr lang="ru-RU" sz="2800" b="1">
                          <a:latin typeface="Cambria Math"/>
                        </a:rPr>
                        <m:t>=</m:t>
                      </m:r>
                      <m:r>
                        <a:rPr lang="ru-RU" sz="2800" b="1" i="1">
                          <a:latin typeface="Cambria Math"/>
                        </a:rPr>
                        <m:t>𝟐</m:t>
                      </m:r>
                      <m:r>
                        <a:rPr lang="ru-RU" sz="2800" b="1">
                          <a:latin typeface="Cambria Math"/>
                        </a:rPr>
                        <m:t>,</m:t>
                      </m:r>
                      <m:r>
                        <a:rPr lang="ru-RU" sz="2800" b="1" i="1">
                          <a:latin typeface="Cambria Math"/>
                        </a:rPr>
                        <m:t>𝟒</m:t>
                      </m:r>
                      <m:r>
                        <a:rPr lang="ru-RU" sz="2800" b="1">
                          <a:latin typeface="Cambria Math"/>
                        </a:rPr>
                        <m:t> </m:t>
                      </m:r>
                      <m:r>
                        <a:rPr lang="uz-Cyrl-UZ" sz="2800" b="1">
                          <a:latin typeface="Cambria Math"/>
                        </a:rPr>
                        <m:t>дона</m:t>
                      </m:r>
                    </m:oMath>
                  </m:oMathPara>
                </a14:m>
                <a:endParaRPr lang="ru-RU" sz="2800" b="1" dirty="0">
                  <a:latin typeface="Times New Roman" panose="02020603050405020304" pitchFamily="18" charset="0"/>
                  <a:cs typeface="Times New Roman" panose="02020603050405020304" pitchFamily="18" charset="0"/>
                </a:endParaRPr>
              </a:p>
              <a:p>
                <a:pPr marL="0" indent="442913" algn="just">
                  <a:lnSpc>
                    <a:spcPct val="150000"/>
                  </a:lnSpc>
                  <a:buNone/>
                </a:pP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яроқлилиги</a:t>
                </a:r>
                <a:r>
                  <a:rPr lang="ru-RU" sz="2800" dirty="0">
                    <a:latin typeface="Times New Roman" panose="02020603050405020304" pitchFamily="18" charset="0"/>
                    <a:cs typeface="Times New Roman" panose="02020603050405020304" pitchFamily="18" charset="0"/>
                  </a:rPr>
                  <a:t> сон </a:t>
                </a:r>
                <a:r>
                  <a:rPr lang="ru-RU" sz="2800" dirty="0" err="1">
                    <a:latin typeface="Times New Roman" panose="02020603050405020304" pitchFamily="18" charset="0"/>
                    <a:cs typeface="Times New Roman" panose="02020603050405020304" pitchFamily="18" charset="0"/>
                  </a:rPr>
                  <a:t>жиҳатдан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саналади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2" name="Объект 1"/>
              <p:cNvSpPr>
                <a:spLocks noGrp="1" noRot="1" noChangeAspect="1" noMove="1" noResize="1" noEditPoints="1" noAdjustHandles="1" noChangeArrowheads="1" noChangeShapeType="1" noTextEdit="1"/>
              </p:cNvSpPr>
              <p:nvPr>
                <p:ph idx="1"/>
              </p:nvPr>
            </p:nvSpPr>
            <p:spPr>
              <a:xfrm>
                <a:off x="323528" y="332656"/>
                <a:ext cx="8496944" cy="6264696"/>
              </a:xfrm>
              <a:blipFill rotWithShape="1">
                <a:blip r:embed="rId2"/>
                <a:stretch>
                  <a:fillRect l="-1435" r="-1506"/>
                </a:stretch>
              </a:blipFill>
            </p:spPr>
            <p:txBody>
              <a:bodyPr/>
              <a:lstStyle/>
              <a:p>
                <a:r>
                  <a:rPr lang="ru-RU">
                    <a:noFill/>
                  </a:rPr>
                  <a:t> </a:t>
                </a:r>
              </a:p>
            </p:txBody>
          </p:sp>
        </mc:Fallback>
      </mc:AlternateContent>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rmAutofit/>
          </a:bodyPr>
          <a:lstStyle/>
          <a:p>
            <a:pPr marL="0" indent="576000" algn="just">
              <a:lnSpc>
                <a:spcPct val="130000"/>
              </a:lnSpc>
              <a:buNone/>
            </a:pPr>
            <a:r>
              <a:rPr lang="uz-Cyrl-UZ" sz="2800" dirty="0">
                <a:latin typeface="Times New Roman" panose="02020603050405020304" pitchFamily="18" charset="0"/>
                <a:cs typeface="Times New Roman" panose="02020603050405020304" pitchFamily="18" charset="0"/>
              </a:rPr>
              <a:t>Автоматлаштирилган технологик машиналарни узлуксиз ишлаши иш унумдорлигини, шунингдек технологик машиналарнинг бор имкониятлари фойдаланиб дастгоҳлар сонини билдиради. Лекин айрим ҳолларда ишлов беришни салт юришлар билан конструктив бирлаштириб бўлади. Технологик загрузкада линиянинг ишга туширишда ва тўхтатишда паузалар бўлади. Бундан ташқари дастгоҳлар орасида транспортировкалаш, деталларни қисиш ва ечишда, яъни бу дегани конструктив линияни тўлиқ ишлатиб </a:t>
            </a:r>
            <a:r>
              <a:rPr lang="uz-Cyrl-UZ" sz="2800" dirty="0" smtClean="0">
                <a:latin typeface="Times New Roman" panose="02020603050405020304" pitchFamily="18" charset="0"/>
                <a:cs typeface="Times New Roman" panose="02020603050405020304" pitchFamily="18" charset="0"/>
              </a:rPr>
              <a:t>бўлмайди.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260648"/>
                <a:ext cx="8568952" cy="6192688"/>
              </a:xfrm>
            </p:spPr>
            <p:txBody>
              <a:bodyPr>
                <a:noAutofit/>
              </a:bodyPr>
              <a:lstStyle/>
              <a:p>
                <a:pPr marL="0" indent="442913" algn="just">
                  <a:lnSpc>
                    <a:spcPct val="140000"/>
                  </a:lnSpc>
                  <a:buNone/>
                </a:pPr>
                <a:r>
                  <a:rPr lang="ru-RU" sz="2800" dirty="0" err="1" smtClean="0">
                    <a:latin typeface="Times New Roman" panose="02020603050405020304" pitchFamily="18" charset="0"/>
                    <a:cs typeface="Times New Roman" panose="02020603050405020304" pitchFamily="18" charset="0"/>
                  </a:rPr>
                  <a:t>Шунга</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пасаяди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поғонали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қўшиб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бўлмайдигани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орасидаги</a:t>
                </a:r>
                <a:r>
                  <a:rPr lang="ru-RU" sz="2800" dirty="0">
                    <a:latin typeface="Times New Roman" panose="02020603050405020304" pitchFamily="18" charset="0"/>
                    <a:cs typeface="Times New Roman" panose="02020603050405020304" pitchFamily="18" charset="0"/>
                  </a:rPr>
                  <a:t>   транспортировка,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ечиш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суппортларни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қайтаришлар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x</a:t>
                </a:r>
                <a:r>
                  <a:rPr lang="ru-RU" sz="2800" dirty="0">
                    <a:latin typeface="Times New Roman" panose="02020603050405020304" pitchFamily="18" charset="0"/>
                    <a:cs typeface="Times New Roman" panose="02020603050405020304" pitchFamily="18" charset="0"/>
                  </a:rPr>
                  <a:t>=16 сек ни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р</a:t>
                </a:r>
                <a:r>
                  <a:rPr lang="ru-RU" sz="2800" dirty="0">
                    <a:latin typeface="Times New Roman" panose="02020603050405020304" pitchFamily="18" charset="0"/>
                    <a:cs typeface="Times New Roman" panose="02020603050405020304" pitchFamily="18" charset="0"/>
                  </a:rPr>
                  <a:t> = 25 сек да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442913" algn="just">
                  <a:lnSpc>
                    <a:spcPct val="140000"/>
                  </a:lnSpc>
                  <a:buNone/>
                </a:pPr>
                <a14:m>
                  <m:oMathPara xmlns:m="http://schemas.openxmlformats.org/officeDocument/2006/math">
                    <m:oMathParaPr>
                      <m:jc m:val="centerGroup"/>
                    </m:oMathParaPr>
                    <m:oMath xmlns:m="http://schemas.openxmlformats.org/officeDocument/2006/math">
                      <m:r>
                        <a:rPr lang="ru-RU" sz="2800" b="1" i="1">
                          <a:latin typeface="Cambria Math"/>
                        </a:rPr>
                        <m:t>𝑻</m:t>
                      </m:r>
                      <m:r>
                        <a:rPr lang="ru-RU" sz="2800" b="1" i="1">
                          <a:latin typeface="Cambria Math"/>
                        </a:rPr>
                        <m:t> = </m:t>
                      </m:r>
                      <m:sSub>
                        <m:sSubPr>
                          <m:ctrlPr>
                            <a:rPr lang="ru-RU" sz="2800" i="1">
                              <a:latin typeface="Cambria Math"/>
                            </a:rPr>
                          </m:ctrlPr>
                        </m:sSubPr>
                        <m:e>
                          <m:r>
                            <a:rPr lang="en-US" sz="2800" b="1" i="1">
                              <a:latin typeface="Cambria Math"/>
                            </a:rPr>
                            <m:t>𝒕</m:t>
                          </m:r>
                        </m:e>
                        <m:sub>
                          <m:r>
                            <a:rPr lang="en-US" sz="2800" b="1" i="1">
                              <a:latin typeface="Cambria Math"/>
                            </a:rPr>
                            <m:t>𝒖</m:t>
                          </m:r>
                        </m:sub>
                      </m:sSub>
                      <m:r>
                        <a:rPr lang="ru-RU" sz="2800" b="1" i="1">
                          <a:latin typeface="Cambria Math"/>
                        </a:rPr>
                        <m:t>+ </m:t>
                      </m:r>
                      <m:sSub>
                        <m:sSubPr>
                          <m:ctrlPr>
                            <a:rPr lang="ru-RU" sz="2800" i="1">
                              <a:latin typeface="Cambria Math"/>
                            </a:rPr>
                          </m:ctrlPr>
                        </m:sSubPr>
                        <m:e>
                          <m:r>
                            <a:rPr lang="en-US" sz="2800" b="1" i="1">
                              <a:latin typeface="Cambria Math"/>
                            </a:rPr>
                            <m:t>𝒕</m:t>
                          </m:r>
                        </m:e>
                        <m:sub>
                          <m:r>
                            <a:rPr lang="en-US" sz="2800" b="1" i="1">
                              <a:latin typeface="Cambria Math"/>
                            </a:rPr>
                            <m:t>𝒄</m:t>
                          </m:r>
                        </m:sub>
                      </m:sSub>
                      <m:r>
                        <a:rPr lang="ru-RU" sz="2800" b="1" i="1">
                          <a:latin typeface="Cambria Math"/>
                        </a:rPr>
                        <m:t> = </m:t>
                      </m:r>
                      <m:r>
                        <a:rPr lang="ru-RU" sz="2800" b="1" i="1">
                          <a:latin typeface="Cambria Math"/>
                        </a:rPr>
                        <m:t>𝟐𝟓</m:t>
                      </m:r>
                      <m:r>
                        <a:rPr lang="ru-RU" sz="2800" b="1" i="1">
                          <a:latin typeface="Cambria Math"/>
                        </a:rPr>
                        <m:t>+</m:t>
                      </m:r>
                      <m:r>
                        <a:rPr lang="ru-RU" sz="2800" b="1" i="1">
                          <a:latin typeface="Cambria Math"/>
                        </a:rPr>
                        <m:t>𝟏𝟔</m:t>
                      </m:r>
                      <m:r>
                        <a:rPr lang="ru-RU" sz="2800" b="1" i="1">
                          <a:latin typeface="Cambria Math"/>
                        </a:rPr>
                        <m:t> = </m:t>
                      </m:r>
                      <m:r>
                        <a:rPr lang="ru-RU" sz="2800" b="1" i="1">
                          <a:latin typeface="Cambria Math"/>
                        </a:rPr>
                        <m:t>𝟒𝟏</m:t>
                      </m:r>
                      <m:r>
                        <a:rPr lang="en-US" sz="2800" b="1" i="1">
                          <a:latin typeface="Cambria Math"/>
                        </a:rPr>
                        <m:t>𝒄</m:t>
                      </m:r>
                      <m:r>
                        <a:rPr lang="ru-RU" sz="2800" b="1" i="1">
                          <a:latin typeface="Cambria Math"/>
                        </a:rPr>
                        <m:t> =  </m:t>
                      </m:r>
                      <m:r>
                        <a:rPr lang="ru-RU" sz="2800" b="1" i="1">
                          <a:latin typeface="Cambria Math"/>
                        </a:rPr>
                        <m:t>𝟎</m:t>
                      </m:r>
                      <m:r>
                        <a:rPr lang="ru-RU" sz="2800" b="1" i="1">
                          <a:latin typeface="Cambria Math"/>
                        </a:rPr>
                        <m:t>,</m:t>
                      </m:r>
                      <m:r>
                        <a:rPr lang="ru-RU" sz="2800" b="1" i="1">
                          <a:latin typeface="Cambria Math"/>
                        </a:rPr>
                        <m:t>𝟕𝟐</m:t>
                      </m:r>
                      <m:r>
                        <a:rPr lang="ru-RU" sz="2800" b="1" i="1">
                          <a:latin typeface="Cambria Math"/>
                        </a:rPr>
                        <m:t> дақ</m:t>
                      </m:r>
                    </m:oMath>
                  </m:oMathPara>
                </a14:m>
                <a:endParaRPr lang="uz-Cyrl-UZ" sz="2800"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260648"/>
                <a:ext cx="8568952" cy="6192688"/>
              </a:xfrm>
              <a:blipFill rotWithShape="1">
                <a:blip r:embed="rId2"/>
                <a:stretch>
                  <a:fillRect l="-1422" r="-1494"/>
                </a:stretch>
              </a:blipFill>
            </p:spPr>
            <p:txBody>
              <a:bodyPr/>
              <a:lstStyle/>
              <a:p>
                <a:r>
                  <a:rPr lang="ru-RU">
                    <a:noFill/>
                  </a:rPr>
                  <a:t> </a:t>
                </a:r>
              </a:p>
            </p:txBody>
          </p:sp>
        </mc:Fallback>
      </mc:AlternateContent>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Объект 2"/>
              <p:cNvSpPr>
                <a:spLocks noGrp="1"/>
              </p:cNvSpPr>
              <p:nvPr>
                <p:ph idx="1"/>
              </p:nvPr>
            </p:nvSpPr>
            <p:spPr>
              <a:xfrm>
                <a:off x="323528" y="476672"/>
                <a:ext cx="8496944" cy="6048672"/>
              </a:xfrm>
            </p:spPr>
            <p:txBody>
              <a:bodyPr>
                <a:normAutofit lnSpcReduction="10000"/>
              </a:bodyPr>
              <a:lstStyle/>
              <a:p>
                <a:pPr marL="0" indent="442913" algn="just">
                  <a:lnSpc>
                    <a:spcPct val="150000"/>
                  </a:lnSpc>
                  <a:buNone/>
                </a:pPr>
                <a:r>
                  <a:rPr lang="ru-RU" sz="2800" dirty="0" smtClean="0">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endParaRPr lang="ru-RU" sz="2800" b="1" dirty="0">
                  <a:latin typeface="Times New Roman" panose="02020603050405020304" pitchFamily="18" charset="0"/>
                  <a:cs typeface="Times New Roman" panose="02020603050405020304" pitchFamily="18" charset="0"/>
                </a:endParaRPr>
              </a:p>
              <a:p>
                <a:pPr marL="0" indent="442913" algn="r">
                  <a:lnSpc>
                    <a:spcPct val="150000"/>
                  </a:lnSpc>
                  <a:buNone/>
                </a:pPr>
                <a14:m>
                  <m:oMath xmlns:m="http://schemas.openxmlformats.org/officeDocument/2006/math">
                    <m:sSub>
                      <m:sSubPr>
                        <m:ctrlPr>
                          <a:rPr lang="ru-RU" sz="2800" i="1">
                            <a:latin typeface="Cambria Math"/>
                          </a:rPr>
                        </m:ctrlPr>
                      </m:sSubPr>
                      <m:e>
                        <m:r>
                          <a:rPr lang="en-US" sz="2800" b="1" i="1">
                            <a:latin typeface="Cambria Math"/>
                          </a:rPr>
                          <m:t>𝑸</m:t>
                        </m:r>
                      </m:e>
                      <m:sub>
                        <m:r>
                          <a:rPr lang="en-US" sz="2800" b="1" i="1">
                            <a:latin typeface="Cambria Math"/>
                          </a:rPr>
                          <m:t>𝒖</m:t>
                        </m:r>
                      </m:sub>
                    </m:sSub>
                    <m:r>
                      <a:rPr lang="ru-RU" sz="2800" b="1" i="1">
                        <a:latin typeface="Cambria Math"/>
                      </a:rPr>
                      <m:t>=</m:t>
                    </m:r>
                    <m:r>
                      <a:rPr lang="en-US" sz="2800" b="1" i="1">
                        <a:latin typeface="Cambria Math"/>
                      </a:rPr>
                      <m:t>𝟏</m:t>
                    </m:r>
                    <m:r>
                      <a:rPr lang="uz-Cyrl-UZ" sz="2800" b="1" i="1" smtClean="0">
                        <a:latin typeface="Cambria Math"/>
                      </a:rPr>
                      <m:t>/</m:t>
                    </m:r>
                    <m:d>
                      <m:dPr>
                        <m:ctrlPr>
                          <a:rPr lang="ru-RU" sz="2800" i="1">
                            <a:latin typeface="Cambria Math"/>
                          </a:rPr>
                        </m:ctrlPr>
                      </m:dPr>
                      <m:e>
                        <m:sSub>
                          <m:sSubPr>
                            <m:ctrlPr>
                              <a:rPr lang="ru-RU" sz="2800" i="1">
                                <a:latin typeface="Cambria Math"/>
                              </a:rPr>
                            </m:ctrlPr>
                          </m:sSubPr>
                          <m:e>
                            <m:r>
                              <a:rPr lang="en-US" sz="2800" b="1" i="1">
                                <a:latin typeface="Cambria Math"/>
                              </a:rPr>
                              <m:t>𝒕</m:t>
                            </m:r>
                          </m:e>
                          <m:sub>
                            <m:r>
                              <a:rPr lang="en-US" sz="2800" b="1" i="1">
                                <a:latin typeface="Cambria Math"/>
                              </a:rPr>
                              <m:t>𝒓</m:t>
                            </m:r>
                          </m:sub>
                        </m:sSub>
                        <m:r>
                          <a:rPr lang="ru-RU" sz="2800" b="1" i="1">
                            <a:latin typeface="Cambria Math"/>
                          </a:rPr>
                          <m:t>+</m:t>
                        </m:r>
                        <m:sSub>
                          <m:sSubPr>
                            <m:ctrlPr>
                              <a:rPr lang="ru-RU" sz="2800" i="1">
                                <a:latin typeface="Cambria Math"/>
                              </a:rPr>
                            </m:ctrlPr>
                          </m:sSubPr>
                          <m:e>
                            <m:r>
                              <a:rPr lang="en-US" sz="2800" b="1" i="1">
                                <a:latin typeface="Cambria Math"/>
                              </a:rPr>
                              <m:t>𝒕</m:t>
                            </m:r>
                          </m:e>
                          <m:sub>
                            <m:r>
                              <a:rPr lang="en-US" sz="2800" b="1" i="1">
                                <a:latin typeface="Cambria Math"/>
                              </a:rPr>
                              <m:t>𝒙</m:t>
                            </m:r>
                          </m:sub>
                        </m:sSub>
                      </m:e>
                    </m:d>
                  </m:oMath>
                </a14:m>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a:t>
                </a:r>
                <a:r>
                  <a:rPr lang="uz-Latn-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442913" algn="just">
                  <a:lnSpc>
                    <a:spcPct val="150000"/>
                  </a:lnSpc>
                  <a:buNone/>
                </a:pPr>
                <a:r>
                  <a:rPr lang="ru-RU" sz="2800" dirty="0" err="1">
                    <a:latin typeface="Times New Roman" panose="02020603050405020304" pitchFamily="18" charset="0"/>
                    <a:cs typeface="Times New Roman" panose="02020603050405020304" pitchFamily="18" charset="0"/>
                  </a:rPr>
                  <a:t>циклнинг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реал конструктив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тўхтовсиз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эришилади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442913" algn="just">
                  <a:lnSpc>
                    <a:spcPct val="150000"/>
                  </a:lnSpc>
                  <a:buNone/>
                </a:pP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автоматик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x</a:t>
                </a:r>
                <a:r>
                  <a:rPr lang="ru-RU" sz="2800" dirty="0">
                    <a:latin typeface="Times New Roman" panose="02020603050405020304" pitchFamily="18" charset="0"/>
                    <a:cs typeface="Times New Roman" panose="02020603050405020304" pitchFamily="18" charset="0"/>
                  </a:rPr>
                  <a:t>=0 </a:t>
                </a:r>
                <a:r>
                  <a:rPr lang="ru-RU" sz="2800" dirty="0" err="1">
                    <a:latin typeface="Times New Roman" panose="02020603050405020304" pitchFamily="18" charset="0"/>
                    <a:cs typeface="Times New Roman" panose="02020603050405020304" pitchFamily="18" charset="0"/>
                  </a:rPr>
                  <a:t>бўлганда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формуладан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топилади</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mc:Choice>
        <mc:Fallback>
          <p:sp>
            <p:nvSpPr>
              <p:cNvPr id="3" name="Объект 2"/>
              <p:cNvSpPr>
                <a:spLocks noGrp="1" noRot="1" noChangeAspect="1" noMove="1" noResize="1" noEditPoints="1" noAdjustHandles="1" noChangeArrowheads="1" noChangeShapeType="1" noTextEdit="1"/>
              </p:cNvSpPr>
              <p:nvPr>
                <p:ph idx="1"/>
              </p:nvPr>
            </p:nvSpPr>
            <p:spPr>
              <a:xfrm>
                <a:off x="323528" y="476672"/>
                <a:ext cx="8496944" cy="6048672"/>
              </a:xfrm>
              <a:blipFill rotWithShape="1">
                <a:blip r:embed="rId2"/>
                <a:stretch>
                  <a:fillRect l="-1435" r="-1506"/>
                </a:stretch>
              </a:blipFill>
            </p:spPr>
            <p:txBody>
              <a:bodyPr/>
              <a:lstStyle/>
              <a:p>
                <a:r>
                  <a:rPr lang="ru-RU">
                    <a:noFill/>
                  </a:rPr>
                  <a:t> </a:t>
                </a:r>
              </a:p>
            </p:txBody>
          </p:sp>
        </mc:Fallback>
      </mc:AlternateContent>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12776"/>
            <a:ext cx="8568952" cy="5184576"/>
          </a:xfrm>
        </p:spPr>
        <p:txBody>
          <a:bodyPr anchor="t">
            <a:noAutofit/>
          </a:bodyPr>
          <a:lstStyle/>
          <a:p>
            <a:pPr marL="0" indent="442913" algn="just">
              <a:lnSpc>
                <a:spcPct val="150000"/>
              </a:lnSpc>
              <a:spcBef>
                <a:spcPts val="0"/>
              </a:spcBef>
              <a:buNone/>
            </a:pPr>
            <a:r>
              <a:rPr lang="uz-Latn-UZ" sz="2800" dirty="0">
                <a:latin typeface="Times New Roman" panose="02020603050405020304" pitchFamily="18" charset="0"/>
                <a:cs typeface="Times New Roman" panose="02020603050405020304" pitchFamily="18" charset="0"/>
              </a:rPr>
              <a:t>бу</a:t>
            </a:r>
            <a:r>
              <a:rPr lang="uz-Cyrl-UZ" sz="2800" dirty="0">
                <a:latin typeface="Times New Roman" panose="02020603050405020304" pitchFamily="18" charset="0"/>
                <a:cs typeface="Times New Roman" panose="02020603050405020304" pitchFamily="18" charset="0"/>
              </a:rPr>
              <a:t> ерда: </a:t>
            </a:r>
            <a:r>
              <a:rPr lang="ru-RU" sz="2800" dirty="0">
                <a:latin typeface="Times New Roman" panose="02020603050405020304" pitchFamily="18" charset="0"/>
                <a:cs typeface="Times New Roman" panose="02020603050405020304" pitchFamily="18" charset="0"/>
                <a:sym typeface="Symbol"/>
              </a:rPr>
              <a:t></a:t>
            </a:r>
            <a:r>
              <a:rPr lang="uz-Cyrl-UZ" sz="2800" dirty="0">
                <a:latin typeface="Times New Roman" panose="02020603050405020304" pitchFamily="18" charset="0"/>
                <a:cs typeface="Times New Roman" panose="02020603050405020304" pitchFamily="18" charset="0"/>
              </a:rPr>
              <a:t>–</a:t>
            </a:r>
            <a:r>
              <a:rPr lang="uz-Latn-UZ" sz="2800" dirty="0">
                <a:latin typeface="Times New Roman" panose="02020603050405020304" pitchFamily="18" charset="0"/>
                <a:cs typeface="Times New Roman" panose="02020603050405020304" pitchFamily="18" charset="0"/>
              </a:rPr>
              <a:t>кўрсаткич иш унумдорлиги коэффициенти бўлиб, у тўхтовсиз ишлашда </a:t>
            </a:r>
            <a:r>
              <a:rPr lang="ru-RU" sz="2800" dirty="0">
                <a:latin typeface="Times New Roman" panose="02020603050405020304" pitchFamily="18" charset="0"/>
                <a:cs typeface="Times New Roman" panose="02020603050405020304" pitchFamily="18" charset="0"/>
                <a:sym typeface="Symbol"/>
              </a:rPr>
              <a:t></a:t>
            </a:r>
            <a:r>
              <a:rPr lang="uz-Latn-UZ" sz="2800" dirty="0">
                <a:latin typeface="Times New Roman" panose="02020603050405020304" pitchFamily="18" charset="0"/>
                <a:cs typeface="Times New Roman" panose="02020603050405020304" pitchFamily="18" charset="0"/>
              </a:rPr>
              <a:t> = 0,8 га тенг бўлади, бу дегани ишчи циклида 50%ни ташкил қилади. Салт юришлар эса 20</a:t>
            </a:r>
            <a:r>
              <a:rPr lang="uz-Latn-UZ"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ни</a:t>
            </a:r>
            <a:r>
              <a:rPr lang="uz-Latn-UZ" sz="2800" dirty="0">
                <a:latin typeface="Times New Roman" panose="02020603050405020304" pitchFamily="18" charset="0"/>
                <a:cs typeface="Times New Roman" panose="02020603050405020304" pitchFamily="18" charset="0"/>
              </a:rPr>
              <a:t>, шунга боғлиқ ҳолда технологик жараёнлар 80</a:t>
            </a:r>
            <a:r>
              <a:rPr lang="uz-Latn-UZ" sz="2800"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гача </a:t>
            </a:r>
            <a:r>
              <a:rPr lang="uz-Latn-UZ" sz="2800" dirty="0">
                <a:latin typeface="Times New Roman" panose="02020603050405020304" pitchFamily="18" charset="0"/>
                <a:cs typeface="Times New Roman" panose="02020603050405020304" pitchFamily="18" charset="0"/>
              </a:rPr>
              <a:t>ташкил этилган. </a:t>
            </a:r>
            <a:r>
              <a:rPr lang="ru-RU" sz="2800" dirty="0">
                <a:latin typeface="Times New Roman" panose="02020603050405020304" pitchFamily="18" charset="0"/>
                <a:cs typeface="Times New Roman" panose="02020603050405020304" pitchFamily="18" charset="0"/>
              </a:rPr>
              <a:t>η </a:t>
            </a:r>
            <a:r>
              <a:rPr lang="uz-Latn-UZ" sz="2800" dirty="0">
                <a:latin typeface="Times New Roman" panose="02020603050405020304" pitchFamily="18" charset="0"/>
                <a:cs typeface="Times New Roman" panose="02020603050405020304" pitchFamily="18" charset="0"/>
              </a:rPr>
              <a:t>қанчалик узлукчизлик даражаси катта бўлса, шунчалик жиҳозлар ва механизмларни конструкциялаш  юқори бўлади.</a:t>
            </a:r>
            <a:endParaRPr lang="uz-Cyrl-UZ" sz="2800" dirty="0">
              <a:latin typeface="Times New Roman" panose="02020603050405020304" pitchFamily="18" charset="0"/>
              <a:cs typeface="Times New Roman" panose="02020603050405020304" pitchFamily="18" charset="0"/>
            </a:endParaRPr>
          </a:p>
        </p:txBody>
      </p:sp>
      <p:pic>
        <p:nvPicPr>
          <p:cNvPr id="4" name="Рисунок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296082"/>
            <a:ext cx="5256584" cy="936104"/>
          </a:xfrm>
          <a:prstGeom prst="rect">
            <a:avLst/>
          </a:prstGeom>
          <a:noFill/>
          <a:ln>
            <a:noFill/>
          </a:ln>
        </p:spPr>
      </p:pic>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0" algn="ctr">
              <a:lnSpc>
                <a:spcPct val="150000"/>
              </a:lnSpc>
              <a:spcBef>
                <a:spcPts val="600"/>
              </a:spcBef>
              <a:buNone/>
            </a:pPr>
            <a:r>
              <a:rPr lang="uz-Cyrl-UZ" sz="2800" b="1" dirty="0">
                <a:latin typeface="Times New Roman" panose="02020603050405020304" pitchFamily="18" charset="0"/>
                <a:cs typeface="Times New Roman" panose="02020603050405020304" pitchFamily="18" charset="0"/>
              </a:rPr>
              <a:t>11.2. Унумдорликни ошириш омиллари.</a:t>
            </a:r>
          </a:p>
          <a:p>
            <a:pPr marL="0" indent="536575" algn="just">
              <a:spcBef>
                <a:spcPts val="600"/>
              </a:spcBef>
              <a:buNone/>
            </a:pPr>
            <a:endParaRPr lang="en-US" sz="1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0"/>
              </a:spcBef>
              <a:buNone/>
            </a:pPr>
            <a:r>
              <a:rPr lang="uz-Cyrl-UZ" sz="2800" dirty="0" smtClean="0">
                <a:latin typeface="Times New Roman" panose="02020603050405020304" pitchFamily="18" charset="0"/>
                <a:cs typeface="Times New Roman" panose="02020603050405020304" pitchFamily="18" charset="0"/>
              </a:rPr>
              <a:t>Автоматик </a:t>
            </a:r>
            <a:r>
              <a:rPr lang="uz-Cyrl-UZ" sz="2800" dirty="0">
                <a:latin typeface="Times New Roman" panose="02020603050405020304" pitchFamily="18" charset="0"/>
                <a:cs typeface="Times New Roman" panose="02020603050405020304" pitchFamily="18" charset="0"/>
              </a:rPr>
              <a:t>линия иш унумдорлиги ҳар қандай носозлик ва тўхташларни ҳисобга олинмаган ҳолда ҳисобланади.  Функционал шартларга кўра циклдан ташқари бўлган технологик машина ва автоматик линияни бешта турга бўлиш мумкин</a:t>
            </a:r>
            <a:r>
              <a:rPr lang="uz-Cyrl-UZ"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pPr marL="0" indent="536575" algn="just">
              <a:lnSpc>
                <a:spcPct val="150000"/>
              </a:lnSpc>
              <a:spcBef>
                <a:spcPts val="600"/>
              </a:spcBef>
              <a:buNone/>
            </a:pPr>
            <a:r>
              <a:rPr lang="ru-RU" sz="2800" dirty="0" smtClean="0">
                <a:latin typeface="Times New Roman" panose="02020603050405020304" pitchFamily="18" charset="0"/>
                <a:cs typeface="Times New Roman" panose="02020603050405020304" pitchFamily="18" charset="0"/>
              </a:rPr>
              <a:t>1.	</a:t>
            </a:r>
            <a:r>
              <a:rPr lang="ru-RU" sz="2800" dirty="0" err="1" smtClean="0">
                <a:latin typeface="Times New Roman" panose="02020603050405020304" pitchFamily="18" charset="0"/>
                <a:cs typeface="Times New Roman" panose="02020603050405020304" pitchFamily="18" charset="0"/>
              </a:rPr>
              <a:t>Инструментга</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автоматик машина инструмент </a:t>
            </a:r>
            <a:r>
              <a:rPr lang="ru-RU" sz="2800" dirty="0" err="1">
                <a:latin typeface="Times New Roman" panose="02020603050405020304" pitchFamily="18" charset="0"/>
                <a:cs typeface="Times New Roman" panose="02020603050405020304" pitchFamily="18" charset="0"/>
              </a:rPr>
              <a:t>сабабли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ишламаса</a:t>
            </a:r>
            <a:r>
              <a:rPr lang="ru-RU" sz="2800" dirty="0" smtClean="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2.	Жиҳозларга қараб оддий; бунда автоматик машинани унинг механизмлари ва мосламаларнинг ишламаслиги оқибатида.</a:t>
            </a:r>
          </a:p>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3.	Ташкилий сабабларга кўра оддий, агар механизм ёки мослама ва инструмент, бундан ташқари машина тўлиқ ишга тайёр бўлганда айрим сабабларга кўра ишламаса. Бундай ҳоллар материални перпеодик заправка қилганда, чиқиндиларни тозалашда, деталларни топшириш ва заготовкаларни  қабул қилишда иш бўйича созлашувда, смена топширишда заготовка йўнишда ва ишчини йўқлигида бўлади.</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lnSpcReduction="10000"/>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4.	Маҳсулот яроқсиз бўлганда. Машина нормал ҳолда ишлаб маҳсулот берганда; шу билан бирга бу маҳсулот яроқсиз бўлганда, машина созланганда маҳсулотни яроқсиз бўлиши комплексини настройка қилинганда маҳсулот яроқсизлиги, материал яроқсизлиги ва бошқа сабаблар.</a:t>
            </a:r>
          </a:p>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5.	Янги маҳсулот  ишлаб чиқаришга наладка қилинганда, дастур ташувчилар ўзгартирилганда қисиш мосламаларни технологик таъмирланганда ва бошқалар.</a:t>
            </a: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7371" y="5805264"/>
            <a:ext cx="7920880" cy="576064"/>
          </a:xfrm>
        </p:spPr>
        <p:txBody>
          <a:bodyPr anchor="ctr">
            <a:noAutofit/>
          </a:bodyPr>
          <a:lstStyle/>
          <a:p>
            <a:pPr marL="0" indent="0" algn="ctr">
              <a:lnSpc>
                <a:spcPct val="150000"/>
              </a:lnSpc>
              <a:spcBef>
                <a:spcPts val="0"/>
              </a:spcBef>
              <a:buNone/>
            </a:pPr>
            <a:r>
              <a:rPr lang="ru-RU" sz="2800" b="1" i="1" dirty="0" err="1" smtClean="0">
                <a:latin typeface="Times New Roman" panose="02020603050405020304" pitchFamily="18" charset="0"/>
                <a:cs typeface="Times New Roman" panose="02020603050405020304" pitchFamily="18" charset="0"/>
              </a:rPr>
              <a:t>Унумдорликни</a:t>
            </a:r>
            <a:r>
              <a:rPr lang="ru-RU" sz="2800" b="1" i="1" dirty="0" smtClean="0">
                <a:latin typeface="Times New Roman" panose="02020603050405020304" pitchFamily="18" charset="0"/>
                <a:cs typeface="Times New Roman" panose="02020603050405020304" pitchFamily="18" charset="0"/>
              </a:rPr>
              <a:t> </a:t>
            </a:r>
            <a:r>
              <a:rPr lang="ru-RU" sz="2800" b="1" i="1" dirty="0" err="1" smtClean="0">
                <a:latin typeface="Times New Roman" panose="02020603050405020304" pitchFamily="18" charset="0"/>
                <a:cs typeface="Times New Roman" panose="02020603050405020304" pitchFamily="18" charset="0"/>
              </a:rPr>
              <a:t>ошириш</a:t>
            </a:r>
            <a:r>
              <a:rPr lang="ru-RU" sz="2800" b="1" i="1" dirty="0" smtClean="0">
                <a:latin typeface="Times New Roman" panose="02020603050405020304" pitchFamily="18" charset="0"/>
                <a:cs typeface="Times New Roman" panose="02020603050405020304" pitchFamily="18" charset="0"/>
              </a:rPr>
              <a:t> </a:t>
            </a:r>
            <a:r>
              <a:rPr lang="ru-RU" sz="2800" b="1" i="1" dirty="0" err="1" smtClean="0">
                <a:latin typeface="Times New Roman" panose="02020603050405020304" pitchFamily="18" charset="0"/>
                <a:cs typeface="Times New Roman" panose="02020603050405020304" pitchFamily="18" charset="0"/>
              </a:rPr>
              <a:t>омиллари</a:t>
            </a:r>
            <a:endParaRPr lang="uz-Cyrl-UZ" sz="2800" b="1" dirty="0">
              <a:latin typeface="Times New Roman" panose="02020603050405020304" pitchFamily="18" charset="0"/>
              <a:cs typeface="Times New Roman" panose="02020603050405020304" pitchFamily="18"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7380"/>
          <a:stretch/>
        </p:blipFill>
        <p:spPr bwMode="auto">
          <a:xfrm>
            <a:off x="368970" y="188640"/>
            <a:ext cx="8389281" cy="53354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442913"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Кўрсатилган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линияни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тартибига</a:t>
            </a:r>
            <a:r>
              <a:rPr lang="ru-RU" sz="2800" dirty="0">
                <a:latin typeface="Times New Roman" panose="02020603050405020304" pitchFamily="18" charset="0"/>
                <a:cs typeface="Times New Roman" panose="02020603050405020304" pitchFamily="18" charset="0"/>
              </a:rPr>
              <a:t> функционал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тозалаш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яроқсиз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наладкалаш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ўхшаш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a:t>
            </a:r>
          </a:p>
          <a:p>
            <a:pPr marL="0" indent="442913"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Ташкилий</a:t>
            </a:r>
            <a:r>
              <a:rPr lang="ru-RU" sz="2800" dirty="0">
                <a:latin typeface="Times New Roman" panose="02020603050405020304" pitchFamily="18" charset="0"/>
                <a:cs typeface="Times New Roman" panose="02020603050405020304" pitchFamily="18" charset="0"/>
              </a:rPr>
              <a:t>-техник </a:t>
            </a:r>
            <a:r>
              <a:rPr lang="ru-RU" sz="2800" dirty="0" err="1">
                <a:latin typeface="Times New Roman" panose="02020603050405020304" pitchFamily="18" charset="0"/>
                <a:cs typeface="Times New Roman" panose="02020603050405020304" pitchFamily="18" charset="0"/>
              </a:rPr>
              <a:t>шароитлар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сабабларга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функционал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lvl="0" indent="442913" algn="just">
              <a:lnSpc>
                <a:spcPct val="150000"/>
              </a:lnSpc>
              <a:buNone/>
            </a:pPr>
            <a:r>
              <a:rPr lang="ru-RU" sz="2800" dirty="0" err="1">
                <a:latin typeface="Times New Roman" panose="02020603050405020304" pitchFamily="18" charset="0"/>
                <a:cs typeface="Times New Roman" panose="02020603050405020304" pitchFamily="18" charset="0"/>
              </a:rPr>
              <a:t>Ташқи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паст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камаяди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инобатга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деган</a:t>
            </a:r>
            <a:r>
              <a:rPr lang="ru-RU" sz="2800" dirty="0">
                <a:latin typeface="Times New Roman" panose="02020603050405020304" pitchFamily="18" charset="0"/>
                <a:cs typeface="Times New Roman" panose="02020603050405020304" pitchFamily="18" charset="0"/>
              </a:rPr>
              <a:t> ном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Сўнгра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ташкилий</a:t>
            </a:r>
            <a:r>
              <a:rPr lang="ru-RU" sz="2800" dirty="0">
                <a:latin typeface="Times New Roman" panose="02020603050405020304" pitchFamily="18" charset="0"/>
                <a:cs typeface="Times New Roman" panose="02020603050405020304" pitchFamily="18" charset="0"/>
              </a:rPr>
              <a:t> - техник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260648"/>
                <a:ext cx="8640960" cy="6408712"/>
              </a:xfrm>
            </p:spPr>
            <p:txBody>
              <a:bodyPr>
                <a:noAutofit/>
              </a:bodyPr>
              <a:lstStyle/>
              <a:p>
                <a:pPr marL="0" indent="452438" algn="just">
                  <a:lnSpc>
                    <a:spcPct val="150000"/>
                  </a:lnSpc>
                  <a:buNone/>
                </a:pPr>
                <a:r>
                  <a:rPr lang="ru-RU" sz="2800" dirty="0" smtClean="0">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452438" algn="r">
                  <a:lnSpc>
                    <a:spcPct val="150000"/>
                  </a:lnSpc>
                  <a:buNone/>
                </a:pP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Latn-UZ" sz="2800" b="1" i="1">
                                <a:latin typeface="Cambria Math"/>
                              </a:rPr>
                              <m:t>𝒕</m:t>
                            </m:r>
                          </m:e>
                          <m:sub>
                            <m:r>
                              <a:rPr lang="uz-Latn-UZ" sz="2800" b="1" i="1">
                                <a:latin typeface="Cambria Math"/>
                              </a:rPr>
                              <m:t>𝒏</m:t>
                            </m:r>
                          </m:sub>
                        </m:sSub>
                        <m:r>
                          <a:rPr lang="uz-Latn-UZ" sz="2800" b="1" i="1">
                            <a:latin typeface="Cambria Math"/>
                          </a:rPr>
                          <m:t>=</m:t>
                        </m:r>
                      </m:e>
                    </m:nary>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Latn-UZ" sz="2800" b="1" i="1">
                                <a:latin typeface="Cambria Math"/>
                              </a:rPr>
                              <m:t>𝒕</m:t>
                            </m:r>
                          </m:e>
                          <m:sub>
                            <m:r>
                              <a:rPr lang="uz-Latn-UZ" sz="2800" b="1" i="1">
                                <a:latin typeface="Cambria Math"/>
                              </a:rPr>
                              <m:t>𝒄</m:t>
                            </m:r>
                          </m:sub>
                        </m:sSub>
                      </m:e>
                    </m:nary>
                    <m:r>
                      <a:rPr lang="uz-Latn-UZ" sz="2800" b="1" i="1">
                        <a:latin typeface="Cambria Math"/>
                      </a:rPr>
                      <m:t>+</m:t>
                    </m:r>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Latn-UZ" sz="2800" b="1" i="1">
                                <a:latin typeface="Cambria Math"/>
                              </a:rPr>
                              <m:t>𝒕</m:t>
                            </m:r>
                          </m:e>
                          <m:sub>
                            <m:r>
                              <a:rPr lang="uz-Latn-UZ" sz="2800" b="1" i="1">
                                <a:latin typeface="Cambria Math"/>
                              </a:rPr>
                              <m:t>𝒄𝒎</m:t>
                            </m:r>
                          </m:sub>
                        </m:sSub>
                      </m:e>
                    </m:nary>
                  </m:oMath>
                </a14:m>
                <a:r>
                  <a:rPr lang="uz-Latn-UZ" sz="2800" b="1" dirty="0">
                    <a:latin typeface="Times New Roman" panose="02020603050405020304" pitchFamily="18" charset="0"/>
                    <a:cs typeface="Times New Roman" panose="02020603050405020304" pitchFamily="18" charset="0"/>
                  </a:rPr>
                  <a:t> </a:t>
                </a:r>
                <a:r>
                  <a:rPr lang="uz-Latn-UZ" sz="2800" b="1" dirty="0" smtClean="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3</a:t>
                </a:r>
                <a:r>
                  <a:rPr lang="uz-Latn-UZ" sz="2800" dirty="0">
                    <a:latin typeface="Times New Roman" panose="02020603050405020304" pitchFamily="18" charset="0"/>
                    <a:cs typeface="Times New Roman" panose="02020603050405020304" pitchFamily="18" charset="0"/>
                  </a:rPr>
                  <a:t>)</a:t>
                </a:r>
                <a:r>
                  <a:rPr lang="ru-RU" sz="2800" b="1" dirty="0">
                    <a:latin typeface="Times New Roman" panose="02020603050405020304" pitchFamily="18" charset="0"/>
                    <a:cs typeface="Times New Roman" panose="02020603050405020304" pitchFamily="18" charset="0"/>
                    <a:sym typeface="Symbol"/>
                  </a:rPr>
                  <a:t></a:t>
                </a:r>
                <a:endParaRPr lang="ru-RU" sz="2800" b="1" dirty="0">
                  <a:latin typeface="Times New Roman" panose="02020603050405020304" pitchFamily="18" charset="0"/>
                  <a:cs typeface="Times New Roman" panose="02020603050405020304" pitchFamily="18" charset="0"/>
                </a:endParaRPr>
              </a:p>
              <a:p>
                <a:pPr marL="0" indent="452438" algn="just">
                  <a:lnSpc>
                    <a:spcPct val="150000"/>
                  </a:lnSpc>
                  <a:buNone/>
                </a:pP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вариантларни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хусусий</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инобатга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аниқланади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452438" algn="r">
                  <a:lnSpc>
                    <a:spcPct val="150000"/>
                  </a:lnSpc>
                  <a:buNone/>
                </a:pPr>
                <a14:m>
                  <m:oMath xmlns:m="http://schemas.openxmlformats.org/officeDocument/2006/math">
                    <m:sSub>
                      <m:sSubPr>
                        <m:ctrlPr>
                          <a:rPr lang="ru-RU" sz="2800" i="1" smtClean="0">
                            <a:latin typeface="Cambria Math"/>
                          </a:rPr>
                        </m:ctrlPr>
                      </m:sSubPr>
                      <m:e>
                        <m:nary>
                          <m:naryPr>
                            <m:chr m:val="∑"/>
                            <m:subHide m:val="on"/>
                            <m:supHide m:val="on"/>
                            <m:ctrlPr>
                              <a:rPr lang="ru-RU" sz="2800" i="1" smtClean="0">
                                <a:latin typeface="Cambria Math"/>
                              </a:rPr>
                            </m:ctrlPr>
                          </m:naryPr>
                          <m:sub/>
                          <m:sup/>
                          <m:e>
                            <m:r>
                              <a:rPr lang="ru-RU" sz="2800" b="1" i="1">
                                <a:latin typeface="Cambria Math"/>
                              </a:rPr>
                              <m:t>𝒕</m:t>
                            </m:r>
                          </m:e>
                        </m:nary>
                      </m:e>
                      <m:sub>
                        <m:r>
                          <a:rPr lang="ru-RU" sz="2800" b="1" i="1">
                            <a:latin typeface="Cambria Math"/>
                          </a:rPr>
                          <m:t>𝒏</m:t>
                        </m:r>
                      </m:sub>
                    </m:sSub>
                    <m:r>
                      <a:rPr lang="ru-RU" sz="2800" b="1" i="1">
                        <a:latin typeface="Cambria Math"/>
                      </a:rPr>
                      <m:t>=</m:t>
                    </m:r>
                    <m:sSub>
                      <m:sSubPr>
                        <m:ctrlPr>
                          <a:rPr lang="ru-RU" sz="2800" i="1">
                            <a:latin typeface="Cambria Math"/>
                          </a:rPr>
                        </m:ctrlPr>
                      </m:sSubPr>
                      <m:e>
                        <m:nary>
                          <m:naryPr>
                            <m:chr m:val="∑"/>
                            <m:subHide m:val="on"/>
                            <m:supHide m:val="on"/>
                            <m:ctrlPr>
                              <a:rPr lang="ru-RU" sz="2800" i="1" smtClean="0">
                                <a:latin typeface="Cambria Math"/>
                              </a:rPr>
                            </m:ctrlPr>
                          </m:naryPr>
                          <m:sub/>
                          <m:sup/>
                          <m:e>
                            <m:r>
                              <a:rPr lang="ru-RU" sz="2800" b="1" i="1">
                                <a:latin typeface="Cambria Math"/>
                              </a:rPr>
                              <m:t>𝒕</m:t>
                            </m:r>
                          </m:e>
                        </m:nary>
                      </m:e>
                      <m:sub>
                        <m:r>
                          <a:rPr lang="en-US" sz="2800" b="1" i="1">
                            <a:latin typeface="Cambria Math"/>
                          </a:rPr>
                          <m:t>𝟏</m:t>
                        </m:r>
                      </m:sub>
                    </m:sSub>
                    <m:r>
                      <a:rPr lang="ru-RU" sz="2800" b="1" i="1">
                        <a:latin typeface="Cambria Math"/>
                      </a:rPr>
                      <m:t>+</m:t>
                    </m:r>
                    <m:nary>
                      <m:naryPr>
                        <m:chr m:val="∑"/>
                        <m:subHide m:val="on"/>
                        <m:supHide m:val="on"/>
                        <m:ctrlPr>
                          <a:rPr lang="ru-RU" sz="2800" b="1" i="1" smtClean="0">
                            <a:latin typeface="Cambria Math"/>
                          </a:rPr>
                        </m:ctrlPr>
                      </m:naryPr>
                      <m:sub/>
                      <m:sup/>
                      <m:e>
                        <m:sSub>
                          <m:sSubPr>
                            <m:ctrlPr>
                              <a:rPr lang="ru-RU" sz="2800" b="1" i="1" smtClean="0">
                                <a:latin typeface="Cambria Math"/>
                              </a:rPr>
                            </m:ctrlPr>
                          </m:sSubPr>
                          <m:e>
                            <m:r>
                              <a:rPr lang="en-US" sz="2800" b="1" i="1" smtClean="0">
                                <a:latin typeface="Cambria Math"/>
                              </a:rPr>
                              <m:t>𝒕</m:t>
                            </m:r>
                          </m:e>
                          <m:sub>
                            <m:r>
                              <a:rPr lang="en-US" sz="2800" b="1" i="1" smtClean="0">
                                <a:latin typeface="Cambria Math"/>
                              </a:rPr>
                              <m:t>𝟐</m:t>
                            </m:r>
                          </m:sub>
                        </m:sSub>
                      </m:e>
                    </m:nary>
                    <m:r>
                      <a:rPr lang="ru-RU" sz="2800" b="1" i="1">
                        <a:latin typeface="Cambria Math"/>
                      </a:rPr>
                      <m:t>+</m:t>
                    </m:r>
                    <m:sSub>
                      <m:sSubPr>
                        <m:ctrlPr>
                          <a:rPr lang="ru-RU" sz="2800" i="1">
                            <a:latin typeface="Cambria Math"/>
                          </a:rPr>
                        </m:ctrlPr>
                      </m:sSubPr>
                      <m:e>
                        <m:nary>
                          <m:naryPr>
                            <m:chr m:val="∑"/>
                            <m:subHide m:val="on"/>
                            <m:supHide m:val="on"/>
                            <m:ctrlPr>
                              <a:rPr lang="ru-RU" sz="2800" i="1" smtClean="0">
                                <a:latin typeface="Cambria Math"/>
                              </a:rPr>
                            </m:ctrlPr>
                          </m:naryPr>
                          <m:sub/>
                          <m:sup/>
                          <m:e>
                            <m:r>
                              <a:rPr lang="ru-RU" sz="2800" b="1" i="1">
                                <a:latin typeface="Cambria Math"/>
                              </a:rPr>
                              <m:t>𝒕</m:t>
                            </m:r>
                          </m:e>
                        </m:nary>
                      </m:e>
                      <m:sub>
                        <m:r>
                          <a:rPr lang="en-US" sz="2800" b="1" i="1">
                            <a:latin typeface="Cambria Math"/>
                          </a:rPr>
                          <m:t>𝟑</m:t>
                        </m:r>
                      </m:sub>
                    </m:sSub>
                    <m:r>
                      <a:rPr lang="ru-RU" sz="2800" b="1" i="1">
                        <a:latin typeface="Cambria Math"/>
                      </a:rPr>
                      <m:t>+</m:t>
                    </m:r>
                    <m:nary>
                      <m:naryPr>
                        <m:chr m:val="∑"/>
                        <m:subHide m:val="on"/>
                        <m:supHide m:val="on"/>
                        <m:ctrlPr>
                          <a:rPr lang="ru-RU" sz="2800" b="1" i="1" smtClean="0">
                            <a:latin typeface="Cambria Math"/>
                          </a:rPr>
                        </m:ctrlPr>
                      </m:naryPr>
                      <m:sub/>
                      <m:sup/>
                      <m:e>
                        <m:sSub>
                          <m:sSubPr>
                            <m:ctrlPr>
                              <a:rPr lang="ru-RU" sz="2800" i="1">
                                <a:latin typeface="Cambria Math"/>
                              </a:rPr>
                            </m:ctrlPr>
                          </m:sSubPr>
                          <m:e>
                            <m:r>
                              <a:rPr lang="ru-RU" sz="2800" b="1" i="1">
                                <a:latin typeface="Cambria Math"/>
                              </a:rPr>
                              <m:t>𝒕</m:t>
                            </m:r>
                          </m:e>
                          <m:sub>
                            <m:r>
                              <a:rPr lang="en-US" sz="2800" b="1" i="1">
                                <a:latin typeface="Cambria Math"/>
                              </a:rPr>
                              <m:t>𝟒</m:t>
                            </m:r>
                          </m:sub>
                        </m:sSub>
                      </m:e>
                    </m:nary>
                    <m:r>
                      <a:rPr lang="ru-RU" sz="2800" b="1" i="1">
                        <a:latin typeface="Cambria Math"/>
                      </a:rPr>
                      <m:t>=</m:t>
                    </m:r>
                    <m:nary>
                      <m:naryPr>
                        <m:chr m:val="∑"/>
                        <m:limLoc m:val="undOvr"/>
                        <m:ctrlPr>
                          <a:rPr lang="ru-RU" sz="2800" i="1">
                            <a:latin typeface="Cambria Math"/>
                          </a:rPr>
                        </m:ctrlPr>
                      </m:naryPr>
                      <m:sub>
                        <m:r>
                          <a:rPr lang="en-US" sz="2800" b="1" i="1">
                            <a:latin typeface="Cambria Math"/>
                          </a:rPr>
                          <m:t>𝟏</m:t>
                        </m:r>
                      </m:sub>
                      <m:sup>
                        <m:r>
                          <a:rPr lang="en-US" sz="2800" b="1" i="1">
                            <a:latin typeface="Cambria Math"/>
                          </a:rPr>
                          <m:t>𝟒</m:t>
                        </m:r>
                      </m:sup>
                      <m:e>
                        <m:sSub>
                          <m:sSubPr>
                            <m:ctrlPr>
                              <a:rPr lang="ru-RU" sz="2800" i="1">
                                <a:latin typeface="Cambria Math"/>
                              </a:rPr>
                            </m:ctrlPr>
                          </m:sSubPr>
                          <m:e>
                            <m:r>
                              <a:rPr lang="ru-RU" sz="2800" b="1" i="1">
                                <a:latin typeface="Cambria Math"/>
                              </a:rPr>
                              <m:t>𝒕</m:t>
                            </m:r>
                          </m:e>
                          <m:sub>
                            <m:r>
                              <a:rPr lang="ru-RU" sz="2800" b="1" i="1">
                                <a:latin typeface="Cambria Math"/>
                              </a:rPr>
                              <m:t>𝒏</m:t>
                            </m:r>
                          </m:sub>
                        </m:sSub>
                      </m:e>
                    </m:nary>
                  </m:oMath>
                </a14:m>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4</a:t>
                </a:r>
                <a:r>
                  <a:rPr lang="uz-Latn-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260648"/>
                <a:ext cx="8640960" cy="6408712"/>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C00">
            <a:alpha val="26000"/>
          </a:srgb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57200" y="6093296"/>
            <a:ext cx="8229600" cy="464915"/>
          </a:xfrm>
        </p:spPr>
        <p:txBody>
          <a:bodyPr>
            <a:noAutofit/>
          </a:bodyPr>
          <a:lstStyle/>
          <a:p>
            <a:pPr marL="0" indent="0" algn="ctr">
              <a:buNone/>
            </a:pPr>
            <a:r>
              <a:rPr lang="ru-RU" sz="2400" b="1" dirty="0" err="1" smtClean="0">
                <a:latin typeface="Times New Roman" panose="02020603050405020304" pitchFamily="18" charset="0"/>
                <a:cs typeface="Times New Roman" panose="02020603050405020304" pitchFamily="18" charset="0"/>
              </a:rPr>
              <a:t>Унумдорлик</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кўрсаткичлари</a:t>
            </a:r>
            <a:endParaRPr lang="ru-RU" sz="2400" b="1" dirty="0">
              <a:latin typeface="Times New Roman" panose="02020603050405020304" pitchFamily="18" charset="0"/>
              <a:cs typeface="Times New Roman" panose="02020603050405020304"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51714"/>
            <a:ext cx="8208912" cy="55656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10463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260648"/>
                <a:ext cx="8640960" cy="6480720"/>
              </a:xfrm>
            </p:spPr>
            <p:txBody>
              <a:bodyPr>
                <a:noAutofit/>
              </a:bodyPr>
              <a:lstStyle/>
              <a:p>
                <a:pPr marL="0" indent="539750" algn="just">
                  <a:lnSpc>
                    <a:spcPct val="140000"/>
                  </a:lnSpc>
                  <a:spcBef>
                    <a:spcPts val="0"/>
                  </a:spcBef>
                  <a:buNone/>
                </a:pPr>
                <a:r>
                  <a:rPr lang="uz-Latn-UZ" sz="2800" dirty="0" smtClean="0">
                    <a:latin typeface="Times New Roman" panose="02020603050405020304" pitchFamily="18" charset="0"/>
                    <a:cs typeface="Times New Roman" panose="02020603050405020304" pitchFamily="18" charset="0"/>
                  </a:rPr>
                  <a:t>Оддий ҳолларда   агар q ўзгармас бўлганда </a:t>
                </a: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ru-RU" sz="2800" b="1" i="1">
                                <a:latin typeface="Cambria Math"/>
                              </a:rPr>
                              <m:t>𝒕</m:t>
                            </m:r>
                          </m:e>
                          <m:sub>
                            <m:r>
                              <a:rPr lang="ru-RU" sz="2800" b="1" i="1">
                                <a:latin typeface="Cambria Math"/>
                              </a:rPr>
                              <m:t>𝒏</m:t>
                            </m:r>
                            <m:r>
                              <a:rPr lang="en-US" sz="2800" b="1" i="1">
                                <a:latin typeface="Cambria Math"/>
                              </a:rPr>
                              <m:t>𝟏</m:t>
                            </m:r>
                          </m:sub>
                        </m:sSub>
                        <m:r>
                          <a:rPr lang="ru-RU" sz="2800" b="1" i="1">
                            <a:latin typeface="Cambria Math"/>
                          </a:rPr>
                          <m:t>=</m:t>
                        </m:r>
                        <m:r>
                          <a:rPr lang="ru-RU" sz="2800" b="1" i="1">
                            <a:latin typeface="Cambria Math"/>
                          </a:rPr>
                          <m:t>𝒄𝒐𝒏𝒔𝒕</m:t>
                        </m:r>
                      </m:e>
                    </m:nary>
                  </m:oMath>
                </a14:m>
                <a:endParaRPr lang="ru-RU" sz="2800" b="1" dirty="0">
                  <a:latin typeface="Times New Roman" panose="02020603050405020304" pitchFamily="18" charset="0"/>
                  <a:cs typeface="Times New Roman" panose="02020603050405020304" pitchFamily="18" charset="0"/>
                </a:endParaRPr>
              </a:p>
              <a:p>
                <a:pPr marL="0" indent="539750" algn="r">
                  <a:lnSpc>
                    <a:spcPct val="140000"/>
                  </a:lnSpc>
                  <a:spcBef>
                    <a:spcPts val="0"/>
                  </a:spcBef>
                  <a:buNone/>
                </a:pP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Latn-UZ" sz="2800" b="1" i="1">
                                <a:latin typeface="Cambria Math"/>
                              </a:rPr>
                              <m:t>𝒕</m:t>
                            </m:r>
                          </m:e>
                          <m:sub>
                            <m:r>
                              <a:rPr lang="uz-Latn-UZ" sz="2800" b="1" i="1">
                                <a:latin typeface="Cambria Math"/>
                              </a:rPr>
                              <m:t>𝒏</m:t>
                            </m:r>
                          </m:sub>
                        </m:sSub>
                        <m:r>
                          <a:rPr lang="uz-Latn-UZ" sz="2800" b="1" i="1">
                            <a:latin typeface="Cambria Math"/>
                          </a:rPr>
                          <m:t>=</m:t>
                        </m:r>
                        <m:sSub>
                          <m:sSubPr>
                            <m:ctrlPr>
                              <a:rPr lang="ru-RU" sz="2800" i="1">
                                <a:latin typeface="Cambria Math"/>
                              </a:rPr>
                            </m:ctrlPr>
                          </m:sSubPr>
                          <m:e>
                            <m:r>
                              <a:rPr lang="uz-Latn-UZ" sz="2800" b="1" i="1">
                                <a:latin typeface="Cambria Math"/>
                              </a:rPr>
                              <m:t>𝒕</m:t>
                            </m:r>
                          </m:e>
                          <m:sub>
                            <m:r>
                              <a:rPr lang="uz-Latn-UZ" sz="2800" b="1" i="1">
                                <a:latin typeface="Cambria Math"/>
                              </a:rPr>
                              <m:t>𝟎</m:t>
                            </m:r>
                          </m:sub>
                        </m:sSub>
                        <m:r>
                          <a:rPr lang="uz-Latn-UZ" sz="2800" b="1" i="1">
                            <a:latin typeface="Cambria Math"/>
                          </a:rPr>
                          <m:t>∙</m:t>
                        </m:r>
                        <m:r>
                          <a:rPr lang="uz-Latn-UZ" sz="2800" b="1" i="1">
                            <a:latin typeface="Cambria Math"/>
                          </a:rPr>
                          <m:t>𝒒</m:t>
                        </m:r>
                      </m:e>
                    </m:nary>
                  </m:oMath>
                </a14:m>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5</a:t>
                </a:r>
                <a:r>
                  <a:rPr lang="uz-Latn-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9750" algn="just">
                  <a:lnSpc>
                    <a:spcPct val="140000"/>
                  </a:lnSpc>
                  <a:spcBef>
                    <a:spcPts val="0"/>
                  </a:spcBef>
                  <a:buNone/>
                </a:pPr>
                <a:r>
                  <a:rPr lang="uz-Latn-UZ" sz="2800" dirty="0">
                    <a:latin typeface="Times New Roman" panose="02020603050405020304" pitchFamily="18" charset="0"/>
                    <a:cs typeface="Times New Roman" panose="02020603050405020304" pitchFamily="18" charset="0"/>
                  </a:rPr>
                  <a:t>Циклдан ташқари ҳолатларнинг унумдорликка таъсирини яна қўлланилиш коэффициенти билан баҳоланади. </a:t>
                </a:r>
                <a:endParaRPr lang="ru-RU" sz="2800" b="1" dirty="0">
                  <a:latin typeface="Times New Roman" panose="02020603050405020304" pitchFamily="18" charset="0"/>
                  <a:cs typeface="Times New Roman" panose="02020603050405020304" pitchFamily="18" charset="0"/>
                </a:endParaRPr>
              </a:p>
              <a:p>
                <a:pPr marL="0" indent="539750" algn="r">
                  <a:lnSpc>
                    <a:spcPct val="140000"/>
                  </a:lnSpc>
                  <a:spcBef>
                    <a:spcPts val="0"/>
                  </a:spcBef>
                  <a:buNone/>
                </a:pPr>
                <a14:m>
                  <m:oMath xmlns:m="http://schemas.openxmlformats.org/officeDocument/2006/math">
                    <m:sSub>
                      <m:sSubPr>
                        <m:ctrlPr>
                          <a:rPr lang="ru-RU" sz="2800" i="1">
                            <a:latin typeface="Cambria Math"/>
                          </a:rPr>
                        </m:ctrlPr>
                      </m:sSubPr>
                      <m:e>
                        <m:r>
                          <a:rPr lang="ru-RU" sz="2800" b="0" i="1">
                            <a:latin typeface="Cambria Math"/>
                            <a:sym typeface="Symbol"/>
                          </a:rPr>
                          <m:t></m:t>
                        </m:r>
                      </m:e>
                      <m:sub>
                        <m:r>
                          <a:rPr lang="uz-Cyrl-UZ" sz="2800" b="0" i="1">
                            <a:latin typeface="Cambria Math"/>
                          </a:rPr>
                          <m:t>фой</m:t>
                        </m:r>
                      </m:sub>
                    </m:sSub>
                    <m:r>
                      <a:rPr lang="ru-RU" sz="2800" b="1" i="1">
                        <a:latin typeface="Cambria Math"/>
                      </a:rPr>
                      <m:t>=</m:t>
                    </m:r>
                    <m:sSub>
                      <m:sSubPr>
                        <m:ctrlPr>
                          <a:rPr lang="ru-RU" sz="2800" i="1">
                            <a:latin typeface="Cambria Math"/>
                          </a:rPr>
                        </m:ctrlPr>
                      </m:sSubPr>
                      <m:e>
                        <m:r>
                          <a:rPr lang="ru-RU" sz="2800" b="0" i="1">
                            <a:latin typeface="Cambria Math"/>
                            <a:sym typeface="Symbol"/>
                          </a:rPr>
                          <m:t></m:t>
                        </m:r>
                      </m:e>
                      <m:sub>
                        <m:r>
                          <a:rPr lang="uz-Cyrl-UZ" sz="2800" b="0" i="1" smtClean="0">
                            <a:latin typeface="Cambria Math"/>
                          </a:rPr>
                          <m:t>тех</m:t>
                        </m:r>
                      </m:sub>
                    </m:sSub>
                    <m:r>
                      <a:rPr lang="ru-RU" sz="2800" b="1" i="1">
                        <a:latin typeface="Cambria Math"/>
                      </a:rPr>
                      <m:t>∙</m:t>
                    </m:r>
                    <m:sSub>
                      <m:sSubPr>
                        <m:ctrlPr>
                          <a:rPr lang="ru-RU" sz="2800" b="1" i="1">
                            <a:latin typeface="Cambria Math"/>
                          </a:rPr>
                        </m:ctrlPr>
                      </m:sSubPr>
                      <m:e>
                        <m:r>
                          <a:rPr lang="ru-RU" sz="2800" b="1" i="1">
                            <a:latin typeface="Cambria Math"/>
                            <a:sym typeface="Symbol"/>
                          </a:rPr>
                          <m:t></m:t>
                        </m:r>
                      </m:e>
                      <m:sub>
                        <m:r>
                          <a:rPr lang="ru-RU" sz="2800" b="1" i="1">
                            <a:latin typeface="Cambria Math"/>
                          </a:rPr>
                          <m:t>з</m:t>
                        </m:r>
                      </m:sub>
                    </m:sSub>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11</a:t>
                </a:r>
                <a:r>
                  <a:rPr lang="uz-Latn-UZ" sz="2800" dirty="0" smtClean="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6)</a:t>
                </a:r>
                <a:endParaRPr lang="ru-RU" sz="2800" b="1" dirty="0">
                  <a:latin typeface="Times New Roman" panose="02020603050405020304" pitchFamily="18" charset="0"/>
                  <a:cs typeface="Times New Roman" panose="02020603050405020304" pitchFamily="18" charset="0"/>
                </a:endParaRPr>
              </a:p>
              <a:p>
                <a:pPr marL="0" indent="539750" algn="just">
                  <a:lnSpc>
                    <a:spcPct val="140000"/>
                  </a:lnSpc>
                  <a:spcBef>
                    <a:spcPts val="0"/>
                  </a:spcBef>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uz-Cyrl-UZ"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9750" algn="just">
                  <a:lnSpc>
                    <a:spcPct val="140000"/>
                  </a:lnSpc>
                  <a:spcBef>
                    <a:spcPts val="0"/>
                  </a:spcBef>
                  <a:buNone/>
                </a:pPr>
                <a:r>
                  <a:rPr lang="ru-RU" sz="2800" b="1" i="1" dirty="0">
                    <a:latin typeface="Times New Roman" panose="02020603050405020304" pitchFamily="18" charset="0"/>
                    <a:cs typeface="Times New Roman" panose="02020603050405020304" pitchFamily="18" charset="0"/>
                    <a:sym typeface="Symbol"/>
                  </a:rPr>
                  <a:t></a:t>
                </a:r>
                <a:r>
                  <a:rPr lang="ru-RU" sz="2800" b="1" i="1" baseline="-25000" dirty="0">
                    <a:latin typeface="Times New Roman" panose="02020603050405020304" pitchFamily="18" charset="0"/>
                    <a:cs typeface="Times New Roman" panose="02020603050405020304" pitchFamily="18" charset="0"/>
                  </a:rPr>
                  <a:t>тех</a:t>
                </a:r>
                <a:r>
                  <a:rPr lang="ru-RU" sz="2800" b="1" i="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sym typeface="Symbol"/>
                  </a:rPr>
                  <a:t></a:t>
                </a:r>
                <a:r>
                  <a:rPr lang="ru-RU" sz="2800" baseline="-25000" dirty="0" smtClean="0">
                    <a:latin typeface="Times New Roman" panose="02020603050405020304" pitchFamily="18" charset="0"/>
                    <a:cs typeface="Times New Roman" panose="02020603050405020304" pitchFamily="18" charset="0"/>
                  </a:rPr>
                  <a:t>з</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260648"/>
                <a:ext cx="8640960" cy="6480720"/>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42913" algn="just">
              <a:lnSpc>
                <a:spcPct val="120000"/>
              </a:lnSpc>
              <a:buNone/>
            </a:pPr>
            <a:r>
              <a:rPr lang="ru-RU"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тех</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шартларига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бизга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тех</a:t>
            </a:r>
            <a:r>
              <a:rPr lang="ru-RU" sz="2800" dirty="0">
                <a:latin typeface="Times New Roman" panose="02020603050405020304" pitchFamily="18" charset="0"/>
                <a:cs typeface="Times New Roman" panose="02020603050405020304" pitchFamily="18" charset="0"/>
              </a:rPr>
              <a:t>=0,8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uz-Cyrl-UZ" sz="2800" baseline="-25000" dirty="0">
                <a:latin typeface="Times New Roman" panose="02020603050405020304" pitchFamily="18" charset="0"/>
                <a:cs typeface="Times New Roman" panose="02020603050405020304" pitchFamily="18" charset="0"/>
              </a:rPr>
              <a:t>з</a:t>
            </a:r>
            <a:r>
              <a:rPr lang="ru-RU" sz="2800" dirty="0">
                <a:latin typeface="Times New Roman" panose="02020603050405020304" pitchFamily="18" charset="0"/>
                <a:cs typeface="Times New Roman" panose="02020603050405020304" pitchFamily="18" charset="0"/>
              </a:rPr>
              <a:t>=0,9 </a:t>
            </a:r>
            <a:r>
              <a:rPr lang="ru-RU" sz="2800" dirty="0" err="1">
                <a:latin typeface="Times New Roman" panose="02020603050405020304" pitchFamily="18" charset="0"/>
                <a:cs typeface="Times New Roman" panose="02020603050405020304" pitchFamily="18" charset="0"/>
              </a:rPr>
              <a:t>фарқи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бизга</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план </a:t>
            </a:r>
            <a:r>
              <a:rPr lang="ru-RU" sz="2800" dirty="0" err="1">
                <a:latin typeface="Times New Roman" panose="02020603050405020304" pitchFamily="18" charset="0"/>
                <a:cs typeface="Times New Roman" panose="02020603050405020304" pitchFamily="18" charset="0"/>
              </a:rPr>
              <a:t>фонди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нарсалар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фақатгина</a:t>
            </a:r>
            <a:r>
              <a:rPr lang="ru-RU" sz="2800" dirty="0">
                <a:latin typeface="Times New Roman" panose="02020603050405020304" pitchFamily="18" charset="0"/>
                <a:cs typeface="Times New Roman" panose="02020603050405020304" pitchFamily="18" charset="0"/>
              </a:rPr>
              <a:t> машина 90%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таъминлангандагина</a:t>
            </a:r>
            <a:r>
              <a:rPr lang="ru-RU" sz="2800" dirty="0">
                <a:latin typeface="Times New Roman" panose="02020603050405020304" pitchFamily="18" charset="0"/>
                <a:cs typeface="Times New Roman" panose="02020603050405020304" pitchFamily="18" charset="0"/>
              </a:rPr>
              <a:t> у 80% </a:t>
            </a:r>
            <a:r>
              <a:rPr lang="ru-RU" sz="2800" dirty="0" err="1">
                <a:latin typeface="Times New Roman" panose="02020603050405020304" pitchFamily="18" charset="0"/>
                <a:cs typeface="Times New Roman" panose="02020603050405020304" pitchFamily="18" charset="0"/>
              </a:rPr>
              <a:t>ишлайди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сабабларга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ишламайди</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251520" y="260648"/>
                <a:ext cx="8640960" cy="6336704"/>
              </a:xfrm>
            </p:spPr>
            <p:txBody>
              <a:bodyPr>
                <a:noAutofit/>
              </a:bodyPr>
              <a:lstStyle/>
              <a:p>
                <a:pPr marL="0" indent="536575" algn="just">
                  <a:lnSpc>
                    <a:spcPct val="150000"/>
                  </a:lnSpc>
                  <a:buNone/>
                </a:pPr>
                <a:r>
                  <a:rPr lang="ru-RU" sz="2800" dirty="0">
                    <a:latin typeface="Times New Roman" panose="02020603050405020304" pitchFamily="18" charset="0"/>
                    <a:cs typeface="Times New Roman" panose="02020603050405020304" pitchFamily="18" charset="0"/>
                  </a:rPr>
                  <a:t>Бунда </a:t>
                </a:r>
                <a:r>
                  <a:rPr lang="ru-RU" sz="2800" dirty="0" err="1">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en-US"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14:m>
                  <m:oMathPara xmlns:m="http://schemas.openxmlformats.org/officeDocument/2006/math">
                    <m:oMathParaPr>
                      <m:jc m:val="center"/>
                    </m:oMathParaPr>
                    <m:oMath xmlns:m="http://schemas.openxmlformats.org/officeDocument/2006/math">
                      <m:sSub>
                        <m:sSubPr>
                          <m:ctrlPr>
                            <a:rPr lang="ru-RU" sz="2800" i="1">
                              <a:latin typeface="Cambria Math"/>
                            </a:rPr>
                          </m:ctrlPr>
                        </m:sSubPr>
                        <m:e>
                          <m:r>
                            <a:rPr lang="ru-RU" sz="2800" i="1">
                              <a:latin typeface="Cambria Math"/>
                              <a:sym typeface="Symbol"/>
                            </a:rPr>
                            <m:t></m:t>
                          </m:r>
                        </m:e>
                        <m:sub>
                          <m:r>
                            <a:rPr lang="uz-Cyrl-UZ" sz="2800" b="1" i="1">
                              <a:latin typeface="Cambria Math"/>
                            </a:rPr>
                            <m:t>фой</m:t>
                          </m:r>
                        </m:sub>
                      </m:sSub>
                      <m:r>
                        <a:rPr lang="ru-RU" sz="2800" b="1" i="1">
                          <a:latin typeface="Cambria Math"/>
                        </a:rPr>
                        <m:t>=</m:t>
                      </m:r>
                      <m:sSub>
                        <m:sSubPr>
                          <m:ctrlPr>
                            <a:rPr lang="ru-RU" sz="2800" i="1">
                              <a:latin typeface="Cambria Math"/>
                            </a:rPr>
                          </m:ctrlPr>
                        </m:sSubPr>
                        <m:e>
                          <m:r>
                            <a:rPr lang="ru-RU" sz="2800" i="1">
                              <a:latin typeface="Cambria Math"/>
                              <a:sym typeface="Symbol"/>
                            </a:rPr>
                            <m:t></m:t>
                          </m:r>
                        </m:e>
                        <m:sub>
                          <m:r>
                            <a:rPr lang="ru-RU" sz="2800" b="1" i="1">
                              <a:latin typeface="Cambria Math"/>
                            </a:rPr>
                            <m:t>т</m:t>
                          </m:r>
                          <m:r>
                            <a:rPr lang="ru-RU" sz="2800" b="1" i="1">
                              <a:latin typeface="Cambria Math"/>
                            </a:rPr>
                            <m:t>𝒆𝒙</m:t>
                          </m:r>
                        </m:sub>
                      </m:sSub>
                      <m:r>
                        <a:rPr lang="ru-RU" sz="2800" b="1" i="1">
                          <a:latin typeface="Cambria Math"/>
                        </a:rPr>
                        <m:t>∙</m:t>
                      </m:r>
                      <m:sSub>
                        <m:sSubPr>
                          <m:ctrlPr>
                            <a:rPr lang="ru-RU" sz="2800" i="1">
                              <a:latin typeface="Cambria Math"/>
                            </a:rPr>
                          </m:ctrlPr>
                        </m:sSubPr>
                        <m:e>
                          <m:r>
                            <a:rPr lang="ru-RU" sz="2800" i="1">
                              <a:latin typeface="Cambria Math"/>
                              <a:sym typeface="Symbol"/>
                            </a:rPr>
                            <m:t></m:t>
                          </m:r>
                        </m:e>
                        <m:sub>
                          <m:r>
                            <a:rPr lang="ru-RU" sz="2800" b="1" i="1">
                              <a:latin typeface="Cambria Math"/>
                            </a:rPr>
                            <m:t>з</m:t>
                          </m:r>
                        </m:sub>
                      </m:sSub>
                      <m:r>
                        <a:rPr lang="ru-RU" sz="2800" b="1" i="1">
                          <a:latin typeface="Cambria Math"/>
                        </a:rPr>
                        <m:t>=</m:t>
                      </m:r>
                      <m:r>
                        <a:rPr lang="ru-RU" sz="2800" b="1" i="1">
                          <a:latin typeface="Cambria Math"/>
                        </a:rPr>
                        <m:t>𝟎</m:t>
                      </m:r>
                      <m:r>
                        <a:rPr lang="ru-RU" sz="2800" b="1" i="1">
                          <a:latin typeface="Cambria Math"/>
                        </a:rPr>
                        <m:t>,</m:t>
                      </m:r>
                      <m:r>
                        <a:rPr lang="ru-RU" sz="2800" b="1" i="1">
                          <a:latin typeface="Cambria Math"/>
                        </a:rPr>
                        <m:t>𝟖</m:t>
                      </m:r>
                      <m:r>
                        <a:rPr lang="ru-RU" sz="2800" b="1" i="1">
                          <a:latin typeface="Cambria Math"/>
                        </a:rPr>
                        <m:t>∙</m:t>
                      </m:r>
                      <m:r>
                        <a:rPr lang="ru-RU" sz="2800" b="1" i="1">
                          <a:latin typeface="Cambria Math"/>
                        </a:rPr>
                        <m:t>𝟎</m:t>
                      </m:r>
                      <m:r>
                        <a:rPr lang="ru-RU" sz="2800" b="1" i="1">
                          <a:latin typeface="Cambria Math"/>
                        </a:rPr>
                        <m:t>,</m:t>
                      </m:r>
                      <m:r>
                        <a:rPr lang="ru-RU" sz="2800" b="1" i="1">
                          <a:latin typeface="Cambria Math"/>
                        </a:rPr>
                        <m:t>𝟗</m:t>
                      </m:r>
                      <m:r>
                        <a:rPr lang="ru-RU" sz="2800" b="1" i="1">
                          <a:latin typeface="Cambria Math"/>
                        </a:rPr>
                        <m:t> = </m:t>
                      </m:r>
                      <m:r>
                        <a:rPr lang="ru-RU" sz="2800" b="1" i="1">
                          <a:latin typeface="Cambria Math"/>
                        </a:rPr>
                        <m:t>𝟎</m:t>
                      </m:r>
                      <m:r>
                        <a:rPr lang="ru-RU" sz="2800" b="1" i="1">
                          <a:latin typeface="Cambria Math"/>
                        </a:rPr>
                        <m:t>,</m:t>
                      </m:r>
                      <m:r>
                        <a:rPr lang="ru-RU" sz="2800" b="1" i="1">
                          <a:latin typeface="Cambria Math"/>
                        </a:rPr>
                        <m:t>𝟕𝟐</m:t>
                      </m:r>
                    </m:oMath>
                  </m:oMathPara>
                </a14:m>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Техник </a:t>
                </a:r>
                <a:r>
                  <a:rPr lang="ru-RU" sz="2800" dirty="0" err="1">
                    <a:latin typeface="Times New Roman" panose="02020603050405020304" pitchFamily="18" charset="0"/>
                    <a:cs typeface="Times New Roman" panose="02020603050405020304" pitchFamily="18" charset="0"/>
                  </a:rPr>
                  <a:t>қўлланилиш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коэффициенти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14:m>
                  <m:oMathPara xmlns:m="http://schemas.openxmlformats.org/officeDocument/2006/math">
                    <m:oMathParaPr>
                      <m:jc m:val="right"/>
                    </m:oMathParaPr>
                    <m:oMath xmlns:m="http://schemas.openxmlformats.org/officeDocument/2006/math">
                      <m:sSub>
                        <m:sSubPr>
                          <m:ctrlPr>
                            <a:rPr lang="ru-RU" sz="2800" i="1">
                              <a:latin typeface="Cambria Math"/>
                            </a:rPr>
                          </m:ctrlPr>
                        </m:sSubPr>
                        <m:e>
                          <m:r>
                            <a:rPr lang="ru-RU" sz="2800" b="1" i="1">
                              <a:latin typeface="Cambria Math"/>
                            </a:rPr>
                            <m:t>𝒏</m:t>
                          </m:r>
                        </m:e>
                        <m:sub>
                          <m:r>
                            <a:rPr lang="uz-Cyrl-UZ" sz="2800" b="1" i="1">
                              <a:latin typeface="Cambria Math"/>
                            </a:rPr>
                            <m:t>𝒕𝒆𝒙</m:t>
                          </m:r>
                        </m:sub>
                      </m:sSub>
                      <m:r>
                        <a:rPr lang="ru-RU" sz="2800" b="1" i="1">
                          <a:latin typeface="Cambria Math"/>
                        </a:rPr>
                        <m:t>=</m:t>
                      </m:r>
                      <m:f>
                        <m:fPr>
                          <m:ctrlPr>
                            <a:rPr lang="ru-RU" sz="2800" i="1">
                              <a:latin typeface="Cambria Math"/>
                            </a:rPr>
                          </m:ctrlPr>
                        </m:fPr>
                        <m:num>
                          <m:r>
                            <a:rPr lang="en-US" sz="2800" b="1" i="1">
                              <a:latin typeface="Cambria Math"/>
                            </a:rPr>
                            <m:t>𝟏</m:t>
                          </m:r>
                        </m:num>
                        <m:den>
                          <m:r>
                            <a:rPr lang="ru-RU" sz="2800" b="1" i="1">
                              <a:latin typeface="Cambria Math"/>
                            </a:rPr>
                            <m:t>(</m:t>
                          </m:r>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en-US" sz="2800" b="1" i="1">
                                      <a:latin typeface="Cambria Math"/>
                                    </a:rPr>
                                    <m:t>𝒕</m:t>
                                  </m:r>
                                </m:e>
                                <m:sub>
                                  <m:r>
                                    <a:rPr lang="ru-RU" sz="2800" b="1" i="1">
                                      <a:latin typeface="Cambria Math"/>
                                    </a:rPr>
                                    <m:t>𝒄</m:t>
                                  </m:r>
                                </m:sub>
                              </m:sSub>
                              <m:r>
                                <a:rPr lang="ru-RU" sz="2800" b="1" i="1">
                                  <a:latin typeface="Cambria Math"/>
                                </a:rPr>
                                <m:t>/</m:t>
                              </m:r>
                              <m:r>
                                <a:rPr lang="ru-RU" sz="2800" b="1" i="1">
                                  <a:latin typeface="Cambria Math"/>
                                </a:rPr>
                                <m:t>𝑻</m:t>
                              </m:r>
                              <m:r>
                                <a:rPr lang="ru-RU" sz="2800" b="1" i="1">
                                  <a:latin typeface="Cambria Math"/>
                                </a:rPr>
                                <m:t>)</m:t>
                              </m:r>
                            </m:e>
                          </m:nary>
                        </m:den>
                      </m:f>
                      <m:r>
                        <a:rPr lang="ru-RU" sz="2800" b="1" i="1">
                          <a:latin typeface="Cambria Math"/>
                        </a:rPr>
                        <m:t>                       (</m:t>
                      </m:r>
                      <m:r>
                        <a:rPr lang="ru-RU" sz="2800" b="1" i="1">
                          <a:latin typeface="Cambria Math"/>
                        </a:rPr>
                        <m:t>𝟏𝟏</m:t>
                      </m:r>
                      <m:r>
                        <a:rPr lang="ru-RU" sz="2800" b="1" i="1">
                          <a:latin typeface="Cambria Math"/>
                        </a:rPr>
                        <m:t>.</m:t>
                      </m:r>
                      <m:r>
                        <a:rPr lang="ru-RU" sz="2800" b="1" i="1">
                          <a:latin typeface="Cambria Math"/>
                        </a:rPr>
                        <m:t>𝟔</m:t>
                      </m:r>
                      <m:r>
                        <a:rPr lang="ru-RU" sz="2800" b="1" i="1">
                          <a:latin typeface="Cambria Math"/>
                        </a:rPr>
                        <m:t>)</m:t>
                      </m:r>
                    </m:oMath>
                  </m:oMathPara>
                </a14:m>
                <a:endParaRPr lang="uz-Cyrl-UZ"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ерда:  </a:t>
                </a: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50000"/>
                  </a:lnSpc>
                  <a:buNone/>
                </a:pPr>
                <a14:m>
                  <m:oMath xmlns:m="http://schemas.openxmlformats.org/officeDocument/2006/math">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Cyrl-UZ" sz="2800" b="1" i="1">
                                <a:latin typeface="Cambria Math"/>
                              </a:rPr>
                              <m:t>𝒕</m:t>
                            </m:r>
                          </m:e>
                          <m:sub>
                            <m:r>
                              <a:rPr lang="uz-Cyrl-UZ" sz="2800" b="1" i="1">
                                <a:latin typeface="Cambria Math"/>
                              </a:rPr>
                              <m:t>𝒄</m:t>
                            </m:r>
                          </m:sub>
                        </m:sSub>
                      </m:e>
                    </m:nary>
                  </m:oMath>
                </a14:m>
                <a:r>
                  <a:rPr lang="uz-Cyrl-UZ" sz="2800" dirty="0">
                    <a:latin typeface="Times New Roman" panose="02020603050405020304" pitchFamily="18" charset="0"/>
                    <a:cs typeface="Times New Roman" panose="02020603050405020304" pitchFamily="18" charset="0"/>
                  </a:rPr>
                  <a:t>- хусусий циклдан ташқари йўқотишлар.</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251520" y="260648"/>
                <a:ext cx="8640960" cy="6336704"/>
              </a:xfrm>
              <a:blipFill rotWithShape="1">
                <a:blip r:embed="rId2"/>
                <a:stretch>
                  <a:fillRect l="-1410" r="-1410"/>
                </a:stretch>
              </a:blipFill>
            </p:spPr>
            <p:txBody>
              <a:bodyPr/>
              <a:lstStyle/>
              <a:p>
                <a:r>
                  <a:rPr lang="ru-RU">
                    <a:noFill/>
                  </a:rPr>
                  <a:t> </a:t>
                </a:r>
              </a:p>
            </p:txBody>
          </p:sp>
        </mc:Fallback>
      </mc:AlternateContent>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497205" y="5805264"/>
            <a:ext cx="8229600" cy="608931"/>
          </a:xfrm>
        </p:spPr>
        <p:txBody>
          <a:bodyPr/>
          <a:lstStyle/>
          <a:p>
            <a:pPr marL="0" indent="0" algn="ctr">
              <a:buNone/>
            </a:pPr>
            <a:r>
              <a:rPr lang="ru-RU" b="1" dirty="0" smtClean="0">
                <a:latin typeface="Times New Roman" panose="02020603050405020304" pitchFamily="18" charset="0"/>
                <a:cs typeface="Times New Roman" panose="02020603050405020304" pitchFamily="18" charset="0"/>
              </a:rPr>
              <a:t>Автоматик </a:t>
            </a:r>
            <a:r>
              <a:rPr lang="ru-RU" b="1" dirty="0" err="1" smtClean="0">
                <a:latin typeface="Times New Roman" panose="02020603050405020304" pitchFamily="18" charset="0"/>
                <a:cs typeface="Times New Roman" panose="02020603050405020304" pitchFamily="18" charset="0"/>
              </a:rPr>
              <a:t>линияларнинг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унумдорлиги</a:t>
            </a:r>
            <a:endParaRPr lang="ru-RU" dirty="0"/>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522" y="260648"/>
            <a:ext cx="8704966"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9435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260648"/>
                <a:ext cx="8568952"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 унумдорлиги хусусий йўқотишларни ҳисобга олинган ҳолда техник унумдорлик деб аталади ва қуйидагича топилади:</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r>
                      <a:rPr lang="uz-Cyrl-UZ" sz="2800" b="1" i="1">
                        <a:latin typeface="Cambria Math"/>
                      </a:rPr>
                      <m:t>𝑸</m:t>
                    </m:r>
                    <m:r>
                      <a:rPr lang="uz-Cyrl-UZ" sz="2800" b="1" i="1">
                        <a:latin typeface="Cambria Math"/>
                      </a:rPr>
                      <m:t>=</m:t>
                    </m:r>
                    <m:f>
                      <m:fPr>
                        <m:ctrlPr>
                          <a:rPr lang="ru-RU" sz="2800" i="1">
                            <a:latin typeface="Cambria Math"/>
                          </a:rPr>
                        </m:ctrlPr>
                      </m:fPr>
                      <m:num>
                        <m:r>
                          <a:rPr lang="uz-Cyrl-UZ" sz="2800" b="1" i="1">
                            <a:latin typeface="Cambria Math"/>
                          </a:rPr>
                          <m:t>𝟏</m:t>
                        </m:r>
                      </m:num>
                      <m:den>
                        <m:r>
                          <a:rPr lang="uz-Cyrl-UZ" sz="2800" b="1" i="1">
                            <a:latin typeface="Cambria Math"/>
                          </a:rPr>
                          <m:t>𝑻</m:t>
                        </m:r>
                      </m:den>
                    </m:f>
                    <m:r>
                      <a:rPr lang="uz-Cyrl-UZ" sz="2800" b="1" i="1">
                        <a:latin typeface="Cambria Math"/>
                      </a:rPr>
                      <m:t>∙</m:t>
                    </m:r>
                    <m:sSub>
                      <m:sSubPr>
                        <m:ctrlPr>
                          <a:rPr lang="ru-RU" sz="2800" i="1">
                            <a:latin typeface="Cambria Math"/>
                          </a:rPr>
                        </m:ctrlPr>
                      </m:sSubPr>
                      <m:e>
                        <m:r>
                          <a:rPr lang="ru-RU" sz="2800" i="1">
                            <a:latin typeface="Cambria Math"/>
                            <a:sym typeface="Symbol"/>
                          </a:rPr>
                          <m:t></m:t>
                        </m:r>
                      </m:e>
                      <m:sub>
                        <m:r>
                          <a:rPr lang="uz-Cyrl-UZ" sz="2800" b="1" i="1">
                            <a:latin typeface="Cambria Math"/>
                          </a:rPr>
                          <m:t>𝒕𝒆𝒙</m:t>
                        </m:r>
                      </m:sub>
                    </m:sSub>
                    <m:r>
                      <a:rPr lang="uz-Cyrl-UZ" sz="2800" b="1" i="1">
                        <a:latin typeface="Cambria Math"/>
                      </a:rPr>
                      <m:t>=</m:t>
                    </m:r>
                    <m:f>
                      <m:fPr>
                        <m:ctrlPr>
                          <a:rPr lang="ru-RU" sz="2800" i="1">
                            <a:latin typeface="Cambria Math"/>
                          </a:rPr>
                        </m:ctrlPr>
                      </m:fPr>
                      <m:num>
                        <m:r>
                          <a:rPr lang="uz-Cyrl-UZ" sz="2800" b="1" i="1">
                            <a:latin typeface="Cambria Math"/>
                          </a:rPr>
                          <m:t>𝟏</m:t>
                        </m:r>
                      </m:num>
                      <m:den>
                        <m:r>
                          <a:rPr lang="uz-Cyrl-UZ" sz="2800" b="1" i="1">
                            <a:latin typeface="Cambria Math"/>
                          </a:rPr>
                          <m:t>𝑻</m:t>
                        </m:r>
                        <m:r>
                          <a:rPr lang="uz-Cyrl-UZ" sz="2800" b="1" i="1">
                            <a:latin typeface="Cambria Math"/>
                          </a:rPr>
                          <m:t>+</m:t>
                        </m:r>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Cyrl-UZ" sz="2800" b="1" i="1">
                                    <a:latin typeface="Cambria Math"/>
                                  </a:rPr>
                                  <m:t>𝒕</m:t>
                                </m:r>
                              </m:e>
                              <m:sub>
                                <m:r>
                                  <a:rPr lang="uz-Cyrl-UZ" sz="2800" b="1" i="1">
                                    <a:latin typeface="Cambria Math"/>
                                  </a:rPr>
                                  <m:t>𝒏</m:t>
                                </m:r>
                              </m:sub>
                            </m:sSub>
                          </m:e>
                        </m:nary>
                      </m:den>
                    </m:f>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7)</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Юқорида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формулалар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формулаларига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келинмоқда</a:t>
                </a:r>
                <a:r>
                  <a:rPr lang="ru-RU" sz="2800" dirty="0">
                    <a:latin typeface="Times New Roman" panose="02020603050405020304" pitchFamily="18" charset="0"/>
                    <a:cs typeface="Times New Roman" panose="02020603050405020304" pitchFamily="18" charset="0"/>
                  </a:rPr>
                  <a:t>.</a:t>
                </a: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260648"/>
                <a:ext cx="8568952" cy="6264696"/>
              </a:xfrm>
              <a:blipFill rotWithShape="1">
                <a:blip r:embed="rId2"/>
                <a:stretch>
                  <a:fillRect l="-1422" r="-1494"/>
                </a:stretch>
              </a:blipFill>
            </p:spPr>
            <p:txBody>
              <a:bodyPr/>
              <a:lstStyle/>
              <a:p>
                <a:r>
                  <a:rPr lang="ru-RU">
                    <a:noFill/>
                  </a:rPr>
                  <a:t> </a:t>
                </a:r>
              </a:p>
            </p:txBody>
          </p:sp>
        </mc:Fallback>
      </mc:AlternateContent>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548680"/>
                <a:ext cx="8424936" cy="6048672"/>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Р та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цикли </a:t>
                </a:r>
                <a:r>
                  <a:rPr lang="ru-RU" sz="2800" dirty="0" err="1">
                    <a:latin typeface="Times New Roman" panose="02020603050405020304" pitchFamily="18" charset="0"/>
                    <a:cs typeface="Times New Roman" panose="02020603050405020304" pitchFamily="18" charset="0"/>
                  </a:rPr>
                  <a:t>берилган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қуйидагича бўлади.</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r>
                      <a:rPr lang="uz-Cyrl-UZ" sz="2800" b="1" i="1">
                        <a:latin typeface="Cambria Math"/>
                      </a:rPr>
                      <m:t>𝑸</m:t>
                    </m:r>
                    <m:r>
                      <a:rPr lang="uz-Cyrl-UZ" sz="2800" b="1" i="1">
                        <a:latin typeface="Cambria Math"/>
                      </a:rPr>
                      <m:t>=</m:t>
                    </m:r>
                    <m:f>
                      <m:fPr>
                        <m:ctrlPr>
                          <a:rPr lang="ru-RU" sz="2800" i="1">
                            <a:latin typeface="Cambria Math"/>
                          </a:rPr>
                        </m:ctrlPr>
                      </m:fPr>
                      <m:num>
                        <m:r>
                          <a:rPr lang="uz-Cyrl-UZ" sz="2800" b="1" i="1">
                            <a:latin typeface="Cambria Math"/>
                          </a:rPr>
                          <m:t>𝑷</m:t>
                        </m:r>
                      </m:num>
                      <m:den>
                        <m:r>
                          <a:rPr lang="uz-Cyrl-UZ" sz="2800" b="1" i="1">
                            <a:latin typeface="Cambria Math"/>
                          </a:rPr>
                          <m:t>𝑻</m:t>
                        </m:r>
                      </m:den>
                    </m:f>
                    <m:r>
                      <a:rPr lang="uz-Cyrl-UZ" sz="2800" b="1" i="1">
                        <a:latin typeface="Cambria Math"/>
                      </a:rPr>
                      <m:t>∙</m:t>
                    </m:r>
                    <m:sSub>
                      <m:sSubPr>
                        <m:ctrlPr>
                          <a:rPr lang="ru-RU" sz="2800" i="1">
                            <a:latin typeface="Cambria Math"/>
                          </a:rPr>
                        </m:ctrlPr>
                      </m:sSubPr>
                      <m:e>
                        <m:r>
                          <a:rPr lang="ru-RU" sz="2800" i="1">
                            <a:latin typeface="Cambria Math"/>
                            <a:sym typeface="Symbol"/>
                          </a:rPr>
                          <m:t></m:t>
                        </m:r>
                      </m:e>
                      <m:sub>
                        <m:r>
                          <a:rPr lang="uz-Cyrl-UZ" sz="2800" b="1" i="1">
                            <a:latin typeface="Cambria Math"/>
                          </a:rPr>
                          <m:t>фой</m:t>
                        </m:r>
                      </m:sub>
                    </m:sSub>
                    <m:r>
                      <a:rPr lang="uz-Cyrl-UZ" sz="2800" b="1" i="1">
                        <a:latin typeface="Cambria Math"/>
                      </a:rPr>
                      <m:t>=</m:t>
                    </m:r>
                    <m:f>
                      <m:fPr>
                        <m:ctrlPr>
                          <a:rPr lang="ru-RU" sz="2800" i="1">
                            <a:latin typeface="Cambria Math"/>
                          </a:rPr>
                        </m:ctrlPr>
                      </m:fPr>
                      <m:num>
                        <m:r>
                          <a:rPr lang="uz-Cyrl-UZ" sz="2800" b="1" i="1">
                            <a:latin typeface="Cambria Math"/>
                          </a:rPr>
                          <m:t>𝑹</m:t>
                        </m:r>
                      </m:num>
                      <m:den>
                        <m:r>
                          <a:rPr lang="uz-Cyrl-UZ" sz="2800" b="1" i="1">
                            <a:latin typeface="Cambria Math"/>
                          </a:rPr>
                          <m:t>𝟏</m:t>
                        </m:r>
                        <m:r>
                          <a:rPr lang="uz-Cyrl-UZ" sz="2800" b="1" i="1">
                            <a:latin typeface="Cambria Math"/>
                          </a:rPr>
                          <m:t>+</m:t>
                        </m:r>
                        <m:r>
                          <a:rPr lang="uz-Cyrl-UZ" sz="2800" b="1" i="1">
                            <a:latin typeface="Cambria Math"/>
                          </a:rPr>
                          <m:t>𝑹</m:t>
                        </m:r>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uz-Cyrl-UZ" sz="2800" b="1" i="1">
                                    <a:latin typeface="Cambria Math"/>
                                  </a:rPr>
                                  <m:t>𝒕</m:t>
                                </m:r>
                              </m:e>
                              <m:sub>
                                <m:r>
                                  <a:rPr lang="uz-Cyrl-UZ" sz="2800" b="1" i="1">
                                    <a:latin typeface="Cambria Math"/>
                                  </a:rPr>
                                  <m:t>𝒏</m:t>
                                </m:r>
                              </m:sub>
                            </m:sSub>
                          </m:e>
                        </m:nary>
                      </m:den>
                    </m:f>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8)</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ерда</a:t>
                </a:r>
                <a:r>
                  <a:rPr lang="uz-Cyrl-UZ"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14:m>
                  <m:oMathPara xmlns:m="http://schemas.openxmlformats.org/officeDocument/2006/math">
                    <m:oMathParaPr>
                      <m:jc m:val="centerGroup"/>
                    </m:oMathParaPr>
                    <m:oMath xmlns:m="http://schemas.openxmlformats.org/officeDocument/2006/math">
                      <m:sSub>
                        <m:sSubPr>
                          <m:ctrlPr>
                            <a:rPr lang="ru-RU" sz="2800" i="1">
                              <a:latin typeface="Cambria Math"/>
                            </a:rPr>
                          </m:ctrlPr>
                        </m:sSubPr>
                        <m:e>
                          <m:r>
                            <a:rPr lang="ru-RU" sz="2800" i="1">
                              <a:latin typeface="Cambria Math"/>
                              <a:sym typeface="Symbol"/>
                            </a:rPr>
                            <m:t></m:t>
                          </m:r>
                        </m:e>
                        <m:sub>
                          <m:r>
                            <a:rPr lang="uz-Cyrl-UZ" sz="2800" b="1" i="1">
                              <a:latin typeface="Cambria Math"/>
                            </a:rPr>
                            <m:t>фой</m:t>
                          </m:r>
                        </m:sub>
                      </m:sSub>
                      <m:r>
                        <a:rPr lang="ru-RU" sz="2800" b="1" i="1">
                          <a:latin typeface="Cambria Math"/>
                        </a:rPr>
                        <m:t>=</m:t>
                      </m:r>
                      <m:f>
                        <m:fPr>
                          <m:ctrlPr>
                            <a:rPr lang="ru-RU" sz="2800" i="1">
                              <a:latin typeface="Cambria Math"/>
                            </a:rPr>
                          </m:ctrlPr>
                        </m:fPr>
                        <m:num>
                          <m:r>
                            <a:rPr lang="ru-RU" sz="2800" b="1" i="1">
                              <a:latin typeface="Cambria Math"/>
                            </a:rPr>
                            <m:t>𝟏</m:t>
                          </m:r>
                        </m:num>
                        <m:den>
                          <m:r>
                            <a:rPr lang="ru-RU" sz="2800" b="1" i="1">
                              <a:latin typeface="Cambria Math"/>
                            </a:rPr>
                            <m:t>𝟏</m:t>
                          </m:r>
                          <m:r>
                            <a:rPr lang="ru-RU" sz="2800" b="1" i="1">
                              <a:latin typeface="Cambria Math"/>
                            </a:rPr>
                            <m:t>+</m:t>
                          </m:r>
                          <m:f>
                            <m:fPr>
                              <m:ctrlPr>
                                <a:rPr lang="ru-RU" sz="2800" i="1">
                                  <a:latin typeface="Cambria Math"/>
                                </a:rPr>
                              </m:ctrlPr>
                            </m:fPr>
                            <m:num>
                              <m:nary>
                                <m:naryPr>
                                  <m:chr m:val="∑"/>
                                  <m:limLoc m:val="undOvr"/>
                                  <m:subHide m:val="on"/>
                                  <m:supHide m:val="on"/>
                                  <m:ctrlPr>
                                    <a:rPr lang="ru-RU" sz="2800" i="1">
                                      <a:latin typeface="Cambria Math"/>
                                    </a:rPr>
                                  </m:ctrlPr>
                                </m:naryPr>
                                <m:sub/>
                                <m:sup/>
                                <m:e>
                                  <m:sSub>
                                    <m:sSubPr>
                                      <m:ctrlPr>
                                        <a:rPr lang="ru-RU" sz="2800" i="1">
                                          <a:latin typeface="Cambria Math"/>
                                        </a:rPr>
                                      </m:ctrlPr>
                                    </m:sSubPr>
                                    <m:e>
                                      <m:r>
                                        <a:rPr lang="en-US" sz="2800" b="1" i="1">
                                          <a:latin typeface="Cambria Math"/>
                                        </a:rPr>
                                        <m:t>𝒕</m:t>
                                      </m:r>
                                    </m:e>
                                    <m:sub>
                                      <m:r>
                                        <a:rPr lang="ru-RU" sz="2800" b="1" i="1">
                                          <a:latin typeface="Cambria Math"/>
                                        </a:rPr>
                                        <m:t>𝒏</m:t>
                                      </m:r>
                                    </m:sub>
                                  </m:sSub>
                                </m:e>
                              </m:nary>
                            </m:num>
                            <m:den>
                              <m:r>
                                <a:rPr lang="ru-RU" sz="2800" b="1" i="1">
                                  <a:latin typeface="Cambria Math"/>
                                </a:rPr>
                                <m:t>𝑻</m:t>
                              </m:r>
                            </m:den>
                          </m:f>
                        </m:den>
                      </m:f>
                    </m:oMath>
                  </m:oMathPara>
                </a14:m>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548680"/>
                <a:ext cx="8424936" cy="6048672"/>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16521" y="188640"/>
                <a:ext cx="8424936" cy="6480720"/>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факторларни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категориялари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К </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идеал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узлуксиз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паузаларсиз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ҳолатлар</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r>
                      <a:rPr lang="en-US" sz="2800" b="1" i="1">
                        <a:latin typeface="Cambria Math"/>
                      </a:rPr>
                      <m:t>𝑲</m:t>
                    </m:r>
                    <m:r>
                      <a:rPr lang="ru-RU" sz="2800" b="1" i="1">
                        <a:latin typeface="Cambria Math"/>
                      </a:rPr>
                      <m:t>=</m:t>
                    </m:r>
                    <m:f>
                      <m:fPr>
                        <m:ctrlPr>
                          <a:rPr lang="ru-RU" sz="2800" i="1">
                            <a:latin typeface="Cambria Math"/>
                          </a:rPr>
                        </m:ctrlPr>
                      </m:fPr>
                      <m:num>
                        <m:r>
                          <a:rPr lang="en-US" sz="2800" b="1" i="1">
                            <a:latin typeface="Cambria Math"/>
                          </a:rPr>
                          <m:t>𝟏</m:t>
                        </m:r>
                      </m:num>
                      <m:den>
                        <m:sSub>
                          <m:sSubPr>
                            <m:ctrlPr>
                              <a:rPr lang="ru-RU" sz="2800" i="1">
                                <a:latin typeface="Cambria Math"/>
                              </a:rPr>
                            </m:ctrlPr>
                          </m:sSubPr>
                          <m:e>
                            <m:r>
                              <a:rPr lang="en-US" sz="2800" b="1" i="1">
                                <a:latin typeface="Cambria Math"/>
                              </a:rPr>
                              <m:t>𝒕</m:t>
                            </m:r>
                          </m:e>
                          <m:sub>
                            <m:r>
                              <a:rPr lang="en-US" sz="2800" b="1" i="1">
                                <a:latin typeface="Cambria Math"/>
                              </a:rPr>
                              <m:t>𝒑</m:t>
                            </m:r>
                          </m:sub>
                        </m:sSub>
                      </m:den>
                    </m:f>
                  </m:oMath>
                </a14:m>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9</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16521" y="188640"/>
                <a:ext cx="8424936" cy="6480720"/>
              </a:xfrm>
              <a:blipFill rotWithShape="1">
                <a:blip r:embed="rId2"/>
                <a:stretch>
                  <a:fillRect l="-1520" r="-1447"/>
                </a:stretch>
              </a:blipFill>
            </p:spPr>
            <p:txBody>
              <a:bodyPr/>
              <a:lstStyle/>
              <a:p>
                <a:r>
                  <a:rPr lang="ru-RU">
                    <a:noFill/>
                  </a:rPr>
                  <a:t> </a:t>
                </a:r>
              </a:p>
            </p:txBody>
          </p:sp>
        </mc:Fallback>
      </mc:AlternateContent>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Циклли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uz-Cyrl-UZ"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a:t>
                </a:r>
                <a:r>
                  <a:rPr lang="ru-RU" sz="2800" baseline="-25000" dirty="0">
                    <a:latin typeface="Times New Roman" panose="02020603050405020304" pitchFamily="18" charset="0"/>
                    <a:cs typeface="Times New Roman" panose="02020603050405020304" pitchFamily="18" charset="0"/>
                  </a:rPr>
                  <a:t>т</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реал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узлуксиз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ишлаши</a:t>
                </a:r>
                <a:r>
                  <a:rPr lang="uz-Cyrl-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spcBef>
                    <a:spcPts val="0"/>
                  </a:spcBef>
                  <a:buNone/>
                </a:pPr>
                <a14:m>
                  <m:oMath xmlns:m="http://schemas.openxmlformats.org/officeDocument/2006/math">
                    <m:sSub>
                      <m:sSubPr>
                        <m:ctrlPr>
                          <a:rPr lang="ru-RU" sz="2800" i="1">
                            <a:latin typeface="Cambria Math"/>
                          </a:rPr>
                        </m:ctrlPr>
                      </m:sSubPr>
                      <m:e>
                        <m:r>
                          <a:rPr lang="uz-Cyrl-UZ" sz="2800" b="1" i="1">
                            <a:latin typeface="Cambria Math"/>
                          </a:rPr>
                          <m:t>𝑸</m:t>
                        </m:r>
                      </m:e>
                      <m:sub>
                        <m:r>
                          <a:rPr lang="uz-Cyrl-UZ" sz="2800" b="1" i="1">
                            <a:latin typeface="Cambria Math"/>
                          </a:rPr>
                          <m:t>𝒎</m:t>
                        </m:r>
                      </m:sub>
                    </m:sSub>
                    <m:r>
                      <a:rPr lang="uz-Cyrl-UZ" sz="2800" b="1" i="1">
                        <a:latin typeface="Cambria Math"/>
                      </a:rPr>
                      <m:t> = </m:t>
                    </m:r>
                    <m:f>
                      <m:fPr>
                        <m:ctrlPr>
                          <a:rPr lang="ru-RU" sz="2800" i="1">
                            <a:latin typeface="Cambria Math"/>
                          </a:rPr>
                        </m:ctrlPr>
                      </m:fPr>
                      <m:num>
                        <m:r>
                          <a:rPr lang="uz-Cyrl-UZ" sz="2800" b="1" i="1">
                            <a:latin typeface="Cambria Math"/>
                          </a:rPr>
                          <m:t>𝟏</m:t>
                        </m:r>
                      </m:num>
                      <m:den>
                        <m:d>
                          <m:dPr>
                            <m:ctrlPr>
                              <a:rPr lang="ru-RU" sz="2800" i="1">
                                <a:latin typeface="Cambria Math"/>
                              </a:rPr>
                            </m:ctrlPr>
                          </m:dPr>
                          <m:e>
                            <m:sSub>
                              <m:sSubPr>
                                <m:ctrlPr>
                                  <a:rPr lang="ru-RU" sz="2800" i="1">
                                    <a:latin typeface="Cambria Math"/>
                                  </a:rPr>
                                </m:ctrlPr>
                              </m:sSubPr>
                              <m:e>
                                <m:r>
                                  <a:rPr lang="uz-Cyrl-UZ" sz="2800" b="1" i="1">
                                    <a:latin typeface="Cambria Math"/>
                                  </a:rPr>
                                  <m:t>𝒕</m:t>
                                </m:r>
                              </m:e>
                              <m:sub>
                                <m:r>
                                  <a:rPr lang="uz-Cyrl-UZ" sz="2800" b="1" i="1">
                                    <a:latin typeface="Cambria Math"/>
                                  </a:rPr>
                                  <m:t>𝒑</m:t>
                                </m:r>
                              </m:sub>
                            </m:sSub>
                            <m:r>
                              <a:rPr lang="uz-Cyrl-UZ" sz="2800" b="1" i="1">
                                <a:latin typeface="Cambria Math"/>
                              </a:rPr>
                              <m:t>+</m:t>
                            </m:r>
                            <m:sSub>
                              <m:sSubPr>
                                <m:ctrlPr>
                                  <a:rPr lang="ru-RU" sz="2800" i="1">
                                    <a:latin typeface="Cambria Math"/>
                                  </a:rPr>
                                </m:ctrlPr>
                              </m:sSubPr>
                              <m:e>
                                <m:r>
                                  <a:rPr lang="uz-Cyrl-UZ" sz="2800" b="1" i="1">
                                    <a:latin typeface="Cambria Math"/>
                                  </a:rPr>
                                  <m:t>𝒕</m:t>
                                </m:r>
                              </m:e>
                              <m:sub>
                                <m:r>
                                  <a:rPr lang="uz-Cyrl-UZ" sz="2800" b="1" i="1">
                                    <a:latin typeface="Cambria Math"/>
                                  </a:rPr>
                                  <m:t>𝒙</m:t>
                                </m:r>
                              </m:sub>
                            </m:sSub>
                          </m:e>
                        </m:d>
                      </m:den>
                    </m:f>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(11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10)</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3. Технологик унумдорлик. Q</a:t>
                </a:r>
                <a:r>
                  <a:rPr lang="uz-Cyrl-UZ" sz="2800" baseline="-25000" dirty="0">
                    <a:latin typeface="Times New Roman" panose="02020603050405020304" pitchFamily="18" charset="0"/>
                    <a:cs typeface="Times New Roman" panose="02020603050405020304" pitchFamily="18" charset="0"/>
                  </a:rPr>
                  <a:t>т</a:t>
                </a:r>
                <a:r>
                  <a:rPr lang="uz-Cyrl-UZ" sz="2800" dirty="0">
                    <a:latin typeface="Times New Roman" panose="02020603050405020304" pitchFamily="18" charset="0"/>
                    <a:cs typeface="Times New Roman" panose="02020603050405020304" pitchFamily="18" charset="0"/>
                  </a:rPr>
                  <a:t> – реал машина ва реал шароитларда хусусий йўқотишларни ҳисобга олиб, иш унумдорлиги </a:t>
                </a:r>
                <a:endParaRPr lang="ru-RU" sz="2800" b="1" dirty="0">
                  <a:latin typeface="Times New Roman" panose="02020603050405020304" pitchFamily="18" charset="0"/>
                  <a:cs typeface="Times New Roman" panose="02020603050405020304" pitchFamily="18" charset="0"/>
                </a:endParaRPr>
              </a:p>
              <a:p>
                <a:pPr marL="0" indent="536575" algn="r">
                  <a:lnSpc>
                    <a:spcPct val="150000"/>
                  </a:lnSpc>
                  <a:buNone/>
                </a:pPr>
                <a14:m>
                  <m:oMath xmlns:m="http://schemas.openxmlformats.org/officeDocument/2006/math">
                    <m:sSub>
                      <m:sSubPr>
                        <m:ctrlPr>
                          <a:rPr lang="ru-RU" sz="2800" i="1">
                            <a:latin typeface="Cambria Math"/>
                          </a:rPr>
                        </m:ctrlPr>
                      </m:sSubPr>
                      <m:e>
                        <m:r>
                          <a:rPr lang="uz-Cyrl-UZ" sz="2800" b="1" i="1">
                            <a:latin typeface="Cambria Math"/>
                          </a:rPr>
                          <m:t>𝑸</m:t>
                        </m:r>
                      </m:e>
                      <m:sub>
                        <m:r>
                          <a:rPr lang="uz-Cyrl-UZ" sz="2800" b="1" i="1">
                            <a:latin typeface="Cambria Math"/>
                          </a:rPr>
                          <m:t>𝒎</m:t>
                        </m:r>
                      </m:sub>
                    </m:sSub>
                    <m:r>
                      <a:rPr lang="uz-Cyrl-UZ" sz="2800" b="1" i="1">
                        <a:latin typeface="Cambria Math"/>
                      </a:rPr>
                      <m:t>=</m:t>
                    </m:r>
                    <m:f>
                      <m:fPr>
                        <m:ctrlPr>
                          <a:rPr lang="ru-RU" sz="2800" i="1">
                            <a:latin typeface="Cambria Math"/>
                          </a:rPr>
                        </m:ctrlPr>
                      </m:fPr>
                      <m:num>
                        <m:r>
                          <a:rPr lang="uz-Cyrl-UZ" sz="2800" b="1" i="1">
                            <a:latin typeface="Cambria Math"/>
                          </a:rPr>
                          <m:t>𝟏</m:t>
                        </m:r>
                      </m:num>
                      <m:den>
                        <m:r>
                          <a:rPr lang="uz-Cyrl-UZ" sz="2800" b="1" i="1">
                            <a:latin typeface="Cambria Math"/>
                          </a:rPr>
                          <m:t>𝒕</m:t>
                        </m:r>
                        <m:r>
                          <a:rPr lang="uz-Cyrl-UZ" sz="2800" b="1" i="1" baseline="-25000">
                            <a:latin typeface="Cambria Math"/>
                          </a:rPr>
                          <m:t>𝒓</m:t>
                        </m:r>
                        <m:r>
                          <a:rPr lang="uz-Cyrl-UZ" sz="2800" b="1" i="1">
                            <a:latin typeface="Cambria Math"/>
                          </a:rPr>
                          <m:t>+</m:t>
                        </m:r>
                        <m:r>
                          <a:rPr lang="uz-Cyrl-UZ" sz="2800" b="1" i="1">
                            <a:latin typeface="Cambria Math"/>
                          </a:rPr>
                          <m:t>𝒕𝒙</m:t>
                        </m:r>
                        <m:r>
                          <a:rPr lang="uz-Cyrl-UZ" sz="2800" b="1" i="1">
                            <a:latin typeface="Cambria Math"/>
                          </a:rPr>
                          <m:t>+</m:t>
                        </m:r>
                        <m:r>
                          <a:rPr lang="uz-Cyrl-UZ" sz="2800" b="1" i="1">
                            <a:latin typeface="Cambria Math"/>
                          </a:rPr>
                          <m:t>𝒕𝒄</m:t>
                        </m:r>
                      </m:den>
                    </m:f>
                  </m:oMath>
                </a14:m>
                <a:r>
                  <a:rPr lang="uz-Cyrl-UZ" sz="2800" dirty="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1</a:t>
                </a:r>
                <a:r>
                  <a:rPr lang="uz-Latn-UZ"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11)</a:t>
                </a:r>
                <a:endParaRPr lang="ru-RU" sz="2800" b="1" dirty="0">
                  <a:latin typeface="Times New Roman" panose="02020603050405020304" pitchFamily="18" charset="0"/>
                  <a:cs typeface="Times New Roman" panose="02020603050405020304" pitchFamily="18" charset="0"/>
                </a:endParaRPr>
              </a:p>
            </p:txBody>
          </p:sp>
        </mc:Choice>
        <mc:Fallback xmlns="">
          <p:sp>
            <p:nvSpPr>
              <p:cNvPr id="3" name="Объект 2"/>
              <p:cNvSpPr>
                <a:spLocks noGrp="1" noRot="1" noChangeAspect="1" noMove="1" noResize="1" noEditPoints="1" noAdjustHandles="1" noChangeArrowheads="1" noChangeShapeType="1" noTextEdit="1"/>
              </p:cNvSpPr>
              <p:nvPr>
                <p:ph idx="1"/>
              </p:nvPr>
            </p:nvSpPr>
            <p:spPr>
              <a:xfrm>
                <a:off x="323528" y="332656"/>
                <a:ext cx="8424936" cy="6264696"/>
              </a:xfrm>
              <a:blipFill rotWithShape="1">
                <a:blip r:embed="rId2"/>
                <a:stretch>
                  <a:fillRect l="-1447" r="-1520"/>
                </a:stretch>
              </a:blipFill>
            </p:spPr>
            <p:txBody>
              <a:bodyPr/>
              <a:lstStyle/>
              <a:p>
                <a:r>
                  <a:rPr lang="ru-RU">
                    <a:noFill/>
                  </a:rPr>
                  <a:t> </a:t>
                </a:r>
              </a:p>
            </p:txBody>
          </p:sp>
        </mc:Fallback>
      </mc:AlternateContent>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4. Ҳақиқий </a:t>
            </a:r>
            <a:r>
              <a:rPr lang="uz-Cyrl-UZ" sz="2800" dirty="0">
                <a:latin typeface="Times New Roman" panose="02020603050405020304" pitchFamily="18" charset="0"/>
                <a:cs typeface="Times New Roman" panose="02020603050405020304" pitchFamily="18" charset="0"/>
              </a:rPr>
              <a:t>унумдорлик. Юқорида кўрсатилганидек ҳар қандай машина ёки автоматик линия плани вақт фондидан ташқарида узлуксиз ишлайди. Бундай жараёнда эса тайёр маҳсулот узатилмайди. 11.1-расмда автоматик машина иш унумдорлигининг диаграммаси берилган бўлиб, бу ерда абцисса ўқида ўтган вақт кўрсатилган ордината ўқида эса, шу вақт ичида ишлаб чиқарилган маҳсулот сони кўрсатилган.</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1728192"/>
          </a:xfrm>
        </p:spPr>
        <p:txBody>
          <a:bodyPr>
            <a:noAutofit/>
          </a:bodyPr>
          <a:lstStyle/>
          <a:p>
            <a:pPr marL="0" indent="536575" algn="just">
              <a:lnSpc>
                <a:spcPct val="130000"/>
              </a:lnSpc>
              <a:buNone/>
            </a:pP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Q=0)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z=0 </a:t>
            </a:r>
            <a:r>
              <a:rPr lang="ru-RU" sz="2800" dirty="0">
                <a:latin typeface="Times New Roman" panose="02020603050405020304" pitchFamily="18" charset="0"/>
                <a:cs typeface="Times New Roman" panose="02020603050405020304" pitchFamily="18" charset="0"/>
              </a:rPr>
              <a:t>га </a:t>
            </a:r>
            <a:r>
              <a:rPr lang="ru-RU" sz="2800" dirty="0" err="1">
                <a:latin typeface="Times New Roman" panose="02020603050405020304" pitchFamily="18" charset="0"/>
                <a:cs typeface="Times New Roman" panose="02020603050405020304" pitchFamily="18" charset="0"/>
              </a:rPr>
              <a:t>тенг</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яроқли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ҳисобланилмоқда</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532742" y="2060848"/>
            <a:ext cx="3911465" cy="3859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51520" y="6093296"/>
            <a:ext cx="8784976" cy="461665"/>
          </a:xfrm>
          <a:prstGeom prst="rect">
            <a:avLst/>
          </a:prstGeom>
        </p:spPr>
        <p:txBody>
          <a:bodyPr wrap="square">
            <a:spAutoFit/>
          </a:bodyPr>
          <a:lstStyle/>
          <a:p>
            <a:pPr algn="ctr"/>
            <a:r>
              <a:rPr lang="ru-RU" sz="2400" dirty="0" smtClean="0">
                <a:latin typeface="Times New Roman" panose="02020603050405020304" pitchFamily="18" charset="0"/>
                <a:cs typeface="Times New Roman" panose="02020603050405020304" pitchFamily="18" charset="0"/>
              </a:rPr>
              <a:t>11.1-расм. Автоматик </a:t>
            </a:r>
            <a:r>
              <a:rPr lang="ru-RU" sz="2400" dirty="0">
                <a:latin typeface="Times New Roman" panose="02020603050405020304" pitchFamily="18" charset="0"/>
                <a:cs typeface="Times New Roman" panose="02020603050405020304" pitchFamily="18" charset="0"/>
              </a:rPr>
              <a:t>машина </a:t>
            </a:r>
            <a:r>
              <a:rPr lang="ru-RU" sz="2400" dirty="0" err="1">
                <a:latin typeface="Times New Roman" panose="02020603050405020304" pitchFamily="18" charset="0"/>
                <a:cs typeface="Times New Roman" panose="02020603050405020304" pitchFamily="18" charset="0"/>
              </a:rPr>
              <a:t>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унумдорлигининг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диаграммаси</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Эгри чизиқ бизга узлуксиз иш мобайнида ишлаб чиқарилган маҳсулот сони сарфланган вақтга тўғри пропорционал. Бу эса ишчи циклнинг турғунлигида тўғри бўлади. </a:t>
            </a:r>
            <a:r>
              <a:rPr lang="en-US" sz="2800" dirty="0">
                <a:latin typeface="Times New Roman" panose="02020603050405020304" pitchFamily="18" charset="0"/>
                <a:cs typeface="Times New Roman" panose="02020603050405020304" pitchFamily="18" charset="0"/>
              </a:rPr>
              <a:t>T=c</a:t>
            </a:r>
            <a:r>
              <a:rPr lang="uz-Cyrl-UZ" sz="2800" dirty="0">
                <a:latin typeface="Times New Roman" panose="02020603050405020304" pitchFamily="18" charset="0"/>
                <a:cs typeface="Times New Roman" panose="02020603050405020304" pitchFamily="18" charset="0"/>
              </a:rPr>
              <a:t>о</a:t>
            </a:r>
            <a:r>
              <a:rPr lang="en-US" sz="2800" dirty="0" err="1">
                <a:latin typeface="Times New Roman" panose="02020603050405020304" pitchFamily="18" charset="0"/>
                <a:cs typeface="Times New Roman" panose="02020603050405020304" pitchFamily="18" charset="0"/>
              </a:rPr>
              <a:t>nst</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Лекин айрим вақтларда созлашлар олиб борилади. Масалан: кескичнинг силжиши, бу эса ишчи циклда паузани ҳосил қилади. (</a:t>
            </a:r>
            <a:r>
              <a:rPr lang="en-US" sz="2800" dirty="0">
                <a:latin typeface="Times New Roman" panose="02020603050405020304" pitchFamily="18" charset="0"/>
                <a:cs typeface="Times New Roman" panose="02020603050405020304" pitchFamily="18" charset="0"/>
              </a:rPr>
              <a:t>Q </a:t>
            </a:r>
            <a:r>
              <a:rPr lang="uz-Cyrl-UZ" sz="2800" dirty="0">
                <a:latin typeface="Times New Roman" panose="02020603050405020304" pitchFamily="18" charset="0"/>
                <a:cs typeface="Times New Roman" panose="02020603050405020304" pitchFamily="18" charset="0"/>
              </a:rPr>
              <a:t>вақт сарфланаверади, лекин ишлаб чиқарилган маҳсулот сони ошмайди</a:t>
            </a:r>
            <a:r>
              <a:rPr lang="uz-Cyrl-UZ" sz="2800" dirty="0" smtClean="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14540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3186</TotalTime>
  <Words>1460</Words>
  <Application>Microsoft Office PowerPoint</Application>
  <PresentationFormat>Экран (4:3)</PresentationFormat>
  <Paragraphs>76</Paragraphs>
  <Slides>31</Slides>
  <Notes>0</Notes>
  <HiddenSlides>0</HiddenSlides>
  <MMClips>0</MMClips>
  <ScaleCrop>false</ScaleCrop>
  <HeadingPairs>
    <vt:vector size="4" baseType="variant">
      <vt:variant>
        <vt:lpstr>Тема</vt:lpstr>
      </vt:variant>
      <vt:variant>
        <vt:i4>5</vt:i4>
      </vt:variant>
      <vt:variant>
        <vt:lpstr>Заголовки слайдов</vt:lpstr>
      </vt:variant>
      <vt:variant>
        <vt:i4>31</vt:i4>
      </vt:variant>
    </vt:vector>
  </HeadingPairs>
  <TitlesOfParts>
    <vt:vector size="36" baseType="lpstr">
      <vt:lpstr>Тема Office</vt:lpstr>
      <vt:lpstr>1_Тема Office</vt:lpstr>
      <vt:lpstr>Воздушный поток</vt:lpstr>
      <vt:lpstr>2_Тема Office</vt:lpstr>
      <vt:lpstr>3_Тема Office</vt:lpstr>
      <vt:lpstr>11-МАЪРУЗА. АВТОМАТ ВА АВТОМАТИК ЛИНИЯЛАР УНУМДОРЛИГИ.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156</cp:revision>
  <dcterms:created xsi:type="dcterms:W3CDTF">2019-09-16T05:35:35Z</dcterms:created>
  <dcterms:modified xsi:type="dcterms:W3CDTF">2021-05-31T00:36:26Z</dcterms:modified>
</cp:coreProperties>
</file>