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 id="2147483840" r:id="rId2"/>
    <p:sldMasterId id="2147483852" r:id="rId3"/>
    <p:sldMasterId id="2147483876" r:id="rId4"/>
    <p:sldMasterId id="2147483888" r:id="rId5"/>
    <p:sldMasterId id="2147483900" r:id="rId6"/>
  </p:sldMasterIdLst>
  <p:sldIdLst>
    <p:sldId id="256" r:id="rId7"/>
    <p:sldId id="257" r:id="rId8"/>
    <p:sldId id="260" r:id="rId9"/>
    <p:sldId id="295" r:id="rId10"/>
    <p:sldId id="333" r:id="rId11"/>
    <p:sldId id="262" r:id="rId12"/>
    <p:sldId id="259" r:id="rId13"/>
    <p:sldId id="313" r:id="rId14"/>
    <p:sldId id="266" r:id="rId15"/>
    <p:sldId id="334" r:id="rId16"/>
    <p:sldId id="267" r:id="rId17"/>
    <p:sldId id="327" r:id="rId18"/>
    <p:sldId id="269" r:id="rId19"/>
    <p:sldId id="270" r:id="rId20"/>
    <p:sldId id="312" r:id="rId21"/>
    <p:sldId id="271" r:id="rId22"/>
    <p:sldId id="272" r:id="rId23"/>
    <p:sldId id="291" r:id="rId24"/>
    <p:sldId id="277" r:id="rId25"/>
    <p:sldId id="278" r:id="rId26"/>
    <p:sldId id="280" r:id="rId27"/>
    <p:sldId id="297" r:id="rId28"/>
    <p:sldId id="331" r:id="rId29"/>
    <p:sldId id="300" r:id="rId30"/>
    <p:sldId id="301" r:id="rId31"/>
    <p:sldId id="316" r:id="rId32"/>
    <p:sldId id="317" r:id="rId33"/>
    <p:sldId id="318" r:id="rId34"/>
    <p:sldId id="328" r:id="rId35"/>
    <p:sldId id="332" r:id="rId36"/>
    <p:sldId id="335" r:id="rId37"/>
    <p:sldId id="336" r:id="rId38"/>
    <p:sldId id="337" r:id="rId39"/>
    <p:sldId id="275" r:id="rId40"/>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8F8F8"/>
    <a:srgbClr val="EDFDFB"/>
    <a:srgbClr val="D2E3FE"/>
    <a:srgbClr val="F0ECE8"/>
    <a:srgbClr val="FCE4F1"/>
    <a:srgbClr val="FBD9EC"/>
    <a:srgbClr val="FFCC00"/>
    <a:srgbClr val="EAF5D3"/>
    <a:srgbClr val="E6D5F3"/>
    <a:srgbClr val="C9EDE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1" d="100"/>
          <a:sy n="101" d="100"/>
        </p:scale>
        <p:origin x="-180"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3" Type="http://schemas.openxmlformats.org/officeDocument/2006/relationships/slideMaster" Target="slideMasters/slideMaster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viewProps" Target="viewProp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F9FC7F7-8A43-483A-8500-4353DD0BC143}" type="doc">
      <dgm:prSet loTypeId="urn:microsoft.com/office/officeart/2005/8/layout/vProcess5" loCatId="process" qsTypeId="urn:microsoft.com/office/officeart/2005/8/quickstyle/3d3" qsCatId="3D" csTypeId="urn:microsoft.com/office/officeart/2005/8/colors/colorful2" csCatId="colorful" phldr="1"/>
      <dgm:spPr/>
      <dgm:t>
        <a:bodyPr/>
        <a:lstStyle/>
        <a:p>
          <a:endParaRPr lang="ru-RU"/>
        </a:p>
      </dgm:t>
    </dgm:pt>
    <dgm:pt modelId="{CE68BF6F-7410-446D-ACC7-EF4BE4BEDA00}">
      <dgm:prSet phldrT="[Текст]" custT="1"/>
      <dgm:spPr>
        <a:solidFill>
          <a:schemeClr val="accent3">
            <a:lumMod val="60000"/>
            <a:lumOff val="40000"/>
          </a:schemeClr>
        </a:solidFill>
      </dgm:spPr>
      <dgm:t>
        <a:bodyPr/>
        <a:lstStyle/>
        <a:p>
          <a:pPr algn="l" defTabSz="1089025">
            <a:lnSpc>
              <a:spcPct val="150000"/>
            </a:lnSpc>
            <a:tabLst/>
          </a:pPr>
          <a:r>
            <a:rPr lang="ru-RU" sz="2600" dirty="0" smtClean="0">
              <a:solidFill>
                <a:schemeClr val="tx1"/>
              </a:solidFill>
              <a:latin typeface="Times New Roman" pitchFamily="18" charset="0"/>
              <a:cs typeface="Times New Roman" pitchFamily="18" charset="0"/>
            </a:rPr>
            <a:t>12.1.	Автомат </a:t>
          </a:r>
          <a:r>
            <a:rPr lang="ru-RU" sz="2600" dirty="0" err="1" smtClean="0">
              <a:solidFill>
                <a:schemeClr val="tx1"/>
              </a:solidFill>
              <a:latin typeface="Times New Roman" pitchFamily="18" charset="0"/>
              <a:cs typeface="Times New Roman" pitchFamily="18" charset="0"/>
            </a:rPr>
            <a:t>ва</a:t>
          </a:r>
          <a:r>
            <a:rPr lang="ru-RU" sz="2600" dirty="0" smtClean="0">
              <a:solidFill>
                <a:schemeClr val="tx1"/>
              </a:solidFill>
              <a:latin typeface="Times New Roman" pitchFamily="18" charset="0"/>
              <a:cs typeface="Times New Roman" pitchFamily="18" charset="0"/>
            </a:rPr>
            <a:t> </a:t>
          </a:r>
          <a:r>
            <a:rPr lang="ru-RU" sz="2600" dirty="0" err="1" smtClean="0">
              <a:solidFill>
                <a:schemeClr val="tx1"/>
              </a:solidFill>
              <a:latin typeface="Times New Roman" pitchFamily="18" charset="0"/>
              <a:cs typeface="Times New Roman" pitchFamily="18" charset="0"/>
            </a:rPr>
            <a:t>автоматлаштирилган</a:t>
          </a:r>
          <a:r>
            <a:rPr lang="ru-RU" sz="2600" dirty="0" smtClean="0">
              <a:solidFill>
                <a:schemeClr val="tx1"/>
              </a:solidFill>
              <a:latin typeface="Times New Roman" pitchFamily="18" charset="0"/>
              <a:cs typeface="Times New Roman" pitchFamily="18" charset="0"/>
            </a:rPr>
            <a:t> </a:t>
          </a:r>
          <a:r>
            <a:rPr lang="ru-RU" sz="2600" dirty="0" err="1" smtClean="0">
              <a:solidFill>
                <a:schemeClr val="tx1"/>
              </a:solidFill>
              <a:latin typeface="Times New Roman" pitchFamily="18" charset="0"/>
              <a:cs typeface="Times New Roman" pitchFamily="18" charset="0"/>
            </a:rPr>
            <a:t>линияларни</a:t>
          </a:r>
          <a:r>
            <a:rPr lang="ru-RU" sz="2600" dirty="0" smtClean="0">
              <a:solidFill>
                <a:schemeClr val="tx1"/>
              </a:solidFill>
              <a:latin typeface="Times New Roman" pitchFamily="18" charset="0"/>
              <a:cs typeface="Times New Roman" pitchFamily="18" charset="0"/>
            </a:rPr>
            <a:t> </a:t>
          </a:r>
          <a:r>
            <a:rPr lang="ru-RU" sz="2600" dirty="0" err="1" smtClean="0">
              <a:solidFill>
                <a:schemeClr val="tx1"/>
              </a:solidFill>
              <a:latin typeface="Times New Roman" pitchFamily="18" charset="0"/>
              <a:cs typeface="Times New Roman" pitchFamily="18" charset="0"/>
            </a:rPr>
            <a:t>лойиҳалаш</a:t>
          </a:r>
          <a:r>
            <a:rPr lang="ru-RU" sz="2600" dirty="0" smtClean="0">
              <a:solidFill>
                <a:schemeClr val="tx1"/>
              </a:solidFill>
              <a:latin typeface="Times New Roman" pitchFamily="18" charset="0"/>
              <a:cs typeface="Times New Roman" pitchFamily="18" charset="0"/>
            </a:rPr>
            <a:t>.</a:t>
          </a:r>
          <a:endParaRPr lang="ru-RU" sz="2600" dirty="0">
            <a:solidFill>
              <a:schemeClr val="tx1"/>
            </a:solidFill>
            <a:latin typeface="Times New Roman" pitchFamily="18" charset="0"/>
            <a:cs typeface="Times New Roman" pitchFamily="18" charset="0"/>
          </a:endParaRPr>
        </a:p>
      </dgm:t>
    </dgm:pt>
    <dgm:pt modelId="{583F6040-F4F6-41F4-8321-F3CCEA7BA1BB}" type="parTrans" cxnId="{3B9AD7AC-EF93-4268-BE66-67CD2E421EBD}">
      <dgm:prSet/>
      <dgm:spPr/>
      <dgm:t>
        <a:bodyPr/>
        <a:lstStyle/>
        <a:p>
          <a:endParaRPr lang="ru-RU"/>
        </a:p>
      </dgm:t>
    </dgm:pt>
    <dgm:pt modelId="{5B3AC45A-9C2D-4CC1-AC67-1038A2431F78}" type="sibTrans" cxnId="{3B9AD7AC-EF93-4268-BE66-67CD2E421EBD}">
      <dgm:prSet/>
      <dgm:spPr>
        <a:solidFill>
          <a:srgbClr val="FF0000">
            <a:alpha val="63000"/>
          </a:srgbClr>
        </a:solidFill>
      </dgm:spPr>
      <dgm:t>
        <a:bodyPr/>
        <a:lstStyle/>
        <a:p>
          <a:endParaRPr lang="ru-RU"/>
        </a:p>
      </dgm:t>
    </dgm:pt>
    <dgm:pt modelId="{A7E40F65-6355-4EC4-93C7-F779B67C4704}">
      <dgm:prSet phldrT="[Текст]" custT="1"/>
      <dgm:spPr>
        <a:solidFill>
          <a:srgbClr val="FCE4F1"/>
        </a:solidFill>
      </dgm:spPr>
      <dgm:t>
        <a:bodyPr/>
        <a:lstStyle/>
        <a:p>
          <a:pPr algn="l">
            <a:lnSpc>
              <a:spcPct val="150000"/>
            </a:lnSpc>
            <a:spcAft>
              <a:spcPts val="0"/>
            </a:spcAft>
            <a:tabLst/>
          </a:pPr>
          <a:r>
            <a:rPr lang="ru-RU" sz="2600" dirty="0" smtClean="0">
              <a:solidFill>
                <a:schemeClr val="tx1"/>
              </a:solidFill>
              <a:latin typeface="Times New Roman" pitchFamily="18" charset="0"/>
              <a:cs typeface="Times New Roman" pitchFamily="18" charset="0"/>
            </a:rPr>
            <a:t>12.2. </a:t>
          </a:r>
          <a:r>
            <a:rPr lang="ru-RU" sz="2600" dirty="0" err="1" smtClean="0">
              <a:solidFill>
                <a:schemeClr val="tx1"/>
              </a:solidFill>
              <a:latin typeface="Times New Roman" pitchFamily="18" charset="0"/>
              <a:cs typeface="Times New Roman" pitchFamily="18" charset="0"/>
            </a:rPr>
            <a:t>Автоматлаштирилган</a:t>
          </a:r>
          <a:r>
            <a:rPr lang="ru-RU" sz="2600" dirty="0" smtClean="0">
              <a:solidFill>
                <a:schemeClr val="tx1"/>
              </a:solidFill>
              <a:latin typeface="Times New Roman" pitchFamily="18" charset="0"/>
              <a:cs typeface="Times New Roman" pitchFamily="18" charset="0"/>
            </a:rPr>
            <a:t> </a:t>
          </a:r>
          <a:r>
            <a:rPr lang="ru-RU" sz="2600" dirty="0" err="1" smtClean="0">
              <a:solidFill>
                <a:schemeClr val="tx1"/>
              </a:solidFill>
              <a:latin typeface="Times New Roman" pitchFamily="18" charset="0"/>
              <a:cs typeface="Times New Roman" pitchFamily="18" charset="0"/>
            </a:rPr>
            <a:t>линиялар</a:t>
          </a:r>
          <a:r>
            <a:rPr lang="ru-RU" sz="2600" dirty="0" smtClean="0">
              <a:solidFill>
                <a:schemeClr val="tx1"/>
              </a:solidFill>
              <a:latin typeface="Times New Roman" pitchFamily="18" charset="0"/>
              <a:cs typeface="Times New Roman" pitchFamily="18" charset="0"/>
            </a:rPr>
            <a:t> </a:t>
          </a:r>
          <a:r>
            <a:rPr lang="ru-RU" sz="2600" dirty="0" err="1" smtClean="0">
              <a:solidFill>
                <a:schemeClr val="tx1"/>
              </a:solidFill>
              <a:latin typeface="Times New Roman" pitchFamily="18" charset="0"/>
              <a:cs typeface="Times New Roman" pitchFamily="18" charset="0"/>
            </a:rPr>
            <a:t>вариантлари</a:t>
          </a:r>
          <a:r>
            <a:rPr lang="ru-RU" sz="2600" dirty="0" smtClean="0">
              <a:solidFill>
                <a:schemeClr val="tx1"/>
              </a:solidFill>
              <a:latin typeface="Times New Roman" pitchFamily="18" charset="0"/>
              <a:cs typeface="Times New Roman" pitchFamily="18" charset="0"/>
            </a:rPr>
            <a:t>.</a:t>
          </a:r>
          <a:endParaRPr lang="ru-RU" sz="2600" dirty="0">
            <a:solidFill>
              <a:schemeClr val="tx1"/>
            </a:solidFill>
            <a:latin typeface="Times New Roman" pitchFamily="18" charset="0"/>
            <a:cs typeface="Times New Roman" pitchFamily="18" charset="0"/>
          </a:endParaRPr>
        </a:p>
      </dgm:t>
    </dgm:pt>
    <dgm:pt modelId="{EBFF239E-0102-4991-A213-A135518A0B5A}" type="parTrans" cxnId="{F89BF742-AB2E-4810-B9DC-21AB8741DBA2}">
      <dgm:prSet/>
      <dgm:spPr/>
      <dgm:t>
        <a:bodyPr/>
        <a:lstStyle/>
        <a:p>
          <a:endParaRPr lang="ru-RU"/>
        </a:p>
      </dgm:t>
    </dgm:pt>
    <dgm:pt modelId="{D4DD5C93-E37A-4C5F-AA1A-B05C91C7DE7B}" type="sibTrans" cxnId="{F89BF742-AB2E-4810-B9DC-21AB8741DBA2}">
      <dgm:prSet/>
      <dgm:spPr/>
      <dgm:t>
        <a:bodyPr/>
        <a:lstStyle/>
        <a:p>
          <a:endParaRPr lang="ru-RU"/>
        </a:p>
      </dgm:t>
    </dgm:pt>
    <dgm:pt modelId="{E633FB53-849B-4563-97F1-5B83424674CD}" type="pres">
      <dgm:prSet presAssocID="{8F9FC7F7-8A43-483A-8500-4353DD0BC143}" presName="outerComposite" presStyleCnt="0">
        <dgm:presLayoutVars>
          <dgm:chMax val="5"/>
          <dgm:dir/>
          <dgm:resizeHandles val="exact"/>
        </dgm:presLayoutVars>
      </dgm:prSet>
      <dgm:spPr/>
      <dgm:t>
        <a:bodyPr/>
        <a:lstStyle/>
        <a:p>
          <a:endParaRPr lang="ru-RU"/>
        </a:p>
      </dgm:t>
    </dgm:pt>
    <dgm:pt modelId="{A6FE43DC-C014-43A9-AD7C-602182B9758D}" type="pres">
      <dgm:prSet presAssocID="{8F9FC7F7-8A43-483A-8500-4353DD0BC143}" presName="dummyMaxCanvas" presStyleCnt="0">
        <dgm:presLayoutVars/>
      </dgm:prSet>
      <dgm:spPr/>
      <dgm:t>
        <a:bodyPr/>
        <a:lstStyle/>
        <a:p>
          <a:endParaRPr lang="ru-RU"/>
        </a:p>
      </dgm:t>
    </dgm:pt>
    <dgm:pt modelId="{ED581179-6C42-45AA-8D33-B4B9644F3F5F}" type="pres">
      <dgm:prSet presAssocID="{8F9FC7F7-8A43-483A-8500-4353DD0BC143}" presName="TwoNodes_1" presStyleLbl="node1" presStyleIdx="0" presStyleCnt="2" custScaleY="91453">
        <dgm:presLayoutVars>
          <dgm:bulletEnabled val="1"/>
        </dgm:presLayoutVars>
      </dgm:prSet>
      <dgm:spPr/>
      <dgm:t>
        <a:bodyPr/>
        <a:lstStyle/>
        <a:p>
          <a:endParaRPr lang="ru-RU"/>
        </a:p>
      </dgm:t>
    </dgm:pt>
    <dgm:pt modelId="{17E3FC1E-451A-4359-8AAE-DE1F0454BB0A}" type="pres">
      <dgm:prSet presAssocID="{8F9FC7F7-8A43-483A-8500-4353DD0BC143}" presName="TwoNodes_2" presStyleLbl="node1" presStyleIdx="1" presStyleCnt="2" custScaleY="84615">
        <dgm:presLayoutVars>
          <dgm:bulletEnabled val="1"/>
        </dgm:presLayoutVars>
      </dgm:prSet>
      <dgm:spPr/>
      <dgm:t>
        <a:bodyPr/>
        <a:lstStyle/>
        <a:p>
          <a:endParaRPr lang="ru-RU"/>
        </a:p>
      </dgm:t>
    </dgm:pt>
    <dgm:pt modelId="{AB7D92D3-D7C5-486F-93B2-58E34298BD2A}" type="pres">
      <dgm:prSet presAssocID="{8F9FC7F7-8A43-483A-8500-4353DD0BC143}" presName="TwoConn_1-2" presStyleLbl="fgAccFollowNode1" presStyleIdx="0" presStyleCnt="1">
        <dgm:presLayoutVars>
          <dgm:bulletEnabled val="1"/>
        </dgm:presLayoutVars>
      </dgm:prSet>
      <dgm:spPr/>
      <dgm:t>
        <a:bodyPr/>
        <a:lstStyle/>
        <a:p>
          <a:endParaRPr lang="ru-RU"/>
        </a:p>
      </dgm:t>
    </dgm:pt>
    <dgm:pt modelId="{A8776F8D-D88A-40B4-9F34-CD4EC9B79376}" type="pres">
      <dgm:prSet presAssocID="{8F9FC7F7-8A43-483A-8500-4353DD0BC143}" presName="TwoNodes_1_text" presStyleLbl="node1" presStyleIdx="1" presStyleCnt="2">
        <dgm:presLayoutVars>
          <dgm:bulletEnabled val="1"/>
        </dgm:presLayoutVars>
      </dgm:prSet>
      <dgm:spPr/>
      <dgm:t>
        <a:bodyPr/>
        <a:lstStyle/>
        <a:p>
          <a:endParaRPr lang="ru-RU"/>
        </a:p>
      </dgm:t>
    </dgm:pt>
    <dgm:pt modelId="{B8E60821-CBCC-490C-B5C5-C4297D1826A1}" type="pres">
      <dgm:prSet presAssocID="{8F9FC7F7-8A43-483A-8500-4353DD0BC143}" presName="TwoNodes_2_text" presStyleLbl="node1" presStyleIdx="1" presStyleCnt="2">
        <dgm:presLayoutVars>
          <dgm:bulletEnabled val="1"/>
        </dgm:presLayoutVars>
      </dgm:prSet>
      <dgm:spPr/>
      <dgm:t>
        <a:bodyPr/>
        <a:lstStyle/>
        <a:p>
          <a:endParaRPr lang="ru-RU"/>
        </a:p>
      </dgm:t>
    </dgm:pt>
  </dgm:ptLst>
  <dgm:cxnLst>
    <dgm:cxn modelId="{C6F3688E-8387-48D4-9EB1-4D7BA47EF680}" type="presOf" srcId="{A7E40F65-6355-4EC4-93C7-F779B67C4704}" destId="{B8E60821-CBCC-490C-B5C5-C4297D1826A1}" srcOrd="1" destOrd="0" presId="urn:microsoft.com/office/officeart/2005/8/layout/vProcess5"/>
    <dgm:cxn modelId="{28023FBF-AEEC-423E-82E7-5C48282A5498}" type="presOf" srcId="{CE68BF6F-7410-446D-ACC7-EF4BE4BEDA00}" destId="{ED581179-6C42-45AA-8D33-B4B9644F3F5F}" srcOrd="0" destOrd="0" presId="urn:microsoft.com/office/officeart/2005/8/layout/vProcess5"/>
    <dgm:cxn modelId="{3B9AD7AC-EF93-4268-BE66-67CD2E421EBD}" srcId="{8F9FC7F7-8A43-483A-8500-4353DD0BC143}" destId="{CE68BF6F-7410-446D-ACC7-EF4BE4BEDA00}" srcOrd="0" destOrd="0" parTransId="{583F6040-F4F6-41F4-8321-F3CCEA7BA1BB}" sibTransId="{5B3AC45A-9C2D-4CC1-AC67-1038A2431F78}"/>
    <dgm:cxn modelId="{F89BF742-AB2E-4810-B9DC-21AB8741DBA2}" srcId="{8F9FC7F7-8A43-483A-8500-4353DD0BC143}" destId="{A7E40F65-6355-4EC4-93C7-F779B67C4704}" srcOrd="1" destOrd="0" parTransId="{EBFF239E-0102-4991-A213-A135518A0B5A}" sibTransId="{D4DD5C93-E37A-4C5F-AA1A-B05C91C7DE7B}"/>
    <dgm:cxn modelId="{DCA30041-4777-4E39-AADB-848CA5B7C407}" type="presOf" srcId="{5B3AC45A-9C2D-4CC1-AC67-1038A2431F78}" destId="{AB7D92D3-D7C5-486F-93B2-58E34298BD2A}" srcOrd="0" destOrd="0" presId="urn:microsoft.com/office/officeart/2005/8/layout/vProcess5"/>
    <dgm:cxn modelId="{38718EB6-37B1-40C3-91BB-A725E554B222}" type="presOf" srcId="{A7E40F65-6355-4EC4-93C7-F779B67C4704}" destId="{17E3FC1E-451A-4359-8AAE-DE1F0454BB0A}" srcOrd="0" destOrd="0" presId="urn:microsoft.com/office/officeart/2005/8/layout/vProcess5"/>
    <dgm:cxn modelId="{2E28D8C9-50DB-4715-8EAB-99A8F5309532}" type="presOf" srcId="{CE68BF6F-7410-446D-ACC7-EF4BE4BEDA00}" destId="{A8776F8D-D88A-40B4-9F34-CD4EC9B79376}" srcOrd="1" destOrd="0" presId="urn:microsoft.com/office/officeart/2005/8/layout/vProcess5"/>
    <dgm:cxn modelId="{01DB7757-CD94-4247-BA57-BDEF78F0EF81}" type="presOf" srcId="{8F9FC7F7-8A43-483A-8500-4353DD0BC143}" destId="{E633FB53-849B-4563-97F1-5B83424674CD}" srcOrd="0" destOrd="0" presId="urn:microsoft.com/office/officeart/2005/8/layout/vProcess5"/>
    <dgm:cxn modelId="{9238314D-CA2A-4635-9B1D-E91E40936E10}" type="presParOf" srcId="{E633FB53-849B-4563-97F1-5B83424674CD}" destId="{A6FE43DC-C014-43A9-AD7C-602182B9758D}" srcOrd="0" destOrd="0" presId="urn:microsoft.com/office/officeart/2005/8/layout/vProcess5"/>
    <dgm:cxn modelId="{648E5A06-E8C9-4DC2-B79A-A6AD5B9CA193}" type="presParOf" srcId="{E633FB53-849B-4563-97F1-5B83424674CD}" destId="{ED581179-6C42-45AA-8D33-B4B9644F3F5F}" srcOrd="1" destOrd="0" presId="urn:microsoft.com/office/officeart/2005/8/layout/vProcess5"/>
    <dgm:cxn modelId="{553B8A39-B823-48C4-975D-95D16824A0F8}" type="presParOf" srcId="{E633FB53-849B-4563-97F1-5B83424674CD}" destId="{17E3FC1E-451A-4359-8AAE-DE1F0454BB0A}" srcOrd="2" destOrd="0" presId="urn:microsoft.com/office/officeart/2005/8/layout/vProcess5"/>
    <dgm:cxn modelId="{DA72E231-FA74-4EB2-9F74-B81646593A14}" type="presParOf" srcId="{E633FB53-849B-4563-97F1-5B83424674CD}" destId="{AB7D92D3-D7C5-486F-93B2-58E34298BD2A}" srcOrd="3" destOrd="0" presId="urn:microsoft.com/office/officeart/2005/8/layout/vProcess5"/>
    <dgm:cxn modelId="{1831EF74-487D-4FDF-9A29-2E72379B4AF7}" type="presParOf" srcId="{E633FB53-849B-4563-97F1-5B83424674CD}" destId="{A8776F8D-D88A-40B4-9F34-CD4EC9B79376}" srcOrd="4" destOrd="0" presId="urn:microsoft.com/office/officeart/2005/8/layout/vProcess5"/>
    <dgm:cxn modelId="{27374823-04A6-4CF7-9F66-3B89105DDD54}" type="presParOf" srcId="{E633FB53-849B-4563-97F1-5B83424674CD}" destId="{B8E60821-CBCC-490C-B5C5-C4297D1826A1}" srcOrd="5"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581179-6C42-45AA-8D33-B4B9644F3F5F}">
      <dsp:nvSpPr>
        <dsp:cNvPr id="0" name=""/>
        <dsp:cNvSpPr/>
      </dsp:nvSpPr>
      <dsp:spPr>
        <a:xfrm>
          <a:off x="0" y="90009"/>
          <a:ext cx="6732748" cy="1926214"/>
        </a:xfrm>
        <a:prstGeom prst="roundRect">
          <a:avLst>
            <a:gd name="adj" fmla="val 10000"/>
          </a:avLst>
        </a:prstGeom>
        <a:solidFill>
          <a:schemeClr val="accent3">
            <a:lumMod val="60000"/>
            <a:lumOff val="40000"/>
          </a:schemeClr>
        </a:solidFill>
        <a:ln>
          <a:noFill/>
        </a:ln>
        <a:effectLst>
          <a:outerShdw blurRad="40005" dist="22984"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lvl="0" algn="l" defTabSz="1089025">
            <a:lnSpc>
              <a:spcPct val="150000"/>
            </a:lnSpc>
            <a:spcBef>
              <a:spcPct val="0"/>
            </a:spcBef>
            <a:spcAft>
              <a:spcPct val="35000"/>
            </a:spcAft>
            <a:tabLst/>
          </a:pPr>
          <a:r>
            <a:rPr lang="ru-RU" sz="2600" kern="1200" dirty="0" smtClean="0">
              <a:solidFill>
                <a:schemeClr val="tx1"/>
              </a:solidFill>
              <a:latin typeface="Times New Roman" pitchFamily="18" charset="0"/>
              <a:cs typeface="Times New Roman" pitchFamily="18" charset="0"/>
            </a:rPr>
            <a:t>12.1.	Автомат </a:t>
          </a:r>
          <a:r>
            <a:rPr lang="ru-RU" sz="2600" kern="1200" dirty="0" err="1" smtClean="0">
              <a:solidFill>
                <a:schemeClr val="tx1"/>
              </a:solidFill>
              <a:latin typeface="Times New Roman" pitchFamily="18" charset="0"/>
              <a:cs typeface="Times New Roman" pitchFamily="18" charset="0"/>
            </a:rPr>
            <a:t>ва</a:t>
          </a:r>
          <a:r>
            <a:rPr lang="ru-RU" sz="2600" kern="1200" dirty="0" smtClean="0">
              <a:solidFill>
                <a:schemeClr val="tx1"/>
              </a:solidFill>
              <a:latin typeface="Times New Roman" pitchFamily="18" charset="0"/>
              <a:cs typeface="Times New Roman" pitchFamily="18" charset="0"/>
            </a:rPr>
            <a:t> </a:t>
          </a:r>
          <a:r>
            <a:rPr lang="ru-RU" sz="2600" kern="1200" dirty="0" err="1" smtClean="0">
              <a:solidFill>
                <a:schemeClr val="tx1"/>
              </a:solidFill>
              <a:latin typeface="Times New Roman" pitchFamily="18" charset="0"/>
              <a:cs typeface="Times New Roman" pitchFamily="18" charset="0"/>
            </a:rPr>
            <a:t>автоматлаштирилган</a:t>
          </a:r>
          <a:r>
            <a:rPr lang="ru-RU" sz="2600" kern="1200" dirty="0" smtClean="0">
              <a:solidFill>
                <a:schemeClr val="tx1"/>
              </a:solidFill>
              <a:latin typeface="Times New Roman" pitchFamily="18" charset="0"/>
              <a:cs typeface="Times New Roman" pitchFamily="18" charset="0"/>
            </a:rPr>
            <a:t> </a:t>
          </a:r>
          <a:r>
            <a:rPr lang="ru-RU" sz="2600" kern="1200" dirty="0" err="1" smtClean="0">
              <a:solidFill>
                <a:schemeClr val="tx1"/>
              </a:solidFill>
              <a:latin typeface="Times New Roman" pitchFamily="18" charset="0"/>
              <a:cs typeface="Times New Roman" pitchFamily="18" charset="0"/>
            </a:rPr>
            <a:t>линияларни</a:t>
          </a:r>
          <a:r>
            <a:rPr lang="ru-RU" sz="2600" kern="1200" dirty="0" smtClean="0">
              <a:solidFill>
                <a:schemeClr val="tx1"/>
              </a:solidFill>
              <a:latin typeface="Times New Roman" pitchFamily="18" charset="0"/>
              <a:cs typeface="Times New Roman" pitchFamily="18" charset="0"/>
            </a:rPr>
            <a:t> </a:t>
          </a:r>
          <a:r>
            <a:rPr lang="ru-RU" sz="2600" kern="1200" dirty="0" err="1" smtClean="0">
              <a:solidFill>
                <a:schemeClr val="tx1"/>
              </a:solidFill>
              <a:latin typeface="Times New Roman" pitchFamily="18" charset="0"/>
              <a:cs typeface="Times New Roman" pitchFamily="18" charset="0"/>
            </a:rPr>
            <a:t>лойиҳалаш</a:t>
          </a:r>
          <a:r>
            <a:rPr lang="ru-RU" sz="2600" kern="1200" dirty="0" smtClean="0">
              <a:solidFill>
                <a:schemeClr val="tx1"/>
              </a:solidFill>
              <a:latin typeface="Times New Roman" pitchFamily="18" charset="0"/>
              <a:cs typeface="Times New Roman" pitchFamily="18" charset="0"/>
            </a:rPr>
            <a:t>.</a:t>
          </a:r>
          <a:endParaRPr lang="ru-RU" sz="2600" kern="1200" dirty="0">
            <a:solidFill>
              <a:schemeClr val="tx1"/>
            </a:solidFill>
            <a:latin typeface="Times New Roman" pitchFamily="18" charset="0"/>
            <a:cs typeface="Times New Roman" pitchFamily="18" charset="0"/>
          </a:endParaRPr>
        </a:p>
      </dsp:txBody>
      <dsp:txXfrm>
        <a:off x="56417" y="146426"/>
        <a:ext cx="4566335" cy="1813380"/>
      </dsp:txXfrm>
    </dsp:sp>
    <dsp:sp modelId="{17E3FC1E-451A-4359-8AAE-DE1F0454BB0A}">
      <dsp:nvSpPr>
        <dsp:cNvPr id="0" name=""/>
        <dsp:cNvSpPr/>
      </dsp:nvSpPr>
      <dsp:spPr>
        <a:xfrm>
          <a:off x="1188131" y="2736308"/>
          <a:ext cx="6732748" cy="1782189"/>
        </a:xfrm>
        <a:prstGeom prst="roundRect">
          <a:avLst>
            <a:gd name="adj" fmla="val 10000"/>
          </a:avLst>
        </a:prstGeom>
        <a:solidFill>
          <a:srgbClr val="FCE4F1"/>
        </a:solidFill>
        <a:ln>
          <a:noFill/>
        </a:ln>
        <a:effectLst>
          <a:outerShdw blurRad="40005" dist="22984"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a:lnSpc>
              <a:spcPct val="150000"/>
            </a:lnSpc>
            <a:spcBef>
              <a:spcPct val="0"/>
            </a:spcBef>
            <a:spcAft>
              <a:spcPts val="0"/>
            </a:spcAft>
            <a:tabLst/>
          </a:pPr>
          <a:r>
            <a:rPr lang="ru-RU" sz="2600" kern="1200" dirty="0" smtClean="0">
              <a:solidFill>
                <a:schemeClr val="tx1"/>
              </a:solidFill>
              <a:latin typeface="Times New Roman" pitchFamily="18" charset="0"/>
              <a:cs typeface="Times New Roman" pitchFamily="18" charset="0"/>
            </a:rPr>
            <a:t>12.2. </a:t>
          </a:r>
          <a:r>
            <a:rPr lang="ru-RU" sz="2600" kern="1200" dirty="0" err="1" smtClean="0">
              <a:solidFill>
                <a:schemeClr val="tx1"/>
              </a:solidFill>
              <a:latin typeface="Times New Roman" pitchFamily="18" charset="0"/>
              <a:cs typeface="Times New Roman" pitchFamily="18" charset="0"/>
            </a:rPr>
            <a:t>Автоматлаштирилган</a:t>
          </a:r>
          <a:r>
            <a:rPr lang="ru-RU" sz="2600" kern="1200" dirty="0" smtClean="0">
              <a:solidFill>
                <a:schemeClr val="tx1"/>
              </a:solidFill>
              <a:latin typeface="Times New Roman" pitchFamily="18" charset="0"/>
              <a:cs typeface="Times New Roman" pitchFamily="18" charset="0"/>
            </a:rPr>
            <a:t> </a:t>
          </a:r>
          <a:r>
            <a:rPr lang="ru-RU" sz="2600" kern="1200" dirty="0" err="1" smtClean="0">
              <a:solidFill>
                <a:schemeClr val="tx1"/>
              </a:solidFill>
              <a:latin typeface="Times New Roman" pitchFamily="18" charset="0"/>
              <a:cs typeface="Times New Roman" pitchFamily="18" charset="0"/>
            </a:rPr>
            <a:t>линиялар</a:t>
          </a:r>
          <a:r>
            <a:rPr lang="ru-RU" sz="2600" kern="1200" dirty="0" smtClean="0">
              <a:solidFill>
                <a:schemeClr val="tx1"/>
              </a:solidFill>
              <a:latin typeface="Times New Roman" pitchFamily="18" charset="0"/>
              <a:cs typeface="Times New Roman" pitchFamily="18" charset="0"/>
            </a:rPr>
            <a:t> </a:t>
          </a:r>
          <a:r>
            <a:rPr lang="ru-RU" sz="2600" kern="1200" dirty="0" err="1" smtClean="0">
              <a:solidFill>
                <a:schemeClr val="tx1"/>
              </a:solidFill>
              <a:latin typeface="Times New Roman" pitchFamily="18" charset="0"/>
              <a:cs typeface="Times New Roman" pitchFamily="18" charset="0"/>
            </a:rPr>
            <a:t>вариантлари</a:t>
          </a:r>
          <a:r>
            <a:rPr lang="ru-RU" sz="2600" kern="1200" dirty="0" smtClean="0">
              <a:solidFill>
                <a:schemeClr val="tx1"/>
              </a:solidFill>
              <a:latin typeface="Times New Roman" pitchFamily="18" charset="0"/>
              <a:cs typeface="Times New Roman" pitchFamily="18" charset="0"/>
            </a:rPr>
            <a:t>.</a:t>
          </a:r>
          <a:endParaRPr lang="ru-RU" sz="2600" kern="1200" dirty="0">
            <a:solidFill>
              <a:schemeClr val="tx1"/>
            </a:solidFill>
            <a:latin typeface="Times New Roman" pitchFamily="18" charset="0"/>
            <a:cs typeface="Times New Roman" pitchFamily="18" charset="0"/>
          </a:endParaRPr>
        </a:p>
      </dsp:txBody>
      <dsp:txXfrm>
        <a:off x="1240330" y="2788507"/>
        <a:ext cx="4071165" cy="1677791"/>
      </dsp:txXfrm>
    </dsp:sp>
    <dsp:sp modelId="{AB7D92D3-D7C5-486F-93B2-58E34298BD2A}">
      <dsp:nvSpPr>
        <dsp:cNvPr id="0" name=""/>
        <dsp:cNvSpPr/>
      </dsp:nvSpPr>
      <dsp:spPr>
        <a:xfrm>
          <a:off x="5363695" y="1655733"/>
          <a:ext cx="1369052" cy="1369052"/>
        </a:xfrm>
        <a:prstGeom prst="downArrow">
          <a:avLst>
            <a:gd name="adj1" fmla="val 55000"/>
            <a:gd name="adj2" fmla="val 45000"/>
          </a:avLst>
        </a:prstGeom>
        <a:solidFill>
          <a:srgbClr val="FF0000">
            <a:alpha val="63000"/>
          </a:srgb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ru-RU" sz="3600" kern="1200"/>
        </a:p>
      </dsp:txBody>
      <dsp:txXfrm>
        <a:off x="5671732" y="1655733"/>
        <a:ext cx="752978" cy="1030212"/>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347724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845702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018596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5759972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31.05.2021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6473428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31.05.2021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7264859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31.05.2021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3922884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8113663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234176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343701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7445849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5337554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7867169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6141456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8430027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31.05.2021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7681281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31.05.2021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9274919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31.05.2021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04228300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112771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050076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1597292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34158291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ru-RU" smtClean="0"/>
              <a:t>Образец текста</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00D7FE59-95B5-4FBD-8A03-4E13D2D0EF64}" type="datetimeFigureOut">
              <a:rPr lang="ru-RU" smtClean="0"/>
              <a:t>31.05.2021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DBD22821-3FA7-4EB1-9043-C53E5C0F81E5}" type="slidenum">
              <a:rPr lang="ru-RU" smtClean="0"/>
              <a:t>‹#›</a:t>
            </a:fld>
            <a:endParaRPr lang="ru-RU"/>
          </a:p>
        </p:txBody>
      </p:sp>
      <p:sp>
        <p:nvSpPr>
          <p:cNvPr id="10" name="Title 9"/>
          <p:cNvSpPr>
            <a:spLocks noGrp="1"/>
          </p:cNvSpPr>
          <p:nvPr>
            <p:ph type="title"/>
          </p:nvPr>
        </p:nvSpPr>
        <p:spPr/>
        <p:txBody>
          <a:body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00D7FE59-95B5-4FBD-8A03-4E13D2D0EF64}" type="datetimeFigureOut">
              <a:rPr lang="ru-RU" smtClean="0"/>
              <a:t>31.05.2021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D7FE59-95B5-4FBD-8A03-4E13D2D0EF64}" type="datetimeFigureOut">
              <a:rPr lang="ru-RU" smtClean="0"/>
              <a:t>31.05.2021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ru-RU" smtClean="0"/>
              <a:t>Образец заголовка</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15878200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38759948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33545559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37636498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31.05.2021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55138660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31.05.2021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05175671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31.05.2021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94411113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348369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21778342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3898677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94650179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70508344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96178842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7781434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5095122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31.05.2021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30901597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31.05.2021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93371769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31.05.2021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6320287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04121126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1537096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2975744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18971349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705083447"/>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961788423"/>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77814346"/>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50951222"/>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31.05.2021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30901597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31.05.2021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933717695"/>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31.05.2021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63202874"/>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041211264"/>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15370966"/>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2975744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1897134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34000">
              <a:srgbClr val="EDFDFB"/>
            </a:gs>
            <a:gs pos="2000">
              <a:srgbClr val="F0ECE8"/>
            </a:gs>
            <a:gs pos="64000">
              <a:srgbClr val="F8F8F8">
                <a:alpha val="86667"/>
              </a:srgbClr>
            </a:gs>
            <a:gs pos="100000">
              <a:srgbClr val="D2E3FE"/>
            </a:gs>
          </a:gsLst>
          <a:lin ang="27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216237444"/>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34000">
              <a:srgbClr val="EDFDFB"/>
            </a:gs>
            <a:gs pos="2000">
              <a:srgbClr val="F0ECE8"/>
            </a:gs>
            <a:gs pos="64000">
              <a:srgbClr val="F8F8F8">
                <a:alpha val="86667"/>
              </a:srgbClr>
            </a:gs>
            <a:gs pos="100000">
              <a:srgbClr val="D2E3FE"/>
            </a:gs>
          </a:gsLst>
          <a:lin ang="27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3225161695"/>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flip="none" rotWithShape="1">
          <a:gsLst>
            <a:gs pos="34000">
              <a:srgbClr val="EDFDFB"/>
            </a:gs>
            <a:gs pos="2000">
              <a:srgbClr val="F0ECE8"/>
            </a:gs>
            <a:gs pos="64000">
              <a:srgbClr val="F8F8F8">
                <a:alpha val="86667"/>
              </a:srgbClr>
            </a:gs>
            <a:gs pos="100000">
              <a:srgbClr val="D2E3FE"/>
            </a:gs>
          </a:gsLst>
          <a:lin ang="2700000" scaled="1"/>
          <a:tileRect/>
        </a:gradFill>
        <a:effectLst/>
      </p:bgPr>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00D7FE59-95B5-4FBD-8A03-4E13D2D0EF64}" type="datetimeFigureOut">
              <a:rPr lang="ru-RU" smtClean="0"/>
              <a:t>31.05.2021</a:t>
            </a:fld>
            <a:endParaRPr lang="ru-RU"/>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ru-RU"/>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DBD22821-3FA7-4EB1-9043-C53E5C0F81E5}"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gradFill flip="none" rotWithShape="1">
          <a:gsLst>
            <a:gs pos="34000">
              <a:srgbClr val="EDFDFB"/>
            </a:gs>
            <a:gs pos="2000">
              <a:srgbClr val="F0ECE8"/>
            </a:gs>
            <a:gs pos="64000">
              <a:srgbClr val="F8F8F8">
                <a:alpha val="86667"/>
              </a:srgbClr>
            </a:gs>
            <a:gs pos="100000">
              <a:srgbClr val="D2E3FE"/>
            </a:gs>
          </a:gsLst>
          <a:lin ang="27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1696464076"/>
      </p:ext>
    </p:extLst>
  </p:cSld>
  <p:clrMap bg1="lt1" tx1="dk1" bg2="lt2" tx2="dk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gradFill flip="none" rotWithShape="1">
          <a:gsLst>
            <a:gs pos="34000">
              <a:srgbClr val="EDFDFB"/>
            </a:gs>
            <a:gs pos="2000">
              <a:srgbClr val="F0ECE8"/>
            </a:gs>
            <a:gs pos="64000">
              <a:srgbClr val="F8F8F8">
                <a:alpha val="86667"/>
              </a:srgbClr>
            </a:gs>
            <a:gs pos="100000">
              <a:srgbClr val="D2E3FE"/>
            </a:gs>
          </a:gsLst>
          <a:lin ang="27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724104294"/>
      </p:ext>
    </p:extLst>
  </p:cSld>
  <p:clrMap bg1="lt1" tx1="dk1" bg2="lt2" tx2="dk2" accent1="accent1" accent2="accent2" accent3="accent3" accent4="accent4" accent5="accent5" accent6="accent6" hlink="hlink" folHlink="folHlink"/>
  <p:sldLayoutIdLst>
    <p:sldLayoutId id="2147483889" r:id="rId1"/>
    <p:sldLayoutId id="2147483890" r:id="rId2"/>
    <p:sldLayoutId id="2147483891" r:id="rId3"/>
    <p:sldLayoutId id="2147483892" r:id="rId4"/>
    <p:sldLayoutId id="2147483893" r:id="rId5"/>
    <p:sldLayoutId id="2147483894" r:id="rId6"/>
    <p:sldLayoutId id="2147483895" r:id="rId7"/>
    <p:sldLayoutId id="2147483896" r:id="rId8"/>
    <p:sldLayoutId id="2147483897" r:id="rId9"/>
    <p:sldLayoutId id="2147483898" r:id="rId10"/>
    <p:sldLayoutId id="214748389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724104294"/>
      </p:ext>
    </p:extLst>
  </p:cSld>
  <p:clrMap bg1="lt1" tx1="dk1" bg2="lt2" tx2="dk2" accent1="accent1" accent2="accent2" accent3="accent3" accent4="accent4" accent5="accent5" accent6="accent6" hlink="hlink" folHlink="folHlink"/>
  <p:sldLayoutIdLst>
    <p:sldLayoutId id="2147483901" r:id="rId1"/>
    <p:sldLayoutId id="2147483902" r:id="rId2"/>
    <p:sldLayoutId id="2147483903" r:id="rId3"/>
    <p:sldLayoutId id="2147483904" r:id="rId4"/>
    <p:sldLayoutId id="2147483905" r:id="rId5"/>
    <p:sldLayoutId id="2147483906" r:id="rId6"/>
    <p:sldLayoutId id="2147483907" r:id="rId7"/>
    <p:sldLayoutId id="2147483908" r:id="rId8"/>
    <p:sldLayoutId id="2147483909" r:id="rId9"/>
    <p:sldLayoutId id="2147483910" r:id="rId10"/>
    <p:sldLayoutId id="214748391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jpeg"/><Relationship Id="rId1" Type="http://schemas.openxmlformats.org/officeDocument/2006/relationships/slideLayout" Target="../slideLayouts/slideLayout2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7.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5.xml"/></Relationships>
</file>

<file path=ppt/slides/_rels/slide13.x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6.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5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11560" y="332656"/>
            <a:ext cx="8064896" cy="1296144"/>
          </a:xfrm>
        </p:spPr>
        <p:txBody>
          <a:bodyPr anchor="t">
            <a:noAutofit/>
          </a:bodyPr>
          <a:lstStyle/>
          <a:p>
            <a:pPr marL="3175" indent="0" algn="ctr">
              <a:buNone/>
            </a:pPr>
            <a:r>
              <a:rPr lang="uz-Cyrl-UZ" sz="2400" b="1" dirty="0" smtClean="0">
                <a:solidFill>
                  <a:srgbClr val="FF0000"/>
                </a:solidFill>
                <a:latin typeface="Times New Roman" pitchFamily="18" charset="0"/>
                <a:cs typeface="Times New Roman" pitchFamily="18" charset="0"/>
              </a:rPr>
              <a:t>12</a:t>
            </a:r>
            <a:r>
              <a:rPr lang="ru-RU" sz="2400" b="1" dirty="0" smtClean="0">
                <a:solidFill>
                  <a:srgbClr val="FF0000"/>
                </a:solidFill>
                <a:latin typeface="Times New Roman" pitchFamily="18" charset="0"/>
                <a:cs typeface="Times New Roman" pitchFamily="18" charset="0"/>
              </a:rPr>
              <a:t>-МАЪРУЗА. </a:t>
            </a:r>
            <a:r>
              <a:rPr lang="ru-RU" sz="2400" dirty="0">
                <a:solidFill>
                  <a:srgbClr val="FF0000"/>
                </a:solidFill>
                <a:latin typeface="Times New Roman" pitchFamily="18" charset="0"/>
                <a:cs typeface="Times New Roman" pitchFamily="18" charset="0"/>
              </a:rPr>
              <a:t>АВТОМАТИК ЛИНИЯЛАРДА ДИФФЕРЕНЦИЯЛАШ ВА КОНЦЕНТРАЦИЯЛАШ УСУЛЛАРИ.</a:t>
            </a:r>
          </a:p>
        </p:txBody>
      </p:sp>
      <p:graphicFrame>
        <p:nvGraphicFramePr>
          <p:cNvPr id="4" name="Схема 3"/>
          <p:cNvGraphicFramePr/>
          <p:nvPr>
            <p:extLst>
              <p:ext uri="{D42A27DB-BD31-4B8C-83A1-F6EECF244321}">
                <p14:modId xmlns:p14="http://schemas.microsoft.com/office/powerpoint/2010/main" val="1780650951"/>
              </p:ext>
            </p:extLst>
          </p:nvPr>
        </p:nvGraphicFramePr>
        <p:xfrm>
          <a:off x="683568" y="1772816"/>
          <a:ext cx="7920880" cy="46805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0530344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251520" y="260648"/>
            <a:ext cx="8640960" cy="6336704"/>
          </a:xfrm>
        </p:spPr>
        <p:txBody>
          <a:bodyPr>
            <a:noAutofit/>
          </a:bodyPr>
          <a:lstStyle/>
          <a:p>
            <a:pPr marL="0" indent="0" algn="ctr">
              <a:buNone/>
            </a:pPr>
            <a:r>
              <a:rPr lang="ru-RU" sz="2800" b="1" dirty="0">
                <a:latin typeface="Times New Roman" panose="02020603050405020304" pitchFamily="18" charset="0"/>
                <a:cs typeface="Times New Roman" panose="02020603050405020304" pitchFamily="18" charset="0"/>
              </a:rPr>
              <a:t>12.1. Автомат </a:t>
            </a:r>
            <a:r>
              <a:rPr lang="ru-RU" sz="2800" b="1" dirty="0" err="1">
                <a:latin typeface="Times New Roman" panose="02020603050405020304" pitchFamily="18" charset="0"/>
                <a:cs typeface="Times New Roman" panose="02020603050405020304" pitchFamily="18" charset="0"/>
              </a:rPr>
              <a:t>ва</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автоматлаштирилган</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линияларни</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лойиҳалаш</a:t>
            </a:r>
            <a:r>
              <a:rPr lang="ru-RU" sz="2800" b="1" dirty="0" smtClean="0">
                <a:latin typeface="Times New Roman" panose="02020603050405020304" pitchFamily="18" charset="0"/>
                <a:cs typeface="Times New Roman" panose="02020603050405020304" pitchFamily="18" charset="0"/>
              </a:rPr>
              <a:t>.</a:t>
            </a:r>
            <a:endParaRPr lang="en-US" sz="2800" b="1" dirty="0" smtClean="0">
              <a:latin typeface="Times New Roman" panose="02020603050405020304" pitchFamily="18" charset="0"/>
              <a:cs typeface="Times New Roman" panose="02020603050405020304" pitchFamily="18" charset="0"/>
            </a:endParaRPr>
          </a:p>
          <a:p>
            <a:pPr marL="0" indent="0" algn="ctr">
              <a:spcBef>
                <a:spcPts val="0"/>
              </a:spcBef>
              <a:buNone/>
            </a:pPr>
            <a:endParaRPr lang="uz-Cyrl-UZ" sz="2600" dirty="0" smtClean="0">
              <a:latin typeface="Times New Roman" panose="02020603050405020304" pitchFamily="18" charset="0"/>
              <a:cs typeface="Times New Roman" panose="02020603050405020304" pitchFamily="18" charset="0"/>
            </a:endParaRPr>
          </a:p>
          <a:p>
            <a:pPr marL="0" indent="536575" algn="just">
              <a:lnSpc>
                <a:spcPct val="110000"/>
              </a:lnSpc>
              <a:spcBef>
                <a:spcPts val="600"/>
              </a:spcBef>
              <a:buNone/>
            </a:pPr>
            <a:r>
              <a:rPr lang="uz-Cyrl-UZ" sz="2800" dirty="0">
                <a:latin typeface="Times New Roman" panose="02020603050405020304" pitchFamily="18" charset="0"/>
                <a:cs typeface="Times New Roman" panose="02020603050405020304" pitchFamily="18" charset="0"/>
              </a:rPr>
              <a:t>Машина созлангандан сўнг яна ишга туширилади. Ишлаб чиқарилган маҳсулот сони кейинги </a:t>
            </a:r>
            <a:r>
              <a:rPr lang="en-US" sz="2800" dirty="0">
                <a:latin typeface="Times New Roman" panose="02020603050405020304" pitchFamily="18" charset="0"/>
                <a:cs typeface="Times New Roman" panose="02020603050405020304" pitchFamily="18" charset="0"/>
              </a:rPr>
              <a:t>Q2 </a:t>
            </a:r>
            <a:r>
              <a:rPr lang="uz-Cyrl-UZ" sz="2800" dirty="0">
                <a:latin typeface="Times New Roman" panose="02020603050405020304" pitchFamily="18" charset="0"/>
                <a:cs typeface="Times New Roman" panose="02020603050405020304" pitchFamily="18" charset="0"/>
              </a:rPr>
              <a:t>қийматидаги пауза содир бўлгунига қадар. Шу боис асос қилиб олинган фактик ишлаб чиқариш </a:t>
            </a:r>
            <a:r>
              <a:rPr lang="en-US" sz="2800" dirty="0">
                <a:latin typeface="Times New Roman" panose="02020603050405020304" pitchFamily="18" charset="0"/>
                <a:cs typeface="Times New Roman" panose="02020603050405020304" pitchFamily="18" charset="0"/>
              </a:rPr>
              <a:t>z</a:t>
            </a:r>
            <a:r>
              <a:rPr lang="uz-Cyrl-UZ" sz="2800" dirty="0">
                <a:latin typeface="Times New Roman" panose="02020603050405020304" pitchFamily="18" charset="0"/>
                <a:cs typeface="Times New Roman" panose="02020603050405020304" pitchFamily="18" charset="0"/>
              </a:rPr>
              <a:t>ф донани ташкил қилади. </a:t>
            </a:r>
          </a:p>
          <a:p>
            <a:pPr marL="0" indent="536575" algn="just">
              <a:lnSpc>
                <a:spcPct val="110000"/>
              </a:lnSpc>
              <a:spcBef>
                <a:spcPts val="600"/>
              </a:spcBef>
              <a:buNone/>
            </a:pPr>
            <a:r>
              <a:rPr lang="uz-Cyrl-UZ" sz="2800" dirty="0">
                <a:latin typeface="Times New Roman" panose="02020603050405020304" pitchFamily="18" charset="0"/>
                <a:cs typeface="Times New Roman" panose="02020603050405020304" pitchFamily="18" charset="0"/>
              </a:rPr>
              <a:t>Линияларни лойиҳалаш учун энг зарурий қуйидаги омилларни ҳисобга олиш лозим. </a:t>
            </a:r>
          </a:p>
          <a:p>
            <a:pPr marL="0" indent="536575" algn="just">
              <a:lnSpc>
                <a:spcPct val="110000"/>
              </a:lnSpc>
              <a:spcBef>
                <a:spcPts val="600"/>
              </a:spcBef>
              <a:buNone/>
            </a:pPr>
            <a:r>
              <a:rPr lang="uz-Cyrl-UZ" sz="2800" dirty="0" smtClean="0">
                <a:latin typeface="Times New Roman" panose="02020603050405020304" pitchFamily="18" charset="0"/>
                <a:cs typeface="Times New Roman" panose="02020603050405020304" pitchFamily="18" charset="0"/>
              </a:rPr>
              <a:t>1</a:t>
            </a:r>
            <a:r>
              <a:rPr lang="uz-Cyrl-UZ" sz="2800" dirty="0">
                <a:latin typeface="Times New Roman" panose="02020603050405020304" pitchFamily="18" charset="0"/>
                <a:cs typeface="Times New Roman" panose="02020603050405020304" pitchFamily="18" charset="0"/>
              </a:rPr>
              <a:t>. Ишчи позициялар сони </a:t>
            </a:r>
          </a:p>
          <a:p>
            <a:pPr marL="0" indent="536575" algn="just">
              <a:lnSpc>
                <a:spcPct val="110000"/>
              </a:lnSpc>
              <a:spcBef>
                <a:spcPts val="600"/>
              </a:spcBef>
              <a:buNone/>
            </a:pPr>
            <a:r>
              <a:rPr lang="uz-Cyrl-UZ" sz="2800" dirty="0" smtClean="0">
                <a:latin typeface="Times New Roman" panose="02020603050405020304" pitchFamily="18" charset="0"/>
                <a:cs typeface="Times New Roman" panose="02020603050405020304" pitchFamily="18" charset="0"/>
              </a:rPr>
              <a:t>2</a:t>
            </a:r>
            <a:r>
              <a:rPr lang="uz-Cyrl-UZ" sz="2800" dirty="0">
                <a:latin typeface="Times New Roman" panose="02020603050405020304" pitchFamily="18" charset="0"/>
                <a:cs typeface="Times New Roman" panose="02020603050405020304" pitchFamily="18" charset="0"/>
              </a:rPr>
              <a:t>. Параллел ишлов бериш патоклар сони </a:t>
            </a:r>
          </a:p>
          <a:p>
            <a:pPr marL="0" indent="536575" algn="just">
              <a:lnSpc>
                <a:spcPct val="110000"/>
              </a:lnSpc>
              <a:spcBef>
                <a:spcPts val="600"/>
              </a:spcBef>
              <a:buNone/>
            </a:pPr>
            <a:r>
              <a:rPr lang="uz-Cyrl-UZ" sz="2800" dirty="0" smtClean="0">
                <a:latin typeface="Times New Roman" panose="02020603050405020304" pitchFamily="18" charset="0"/>
                <a:cs typeface="Times New Roman" panose="02020603050405020304" pitchFamily="18" charset="0"/>
              </a:rPr>
              <a:t>3</a:t>
            </a:r>
            <a:r>
              <a:rPr lang="uz-Cyrl-UZ" sz="2800" dirty="0">
                <a:latin typeface="Times New Roman" panose="02020603050405020304" pitchFamily="18" charset="0"/>
                <a:cs typeface="Times New Roman" panose="02020603050405020304" pitchFamily="18" charset="0"/>
              </a:rPr>
              <a:t>. Секция - бўлимлар сони.</a:t>
            </a:r>
          </a:p>
          <a:p>
            <a:pPr marL="0" indent="536575" algn="just">
              <a:lnSpc>
                <a:spcPct val="110000"/>
              </a:lnSpc>
              <a:spcBef>
                <a:spcPts val="600"/>
              </a:spcBef>
              <a:buNone/>
            </a:pPr>
            <a:endParaRPr lang="uz-Cyrl-UZ"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2175080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404664"/>
            <a:ext cx="8496944" cy="6120680"/>
          </a:xfrm>
        </p:spPr>
        <p:txBody>
          <a:bodyPr>
            <a:noAutofit/>
          </a:bodyPr>
          <a:lstStyle/>
          <a:p>
            <a:pPr marL="0" indent="576000" algn="just">
              <a:lnSpc>
                <a:spcPct val="130000"/>
              </a:lnSpc>
              <a:spcBef>
                <a:spcPts val="0"/>
              </a:spcBef>
              <a:buNone/>
            </a:pPr>
            <a:r>
              <a:rPr lang="uz-Cyrl-UZ" sz="2800" dirty="0">
                <a:latin typeface="Times New Roman" panose="02020603050405020304" pitchFamily="18" charset="0"/>
                <a:cs typeface="Times New Roman" panose="02020603050405020304" pitchFamily="18" charset="0"/>
              </a:rPr>
              <a:t>Методларни танлангандан сўнг биринчи ўринда ишчи позициялар танланади, булар асосида эса ишлов бериш жараёни амалга оширилади. Айрим ҳолатларда мураккаб деталларга ишлов бериш конфигурацияси битта дастгоҳда амалга оширилиши мумкин. Бундай дастгоҳларга керакли бўладиган фрезалаш, тиш очиш, резьба очиш ва бошқаларга эга бўлиши лозим. Бу ерда ишлов бериш вақти ҳамма технологик жараёнларга кетган умумий вақти йиғиндисига тенг, лекин бошқа турдаги, масалан: айланиб ишлайдиган деталларга махсус  дастгоҳлар мавжуд эмас.</a:t>
            </a:r>
          </a:p>
        </p:txBody>
      </p:sp>
    </p:spTree>
    <p:extLst>
      <p:ext uri="{BB962C8B-B14F-4D97-AF65-F5344CB8AC3E}">
        <p14:creationId xmlns:p14="http://schemas.microsoft.com/office/powerpoint/2010/main" val="49735025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95536" y="260648"/>
            <a:ext cx="8229600" cy="6336704"/>
          </a:xfrm>
        </p:spPr>
        <p:txBody>
          <a:bodyPr>
            <a:normAutofit/>
          </a:bodyPr>
          <a:lstStyle/>
          <a:p>
            <a:pPr marL="0" indent="536575" algn="just">
              <a:lnSpc>
                <a:spcPct val="150000"/>
              </a:lnSpc>
              <a:spcBef>
                <a:spcPts val="1200"/>
              </a:spcBef>
              <a:buNone/>
            </a:pPr>
            <a:r>
              <a:rPr lang="ru-RU" sz="2800" dirty="0">
                <a:latin typeface="Times New Roman" panose="02020603050405020304" pitchFamily="18" charset="0"/>
                <a:cs typeface="Times New Roman" panose="02020603050405020304" pitchFamily="18" charset="0"/>
              </a:rPr>
              <a:t>Шу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биргаликда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айланиб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ишлайдиган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токарлик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дастгоҳида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шлифовкалаш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йўниш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бориб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бўлмайди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Бундай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дастгоҳларда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умумий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вақт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тақсимланади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яъни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дифференциалланади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эса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a:t>
            </a:r>
            <a:r>
              <a:rPr lang="ru-RU" sz="2800" dirty="0">
                <a:latin typeface="Times New Roman" panose="02020603050405020304" pitchFamily="18" charset="0"/>
                <a:cs typeface="Times New Roman" panose="02020603050405020304" pitchFamily="18" charset="0"/>
              </a:rPr>
              <a:t> хил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аҳамиятга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Бундай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турдаги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дифференциаллашни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асосий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мақсади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усул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унумдорлигини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ошириш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ҳисобланади</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044422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95536" y="260648"/>
            <a:ext cx="8229600" cy="6336704"/>
          </a:xfrm>
        </p:spPr>
        <p:txBody>
          <a:bodyPr>
            <a:normAutofit/>
          </a:bodyPr>
          <a:lstStyle/>
          <a:p>
            <a:pPr marL="0" indent="536575" algn="just">
              <a:lnSpc>
                <a:spcPct val="150000"/>
              </a:lnSpc>
              <a:spcBef>
                <a:spcPts val="1200"/>
              </a:spcBef>
              <a:buNone/>
            </a:pPr>
            <a:r>
              <a:rPr lang="ru-RU" sz="2800" dirty="0">
                <a:latin typeface="Times New Roman" panose="02020603050405020304" pitchFamily="18" charset="0"/>
                <a:cs typeface="Times New Roman" panose="02020603050405020304" pitchFamily="18" charset="0"/>
              </a:rPr>
              <a:t>Улар </a:t>
            </a:r>
            <a:r>
              <a:rPr lang="ru-RU" sz="2800" dirty="0" err="1">
                <a:latin typeface="Times New Roman" panose="02020603050405020304" pitchFamily="18" charset="0"/>
                <a:cs typeface="Times New Roman" panose="02020603050405020304" pitchFamily="18" charset="0"/>
              </a:rPr>
              <a:t>автоматлаштирилган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шароитларда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автоматлаштирилмаган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шароитларда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қўлланилади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эса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a:t>
            </a:r>
            <a:r>
              <a:rPr lang="ru-RU" sz="2800" dirty="0">
                <a:latin typeface="Times New Roman" panose="02020603050405020304" pitchFamily="18" charset="0"/>
                <a:cs typeface="Times New Roman" panose="02020603050405020304" pitchFamily="18" charset="0"/>
              </a:rPr>
              <a:t> хил </a:t>
            </a:r>
            <a:r>
              <a:rPr lang="ru-RU" sz="2800" dirty="0" err="1">
                <a:latin typeface="Times New Roman" panose="02020603050405020304" pitchFamily="18" charset="0"/>
                <a:cs typeface="Times New Roman" panose="02020603050405020304" pitchFamily="18" charset="0"/>
              </a:rPr>
              <a:t>ишлаб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турлари</a:t>
            </a:r>
            <a:r>
              <a:rPr lang="ru-RU" sz="2800" dirty="0">
                <a:latin typeface="Times New Roman" panose="02020603050405020304" pitchFamily="18" charset="0"/>
                <a:cs typeface="Times New Roman" panose="02020603050405020304" pitchFamily="18" charset="0"/>
              </a:rPr>
              <a:t>, поток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линияси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асосида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ётади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машинасозликда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асбобсозликда</a:t>
            </a:r>
            <a:r>
              <a:rPr lang="ru-RU" sz="2800" dirty="0">
                <a:latin typeface="Times New Roman" panose="02020603050405020304" pitchFamily="18" charset="0"/>
                <a:cs typeface="Times New Roman" panose="02020603050405020304" pitchFamily="18" charset="0"/>
              </a:rPr>
              <a:t>, электрон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электротехникада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енгил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озиқ-овқат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саноатида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қўлланилади</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65276057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332656"/>
            <a:ext cx="8424936" cy="6336704"/>
          </a:xfrm>
        </p:spPr>
        <p:txBody>
          <a:bodyPr>
            <a:noAutofit/>
          </a:bodyPr>
          <a:lstStyle/>
          <a:p>
            <a:pPr marL="0" indent="442913" algn="just">
              <a:lnSpc>
                <a:spcPct val="120000"/>
              </a:lnSpc>
              <a:buNone/>
            </a:pPr>
            <a:r>
              <a:rPr lang="uz-Cyrl-UZ" sz="2800" dirty="0">
                <a:latin typeface="Times New Roman" panose="02020603050405020304" pitchFamily="18" charset="0"/>
                <a:cs typeface="Times New Roman" panose="02020603050405020304" pitchFamily="18" charset="0"/>
              </a:rPr>
              <a:t>Мисол учун юқори аниқликда резьба очиш технологик жараёни учун бир позицияли дастгоҳлар ёрдамида амалга ошириш мумкин. Бу ерда дастгоҳ ҳар бир операция ичидан биттасини бажаради. 1) тешиш; 2) тешик кенгайтириш; 3) зенкерлаш; 4) зенковкалаш; 5) резьба кесиш.</a:t>
            </a:r>
          </a:p>
          <a:p>
            <a:pPr marL="0" indent="442913" algn="just">
              <a:lnSpc>
                <a:spcPct val="120000"/>
              </a:lnSpc>
              <a:buNone/>
            </a:pPr>
            <a:r>
              <a:rPr lang="uz-Cyrl-UZ" sz="2800" dirty="0">
                <a:latin typeface="Times New Roman" panose="02020603050405020304" pitchFamily="18" charset="0"/>
                <a:cs typeface="Times New Roman" panose="02020603050405020304" pitchFamily="18" charset="0"/>
              </a:rPr>
              <a:t>Қалпоқчали деталларга ишлов беришда дастгоҳларни дифференциаллаш мумкин. Уларнинг ҳар бири ҳар хил позицияда амалга оширилади. Биринчи ватяжка, иккинчи ватяжка, учинчи ватяжка, калибрлаш, кесиш ва бошқалар.</a:t>
            </a:r>
          </a:p>
        </p:txBody>
      </p:sp>
    </p:spTree>
    <p:extLst>
      <p:ext uri="{BB962C8B-B14F-4D97-AF65-F5344CB8AC3E}">
        <p14:creationId xmlns:p14="http://schemas.microsoft.com/office/powerpoint/2010/main" val="340012301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Объект 1"/>
              <p:cNvSpPr>
                <a:spLocks noGrp="1"/>
              </p:cNvSpPr>
              <p:nvPr>
                <p:ph idx="1"/>
              </p:nvPr>
            </p:nvSpPr>
            <p:spPr>
              <a:xfrm>
                <a:off x="323528" y="332656"/>
                <a:ext cx="8496944" cy="6264696"/>
              </a:xfrm>
            </p:spPr>
            <p:txBody>
              <a:bodyPr>
                <a:noAutofit/>
              </a:bodyPr>
              <a:lstStyle/>
              <a:p>
                <a:pPr marL="0" indent="536575" algn="just">
                  <a:lnSpc>
                    <a:spcPct val="150000"/>
                  </a:lnSpc>
                  <a:buNone/>
                </a:pPr>
                <a:r>
                  <a:rPr lang="ru-RU" sz="2800" dirty="0" err="1">
                    <a:latin typeface="Times New Roman" panose="02020603050405020304" pitchFamily="18" charset="0"/>
                    <a:cs typeface="Times New Roman" panose="02020603050405020304" pitchFamily="18" charset="0"/>
                  </a:rPr>
                  <a:t>Автоматлаштирпилган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чиқаришда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чиқишда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биринчи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ўринда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ҳамма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поғоналарида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қулайликларига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нисбатан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олинади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Натижада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умумий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ҳолатдан</a:t>
                </a:r>
                <a:r>
                  <a:rPr lang="ru-RU" sz="28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S</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асосий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сиғдириш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майдони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ажратиб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олинади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шунда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умумий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бўлувчиси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қуйидагича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бўлади</a:t>
                </a:r>
                <a:r>
                  <a:rPr lang="ru-RU"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a:p>
                <a:pPr marL="0" indent="536575" algn="r">
                  <a:lnSpc>
                    <a:spcPct val="150000"/>
                  </a:lnSpc>
                  <a:buNone/>
                </a:pPr>
                <a14:m>
                  <m:oMath xmlns:m="http://schemas.openxmlformats.org/officeDocument/2006/math">
                    <m:sSub>
                      <m:sSubPr>
                        <m:ctrlPr>
                          <a:rPr lang="ru-RU" sz="2800" i="1">
                            <a:latin typeface="Cambria Math"/>
                          </a:rPr>
                        </m:ctrlPr>
                      </m:sSubPr>
                      <m:e>
                        <m:r>
                          <a:rPr lang="en-US" sz="2800" b="1" i="1">
                            <a:latin typeface="Cambria Math"/>
                          </a:rPr>
                          <m:t>𝒕</m:t>
                        </m:r>
                      </m:e>
                      <m:sub>
                        <m:sSub>
                          <m:sSubPr>
                            <m:ctrlPr>
                              <a:rPr lang="ru-RU" sz="2800" i="1">
                                <a:latin typeface="Cambria Math"/>
                              </a:rPr>
                            </m:ctrlPr>
                          </m:sSubPr>
                          <m:e>
                            <m:r>
                              <a:rPr lang="ru-RU" sz="2800" b="1" i="1">
                                <a:latin typeface="Cambria Math"/>
                              </a:rPr>
                              <m:t>𝒑</m:t>
                            </m:r>
                          </m:e>
                          <m:sub>
                            <m:r>
                              <a:rPr lang="ru-RU" sz="2800" b="1" i="1">
                                <a:latin typeface="Cambria Math"/>
                              </a:rPr>
                              <m:t>𝟎</m:t>
                            </m:r>
                          </m:sub>
                        </m:sSub>
                      </m:sub>
                    </m:sSub>
                    <m:r>
                      <a:rPr lang="ru-RU" sz="2800" b="1" i="1">
                        <a:latin typeface="Cambria Math"/>
                      </a:rPr>
                      <m:t>=</m:t>
                    </m:r>
                    <m:nary>
                      <m:naryPr>
                        <m:chr m:val="∑"/>
                        <m:limLoc m:val="undOvr"/>
                        <m:ctrlPr>
                          <a:rPr lang="ru-RU" sz="2800" i="1">
                            <a:latin typeface="Cambria Math"/>
                          </a:rPr>
                        </m:ctrlPr>
                      </m:naryPr>
                      <m:sub>
                        <m:r>
                          <a:rPr lang="en-US" sz="2800" b="1" i="1">
                            <a:latin typeface="Cambria Math"/>
                          </a:rPr>
                          <m:t>𝟏</m:t>
                        </m:r>
                      </m:sub>
                      <m:sup>
                        <m:r>
                          <a:rPr lang="ru-RU" sz="2800" b="1" i="1">
                            <a:latin typeface="Cambria Math"/>
                          </a:rPr>
                          <m:t>𝒔</m:t>
                        </m:r>
                      </m:sup>
                      <m:e>
                        <m:sSub>
                          <m:sSubPr>
                            <m:ctrlPr>
                              <a:rPr lang="ru-RU" sz="2800" i="1">
                                <a:latin typeface="Cambria Math"/>
                              </a:rPr>
                            </m:ctrlPr>
                          </m:sSubPr>
                          <m:e>
                            <m:r>
                              <a:rPr lang="ru-RU" sz="2800" b="1" i="1">
                                <a:latin typeface="Cambria Math"/>
                              </a:rPr>
                              <m:t>𝒕</m:t>
                            </m:r>
                          </m:e>
                          <m:sub>
                            <m:sSub>
                              <m:sSubPr>
                                <m:ctrlPr>
                                  <a:rPr lang="ru-RU" sz="2800" i="1">
                                    <a:latin typeface="Cambria Math"/>
                                  </a:rPr>
                                </m:ctrlPr>
                              </m:sSubPr>
                              <m:e>
                                <m:r>
                                  <a:rPr lang="ru-RU" sz="2800" b="1" i="1">
                                    <a:latin typeface="Cambria Math"/>
                                  </a:rPr>
                                  <m:t>𝒑</m:t>
                                </m:r>
                              </m:e>
                              <m:sub>
                                <m:r>
                                  <a:rPr lang="ru-RU" sz="2800" b="1" i="1">
                                    <a:latin typeface="Cambria Math"/>
                                  </a:rPr>
                                  <m:t>𝒊</m:t>
                                </m:r>
                              </m:sub>
                            </m:sSub>
                          </m:sub>
                        </m:sSub>
                      </m:e>
                    </m:nary>
                  </m:oMath>
                </a14:m>
                <a:r>
                  <a:rPr lang="ru-RU" sz="2800" dirty="0">
                    <a:latin typeface="Times New Roman" panose="02020603050405020304" pitchFamily="18" charset="0"/>
                    <a:cs typeface="Times New Roman" panose="02020603050405020304" pitchFamily="18" charset="0"/>
                  </a:rPr>
                  <a:t>     </a:t>
                </a:r>
                <a:r>
                  <a:rPr lang="ru-RU" sz="2800" dirty="0" smtClean="0">
                    <a:latin typeface="Times New Roman" panose="02020603050405020304" pitchFamily="18" charset="0"/>
                    <a:cs typeface="Times New Roman" panose="02020603050405020304" pitchFamily="18" charset="0"/>
                  </a:rPr>
                  <a:t>                        </a:t>
                </a:r>
                <a:r>
                  <a:rPr lang="ru-RU" sz="2800" dirty="0">
                    <a:latin typeface="Times New Roman" panose="02020603050405020304" pitchFamily="18" charset="0"/>
                    <a:cs typeface="Times New Roman" panose="02020603050405020304" pitchFamily="18" charset="0"/>
                  </a:rPr>
                  <a:t>(</a:t>
                </a:r>
                <a:r>
                  <a:rPr lang="uz-Cyrl-UZ" sz="2800" dirty="0">
                    <a:latin typeface="Times New Roman" panose="02020603050405020304" pitchFamily="18" charset="0"/>
                    <a:cs typeface="Times New Roman" panose="02020603050405020304" pitchFamily="18" charset="0"/>
                  </a:rPr>
                  <a:t>12</a:t>
                </a:r>
                <a:r>
                  <a:rPr lang="uz-Latn-UZ" sz="2800" dirty="0">
                    <a:latin typeface="Times New Roman" panose="02020603050405020304" pitchFamily="18" charset="0"/>
                    <a:cs typeface="Times New Roman" panose="02020603050405020304" pitchFamily="18" charset="0"/>
                  </a:rPr>
                  <a:t>.</a:t>
                </a:r>
                <a:r>
                  <a:rPr lang="uz-Cyrl-UZ" sz="2800" dirty="0">
                    <a:latin typeface="Times New Roman" panose="02020603050405020304" pitchFamily="18" charset="0"/>
                    <a:cs typeface="Times New Roman" panose="02020603050405020304" pitchFamily="18" charset="0"/>
                  </a:rPr>
                  <a:t>1</a:t>
                </a:r>
                <a:r>
                  <a:rPr lang="ru-RU"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p:txBody>
          </p:sp>
        </mc:Choice>
        <mc:Fallback xmlns="">
          <p:sp>
            <p:nvSpPr>
              <p:cNvPr id="2" name="Объект 1"/>
              <p:cNvSpPr>
                <a:spLocks noGrp="1" noRot="1" noChangeAspect="1" noMove="1" noResize="1" noEditPoints="1" noAdjustHandles="1" noChangeArrowheads="1" noChangeShapeType="1" noTextEdit="1"/>
              </p:cNvSpPr>
              <p:nvPr>
                <p:ph idx="1"/>
              </p:nvPr>
            </p:nvSpPr>
            <p:spPr>
              <a:xfrm>
                <a:off x="323528" y="332656"/>
                <a:ext cx="8496944" cy="6264696"/>
              </a:xfrm>
              <a:blipFill rotWithShape="1">
                <a:blip r:embed="rId2"/>
                <a:stretch>
                  <a:fillRect l="-1435" r="-1506"/>
                </a:stretch>
              </a:blipFill>
            </p:spPr>
            <p:txBody>
              <a:bodyPr/>
              <a:lstStyle/>
              <a:p>
                <a:r>
                  <a:rPr lang="ru-RU">
                    <a:noFill/>
                  </a:rPr>
                  <a:t> </a:t>
                </a:r>
              </a:p>
            </p:txBody>
          </p:sp>
        </mc:Fallback>
      </mc:AlternateContent>
    </p:spTree>
    <p:extLst>
      <p:ext uri="{BB962C8B-B14F-4D97-AF65-F5344CB8AC3E}">
        <p14:creationId xmlns:p14="http://schemas.microsoft.com/office/powerpoint/2010/main" val="335800180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260648"/>
            <a:ext cx="8496944" cy="6408712"/>
          </a:xfrm>
        </p:spPr>
        <p:txBody>
          <a:bodyPr>
            <a:normAutofit/>
          </a:bodyPr>
          <a:lstStyle/>
          <a:p>
            <a:pPr marL="0" indent="576000" algn="just">
              <a:lnSpc>
                <a:spcPct val="120000"/>
              </a:lnSpc>
              <a:buNone/>
            </a:pPr>
            <a:r>
              <a:rPr lang="uz-Cyrl-UZ" sz="2800" dirty="0">
                <a:latin typeface="Times New Roman" panose="02020603050405020304" pitchFamily="18" charset="0"/>
                <a:cs typeface="Times New Roman" panose="02020603050405020304" pitchFamily="18" charset="0"/>
              </a:rPr>
              <a:t>Қолган операциялар умумийлари билан қўшилади ва умумий ишлов бериш вақтига таъсир этмайди. Шунинг учун линия позициялари сони операциялар сонидан кам бўлмаслиги керак. (</a:t>
            </a:r>
            <a:r>
              <a:rPr lang="en-US" sz="2800" dirty="0" err="1">
                <a:latin typeface="Times New Roman" panose="02020603050405020304" pitchFamily="18" charset="0"/>
                <a:cs typeface="Times New Roman" panose="02020603050405020304" pitchFamily="18" charset="0"/>
              </a:rPr>
              <a:t>q</a:t>
            </a:r>
            <a:r>
              <a:rPr lang="en-US" sz="2800" baseline="-25000" dirty="0" err="1">
                <a:latin typeface="Times New Roman" panose="02020603050405020304" pitchFamily="18" charset="0"/>
                <a:cs typeface="Times New Roman" panose="02020603050405020304" pitchFamily="18" charset="0"/>
              </a:rPr>
              <a:t>min</a:t>
            </a:r>
            <a:r>
              <a:rPr lang="en-US" sz="2800" dirty="0">
                <a:latin typeface="Times New Roman" panose="02020603050405020304" pitchFamily="18" charset="0"/>
                <a:cs typeface="Times New Roman" panose="02020603050405020304" pitchFamily="18" charset="0"/>
              </a:rPr>
              <a:t>=S). </a:t>
            </a:r>
            <a:r>
              <a:rPr lang="uz-Cyrl-UZ" sz="2800" dirty="0">
                <a:latin typeface="Times New Roman" panose="02020603050405020304" pitchFamily="18" charset="0"/>
                <a:cs typeface="Times New Roman" panose="02020603050405020304" pitchFamily="18" charset="0"/>
              </a:rPr>
              <a:t>Агар технологик жараён поток линиялар асосида ташкил топган бўлса, бундай дифференциялашган технологик жараён камида </a:t>
            </a:r>
            <a:r>
              <a:rPr lang="en-US" sz="2800" dirty="0">
                <a:latin typeface="Times New Roman" panose="02020603050405020304" pitchFamily="18" charset="0"/>
                <a:cs typeface="Times New Roman" panose="02020603050405020304" pitchFamily="18" charset="0"/>
              </a:rPr>
              <a:t>S </a:t>
            </a:r>
            <a:r>
              <a:rPr lang="uz-Cyrl-UZ" sz="2800" dirty="0">
                <a:latin typeface="Times New Roman" panose="02020603050405020304" pitchFamily="18" charset="0"/>
                <a:cs typeface="Times New Roman" panose="02020603050405020304" pitchFamily="18" charset="0"/>
              </a:rPr>
              <a:t>та дастгоҳлардан ташкил топган бўлиши керак. 12.1а-расмда автоматик линияда ягона транспортловчи тизим эвазига нафақат дифференция, балки уларни бирлаштирувчи концентрация ҳам қилиш мумкин.</a:t>
            </a:r>
          </a:p>
        </p:txBody>
      </p:sp>
    </p:spTree>
    <p:extLst>
      <p:ext uri="{BB962C8B-B14F-4D97-AF65-F5344CB8AC3E}">
        <p14:creationId xmlns:p14="http://schemas.microsoft.com/office/powerpoint/2010/main" val="26108062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568952" cy="6192688"/>
          </a:xfrm>
        </p:spPr>
        <p:txBody>
          <a:bodyPr>
            <a:noAutofit/>
          </a:bodyPr>
          <a:lstStyle/>
          <a:p>
            <a:pPr marL="0" indent="0" algn="ctr">
              <a:lnSpc>
                <a:spcPct val="140000"/>
              </a:lnSpc>
              <a:buNone/>
            </a:pPr>
            <a:r>
              <a:rPr lang="ru-RU" sz="2800" b="1" dirty="0">
                <a:latin typeface="Times New Roman" panose="02020603050405020304" pitchFamily="18" charset="0"/>
                <a:cs typeface="Times New Roman" panose="02020603050405020304" pitchFamily="18" charset="0"/>
              </a:rPr>
              <a:t>12.2. </a:t>
            </a:r>
            <a:r>
              <a:rPr lang="ru-RU" sz="2800" b="1" dirty="0" err="1">
                <a:latin typeface="Times New Roman" panose="02020603050405020304" pitchFamily="18" charset="0"/>
                <a:cs typeface="Times New Roman" panose="02020603050405020304" pitchFamily="18" charset="0"/>
              </a:rPr>
              <a:t>Автоматлаштирилган</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линиялар</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вариантлари</a:t>
            </a:r>
            <a:r>
              <a:rPr lang="ru-RU" sz="2800" b="1" dirty="0">
                <a:latin typeface="Times New Roman" panose="02020603050405020304" pitchFamily="18" charset="0"/>
                <a:cs typeface="Times New Roman" panose="02020603050405020304" pitchFamily="18" charset="0"/>
              </a:rPr>
              <a:t>.</a:t>
            </a:r>
          </a:p>
          <a:p>
            <a:pPr marL="0" indent="442913" algn="just">
              <a:lnSpc>
                <a:spcPct val="140000"/>
              </a:lnSpc>
              <a:buNone/>
            </a:pPr>
            <a:endParaRPr lang="ru-RU" sz="2800" dirty="0" smtClean="0">
              <a:latin typeface="Times New Roman" panose="02020603050405020304" pitchFamily="18" charset="0"/>
              <a:cs typeface="Times New Roman" panose="02020603050405020304" pitchFamily="18" charset="0"/>
            </a:endParaRPr>
          </a:p>
          <a:p>
            <a:pPr marL="0" indent="536575" algn="just">
              <a:lnSpc>
                <a:spcPct val="150000"/>
              </a:lnSpc>
              <a:buNone/>
            </a:pPr>
            <a:r>
              <a:rPr lang="ru-RU" sz="2800" dirty="0" err="1" smtClean="0">
                <a:latin typeface="Times New Roman" panose="02020603050405020304" pitchFamily="18" charset="0"/>
                <a:cs typeface="Times New Roman" panose="02020603050405020304" pitchFamily="18" charset="0"/>
              </a:rPr>
              <a:t>Ҳар</a:t>
            </a:r>
            <a:r>
              <a:rPr lang="ru-RU" sz="2800" dirty="0" smtClean="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қандай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линияни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катталашиш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мураккаблашиш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дифференциаллаш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даражаси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концентрациялаш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даражаси,яъни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позициялар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сонини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кўпайиши</a:t>
            </a:r>
            <a:r>
              <a:rPr lang="ru-RU" sz="28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q&gt;</a:t>
            </a:r>
            <a:r>
              <a:rPr lang="en-US" sz="2800" dirty="0" err="1">
                <a:latin typeface="Times New Roman" panose="02020603050405020304" pitchFamily="18" charset="0"/>
                <a:cs typeface="Times New Roman" panose="02020603050405020304" pitchFamily="18" charset="0"/>
              </a:rPr>
              <a:t>q</a:t>
            </a:r>
            <a:r>
              <a:rPr lang="en-US" sz="2800" baseline="-25000" dirty="0" err="1">
                <a:latin typeface="Times New Roman" panose="02020603050405020304" pitchFamily="18" charset="0"/>
                <a:cs typeface="Times New Roman" panose="02020603050405020304" pitchFamily="18" charset="0"/>
              </a:rPr>
              <a:t>min</a:t>
            </a:r>
            <a:r>
              <a:rPr lang="en-US"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Бундан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ташқари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структураси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кутилаётган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унумдорликни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етарли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эмаслигини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кўрсатиб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беради</a:t>
            </a:r>
            <a:r>
              <a:rPr lang="ru-RU" sz="2800" dirty="0">
                <a:latin typeface="Times New Roman" panose="02020603050405020304" pitchFamily="18" charset="0"/>
                <a:cs typeface="Times New Roman" panose="02020603050405020304" pitchFamily="18" charset="0"/>
              </a:rPr>
              <a:t>.</a:t>
            </a:r>
            <a:endParaRPr lang="ru-RU" sz="28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1241087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01169" y="3861048"/>
            <a:ext cx="8229600" cy="2736304"/>
          </a:xfrm>
        </p:spPr>
        <p:txBody>
          <a:bodyPr>
            <a:normAutofit fontScale="70000" lnSpcReduction="20000"/>
          </a:bodyPr>
          <a:lstStyle/>
          <a:p>
            <a:pPr marL="0" indent="0" algn="ctr">
              <a:buNone/>
            </a:pPr>
            <a:r>
              <a:rPr lang="ru-RU" sz="3400" b="1" dirty="0" smtClean="0">
                <a:latin typeface="Times New Roman" panose="02020603050405020304" pitchFamily="18" charset="0"/>
                <a:cs typeface="Times New Roman" panose="02020603050405020304" pitchFamily="18" charset="0"/>
              </a:rPr>
              <a:t>12.1-расм. </a:t>
            </a:r>
            <a:r>
              <a:rPr lang="ru-RU" sz="3400" b="1" dirty="0" err="1" smtClean="0">
                <a:latin typeface="Times New Roman" panose="02020603050405020304" pitchFamily="18" charset="0"/>
                <a:cs typeface="Times New Roman" panose="02020603050405020304" pitchFamily="18" charset="0"/>
              </a:rPr>
              <a:t>Автоматлаштирилган</a:t>
            </a:r>
            <a:r>
              <a:rPr lang="ru-RU" sz="3400" b="1" dirty="0" smtClean="0">
                <a:latin typeface="Times New Roman" panose="02020603050405020304" pitchFamily="18" charset="0"/>
                <a:cs typeface="Times New Roman" panose="02020603050405020304" pitchFamily="18" charset="0"/>
              </a:rPr>
              <a:t> </a:t>
            </a:r>
            <a:r>
              <a:rPr lang="ru-RU" sz="3400" b="1" dirty="0" err="1" smtClean="0">
                <a:latin typeface="Times New Roman" panose="02020603050405020304" pitchFamily="18" charset="0"/>
                <a:cs typeface="Times New Roman" panose="02020603050405020304" pitchFamily="18" charset="0"/>
              </a:rPr>
              <a:t>линияларнинг</a:t>
            </a:r>
            <a:r>
              <a:rPr lang="ru-RU" sz="3400" b="1" dirty="0" smtClean="0">
                <a:latin typeface="Times New Roman" panose="02020603050405020304" pitchFamily="18" charset="0"/>
                <a:cs typeface="Times New Roman" panose="02020603050405020304" pitchFamily="18" charset="0"/>
              </a:rPr>
              <a:t> </a:t>
            </a:r>
            <a:r>
              <a:rPr lang="ru-RU" sz="3400" b="1" dirty="0" err="1" smtClean="0">
                <a:latin typeface="Times New Roman" panose="02020603050405020304" pitchFamily="18" charset="0"/>
                <a:cs typeface="Times New Roman" panose="02020603050405020304" pitchFamily="18" charset="0"/>
              </a:rPr>
              <a:t>вариантлари</a:t>
            </a:r>
            <a:r>
              <a:rPr lang="ru-RU" sz="3400" b="1" dirty="0" smtClean="0">
                <a:latin typeface="Times New Roman" panose="02020603050405020304" pitchFamily="18" charset="0"/>
                <a:cs typeface="Times New Roman" panose="02020603050405020304" pitchFamily="18" charset="0"/>
              </a:rPr>
              <a:t>.</a:t>
            </a:r>
          </a:p>
          <a:p>
            <a:pPr marL="0" indent="0" algn="ctr">
              <a:buNone/>
            </a:pPr>
            <a:endParaRPr lang="ru-RU" sz="3400" b="1" dirty="0" smtClean="0">
              <a:latin typeface="Times New Roman" panose="02020603050405020304" pitchFamily="18" charset="0"/>
              <a:cs typeface="Times New Roman" panose="02020603050405020304" pitchFamily="18" charset="0"/>
            </a:endParaRPr>
          </a:p>
          <a:p>
            <a:pPr marL="179388" indent="0">
              <a:buNone/>
            </a:pPr>
            <a:r>
              <a:rPr lang="ru-RU" sz="3400" dirty="0" smtClean="0">
                <a:latin typeface="Times New Roman" panose="02020603050405020304" pitchFamily="18" charset="0"/>
                <a:cs typeface="Times New Roman" panose="02020603050405020304" pitchFamily="18" charset="0"/>
              </a:rPr>
              <a:t>а) S та </a:t>
            </a:r>
            <a:r>
              <a:rPr lang="ru-RU" sz="3400" dirty="0" err="1" smtClean="0">
                <a:latin typeface="Times New Roman" panose="02020603050405020304" pitchFamily="18" charset="0"/>
                <a:cs typeface="Times New Roman" panose="02020603050405020304" pitchFamily="18" charset="0"/>
              </a:rPr>
              <a:t>позицияли</a:t>
            </a:r>
            <a:r>
              <a:rPr lang="ru-RU" sz="3400" dirty="0" smtClean="0">
                <a:latin typeface="Times New Roman" panose="02020603050405020304" pitchFamily="18" charset="0"/>
                <a:cs typeface="Times New Roman" panose="02020603050405020304" pitchFamily="18" charset="0"/>
              </a:rPr>
              <a:t> поток линия</a:t>
            </a:r>
          </a:p>
          <a:p>
            <a:pPr marL="179388" indent="0">
              <a:buNone/>
            </a:pPr>
            <a:r>
              <a:rPr lang="ru-RU" sz="3400" dirty="0" smtClean="0">
                <a:latin typeface="Times New Roman" panose="02020603050405020304" pitchFamily="18" charset="0"/>
                <a:cs typeface="Times New Roman" panose="02020603050405020304" pitchFamily="18" charset="0"/>
              </a:rPr>
              <a:t>б) </a:t>
            </a:r>
            <a:r>
              <a:rPr lang="ru-RU" sz="3400" dirty="0" err="1" smtClean="0">
                <a:latin typeface="Times New Roman" panose="02020603050405020304" pitchFamily="18" charset="0"/>
                <a:cs typeface="Times New Roman" panose="02020603050405020304" pitchFamily="18" charset="0"/>
              </a:rPr>
              <a:t>Минимал</a:t>
            </a:r>
            <a:r>
              <a:rPr lang="ru-RU" sz="3400" dirty="0" smtClean="0">
                <a:latin typeface="Times New Roman" panose="02020603050405020304" pitchFamily="18" charset="0"/>
                <a:cs typeface="Times New Roman" panose="02020603050405020304" pitchFamily="18" charset="0"/>
              </a:rPr>
              <a:t> </a:t>
            </a:r>
            <a:r>
              <a:rPr lang="ru-RU" sz="3400" dirty="0" err="1" smtClean="0">
                <a:latin typeface="Times New Roman" panose="02020603050405020304" pitchFamily="18" charset="0"/>
                <a:cs typeface="Times New Roman" panose="02020603050405020304" pitchFamily="18" charset="0"/>
              </a:rPr>
              <a:t>ишчилар</a:t>
            </a:r>
            <a:r>
              <a:rPr lang="ru-RU" sz="3400" dirty="0" smtClean="0">
                <a:latin typeface="Times New Roman" panose="02020603050405020304" pitchFamily="18" charset="0"/>
                <a:cs typeface="Times New Roman" panose="02020603050405020304" pitchFamily="18" charset="0"/>
              </a:rPr>
              <a:t> </a:t>
            </a:r>
            <a:r>
              <a:rPr lang="ru-RU" sz="3400" dirty="0" err="1" smtClean="0">
                <a:latin typeface="Times New Roman" panose="02020603050405020304" pitchFamily="18" charset="0"/>
                <a:cs typeface="Times New Roman" panose="02020603050405020304" pitchFamily="18" charset="0"/>
              </a:rPr>
              <a:t>сонига</a:t>
            </a:r>
            <a:r>
              <a:rPr lang="ru-RU" sz="3400" dirty="0" smtClean="0">
                <a:latin typeface="Times New Roman" panose="02020603050405020304" pitchFamily="18" charset="0"/>
                <a:cs typeface="Times New Roman" panose="02020603050405020304" pitchFamily="18" charset="0"/>
              </a:rPr>
              <a:t> </a:t>
            </a:r>
            <a:r>
              <a:rPr lang="ru-RU" sz="3400" dirty="0" err="1" smtClean="0">
                <a:latin typeface="Times New Roman" panose="02020603050405020304" pitchFamily="18" charset="0"/>
                <a:cs typeface="Times New Roman" panose="02020603050405020304" pitchFamily="18" charset="0"/>
              </a:rPr>
              <a:t>эга</a:t>
            </a:r>
            <a:r>
              <a:rPr lang="ru-RU" sz="3400" dirty="0" smtClean="0">
                <a:latin typeface="Times New Roman" panose="02020603050405020304" pitchFamily="18" charset="0"/>
                <a:cs typeface="Times New Roman" panose="02020603050405020304" pitchFamily="18" charset="0"/>
              </a:rPr>
              <a:t> </a:t>
            </a:r>
            <a:r>
              <a:rPr lang="ru-RU" sz="3400" dirty="0" err="1" smtClean="0">
                <a:latin typeface="Times New Roman" panose="02020603050405020304" pitchFamily="18" charset="0"/>
                <a:cs typeface="Times New Roman" panose="02020603050405020304" pitchFamily="18" charset="0"/>
              </a:rPr>
              <a:t>бўлган</a:t>
            </a:r>
            <a:r>
              <a:rPr lang="ru-RU" sz="3400" dirty="0" smtClean="0">
                <a:latin typeface="Times New Roman" panose="02020603050405020304" pitchFamily="18" charset="0"/>
                <a:cs typeface="Times New Roman" panose="02020603050405020304" pitchFamily="18" charset="0"/>
              </a:rPr>
              <a:t> автоматик линия </a:t>
            </a:r>
            <a:r>
              <a:rPr lang="ru-RU" sz="3400" dirty="0" err="1" smtClean="0">
                <a:latin typeface="Times New Roman" panose="02020603050405020304" pitchFamily="18" charset="0"/>
                <a:cs typeface="Times New Roman" panose="02020603050405020304" pitchFamily="18" charset="0"/>
              </a:rPr>
              <a:t>q</a:t>
            </a:r>
            <a:r>
              <a:rPr lang="ru-RU" sz="3400" baseline="-25000" dirty="0" err="1" smtClean="0">
                <a:latin typeface="Times New Roman" panose="02020603050405020304" pitchFamily="18" charset="0"/>
                <a:cs typeface="Times New Roman" panose="02020603050405020304" pitchFamily="18" charset="0"/>
              </a:rPr>
              <a:t>min</a:t>
            </a:r>
            <a:r>
              <a:rPr lang="ru-RU" sz="3400" dirty="0" smtClean="0">
                <a:latin typeface="Times New Roman" panose="02020603050405020304" pitchFamily="18" charset="0"/>
                <a:cs typeface="Times New Roman" panose="02020603050405020304" pitchFamily="18" charset="0"/>
              </a:rPr>
              <a:t>=S</a:t>
            </a:r>
          </a:p>
          <a:p>
            <a:pPr marL="179388" indent="0">
              <a:buNone/>
            </a:pPr>
            <a:r>
              <a:rPr lang="ru-RU" sz="3400" dirty="0" smtClean="0">
                <a:latin typeface="Times New Roman" panose="02020603050405020304" pitchFamily="18" charset="0"/>
                <a:cs typeface="Times New Roman" panose="02020603050405020304" pitchFamily="18" charset="0"/>
              </a:rPr>
              <a:t>в) </a:t>
            </a:r>
            <a:r>
              <a:rPr lang="ru-RU" sz="3400" dirty="0" err="1" smtClean="0">
                <a:latin typeface="Times New Roman" panose="02020603050405020304" pitchFamily="18" charset="0"/>
                <a:cs typeface="Times New Roman" panose="02020603050405020304" pitchFamily="18" charset="0"/>
              </a:rPr>
              <a:t>Максимал</a:t>
            </a:r>
            <a:r>
              <a:rPr lang="ru-RU" sz="3400" dirty="0" smtClean="0">
                <a:latin typeface="Times New Roman" panose="02020603050405020304" pitchFamily="18" charset="0"/>
                <a:cs typeface="Times New Roman" panose="02020603050405020304" pitchFamily="18" charset="0"/>
              </a:rPr>
              <a:t> </a:t>
            </a:r>
            <a:r>
              <a:rPr lang="ru-RU" sz="3400" dirty="0" err="1" smtClean="0">
                <a:latin typeface="Times New Roman" panose="02020603050405020304" pitchFamily="18" charset="0"/>
                <a:cs typeface="Times New Roman" panose="02020603050405020304" pitchFamily="18" charset="0"/>
              </a:rPr>
              <a:t>позициялар</a:t>
            </a:r>
            <a:r>
              <a:rPr lang="ru-RU" sz="3400" dirty="0" smtClean="0">
                <a:latin typeface="Times New Roman" panose="02020603050405020304" pitchFamily="18" charset="0"/>
                <a:cs typeface="Times New Roman" panose="02020603050405020304" pitchFamily="18" charset="0"/>
              </a:rPr>
              <a:t> </a:t>
            </a:r>
            <a:r>
              <a:rPr lang="ru-RU" sz="3400" dirty="0" err="1" smtClean="0">
                <a:latin typeface="Times New Roman" panose="02020603050405020304" pitchFamily="18" charset="0"/>
                <a:cs typeface="Times New Roman" panose="02020603050405020304" pitchFamily="18" charset="0"/>
              </a:rPr>
              <a:t>сонига</a:t>
            </a:r>
            <a:r>
              <a:rPr lang="ru-RU" sz="3400" dirty="0" smtClean="0">
                <a:latin typeface="Times New Roman" panose="02020603050405020304" pitchFamily="18" charset="0"/>
                <a:cs typeface="Times New Roman" panose="02020603050405020304" pitchFamily="18" charset="0"/>
              </a:rPr>
              <a:t> </a:t>
            </a:r>
            <a:r>
              <a:rPr lang="ru-RU" sz="3400" dirty="0" err="1" smtClean="0">
                <a:latin typeface="Times New Roman" panose="02020603050405020304" pitchFamily="18" charset="0"/>
                <a:cs typeface="Times New Roman" panose="02020603050405020304" pitchFamily="18" charset="0"/>
              </a:rPr>
              <a:t>эга</a:t>
            </a:r>
            <a:r>
              <a:rPr lang="ru-RU" sz="3400" dirty="0" smtClean="0">
                <a:latin typeface="Times New Roman" panose="02020603050405020304" pitchFamily="18" charset="0"/>
                <a:cs typeface="Times New Roman" panose="02020603050405020304" pitchFamily="18" charset="0"/>
              </a:rPr>
              <a:t> </a:t>
            </a:r>
            <a:r>
              <a:rPr lang="ru-RU" sz="3400" dirty="0" err="1" smtClean="0">
                <a:latin typeface="Times New Roman" panose="02020603050405020304" pitchFamily="18" charset="0"/>
                <a:cs typeface="Times New Roman" panose="02020603050405020304" pitchFamily="18" charset="0"/>
              </a:rPr>
              <a:t>бўлган</a:t>
            </a:r>
            <a:r>
              <a:rPr lang="ru-RU" sz="3400" dirty="0" smtClean="0">
                <a:latin typeface="Times New Roman" panose="02020603050405020304" pitchFamily="18" charset="0"/>
                <a:cs typeface="Times New Roman" panose="02020603050405020304" pitchFamily="18" charset="0"/>
              </a:rPr>
              <a:t> </a:t>
            </a:r>
            <a:r>
              <a:rPr lang="ru-RU" sz="3400" dirty="0" err="1" smtClean="0">
                <a:latin typeface="Times New Roman" panose="02020603050405020304" pitchFamily="18" charset="0"/>
                <a:cs typeface="Times New Roman" panose="02020603050405020304" pitchFamily="18" charset="0"/>
              </a:rPr>
              <a:t>q</a:t>
            </a:r>
            <a:r>
              <a:rPr lang="ru-RU" sz="3400" baseline="-25000" dirty="0" err="1" smtClean="0">
                <a:latin typeface="Times New Roman" panose="02020603050405020304" pitchFamily="18" charset="0"/>
                <a:cs typeface="Times New Roman" panose="02020603050405020304" pitchFamily="18" charset="0"/>
              </a:rPr>
              <a:t>min</a:t>
            </a:r>
            <a:r>
              <a:rPr lang="ru-RU" sz="3400" dirty="0" smtClean="0">
                <a:latin typeface="Times New Roman" panose="02020603050405020304" pitchFamily="18" charset="0"/>
                <a:cs typeface="Times New Roman" panose="02020603050405020304" pitchFamily="18" charset="0"/>
              </a:rPr>
              <a:t>&gt;S  автоматик линия </a:t>
            </a:r>
            <a:r>
              <a:rPr lang="ru-RU" sz="3400" dirty="0" err="1" smtClean="0">
                <a:latin typeface="Times New Roman" panose="02020603050405020304" pitchFamily="18" charset="0"/>
                <a:cs typeface="Times New Roman" panose="02020603050405020304" pitchFamily="18" charset="0"/>
              </a:rPr>
              <a:t>учун</a:t>
            </a:r>
            <a:endParaRPr lang="ru-RU" sz="3400" dirty="0" smtClean="0">
              <a:latin typeface="Times New Roman" panose="02020603050405020304" pitchFamily="18" charset="0"/>
              <a:cs typeface="Times New Roman" panose="02020603050405020304" pitchFamily="18" charset="0"/>
            </a:endParaRPr>
          </a:p>
          <a:p>
            <a:pPr marL="0" indent="0" algn="ctr">
              <a:buNone/>
            </a:pPr>
            <a:endParaRPr lang="ru-RU" dirty="0" smtClean="0">
              <a:latin typeface="Times New Roman" panose="02020603050405020304" pitchFamily="18" charset="0"/>
              <a:cs typeface="Times New Roman" panose="02020603050405020304" pitchFamily="18" charset="0"/>
            </a:endParaRPr>
          </a:p>
          <a:p>
            <a:pPr marL="0" indent="0" algn="ctr">
              <a:buNone/>
            </a:pPr>
            <a:endParaRPr lang="ru-RU" dirty="0">
              <a:latin typeface="Times New Roman" panose="02020603050405020304" pitchFamily="18" charset="0"/>
              <a:cs typeface="Times New Roman" panose="02020603050405020304" pitchFamily="18" charset="0"/>
            </a:endParaRP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1800" y="260648"/>
            <a:ext cx="7658632" cy="34563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410228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Объект 2"/>
              <p:cNvSpPr>
                <a:spLocks noGrp="1"/>
              </p:cNvSpPr>
              <p:nvPr>
                <p:ph idx="1"/>
              </p:nvPr>
            </p:nvSpPr>
            <p:spPr>
              <a:xfrm>
                <a:off x="179512" y="260648"/>
                <a:ext cx="8640960" cy="6264696"/>
              </a:xfrm>
            </p:spPr>
            <p:txBody>
              <a:bodyPr>
                <a:normAutofit/>
              </a:bodyPr>
              <a:lstStyle/>
              <a:p>
                <a:pPr marL="0" indent="442913" algn="just">
                  <a:lnSpc>
                    <a:spcPct val="150000"/>
                  </a:lnSpc>
                  <a:spcBef>
                    <a:spcPts val="600"/>
                  </a:spcBef>
                  <a:buNone/>
                </a:pPr>
                <a:r>
                  <a:rPr lang="ru-RU" sz="2800" dirty="0" err="1">
                    <a:latin typeface="Times New Roman" panose="02020603050405020304" pitchFamily="18" charset="0"/>
                    <a:cs typeface="Times New Roman" panose="02020603050405020304" pitchFamily="18" charset="0"/>
                  </a:rPr>
                  <a:t>Ишчи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позициялар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сонини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ўзгармас</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қаттиқ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линиялар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унумдорлигининг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боғлиқлигини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кўриб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чиқамиз</a:t>
                </a:r>
                <a:r>
                  <a:rPr lang="ru-RU" sz="2800" dirty="0">
                    <a:latin typeface="Times New Roman" panose="02020603050405020304" pitchFamily="18" charset="0"/>
                    <a:cs typeface="Times New Roman" panose="02020603050405020304" pitchFamily="18" charset="0"/>
                  </a:rPr>
                  <a:t>:</a:t>
                </a:r>
              </a:p>
              <a:p>
                <a:pPr marL="0" indent="442913" algn="just">
                  <a:lnSpc>
                    <a:spcPct val="150000"/>
                  </a:lnSpc>
                  <a:spcBef>
                    <a:spcPts val="600"/>
                  </a:spcBef>
                  <a:buNone/>
                </a:pPr>
                <a:r>
                  <a:rPr lang="ru-RU" sz="2800" dirty="0">
                    <a:latin typeface="Times New Roman" panose="02020603050405020304" pitchFamily="18" charset="0"/>
                    <a:cs typeface="Times New Roman" panose="02020603050405020304" pitchFamily="18" charset="0"/>
                  </a:rPr>
                  <a:t>1. </a:t>
                </a:r>
                <a:r>
                  <a:rPr lang="ru-RU" sz="2800" dirty="0" err="1">
                    <a:latin typeface="Times New Roman" panose="02020603050405020304" pitchFamily="18" charset="0"/>
                    <a:cs typeface="Times New Roman" panose="02020603050405020304" pitchFamily="18" charset="0"/>
                  </a:rPr>
                  <a:t>Ишчи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юришлар</a:t>
                </a:r>
                <a:r>
                  <a:rPr lang="ru-RU" sz="2800" dirty="0">
                    <a:latin typeface="Times New Roman" panose="02020603050405020304" pitchFamily="18" charset="0"/>
                    <a:cs typeface="Times New Roman" panose="02020603050405020304" pitchFamily="18" charset="0"/>
                  </a:rPr>
                  <a:t> сони </a:t>
                </a:r>
                <a:r>
                  <a:rPr lang="ru-RU" sz="2800" dirty="0" err="1">
                    <a:latin typeface="Times New Roman" panose="02020603050405020304" pitchFamily="18" charset="0"/>
                    <a:cs typeface="Times New Roman" panose="02020603050405020304" pitchFamily="18" charset="0"/>
                  </a:rPr>
                  <a:t>қанчалик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кам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бўлса</a:t>
                </a:r>
                <a:r>
                  <a:rPr lang="ru-RU" sz="2800" dirty="0">
                    <a:latin typeface="Times New Roman" panose="02020603050405020304" pitchFamily="18" charset="0"/>
                    <a:cs typeface="Times New Roman" panose="02020603050405020304" pitchFamily="18" charset="0"/>
                  </a:rPr>
                  <a:t>, бунда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дифференцияси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шунчалик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катта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Агар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асосий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операцияларни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бажариш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сарф</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вақт</a:t>
                </a:r>
                <a:r>
                  <a:rPr lang="ru-RU" sz="28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a:t>
                </a:r>
                <a:r>
                  <a:rPr lang="ru-RU" sz="2800" baseline="-25000" dirty="0" err="1">
                    <a:latin typeface="Times New Roman" panose="02020603050405020304" pitchFamily="18" charset="0"/>
                    <a:cs typeface="Times New Roman" panose="02020603050405020304" pitchFamily="18" charset="0"/>
                  </a:rPr>
                  <a:t>р</a:t>
                </a:r>
                <a:r>
                  <a:rPr lang="ru-RU" sz="2400" baseline="-25000" dirty="0" err="1">
                    <a:latin typeface="Times New Roman" panose="02020603050405020304" pitchFamily="18" charset="0"/>
                    <a:cs typeface="Times New Roman" panose="02020603050405020304" pitchFamily="18" charset="0"/>
                  </a:rPr>
                  <a:t>о</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бўлса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текис</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вақти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дифференцияси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қуйидагича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бўлади</a:t>
                </a:r>
                <a:r>
                  <a:rPr lang="ru-RU" sz="2800" dirty="0">
                    <a:latin typeface="Times New Roman" panose="02020603050405020304" pitchFamily="18" charset="0"/>
                    <a:cs typeface="Times New Roman" panose="02020603050405020304" pitchFamily="18" charset="0"/>
                  </a:rPr>
                  <a:t>:</a:t>
                </a:r>
              </a:p>
              <a:p>
                <a:pPr marL="0" indent="442913" algn="just">
                  <a:lnSpc>
                    <a:spcPct val="150000"/>
                  </a:lnSpc>
                  <a:spcBef>
                    <a:spcPts val="600"/>
                  </a:spcBef>
                  <a:buNone/>
                </a:pPr>
                <a14:m>
                  <m:oMathPara xmlns:m="http://schemas.openxmlformats.org/officeDocument/2006/math">
                    <m:oMathParaPr>
                      <m:jc m:val="centerGroup"/>
                    </m:oMathParaPr>
                    <m:oMath xmlns:m="http://schemas.openxmlformats.org/officeDocument/2006/math">
                      <m:sSub>
                        <m:sSubPr>
                          <m:ctrlPr>
                            <a:rPr lang="ru-RU" sz="2800" i="1">
                              <a:latin typeface="Cambria Math"/>
                            </a:rPr>
                          </m:ctrlPr>
                        </m:sSubPr>
                        <m:e>
                          <m:r>
                            <a:rPr lang="en-US" sz="2800" b="0" i="1">
                              <a:latin typeface="Cambria Math"/>
                            </a:rPr>
                            <m:t>𝑡</m:t>
                          </m:r>
                        </m:e>
                        <m:sub>
                          <m:r>
                            <a:rPr lang="en-US" sz="2800" b="0" i="1">
                              <a:latin typeface="Cambria Math"/>
                            </a:rPr>
                            <m:t>𝑟</m:t>
                          </m:r>
                        </m:sub>
                      </m:sSub>
                      <m:r>
                        <a:rPr lang="ru-RU" sz="2800" b="0" i="1">
                          <a:latin typeface="Cambria Math"/>
                        </a:rPr>
                        <m:t>=</m:t>
                      </m:r>
                      <m:f>
                        <m:fPr>
                          <m:ctrlPr>
                            <a:rPr lang="ru-RU" sz="2800" i="1">
                              <a:latin typeface="Cambria Math"/>
                            </a:rPr>
                          </m:ctrlPr>
                        </m:fPr>
                        <m:num>
                          <m:sSub>
                            <m:sSubPr>
                              <m:ctrlPr>
                                <a:rPr lang="ru-RU" sz="2800" i="1">
                                  <a:latin typeface="Cambria Math"/>
                                </a:rPr>
                              </m:ctrlPr>
                            </m:sSubPr>
                            <m:e>
                              <m:r>
                                <a:rPr lang="en-US" sz="2800" b="0" i="1">
                                  <a:latin typeface="Cambria Math"/>
                                </a:rPr>
                                <m:t>𝑡</m:t>
                              </m:r>
                            </m:e>
                            <m:sub>
                              <m:sSub>
                                <m:sSubPr>
                                  <m:ctrlPr>
                                    <a:rPr lang="ru-RU" sz="2800" i="1">
                                      <a:latin typeface="Cambria Math"/>
                                    </a:rPr>
                                  </m:ctrlPr>
                                </m:sSubPr>
                                <m:e>
                                  <m:r>
                                    <a:rPr lang="ru-RU" sz="2800" b="0" i="1">
                                      <a:latin typeface="Cambria Math"/>
                                    </a:rPr>
                                    <m:t>𝑝</m:t>
                                  </m:r>
                                </m:e>
                                <m:sub>
                                  <m:r>
                                    <a:rPr lang="ru-RU" sz="2800" b="0" i="1">
                                      <a:latin typeface="Cambria Math"/>
                                    </a:rPr>
                                    <m:t>0</m:t>
                                  </m:r>
                                </m:sub>
                              </m:sSub>
                            </m:sub>
                          </m:sSub>
                        </m:num>
                        <m:den>
                          <m:r>
                            <a:rPr lang="ru-RU" sz="2800" b="0" i="1" baseline="-25000">
                              <a:latin typeface="Cambria Math"/>
                            </a:rPr>
                            <m:t>𝑞</m:t>
                          </m:r>
                        </m:den>
                      </m:f>
                    </m:oMath>
                  </m:oMathPara>
                </a14:m>
                <a:endParaRPr lang="ru-RU" sz="2800" dirty="0">
                  <a:latin typeface="Times New Roman" panose="02020603050405020304" pitchFamily="18" charset="0"/>
                  <a:cs typeface="Times New Roman" panose="02020603050405020304" pitchFamily="18" charset="0"/>
                </a:endParaRPr>
              </a:p>
            </p:txBody>
          </p:sp>
        </mc:Choice>
        <mc:Fallback>
          <p:sp>
            <p:nvSpPr>
              <p:cNvPr id="3" name="Объект 2"/>
              <p:cNvSpPr>
                <a:spLocks noGrp="1" noRot="1" noChangeAspect="1" noMove="1" noResize="1" noEditPoints="1" noAdjustHandles="1" noChangeArrowheads="1" noChangeShapeType="1" noTextEdit="1"/>
              </p:cNvSpPr>
              <p:nvPr>
                <p:ph idx="1"/>
              </p:nvPr>
            </p:nvSpPr>
            <p:spPr>
              <a:xfrm>
                <a:off x="179512" y="260648"/>
                <a:ext cx="8640960" cy="6264696"/>
              </a:xfrm>
              <a:blipFill rotWithShape="1">
                <a:blip r:embed="rId2"/>
                <a:stretch>
                  <a:fillRect l="-1410" r="-1410"/>
                </a:stretch>
              </a:blipFill>
            </p:spPr>
            <p:txBody>
              <a:bodyPr/>
              <a:lstStyle/>
              <a:p>
                <a:r>
                  <a:rPr lang="ru-RU">
                    <a:noFill/>
                  </a:rPr>
                  <a:t> </a:t>
                </a:r>
              </a:p>
            </p:txBody>
          </p:sp>
        </mc:Fallback>
      </mc:AlternateContent>
    </p:spTree>
    <p:extLst>
      <p:ext uri="{BB962C8B-B14F-4D97-AF65-F5344CB8AC3E}">
        <p14:creationId xmlns:p14="http://schemas.microsoft.com/office/powerpoint/2010/main" val="305685083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Объект 2"/>
              <p:cNvSpPr>
                <a:spLocks noGrp="1"/>
              </p:cNvSpPr>
              <p:nvPr>
                <p:ph idx="1"/>
              </p:nvPr>
            </p:nvSpPr>
            <p:spPr>
              <a:xfrm>
                <a:off x="323528" y="260648"/>
                <a:ext cx="8568952" cy="6336704"/>
              </a:xfrm>
            </p:spPr>
            <p:txBody>
              <a:bodyPr anchor="t">
                <a:noAutofit/>
              </a:bodyPr>
              <a:lstStyle/>
              <a:p>
                <a:pPr marL="0" indent="539750" algn="just">
                  <a:lnSpc>
                    <a:spcPct val="130000"/>
                  </a:lnSpc>
                  <a:spcBef>
                    <a:spcPts val="600"/>
                  </a:spcBef>
                  <a:buNone/>
                </a:pPr>
                <a:r>
                  <a:rPr lang="ru-RU" sz="2800" dirty="0" err="1">
                    <a:latin typeface="Times New Roman" panose="02020603050405020304" pitchFamily="18" charset="0"/>
                    <a:cs typeface="Times New Roman" panose="02020603050405020304" pitchFamily="18" charset="0"/>
                  </a:rPr>
                  <a:t>Нотекис</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дифференциялашдан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линиянинг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вақти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қўшимча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вақти</a:t>
                </a:r>
                <a:r>
                  <a:rPr lang="ru-RU"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t>
                </a:r>
                <a:r>
                  <a:rPr lang="en-US" sz="2800" baseline="-25000" dirty="0" err="1">
                    <a:latin typeface="Times New Roman" panose="02020603050405020304" pitchFamily="18" charset="0"/>
                    <a:cs typeface="Times New Roman" panose="02020603050405020304" pitchFamily="18" charset="0"/>
                  </a:rPr>
                  <a:t>i</a:t>
                </a:r>
                <a:r>
                  <a:rPr lang="en-US" sz="2800" baseline="-25000" dirty="0">
                    <a:latin typeface="Times New Roman" panose="02020603050405020304" pitchFamily="18" charset="0"/>
                    <a:cs typeface="Times New Roman" panose="02020603050405020304" pitchFamily="18" charset="0"/>
                  </a:rPr>
                  <a:t> max </a:t>
                </a:r>
                <a:r>
                  <a:rPr lang="ru-RU" sz="2800" dirty="0">
                    <a:latin typeface="Times New Roman" panose="02020603050405020304" pitchFamily="18" charset="0"/>
                    <a:cs typeface="Times New Roman" panose="02020603050405020304" pitchFamily="18" charset="0"/>
                  </a:rPr>
                  <a:t>га </a:t>
                </a:r>
                <a:r>
                  <a:rPr lang="ru-RU" sz="2800" dirty="0" err="1">
                    <a:latin typeface="Times New Roman" panose="02020603050405020304" pitchFamily="18" charset="0"/>
                    <a:cs typeface="Times New Roman" panose="02020603050405020304" pitchFamily="18" charset="0"/>
                  </a:rPr>
                  <a:t>тенг</a:t>
                </a:r>
                <a:r>
                  <a:rPr lang="ru-RU"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a:p>
                <a:pPr marL="0" indent="539750" algn="just">
                  <a:lnSpc>
                    <a:spcPct val="130000"/>
                  </a:lnSpc>
                  <a:spcBef>
                    <a:spcPts val="600"/>
                  </a:spcBef>
                  <a:buNone/>
                </a:pPr>
                <a:r>
                  <a:rPr lang="ru-RU" sz="2800" dirty="0">
                    <a:latin typeface="Times New Roman" panose="02020603050405020304" pitchFamily="18" charset="0"/>
                    <a:cs typeface="Times New Roman" panose="02020603050405020304" pitchFamily="18" charset="0"/>
                  </a:rPr>
                  <a:t>2. </a:t>
                </a:r>
                <a:r>
                  <a:rPr lang="ru-RU" sz="2800" dirty="0" err="1">
                    <a:latin typeface="Times New Roman" panose="02020603050405020304" pitchFamily="18" charset="0"/>
                    <a:cs typeface="Times New Roman" panose="02020603050405020304" pitchFamily="18" charset="0"/>
                  </a:rPr>
                  <a:t>Салт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юришлар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вақти</a:t>
                </a:r>
                <a:r>
                  <a:rPr lang="ru-RU"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t>
                </a:r>
                <a:r>
                  <a:rPr lang="en-US" sz="2800" baseline="-25000" dirty="0" err="1">
                    <a:latin typeface="Times New Roman" panose="02020603050405020304" pitchFamily="18" charset="0"/>
                    <a:cs typeface="Times New Roman" panose="02020603050405020304" pitchFamily="18" charset="0"/>
                  </a:rPr>
                  <a:t>x</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ишчи</a:t>
                </a:r>
                <a:r>
                  <a:rPr lang="ru-RU" sz="2800" dirty="0">
                    <a:latin typeface="Times New Roman" panose="02020603050405020304" pitchFamily="18" charset="0"/>
                    <a:cs typeface="Times New Roman" panose="02020603050405020304" pitchFamily="18" charset="0"/>
                  </a:rPr>
                  <a:t> позиция </a:t>
                </a:r>
                <a:r>
                  <a:rPr lang="ru-RU" sz="2800" dirty="0" err="1">
                    <a:latin typeface="Times New Roman" panose="02020603050405020304" pitchFamily="18" charset="0"/>
                    <a:cs typeface="Times New Roman" panose="02020603050405020304" pitchFamily="18" charset="0"/>
                  </a:rPr>
                  <a:t>сонига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боғлиқ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эмасдир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Шунинг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ҳисоб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китобларда</a:t>
                </a:r>
                <a:r>
                  <a:rPr lang="ru-RU"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a:t>
                </a:r>
                <a:r>
                  <a:rPr lang="en-US" sz="2800" baseline="-25000" dirty="0" err="1" smtClean="0">
                    <a:latin typeface="Times New Roman" panose="02020603050405020304" pitchFamily="18" charset="0"/>
                    <a:cs typeface="Times New Roman" panose="02020603050405020304" pitchFamily="18" charset="0"/>
                  </a:rPr>
                  <a:t>x</a:t>
                </a:r>
                <a:r>
                  <a:rPr lang="ru-RU" sz="2800" dirty="0" smtClean="0">
                    <a:latin typeface="Times New Roman" panose="02020603050405020304" pitchFamily="18" charset="0"/>
                    <a:cs typeface="Times New Roman" panose="02020603050405020304" pitchFamily="18" charset="0"/>
                  </a:rPr>
                  <a:t>=</a:t>
                </a:r>
                <a:r>
                  <a:rPr lang="en-US" sz="2800" dirty="0" smtClean="0">
                    <a:latin typeface="Times New Roman" panose="02020603050405020304" pitchFamily="18" charset="0"/>
                    <a:cs typeface="Times New Roman" panose="02020603050405020304" pitchFamily="18" charset="0"/>
                  </a:rPr>
                  <a:t>c</a:t>
                </a:r>
                <a:r>
                  <a:rPr lang="ru-RU" sz="2800" dirty="0">
                    <a:latin typeface="Times New Roman" panose="02020603050405020304" pitchFamily="18" charset="0"/>
                    <a:cs typeface="Times New Roman" panose="02020603050405020304" pitchFamily="18" charset="0"/>
                  </a:rPr>
                  <a:t>о</a:t>
                </a:r>
                <a:r>
                  <a:rPr lang="en-US" sz="2800" dirty="0" err="1">
                    <a:latin typeface="Times New Roman" panose="02020603050405020304" pitchFamily="18" charset="0"/>
                    <a:cs typeface="Times New Roman" panose="02020603050405020304" pitchFamily="18" charset="0"/>
                  </a:rPr>
                  <a:t>nst</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мумкин</a:t>
                </a:r>
                <a:r>
                  <a:rPr lang="ru-RU"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a:p>
                <a:pPr marL="0" indent="539750" algn="just">
                  <a:lnSpc>
                    <a:spcPct val="130000"/>
                  </a:lnSpc>
                  <a:spcBef>
                    <a:spcPts val="600"/>
                  </a:spcBef>
                  <a:buNone/>
                </a:pPr>
                <a:r>
                  <a:rPr lang="uz-Cyrl-UZ" sz="2800" dirty="0">
                    <a:latin typeface="Times New Roman" panose="02020603050405020304" pitchFamily="18" charset="0"/>
                    <a:cs typeface="Times New Roman" panose="02020603050405020304" pitchFamily="18" charset="0"/>
                  </a:rPr>
                  <a:t>3. Бундан ташқари циклдан ташқари йўқотишлар </a:t>
                </a:r>
                <a14:m>
                  <m:oMath xmlns:m="http://schemas.openxmlformats.org/officeDocument/2006/math">
                    <m:nary>
                      <m:naryPr>
                        <m:chr m:val="∑"/>
                        <m:limLoc m:val="undOvr"/>
                        <m:subHide m:val="on"/>
                        <m:supHide m:val="on"/>
                        <m:ctrlPr>
                          <a:rPr lang="ru-RU" sz="2800" i="1">
                            <a:latin typeface="Cambria Math"/>
                          </a:rPr>
                        </m:ctrlPr>
                      </m:naryPr>
                      <m:sub/>
                      <m:sup/>
                      <m:e>
                        <m:sSub>
                          <m:sSubPr>
                            <m:ctrlPr>
                              <a:rPr lang="ru-RU" sz="2800" i="1">
                                <a:latin typeface="Cambria Math"/>
                              </a:rPr>
                            </m:ctrlPr>
                          </m:sSubPr>
                          <m:e>
                            <m:r>
                              <a:rPr lang="uz-Cyrl-UZ" sz="2800" b="1" i="1">
                                <a:latin typeface="Cambria Math"/>
                              </a:rPr>
                              <m:t>С</m:t>
                            </m:r>
                          </m:e>
                          <m:sub>
                            <m:r>
                              <a:rPr lang="uz-Cyrl-UZ" sz="2800" b="1" i="1">
                                <a:latin typeface="Cambria Math"/>
                              </a:rPr>
                              <m:t>𝒊</m:t>
                            </m:r>
                          </m:sub>
                        </m:sSub>
                      </m:e>
                    </m:nary>
                  </m:oMath>
                </a14:m>
                <a:r>
                  <a:rPr lang="uz-Cyrl-UZ" sz="2800" dirty="0">
                    <a:latin typeface="Times New Roman" panose="02020603050405020304" pitchFamily="18" charset="0"/>
                    <a:cs typeface="Times New Roman" panose="02020603050405020304" pitchFamily="18" charset="0"/>
                  </a:rPr>
                  <a:t>дифференцияллаш ва концентрациялаш даражасига боғлиқ эмас. Деталларга ишлов бериш учун иш бажариш технологик тизими ҳар бир операция ва унинг турига қараб керакли жиҳоз билан таъминланган бўлиши керак.</a:t>
                </a:r>
              </a:p>
            </p:txBody>
          </p:sp>
        </mc:Choice>
        <mc:Fallback xmlns="">
          <p:sp>
            <p:nvSpPr>
              <p:cNvPr id="3" name="Объект 2"/>
              <p:cNvSpPr>
                <a:spLocks noGrp="1" noRot="1" noChangeAspect="1" noMove="1" noResize="1" noEditPoints="1" noAdjustHandles="1" noChangeArrowheads="1" noChangeShapeType="1" noTextEdit="1"/>
              </p:cNvSpPr>
              <p:nvPr>
                <p:ph idx="1"/>
              </p:nvPr>
            </p:nvSpPr>
            <p:spPr>
              <a:xfrm>
                <a:off x="323528" y="260648"/>
                <a:ext cx="8568952" cy="6336704"/>
              </a:xfrm>
              <a:blipFill rotWithShape="1">
                <a:blip r:embed="rId2"/>
                <a:stretch>
                  <a:fillRect l="-1422" r="-1494" b="-2021"/>
                </a:stretch>
              </a:blipFill>
            </p:spPr>
            <p:txBody>
              <a:bodyPr/>
              <a:lstStyle/>
              <a:p>
                <a:r>
                  <a:rPr lang="ru-RU">
                    <a:noFill/>
                  </a:rPr>
                  <a:t> </a:t>
                </a:r>
              </a:p>
            </p:txBody>
          </p:sp>
        </mc:Fallback>
      </mc:AlternateContent>
    </p:spTree>
    <p:extLst>
      <p:ext uri="{BB962C8B-B14F-4D97-AF65-F5344CB8AC3E}">
        <p14:creationId xmlns:p14="http://schemas.microsoft.com/office/powerpoint/2010/main" val="361227501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Объект 5"/>
          <p:cNvSpPr>
            <a:spLocks noGrp="1"/>
          </p:cNvSpPr>
          <p:nvPr>
            <p:ph idx="1"/>
          </p:nvPr>
        </p:nvSpPr>
        <p:spPr>
          <a:xfrm>
            <a:off x="323528" y="260648"/>
            <a:ext cx="8496944" cy="6336703"/>
          </a:xfrm>
        </p:spPr>
        <p:txBody>
          <a:bodyPr>
            <a:normAutofit/>
          </a:bodyPr>
          <a:lstStyle/>
          <a:p>
            <a:pPr marL="0" indent="536575" algn="just">
              <a:lnSpc>
                <a:spcPct val="120000"/>
              </a:lnSpc>
              <a:spcAft>
                <a:spcPts val="600"/>
              </a:spcAft>
              <a:buNone/>
            </a:pPr>
            <a:r>
              <a:rPr lang="uz-Cyrl-UZ" sz="2800" dirty="0">
                <a:latin typeface="Times New Roman" panose="02020603050405020304" pitchFamily="18" charset="0"/>
                <a:cs typeface="Times New Roman" panose="02020603050405020304" pitchFamily="18" charset="0"/>
              </a:rPr>
              <a:t>Ҳар қандай ўхшаш усулларни дифференцияллаш, ишлов бериш маршрути ва кескич мустаҳкамлиги уларни алмаштириш вақти, ҳар бир кескични ишлов бериш турида ўзгармас катталиклари мавжуд. </a:t>
            </a:r>
            <a:r>
              <a:rPr lang="ru-RU" sz="2800" dirty="0" err="1">
                <a:latin typeface="Times New Roman" panose="02020603050405020304" pitchFamily="18" charset="0"/>
                <a:cs typeface="Times New Roman" panose="02020603050405020304" pitchFamily="18" charset="0"/>
              </a:rPr>
              <a:t>Бундан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ташқари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берилганларга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кўра</a:t>
            </a:r>
            <a:r>
              <a:rPr lang="ru-RU" sz="2800" dirty="0">
                <a:latin typeface="Times New Roman" panose="02020603050405020304" pitchFamily="18" charset="0"/>
                <a:cs typeface="Times New Roman" panose="02020603050405020304" pitchFamily="18" charset="0"/>
              </a:rPr>
              <a:t> </a:t>
            </a:r>
            <a:endParaRPr lang="ru-RU" sz="2800" b="1" dirty="0">
              <a:latin typeface="Times New Roman" panose="02020603050405020304" pitchFamily="18" charset="0"/>
              <a:cs typeface="Times New Roman" panose="02020603050405020304" pitchFamily="18" charset="0"/>
            </a:endParaRPr>
          </a:p>
          <a:p>
            <a:pPr marL="0" indent="536575" algn="r">
              <a:lnSpc>
                <a:spcPct val="120000"/>
              </a:lnSpc>
              <a:spcBef>
                <a:spcPts val="1200"/>
              </a:spcBef>
              <a:buNone/>
            </a:pPr>
            <a:r>
              <a:rPr lang="ru-RU"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12</a:t>
            </a:r>
            <a:r>
              <a:rPr lang="uz-Latn-UZ" sz="2800" dirty="0">
                <a:latin typeface="Times New Roman" panose="02020603050405020304" pitchFamily="18" charset="0"/>
                <a:cs typeface="Times New Roman" panose="02020603050405020304" pitchFamily="18" charset="0"/>
              </a:rPr>
              <a:t>.</a:t>
            </a:r>
            <a:r>
              <a:rPr lang="uz-Cyrl-UZ" sz="2800" dirty="0">
                <a:latin typeface="Times New Roman" panose="02020603050405020304" pitchFamily="18" charset="0"/>
                <a:cs typeface="Times New Roman" panose="02020603050405020304" pitchFamily="18" charset="0"/>
              </a:rPr>
              <a:t>2</a:t>
            </a:r>
            <a:r>
              <a:rPr lang="ru-RU"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a:p>
            <a:pPr marL="0" indent="536575" algn="just">
              <a:lnSpc>
                <a:spcPct val="120000"/>
              </a:lnSpc>
              <a:spcBef>
                <a:spcPts val="1200"/>
              </a:spcBef>
              <a:buNone/>
            </a:pP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ерда</a:t>
            </a:r>
            <a:r>
              <a:rPr lang="uz-Cyrl-UZ" sz="2800" dirty="0">
                <a:latin typeface="Times New Roman" panose="02020603050405020304" pitchFamily="18" charset="0"/>
                <a:cs typeface="Times New Roman" panose="02020603050405020304" pitchFamily="18" charset="0"/>
              </a:rPr>
              <a:t>:</a:t>
            </a:r>
            <a:r>
              <a:rPr lang="ru-RU" sz="2800" dirty="0">
                <a:latin typeface="Times New Roman" panose="02020603050405020304" pitchFamily="18" charset="0"/>
                <a:cs typeface="Times New Roman" panose="02020603050405020304" pitchFamily="18" charset="0"/>
              </a:rPr>
              <a:t> </a:t>
            </a:r>
            <a:r>
              <a:rPr lang="ru-RU" sz="2800" dirty="0" smtClean="0">
                <a:latin typeface="Times New Roman" panose="02020603050405020304" pitchFamily="18" charset="0"/>
                <a:cs typeface="Times New Roman" panose="02020603050405020304" pitchFamily="18" charset="0"/>
              </a:rPr>
              <a:t>С</a:t>
            </a:r>
            <a:r>
              <a:rPr lang="en-US" sz="2800" baseline="-25000" dirty="0" err="1">
                <a:latin typeface="Times New Roman" panose="02020603050405020304" pitchFamily="18" charset="0"/>
                <a:cs typeface="Times New Roman" panose="02020603050405020304" pitchFamily="18" charset="0"/>
              </a:rPr>
              <a:t>i</a:t>
            </a:r>
            <a:r>
              <a:rPr lang="ru-RU" sz="2800" dirty="0">
                <a:latin typeface="Times New Roman" panose="02020603050405020304" pitchFamily="18" charset="0"/>
                <a:cs typeface="Times New Roman" panose="02020603050405020304" pitchFamily="18" charset="0"/>
              </a:rPr>
              <a:t> - </a:t>
            </a:r>
            <a:r>
              <a:rPr lang="en-US" sz="2800" dirty="0" err="1">
                <a:latin typeface="Times New Roman" panose="02020603050405020304" pitchFamily="18" charset="0"/>
                <a:cs typeface="Times New Roman" panose="02020603050405020304" pitchFamily="18" charset="0"/>
              </a:rPr>
              <a:t>i</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инчи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кескични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циклдан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ташқари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йўқотишлари</a:t>
            </a:r>
            <a:r>
              <a:rPr lang="ru-RU"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a</a:t>
            </a:r>
            <a:r>
              <a:rPr lang="en-US" sz="2800" baseline="-25000" dirty="0" err="1" smtClean="0">
                <a:latin typeface="Times New Roman" panose="02020603050405020304" pitchFamily="18" charset="0"/>
                <a:cs typeface="Times New Roman" panose="02020603050405020304" pitchFamily="18" charset="0"/>
              </a:rPr>
              <a:t>i</a:t>
            </a:r>
            <a:r>
              <a:rPr lang="en-US" sz="2800" dirty="0" smtClean="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битта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a:t>
            </a:r>
            <a:r>
              <a:rPr lang="ru-RU" sz="2800" dirty="0">
                <a:latin typeface="Times New Roman" panose="02020603050405020304" pitchFamily="18" charset="0"/>
                <a:cs typeface="Times New Roman" panose="02020603050405020304" pitchFamily="18" charset="0"/>
              </a:rPr>
              <a:t>-</a:t>
            </a:r>
            <a:r>
              <a:rPr lang="ru-RU" sz="2800" dirty="0" err="1">
                <a:latin typeface="Times New Roman" panose="02020603050405020304" pitchFamily="18" charset="0"/>
                <a:cs typeface="Times New Roman" panose="02020603050405020304" pitchFamily="18" charset="0"/>
              </a:rPr>
              <a:t>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кескичнинг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вақти</a:t>
            </a:r>
            <a:r>
              <a:rPr lang="ru-RU" sz="2800" dirty="0">
                <a:latin typeface="Times New Roman" panose="02020603050405020304" pitchFamily="18" charset="0"/>
                <a:cs typeface="Times New Roman" panose="02020603050405020304" pitchFamily="18" charset="0"/>
              </a:rPr>
              <a:t>; </a:t>
            </a:r>
            <a:r>
              <a:rPr lang="uz-Cyrl-UZ" sz="2800" dirty="0" smtClean="0">
                <a:latin typeface="Times New Roman" panose="02020603050405020304" pitchFamily="18" charset="0"/>
                <a:cs typeface="Times New Roman" panose="02020603050405020304" pitchFamily="18" charset="0"/>
              </a:rPr>
              <a:t>t</a:t>
            </a:r>
            <a:r>
              <a:rPr lang="uz-Cyrl-UZ" sz="2800" baseline="-25000" dirty="0" smtClean="0">
                <a:latin typeface="Times New Roman" panose="02020603050405020304" pitchFamily="18" charset="0"/>
                <a:cs typeface="Times New Roman" panose="02020603050405020304" pitchFamily="18" charset="0"/>
              </a:rPr>
              <a:t>i</a:t>
            </a:r>
            <a:r>
              <a:rPr lang="uz-Cyrl-UZ" sz="2800" dirty="0" smtClean="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 i-чи кескични алмаштириш вақти; </a:t>
            </a:r>
            <a:r>
              <a:rPr lang="uz-Cyrl-UZ" sz="2800" dirty="0" smtClean="0">
                <a:latin typeface="Times New Roman" panose="02020603050405020304" pitchFamily="18" charset="0"/>
                <a:cs typeface="Times New Roman" panose="02020603050405020304" pitchFamily="18" charset="0"/>
              </a:rPr>
              <a:t>T</a:t>
            </a:r>
            <a:r>
              <a:rPr lang="uz-Cyrl-UZ" sz="2800" baseline="-25000" dirty="0" smtClean="0">
                <a:latin typeface="Times New Roman" panose="02020603050405020304" pitchFamily="18" charset="0"/>
                <a:cs typeface="Times New Roman" panose="02020603050405020304" pitchFamily="18" charset="0"/>
              </a:rPr>
              <a:t>i</a:t>
            </a:r>
            <a:r>
              <a:rPr lang="uz-Cyrl-UZ" sz="2800" dirty="0">
                <a:latin typeface="Times New Roman" panose="02020603050405020304" pitchFamily="18" charset="0"/>
                <a:cs typeface="Times New Roman" panose="02020603050405020304" pitchFamily="18" charset="0"/>
              </a:rPr>
              <a:t> </a:t>
            </a:r>
            <a:r>
              <a:rPr lang="uz-Cyrl-UZ" sz="2800" dirty="0" smtClean="0">
                <a:latin typeface="Times New Roman" panose="02020603050405020304" pitchFamily="18" charset="0"/>
                <a:cs typeface="Times New Roman" panose="02020603050405020304" pitchFamily="18" charset="0"/>
              </a:rPr>
              <a:t>– i-чи </a:t>
            </a:r>
            <a:r>
              <a:rPr lang="uz-Cyrl-UZ" sz="2800" dirty="0">
                <a:latin typeface="Times New Roman" panose="02020603050405020304" pitchFamily="18" charset="0"/>
                <a:cs typeface="Times New Roman" panose="02020603050405020304" pitchFamily="18" charset="0"/>
              </a:rPr>
              <a:t>кескичнинг мустаҳкамлиги.</a:t>
            </a:r>
          </a:p>
        </p:txBody>
      </p:sp>
      <p:pic>
        <p:nvPicPr>
          <p:cNvPr id="5" name="Рисунок 4"/>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47864" y="2979148"/>
            <a:ext cx="2160240" cy="809892"/>
          </a:xfrm>
          <a:prstGeom prst="rect">
            <a:avLst/>
          </a:prstGeom>
          <a:noFill/>
          <a:ln>
            <a:noFill/>
          </a:ln>
        </p:spPr>
      </p:pic>
    </p:spTree>
    <p:extLst>
      <p:ext uri="{BB962C8B-B14F-4D97-AF65-F5344CB8AC3E}">
        <p14:creationId xmlns:p14="http://schemas.microsoft.com/office/powerpoint/2010/main" val="426572232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Объект 2"/>
              <p:cNvSpPr>
                <a:spLocks noGrp="1"/>
              </p:cNvSpPr>
              <p:nvPr>
                <p:ph idx="1"/>
              </p:nvPr>
            </p:nvSpPr>
            <p:spPr>
              <a:xfrm>
                <a:off x="251520" y="332656"/>
                <a:ext cx="8640960" cy="6336704"/>
              </a:xfrm>
            </p:spPr>
            <p:txBody>
              <a:bodyPr>
                <a:noAutofit/>
              </a:bodyPr>
              <a:lstStyle/>
              <a:p>
                <a:pPr marL="0" indent="0" algn="just">
                  <a:lnSpc>
                    <a:spcPct val="150000"/>
                  </a:lnSpc>
                  <a:buNone/>
                </a:pPr>
                <a:r>
                  <a:rPr lang="uz-Cyrl-UZ" sz="2800" dirty="0">
                    <a:latin typeface="Times New Roman" panose="02020603050405020304" pitchFamily="18" charset="0"/>
                    <a:cs typeface="Times New Roman" panose="02020603050405020304" pitchFamily="18" charset="0"/>
                  </a:rPr>
                  <a:t>Кескич бўйича йўқотишлар йиғиндиси </a:t>
                </a:r>
                <a14:m>
                  <m:oMath xmlns:m="http://schemas.openxmlformats.org/officeDocument/2006/math">
                    <m:nary>
                      <m:naryPr>
                        <m:chr m:val="∑"/>
                        <m:limLoc m:val="undOvr"/>
                        <m:subHide m:val="on"/>
                        <m:supHide m:val="on"/>
                        <m:ctrlPr>
                          <a:rPr lang="ru-RU" sz="2800" i="1">
                            <a:latin typeface="Cambria Math"/>
                          </a:rPr>
                        </m:ctrlPr>
                      </m:naryPr>
                      <m:sub/>
                      <m:sup/>
                      <m:e>
                        <m:sSub>
                          <m:sSubPr>
                            <m:ctrlPr>
                              <a:rPr lang="ru-RU" sz="2800" i="1">
                                <a:latin typeface="Cambria Math"/>
                              </a:rPr>
                            </m:ctrlPr>
                          </m:sSubPr>
                          <m:e>
                            <m:r>
                              <a:rPr lang="uz-Cyrl-UZ" sz="2800" b="1" i="1">
                                <a:latin typeface="Cambria Math"/>
                              </a:rPr>
                              <m:t>С</m:t>
                            </m:r>
                          </m:e>
                          <m:sub>
                            <m:r>
                              <a:rPr lang="uz-Cyrl-UZ" sz="2800" b="1" i="1">
                                <a:latin typeface="Cambria Math"/>
                              </a:rPr>
                              <m:t>𝒊</m:t>
                            </m:r>
                          </m:sub>
                        </m:sSub>
                      </m:e>
                    </m:nary>
                    <m:r>
                      <a:rPr lang="ru-RU" sz="2800" b="1" i="1">
                        <a:latin typeface="Cambria Math"/>
                      </a:rPr>
                      <m:t> </m:t>
                    </m:r>
                  </m:oMath>
                </a14:m>
                <a:r>
                  <a:rPr lang="uz-Cyrl-UZ" sz="2800" dirty="0">
                    <a:latin typeface="Times New Roman" panose="02020603050405020304" pitchFamily="18" charset="0"/>
                    <a:cs typeface="Times New Roman" panose="02020603050405020304" pitchFamily="18" charset="0"/>
                  </a:rPr>
                  <a:t>- (кескич сабаби билан тўхташлар) битта деталга тўғри келадиган бикр ўзаро боғлиқ автоматик  линия қуйидагича бўлади</a:t>
                </a:r>
                <a:r>
                  <a:rPr lang="uz-Cyrl-UZ" sz="2800" dirty="0" smtClean="0">
                    <a:latin typeface="Times New Roman" panose="02020603050405020304" pitchFamily="18" charset="0"/>
                    <a:cs typeface="Times New Roman" panose="02020603050405020304" pitchFamily="18" charset="0"/>
                  </a:rPr>
                  <a:t>:</a:t>
                </a:r>
              </a:p>
              <a:p>
                <a:pPr marL="0" indent="0" algn="r">
                  <a:lnSpc>
                    <a:spcPct val="150000"/>
                  </a:lnSpc>
                  <a:buNone/>
                </a:pPr>
                <a14:m>
                  <m:oMath xmlns:m="http://schemas.openxmlformats.org/officeDocument/2006/math">
                    <m:nary>
                      <m:naryPr>
                        <m:chr m:val="∑"/>
                        <m:limLoc m:val="undOvr"/>
                        <m:subHide m:val="on"/>
                        <m:supHide m:val="on"/>
                        <m:ctrlPr>
                          <a:rPr lang="ru-RU" sz="2800" i="1">
                            <a:latin typeface="Cambria Math"/>
                          </a:rPr>
                        </m:ctrlPr>
                      </m:naryPr>
                      <m:sub/>
                      <m:sup/>
                      <m:e>
                        <m:sSub>
                          <m:sSubPr>
                            <m:ctrlPr>
                              <a:rPr lang="ru-RU" sz="2800" b="0" i="1">
                                <a:effectLst/>
                                <a:latin typeface="Cambria Math"/>
                              </a:rPr>
                            </m:ctrlPr>
                          </m:sSubPr>
                          <m:e>
                            <m:r>
                              <a:rPr lang="uz-Cyrl-UZ" sz="2800" b="1" i="1">
                                <a:effectLst/>
                                <a:latin typeface="Cambria Math"/>
                                <a:ea typeface="Times New Roman"/>
                                <a:cs typeface="Times New Roman"/>
                              </a:rPr>
                              <m:t>𝑪</m:t>
                            </m:r>
                          </m:e>
                          <m:sub>
                            <m:r>
                              <a:rPr lang="uz-Cyrl-UZ" sz="2800" b="1" i="1">
                                <a:effectLst/>
                                <a:latin typeface="Cambria Math"/>
                                <a:ea typeface="Times New Roman"/>
                                <a:cs typeface="Times New Roman"/>
                              </a:rPr>
                              <m:t>𝟏</m:t>
                            </m:r>
                          </m:sub>
                        </m:sSub>
                        <m:r>
                          <a:rPr lang="uz-Cyrl-UZ" sz="2800" b="1" i="1">
                            <a:effectLst/>
                            <a:latin typeface="Cambria Math"/>
                            <a:ea typeface="Times New Roman"/>
                            <a:cs typeface="Times New Roman"/>
                          </a:rPr>
                          <m:t>=</m:t>
                        </m:r>
                        <m:sSub>
                          <m:sSubPr>
                            <m:ctrlPr>
                              <a:rPr lang="ru-RU" sz="2800" b="0" i="1">
                                <a:effectLst/>
                                <a:latin typeface="Cambria Math"/>
                              </a:rPr>
                            </m:ctrlPr>
                          </m:sSubPr>
                          <m:e>
                            <m:r>
                              <a:rPr lang="uz-Cyrl-UZ" sz="2800" b="1" i="1">
                                <a:effectLst/>
                                <a:latin typeface="Cambria Math"/>
                                <a:ea typeface="Times New Roman"/>
                                <a:cs typeface="Times New Roman"/>
                              </a:rPr>
                              <m:t>𝑪</m:t>
                            </m:r>
                          </m:e>
                          <m:sub>
                            <m:r>
                              <a:rPr lang="uz-Cyrl-UZ" sz="2800" b="1" i="1">
                                <a:effectLst/>
                                <a:latin typeface="Cambria Math"/>
                                <a:ea typeface="Times New Roman"/>
                                <a:cs typeface="Times New Roman"/>
                              </a:rPr>
                              <m:t>𝟏</m:t>
                            </m:r>
                          </m:sub>
                        </m:sSub>
                        <m:r>
                          <a:rPr lang="uz-Cyrl-UZ" sz="2800" b="1" i="1">
                            <a:effectLst/>
                            <a:latin typeface="Cambria Math"/>
                            <a:ea typeface="Times New Roman"/>
                            <a:cs typeface="Times New Roman"/>
                          </a:rPr>
                          <m:t>+</m:t>
                        </m:r>
                        <m:sSub>
                          <m:sSubPr>
                            <m:ctrlPr>
                              <a:rPr lang="ru-RU" sz="2800" b="0" i="1">
                                <a:effectLst/>
                                <a:latin typeface="Cambria Math"/>
                              </a:rPr>
                            </m:ctrlPr>
                          </m:sSubPr>
                          <m:e>
                            <m:r>
                              <a:rPr lang="uz-Cyrl-UZ" sz="2800" b="1" i="1">
                                <a:effectLst/>
                                <a:latin typeface="Cambria Math"/>
                                <a:ea typeface="Times New Roman"/>
                                <a:cs typeface="Times New Roman"/>
                              </a:rPr>
                              <m:t>𝑪</m:t>
                            </m:r>
                          </m:e>
                          <m:sub>
                            <m:r>
                              <a:rPr lang="uz-Cyrl-UZ" sz="2800" b="1" i="1">
                                <a:effectLst/>
                                <a:latin typeface="Cambria Math"/>
                                <a:ea typeface="Times New Roman"/>
                                <a:cs typeface="Times New Roman"/>
                              </a:rPr>
                              <m:t>𝟐</m:t>
                            </m:r>
                          </m:sub>
                        </m:sSub>
                        <m:r>
                          <a:rPr lang="uz-Cyrl-UZ" sz="2800" b="1" i="1">
                            <a:effectLst/>
                            <a:latin typeface="Cambria Math"/>
                            <a:ea typeface="Times New Roman"/>
                            <a:cs typeface="Times New Roman"/>
                          </a:rPr>
                          <m:t>+</m:t>
                        </m:r>
                        <m:sSub>
                          <m:sSubPr>
                            <m:ctrlPr>
                              <a:rPr lang="ru-RU" sz="2800" b="0" i="1">
                                <a:effectLst/>
                                <a:latin typeface="Cambria Math"/>
                              </a:rPr>
                            </m:ctrlPr>
                          </m:sSubPr>
                          <m:e>
                            <m:r>
                              <a:rPr lang="uz-Cyrl-UZ" sz="2800" b="1" i="1">
                                <a:effectLst/>
                                <a:latin typeface="Cambria Math"/>
                                <a:ea typeface="Times New Roman"/>
                                <a:cs typeface="Times New Roman"/>
                              </a:rPr>
                              <m:t>𝑪</m:t>
                            </m:r>
                          </m:e>
                          <m:sub>
                            <m:r>
                              <a:rPr lang="uz-Cyrl-UZ" sz="2800" b="1" i="1">
                                <a:effectLst/>
                                <a:latin typeface="Cambria Math"/>
                                <a:ea typeface="Times New Roman"/>
                                <a:cs typeface="Times New Roman"/>
                              </a:rPr>
                              <m:t>𝟐</m:t>
                            </m:r>
                          </m:sub>
                        </m:sSub>
                        <m:r>
                          <a:rPr lang="uz-Cyrl-UZ" sz="2800" b="1" i="1">
                            <a:effectLst/>
                            <a:latin typeface="Cambria Math"/>
                            <a:ea typeface="Times New Roman"/>
                            <a:cs typeface="Times New Roman"/>
                          </a:rPr>
                          <m:t>+</m:t>
                        </m:r>
                        <m:r>
                          <a:rPr lang="uz-Cyrl-UZ" sz="2800" b="1" i="1">
                            <a:effectLst/>
                            <a:latin typeface="Cambria Math"/>
                            <a:ea typeface="Times New Roman"/>
                          </a:rPr>
                          <m:t>…</m:t>
                        </m:r>
                      </m:e>
                    </m:nary>
                    <m:r>
                      <a:rPr lang="uz-Cyrl-UZ" sz="2800" b="1" i="1">
                        <a:effectLst/>
                        <a:latin typeface="Cambria Math"/>
                        <a:ea typeface="Times New Roman"/>
                        <a:cs typeface="Times New Roman"/>
                      </a:rPr>
                      <m:t>+</m:t>
                    </m:r>
                    <m:sSub>
                      <m:sSubPr>
                        <m:ctrlPr>
                          <a:rPr lang="ru-RU" sz="2800" b="0" i="1">
                            <a:effectLst/>
                            <a:latin typeface="Cambria Math"/>
                          </a:rPr>
                        </m:ctrlPr>
                      </m:sSubPr>
                      <m:e>
                        <m:r>
                          <a:rPr lang="uz-Cyrl-UZ" sz="2800" b="1" i="1">
                            <a:effectLst/>
                            <a:latin typeface="Cambria Math"/>
                            <a:ea typeface="Times New Roman"/>
                            <a:cs typeface="Times New Roman"/>
                          </a:rPr>
                          <m:t>𝑪</m:t>
                        </m:r>
                      </m:e>
                      <m:sub>
                        <m:r>
                          <a:rPr lang="uz-Cyrl-UZ" sz="2800" b="1" i="1">
                            <a:effectLst/>
                            <a:latin typeface="Cambria Math"/>
                            <a:ea typeface="Times New Roman"/>
                            <a:cs typeface="Times New Roman"/>
                          </a:rPr>
                          <m:t>𝒏</m:t>
                        </m:r>
                      </m:sub>
                    </m:sSub>
                    <m:r>
                      <a:rPr lang="uz-Cyrl-UZ" sz="2800" b="1" i="1">
                        <a:effectLst/>
                        <a:latin typeface="Cambria Math"/>
                        <a:ea typeface="Times New Roman"/>
                        <a:cs typeface="Times New Roman"/>
                      </a:rPr>
                      <m:t>=</m:t>
                    </m:r>
                    <m:nary>
                      <m:naryPr>
                        <m:chr m:val="∑"/>
                        <m:limLoc m:val="undOvr"/>
                        <m:ctrlPr>
                          <a:rPr lang="ru-RU" sz="2800" b="0" i="1">
                            <a:effectLst/>
                            <a:latin typeface="Cambria Math"/>
                          </a:rPr>
                        </m:ctrlPr>
                      </m:naryPr>
                      <m:sub>
                        <m:r>
                          <a:rPr lang="uz-Cyrl-UZ" sz="2800" b="1" i="1">
                            <a:effectLst/>
                            <a:latin typeface="Cambria Math"/>
                            <a:ea typeface="Times New Roman"/>
                            <a:cs typeface="Times New Roman"/>
                          </a:rPr>
                          <m:t>𝟏</m:t>
                        </m:r>
                      </m:sub>
                      <m:sup>
                        <m:r>
                          <a:rPr lang="uz-Cyrl-UZ" sz="2800" b="1" i="1">
                            <a:effectLst/>
                            <a:latin typeface="Cambria Math"/>
                            <a:ea typeface="Times New Roman"/>
                            <a:cs typeface="Times New Roman"/>
                          </a:rPr>
                          <m:t>𝒏</m:t>
                        </m:r>
                      </m:sup>
                      <m:e>
                        <m:f>
                          <m:fPr>
                            <m:ctrlPr>
                              <a:rPr lang="ru-RU" sz="2800" b="0" i="1">
                                <a:effectLst/>
                                <a:latin typeface="Cambria Math"/>
                              </a:rPr>
                            </m:ctrlPr>
                          </m:fPr>
                          <m:num>
                            <m:sSub>
                              <m:sSubPr>
                                <m:ctrlPr>
                                  <a:rPr lang="ru-RU" sz="2800" b="0" i="1">
                                    <a:effectLst/>
                                    <a:latin typeface="Cambria Math"/>
                                  </a:rPr>
                                </m:ctrlPr>
                              </m:sSubPr>
                              <m:e>
                                <m:r>
                                  <a:rPr lang="uz-Cyrl-UZ" sz="2800" b="1" i="1">
                                    <a:effectLst/>
                                    <a:latin typeface="Cambria Math"/>
                                    <a:ea typeface="Times New Roman"/>
                                    <a:cs typeface="Times New Roman"/>
                                  </a:rPr>
                                  <m:t>𝒂</m:t>
                                </m:r>
                              </m:e>
                              <m:sub>
                                <m:r>
                                  <a:rPr lang="uz-Cyrl-UZ" sz="2800" b="1" i="1">
                                    <a:effectLst/>
                                    <a:latin typeface="Cambria Math"/>
                                    <a:ea typeface="Times New Roman"/>
                                    <a:cs typeface="Times New Roman"/>
                                  </a:rPr>
                                  <m:t>𝟏</m:t>
                                </m:r>
                              </m:sub>
                            </m:sSub>
                            <m:sSub>
                              <m:sSubPr>
                                <m:ctrlPr>
                                  <a:rPr lang="ru-RU" sz="2800" b="0" i="1">
                                    <a:effectLst/>
                                    <a:latin typeface="Cambria Math"/>
                                  </a:rPr>
                                </m:ctrlPr>
                              </m:sSubPr>
                              <m:e>
                                <m:r>
                                  <a:rPr lang="uz-Cyrl-UZ" sz="2800" b="1" i="1">
                                    <a:effectLst/>
                                    <a:latin typeface="Cambria Math"/>
                                    <a:ea typeface="Times New Roman"/>
                                    <a:cs typeface="Times New Roman"/>
                                  </a:rPr>
                                  <m:t>𝒕</m:t>
                                </m:r>
                              </m:e>
                              <m:sub>
                                <m:r>
                                  <a:rPr lang="uz-Cyrl-UZ" sz="2800" b="1" i="1">
                                    <a:effectLst/>
                                    <a:latin typeface="Cambria Math"/>
                                    <a:ea typeface="Times New Roman"/>
                                    <a:cs typeface="Times New Roman"/>
                                  </a:rPr>
                                  <m:t>𝟏</m:t>
                                </m:r>
                              </m:sub>
                            </m:sSub>
                          </m:num>
                          <m:den>
                            <m:sSub>
                              <m:sSubPr>
                                <m:ctrlPr>
                                  <a:rPr lang="ru-RU" sz="2800" b="0" i="1">
                                    <a:effectLst/>
                                    <a:latin typeface="Cambria Math"/>
                                  </a:rPr>
                                </m:ctrlPr>
                              </m:sSubPr>
                              <m:e>
                                <m:r>
                                  <a:rPr lang="uz-Cyrl-UZ" sz="2800" b="1" i="1">
                                    <a:effectLst/>
                                    <a:latin typeface="Cambria Math"/>
                                    <a:ea typeface="Times New Roman"/>
                                    <a:cs typeface="Times New Roman"/>
                                  </a:rPr>
                                  <m:t>𝑻</m:t>
                                </m:r>
                              </m:e>
                              <m:sub>
                                <m:r>
                                  <a:rPr lang="uz-Cyrl-UZ" sz="2800" b="1" i="1">
                                    <a:effectLst/>
                                    <a:latin typeface="Cambria Math"/>
                                    <a:ea typeface="Times New Roman"/>
                                    <a:cs typeface="Times New Roman"/>
                                  </a:rPr>
                                  <m:t>𝟏</m:t>
                                </m:r>
                              </m:sub>
                            </m:sSub>
                          </m:den>
                        </m:f>
                      </m:e>
                    </m:nary>
                  </m:oMath>
                </a14:m>
                <a:r>
                  <a:rPr lang="uz-Cyrl-UZ" sz="2800" dirty="0">
                    <a:latin typeface="Times New Roman" panose="02020603050405020304" pitchFamily="18" charset="0"/>
                    <a:cs typeface="Times New Roman" panose="02020603050405020304" pitchFamily="18" charset="0"/>
                  </a:rPr>
                  <a:t>      </a:t>
                </a:r>
                <a:r>
                  <a:rPr lang="uz-Cyrl-UZ" sz="2800" dirty="0" smtClean="0">
                    <a:latin typeface="Times New Roman" panose="02020603050405020304" pitchFamily="18" charset="0"/>
                    <a:cs typeface="Times New Roman" panose="02020603050405020304" pitchFamily="18" charset="0"/>
                  </a:rPr>
                  <a:t>(</a:t>
                </a:r>
                <a:r>
                  <a:rPr lang="uz-Cyrl-UZ" sz="2800" dirty="0">
                    <a:latin typeface="Times New Roman" panose="02020603050405020304" pitchFamily="18" charset="0"/>
                    <a:cs typeface="Times New Roman" panose="02020603050405020304" pitchFamily="18" charset="0"/>
                  </a:rPr>
                  <a:t>12</a:t>
                </a:r>
                <a:r>
                  <a:rPr lang="uz-Latn-UZ" sz="2800" dirty="0">
                    <a:latin typeface="Times New Roman" panose="02020603050405020304" pitchFamily="18" charset="0"/>
                    <a:cs typeface="Times New Roman" panose="02020603050405020304" pitchFamily="18" charset="0"/>
                  </a:rPr>
                  <a:t>.</a:t>
                </a:r>
                <a:r>
                  <a:rPr lang="uz-Cyrl-UZ" sz="2800" dirty="0">
                    <a:latin typeface="Times New Roman" panose="02020603050405020304" pitchFamily="18" charset="0"/>
                    <a:cs typeface="Times New Roman" panose="02020603050405020304" pitchFamily="18" charset="0"/>
                  </a:rPr>
                  <a:t>3)</a:t>
                </a:r>
                <a:endParaRPr lang="ru-RU" sz="2800" b="1" dirty="0">
                  <a:latin typeface="Times New Roman" panose="02020603050405020304" pitchFamily="18" charset="0"/>
                  <a:cs typeface="Times New Roman" panose="02020603050405020304" pitchFamily="18" charset="0"/>
                </a:endParaRPr>
              </a:p>
              <a:p>
                <a:pPr marL="0" indent="0" algn="just">
                  <a:lnSpc>
                    <a:spcPct val="150000"/>
                  </a:lnSpc>
                  <a:buNone/>
                </a:pPr>
                <a:r>
                  <a:rPr lang="uz-Cyrl-UZ" sz="2800" dirty="0">
                    <a:latin typeface="Times New Roman" panose="02020603050405020304" pitchFamily="18" charset="0"/>
                    <a:cs typeface="Times New Roman" panose="02020603050405020304" pitchFamily="18" charset="0"/>
                  </a:rPr>
                  <a:t>бу ерда: n - кескичлар сони, комплектларда кескич бўйича умумий йўқотишлар ишчи позиция сонига боғлиқ эмас.</a:t>
                </a:r>
              </a:p>
            </p:txBody>
          </p:sp>
        </mc:Choice>
        <mc:Fallback xmlns="">
          <p:sp>
            <p:nvSpPr>
              <p:cNvPr id="3" name="Объект 2"/>
              <p:cNvSpPr>
                <a:spLocks noGrp="1" noRot="1" noChangeAspect="1" noMove="1" noResize="1" noEditPoints="1" noAdjustHandles="1" noChangeArrowheads="1" noChangeShapeType="1" noTextEdit="1"/>
              </p:cNvSpPr>
              <p:nvPr>
                <p:ph idx="1"/>
              </p:nvPr>
            </p:nvSpPr>
            <p:spPr>
              <a:xfrm>
                <a:off x="251520" y="332656"/>
                <a:ext cx="8640960" cy="6336704"/>
              </a:xfrm>
              <a:blipFill rotWithShape="1">
                <a:blip r:embed="rId2"/>
                <a:stretch>
                  <a:fillRect l="-1410" r="-1410"/>
                </a:stretch>
              </a:blipFill>
            </p:spPr>
            <p:txBody>
              <a:bodyPr/>
              <a:lstStyle/>
              <a:p>
                <a:r>
                  <a:rPr lang="ru-RU">
                    <a:noFill/>
                  </a:rPr>
                  <a:t> </a:t>
                </a:r>
              </a:p>
            </p:txBody>
          </p:sp>
        </mc:Fallback>
      </mc:AlternateContent>
    </p:spTree>
    <p:extLst>
      <p:ext uri="{BB962C8B-B14F-4D97-AF65-F5344CB8AC3E}">
        <p14:creationId xmlns:p14="http://schemas.microsoft.com/office/powerpoint/2010/main" val="229503489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Объект 2"/>
              <p:cNvSpPr>
                <a:spLocks noGrp="1"/>
              </p:cNvSpPr>
              <p:nvPr>
                <p:ph idx="1"/>
              </p:nvPr>
            </p:nvSpPr>
            <p:spPr>
              <a:xfrm>
                <a:off x="251520" y="332656"/>
                <a:ext cx="8640960" cy="6336704"/>
              </a:xfrm>
            </p:spPr>
            <p:txBody>
              <a:bodyPr>
                <a:normAutofit fontScale="92500"/>
              </a:bodyPr>
              <a:lstStyle/>
              <a:p>
                <a:pPr marL="0" indent="536575" algn="just">
                  <a:lnSpc>
                    <a:spcPct val="150000"/>
                  </a:lnSpc>
                  <a:buNone/>
                </a:pPr>
                <a:r>
                  <a:rPr lang="uz-Cyrl-UZ" sz="3000" dirty="0">
                    <a:latin typeface="Times New Roman" panose="02020603050405020304" pitchFamily="18" charset="0"/>
                    <a:cs typeface="Times New Roman" panose="02020603050405020304" pitchFamily="18" charset="0"/>
                  </a:rPr>
                  <a:t>4. t</a:t>
                </a:r>
                <a:r>
                  <a:rPr lang="uz-Cyrl-UZ" sz="3000" baseline="-25000" dirty="0">
                    <a:latin typeface="Times New Roman" panose="02020603050405020304" pitchFamily="18" charset="0"/>
                    <a:cs typeface="Times New Roman" panose="02020603050405020304" pitchFamily="18" charset="0"/>
                  </a:rPr>
                  <a:t>e</a:t>
                </a:r>
                <a:r>
                  <a:rPr lang="uz-Cyrl-UZ" sz="3000" dirty="0">
                    <a:latin typeface="Times New Roman" panose="02020603050405020304" pitchFamily="18" charset="0"/>
                    <a:cs typeface="Times New Roman" panose="02020603050405020304" pitchFamily="18" charset="0"/>
                  </a:rPr>
                  <a:t>  жиҳозлар бўйича циклдан ташқари йўқотишлар позициялар сони q дан функционал фарқ қилади, шу билан биргаликда позициялар сонини ажратиш билан автоматик линиядаги бир турдаги механизм ва мосламаалр ҳам кўпаяди. Агар битта комплекс механизмнинг циклдан ташқари йўқотишларини t</a:t>
                </a:r>
                <a:r>
                  <a:rPr lang="uz-Cyrl-UZ" sz="3000" baseline="-25000" dirty="0">
                    <a:latin typeface="Times New Roman" panose="02020603050405020304" pitchFamily="18" charset="0"/>
                    <a:cs typeface="Times New Roman" panose="02020603050405020304" pitchFamily="18" charset="0"/>
                  </a:rPr>
                  <a:t>ei </a:t>
                </a:r>
                <a:r>
                  <a:rPr lang="uz-Cyrl-UZ" sz="3000" dirty="0">
                    <a:latin typeface="Times New Roman" panose="02020603050405020304" pitchFamily="18" charset="0"/>
                    <a:cs typeface="Times New Roman" panose="02020603050405020304" pitchFamily="18" charset="0"/>
                  </a:rPr>
                  <a:t>деб ҳисобласак, унда бутун линия бўйича йўқотишлар қуйидагича бўлади</a:t>
                </a:r>
                <a:r>
                  <a:rPr lang="uz-Cyrl-UZ" sz="3000" dirty="0" smtClean="0">
                    <a:latin typeface="Times New Roman" panose="02020603050405020304" pitchFamily="18" charset="0"/>
                    <a:cs typeface="Times New Roman" panose="02020603050405020304" pitchFamily="18" charset="0"/>
                  </a:rPr>
                  <a:t>:</a:t>
                </a:r>
              </a:p>
              <a:p>
                <a:pPr marL="0" indent="536575" algn="r">
                  <a:lnSpc>
                    <a:spcPct val="150000"/>
                  </a:lnSpc>
                  <a:buNone/>
                </a:pPr>
                <a14:m>
                  <m:oMath xmlns:m="http://schemas.openxmlformats.org/officeDocument/2006/math">
                    <m:sSub>
                      <m:sSubPr>
                        <m:ctrlPr>
                          <a:rPr lang="ru-RU" sz="2800" i="1">
                            <a:latin typeface="Cambria Math"/>
                          </a:rPr>
                        </m:ctrlPr>
                      </m:sSubPr>
                      <m:e>
                        <m:r>
                          <a:rPr lang="uz-Cyrl-UZ" sz="2800" b="1" i="1">
                            <a:latin typeface="Cambria Math"/>
                          </a:rPr>
                          <m:t>𝒕</m:t>
                        </m:r>
                      </m:e>
                      <m:sub>
                        <m:r>
                          <a:rPr lang="uz-Cyrl-UZ" sz="2800" b="1" i="1">
                            <a:latin typeface="Cambria Math"/>
                          </a:rPr>
                          <m:t>𝒆</m:t>
                        </m:r>
                      </m:sub>
                    </m:sSub>
                    <m:r>
                      <a:rPr lang="uz-Cyrl-UZ" sz="2800" b="1" i="1">
                        <a:latin typeface="Cambria Math"/>
                      </a:rPr>
                      <m:t>=</m:t>
                    </m:r>
                    <m:sSub>
                      <m:sSubPr>
                        <m:ctrlPr>
                          <a:rPr lang="ru-RU" sz="2800" i="1">
                            <a:latin typeface="Cambria Math"/>
                          </a:rPr>
                        </m:ctrlPr>
                      </m:sSubPr>
                      <m:e>
                        <m:r>
                          <a:rPr lang="uz-Cyrl-UZ" sz="2800" b="1" i="1">
                            <a:latin typeface="Cambria Math"/>
                          </a:rPr>
                          <m:t>𝒕</m:t>
                        </m:r>
                      </m:e>
                      <m:sub>
                        <m:r>
                          <a:rPr lang="uz-Cyrl-UZ" sz="2800" b="1" i="1">
                            <a:latin typeface="Cambria Math"/>
                          </a:rPr>
                          <m:t>𝒆</m:t>
                        </m:r>
                        <m:r>
                          <a:rPr lang="uz-Cyrl-UZ" sz="2800" b="1" i="1">
                            <a:latin typeface="Cambria Math"/>
                          </a:rPr>
                          <m:t>𝟏</m:t>
                        </m:r>
                      </m:sub>
                    </m:sSub>
                    <m:r>
                      <a:rPr lang="uz-Cyrl-UZ" sz="2800" b="1" i="1">
                        <a:latin typeface="Cambria Math"/>
                      </a:rPr>
                      <m:t>+</m:t>
                    </m:r>
                    <m:sSub>
                      <m:sSubPr>
                        <m:ctrlPr>
                          <a:rPr lang="ru-RU" sz="2800" i="1">
                            <a:latin typeface="Cambria Math"/>
                          </a:rPr>
                        </m:ctrlPr>
                      </m:sSubPr>
                      <m:e>
                        <m:r>
                          <a:rPr lang="uz-Cyrl-UZ" sz="2800" b="1" i="1">
                            <a:latin typeface="Cambria Math"/>
                          </a:rPr>
                          <m:t>𝒕</m:t>
                        </m:r>
                      </m:e>
                      <m:sub>
                        <m:r>
                          <a:rPr lang="uz-Cyrl-UZ" sz="2800" b="1" i="1">
                            <a:latin typeface="Cambria Math"/>
                          </a:rPr>
                          <m:t>𝒆</m:t>
                        </m:r>
                        <m:r>
                          <a:rPr lang="uz-Cyrl-UZ" sz="2800" b="1" i="1">
                            <a:latin typeface="Cambria Math"/>
                          </a:rPr>
                          <m:t>𝟐</m:t>
                        </m:r>
                      </m:sub>
                    </m:sSub>
                    <m:r>
                      <a:rPr lang="uz-Cyrl-UZ" sz="2800" b="1" i="1">
                        <a:latin typeface="Cambria Math"/>
                      </a:rPr>
                      <m:t>+…+</m:t>
                    </m:r>
                    <m:sSub>
                      <m:sSubPr>
                        <m:ctrlPr>
                          <a:rPr lang="ru-RU" sz="2800" i="1">
                            <a:latin typeface="Cambria Math"/>
                          </a:rPr>
                        </m:ctrlPr>
                      </m:sSubPr>
                      <m:e>
                        <m:r>
                          <a:rPr lang="uz-Cyrl-UZ" sz="2800" b="1" i="1">
                            <a:latin typeface="Cambria Math"/>
                          </a:rPr>
                          <m:t>𝒕</m:t>
                        </m:r>
                      </m:e>
                      <m:sub>
                        <m:r>
                          <a:rPr lang="uz-Cyrl-UZ" sz="2800" b="1" i="1">
                            <a:latin typeface="Cambria Math"/>
                          </a:rPr>
                          <m:t>𝒆𝒒</m:t>
                        </m:r>
                      </m:sub>
                    </m:sSub>
                    <m:r>
                      <a:rPr lang="uz-Cyrl-UZ" sz="2800" b="1" i="1">
                        <a:latin typeface="Cambria Math"/>
                      </a:rPr>
                      <m:t>=</m:t>
                    </m:r>
                    <m:nary>
                      <m:naryPr>
                        <m:chr m:val="∑"/>
                        <m:limLoc m:val="undOvr"/>
                        <m:ctrlPr>
                          <a:rPr lang="ru-RU" sz="2800" i="1">
                            <a:latin typeface="Cambria Math"/>
                          </a:rPr>
                        </m:ctrlPr>
                      </m:naryPr>
                      <m:sub>
                        <m:r>
                          <a:rPr lang="uz-Cyrl-UZ" sz="2800" b="1" i="1">
                            <a:latin typeface="Cambria Math"/>
                          </a:rPr>
                          <m:t>𝟏</m:t>
                        </m:r>
                      </m:sub>
                      <m:sup>
                        <m:r>
                          <a:rPr lang="uz-Cyrl-UZ" sz="2800" b="1" i="1">
                            <a:latin typeface="Cambria Math"/>
                          </a:rPr>
                          <m:t>𝒏</m:t>
                        </m:r>
                      </m:sup>
                      <m:e>
                        <m:sSub>
                          <m:sSubPr>
                            <m:ctrlPr>
                              <a:rPr lang="ru-RU" sz="2800" i="1">
                                <a:latin typeface="Cambria Math"/>
                              </a:rPr>
                            </m:ctrlPr>
                          </m:sSubPr>
                          <m:e>
                            <m:r>
                              <a:rPr lang="uz-Cyrl-UZ" sz="2800" b="1" i="1">
                                <a:latin typeface="Cambria Math"/>
                              </a:rPr>
                              <m:t>𝒕</m:t>
                            </m:r>
                          </m:e>
                          <m:sub>
                            <m:r>
                              <a:rPr lang="uz-Cyrl-UZ" sz="2800" b="1" i="1">
                                <a:latin typeface="Cambria Math"/>
                              </a:rPr>
                              <m:t>𝒆𝒊</m:t>
                            </m:r>
                          </m:sub>
                        </m:sSub>
                      </m:e>
                    </m:nary>
                  </m:oMath>
                </a14:m>
                <a:r>
                  <a:rPr lang="uz-Cyrl-UZ" sz="2800" dirty="0">
                    <a:latin typeface="Times New Roman" panose="02020603050405020304" pitchFamily="18" charset="0"/>
                    <a:cs typeface="Times New Roman" panose="02020603050405020304" pitchFamily="18" charset="0"/>
                  </a:rPr>
                  <a:t>        </a:t>
                </a:r>
                <a:r>
                  <a:rPr lang="uz-Cyrl-UZ" sz="2800" dirty="0" smtClean="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12</a:t>
                </a:r>
                <a:r>
                  <a:rPr lang="uz-Latn-UZ" sz="2800" dirty="0">
                    <a:latin typeface="Times New Roman" panose="02020603050405020304" pitchFamily="18" charset="0"/>
                    <a:cs typeface="Times New Roman" panose="02020603050405020304" pitchFamily="18" charset="0"/>
                  </a:rPr>
                  <a:t>.</a:t>
                </a:r>
                <a:r>
                  <a:rPr lang="uz-Cyrl-UZ" sz="2800" dirty="0">
                    <a:latin typeface="Times New Roman" panose="02020603050405020304" pitchFamily="18" charset="0"/>
                    <a:cs typeface="Times New Roman" panose="02020603050405020304" pitchFamily="18" charset="0"/>
                  </a:rPr>
                  <a:t>4)</a:t>
                </a:r>
              </a:p>
            </p:txBody>
          </p:sp>
        </mc:Choice>
        <mc:Fallback xmlns="">
          <p:sp>
            <p:nvSpPr>
              <p:cNvPr id="3" name="Объект 2"/>
              <p:cNvSpPr>
                <a:spLocks noGrp="1" noRot="1" noChangeAspect="1" noMove="1" noResize="1" noEditPoints="1" noAdjustHandles="1" noChangeArrowheads="1" noChangeShapeType="1" noTextEdit="1"/>
              </p:cNvSpPr>
              <p:nvPr>
                <p:ph idx="1"/>
              </p:nvPr>
            </p:nvSpPr>
            <p:spPr>
              <a:xfrm>
                <a:off x="251520" y="332656"/>
                <a:ext cx="8640960" cy="6336704"/>
              </a:xfrm>
              <a:blipFill rotWithShape="1">
                <a:blip r:embed="rId2"/>
                <a:stretch>
                  <a:fillRect l="-1410" r="-1410"/>
                </a:stretch>
              </a:blipFill>
            </p:spPr>
            <p:txBody>
              <a:bodyPr/>
              <a:lstStyle/>
              <a:p>
                <a:r>
                  <a:rPr lang="ru-RU">
                    <a:noFill/>
                  </a:rPr>
                  <a:t> </a:t>
                </a:r>
              </a:p>
            </p:txBody>
          </p:sp>
        </mc:Fallback>
      </mc:AlternateContent>
    </p:spTree>
    <p:extLst>
      <p:ext uri="{BB962C8B-B14F-4D97-AF65-F5344CB8AC3E}">
        <p14:creationId xmlns:p14="http://schemas.microsoft.com/office/powerpoint/2010/main" val="180286115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475655" y="5877272"/>
            <a:ext cx="6624737" cy="504056"/>
          </a:xfrm>
        </p:spPr>
        <p:txBody>
          <a:bodyPr anchor="ctr">
            <a:noAutofit/>
          </a:bodyPr>
          <a:lstStyle/>
          <a:p>
            <a:pPr marL="0" indent="0" algn="ctr">
              <a:spcBef>
                <a:spcPts val="0"/>
              </a:spcBef>
              <a:buNone/>
            </a:pPr>
            <a:r>
              <a:rPr lang="ru-RU" sz="2800" b="1" i="1" dirty="0" smtClean="0">
                <a:latin typeface="Times New Roman" panose="02020603050405020304" pitchFamily="18" charset="0"/>
                <a:cs typeface="Times New Roman" panose="02020603050405020304" pitchFamily="18" charset="0"/>
              </a:rPr>
              <a:t>Автоматик </a:t>
            </a:r>
            <a:r>
              <a:rPr lang="ru-RU" sz="2800" b="1" i="1" dirty="0" err="1" smtClean="0">
                <a:latin typeface="Times New Roman" panose="02020603050405020304" pitchFamily="18" charset="0"/>
                <a:cs typeface="Times New Roman" panose="02020603050405020304" pitchFamily="18" charset="0"/>
              </a:rPr>
              <a:t>линиялар</a:t>
            </a:r>
            <a:endParaRPr lang="uz-Cyrl-UZ" sz="2800" b="1" dirty="0">
              <a:latin typeface="Times New Roman" panose="02020603050405020304" pitchFamily="18" charset="0"/>
              <a:cs typeface="Times New Roman" panose="02020603050405020304" pitchFamily="18" charset="0"/>
            </a:endParaRPr>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332656"/>
            <a:ext cx="8028384" cy="49615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9546193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Объект 2"/>
              <p:cNvSpPr>
                <a:spLocks noGrp="1"/>
              </p:cNvSpPr>
              <p:nvPr>
                <p:ph idx="1"/>
              </p:nvPr>
            </p:nvSpPr>
            <p:spPr>
              <a:xfrm>
                <a:off x="179512" y="332656"/>
                <a:ext cx="8784976" cy="6336704"/>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Бундай ўзаро боғлиқлик ҳар қандай бикр боғланишли автоматик линия учун тўғри бўлади. Агар бошқача бўлганда хоҳлаган кескичнинг ишдан чиқиши бутун линия бўйлаб ишни тўхтатишга олиб келар эди. Оддий ҳолатларда ҳамма позицияларни йўқотишлари бир хил бўлганда жиҳоз бўйича йўқотишларнинг умумий йиғиндиси қуйидагича бўлади</a:t>
                </a:r>
                <a:r>
                  <a:rPr lang="uz-Cyrl-UZ" sz="2800" dirty="0" smtClean="0">
                    <a:latin typeface="Times New Roman" panose="02020603050405020304" pitchFamily="18" charset="0"/>
                    <a:cs typeface="Times New Roman" panose="02020603050405020304" pitchFamily="18" charset="0"/>
                  </a:rPr>
                  <a:t>:</a:t>
                </a:r>
              </a:p>
              <a:p>
                <a:pPr marL="0" indent="536575" algn="just">
                  <a:buNone/>
                </a:pPr>
                <a:endParaRPr lang="ru-RU" sz="2800" b="1" dirty="0">
                  <a:latin typeface="Times New Roman" panose="02020603050405020304" pitchFamily="18" charset="0"/>
                  <a:cs typeface="Times New Roman" panose="02020603050405020304" pitchFamily="18" charset="0"/>
                </a:endParaRPr>
              </a:p>
              <a:p>
                <a:pPr marL="0" indent="536575" algn="just">
                  <a:spcBef>
                    <a:spcPts val="0"/>
                  </a:spcBef>
                  <a:buNone/>
                </a:pPr>
                <a14:m>
                  <m:oMathPara xmlns:m="http://schemas.openxmlformats.org/officeDocument/2006/math">
                    <m:oMathParaPr>
                      <m:jc m:val="centerGroup"/>
                    </m:oMathParaPr>
                    <m:oMath xmlns:m="http://schemas.openxmlformats.org/officeDocument/2006/math">
                      <m:sSub>
                        <m:sSubPr>
                          <m:ctrlPr>
                            <a:rPr lang="ru-RU" sz="2800" i="1">
                              <a:latin typeface="Cambria Math"/>
                            </a:rPr>
                          </m:ctrlPr>
                        </m:sSubPr>
                        <m:e>
                          <m:r>
                            <a:rPr lang="en-US" sz="2800" b="1" i="1">
                              <a:latin typeface="Cambria Math"/>
                            </a:rPr>
                            <m:t>𝒕</m:t>
                          </m:r>
                        </m:e>
                        <m:sub>
                          <m:r>
                            <a:rPr lang="en-US" sz="2800" b="1" i="1">
                              <a:latin typeface="Cambria Math"/>
                            </a:rPr>
                            <m:t>𝒆</m:t>
                          </m:r>
                        </m:sub>
                      </m:sSub>
                      <m:r>
                        <a:rPr lang="ru-RU" sz="2800" b="1" i="1">
                          <a:latin typeface="Cambria Math"/>
                        </a:rPr>
                        <m:t>=</m:t>
                      </m:r>
                      <m:sSub>
                        <m:sSubPr>
                          <m:ctrlPr>
                            <a:rPr lang="ru-RU" sz="2800" i="1">
                              <a:latin typeface="Cambria Math"/>
                            </a:rPr>
                          </m:ctrlPr>
                        </m:sSubPr>
                        <m:e>
                          <m:r>
                            <a:rPr lang="ru-RU" sz="2800" b="1" i="1">
                              <a:latin typeface="Cambria Math"/>
                            </a:rPr>
                            <m:t>𝒕</m:t>
                          </m:r>
                        </m:e>
                        <m:sub>
                          <m:r>
                            <a:rPr lang="ru-RU" sz="2800" b="1" i="1">
                              <a:latin typeface="Cambria Math"/>
                            </a:rPr>
                            <m:t>𝒆𝒊</m:t>
                          </m:r>
                        </m:sub>
                      </m:sSub>
                      <m:r>
                        <a:rPr lang="en-US" sz="2800" b="1" i="1">
                          <a:latin typeface="Cambria Math"/>
                        </a:rPr>
                        <m:t>∙</m:t>
                      </m:r>
                      <m:r>
                        <a:rPr lang="en-US" sz="2800" b="1" i="1">
                          <a:latin typeface="Cambria Math"/>
                        </a:rPr>
                        <m:t>𝒒</m:t>
                      </m:r>
                    </m:oMath>
                  </m:oMathPara>
                </a14:m>
                <a:endParaRPr lang="ru-RU" sz="2800" b="1" dirty="0">
                  <a:latin typeface="Times New Roman" panose="02020603050405020304" pitchFamily="18" charset="0"/>
                  <a:cs typeface="Times New Roman" panose="02020603050405020304" pitchFamily="18" charset="0"/>
                </a:endParaRPr>
              </a:p>
            </p:txBody>
          </p:sp>
        </mc:Choice>
        <mc:Fallback xmlns="">
          <p:sp>
            <p:nvSpPr>
              <p:cNvPr id="3" name="Объект 2"/>
              <p:cNvSpPr>
                <a:spLocks noGrp="1" noRot="1" noChangeAspect="1" noMove="1" noResize="1" noEditPoints="1" noAdjustHandles="1" noChangeArrowheads="1" noChangeShapeType="1" noTextEdit="1"/>
              </p:cNvSpPr>
              <p:nvPr>
                <p:ph idx="1"/>
              </p:nvPr>
            </p:nvSpPr>
            <p:spPr>
              <a:xfrm>
                <a:off x="179512" y="332656"/>
                <a:ext cx="8784976" cy="6336704"/>
              </a:xfrm>
              <a:blipFill rotWithShape="1">
                <a:blip r:embed="rId2"/>
                <a:stretch>
                  <a:fillRect l="-1387" r="-1387"/>
                </a:stretch>
              </a:blipFill>
            </p:spPr>
            <p:txBody>
              <a:bodyPr/>
              <a:lstStyle/>
              <a:p>
                <a:r>
                  <a:rPr lang="ru-RU">
                    <a:noFill/>
                  </a:rPr>
                  <a:t> </a:t>
                </a:r>
              </a:p>
            </p:txBody>
          </p:sp>
        </mc:Fallback>
      </mc:AlternateContent>
    </p:spTree>
    <p:extLst>
      <p:ext uri="{BB962C8B-B14F-4D97-AF65-F5344CB8AC3E}">
        <p14:creationId xmlns:p14="http://schemas.microsoft.com/office/powerpoint/2010/main" val="408704922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Объект 2"/>
              <p:cNvSpPr>
                <a:spLocks noGrp="1"/>
              </p:cNvSpPr>
              <p:nvPr>
                <p:ph idx="1"/>
              </p:nvPr>
            </p:nvSpPr>
            <p:spPr>
              <a:xfrm>
                <a:off x="179512" y="332656"/>
                <a:ext cx="8784976" cy="6336704"/>
              </a:xfrm>
            </p:spPr>
            <p:txBody>
              <a:bodyPr>
                <a:noAutofit/>
              </a:bodyPr>
              <a:lstStyle/>
              <a:p>
                <a:pPr marL="0" indent="536575" algn="just">
                  <a:lnSpc>
                    <a:spcPct val="150000"/>
                  </a:lnSpc>
                  <a:buNone/>
                </a:pPr>
                <a:r>
                  <a:rPr lang="ru-RU" sz="2800" dirty="0" err="1">
                    <a:latin typeface="Times New Roman" panose="02020603050405020304" pitchFamily="18" charset="0"/>
                    <a:cs typeface="Times New Roman" panose="02020603050405020304" pitchFamily="18" charset="0"/>
                  </a:rPr>
                  <a:t>Берилган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ҳамма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унумдорлигини</a:t>
                </a:r>
                <a:r>
                  <a:rPr lang="ru-RU" sz="2800" dirty="0">
                    <a:latin typeface="Times New Roman" panose="02020603050405020304" pitchFamily="18" charset="0"/>
                    <a:cs typeface="Times New Roman" panose="02020603050405020304" pitchFamily="18" charset="0"/>
                  </a:rPr>
                  <a:t> функционал </a:t>
                </a:r>
                <a:r>
                  <a:rPr lang="ru-RU" sz="2800" dirty="0" err="1">
                    <a:latin typeface="Times New Roman" panose="02020603050405020304" pitchFamily="18" charset="0"/>
                    <a:cs typeface="Times New Roman" panose="02020603050405020304" pitchFamily="18" charset="0"/>
                  </a:rPr>
                  <a:t>катталиклари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формуласига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қўйиб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позициялар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ёрдамида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бикр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боғлиқликдаги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унумдорлигини</a:t>
                </a:r>
                <a:r>
                  <a:rPr lang="ru-RU" sz="2800" dirty="0">
                    <a:latin typeface="Times New Roman" panose="02020603050405020304" pitchFamily="18" charset="0"/>
                    <a:cs typeface="Times New Roman" panose="02020603050405020304" pitchFamily="18" charset="0"/>
                  </a:rPr>
                  <a:t> функционал </a:t>
                </a:r>
                <a:r>
                  <a:rPr lang="ru-RU" sz="2800" dirty="0" err="1">
                    <a:latin typeface="Times New Roman" panose="02020603050405020304" pitchFamily="18" charset="0"/>
                    <a:cs typeface="Times New Roman" panose="02020603050405020304" pitchFamily="18" charset="0"/>
                  </a:rPr>
                  <a:t>фарқини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келтириб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чиқарамиз</a:t>
                </a:r>
                <a:r>
                  <a:rPr lang="ru-RU" sz="2800" dirty="0">
                    <a:latin typeface="Times New Roman" panose="02020603050405020304" pitchFamily="18" charset="0"/>
                    <a:cs typeface="Times New Roman" panose="02020603050405020304" pitchFamily="18" charset="0"/>
                  </a:rPr>
                  <a:t>. </a:t>
                </a:r>
                <a:endParaRPr lang="ru-RU" sz="2800" b="1" dirty="0">
                  <a:latin typeface="Times New Roman" panose="02020603050405020304" pitchFamily="18" charset="0"/>
                  <a:cs typeface="Times New Roman" panose="02020603050405020304" pitchFamily="18" charset="0"/>
                </a:endParaRPr>
              </a:p>
              <a:p>
                <a:pPr marL="0" indent="0" algn="r">
                  <a:lnSpc>
                    <a:spcPct val="150000"/>
                  </a:lnSpc>
                  <a:spcBef>
                    <a:spcPts val="0"/>
                  </a:spcBef>
                  <a:buNone/>
                </a:pPr>
                <a14:m>
                  <m:oMath xmlns:m="http://schemas.openxmlformats.org/officeDocument/2006/math">
                    <m:r>
                      <a:rPr lang="ru-RU" sz="2800" b="1" i="1">
                        <a:latin typeface="Cambria Math"/>
                      </a:rPr>
                      <m:t>𝑸</m:t>
                    </m:r>
                    <m:r>
                      <a:rPr lang="ru-RU" sz="2800" b="1" i="1">
                        <a:latin typeface="Cambria Math"/>
                      </a:rPr>
                      <m:t>=</m:t>
                    </m:r>
                    <m:f>
                      <m:fPr>
                        <m:ctrlPr>
                          <a:rPr lang="ru-RU" sz="2800" i="1">
                            <a:latin typeface="Cambria Math"/>
                          </a:rPr>
                        </m:ctrlPr>
                      </m:fPr>
                      <m:num>
                        <m:r>
                          <a:rPr lang="ru-RU" sz="2800" b="1" i="1">
                            <a:latin typeface="Cambria Math"/>
                          </a:rPr>
                          <m:t>𝟏</m:t>
                        </m:r>
                      </m:num>
                      <m:den>
                        <m:f>
                          <m:fPr>
                            <m:ctrlPr>
                              <a:rPr lang="ru-RU" sz="2800" i="1">
                                <a:latin typeface="Cambria Math"/>
                              </a:rPr>
                            </m:ctrlPr>
                          </m:fPr>
                          <m:num>
                            <m:sSub>
                              <m:sSubPr>
                                <m:ctrlPr>
                                  <a:rPr lang="ru-RU" sz="2800" i="1">
                                    <a:latin typeface="Cambria Math"/>
                                  </a:rPr>
                                </m:ctrlPr>
                              </m:sSubPr>
                              <m:e>
                                <m:r>
                                  <a:rPr lang="ru-RU" sz="2800" b="1" i="1">
                                    <a:latin typeface="Cambria Math"/>
                                  </a:rPr>
                                  <m:t>𝒕</m:t>
                                </m:r>
                              </m:e>
                              <m:sub>
                                <m:r>
                                  <a:rPr lang="ru-RU" sz="2800" b="1" i="1">
                                    <a:latin typeface="Cambria Math"/>
                                  </a:rPr>
                                  <m:t>𝒑𝒐</m:t>
                                </m:r>
                              </m:sub>
                            </m:sSub>
                          </m:num>
                          <m:den>
                            <m:r>
                              <a:rPr lang="ru-RU" sz="2800" b="1" i="1">
                                <a:latin typeface="Cambria Math"/>
                              </a:rPr>
                              <m:t>𝒒</m:t>
                            </m:r>
                          </m:den>
                        </m:f>
                        <m:r>
                          <a:rPr lang="ru-RU" sz="2800" b="1" i="1">
                            <a:latin typeface="Cambria Math"/>
                          </a:rPr>
                          <m:t>+</m:t>
                        </m:r>
                        <m:sSub>
                          <m:sSubPr>
                            <m:ctrlPr>
                              <a:rPr lang="ru-RU" sz="2800" i="1">
                                <a:latin typeface="Cambria Math"/>
                              </a:rPr>
                            </m:ctrlPr>
                          </m:sSubPr>
                          <m:e>
                            <m:r>
                              <a:rPr lang="ru-RU" sz="2800" b="1" i="1">
                                <a:latin typeface="Cambria Math"/>
                              </a:rPr>
                              <m:t>𝒕</m:t>
                            </m:r>
                          </m:e>
                          <m:sub>
                            <m:r>
                              <a:rPr lang="ru-RU" sz="2800" b="1" i="1">
                                <a:latin typeface="Cambria Math"/>
                              </a:rPr>
                              <m:t>𝒙</m:t>
                            </m:r>
                          </m:sub>
                        </m:sSub>
                        <m:r>
                          <a:rPr lang="ru-RU" sz="2800" b="1" i="1">
                            <a:latin typeface="Cambria Math"/>
                          </a:rPr>
                          <m:t>+</m:t>
                        </m:r>
                        <m:nary>
                          <m:naryPr>
                            <m:chr m:val="∑"/>
                            <m:limLoc m:val="undOvr"/>
                            <m:subHide m:val="on"/>
                            <m:supHide m:val="on"/>
                            <m:ctrlPr>
                              <a:rPr lang="ru-RU" sz="2800" i="1">
                                <a:latin typeface="Cambria Math"/>
                              </a:rPr>
                            </m:ctrlPr>
                          </m:naryPr>
                          <m:sub/>
                          <m:sup/>
                          <m:e>
                            <m:sSub>
                              <m:sSubPr>
                                <m:ctrlPr>
                                  <a:rPr lang="ru-RU" sz="2800" i="1">
                                    <a:latin typeface="Cambria Math"/>
                                  </a:rPr>
                                </m:ctrlPr>
                              </m:sSubPr>
                              <m:e>
                                <m:r>
                                  <a:rPr lang="ru-RU" sz="2800" b="1" i="1">
                                    <a:latin typeface="Cambria Math"/>
                                  </a:rPr>
                                  <m:t>𝑪</m:t>
                                </m:r>
                              </m:e>
                              <m:sub>
                                <m:r>
                                  <a:rPr lang="ru-RU" sz="2800" b="1" i="1">
                                    <a:latin typeface="Cambria Math"/>
                                  </a:rPr>
                                  <m:t>𝟏</m:t>
                                </m:r>
                              </m:sub>
                            </m:sSub>
                            <m:r>
                              <a:rPr lang="ru-RU" sz="2800" b="1" i="1">
                                <a:latin typeface="Cambria Math"/>
                              </a:rPr>
                              <m:t>+</m:t>
                            </m:r>
                            <m:sSub>
                              <m:sSubPr>
                                <m:ctrlPr>
                                  <a:rPr lang="ru-RU" sz="2800" i="1">
                                    <a:latin typeface="Cambria Math"/>
                                  </a:rPr>
                                </m:ctrlPr>
                              </m:sSubPr>
                              <m:e>
                                <m:r>
                                  <a:rPr lang="ru-RU" sz="2800" b="1" i="1">
                                    <a:latin typeface="Cambria Math"/>
                                  </a:rPr>
                                  <m:t>𝒕</m:t>
                                </m:r>
                              </m:e>
                              <m:sub>
                                <m:r>
                                  <a:rPr lang="ru-RU" sz="2800" b="1" i="1">
                                    <a:latin typeface="Cambria Math"/>
                                  </a:rPr>
                                  <m:t>𝒆𝒊</m:t>
                                </m:r>
                              </m:sub>
                            </m:sSub>
                            <m:r>
                              <a:rPr lang="ru-RU" sz="2800" b="1" i="1">
                                <a:latin typeface="Cambria Math"/>
                              </a:rPr>
                              <m:t>·</m:t>
                            </m:r>
                            <m:r>
                              <a:rPr lang="ru-RU" sz="2800" b="1" i="1">
                                <a:latin typeface="Cambria Math"/>
                              </a:rPr>
                              <m:t>𝒒</m:t>
                            </m:r>
                          </m:e>
                        </m:nary>
                      </m:den>
                    </m:f>
                  </m:oMath>
                </a14:m>
                <a:r>
                  <a:rPr lang="ru-RU" sz="2800" dirty="0">
                    <a:latin typeface="Times New Roman" panose="02020603050405020304" pitchFamily="18" charset="0"/>
                    <a:cs typeface="Times New Roman" panose="02020603050405020304" pitchFamily="18" charset="0"/>
                  </a:rPr>
                  <a:t>            </a:t>
                </a:r>
                <a:r>
                  <a:rPr lang="ru-RU" sz="2800" dirty="0" smtClean="0">
                    <a:latin typeface="Times New Roman" panose="02020603050405020304" pitchFamily="18" charset="0"/>
                    <a:cs typeface="Times New Roman" panose="02020603050405020304" pitchFamily="18" charset="0"/>
                  </a:rPr>
                  <a:t>              </a:t>
                </a:r>
                <a:r>
                  <a:rPr lang="ru-RU" sz="2800" dirty="0">
                    <a:latin typeface="Times New Roman" panose="02020603050405020304" pitchFamily="18" charset="0"/>
                    <a:cs typeface="Times New Roman" panose="02020603050405020304" pitchFamily="18" charset="0"/>
                  </a:rPr>
                  <a:t>(</a:t>
                </a:r>
                <a:r>
                  <a:rPr lang="uz-Cyrl-UZ" sz="2800" dirty="0">
                    <a:latin typeface="Times New Roman" panose="02020603050405020304" pitchFamily="18" charset="0"/>
                    <a:cs typeface="Times New Roman" panose="02020603050405020304" pitchFamily="18" charset="0"/>
                  </a:rPr>
                  <a:t>12</a:t>
                </a:r>
                <a:r>
                  <a:rPr lang="uz-Latn-UZ" sz="2800" dirty="0">
                    <a:latin typeface="Times New Roman" panose="02020603050405020304" pitchFamily="18" charset="0"/>
                    <a:cs typeface="Times New Roman" panose="02020603050405020304" pitchFamily="18" charset="0"/>
                  </a:rPr>
                  <a:t>.</a:t>
                </a:r>
                <a:r>
                  <a:rPr lang="uz-Cyrl-UZ" sz="2800" dirty="0">
                    <a:latin typeface="Times New Roman" panose="02020603050405020304" pitchFamily="18" charset="0"/>
                    <a:cs typeface="Times New Roman" panose="02020603050405020304" pitchFamily="18" charset="0"/>
                  </a:rPr>
                  <a:t>5</a:t>
                </a:r>
                <a:r>
                  <a:rPr lang="ru-RU" sz="2800" dirty="0" smtClean="0">
                    <a:latin typeface="Times New Roman" panose="02020603050405020304" pitchFamily="18" charset="0"/>
                    <a:cs typeface="Times New Roman" panose="02020603050405020304" pitchFamily="18" charset="0"/>
                  </a:rPr>
                  <a:t>)</a:t>
                </a:r>
              </a:p>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Агар ҳисоб-китоблардан келиб чиққан натижа берилган иш унумдорлигини таъминлай олмаса, оддий 12.1в-расмда келтирилган вариант олинади.</a:t>
                </a:r>
              </a:p>
            </p:txBody>
          </p:sp>
        </mc:Choice>
        <mc:Fallback xmlns="">
          <p:sp>
            <p:nvSpPr>
              <p:cNvPr id="3" name="Объект 2"/>
              <p:cNvSpPr>
                <a:spLocks noGrp="1" noRot="1" noChangeAspect="1" noMove="1" noResize="1" noEditPoints="1" noAdjustHandles="1" noChangeArrowheads="1" noChangeShapeType="1" noTextEdit="1"/>
              </p:cNvSpPr>
              <p:nvPr>
                <p:ph idx="1"/>
              </p:nvPr>
            </p:nvSpPr>
            <p:spPr>
              <a:xfrm>
                <a:off x="179512" y="332656"/>
                <a:ext cx="8784976" cy="6336704"/>
              </a:xfrm>
              <a:blipFill rotWithShape="1">
                <a:blip r:embed="rId2"/>
                <a:stretch>
                  <a:fillRect l="-1387" r="-1387"/>
                </a:stretch>
              </a:blipFill>
            </p:spPr>
            <p:txBody>
              <a:bodyPr/>
              <a:lstStyle/>
              <a:p>
                <a:r>
                  <a:rPr lang="ru-RU">
                    <a:noFill/>
                  </a:rPr>
                  <a:t> </a:t>
                </a:r>
              </a:p>
            </p:txBody>
          </p:sp>
        </mc:Fallback>
      </mc:AlternateContent>
    </p:spTree>
    <p:extLst>
      <p:ext uri="{BB962C8B-B14F-4D97-AF65-F5344CB8AC3E}">
        <p14:creationId xmlns:p14="http://schemas.microsoft.com/office/powerpoint/2010/main" val="48018776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408712"/>
          </a:xfrm>
        </p:spPr>
        <p:txBody>
          <a:bodyPr>
            <a:noAutofit/>
          </a:bodyPr>
          <a:lstStyle/>
          <a:p>
            <a:pPr marL="0" indent="452438" algn="just">
              <a:lnSpc>
                <a:spcPct val="120000"/>
              </a:lnSpc>
              <a:buNone/>
            </a:pPr>
            <a:r>
              <a:rPr lang="ru-RU" sz="2800" dirty="0" err="1">
                <a:latin typeface="Times New Roman" panose="02020603050405020304" pitchFamily="18" charset="0"/>
                <a:cs typeface="Times New Roman" panose="02020603050405020304" pitchFamily="18" charset="0"/>
              </a:rPr>
              <a:t>Агар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шарт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бажарилмаса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керакли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унумдорликни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позициялар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сонини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кўпайтириш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йўли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кенглиги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ёки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бўлмаса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линияни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структуравий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мукаммаллаштириш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йўли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дифференцияланади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позициялар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сонини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кўпайтириш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қулай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истеъмол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сарф</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этиладиган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вақт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бўйича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лимитловчи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дифференцияллаш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маъқулдир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Масалан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пармалашда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фрезалашда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кесиб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ишлашда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Лекин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шунга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қараб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дифференцияллашда</a:t>
            </a:r>
            <a:r>
              <a:rPr lang="ru-RU" sz="2800" dirty="0">
                <a:latin typeface="Times New Roman" panose="02020603050405020304" pitchFamily="18" charset="0"/>
                <a:cs typeface="Times New Roman" panose="02020603050405020304" pitchFamily="18" charset="0"/>
              </a:rPr>
              <a:t> техник </a:t>
            </a:r>
            <a:r>
              <a:rPr lang="ru-RU" sz="2800" dirty="0" err="1">
                <a:latin typeface="Times New Roman" panose="02020603050405020304" pitchFamily="18" charset="0"/>
                <a:cs typeface="Times New Roman" panose="02020603050405020304" pitchFamily="18" charset="0"/>
              </a:rPr>
              <a:t>чегараланишлар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мавжудки</a:t>
            </a:r>
            <a:r>
              <a:rPr lang="ru-RU" sz="2800" dirty="0">
                <a:latin typeface="Times New Roman" panose="02020603050405020304" pitchFamily="18" charset="0"/>
                <a:cs typeface="Times New Roman" panose="02020603050405020304" pitchFamily="18" charset="0"/>
              </a:rPr>
              <a:t>, у </a:t>
            </a:r>
            <a:r>
              <a:rPr lang="ru-RU" sz="2800" dirty="0" err="1">
                <a:latin typeface="Times New Roman" panose="02020603050405020304" pitchFamily="18" charset="0"/>
                <a:cs typeface="Times New Roman" panose="02020603050405020304" pitchFamily="18" charset="0"/>
              </a:rPr>
              <a:t>маҳсулот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сифатига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боғлиқ</a:t>
            </a:r>
            <a:r>
              <a:rPr lang="ru-RU" sz="2800" dirty="0">
                <a:latin typeface="Times New Roman" panose="02020603050405020304" pitchFamily="18" charset="0"/>
                <a:cs typeface="Times New Roman" panose="02020603050405020304" pitchFamily="18" charset="0"/>
              </a:rPr>
              <a:t>. </a:t>
            </a:r>
            <a:endParaRPr lang="ru-R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277030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480720"/>
          </a:xfrm>
        </p:spPr>
        <p:txBody>
          <a:bodyPr>
            <a:noAutofit/>
          </a:bodyPr>
          <a:lstStyle/>
          <a:p>
            <a:pPr marL="0" indent="539750" algn="just">
              <a:lnSpc>
                <a:spcPct val="140000"/>
              </a:lnSpc>
              <a:spcBef>
                <a:spcPts val="0"/>
              </a:spcBef>
              <a:buNone/>
            </a:pPr>
            <a:r>
              <a:rPr lang="ru-RU" sz="2800" dirty="0">
                <a:latin typeface="Times New Roman" panose="02020603050405020304" pitchFamily="18" charset="0"/>
                <a:cs typeface="Times New Roman" panose="02020603050405020304" pitchFamily="18" charset="0"/>
              </a:rPr>
              <a:t>Шу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узунлиги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бўйича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тоза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боғлиқ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эмас</a:t>
            </a:r>
            <a:r>
              <a:rPr lang="ru-RU" sz="2800" dirty="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Бундан</a:t>
            </a:r>
            <a:r>
              <a:rPr lang="ru-RU" sz="2800" dirty="0" smtClean="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ташқари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фрезалашда</a:t>
            </a:r>
            <a:r>
              <a:rPr lang="ru-RU" sz="2800" dirty="0">
                <a:latin typeface="Times New Roman" panose="02020603050405020304" pitchFamily="18" charset="0"/>
                <a:cs typeface="Times New Roman" panose="02020603050405020304" pitchFamily="18" charset="0"/>
              </a:rPr>
              <a:t>, шлифовка </a:t>
            </a:r>
            <a:r>
              <a:rPr lang="ru-RU" sz="2800" dirty="0" err="1">
                <a:latin typeface="Times New Roman" panose="02020603050405020304" pitchFamily="18" charset="0"/>
                <a:cs typeface="Times New Roman" panose="02020603050405020304" pitchFamily="18" charset="0"/>
              </a:rPr>
              <a:t>қилишда</a:t>
            </a:r>
            <a:r>
              <a:rPr lang="ru-RU" sz="2800" dirty="0">
                <a:latin typeface="Times New Roman" panose="02020603050405020304" pitchFamily="18" charset="0"/>
                <a:cs typeface="Times New Roman" panose="02020603050405020304" pitchFamily="18" charset="0"/>
              </a:rPr>
              <a:t>, резьба </a:t>
            </a:r>
            <a:r>
              <a:rPr lang="ru-RU" sz="2800" dirty="0" err="1">
                <a:latin typeface="Times New Roman" panose="02020603050405020304" pitchFamily="18" charset="0"/>
                <a:cs typeface="Times New Roman" panose="02020603050405020304" pitchFamily="18" charset="0"/>
              </a:rPr>
              <a:t>очишда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аҳамиятга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эга</a:t>
            </a:r>
            <a:r>
              <a:rPr lang="ru-RU" sz="2800" dirty="0">
                <a:latin typeface="Times New Roman" panose="02020603050405020304" pitchFamily="18" charset="0"/>
                <a:cs typeface="Times New Roman" panose="02020603050405020304" pitchFamily="18" charset="0"/>
              </a:rPr>
              <a:t>. Шу </a:t>
            </a:r>
            <a:r>
              <a:rPr lang="ru-RU" sz="2800" dirty="0" err="1">
                <a:latin typeface="Times New Roman" panose="02020603050405020304" pitchFamily="18" charset="0"/>
                <a:cs typeface="Times New Roman" panose="02020603050405020304" pitchFamily="18" charset="0"/>
              </a:rPr>
              <a:t>боис</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a:t>
            </a:r>
            <a:r>
              <a:rPr lang="ru-RU" sz="2800" dirty="0">
                <a:latin typeface="Times New Roman" panose="02020603050405020304" pitchFamily="18" charset="0"/>
                <a:cs typeface="Times New Roman" panose="02020603050405020304" pitchFamily="18" charset="0"/>
              </a:rPr>
              <a:t> доим </a:t>
            </a:r>
            <a:r>
              <a:rPr lang="ru-RU" sz="2800" dirty="0" err="1">
                <a:latin typeface="Times New Roman" panose="02020603050405020304" pitchFamily="18" charset="0"/>
                <a:cs typeface="Times New Roman" panose="02020603050405020304" pitchFamily="18" charset="0"/>
              </a:rPr>
              <a:t>унумдорликни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ошириш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мақсадида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қисмлар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сонининг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максимал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имкониятлари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мавжуд</a:t>
            </a:r>
            <a:r>
              <a:rPr lang="ru-RU" sz="2800" dirty="0">
                <a:latin typeface="Times New Roman" panose="02020603050405020304" pitchFamily="18" charset="0"/>
                <a:cs typeface="Times New Roman" panose="02020603050405020304" pitchFamily="18" charset="0"/>
              </a:rPr>
              <a:t>. Шу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позицияларнинг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максимал</a:t>
            </a:r>
            <a:r>
              <a:rPr lang="ru-RU" sz="2800" dirty="0">
                <a:latin typeface="Times New Roman" panose="02020603050405020304" pitchFamily="18" charset="0"/>
                <a:cs typeface="Times New Roman" panose="02020603050405020304" pitchFamily="18" charset="0"/>
              </a:rPr>
              <a:t> сони </a:t>
            </a:r>
            <a:r>
              <a:rPr lang="uz-Latn-UZ" sz="2800" dirty="0">
                <a:latin typeface="Times New Roman" panose="02020603050405020304" pitchFamily="18" charset="0"/>
                <a:cs typeface="Times New Roman" panose="02020603050405020304" pitchFamily="18" charset="0"/>
              </a:rPr>
              <a:t>q </a:t>
            </a:r>
            <a:r>
              <a:rPr lang="ru-RU" sz="2800" dirty="0" err="1">
                <a:latin typeface="Times New Roman" panose="02020603050405020304" pitchFamily="18" charset="0"/>
                <a:cs typeface="Times New Roman" panose="02020603050405020304" pitchFamily="18" charset="0"/>
              </a:rPr>
              <a:t>мавжуд</a:t>
            </a:r>
            <a:r>
              <a:rPr lang="ru-RU" sz="2800" dirty="0">
                <a:latin typeface="Times New Roman" panose="02020603050405020304" pitchFamily="18" charset="0"/>
                <a:cs typeface="Times New Roman" panose="02020603050405020304" pitchFamily="18" charset="0"/>
              </a:rPr>
              <a:t>. </a:t>
            </a:r>
          </a:p>
          <a:p>
            <a:pPr marL="0" indent="539750" algn="just">
              <a:lnSpc>
                <a:spcPct val="140000"/>
              </a:lnSpc>
              <a:spcBef>
                <a:spcPts val="0"/>
              </a:spcBef>
              <a:buNone/>
            </a:pPr>
            <a:r>
              <a:rPr lang="ru-RU" sz="2800" dirty="0" err="1">
                <a:latin typeface="Times New Roman" panose="02020603050405020304" pitchFamily="18" charset="0"/>
                <a:cs typeface="Times New Roman" panose="02020603050405020304" pitchFamily="18" charset="0"/>
              </a:rPr>
              <a:t>Шунинг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позиция </a:t>
            </a:r>
            <a:r>
              <a:rPr lang="ru-RU" sz="2800" dirty="0" err="1">
                <a:latin typeface="Times New Roman" panose="02020603050405020304" pitchFamily="18" charset="0"/>
                <a:cs typeface="Times New Roman" panose="02020603050405020304" pitchFamily="18" charset="0"/>
              </a:rPr>
              <a:t>сонидан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унумдорликнинг</a:t>
            </a:r>
            <a:r>
              <a:rPr lang="ru-RU" sz="2800" dirty="0">
                <a:latin typeface="Times New Roman" panose="02020603050405020304" pitchFamily="18" charset="0"/>
                <a:cs typeface="Times New Roman" panose="02020603050405020304" pitchFamily="18" charset="0"/>
              </a:rPr>
              <a:t> математик </a:t>
            </a:r>
            <a:r>
              <a:rPr lang="ru-RU" sz="2800" dirty="0" err="1">
                <a:latin typeface="Times New Roman" panose="02020603050405020304" pitchFamily="18" charset="0"/>
                <a:cs typeface="Times New Roman" panose="02020603050405020304" pitchFamily="18" charset="0"/>
              </a:rPr>
              <a:t>фарқи</a:t>
            </a:r>
            <a:r>
              <a:rPr lang="ru-RU" sz="2800" dirty="0">
                <a:latin typeface="Times New Roman" panose="02020603050405020304" pitchFamily="18" charset="0"/>
                <a:cs typeface="Times New Roman" panose="02020603050405020304" pitchFamily="18" charset="0"/>
              </a:rPr>
              <a:t> </a:t>
            </a:r>
            <a:r>
              <a:rPr lang="uz-Latn-UZ" sz="2800" dirty="0">
                <a:latin typeface="Times New Roman" panose="02020603050405020304" pitchFamily="18" charset="0"/>
                <a:cs typeface="Times New Roman" panose="02020603050405020304" pitchFamily="18" charset="0"/>
              </a:rPr>
              <a:t>Q=f·q </a:t>
            </a:r>
            <a:r>
              <a:rPr lang="ru-RU" sz="2800" dirty="0" err="1">
                <a:latin typeface="Times New Roman" panose="02020603050405020304" pitchFamily="18" charset="0"/>
                <a:cs typeface="Times New Roman" panose="02020603050405020304" pitchFamily="18" charset="0"/>
              </a:rPr>
              <a:t>фақатгина</a:t>
            </a:r>
            <a:r>
              <a:rPr lang="ru-RU" sz="2800" dirty="0">
                <a:latin typeface="Times New Roman" panose="02020603050405020304" pitchFamily="18" charset="0"/>
                <a:cs typeface="Times New Roman" panose="02020603050405020304" pitchFamily="18" charset="0"/>
              </a:rPr>
              <a:t> </a:t>
            </a:r>
            <a:r>
              <a:rPr lang="uz-Latn-UZ" sz="2800" dirty="0">
                <a:latin typeface="Times New Roman" panose="02020603050405020304" pitchFamily="18" charset="0"/>
                <a:cs typeface="Times New Roman" panose="02020603050405020304" pitchFamily="18" charset="0"/>
              </a:rPr>
              <a:t>qmin&lt;q&lt;qmax </a:t>
            </a:r>
            <a:r>
              <a:rPr lang="ru-RU" sz="2800" dirty="0" err="1">
                <a:latin typeface="Times New Roman" panose="02020603050405020304" pitchFamily="18" charset="0"/>
                <a:cs typeface="Times New Roman" panose="02020603050405020304" pitchFamily="18" charset="0"/>
              </a:rPr>
              <a:t>чекланишда</a:t>
            </a:r>
            <a:r>
              <a:rPr lang="ru-RU" sz="2800" dirty="0">
                <a:latin typeface="Times New Roman" panose="02020603050405020304" pitchFamily="18" charset="0"/>
                <a:cs typeface="Times New Roman" panose="02020603050405020304" pitchFamily="18" charset="0"/>
              </a:rPr>
              <a:t> физик </a:t>
            </a:r>
            <a:r>
              <a:rPr lang="ru-RU" sz="2800" dirty="0" err="1">
                <a:latin typeface="Times New Roman" panose="02020603050405020304" pitchFamily="18" charset="0"/>
                <a:cs typeface="Times New Roman" panose="02020603050405020304" pitchFamily="18" charset="0"/>
              </a:rPr>
              <a:t>маънога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эга</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11485324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480720"/>
          </a:xfrm>
        </p:spPr>
        <p:txBody>
          <a:bodyPr>
            <a:noAutofit/>
          </a:bodyPr>
          <a:lstStyle/>
          <a:p>
            <a:pPr marL="0" indent="536575" algn="just">
              <a:lnSpc>
                <a:spcPct val="110000"/>
              </a:lnSpc>
              <a:spcBef>
                <a:spcPts val="600"/>
              </a:spcBef>
              <a:buNone/>
            </a:pPr>
            <a:r>
              <a:rPr lang="ru-RU" sz="2800" dirty="0" err="1">
                <a:latin typeface="Times New Roman" panose="02020603050405020304" pitchFamily="18" charset="0"/>
                <a:cs typeface="Times New Roman" panose="02020603050405020304" pitchFamily="18" charset="0"/>
                <a:sym typeface="Symbol"/>
              </a:rPr>
              <a:t>Дифференция</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ва</a:t>
            </a:r>
            <a:r>
              <a:rPr lang="ru-RU" sz="2800" dirty="0">
                <a:latin typeface="Times New Roman" panose="02020603050405020304" pitchFamily="18" charset="0"/>
                <a:cs typeface="Times New Roman" panose="02020603050405020304" pitchFamily="18" charset="0"/>
                <a:sym typeface="Symbol"/>
              </a:rPr>
              <a:t> концентрация </a:t>
            </a:r>
            <a:r>
              <a:rPr lang="ru-RU" sz="2800" dirty="0" err="1">
                <a:latin typeface="Times New Roman" panose="02020603050405020304" pitchFamily="18" charset="0"/>
                <a:cs typeface="Times New Roman" panose="02020603050405020304" pitchFamily="18" charset="0"/>
                <a:sym typeface="Symbol"/>
              </a:rPr>
              <a:t>даражасини</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кўриб</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чиқамиз</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ва</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бундан</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ташқари</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умумлаштирилмаган</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технологик</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жараён</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ҳалқаларини</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кўриб</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чиқамиз</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Яъни</a:t>
            </a:r>
            <a:r>
              <a:rPr lang="ru-RU" sz="2800" dirty="0">
                <a:latin typeface="Times New Roman" panose="02020603050405020304" pitchFamily="18" charset="0"/>
                <a:cs typeface="Times New Roman" panose="02020603050405020304" pitchFamily="18" charset="0"/>
                <a:sym typeface="Symbol"/>
              </a:rPr>
              <a:t> корпус </a:t>
            </a:r>
            <a:r>
              <a:rPr lang="ru-RU" sz="2800" dirty="0" err="1">
                <a:latin typeface="Times New Roman" panose="02020603050405020304" pitchFamily="18" charset="0"/>
                <a:cs typeface="Times New Roman" panose="02020603050405020304" pitchFamily="18" charset="0"/>
                <a:sym typeface="Symbol"/>
              </a:rPr>
              <a:t>деталларига</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ишлов</a:t>
            </a:r>
            <a:r>
              <a:rPr lang="ru-RU" sz="2800" dirty="0">
                <a:latin typeface="Times New Roman" panose="02020603050405020304" pitchFamily="18" charset="0"/>
                <a:cs typeface="Times New Roman" panose="02020603050405020304" pitchFamily="18" charset="0"/>
                <a:sym typeface="Symbol"/>
              </a:rPr>
              <a:t> </a:t>
            </a:r>
            <a:r>
              <a:rPr lang="ru-RU" sz="2800" dirty="0" err="1" smtClean="0">
                <a:latin typeface="Times New Roman" panose="02020603050405020304" pitchFamily="18" charset="0"/>
                <a:cs typeface="Times New Roman" panose="02020603050405020304" pitchFamily="18" charset="0"/>
                <a:sym typeface="Symbol"/>
              </a:rPr>
              <a:t>бериш</a:t>
            </a:r>
            <a:r>
              <a:rPr lang="ru-RU" sz="2800" dirty="0" smtClean="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учун</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минимал</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технологик</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позициялар</a:t>
            </a:r>
            <a:r>
              <a:rPr lang="ru-RU" sz="2800" dirty="0">
                <a:latin typeface="Times New Roman" panose="02020603050405020304" pitchFamily="18" charset="0"/>
                <a:cs typeface="Times New Roman" panose="02020603050405020304" pitchFamily="18" charset="0"/>
                <a:sym typeface="Symbol"/>
              </a:rPr>
              <a:t> сони </a:t>
            </a:r>
            <a:r>
              <a:rPr lang="ru-RU" sz="2800" dirty="0" err="1">
                <a:latin typeface="Times New Roman" panose="02020603050405020304" pitchFamily="18" charset="0"/>
                <a:cs typeface="Times New Roman" panose="02020603050405020304" pitchFamily="18" charset="0"/>
                <a:sym typeface="Symbol"/>
              </a:rPr>
              <a:t>деган</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маънони</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билдиради</a:t>
            </a:r>
            <a:r>
              <a:rPr lang="ru-RU" sz="2800" dirty="0">
                <a:latin typeface="Times New Roman" panose="02020603050405020304" pitchFamily="18" charset="0"/>
                <a:cs typeface="Times New Roman" panose="02020603050405020304" pitchFamily="18" charset="0"/>
                <a:sym typeface="Symbol"/>
              </a:rPr>
              <a:t>. 12.2-расмда </a:t>
            </a:r>
            <a:r>
              <a:rPr lang="ru-RU" sz="2800" dirty="0" err="1">
                <a:latin typeface="Times New Roman" panose="02020603050405020304" pitchFamily="18" charset="0"/>
                <a:cs typeface="Times New Roman" panose="02020603050405020304" pitchFamily="18" charset="0"/>
                <a:sym typeface="Symbol"/>
              </a:rPr>
              <a:t>келтирилган</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чизмага</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асосан</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олдиндан</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фрезаланган</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деталга</a:t>
            </a:r>
            <a:r>
              <a:rPr lang="ru-RU" sz="2800" dirty="0">
                <a:latin typeface="Times New Roman" panose="02020603050405020304" pitchFamily="18" charset="0"/>
                <a:cs typeface="Times New Roman" panose="02020603050405020304" pitchFamily="18" charset="0"/>
                <a:sym typeface="Symbol"/>
              </a:rPr>
              <a:t> 17 </a:t>
            </a:r>
            <a:r>
              <a:rPr lang="ru-RU" sz="2800" dirty="0" err="1">
                <a:latin typeface="Times New Roman" panose="02020603050405020304" pitchFamily="18" charset="0"/>
                <a:cs typeface="Times New Roman" panose="02020603050405020304" pitchFamily="18" charset="0"/>
                <a:sym typeface="Symbol"/>
              </a:rPr>
              <a:t>тешикка</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ишлов</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бериш</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керак</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Уларнинг</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ичидан</a:t>
            </a:r>
            <a:r>
              <a:rPr lang="ru-RU" sz="2800" dirty="0">
                <a:latin typeface="Times New Roman" panose="02020603050405020304" pitchFamily="18" charset="0"/>
                <a:cs typeface="Times New Roman" panose="02020603050405020304" pitchFamily="18" charset="0"/>
                <a:sym typeface="Symbol"/>
              </a:rPr>
              <a:t> 1-14-тешиклар </a:t>
            </a:r>
            <a:r>
              <a:rPr lang="ru-RU" sz="2800" dirty="0" err="1">
                <a:latin typeface="Times New Roman" panose="02020603050405020304" pitchFamily="18" charset="0"/>
                <a:cs typeface="Times New Roman" panose="02020603050405020304" pitchFamily="18" charset="0"/>
                <a:sym typeface="Symbol"/>
              </a:rPr>
              <a:t>резьбали</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тешиклар</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ҳисобланади</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қолганлари</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текис</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тешик</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ҳисобланиб</a:t>
            </a:r>
            <a:r>
              <a:rPr lang="ru-RU" sz="2800" dirty="0">
                <a:latin typeface="Times New Roman" panose="02020603050405020304" pitchFamily="18" charset="0"/>
                <a:cs typeface="Times New Roman" panose="02020603050405020304" pitchFamily="18" charset="0"/>
                <a:sym typeface="Symbol"/>
              </a:rPr>
              <a:t>, 15- </a:t>
            </a:r>
            <a:r>
              <a:rPr lang="ru-RU" sz="2800" dirty="0" err="1">
                <a:latin typeface="Times New Roman" panose="02020603050405020304" pitchFamily="18" charset="0"/>
                <a:cs typeface="Times New Roman" panose="02020603050405020304" pitchFamily="18" charset="0"/>
                <a:sym typeface="Symbol"/>
              </a:rPr>
              <a:t>ва</a:t>
            </a:r>
            <a:r>
              <a:rPr lang="ru-RU" sz="2800" dirty="0">
                <a:latin typeface="Times New Roman" panose="02020603050405020304" pitchFamily="18" charset="0"/>
                <a:cs typeface="Times New Roman" panose="02020603050405020304" pitchFamily="18" charset="0"/>
                <a:sym typeface="Symbol"/>
              </a:rPr>
              <a:t> 17-чи </a:t>
            </a:r>
            <a:r>
              <a:rPr lang="ru-RU" sz="2800" dirty="0" err="1">
                <a:latin typeface="Times New Roman" panose="02020603050405020304" pitchFamily="18" charset="0"/>
                <a:cs typeface="Times New Roman" panose="02020603050405020304" pitchFamily="18" charset="0"/>
                <a:sym typeface="Symbol"/>
              </a:rPr>
              <a:t>тешиклар</a:t>
            </a:r>
            <a:r>
              <a:rPr lang="ru-RU" sz="2800" dirty="0">
                <a:latin typeface="Times New Roman" panose="02020603050405020304" pitchFamily="18" charset="0"/>
                <a:cs typeface="Times New Roman" panose="02020603050405020304" pitchFamily="18" charset="0"/>
                <a:sym typeface="Symbol"/>
              </a:rPr>
              <a:t> 13 да </a:t>
            </a:r>
            <a:r>
              <a:rPr lang="ru-RU" sz="2800" dirty="0" err="1">
                <a:latin typeface="Times New Roman" panose="02020603050405020304" pitchFamily="18" charset="0"/>
                <a:cs typeface="Times New Roman" panose="02020603050405020304" pitchFamily="18" charset="0"/>
                <a:sym typeface="Symbol"/>
              </a:rPr>
              <a:t>бўлиши</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зарур</a:t>
            </a:r>
            <a:r>
              <a:rPr lang="ru-RU" sz="2800" dirty="0">
                <a:latin typeface="Times New Roman" panose="02020603050405020304" pitchFamily="18" charset="0"/>
                <a:cs typeface="Times New Roman" panose="02020603050405020304" pitchFamily="18" charset="0"/>
                <a:sym typeface="Symbol"/>
              </a:rPr>
              <a:t>. 16 - </a:t>
            </a:r>
            <a:r>
              <a:rPr lang="ru-RU" sz="2800" dirty="0" err="1">
                <a:latin typeface="Times New Roman" panose="02020603050405020304" pitchFamily="18" charset="0"/>
                <a:cs typeface="Times New Roman" panose="02020603050405020304" pitchFamily="18" charset="0"/>
                <a:sym typeface="Symbol"/>
              </a:rPr>
              <a:t>тешик</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диаметри</a:t>
            </a:r>
            <a:r>
              <a:rPr lang="ru-RU" sz="2800" dirty="0">
                <a:latin typeface="Times New Roman" panose="02020603050405020304" pitchFamily="18" charset="0"/>
                <a:cs typeface="Times New Roman" panose="02020603050405020304" pitchFamily="18" charset="0"/>
                <a:sym typeface="Symbol"/>
              </a:rPr>
              <a:t> 90, </a:t>
            </a:r>
            <a:r>
              <a:rPr lang="ru-RU" sz="2800" dirty="0" err="1">
                <a:latin typeface="Times New Roman" panose="02020603050405020304" pitchFamily="18" charset="0"/>
                <a:cs typeface="Times New Roman" panose="02020603050405020304" pitchFamily="18" charset="0"/>
                <a:sym typeface="Symbol"/>
              </a:rPr>
              <a:t>шуларга</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асосланган</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ҳолда</a:t>
            </a:r>
            <a:r>
              <a:rPr lang="ru-RU" sz="2800" dirty="0">
                <a:latin typeface="Times New Roman" panose="02020603050405020304" pitchFamily="18" charset="0"/>
                <a:cs typeface="Times New Roman" panose="02020603050405020304" pitchFamily="18" charset="0"/>
                <a:sym typeface="Symbol"/>
              </a:rPr>
              <a:t> 1-14 </a:t>
            </a:r>
            <a:r>
              <a:rPr lang="ru-RU" sz="2800" dirty="0" err="1">
                <a:latin typeface="Times New Roman" panose="02020603050405020304" pitchFamily="18" charset="0"/>
                <a:cs typeface="Times New Roman" panose="02020603050405020304" pitchFamily="18" charset="0"/>
                <a:sym typeface="Symbol"/>
              </a:rPr>
              <a:t>тешикларга</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ишлов</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бериш</a:t>
            </a:r>
            <a:r>
              <a:rPr lang="ru-RU" sz="2800" dirty="0">
                <a:latin typeface="Times New Roman" panose="02020603050405020304" pitchFamily="18" charset="0"/>
                <a:cs typeface="Times New Roman" panose="02020603050405020304" pitchFamily="18" charset="0"/>
                <a:sym typeface="Symbol"/>
              </a:rPr>
              <a:t> 3 та </a:t>
            </a:r>
            <a:r>
              <a:rPr lang="ru-RU" sz="2800" dirty="0" err="1">
                <a:latin typeface="Times New Roman" panose="02020603050405020304" pitchFamily="18" charset="0"/>
                <a:cs typeface="Times New Roman" panose="02020603050405020304" pitchFamily="18" charset="0"/>
                <a:sym typeface="Symbol"/>
              </a:rPr>
              <a:t>операциядан</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иборат</a:t>
            </a:r>
            <a:r>
              <a:rPr lang="ru-RU" sz="2800" dirty="0">
                <a:latin typeface="Times New Roman" panose="02020603050405020304" pitchFamily="18" charset="0"/>
                <a:cs typeface="Times New Roman" panose="02020603050405020304" pitchFamily="18" charset="0"/>
                <a:sym typeface="Symbol"/>
              </a:rPr>
              <a:t> </a:t>
            </a:r>
            <a:r>
              <a:rPr lang="ru-RU" sz="2800" dirty="0" err="1">
                <a:latin typeface="Times New Roman" panose="02020603050405020304" pitchFamily="18" charset="0"/>
                <a:cs typeface="Times New Roman" panose="02020603050405020304" pitchFamily="18" charset="0"/>
                <a:sym typeface="Symbol"/>
              </a:rPr>
              <a:t>бўлади</a:t>
            </a:r>
            <a:r>
              <a:rPr lang="ru-RU" sz="2800" dirty="0" smtClean="0">
                <a:latin typeface="Times New Roman" panose="02020603050405020304" pitchFamily="18" charset="0"/>
                <a:cs typeface="Times New Roman" panose="02020603050405020304" pitchFamily="18" charset="0"/>
                <a:sym typeface="Symbol"/>
              </a:rPr>
              <a:t>. </a:t>
            </a:r>
            <a:endParaRPr lang="ru-R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246054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336704"/>
          </a:xfrm>
        </p:spPr>
        <p:txBody>
          <a:bodyPr>
            <a:noAutofit/>
          </a:bodyPr>
          <a:lstStyle/>
          <a:p>
            <a:pPr marL="0" indent="536575" algn="just">
              <a:lnSpc>
                <a:spcPct val="150000"/>
              </a:lnSpc>
              <a:buNone/>
            </a:pPr>
            <a:r>
              <a:rPr lang="ru-RU" sz="2800" dirty="0">
                <a:latin typeface="Times New Roman" panose="02020603050405020304" pitchFamily="18" charset="0"/>
                <a:cs typeface="Times New Roman" panose="02020603050405020304" pitchFamily="18" charset="0"/>
              </a:rPr>
              <a:t>1) </a:t>
            </a:r>
            <a:r>
              <a:rPr lang="ru-RU" sz="2800" dirty="0">
                <a:latin typeface="Times New Roman" panose="02020603050405020304" pitchFamily="18" charset="0"/>
                <a:cs typeface="Times New Roman" panose="02020603050405020304" pitchFamily="18" charset="0"/>
                <a:sym typeface="Symbol"/>
              </a:rPr>
              <a:t></a:t>
            </a:r>
            <a:r>
              <a:rPr lang="ru-RU" sz="2800" dirty="0">
                <a:latin typeface="Times New Roman" panose="02020603050405020304" pitchFamily="18" charset="0"/>
                <a:cs typeface="Times New Roman" panose="02020603050405020304" pitchFamily="18" charset="0"/>
              </a:rPr>
              <a:t>12 да </a:t>
            </a:r>
            <a:r>
              <a:rPr lang="ru-RU" sz="2800" dirty="0" err="1">
                <a:latin typeface="Times New Roman" panose="02020603050405020304" pitchFamily="18" charset="0"/>
                <a:cs typeface="Times New Roman" panose="02020603050405020304" pitchFamily="18" charset="0"/>
              </a:rPr>
              <a:t>тешик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очиш</a:t>
            </a:r>
            <a:r>
              <a:rPr lang="ru-RU" sz="2800" dirty="0">
                <a:latin typeface="Times New Roman" panose="02020603050405020304" pitchFamily="18" charset="0"/>
                <a:cs typeface="Times New Roman" panose="02020603050405020304" pitchFamily="18" charset="0"/>
              </a:rPr>
              <a:t>; 2) </a:t>
            </a:r>
            <a:r>
              <a:rPr lang="ru-RU" sz="2800" dirty="0">
                <a:latin typeface="Times New Roman" panose="02020603050405020304" pitchFamily="18" charset="0"/>
                <a:cs typeface="Times New Roman" panose="02020603050405020304" pitchFamily="18" charset="0"/>
                <a:sym typeface="Symbol"/>
              </a:rPr>
              <a:t></a:t>
            </a:r>
            <a:r>
              <a:rPr lang="ru-RU" sz="2800" dirty="0">
                <a:latin typeface="Times New Roman" panose="02020603050405020304" pitchFamily="18" charset="0"/>
                <a:cs typeface="Times New Roman" panose="02020603050405020304" pitchFamily="18" charset="0"/>
              </a:rPr>
              <a:t>14 га </a:t>
            </a:r>
            <a:r>
              <a:rPr lang="ru-RU" sz="2800" dirty="0" err="1">
                <a:latin typeface="Times New Roman" panose="02020603050405020304" pitchFamily="18" charset="0"/>
                <a:cs typeface="Times New Roman" panose="02020603050405020304" pitchFamily="18" charset="0"/>
              </a:rPr>
              <a:t>фаскаларни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ташлаш</a:t>
            </a:r>
            <a:r>
              <a:rPr lang="ru-RU" sz="2800" dirty="0">
                <a:latin typeface="Times New Roman" panose="02020603050405020304" pitchFamily="18" charset="0"/>
                <a:cs typeface="Times New Roman" panose="02020603050405020304" pitchFamily="18" charset="0"/>
              </a:rPr>
              <a:t>; 3) М12 </a:t>
            </a:r>
            <a:r>
              <a:rPr lang="ru-RU" sz="2800" dirty="0" err="1">
                <a:latin typeface="Times New Roman" panose="02020603050405020304" pitchFamily="18" charset="0"/>
                <a:cs typeface="Times New Roman" panose="02020603050405020304" pitchFamily="18" charset="0"/>
              </a:rPr>
              <a:t>ўлчамда</a:t>
            </a:r>
            <a:r>
              <a:rPr lang="ru-RU" sz="2800" dirty="0">
                <a:latin typeface="Times New Roman" panose="02020603050405020304" pitchFamily="18" charset="0"/>
                <a:cs typeface="Times New Roman" panose="02020603050405020304" pitchFamily="18" charset="0"/>
              </a:rPr>
              <a:t> рез</a:t>
            </a:r>
            <a:r>
              <a:rPr lang="uz-Cyrl-UZ" sz="2800" dirty="0">
                <a:latin typeface="Times New Roman" panose="02020603050405020304" pitchFamily="18" charset="0"/>
                <a:cs typeface="Times New Roman" panose="02020603050405020304" pitchFamily="18" charset="0"/>
              </a:rPr>
              <a:t>ь</a:t>
            </a:r>
            <a:r>
              <a:rPr lang="ru-RU" sz="2800" dirty="0">
                <a:latin typeface="Times New Roman" panose="02020603050405020304" pitchFamily="18" charset="0"/>
                <a:cs typeface="Times New Roman" panose="02020603050405020304" pitchFamily="18" charset="0"/>
              </a:rPr>
              <a:t>ба </a:t>
            </a:r>
            <a:r>
              <a:rPr lang="ru-RU" sz="2800" dirty="0" err="1">
                <a:latin typeface="Times New Roman" panose="02020603050405020304" pitchFamily="18" charset="0"/>
                <a:cs typeface="Times New Roman" panose="02020603050405020304" pitchFamily="18" charset="0"/>
              </a:rPr>
              <a:t>очиш</a:t>
            </a:r>
            <a:r>
              <a:rPr lang="ru-RU"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a:p>
            <a:pPr marL="0" indent="536575" algn="just">
              <a:lnSpc>
                <a:spcPct val="150000"/>
              </a:lnSpc>
              <a:buNone/>
            </a:pPr>
            <a:r>
              <a:rPr lang="ru-RU" sz="2800" dirty="0">
                <a:latin typeface="Times New Roman" panose="02020603050405020304" pitchFamily="18" charset="0"/>
                <a:cs typeface="Times New Roman" panose="02020603050405020304" pitchFamily="18" charset="0"/>
              </a:rPr>
              <a:t>15-17 - </a:t>
            </a:r>
            <a:r>
              <a:rPr lang="ru-RU" sz="2800" dirty="0" err="1">
                <a:latin typeface="Times New Roman" panose="02020603050405020304" pitchFamily="18" charset="0"/>
                <a:cs typeface="Times New Roman" panose="02020603050405020304" pitchFamily="18" charset="0"/>
              </a:rPr>
              <a:t>тешикларга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a:t>
            </a:r>
            <a:r>
              <a:rPr lang="ru-RU" sz="2800" dirty="0">
                <a:latin typeface="Times New Roman" panose="02020603050405020304" pitchFamily="18" charset="0"/>
                <a:cs typeface="Times New Roman" panose="02020603050405020304" pitchFamily="18" charset="0"/>
              </a:rPr>
              <a:t> аналитик </a:t>
            </a:r>
            <a:r>
              <a:rPr lang="ru-RU" sz="2800" dirty="0" err="1">
                <a:latin typeface="Times New Roman" panose="02020603050405020304" pitchFamily="18" charset="0"/>
                <a:cs typeface="Times New Roman" panose="02020603050405020304" pitchFamily="18" charset="0"/>
              </a:rPr>
              <a:t>ҳолатлари</a:t>
            </a:r>
            <a:r>
              <a:rPr lang="ru-RU" sz="2800" dirty="0">
                <a:latin typeface="Times New Roman" panose="02020603050405020304" pitchFamily="18" charset="0"/>
                <a:cs typeface="Times New Roman" panose="02020603050405020304" pitchFamily="18" charset="0"/>
              </a:rPr>
              <a:t> 4 та операция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берилади</a:t>
            </a:r>
            <a:r>
              <a:rPr lang="ru-RU" sz="2800" dirty="0">
                <a:latin typeface="Times New Roman" panose="02020603050405020304" pitchFamily="18" charset="0"/>
                <a:cs typeface="Times New Roman" panose="02020603050405020304" pitchFamily="18" charset="0"/>
              </a:rPr>
              <a:t>.  1) </a:t>
            </a:r>
            <a:r>
              <a:rPr lang="ru-RU" sz="2800" dirty="0">
                <a:latin typeface="Times New Roman" panose="02020603050405020304" pitchFamily="18" charset="0"/>
                <a:cs typeface="Times New Roman" panose="02020603050405020304" pitchFamily="18" charset="0"/>
                <a:sym typeface="Symbol"/>
              </a:rPr>
              <a:t></a:t>
            </a:r>
            <a:r>
              <a:rPr lang="ru-RU" sz="2800" dirty="0">
                <a:latin typeface="Times New Roman" panose="02020603050405020304" pitchFamily="18" charset="0"/>
                <a:cs typeface="Times New Roman" panose="02020603050405020304" pitchFamily="18" charset="0"/>
              </a:rPr>
              <a:t>12 га </a:t>
            </a:r>
            <a:r>
              <a:rPr lang="ru-RU" sz="2800" dirty="0" err="1">
                <a:latin typeface="Times New Roman" panose="02020603050405020304" pitchFamily="18" charset="0"/>
                <a:cs typeface="Times New Roman" panose="02020603050405020304" pitchFamily="18" charset="0"/>
              </a:rPr>
              <a:t>тешик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очиш</a:t>
            </a:r>
            <a:r>
              <a:rPr lang="ru-RU" sz="2800" dirty="0">
                <a:latin typeface="Times New Roman" panose="02020603050405020304" pitchFamily="18" charset="0"/>
                <a:cs typeface="Times New Roman" panose="02020603050405020304" pitchFamily="18" charset="0"/>
              </a:rPr>
              <a:t>; 2) </a:t>
            </a:r>
            <a:r>
              <a:rPr lang="ru-RU" sz="2800" dirty="0">
                <a:latin typeface="Times New Roman" panose="02020603050405020304" pitchFamily="18" charset="0"/>
                <a:cs typeface="Times New Roman" panose="02020603050405020304" pitchFamily="18" charset="0"/>
                <a:sym typeface="Symbol"/>
              </a:rPr>
              <a:t></a:t>
            </a:r>
            <a:r>
              <a:rPr lang="ru-RU" sz="2800" dirty="0">
                <a:latin typeface="Times New Roman" panose="02020603050405020304" pitchFamily="18" charset="0"/>
                <a:cs typeface="Times New Roman" panose="02020603050405020304" pitchFamily="18" charset="0"/>
              </a:rPr>
              <a:t>12,7 га </a:t>
            </a:r>
            <a:r>
              <a:rPr lang="ru-RU" sz="2800" dirty="0" err="1">
                <a:latin typeface="Times New Roman" panose="02020603050405020304" pitchFamily="18" charset="0"/>
                <a:cs typeface="Times New Roman" panose="02020603050405020304" pitchFamily="18" charset="0"/>
              </a:rPr>
              <a:t>зенкерлаш</a:t>
            </a:r>
            <a:r>
              <a:rPr lang="ru-RU" sz="2800" dirty="0">
                <a:latin typeface="Times New Roman" panose="02020603050405020304" pitchFamily="18" charset="0"/>
                <a:cs typeface="Times New Roman" panose="02020603050405020304" pitchFamily="18" charset="0"/>
              </a:rPr>
              <a:t>; 3) </a:t>
            </a:r>
            <a:r>
              <a:rPr lang="ru-RU" sz="2800" dirty="0">
                <a:latin typeface="Times New Roman" panose="02020603050405020304" pitchFamily="18" charset="0"/>
                <a:cs typeface="Times New Roman" panose="02020603050405020304" pitchFamily="18" charset="0"/>
                <a:sym typeface="Symbol"/>
              </a:rPr>
              <a:t></a:t>
            </a:r>
            <a:r>
              <a:rPr lang="ru-RU" sz="2800" dirty="0">
                <a:latin typeface="Times New Roman" panose="02020603050405020304" pitchFamily="18" charset="0"/>
                <a:cs typeface="Times New Roman" panose="02020603050405020304" pitchFamily="18" charset="0"/>
              </a:rPr>
              <a:t>14 да </a:t>
            </a:r>
            <a:r>
              <a:rPr lang="ru-RU" sz="2800" dirty="0" err="1">
                <a:latin typeface="Times New Roman" panose="02020603050405020304" pitchFamily="18" charset="0"/>
                <a:cs typeface="Times New Roman" panose="02020603050405020304" pitchFamily="18" charset="0"/>
              </a:rPr>
              <a:t>фаскаларни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кесиб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ташлаш</a:t>
            </a:r>
            <a:r>
              <a:rPr lang="ru-RU" sz="2800" dirty="0">
                <a:latin typeface="Times New Roman" panose="02020603050405020304" pitchFamily="18" charset="0"/>
                <a:cs typeface="Times New Roman" panose="02020603050405020304" pitchFamily="18" charset="0"/>
              </a:rPr>
              <a:t>; 4) </a:t>
            </a:r>
            <a:r>
              <a:rPr lang="ru-RU" sz="2800" dirty="0">
                <a:latin typeface="Times New Roman" panose="02020603050405020304" pitchFamily="18" charset="0"/>
                <a:cs typeface="Times New Roman" panose="02020603050405020304" pitchFamily="18" charset="0"/>
                <a:sym typeface="Symbol"/>
              </a:rPr>
              <a:t></a:t>
            </a:r>
            <a:r>
              <a:rPr lang="ru-RU" sz="2800" dirty="0">
                <a:latin typeface="Times New Roman" panose="02020603050405020304" pitchFamily="18" charset="0"/>
                <a:cs typeface="Times New Roman" panose="02020603050405020304" pitchFamily="18" charset="0"/>
              </a:rPr>
              <a:t>13га </a:t>
            </a:r>
            <a:r>
              <a:rPr lang="ru-RU" sz="2800" dirty="0" err="1">
                <a:latin typeface="Times New Roman" panose="02020603050405020304" pitchFamily="18" charset="0"/>
                <a:cs typeface="Times New Roman" panose="02020603050405020304" pitchFamily="18" charset="0"/>
              </a:rPr>
              <a:t>развёрткалаш</a:t>
            </a:r>
            <a:r>
              <a:rPr lang="ru-RU"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a:p>
            <a:pPr marL="0" indent="536575" algn="just">
              <a:lnSpc>
                <a:spcPct val="150000"/>
              </a:lnSpc>
              <a:buNone/>
            </a:pPr>
            <a:r>
              <a:rPr lang="ru-RU" sz="2800" dirty="0">
                <a:latin typeface="Times New Roman" panose="02020603050405020304" pitchFamily="18" charset="0"/>
                <a:cs typeface="Times New Roman" panose="02020603050405020304" pitchFamily="18" charset="0"/>
              </a:rPr>
              <a:t>16 - </a:t>
            </a:r>
            <a:r>
              <a:rPr lang="ru-RU" sz="2800" dirty="0" err="1">
                <a:latin typeface="Times New Roman" panose="02020603050405020304" pitchFamily="18" charset="0"/>
                <a:cs typeface="Times New Roman" panose="02020603050405020304" pitchFamily="18" charset="0"/>
              </a:rPr>
              <a:t>энг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катта</a:t>
            </a:r>
            <a:r>
              <a:rPr lang="ru-RU" sz="2800" dirty="0">
                <a:latin typeface="Times New Roman" panose="02020603050405020304" pitchFamily="18" charset="0"/>
                <a:cs typeface="Times New Roman" panose="02020603050405020304" pitchFamily="18" charset="0"/>
              </a:rPr>
              <a:t> диаметр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a:t>
            </a:r>
            <a:r>
              <a:rPr lang="ru-RU" sz="2800" dirty="0">
                <a:latin typeface="Times New Roman" panose="02020603050405020304" pitchFamily="18" charset="0"/>
                <a:cs typeface="Times New Roman" panose="02020603050405020304" pitchFamily="18" charset="0"/>
              </a:rPr>
              <a:t> 2 </a:t>
            </a:r>
            <a:r>
              <a:rPr lang="ru-RU" sz="2800" dirty="0" err="1">
                <a:latin typeface="Times New Roman" panose="02020603050405020304" pitchFamily="18" charset="0"/>
                <a:cs typeface="Times New Roman" panose="02020603050405020304" pitchFamily="18" charset="0"/>
              </a:rPr>
              <a:t>операциядан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иборат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бўлади</a:t>
            </a:r>
            <a:r>
              <a:rPr lang="ru-RU" sz="2800" dirty="0">
                <a:latin typeface="Times New Roman" panose="02020603050405020304" pitchFamily="18" charset="0"/>
                <a:cs typeface="Times New Roman" panose="02020603050405020304" pitchFamily="18" charset="0"/>
              </a:rPr>
              <a:t>: 1) </a:t>
            </a:r>
            <a:r>
              <a:rPr lang="ru-RU" sz="2800" dirty="0">
                <a:latin typeface="Times New Roman" panose="02020603050405020304" pitchFamily="18" charset="0"/>
                <a:cs typeface="Times New Roman" panose="02020603050405020304" pitchFamily="18" charset="0"/>
                <a:sym typeface="Symbol"/>
              </a:rPr>
              <a:t></a:t>
            </a:r>
            <a:r>
              <a:rPr lang="ru-RU" sz="2800" dirty="0">
                <a:latin typeface="Times New Roman" panose="02020603050405020304" pitchFamily="18" charset="0"/>
                <a:cs typeface="Times New Roman" panose="02020603050405020304" pitchFamily="18" charset="0"/>
              </a:rPr>
              <a:t>88 га </a:t>
            </a:r>
            <a:r>
              <a:rPr lang="ru-RU" sz="2800" dirty="0" err="1">
                <a:latin typeface="Times New Roman" panose="02020603050405020304" pitchFamily="18" charset="0"/>
                <a:cs typeface="Times New Roman" panose="02020603050405020304" pitchFamily="18" charset="0"/>
              </a:rPr>
              <a:t>қора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a:t>
            </a:r>
            <a:r>
              <a:rPr lang="ru-RU" sz="2800" dirty="0">
                <a:latin typeface="Times New Roman" panose="02020603050405020304" pitchFamily="18" charset="0"/>
                <a:cs typeface="Times New Roman" panose="02020603050405020304" pitchFamily="18" charset="0"/>
              </a:rPr>
              <a:t>; 2) </a:t>
            </a:r>
            <a:r>
              <a:rPr lang="ru-RU" sz="2800" dirty="0">
                <a:latin typeface="Times New Roman" panose="02020603050405020304" pitchFamily="18" charset="0"/>
                <a:cs typeface="Times New Roman" panose="02020603050405020304" pitchFamily="18" charset="0"/>
                <a:sym typeface="Symbol"/>
              </a:rPr>
              <a:t></a:t>
            </a:r>
            <a:r>
              <a:rPr lang="ru-RU" sz="2800" dirty="0">
                <a:latin typeface="Times New Roman" panose="02020603050405020304" pitchFamily="18" charset="0"/>
                <a:cs typeface="Times New Roman" panose="02020603050405020304" pitchFamily="18" charset="0"/>
              </a:rPr>
              <a:t>90 га </a:t>
            </a:r>
            <a:r>
              <a:rPr lang="ru-RU" sz="2800" dirty="0" err="1">
                <a:latin typeface="Times New Roman" panose="02020603050405020304" pitchFamily="18" charset="0"/>
                <a:cs typeface="Times New Roman" panose="02020603050405020304" pitchFamily="18" charset="0"/>
              </a:rPr>
              <a:t>тоза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a:t>
            </a:r>
            <a:r>
              <a:rPr lang="ru-RU"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3831700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97205" y="5805264"/>
            <a:ext cx="8229600" cy="608931"/>
          </a:xfrm>
        </p:spPr>
        <p:txBody>
          <a:bodyPr/>
          <a:lstStyle/>
          <a:p>
            <a:pPr marL="0" indent="0" algn="ctr">
              <a:buNone/>
            </a:pPr>
            <a:r>
              <a:rPr lang="ru-RU" b="1" dirty="0" smtClean="0">
                <a:latin typeface="Times New Roman" panose="02020603050405020304" pitchFamily="18" charset="0"/>
                <a:cs typeface="Times New Roman" panose="02020603050405020304" pitchFamily="18" charset="0"/>
              </a:rPr>
              <a:t>Автоматик </a:t>
            </a:r>
            <a:r>
              <a:rPr lang="ru-RU" b="1" dirty="0" err="1" smtClean="0">
                <a:latin typeface="Times New Roman" panose="02020603050405020304" pitchFamily="18" charset="0"/>
                <a:cs typeface="Times New Roman" panose="02020603050405020304" pitchFamily="18" charset="0"/>
              </a:rPr>
              <a:t>линияларнинг</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концентацияси</a:t>
            </a:r>
            <a:endParaRPr lang="ru-RU" dirty="0"/>
          </a:p>
        </p:txBody>
      </p:sp>
      <p:pic>
        <p:nvPicPr>
          <p:cNvPr id="410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2654" y="404664"/>
            <a:ext cx="7449746" cy="49554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594357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260648"/>
            <a:ext cx="8568952" cy="6264696"/>
          </a:xfrm>
        </p:spPr>
        <p:txBody>
          <a:bodyPr>
            <a:noAutofit/>
          </a:bodyPr>
          <a:lstStyle/>
          <a:p>
            <a:pPr marL="0" indent="536575" algn="just">
              <a:lnSpc>
                <a:spcPct val="140000"/>
              </a:lnSpc>
              <a:spcBef>
                <a:spcPts val="600"/>
              </a:spcBef>
              <a:buNone/>
            </a:pPr>
            <a:r>
              <a:rPr lang="uz-Cyrl-UZ" sz="2800" dirty="0">
                <a:latin typeface="Times New Roman" panose="02020603050405020304" pitchFamily="18" charset="0"/>
                <a:cs typeface="Times New Roman" panose="02020603050405020304" pitchFamily="18" charset="0"/>
              </a:rPr>
              <a:t>Берилган чизмадаги деталнинг тешиклари бизга маълум. Бундан ташқари кескичларнинг узатишлар сони ҳам маълум. Шуларга асосланган ҳолда ҳар бир операция учун кетган вақтни ҳисоблаб топиш мумкин. Бундан ташқари ҳар бир тешик учун ишлов бериш вақтини топиш мумкин.</a:t>
            </a:r>
          </a:p>
          <a:p>
            <a:pPr marL="0" indent="536575" algn="just">
              <a:lnSpc>
                <a:spcPct val="140000"/>
              </a:lnSpc>
              <a:spcBef>
                <a:spcPts val="600"/>
              </a:spcBef>
              <a:buNone/>
            </a:pPr>
            <a:r>
              <a:rPr lang="uz-Cyrl-UZ" sz="2800" dirty="0">
                <a:latin typeface="Times New Roman" panose="02020603050405020304" pitchFamily="18" charset="0"/>
                <a:cs typeface="Times New Roman" panose="02020603050405020304" pitchFamily="18" charset="0"/>
              </a:rPr>
              <a:t>Агар детал бир кескичли дастгоҳда ишлов берилганда эди, умумий вақти </a:t>
            </a:r>
            <a:r>
              <a:rPr lang="en-US" sz="2800" dirty="0">
                <a:latin typeface="Times New Roman" panose="02020603050405020304" pitchFamily="18" charset="0"/>
                <a:cs typeface="Times New Roman" panose="02020603050405020304" pitchFamily="18" charset="0"/>
              </a:rPr>
              <a:t>t</a:t>
            </a:r>
            <a:r>
              <a:rPr lang="uz-Cyrl-UZ" sz="2800" dirty="0">
                <a:latin typeface="Times New Roman" panose="02020603050405020304" pitchFamily="18" charset="0"/>
                <a:cs typeface="Times New Roman" panose="02020603050405020304" pitchFamily="18" charset="0"/>
              </a:rPr>
              <a:t>ро ҳамма операцияларни бажариш учун кетган вақтнинг умумий бўлувчисига тенг бўлар эди.</a:t>
            </a:r>
          </a:p>
        </p:txBody>
      </p:sp>
    </p:spTree>
    <p:extLst>
      <p:ext uri="{BB962C8B-B14F-4D97-AF65-F5344CB8AC3E}">
        <p14:creationId xmlns:p14="http://schemas.microsoft.com/office/powerpoint/2010/main" val="408459259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Объект 2"/>
              <p:cNvSpPr>
                <a:spLocks noGrp="1"/>
              </p:cNvSpPr>
              <p:nvPr>
                <p:ph idx="1"/>
              </p:nvPr>
            </p:nvSpPr>
            <p:spPr>
              <a:xfrm>
                <a:off x="323528" y="548680"/>
                <a:ext cx="8424936" cy="6048672"/>
              </a:xfrm>
            </p:spPr>
            <p:txBody>
              <a:bodyPr>
                <a:noAutofit/>
              </a:bodyPr>
              <a:lstStyle/>
              <a:p>
                <a:pPr marL="0" indent="536575" algn="r">
                  <a:lnSpc>
                    <a:spcPct val="150000"/>
                  </a:lnSpc>
                  <a:buNone/>
                </a:pPr>
                <a14:m>
                  <m:oMath xmlns:m="http://schemas.openxmlformats.org/officeDocument/2006/math">
                    <m:sSubSup>
                      <m:sSubSupPr>
                        <m:ctrlPr>
                          <a:rPr lang="ru-RU" sz="2800" i="1">
                            <a:latin typeface="Cambria Math"/>
                          </a:rPr>
                        </m:ctrlPr>
                      </m:sSubSupPr>
                      <m:e>
                        <m:r>
                          <a:rPr lang="ru-RU" sz="2800" b="1" i="1">
                            <a:latin typeface="Cambria Math"/>
                          </a:rPr>
                          <m:t>𝒕</m:t>
                        </m:r>
                      </m:e>
                      <m:sub>
                        <m:r>
                          <a:rPr lang="ru-RU" sz="2800" b="1" i="1">
                            <a:latin typeface="Cambria Math"/>
                          </a:rPr>
                          <m:t>𝒑</m:t>
                        </m:r>
                        <m:r>
                          <a:rPr lang="en-US" sz="2800" b="1" i="1">
                            <a:latin typeface="Cambria Math"/>
                          </a:rPr>
                          <m:t>𝟎</m:t>
                        </m:r>
                      </m:sub>
                      <m:sup>
                        <m:r>
                          <a:rPr lang="en-US" sz="2800" b="1" i="1">
                            <a:latin typeface="Cambria Math"/>
                          </a:rPr>
                          <m:t>𝟏</m:t>
                        </m:r>
                      </m:sup>
                    </m:sSubSup>
                    <m:r>
                      <a:rPr lang="ru-RU" sz="2800" b="1" i="1">
                        <a:latin typeface="Cambria Math"/>
                      </a:rPr>
                      <m:t>=</m:t>
                    </m:r>
                    <m:nary>
                      <m:naryPr>
                        <m:chr m:val="∑"/>
                        <m:limLoc m:val="undOvr"/>
                        <m:ctrlPr>
                          <a:rPr lang="ru-RU" sz="2800" i="1">
                            <a:latin typeface="Cambria Math"/>
                          </a:rPr>
                        </m:ctrlPr>
                      </m:naryPr>
                      <m:sub>
                        <m:r>
                          <a:rPr lang="en-US" sz="2800" b="1" i="1">
                            <a:latin typeface="Cambria Math"/>
                          </a:rPr>
                          <m:t>𝟏</m:t>
                        </m:r>
                      </m:sub>
                      <m:sup>
                        <m:r>
                          <a:rPr lang="ru-RU" sz="2800" b="1" i="1">
                            <a:latin typeface="Cambria Math"/>
                          </a:rPr>
                          <m:t>𝒏</m:t>
                        </m:r>
                      </m:sup>
                      <m:e>
                        <m:r>
                          <a:rPr lang="ru-RU" sz="2800" b="1" i="1">
                            <a:latin typeface="Cambria Math"/>
                          </a:rPr>
                          <m:t>∙</m:t>
                        </m:r>
                        <m:nary>
                          <m:naryPr>
                            <m:chr m:val="∑"/>
                            <m:limLoc m:val="undOvr"/>
                            <m:ctrlPr>
                              <a:rPr lang="ru-RU" sz="2800" i="1">
                                <a:latin typeface="Cambria Math"/>
                              </a:rPr>
                            </m:ctrlPr>
                          </m:naryPr>
                          <m:sub>
                            <m:r>
                              <a:rPr lang="en-US" sz="2800" b="1" i="1">
                                <a:latin typeface="Cambria Math"/>
                              </a:rPr>
                              <m:t>𝟏</m:t>
                            </m:r>
                          </m:sub>
                          <m:sup>
                            <m:r>
                              <a:rPr lang="ru-RU" sz="2800" b="1" i="1">
                                <a:latin typeface="Cambria Math"/>
                              </a:rPr>
                              <m:t>𝒏</m:t>
                            </m:r>
                          </m:sup>
                          <m:e>
                            <m:sSub>
                              <m:sSubPr>
                                <m:ctrlPr>
                                  <a:rPr lang="ru-RU" sz="2800" i="1">
                                    <a:latin typeface="Cambria Math"/>
                                  </a:rPr>
                                </m:ctrlPr>
                              </m:sSubPr>
                              <m:e>
                                <m:r>
                                  <a:rPr lang="ru-RU" sz="2800" b="1" i="1">
                                    <a:latin typeface="Cambria Math"/>
                                  </a:rPr>
                                  <m:t>𝒕</m:t>
                                </m:r>
                              </m:e>
                              <m:sub>
                                <m:r>
                                  <a:rPr lang="ru-RU" sz="2800" b="1" i="1">
                                    <a:latin typeface="Cambria Math"/>
                                  </a:rPr>
                                  <m:t>𝒑𝒊</m:t>
                                </m:r>
                              </m:sub>
                            </m:sSub>
                            <m:r>
                              <a:rPr lang="ru-RU" sz="2800" b="1" i="1">
                                <a:latin typeface="Cambria Math"/>
                              </a:rPr>
                              <m:t>∙</m:t>
                            </m:r>
                            <m:r>
                              <a:rPr lang="ru-RU" sz="2800" b="1" i="1">
                                <a:latin typeface="Cambria Math"/>
                              </a:rPr>
                              <m:t>𝑺</m:t>
                            </m:r>
                          </m:e>
                        </m:nary>
                      </m:e>
                    </m:nary>
                  </m:oMath>
                </a14:m>
                <a:r>
                  <a:rPr lang="ru-RU" sz="2800" dirty="0">
                    <a:latin typeface="Times New Roman" panose="02020603050405020304" pitchFamily="18" charset="0"/>
                    <a:cs typeface="Times New Roman" panose="02020603050405020304" pitchFamily="18" charset="0"/>
                  </a:rPr>
                  <a:t>                </a:t>
                </a:r>
                <a:r>
                  <a:rPr lang="ru-RU" sz="2800" dirty="0" smtClean="0">
                    <a:latin typeface="Times New Roman" panose="02020603050405020304" pitchFamily="18" charset="0"/>
                    <a:cs typeface="Times New Roman" panose="02020603050405020304" pitchFamily="18" charset="0"/>
                  </a:rPr>
                  <a:t>      </a:t>
                </a:r>
                <a:r>
                  <a:rPr lang="ru-RU" sz="2800" dirty="0">
                    <a:latin typeface="Times New Roman" panose="02020603050405020304" pitchFamily="18" charset="0"/>
                    <a:cs typeface="Times New Roman" panose="02020603050405020304" pitchFamily="18" charset="0"/>
                  </a:rPr>
                  <a:t>(</a:t>
                </a:r>
                <a:r>
                  <a:rPr lang="uz-Cyrl-UZ" sz="2800" dirty="0">
                    <a:latin typeface="Times New Roman" panose="02020603050405020304" pitchFamily="18" charset="0"/>
                    <a:cs typeface="Times New Roman" panose="02020603050405020304" pitchFamily="18" charset="0"/>
                  </a:rPr>
                  <a:t>11</a:t>
                </a:r>
                <a:r>
                  <a:rPr lang="uz-Latn-UZ" sz="2800" dirty="0">
                    <a:latin typeface="Times New Roman" panose="02020603050405020304" pitchFamily="18" charset="0"/>
                    <a:cs typeface="Times New Roman" panose="02020603050405020304" pitchFamily="18" charset="0"/>
                  </a:rPr>
                  <a:t>.</a:t>
                </a:r>
                <a:r>
                  <a:rPr lang="uz-Cyrl-UZ" sz="2800" dirty="0">
                    <a:latin typeface="Times New Roman" panose="02020603050405020304" pitchFamily="18" charset="0"/>
                    <a:cs typeface="Times New Roman" panose="02020603050405020304" pitchFamily="18" charset="0"/>
                  </a:rPr>
                  <a:t>6</a:t>
                </a:r>
                <a:r>
                  <a:rPr lang="ru-RU"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a:p>
                <a:pPr marL="0" indent="536575" algn="just">
                  <a:lnSpc>
                    <a:spcPct val="150000"/>
                  </a:lnSpc>
                  <a:buNone/>
                </a:pP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ерда</a:t>
                </a:r>
                <a:r>
                  <a:rPr lang="uz-Cyrl-UZ" sz="28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S</a:t>
                </a:r>
                <a:r>
                  <a:rPr lang="ru-RU" sz="2800" dirty="0">
                    <a:latin typeface="Times New Roman" panose="02020603050405020304" pitchFamily="18" charset="0"/>
                    <a:cs typeface="Times New Roman" panose="02020603050405020304" pitchFamily="18" charset="0"/>
                  </a:rPr>
                  <a:t> - </a:t>
                </a:r>
                <a:r>
                  <a:rPr lang="ru-RU" sz="2800" dirty="0" err="1">
                    <a:latin typeface="Times New Roman" panose="02020603050405020304" pitchFamily="18" charset="0"/>
                    <a:cs typeface="Times New Roman" panose="02020603050405020304" pitchFamily="18" charset="0"/>
                  </a:rPr>
                  <a:t>маҳсулотдаги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a:t>
                </a:r>
                <a:r>
                  <a:rPr lang="ru-RU" sz="2800" dirty="0">
                    <a:latin typeface="Times New Roman" panose="02020603050405020304" pitchFamily="18" charset="0"/>
                    <a:cs typeface="Times New Roman" panose="02020603050405020304" pitchFamily="18" charset="0"/>
                  </a:rPr>
                  <a:t> хил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юзалар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миқдори</a:t>
                </a:r>
                <a:r>
                  <a:rPr lang="ru-RU" sz="28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n</a:t>
                </a:r>
                <a:r>
                  <a:rPr lang="ru-RU" sz="2800" dirty="0">
                    <a:latin typeface="Times New Roman" panose="02020603050405020304" pitchFamily="18" charset="0"/>
                    <a:cs typeface="Times New Roman" panose="02020603050405020304" pitchFamily="18" charset="0"/>
                  </a:rPr>
                  <a:t> - </a:t>
                </a:r>
                <a:r>
                  <a:rPr lang="ru-RU" sz="2800" dirty="0" err="1">
                    <a:latin typeface="Times New Roman" panose="02020603050405020304" pitchFamily="18" charset="0"/>
                    <a:cs typeface="Times New Roman" panose="02020603050405020304" pitchFamily="18" charset="0"/>
                  </a:rPr>
                  <a:t>юзага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операциялар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кетма-кетлиги</a:t>
                </a:r>
                <a:r>
                  <a:rPr lang="ru-RU" sz="2800" dirty="0">
                    <a:latin typeface="Times New Roman" panose="02020603050405020304" pitchFamily="18" charset="0"/>
                    <a:cs typeface="Times New Roman" panose="02020603050405020304" pitchFamily="18" charset="0"/>
                  </a:rPr>
                  <a:t> сони; </a:t>
                </a:r>
                <a:r>
                  <a:rPr lang="en-US" sz="2800" dirty="0">
                    <a:latin typeface="Times New Roman" panose="02020603050405020304" pitchFamily="18" charset="0"/>
                    <a:cs typeface="Times New Roman" panose="02020603050405020304" pitchFamily="18" charset="0"/>
                  </a:rPr>
                  <a:t>m</a:t>
                </a:r>
                <a:r>
                  <a:rPr lang="ru-RU" sz="2800" dirty="0">
                    <a:latin typeface="Times New Roman" panose="02020603050405020304" pitchFamily="18" charset="0"/>
                    <a:cs typeface="Times New Roman" panose="02020603050405020304" pitchFamily="18" charset="0"/>
                  </a:rPr>
                  <a:t> - </a:t>
                </a:r>
                <a:r>
                  <a:rPr lang="ru-RU" sz="2800" dirty="0" err="1">
                    <a:latin typeface="Times New Roman" panose="02020603050405020304" pitchFamily="18" charset="0"/>
                    <a:cs typeface="Times New Roman" panose="02020603050405020304" pitchFamily="18" charset="0"/>
                  </a:rPr>
                  <a:t>ҳар</a:t>
                </a:r>
                <a:r>
                  <a:rPr lang="ru-RU" sz="2800" dirty="0">
                    <a:latin typeface="Times New Roman" panose="02020603050405020304" pitchFamily="18" charset="0"/>
                    <a:cs typeface="Times New Roman" panose="02020603050405020304" pitchFamily="18" charset="0"/>
                  </a:rPr>
                  <a:t> хил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бериладиган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сиртлар</a:t>
                </a:r>
                <a:r>
                  <a:rPr lang="ru-RU" sz="2800" dirty="0">
                    <a:latin typeface="Times New Roman" panose="02020603050405020304" pitchFamily="18" charset="0"/>
                    <a:cs typeface="Times New Roman" panose="02020603050405020304" pitchFamily="18" charset="0"/>
                  </a:rPr>
                  <a:t> сони.</a:t>
                </a:r>
                <a:endParaRPr lang="ru-RU" sz="2800" b="1" dirty="0">
                  <a:latin typeface="Times New Roman" panose="02020603050405020304" pitchFamily="18" charset="0"/>
                  <a:cs typeface="Times New Roman" panose="02020603050405020304" pitchFamily="18" charset="0"/>
                </a:endParaRPr>
              </a:p>
              <a:p>
                <a:pPr marL="0" indent="536575" algn="just">
                  <a:lnSpc>
                    <a:spcPct val="150000"/>
                  </a:lnSpc>
                  <a:buNone/>
                </a:pPr>
                <a:r>
                  <a:rPr lang="ru-RU" sz="2800" dirty="0" err="1">
                    <a:latin typeface="Times New Roman" panose="02020603050405020304" pitchFamily="18" charset="0"/>
                    <a:cs typeface="Times New Roman" panose="02020603050405020304" pitchFamily="18" charset="0"/>
                  </a:rPr>
                  <a:t>Демак</a:t>
                </a:r>
                <a:r>
                  <a:rPr lang="ru-RU" sz="2800" dirty="0">
                    <a:latin typeface="Times New Roman" panose="02020603050405020304" pitchFamily="18" charset="0"/>
                    <a:cs typeface="Times New Roman" panose="02020603050405020304" pitchFamily="18" charset="0"/>
                  </a:rPr>
                  <a:t>, </a:t>
                </a:r>
                <a:r>
                  <a:rPr lang="uz-Cyrl-UZ" sz="2800" dirty="0" smtClean="0">
                    <a:latin typeface="Times New Roman" panose="02020603050405020304" pitchFamily="18" charset="0"/>
                    <a:cs typeface="Times New Roman" panose="02020603050405020304" pitchFamily="18" charset="0"/>
                  </a:rPr>
                  <a:t>12.2</a:t>
                </a:r>
                <a:r>
                  <a:rPr lang="ru-RU" sz="2800" dirty="0">
                    <a:latin typeface="Times New Roman" panose="02020603050405020304" pitchFamily="18" charset="0"/>
                    <a:cs typeface="Times New Roman" panose="02020603050405020304" pitchFamily="18" charset="0"/>
                  </a:rPr>
                  <a:t>-</a:t>
                </a:r>
                <a:r>
                  <a:rPr lang="ru-RU" sz="2800" dirty="0" err="1">
                    <a:latin typeface="Times New Roman" panose="02020603050405020304" pitchFamily="18" charset="0"/>
                    <a:cs typeface="Times New Roman" panose="02020603050405020304" pitchFamily="18" charset="0"/>
                  </a:rPr>
                  <a:t>расмга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асосан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тешиклар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тизимига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тўлиқ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умумий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мураккабликдаги</a:t>
                </a:r>
                <a:r>
                  <a:rPr lang="ru-RU" sz="2800" dirty="0">
                    <a:latin typeface="Times New Roman" panose="02020603050405020304" pitchFamily="18" charset="0"/>
                    <a:cs typeface="Times New Roman" panose="02020603050405020304" pitchFamily="18" charset="0"/>
                  </a:rPr>
                  <a:t> 12 та </a:t>
                </a:r>
                <a:r>
                  <a:rPr lang="ru-RU" sz="2800" dirty="0" err="1">
                    <a:latin typeface="Times New Roman" panose="02020603050405020304" pitchFamily="18" charset="0"/>
                    <a:cs typeface="Times New Roman" panose="02020603050405020304" pitchFamily="18" charset="0"/>
                  </a:rPr>
                  <a:t>дискрет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ўтишларини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бажариш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керак</a:t>
                </a:r>
                <a:r>
                  <a:rPr lang="ru-RU"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p:txBody>
          </p:sp>
        </mc:Choice>
        <mc:Fallback>
          <p:sp>
            <p:nvSpPr>
              <p:cNvPr id="3" name="Объект 2"/>
              <p:cNvSpPr>
                <a:spLocks noGrp="1" noRot="1" noChangeAspect="1" noMove="1" noResize="1" noEditPoints="1" noAdjustHandles="1" noChangeArrowheads="1" noChangeShapeType="1" noTextEdit="1"/>
              </p:cNvSpPr>
              <p:nvPr>
                <p:ph idx="1"/>
              </p:nvPr>
            </p:nvSpPr>
            <p:spPr>
              <a:xfrm>
                <a:off x="323528" y="548680"/>
                <a:ext cx="8424936" cy="6048672"/>
              </a:xfrm>
              <a:blipFill rotWithShape="1">
                <a:blip r:embed="rId2"/>
                <a:stretch>
                  <a:fillRect l="-1447" r="-1520" b="-3226"/>
                </a:stretch>
              </a:blipFill>
            </p:spPr>
            <p:txBody>
              <a:bodyPr/>
              <a:lstStyle/>
              <a:p>
                <a:r>
                  <a:rPr lang="ru-RU">
                    <a:noFill/>
                  </a:rPr>
                  <a:t> </a:t>
                </a:r>
              </a:p>
            </p:txBody>
          </p:sp>
        </mc:Fallback>
      </mc:AlternateContent>
    </p:spTree>
    <p:extLst>
      <p:ext uri="{BB962C8B-B14F-4D97-AF65-F5344CB8AC3E}">
        <p14:creationId xmlns:p14="http://schemas.microsoft.com/office/powerpoint/2010/main" val="95521891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Объект 2"/>
              <p:cNvSpPr>
                <a:spLocks noGrp="1"/>
              </p:cNvSpPr>
              <p:nvPr>
                <p:ph idx="1"/>
              </p:nvPr>
            </p:nvSpPr>
            <p:spPr>
              <a:xfrm>
                <a:off x="316521" y="188640"/>
                <a:ext cx="8424936" cy="6480720"/>
              </a:xfrm>
            </p:spPr>
            <p:txBody>
              <a:bodyPr>
                <a:noAutofit/>
              </a:bodyPr>
              <a:lstStyle/>
              <a:p>
                <a:pPr marL="0" indent="0" algn="just">
                  <a:lnSpc>
                    <a:spcPct val="150000"/>
                  </a:lnSpc>
                  <a:buNone/>
                </a:pPr>
                <a14:m>
                  <m:oMathPara xmlns:m="http://schemas.openxmlformats.org/officeDocument/2006/math">
                    <m:oMathParaPr>
                      <m:jc m:val="center"/>
                    </m:oMathParaPr>
                    <m:oMath xmlns:m="http://schemas.openxmlformats.org/officeDocument/2006/math">
                      <m:sSub>
                        <m:sSubPr>
                          <m:ctrlPr>
                            <a:rPr lang="ru-RU" sz="2800" i="1">
                              <a:latin typeface="Cambria Math"/>
                            </a:rPr>
                          </m:ctrlPr>
                        </m:sSubPr>
                        <m:e>
                          <m:r>
                            <a:rPr lang="en-US" sz="2800" b="1" i="1">
                              <a:latin typeface="Cambria Math"/>
                            </a:rPr>
                            <m:t>𝑺</m:t>
                          </m:r>
                        </m:e>
                        <m:sub>
                          <m:r>
                            <a:rPr lang="en-US" sz="2800" b="1" i="1">
                              <a:latin typeface="Cambria Math"/>
                            </a:rPr>
                            <m:t>𝟏</m:t>
                          </m:r>
                        </m:sub>
                      </m:sSub>
                      <m:r>
                        <a:rPr lang="en-US" sz="2800" i="1" smtClean="0">
                          <a:latin typeface="Cambria Math"/>
                          <a:ea typeface="Cambria Math"/>
                        </a:rPr>
                        <m:t>∙</m:t>
                      </m:r>
                      <m:sSub>
                        <m:sSubPr>
                          <m:ctrlPr>
                            <a:rPr lang="ru-RU" sz="2800" i="1">
                              <a:latin typeface="Cambria Math"/>
                            </a:rPr>
                          </m:ctrlPr>
                        </m:sSubPr>
                        <m:e>
                          <m:r>
                            <a:rPr lang="en-US" sz="2800" b="1" i="1">
                              <a:latin typeface="Cambria Math"/>
                            </a:rPr>
                            <m:t>𝒏</m:t>
                          </m:r>
                        </m:e>
                        <m:sub>
                          <m:r>
                            <a:rPr lang="en-US" sz="2800" b="1" i="1">
                              <a:latin typeface="Cambria Math"/>
                            </a:rPr>
                            <m:t>𝟏</m:t>
                          </m:r>
                        </m:sub>
                      </m:sSub>
                      <m:r>
                        <a:rPr lang="ru-RU" sz="2800" b="1" i="1">
                          <a:latin typeface="Cambria Math"/>
                        </a:rPr>
                        <m:t> + </m:t>
                      </m:r>
                      <m:sSub>
                        <m:sSubPr>
                          <m:ctrlPr>
                            <a:rPr lang="ru-RU" sz="2800" i="1">
                              <a:latin typeface="Cambria Math"/>
                            </a:rPr>
                          </m:ctrlPr>
                        </m:sSubPr>
                        <m:e>
                          <m:r>
                            <a:rPr lang="en-US" sz="2800" b="1" i="1">
                              <a:latin typeface="Cambria Math"/>
                            </a:rPr>
                            <m:t>𝑺</m:t>
                          </m:r>
                        </m:e>
                        <m:sub>
                          <m:r>
                            <a:rPr lang="en-US" sz="2800" b="1" i="1">
                              <a:latin typeface="Cambria Math"/>
                            </a:rPr>
                            <m:t>𝟐</m:t>
                          </m:r>
                        </m:sub>
                      </m:sSub>
                      <m:r>
                        <a:rPr lang="en-US" sz="2800" b="1" i="1">
                          <a:latin typeface="Cambria Math"/>
                        </a:rPr>
                        <m:t>∙</m:t>
                      </m:r>
                      <m:sSub>
                        <m:sSubPr>
                          <m:ctrlPr>
                            <a:rPr lang="ru-RU" sz="2800" i="1">
                              <a:latin typeface="Cambria Math"/>
                            </a:rPr>
                          </m:ctrlPr>
                        </m:sSubPr>
                        <m:e>
                          <m:r>
                            <a:rPr lang="en-US" sz="2800" b="1" i="1">
                              <a:latin typeface="Cambria Math"/>
                            </a:rPr>
                            <m:t>𝒏</m:t>
                          </m:r>
                        </m:e>
                        <m:sub>
                          <m:r>
                            <a:rPr lang="en-US" sz="2800" b="1" i="1">
                              <a:latin typeface="Cambria Math"/>
                            </a:rPr>
                            <m:t>𝟐</m:t>
                          </m:r>
                        </m:sub>
                      </m:sSub>
                      <m:r>
                        <a:rPr lang="ru-RU" sz="2800" b="1" i="1">
                          <a:latin typeface="Cambria Math"/>
                        </a:rPr>
                        <m:t> + </m:t>
                      </m:r>
                      <m:sSub>
                        <m:sSubPr>
                          <m:ctrlPr>
                            <a:rPr lang="ru-RU" sz="2800" i="1">
                              <a:latin typeface="Cambria Math"/>
                            </a:rPr>
                          </m:ctrlPr>
                        </m:sSubPr>
                        <m:e>
                          <m:r>
                            <a:rPr lang="en-US" sz="2800" b="1" i="1">
                              <a:latin typeface="Cambria Math"/>
                            </a:rPr>
                            <m:t>𝑺</m:t>
                          </m:r>
                        </m:e>
                        <m:sub>
                          <m:r>
                            <a:rPr lang="en-US" sz="2800" b="1" i="1">
                              <a:latin typeface="Cambria Math"/>
                            </a:rPr>
                            <m:t>𝟑</m:t>
                          </m:r>
                        </m:sub>
                      </m:sSub>
                      <m:r>
                        <a:rPr lang="en-US" sz="2800" b="1" i="1">
                          <a:latin typeface="Cambria Math"/>
                        </a:rPr>
                        <m:t>∙</m:t>
                      </m:r>
                      <m:sSub>
                        <m:sSubPr>
                          <m:ctrlPr>
                            <a:rPr lang="ru-RU" sz="2800" i="1">
                              <a:latin typeface="Cambria Math"/>
                            </a:rPr>
                          </m:ctrlPr>
                        </m:sSubPr>
                        <m:e>
                          <m:r>
                            <a:rPr lang="en-US" sz="2800" b="1" i="1">
                              <a:latin typeface="Cambria Math"/>
                            </a:rPr>
                            <m:t>𝒏</m:t>
                          </m:r>
                        </m:e>
                        <m:sub>
                          <m:r>
                            <a:rPr lang="en-US" sz="2800" b="1" i="1">
                              <a:latin typeface="Cambria Math"/>
                            </a:rPr>
                            <m:t>𝟑</m:t>
                          </m:r>
                        </m:sub>
                      </m:sSub>
                      <m:r>
                        <a:rPr lang="ru-RU" sz="2800" b="1" i="1">
                          <a:latin typeface="Cambria Math"/>
                        </a:rPr>
                        <m:t>=</m:t>
                      </m:r>
                      <m:r>
                        <a:rPr lang="ru-RU" sz="2800" b="1" i="1">
                          <a:latin typeface="Cambria Math"/>
                        </a:rPr>
                        <m:t>𝟏𝟒</m:t>
                      </m:r>
                      <m:r>
                        <a:rPr lang="en-US" sz="2800" b="1" i="1">
                          <a:latin typeface="Cambria Math"/>
                        </a:rPr>
                        <m:t>∙</m:t>
                      </m:r>
                      <m:r>
                        <a:rPr lang="ru-RU" sz="2800" b="1" i="1">
                          <a:latin typeface="Cambria Math"/>
                        </a:rPr>
                        <m:t>𝟑</m:t>
                      </m:r>
                      <m:r>
                        <a:rPr lang="ru-RU" sz="2800" b="1" i="1">
                          <a:latin typeface="Cambria Math"/>
                        </a:rPr>
                        <m:t>+</m:t>
                      </m:r>
                      <m:r>
                        <a:rPr lang="ru-RU" sz="2800" b="1" i="1">
                          <a:latin typeface="Cambria Math"/>
                        </a:rPr>
                        <m:t>𝟐</m:t>
                      </m:r>
                      <m:r>
                        <a:rPr lang="en-US" sz="2800" b="1" i="1">
                          <a:latin typeface="Cambria Math"/>
                        </a:rPr>
                        <m:t>∙</m:t>
                      </m:r>
                      <m:r>
                        <a:rPr lang="ru-RU" sz="2800" b="1" i="1">
                          <a:latin typeface="Cambria Math"/>
                        </a:rPr>
                        <m:t>𝟒</m:t>
                      </m:r>
                      <m:r>
                        <a:rPr lang="ru-RU" sz="2800" b="1" i="1">
                          <a:latin typeface="Cambria Math"/>
                        </a:rPr>
                        <m:t>+</m:t>
                      </m:r>
                      <m:r>
                        <a:rPr lang="ru-RU" sz="2800" b="1" i="1">
                          <a:latin typeface="Cambria Math"/>
                        </a:rPr>
                        <m:t>𝟐</m:t>
                      </m:r>
                      <m:r>
                        <a:rPr lang="ru-RU" sz="2800" b="1" i="1">
                          <a:latin typeface="Cambria Math"/>
                        </a:rPr>
                        <m:t>=</m:t>
                      </m:r>
                      <m:r>
                        <a:rPr lang="ru-RU" sz="2800" b="1" i="1">
                          <a:latin typeface="Cambria Math"/>
                        </a:rPr>
                        <m:t>𝟓𝟐</m:t>
                      </m:r>
                    </m:oMath>
                  </m:oMathPara>
                </a14:m>
                <a:endParaRPr lang="ru-RU" sz="2800" b="1" dirty="0">
                  <a:latin typeface="Times New Roman" panose="02020603050405020304" pitchFamily="18" charset="0"/>
                  <a:cs typeface="Times New Roman" panose="02020603050405020304" pitchFamily="18" charset="0"/>
                </a:endParaRPr>
              </a:p>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Автомат ва автоматик линияларда  ишлов беришда операцияларни битта позиция га қўйишкаби ва ишлов бериш технологик жараёнини позицияларга дифференцияллаш каби кенг имкониятлар мавжуд. </a:t>
                </a:r>
                <a:endParaRPr lang="ru-RU" sz="2800" b="1" dirty="0">
                  <a:latin typeface="Times New Roman" panose="02020603050405020304" pitchFamily="18" charset="0"/>
                  <a:cs typeface="Times New Roman" panose="02020603050405020304" pitchFamily="18" charset="0"/>
                </a:endParaRPr>
              </a:p>
            </p:txBody>
          </p:sp>
        </mc:Choice>
        <mc:Fallback xmlns="">
          <p:sp>
            <p:nvSpPr>
              <p:cNvPr id="3" name="Объект 2"/>
              <p:cNvSpPr>
                <a:spLocks noGrp="1" noRot="1" noChangeAspect="1" noMove="1" noResize="1" noEditPoints="1" noAdjustHandles="1" noChangeArrowheads="1" noChangeShapeType="1" noTextEdit="1"/>
              </p:cNvSpPr>
              <p:nvPr>
                <p:ph idx="1"/>
              </p:nvPr>
            </p:nvSpPr>
            <p:spPr>
              <a:xfrm>
                <a:off x="316521" y="188640"/>
                <a:ext cx="8424936" cy="6480720"/>
              </a:xfrm>
              <a:blipFill rotWithShape="1">
                <a:blip r:embed="rId2"/>
                <a:stretch>
                  <a:fillRect l="-1520" r="-1447"/>
                </a:stretch>
              </a:blipFill>
            </p:spPr>
            <p:txBody>
              <a:bodyPr/>
              <a:lstStyle/>
              <a:p>
                <a:r>
                  <a:rPr lang="ru-RU">
                    <a:noFill/>
                  </a:rPr>
                  <a:t> </a:t>
                </a:r>
              </a:p>
            </p:txBody>
          </p:sp>
        </mc:Fallback>
      </mc:AlternateContent>
    </p:spTree>
    <p:extLst>
      <p:ext uri="{BB962C8B-B14F-4D97-AF65-F5344CB8AC3E}">
        <p14:creationId xmlns:p14="http://schemas.microsoft.com/office/powerpoint/2010/main" val="222461734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6021288"/>
            <a:ext cx="8424936" cy="576064"/>
          </a:xfrm>
        </p:spPr>
        <p:txBody>
          <a:bodyPr anchor="ctr">
            <a:noAutofit/>
          </a:bodyPr>
          <a:lstStyle/>
          <a:p>
            <a:pPr marL="0" indent="536575" algn="just">
              <a:lnSpc>
                <a:spcPct val="150000"/>
              </a:lnSpc>
              <a:spcBef>
                <a:spcPts val="0"/>
              </a:spcBef>
              <a:buNone/>
            </a:pPr>
            <a:r>
              <a:rPr lang="ru-RU" sz="2800" b="1" dirty="0">
                <a:latin typeface="Times New Roman" panose="02020603050405020304" pitchFamily="18" charset="0"/>
                <a:cs typeface="Times New Roman" panose="02020603050405020304" pitchFamily="18" charset="0"/>
              </a:rPr>
              <a:t>12.2-расм. </a:t>
            </a:r>
            <a:r>
              <a:rPr lang="ru-RU" sz="2800" b="1" dirty="0" err="1">
                <a:latin typeface="Times New Roman" panose="02020603050405020304" pitchFamily="18" charset="0"/>
                <a:cs typeface="Times New Roman" panose="02020603050405020304" pitchFamily="18" charset="0"/>
              </a:rPr>
              <a:t>Тешикларга</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ишлов</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бериш</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схемаси</a:t>
            </a:r>
            <a:r>
              <a:rPr lang="ru-RU" sz="2800" b="1" dirty="0">
                <a:latin typeface="Times New Roman" panose="02020603050405020304" pitchFamily="18" charset="0"/>
                <a:cs typeface="Times New Roman" panose="02020603050405020304" pitchFamily="18" charset="0"/>
              </a:rPr>
              <a:t>.</a:t>
            </a: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800" y="188639"/>
            <a:ext cx="3312368" cy="56864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7545414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332656"/>
            <a:ext cx="8424936" cy="6264696"/>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Ишлов бериш усуллари танлаб олингандан сўнг биринчи олдинга қўйилган масала бу асосий операцияларни гуруҳлаштириш ва асосий операциялар занжирини вужудга келтириш лозим.</a:t>
            </a:r>
          </a:p>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Юқорида келтирилган маълумотларга асосланиб, сиғдирилмай қолган технологик жараённи занжирини вужудга келтириш қуйидагича ёзиш мумкин.</a:t>
            </a:r>
          </a:p>
        </p:txBody>
      </p:sp>
    </p:spTree>
    <p:extLst>
      <p:ext uri="{BB962C8B-B14F-4D97-AF65-F5344CB8AC3E}">
        <p14:creationId xmlns:p14="http://schemas.microsoft.com/office/powerpoint/2010/main" val="309435633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260648"/>
            <a:ext cx="8424936" cy="6264696"/>
          </a:xfrm>
        </p:spPr>
        <p:txBody>
          <a:bodyPr>
            <a:noAutofit/>
          </a:bodyPr>
          <a:lstStyle/>
          <a:p>
            <a:pPr marL="0" indent="536575" algn="just">
              <a:lnSpc>
                <a:spcPct val="140000"/>
              </a:lnSpc>
              <a:buNone/>
            </a:pPr>
            <a:r>
              <a:rPr lang="uz-Cyrl-UZ" sz="2800" dirty="0">
                <a:latin typeface="Times New Roman" panose="02020603050405020304" pitchFamily="18" charset="0"/>
                <a:cs typeface="Times New Roman" panose="02020603050405020304" pitchFamily="18" charset="0"/>
              </a:rPr>
              <a:t>1-тешикни </a:t>
            </a:r>
            <a:r>
              <a:rPr lang="ru-RU" sz="2800" dirty="0">
                <a:latin typeface="Times New Roman" panose="02020603050405020304" pitchFamily="18" charset="0"/>
                <a:cs typeface="Times New Roman" panose="02020603050405020304" pitchFamily="18" charset="0"/>
                <a:sym typeface="Symbol"/>
              </a:rPr>
              <a:t></a:t>
            </a:r>
            <a:r>
              <a:rPr lang="uz-Cyrl-UZ" sz="2800" dirty="0">
                <a:latin typeface="Times New Roman" panose="02020603050405020304" pitchFamily="18" charset="0"/>
                <a:cs typeface="Times New Roman" panose="02020603050405020304" pitchFamily="18" charset="0"/>
              </a:rPr>
              <a:t>15 га тешик очиш, қолган операциялар  t</a:t>
            </a:r>
            <a:r>
              <a:rPr lang="uz-Cyrl-UZ" sz="2800" baseline="-25000" dirty="0">
                <a:latin typeface="Times New Roman" panose="02020603050405020304" pitchFamily="18" charset="0"/>
                <a:cs typeface="Times New Roman" panose="02020603050405020304" pitchFamily="18" charset="0"/>
              </a:rPr>
              <a:t>рi</a:t>
            </a:r>
            <a:r>
              <a:rPr lang="uz-Cyrl-UZ" sz="2800" dirty="0">
                <a:latin typeface="Times New Roman" panose="02020603050405020304" pitchFamily="18" charset="0"/>
                <a:cs typeface="Times New Roman" panose="02020603050405020304" pitchFamily="18" charset="0"/>
              </a:rPr>
              <a:t>=0.39  (1-12) ҳам шу бўлувчига тенг. t</a:t>
            </a:r>
            <a:r>
              <a:rPr lang="uz-Cyrl-UZ" sz="2800" baseline="-25000" dirty="0">
                <a:latin typeface="Times New Roman" panose="02020603050405020304" pitchFamily="18" charset="0"/>
                <a:cs typeface="Times New Roman" panose="02020603050405020304" pitchFamily="18" charset="0"/>
              </a:rPr>
              <a:t>рi</a:t>
            </a:r>
            <a:r>
              <a:rPr lang="uz-Cyrl-UZ" sz="2800" dirty="0">
                <a:latin typeface="Times New Roman" panose="02020603050405020304" pitchFamily="18" charset="0"/>
                <a:cs typeface="Times New Roman" panose="02020603050405020304" pitchFamily="18" charset="0"/>
              </a:rPr>
              <a:t>=0.39 мин</a:t>
            </a:r>
            <a:endParaRPr lang="ru-RU" sz="2800" b="1" dirty="0">
              <a:latin typeface="Times New Roman" panose="02020603050405020304" pitchFamily="18" charset="0"/>
              <a:cs typeface="Times New Roman" panose="02020603050405020304" pitchFamily="18" charset="0"/>
            </a:endParaRPr>
          </a:p>
          <a:p>
            <a:pPr marL="0" indent="536575" algn="just">
              <a:lnSpc>
                <a:spcPct val="140000"/>
              </a:lnSpc>
              <a:buNone/>
            </a:pPr>
            <a:r>
              <a:rPr lang="uz-Cyrl-UZ" sz="2800" dirty="0">
                <a:latin typeface="Times New Roman" panose="02020603050405020304" pitchFamily="18" charset="0"/>
                <a:cs typeface="Times New Roman" panose="02020603050405020304" pitchFamily="18" charset="0"/>
              </a:rPr>
              <a:t>1-тешикдаги фаскаларни </a:t>
            </a:r>
            <a:r>
              <a:rPr lang="ru-RU" sz="2800" dirty="0">
                <a:latin typeface="Times New Roman" panose="02020603050405020304" pitchFamily="18" charset="0"/>
                <a:cs typeface="Times New Roman" panose="02020603050405020304" pitchFamily="18" charset="0"/>
                <a:sym typeface="Symbol"/>
              </a:rPr>
              <a:t></a:t>
            </a:r>
            <a:r>
              <a:rPr lang="uz-Cyrl-UZ" sz="2800" dirty="0">
                <a:latin typeface="Times New Roman" panose="02020603050405020304" pitchFamily="18" charset="0"/>
                <a:cs typeface="Times New Roman" panose="02020603050405020304" pitchFamily="18" charset="0"/>
              </a:rPr>
              <a:t> 13 гача олиб ташлаш, t</a:t>
            </a:r>
            <a:r>
              <a:rPr lang="uz-Cyrl-UZ" sz="2800" baseline="-25000" dirty="0">
                <a:latin typeface="Times New Roman" panose="02020603050405020304" pitchFamily="18" charset="0"/>
                <a:cs typeface="Times New Roman" panose="02020603050405020304" pitchFamily="18" charset="0"/>
              </a:rPr>
              <a:t>рi</a:t>
            </a:r>
            <a:r>
              <a:rPr lang="uz-Cyrl-UZ" sz="2800" dirty="0">
                <a:latin typeface="Times New Roman" panose="02020603050405020304" pitchFamily="18" charset="0"/>
                <a:cs typeface="Times New Roman" panose="02020603050405020304" pitchFamily="18" charset="0"/>
              </a:rPr>
              <a:t>=0.39, қолган 2-12 тешикларни фаскаларини кесиб ташлаш ҳам t</a:t>
            </a:r>
            <a:r>
              <a:rPr lang="uz-Cyrl-UZ" sz="2800" baseline="-25000" dirty="0">
                <a:latin typeface="Times New Roman" panose="02020603050405020304" pitchFamily="18" charset="0"/>
                <a:cs typeface="Times New Roman" panose="02020603050405020304" pitchFamily="18" charset="0"/>
              </a:rPr>
              <a:t>рi</a:t>
            </a:r>
            <a:r>
              <a:rPr lang="uz-Cyrl-UZ" sz="2800" dirty="0">
                <a:latin typeface="Times New Roman" panose="02020603050405020304" pitchFamily="18" charset="0"/>
                <a:cs typeface="Times New Roman" panose="02020603050405020304" pitchFamily="18" charset="0"/>
              </a:rPr>
              <a:t>=0.9 га умумлаштирилади. </a:t>
            </a:r>
            <a:endParaRPr lang="ru-RU" sz="2800" b="1" dirty="0">
              <a:latin typeface="Times New Roman" panose="02020603050405020304" pitchFamily="18" charset="0"/>
              <a:cs typeface="Times New Roman" panose="02020603050405020304" pitchFamily="18" charset="0"/>
            </a:endParaRPr>
          </a:p>
          <a:p>
            <a:pPr marL="0" indent="536575" algn="just">
              <a:lnSpc>
                <a:spcPct val="140000"/>
              </a:lnSpc>
              <a:buNone/>
            </a:pPr>
            <a:r>
              <a:rPr lang="uz-Cyrl-UZ" sz="2800" dirty="0">
                <a:latin typeface="Times New Roman" panose="02020603050405020304" pitchFamily="18" charset="0"/>
                <a:cs typeface="Times New Roman" panose="02020603050405020304" pitchFamily="18" charset="0"/>
              </a:rPr>
              <a:t>13-тешикни </a:t>
            </a:r>
            <a:r>
              <a:rPr lang="ru-RU" sz="2800" dirty="0">
                <a:latin typeface="Times New Roman" panose="02020603050405020304" pitchFamily="18" charset="0"/>
                <a:cs typeface="Times New Roman" panose="02020603050405020304" pitchFamily="18" charset="0"/>
                <a:sym typeface="Symbol"/>
              </a:rPr>
              <a:t></a:t>
            </a:r>
            <a:r>
              <a:rPr lang="uz-Cyrl-UZ" sz="2800" dirty="0">
                <a:latin typeface="Times New Roman" panose="02020603050405020304" pitchFamily="18" charset="0"/>
                <a:cs typeface="Times New Roman" panose="02020603050405020304" pitchFamily="18" charset="0"/>
              </a:rPr>
              <a:t>10,5 мм тешик очиш t</a:t>
            </a:r>
            <a:r>
              <a:rPr lang="uz-Cyrl-UZ" sz="2800" baseline="-25000" dirty="0">
                <a:latin typeface="Times New Roman" panose="02020603050405020304" pitchFamily="18" charset="0"/>
                <a:cs typeface="Times New Roman" panose="02020603050405020304" pitchFamily="18" charset="0"/>
              </a:rPr>
              <a:t>рi</a:t>
            </a:r>
            <a:r>
              <a:rPr lang="uz-Cyrl-UZ" sz="2800" dirty="0">
                <a:latin typeface="Times New Roman" panose="02020603050405020304" pitchFamily="18" charset="0"/>
                <a:cs typeface="Times New Roman" panose="02020603050405020304" pitchFamily="18" charset="0"/>
              </a:rPr>
              <a:t>=0.39 15-17 - тешикларни </a:t>
            </a:r>
            <a:r>
              <a:rPr lang="ru-RU" sz="2800" dirty="0">
                <a:latin typeface="Times New Roman" panose="02020603050405020304" pitchFamily="18" charset="0"/>
                <a:cs typeface="Times New Roman" panose="02020603050405020304" pitchFamily="18" charset="0"/>
                <a:sym typeface="Symbol"/>
              </a:rPr>
              <a:t></a:t>
            </a:r>
            <a:r>
              <a:rPr lang="uz-Cyrl-UZ" sz="2800" dirty="0">
                <a:latin typeface="Times New Roman" panose="02020603050405020304" pitchFamily="18" charset="0"/>
                <a:cs typeface="Times New Roman" panose="02020603050405020304" pitchFamily="18" charset="0"/>
              </a:rPr>
              <a:t>14 га очиш ҳам умумлаштирилади (t</a:t>
            </a:r>
            <a:r>
              <a:rPr lang="uz-Cyrl-UZ" sz="2800" baseline="-25000" dirty="0">
                <a:latin typeface="Times New Roman" panose="02020603050405020304" pitchFamily="18" charset="0"/>
                <a:cs typeface="Times New Roman" panose="02020603050405020304" pitchFamily="18" charset="0"/>
              </a:rPr>
              <a:t>рi</a:t>
            </a:r>
            <a:r>
              <a:rPr lang="uz-Cyrl-UZ" sz="2800" dirty="0">
                <a:latin typeface="Times New Roman" panose="02020603050405020304" pitchFamily="18" charset="0"/>
                <a:cs typeface="Times New Roman" panose="02020603050405020304" pitchFamily="18" charset="0"/>
              </a:rPr>
              <a:t>=0.28 мин). t</a:t>
            </a:r>
            <a:r>
              <a:rPr lang="uz-Cyrl-UZ" sz="2800" baseline="-25000" dirty="0">
                <a:latin typeface="Times New Roman" panose="02020603050405020304" pitchFamily="18" charset="0"/>
                <a:cs typeface="Times New Roman" panose="02020603050405020304" pitchFamily="18" charset="0"/>
              </a:rPr>
              <a:t>рi</a:t>
            </a:r>
            <a:r>
              <a:rPr lang="uz-Cyrl-UZ" sz="2800" dirty="0">
                <a:latin typeface="Times New Roman" panose="02020603050405020304" pitchFamily="18" charset="0"/>
                <a:cs typeface="Times New Roman" panose="02020603050405020304" pitchFamily="18" charset="0"/>
              </a:rPr>
              <a:t>=0,10 мин 13 ва 14 - тешикларни </a:t>
            </a:r>
            <a:r>
              <a:rPr lang="en-US" sz="2800" dirty="0">
                <a:latin typeface="Times New Roman" panose="02020603050405020304" pitchFamily="18" charset="0"/>
                <a:cs typeface="Times New Roman" panose="02020603050405020304" pitchFamily="18" charset="0"/>
                <a:sym typeface="Symbol"/>
              </a:rPr>
              <a:t></a:t>
            </a:r>
            <a:r>
              <a:rPr lang="uz-Cyrl-UZ" sz="2800" dirty="0">
                <a:latin typeface="Times New Roman" panose="02020603050405020304" pitchFamily="18" charset="0"/>
                <a:cs typeface="Times New Roman" panose="02020603050405020304" pitchFamily="18" charset="0"/>
              </a:rPr>
              <a:t>14 гача фаскаларни кесиб ташлаш. t</a:t>
            </a:r>
            <a:r>
              <a:rPr lang="uz-Cyrl-UZ" sz="2800" baseline="-25000" dirty="0">
                <a:latin typeface="Times New Roman" panose="02020603050405020304" pitchFamily="18" charset="0"/>
                <a:cs typeface="Times New Roman" panose="02020603050405020304" pitchFamily="18" charset="0"/>
              </a:rPr>
              <a:t>рi</a:t>
            </a:r>
            <a:r>
              <a:rPr lang="uz-Cyrl-UZ" sz="2800" dirty="0">
                <a:latin typeface="Times New Roman" panose="02020603050405020304" pitchFamily="18" charset="0"/>
                <a:cs typeface="Times New Roman" panose="02020603050405020304" pitchFamily="18" charset="0"/>
              </a:rPr>
              <a:t>=0,09мин</a:t>
            </a:r>
            <a:endParaRPr lang="ru-R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0978026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332656"/>
            <a:ext cx="8424936" cy="6264696"/>
          </a:xfrm>
        </p:spPr>
        <p:txBody>
          <a:bodyPr>
            <a:noAutofit/>
          </a:bodyPr>
          <a:lstStyle/>
          <a:p>
            <a:pPr marL="0" indent="536575" algn="just">
              <a:lnSpc>
                <a:spcPct val="110000"/>
              </a:lnSpc>
              <a:spcBef>
                <a:spcPts val="600"/>
              </a:spcBef>
              <a:buNone/>
            </a:pPr>
            <a:r>
              <a:rPr lang="uz-Cyrl-UZ" sz="2800" dirty="0">
                <a:latin typeface="Times New Roman" panose="02020603050405020304" pitchFamily="18" charset="0"/>
                <a:cs typeface="Times New Roman" panose="02020603050405020304" pitchFamily="18" charset="0"/>
              </a:rPr>
              <a:t>16-тешикни </a:t>
            </a:r>
            <a:r>
              <a:rPr lang="ru-RU" sz="2800" dirty="0">
                <a:latin typeface="Times New Roman" panose="02020603050405020304" pitchFamily="18" charset="0"/>
                <a:cs typeface="Times New Roman" panose="02020603050405020304" pitchFamily="18" charset="0"/>
                <a:sym typeface="Symbol"/>
              </a:rPr>
              <a:t></a:t>
            </a:r>
            <a:r>
              <a:rPr lang="uz-Cyrl-UZ" sz="2800" dirty="0">
                <a:latin typeface="Times New Roman" panose="02020603050405020304" pitchFamily="18" charset="0"/>
                <a:cs typeface="Times New Roman" panose="02020603050405020304" pitchFamily="18" charset="0"/>
              </a:rPr>
              <a:t>88гача қор йўниш, t</a:t>
            </a:r>
            <a:r>
              <a:rPr lang="uz-Cyrl-UZ" sz="2800" baseline="-25000" dirty="0">
                <a:latin typeface="Times New Roman" panose="02020603050405020304" pitchFamily="18" charset="0"/>
                <a:cs typeface="Times New Roman" panose="02020603050405020304" pitchFamily="18" charset="0"/>
              </a:rPr>
              <a:t>рi</a:t>
            </a:r>
            <a:r>
              <a:rPr lang="uz-Cyrl-UZ" sz="2800" dirty="0">
                <a:latin typeface="Times New Roman" panose="02020603050405020304" pitchFamily="18" charset="0"/>
                <a:cs typeface="Times New Roman" panose="02020603050405020304" pitchFamily="18" charset="0"/>
              </a:rPr>
              <a:t>=0,44мин. </a:t>
            </a:r>
            <a:r>
              <a:rPr lang="ru-RU" sz="2800" dirty="0">
                <a:latin typeface="Times New Roman" panose="02020603050405020304" pitchFamily="18" charset="0"/>
                <a:cs typeface="Times New Roman" panose="02020603050405020304" pitchFamily="18" charset="0"/>
              </a:rPr>
              <a:t>15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17 - </a:t>
            </a:r>
            <a:r>
              <a:rPr lang="ru-RU" sz="2800" dirty="0" err="1">
                <a:latin typeface="Times New Roman" panose="02020603050405020304" pitchFamily="18" charset="0"/>
                <a:cs typeface="Times New Roman" panose="02020603050405020304" pitchFamily="18" charset="0"/>
              </a:rPr>
              <a:t>тешикларни</a:t>
            </a:r>
            <a:r>
              <a:rPr lang="ru-RU" sz="28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sym typeface="Symbol"/>
              </a:rPr>
              <a:t></a:t>
            </a:r>
            <a:r>
              <a:rPr lang="ru-RU" sz="2800" dirty="0">
                <a:latin typeface="Times New Roman" panose="02020603050405020304" pitchFamily="18" charset="0"/>
                <a:cs typeface="Times New Roman" panose="02020603050405020304" pitchFamily="18" charset="0"/>
              </a:rPr>
              <a:t>12,7ча </a:t>
            </a:r>
            <a:r>
              <a:rPr lang="ru-RU" sz="2800" dirty="0" err="1">
                <a:latin typeface="Times New Roman" panose="02020603050405020304" pitchFamily="18" charset="0"/>
                <a:cs typeface="Times New Roman" panose="02020603050405020304" pitchFamily="18" charset="0"/>
              </a:rPr>
              <a:t>зенкерлаш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умумлаштирилади</a:t>
            </a:r>
            <a:r>
              <a:rPr lang="ru-RU" sz="2800" dirty="0">
                <a:latin typeface="Times New Roman" panose="02020603050405020304" pitchFamily="18" charset="0"/>
                <a:cs typeface="Times New Roman" panose="02020603050405020304" pitchFamily="18" charset="0"/>
              </a:rPr>
              <a:t>. </a:t>
            </a:r>
            <a:endParaRPr lang="ru-RU" sz="2800" b="1" dirty="0">
              <a:latin typeface="Times New Roman" panose="02020603050405020304" pitchFamily="18" charset="0"/>
              <a:cs typeface="Times New Roman" panose="02020603050405020304" pitchFamily="18" charset="0"/>
            </a:endParaRPr>
          </a:p>
          <a:p>
            <a:pPr marL="0" indent="536575" algn="just">
              <a:lnSpc>
                <a:spcPct val="110000"/>
              </a:lnSpc>
              <a:spcBef>
                <a:spcPts val="600"/>
              </a:spcBef>
              <a:buNone/>
            </a:pPr>
            <a:r>
              <a:rPr lang="ru-RU" sz="2800" dirty="0">
                <a:latin typeface="Times New Roman" panose="02020603050405020304" pitchFamily="18" charset="0"/>
                <a:cs typeface="Times New Roman" panose="02020603050405020304" pitchFamily="18" charset="0"/>
              </a:rPr>
              <a:t>16-тешикни </a:t>
            </a:r>
            <a:r>
              <a:rPr lang="ru-RU" sz="2800" dirty="0">
                <a:latin typeface="Times New Roman" panose="02020603050405020304" pitchFamily="18" charset="0"/>
                <a:cs typeface="Times New Roman" panose="02020603050405020304" pitchFamily="18" charset="0"/>
                <a:sym typeface="Symbol"/>
              </a:rPr>
              <a:t></a:t>
            </a:r>
            <a:r>
              <a:rPr lang="ru-RU" sz="2800" dirty="0">
                <a:latin typeface="Times New Roman" panose="02020603050405020304" pitchFamily="18" charset="0"/>
                <a:cs typeface="Times New Roman" panose="02020603050405020304" pitchFamily="18" charset="0"/>
              </a:rPr>
              <a:t>90гача </a:t>
            </a:r>
            <a:r>
              <a:rPr lang="ru-RU" sz="2800" dirty="0" err="1">
                <a:latin typeface="Times New Roman" panose="02020603050405020304" pitchFamily="18" charset="0"/>
                <a:cs typeface="Times New Roman" panose="02020603050405020304" pitchFamily="18" charset="0"/>
              </a:rPr>
              <a:t>тоза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a:t>
            </a:r>
            <a:r>
              <a:rPr lang="ru-RU" sz="28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a:t>
            </a:r>
            <a:r>
              <a:rPr lang="ru-RU" sz="2800" baseline="-25000" dirty="0" err="1">
                <a:latin typeface="Times New Roman" panose="02020603050405020304" pitchFamily="18" charset="0"/>
                <a:cs typeface="Times New Roman" panose="02020603050405020304" pitchFamily="18" charset="0"/>
              </a:rPr>
              <a:t>рi</a:t>
            </a:r>
            <a:r>
              <a:rPr lang="ru-RU" sz="2800" dirty="0">
                <a:latin typeface="Times New Roman" panose="02020603050405020304" pitchFamily="18" charset="0"/>
                <a:cs typeface="Times New Roman" panose="02020603050405020304" pitchFamily="18" charset="0"/>
              </a:rPr>
              <a:t>=0.83мин, 13га </a:t>
            </a:r>
            <a:r>
              <a:rPr lang="ru-RU" sz="2800" dirty="0" err="1">
                <a:latin typeface="Times New Roman" panose="02020603050405020304" pitchFamily="18" charset="0"/>
                <a:cs typeface="Times New Roman" panose="02020603050405020304" pitchFamily="18" charset="0"/>
              </a:rPr>
              <a:t>тешикларни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развёткалаш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умумлаштирилади</a:t>
            </a:r>
            <a:r>
              <a:rPr lang="ru-RU" sz="2800" dirty="0">
                <a:latin typeface="Times New Roman" panose="02020603050405020304" pitchFamily="18" charset="0"/>
                <a:cs typeface="Times New Roman" panose="02020603050405020304" pitchFamily="18" charset="0"/>
              </a:rPr>
              <a:t>.</a:t>
            </a:r>
            <a:r>
              <a:rPr lang="en-US" sz="2800" dirty="0">
                <a:latin typeface="Times New Roman" panose="02020603050405020304" pitchFamily="18" charset="0"/>
                <a:cs typeface="Times New Roman" panose="02020603050405020304" pitchFamily="18" charset="0"/>
              </a:rPr>
              <a:t>t</a:t>
            </a:r>
            <a:r>
              <a:rPr lang="ru-RU" sz="2800" baseline="-25000" dirty="0" err="1">
                <a:latin typeface="Times New Roman" panose="02020603050405020304" pitchFamily="18" charset="0"/>
                <a:cs typeface="Times New Roman" panose="02020603050405020304" pitchFamily="18" charset="0"/>
              </a:rPr>
              <a:t>рi</a:t>
            </a:r>
            <a:r>
              <a:rPr lang="ru-RU" sz="2800" dirty="0">
                <a:latin typeface="Times New Roman" panose="02020603050405020304" pitchFamily="18" charset="0"/>
                <a:cs typeface="Times New Roman" panose="02020603050405020304" pitchFamily="18" charset="0"/>
              </a:rPr>
              <a:t>=0.16 мин</a:t>
            </a:r>
            <a:endParaRPr lang="ru-RU" sz="2800" b="1" dirty="0">
              <a:latin typeface="Times New Roman" panose="02020603050405020304" pitchFamily="18" charset="0"/>
              <a:cs typeface="Times New Roman" panose="02020603050405020304" pitchFamily="18" charset="0"/>
            </a:endParaRPr>
          </a:p>
          <a:p>
            <a:pPr marL="0" indent="536575" algn="just">
              <a:lnSpc>
                <a:spcPct val="110000"/>
              </a:lnSpc>
              <a:spcBef>
                <a:spcPts val="600"/>
              </a:spcBef>
              <a:buNone/>
            </a:pPr>
            <a:r>
              <a:rPr lang="ru-RU" sz="2800" dirty="0">
                <a:latin typeface="Times New Roman" panose="02020603050405020304" pitchFamily="18" charset="0"/>
                <a:cs typeface="Times New Roman" panose="02020603050405020304" pitchFamily="18" charset="0"/>
              </a:rPr>
              <a:t>1-тешикка М12 резьба </a:t>
            </a:r>
            <a:r>
              <a:rPr lang="ru-RU" sz="2800" dirty="0" err="1">
                <a:latin typeface="Times New Roman" panose="02020603050405020304" pitchFamily="18" charset="0"/>
                <a:cs typeface="Times New Roman" panose="02020603050405020304" pitchFamily="18" charset="0"/>
              </a:rPr>
              <a:t>очиш</a:t>
            </a:r>
            <a:r>
              <a:rPr lang="ru-RU" sz="28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a:t>
            </a:r>
            <a:r>
              <a:rPr lang="ru-RU" sz="2800" baseline="-25000" dirty="0" err="1">
                <a:latin typeface="Times New Roman" panose="02020603050405020304" pitchFamily="18" charset="0"/>
                <a:cs typeface="Times New Roman" panose="02020603050405020304" pitchFamily="18" charset="0"/>
              </a:rPr>
              <a:t>рi</a:t>
            </a:r>
            <a:r>
              <a:rPr lang="ru-RU" sz="2800" dirty="0">
                <a:latin typeface="Times New Roman" panose="02020603050405020304" pitchFamily="18" charset="0"/>
                <a:cs typeface="Times New Roman" panose="02020603050405020304" pitchFamily="18" charset="0"/>
              </a:rPr>
              <a:t>=0.42 мин, 3,5,8,9,11,12 - </a:t>
            </a:r>
            <a:r>
              <a:rPr lang="ru-RU" sz="2800" dirty="0" err="1">
                <a:latin typeface="Times New Roman" panose="02020603050405020304" pitchFamily="18" charset="0"/>
                <a:cs typeface="Times New Roman" panose="02020603050405020304" pitchFamily="18" charset="0"/>
              </a:rPr>
              <a:t>тешикларга</a:t>
            </a:r>
            <a:r>
              <a:rPr lang="ru-RU" sz="2800" dirty="0">
                <a:latin typeface="Times New Roman" panose="02020603050405020304" pitchFamily="18" charset="0"/>
                <a:cs typeface="Times New Roman" panose="02020603050405020304" pitchFamily="18" charset="0"/>
              </a:rPr>
              <a:t> резьба </a:t>
            </a:r>
            <a:r>
              <a:rPr lang="ru-RU" sz="2800" dirty="0" err="1">
                <a:latin typeface="Times New Roman" panose="02020603050405020304" pitchFamily="18" charset="0"/>
                <a:cs typeface="Times New Roman" panose="02020603050405020304" pitchFamily="18" charset="0"/>
              </a:rPr>
              <a:t>очиш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умумлаштирилади</a:t>
            </a:r>
            <a:r>
              <a:rPr lang="ru-RU" sz="28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a:t>
            </a:r>
            <a:r>
              <a:rPr lang="ru-RU" sz="2800" baseline="-25000" dirty="0" err="1">
                <a:latin typeface="Times New Roman" panose="02020603050405020304" pitchFamily="18" charset="0"/>
                <a:cs typeface="Times New Roman" panose="02020603050405020304" pitchFamily="18" charset="0"/>
              </a:rPr>
              <a:t>рi</a:t>
            </a:r>
            <a:r>
              <a:rPr lang="ru-RU" sz="2800" dirty="0">
                <a:latin typeface="Times New Roman" panose="02020603050405020304" pitchFamily="18" charset="0"/>
                <a:cs typeface="Times New Roman" panose="02020603050405020304" pitchFamily="18" charset="0"/>
              </a:rPr>
              <a:t>=0.42  мин.</a:t>
            </a:r>
            <a:endParaRPr lang="ru-RU" sz="2800" b="1" dirty="0">
              <a:latin typeface="Times New Roman" panose="02020603050405020304" pitchFamily="18" charset="0"/>
              <a:cs typeface="Times New Roman" panose="02020603050405020304" pitchFamily="18" charset="0"/>
            </a:endParaRPr>
          </a:p>
          <a:p>
            <a:pPr marL="0" indent="536575" algn="just">
              <a:lnSpc>
                <a:spcPct val="110000"/>
              </a:lnSpc>
              <a:spcBef>
                <a:spcPts val="600"/>
              </a:spcBef>
              <a:buNone/>
            </a:pPr>
            <a:r>
              <a:rPr lang="ru-RU" sz="2800" dirty="0">
                <a:latin typeface="Times New Roman" panose="02020603050405020304" pitchFamily="18" charset="0"/>
                <a:cs typeface="Times New Roman" panose="02020603050405020304" pitchFamily="18" charset="0"/>
              </a:rPr>
              <a:t>2-тешикка М12 резьба </a:t>
            </a:r>
            <a:r>
              <a:rPr lang="ru-RU" sz="2800" dirty="0" err="1">
                <a:latin typeface="Times New Roman" panose="02020603050405020304" pitchFamily="18" charset="0"/>
                <a:cs typeface="Times New Roman" panose="02020603050405020304" pitchFamily="18" charset="0"/>
              </a:rPr>
              <a:t>очиш</a:t>
            </a:r>
            <a:r>
              <a:rPr lang="ru-RU" sz="28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a:t>
            </a:r>
            <a:r>
              <a:rPr lang="ru-RU" sz="2800" baseline="-25000" dirty="0" err="1">
                <a:latin typeface="Times New Roman" panose="02020603050405020304" pitchFamily="18" charset="0"/>
                <a:cs typeface="Times New Roman" panose="02020603050405020304" pitchFamily="18" charset="0"/>
              </a:rPr>
              <a:t>рi</a:t>
            </a:r>
            <a:r>
              <a:rPr lang="ru-RU" sz="2800" dirty="0">
                <a:latin typeface="Times New Roman" panose="02020603050405020304" pitchFamily="18" charset="0"/>
                <a:cs typeface="Times New Roman" panose="02020603050405020304" pitchFamily="18" charset="0"/>
              </a:rPr>
              <a:t>=0,42 мин; </a:t>
            </a:r>
            <a:r>
              <a:rPr lang="ru-RU" sz="2800" dirty="0" err="1">
                <a:latin typeface="Times New Roman" panose="02020603050405020304" pitchFamily="18" charset="0"/>
                <a:cs typeface="Times New Roman" panose="02020603050405020304" pitchFamily="18" charset="0"/>
              </a:rPr>
              <a:t>бундан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ташқари</a:t>
            </a:r>
            <a:r>
              <a:rPr lang="ru-RU" sz="2800" dirty="0">
                <a:latin typeface="Times New Roman" panose="02020603050405020304" pitchFamily="18" charset="0"/>
                <a:cs typeface="Times New Roman" panose="02020603050405020304" pitchFamily="18" charset="0"/>
              </a:rPr>
              <a:t> 4,6,7,10,13,14 </a:t>
            </a:r>
            <a:r>
              <a:rPr lang="ru-RU" sz="2800" dirty="0" err="1">
                <a:latin typeface="Times New Roman" panose="02020603050405020304" pitchFamily="18" charset="0"/>
                <a:cs typeface="Times New Roman" panose="02020603050405020304" pitchFamily="18" charset="0"/>
              </a:rPr>
              <a:t>тешикларга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ҳам</a:t>
            </a:r>
            <a:r>
              <a:rPr lang="ru-RU" sz="2800" dirty="0">
                <a:latin typeface="Times New Roman" panose="02020603050405020304" pitchFamily="18" charset="0"/>
                <a:cs typeface="Times New Roman" panose="02020603050405020304" pitchFamily="18" charset="0"/>
              </a:rPr>
              <a:t> резьба </a:t>
            </a:r>
            <a:r>
              <a:rPr lang="ru-RU" sz="2800" dirty="0" err="1">
                <a:latin typeface="Times New Roman" panose="02020603050405020304" pitchFamily="18" charset="0"/>
                <a:cs typeface="Times New Roman" panose="02020603050405020304" pitchFamily="18" charset="0"/>
              </a:rPr>
              <a:t>очиш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умумлаштирилади</a:t>
            </a:r>
            <a:r>
              <a:rPr lang="ru-RU" sz="28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a:t>
            </a:r>
            <a:r>
              <a:rPr lang="ru-RU" sz="2800" baseline="-25000" dirty="0" err="1">
                <a:latin typeface="Times New Roman" panose="02020603050405020304" pitchFamily="18" charset="0"/>
                <a:cs typeface="Times New Roman" panose="02020603050405020304" pitchFamily="18" charset="0"/>
              </a:rPr>
              <a:t>рi</a:t>
            </a:r>
            <a:r>
              <a:rPr lang="ru-RU" sz="2800" dirty="0">
                <a:latin typeface="Times New Roman" panose="02020603050405020304" pitchFamily="18" charset="0"/>
                <a:cs typeface="Times New Roman" panose="02020603050405020304" pitchFamily="18" charset="0"/>
              </a:rPr>
              <a:t>=0,42 мин</a:t>
            </a:r>
          </a:p>
        </p:txBody>
      </p:sp>
    </p:spTree>
    <p:extLst>
      <p:ext uri="{BB962C8B-B14F-4D97-AF65-F5344CB8AC3E}">
        <p14:creationId xmlns:p14="http://schemas.microsoft.com/office/powerpoint/2010/main" val="425145405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Объект 2"/>
              <p:cNvSpPr>
                <a:spLocks noGrp="1"/>
              </p:cNvSpPr>
              <p:nvPr>
                <p:ph idx="1"/>
              </p:nvPr>
            </p:nvSpPr>
            <p:spPr>
              <a:xfrm>
                <a:off x="323528" y="332656"/>
                <a:ext cx="8424936" cy="6264696"/>
              </a:xfrm>
            </p:spPr>
            <p:txBody>
              <a:bodyPr>
                <a:noAutofit/>
              </a:bodyPr>
              <a:lstStyle/>
              <a:p>
                <a:pPr marL="0" indent="536575" algn="just">
                  <a:lnSpc>
                    <a:spcPct val="150000"/>
                  </a:lnSpc>
                  <a:buNone/>
                </a:pPr>
                <a:r>
                  <a:rPr lang="ru-RU" sz="2800" dirty="0" smtClean="0">
                    <a:latin typeface="Times New Roman" panose="02020603050405020304" pitchFamily="18" charset="0"/>
                    <a:cs typeface="Times New Roman" panose="02020603050405020304" pitchFamily="18" charset="0"/>
                  </a:rPr>
                  <a:t>Шундай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операциялар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занжири</a:t>
                </a:r>
                <a:r>
                  <a:rPr lang="ru-RU" sz="2800" dirty="0">
                    <a:latin typeface="Times New Roman" panose="02020603050405020304" pitchFamily="18" charset="0"/>
                    <a:cs typeface="Times New Roman" panose="02020603050405020304" pitchFamily="18" charset="0"/>
                  </a:rPr>
                  <a:t> 7 та </a:t>
                </a:r>
                <a:r>
                  <a:rPr lang="ru-RU" sz="2800" dirty="0" err="1">
                    <a:latin typeface="Times New Roman" panose="02020603050405020304" pitchFamily="18" charset="0"/>
                    <a:cs typeface="Times New Roman" panose="02020603050405020304" pitchFamily="18" charset="0"/>
                  </a:rPr>
                  <a:t>операциялар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йиғиндисига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тенг</a:t>
                </a:r>
                <a:r>
                  <a:rPr lang="ru-RU" sz="2800" dirty="0" smtClean="0">
                    <a:latin typeface="Times New Roman" panose="02020603050405020304" pitchFamily="18" charset="0"/>
                    <a:cs typeface="Times New Roman" panose="02020603050405020304" pitchFamily="18" charset="0"/>
                  </a:rPr>
                  <a:t>.</a:t>
                </a:r>
              </a:p>
              <a:p>
                <a:pPr marL="0" indent="536575" algn="just">
                  <a:buNone/>
                </a:pPr>
                <a14:m>
                  <m:oMathPara xmlns:m="http://schemas.openxmlformats.org/officeDocument/2006/math">
                    <m:oMathParaPr>
                      <m:jc m:val="centerGroup"/>
                    </m:oMathParaPr>
                    <m:oMath xmlns:m="http://schemas.openxmlformats.org/officeDocument/2006/math">
                      <m:sSub>
                        <m:sSubPr>
                          <m:ctrlPr>
                            <a:rPr lang="ru-RU" sz="2800" i="1">
                              <a:latin typeface="Cambria Math"/>
                            </a:rPr>
                          </m:ctrlPr>
                        </m:sSubPr>
                        <m:e>
                          <m:r>
                            <a:rPr lang="ru-RU" sz="2800" b="1" i="1">
                              <a:effectLst/>
                              <a:latin typeface="Cambria Math"/>
                              <a:ea typeface="Times New Roman"/>
                              <a:cs typeface="Times New Roman"/>
                            </a:rPr>
                            <m:t>𝒕</m:t>
                          </m:r>
                        </m:e>
                        <m:sub>
                          <m:r>
                            <a:rPr lang="ru-RU" sz="2800" b="1" i="1">
                              <a:effectLst/>
                              <a:latin typeface="Cambria Math"/>
                              <a:ea typeface="Times New Roman"/>
                              <a:cs typeface="Times New Roman"/>
                            </a:rPr>
                            <m:t>𝒑𝒊</m:t>
                          </m:r>
                        </m:sub>
                      </m:sSub>
                      <m:r>
                        <a:rPr lang="ru-RU" sz="2800" b="1" i="1">
                          <a:effectLst/>
                          <a:latin typeface="Cambria Math"/>
                          <a:ea typeface="Times New Roman"/>
                          <a:cs typeface="Times New Roman"/>
                        </a:rPr>
                        <m:t>=</m:t>
                      </m:r>
                      <m:nary>
                        <m:naryPr>
                          <m:chr m:val="∑"/>
                          <m:limLoc m:val="undOvr"/>
                          <m:ctrlPr>
                            <a:rPr lang="ru-RU" sz="2800" b="0" i="1">
                              <a:effectLst/>
                              <a:latin typeface="Cambria Math"/>
                            </a:rPr>
                          </m:ctrlPr>
                        </m:naryPr>
                        <m:sub>
                          <m:r>
                            <a:rPr lang="ru-RU" sz="2800" b="1" i="1">
                              <a:effectLst/>
                              <a:latin typeface="Cambria Math"/>
                              <a:ea typeface="Times New Roman"/>
                              <a:cs typeface="Times New Roman"/>
                            </a:rPr>
                            <m:t>𝟏</m:t>
                          </m:r>
                        </m:sub>
                        <m:sup>
                          <m:r>
                            <a:rPr lang="ru-RU" sz="2800" b="1" i="1">
                              <a:effectLst/>
                              <a:latin typeface="Cambria Math"/>
                              <a:ea typeface="Times New Roman"/>
                              <a:cs typeface="Times New Roman"/>
                            </a:rPr>
                            <m:t>𝒏</m:t>
                          </m:r>
                        </m:sup>
                        <m:e>
                          <m:sSub>
                            <m:sSubPr>
                              <m:ctrlPr>
                                <a:rPr lang="ru-RU" sz="2800" b="0" i="1">
                                  <a:effectLst/>
                                  <a:latin typeface="Cambria Math"/>
                                </a:rPr>
                              </m:ctrlPr>
                            </m:sSubPr>
                            <m:e>
                              <m:r>
                                <a:rPr lang="ru-RU" sz="2800" b="1" i="1">
                                  <a:effectLst/>
                                  <a:latin typeface="Cambria Math"/>
                                  <a:ea typeface="Times New Roman"/>
                                  <a:cs typeface="Times New Roman"/>
                                </a:rPr>
                                <m:t>𝒕</m:t>
                              </m:r>
                            </m:e>
                            <m:sub>
                              <m:r>
                                <a:rPr lang="ru-RU" sz="2800" b="1" i="1">
                                  <a:effectLst/>
                                  <a:latin typeface="Cambria Math"/>
                                  <a:ea typeface="Times New Roman"/>
                                  <a:cs typeface="Times New Roman"/>
                                </a:rPr>
                                <m:t>𝒑𝒊</m:t>
                              </m:r>
                            </m:sub>
                          </m:sSub>
                          <m:r>
                            <a:rPr lang="ru-RU" sz="2800" b="1" i="1">
                              <a:effectLst/>
                              <a:latin typeface="Cambria Math"/>
                              <a:ea typeface="Times New Roman"/>
                              <a:cs typeface="Times New Roman"/>
                            </a:rPr>
                            <m:t>=</m:t>
                          </m:r>
                        </m:e>
                      </m:nary>
                      <m:r>
                        <a:rPr lang="ru-RU" sz="2800" b="1" i="1">
                          <a:effectLst/>
                          <a:latin typeface="Cambria Math"/>
                          <a:ea typeface="Times New Roman"/>
                          <a:cs typeface="Times New Roman"/>
                        </a:rPr>
                        <m:t>𝟎</m:t>
                      </m:r>
                      <m:r>
                        <a:rPr lang="ru-RU" sz="2800" b="1">
                          <a:effectLst/>
                          <a:latin typeface="Cambria Math"/>
                          <a:ea typeface="Times New Roman"/>
                          <a:cs typeface="Times New Roman"/>
                        </a:rPr>
                        <m:t>,</m:t>
                      </m:r>
                      <m:r>
                        <a:rPr lang="ru-RU" sz="2800" b="1" i="1">
                          <a:effectLst/>
                          <a:latin typeface="Cambria Math"/>
                          <a:ea typeface="Times New Roman"/>
                          <a:cs typeface="Times New Roman"/>
                        </a:rPr>
                        <m:t>𝟑𝟗</m:t>
                      </m:r>
                      <m:r>
                        <a:rPr lang="ru-RU" sz="2800" b="1">
                          <a:effectLst/>
                          <a:latin typeface="Cambria Math"/>
                          <a:ea typeface="Times New Roman"/>
                          <a:cs typeface="Times New Roman"/>
                        </a:rPr>
                        <m:t>+</m:t>
                      </m:r>
                      <m:r>
                        <a:rPr lang="ru-RU" sz="2800" b="1" i="1">
                          <a:effectLst/>
                          <a:latin typeface="Cambria Math"/>
                          <a:ea typeface="Times New Roman"/>
                          <a:cs typeface="Times New Roman"/>
                        </a:rPr>
                        <m:t>𝟎</m:t>
                      </m:r>
                      <m:r>
                        <a:rPr lang="ru-RU" sz="2800" b="1">
                          <a:effectLst/>
                          <a:latin typeface="Cambria Math"/>
                          <a:ea typeface="Times New Roman"/>
                          <a:cs typeface="Times New Roman"/>
                        </a:rPr>
                        <m:t>,</m:t>
                      </m:r>
                      <m:r>
                        <a:rPr lang="ru-RU" sz="2800" b="1" i="1">
                          <a:effectLst/>
                          <a:latin typeface="Cambria Math"/>
                          <a:ea typeface="Times New Roman"/>
                          <a:cs typeface="Times New Roman"/>
                        </a:rPr>
                        <m:t>𝟎𝟗</m:t>
                      </m:r>
                      <m:r>
                        <a:rPr lang="ru-RU" sz="2800" b="1">
                          <a:effectLst/>
                          <a:latin typeface="Cambria Math"/>
                          <a:ea typeface="Times New Roman"/>
                          <a:cs typeface="Times New Roman"/>
                        </a:rPr>
                        <m:t>+</m:t>
                      </m:r>
                      <m:r>
                        <a:rPr lang="ru-RU" sz="2800" b="1" i="1">
                          <a:effectLst/>
                          <a:latin typeface="Cambria Math"/>
                          <a:ea typeface="Times New Roman"/>
                          <a:cs typeface="Times New Roman"/>
                        </a:rPr>
                        <m:t>𝟎</m:t>
                      </m:r>
                      <m:r>
                        <a:rPr lang="ru-RU" sz="2800" b="1">
                          <a:effectLst/>
                          <a:latin typeface="Cambria Math"/>
                          <a:ea typeface="Times New Roman"/>
                          <a:cs typeface="Times New Roman"/>
                        </a:rPr>
                        <m:t>,</m:t>
                      </m:r>
                      <m:r>
                        <a:rPr lang="ru-RU" sz="2800" b="1" i="1">
                          <a:effectLst/>
                          <a:latin typeface="Cambria Math"/>
                          <a:ea typeface="Times New Roman"/>
                          <a:cs typeface="Times New Roman"/>
                        </a:rPr>
                        <m:t>𝟑𝟗</m:t>
                      </m:r>
                      <m:r>
                        <a:rPr lang="ru-RU" sz="2800" b="1">
                          <a:effectLst/>
                          <a:latin typeface="Cambria Math"/>
                          <a:ea typeface="Times New Roman"/>
                          <a:cs typeface="Times New Roman"/>
                        </a:rPr>
                        <m:t>+</m:t>
                      </m:r>
                      <m:r>
                        <a:rPr lang="ru-RU" sz="2800" b="1" i="1">
                          <a:effectLst/>
                          <a:latin typeface="Cambria Math"/>
                          <a:ea typeface="Times New Roman"/>
                          <a:cs typeface="Times New Roman"/>
                        </a:rPr>
                        <m:t>𝟎</m:t>
                      </m:r>
                      <m:r>
                        <a:rPr lang="ru-RU" sz="2800" b="1">
                          <a:effectLst/>
                          <a:latin typeface="Cambria Math"/>
                          <a:ea typeface="Times New Roman"/>
                          <a:cs typeface="Times New Roman"/>
                        </a:rPr>
                        <m:t>,</m:t>
                      </m:r>
                      <m:r>
                        <a:rPr lang="ru-RU" sz="2800" b="1" i="1">
                          <a:effectLst/>
                          <a:latin typeface="Cambria Math"/>
                          <a:ea typeface="Times New Roman"/>
                          <a:cs typeface="Times New Roman"/>
                        </a:rPr>
                        <m:t>𝟒𝟒</m:t>
                      </m:r>
                      <m:r>
                        <a:rPr lang="ru-RU" sz="2800" b="1">
                          <a:effectLst/>
                          <a:latin typeface="Cambria Math"/>
                          <a:ea typeface="Times New Roman"/>
                          <a:cs typeface="Times New Roman"/>
                        </a:rPr>
                        <m:t>+</m:t>
                      </m:r>
                      <m:r>
                        <a:rPr lang="ru-RU" sz="2800" b="1" i="1">
                          <a:effectLst/>
                          <a:latin typeface="Cambria Math"/>
                          <a:ea typeface="Times New Roman"/>
                          <a:cs typeface="Times New Roman"/>
                        </a:rPr>
                        <m:t>𝟎</m:t>
                      </m:r>
                      <m:r>
                        <a:rPr lang="ru-RU" sz="2800" b="1">
                          <a:effectLst/>
                          <a:latin typeface="Cambria Math"/>
                          <a:ea typeface="Times New Roman"/>
                          <a:cs typeface="Times New Roman"/>
                        </a:rPr>
                        <m:t>,</m:t>
                      </m:r>
                      <m:r>
                        <a:rPr lang="ru-RU" sz="2800" b="1" i="1">
                          <a:effectLst/>
                          <a:latin typeface="Cambria Math"/>
                          <a:ea typeface="Times New Roman"/>
                          <a:cs typeface="Times New Roman"/>
                        </a:rPr>
                        <m:t>𝟖𝟑</m:t>
                      </m:r>
                      <m:r>
                        <a:rPr lang="ru-RU" sz="2800" b="1">
                          <a:effectLst/>
                          <a:latin typeface="Cambria Math"/>
                          <a:ea typeface="Times New Roman"/>
                          <a:cs typeface="Times New Roman"/>
                        </a:rPr>
                        <m:t>+</m:t>
                      </m:r>
                      <m:r>
                        <a:rPr lang="ru-RU" sz="2800" b="1" i="1">
                          <a:effectLst/>
                          <a:latin typeface="Cambria Math"/>
                          <a:ea typeface="Times New Roman"/>
                          <a:cs typeface="Times New Roman"/>
                        </a:rPr>
                        <m:t>𝟎</m:t>
                      </m:r>
                      <m:r>
                        <a:rPr lang="ru-RU" sz="2800" b="1">
                          <a:effectLst/>
                          <a:latin typeface="Cambria Math"/>
                          <a:ea typeface="Times New Roman"/>
                          <a:cs typeface="Times New Roman"/>
                        </a:rPr>
                        <m:t>,</m:t>
                      </m:r>
                      <m:r>
                        <a:rPr lang="ru-RU" sz="2800" b="1" i="1">
                          <a:effectLst/>
                          <a:latin typeface="Cambria Math"/>
                          <a:ea typeface="Times New Roman"/>
                          <a:cs typeface="Times New Roman"/>
                        </a:rPr>
                        <m:t>𝟒𝟐</m:t>
                      </m:r>
                      <m:r>
                        <a:rPr lang="ru-RU" sz="2800" b="1">
                          <a:effectLst/>
                          <a:latin typeface="Cambria Math"/>
                          <a:ea typeface="Times New Roman"/>
                          <a:cs typeface="Times New Roman"/>
                        </a:rPr>
                        <m:t>+</m:t>
                      </m:r>
                      <m:r>
                        <a:rPr lang="ru-RU" sz="2800" b="1" i="1">
                          <a:effectLst/>
                          <a:latin typeface="Cambria Math"/>
                          <a:ea typeface="Times New Roman"/>
                          <a:cs typeface="Times New Roman"/>
                        </a:rPr>
                        <m:t>𝟎</m:t>
                      </m:r>
                      <m:r>
                        <a:rPr lang="ru-RU" sz="2800" b="1">
                          <a:effectLst/>
                          <a:latin typeface="Cambria Math"/>
                          <a:ea typeface="Times New Roman"/>
                          <a:cs typeface="Times New Roman"/>
                        </a:rPr>
                        <m:t>,</m:t>
                      </m:r>
                      <m:r>
                        <a:rPr lang="ru-RU" sz="2800" b="1" i="1">
                          <a:effectLst/>
                          <a:latin typeface="Cambria Math"/>
                          <a:ea typeface="Times New Roman"/>
                          <a:cs typeface="Times New Roman"/>
                        </a:rPr>
                        <m:t>𝟒𝟐</m:t>
                      </m:r>
                      <m:r>
                        <a:rPr lang="en-US" sz="2800" b="1" i="1">
                          <a:effectLst/>
                          <a:latin typeface="Cambria Math"/>
                          <a:ea typeface="Times New Roman"/>
                          <a:cs typeface="Times New Roman"/>
                        </a:rPr>
                        <m:t>==</m:t>
                      </m:r>
                      <m:r>
                        <a:rPr lang="ru-RU" sz="2800" b="1" i="1">
                          <a:effectLst/>
                          <a:latin typeface="Cambria Math"/>
                          <a:ea typeface="Times New Roman"/>
                          <a:cs typeface="Times New Roman"/>
                        </a:rPr>
                        <m:t>𝟐</m:t>
                      </m:r>
                      <m:r>
                        <a:rPr lang="ru-RU" sz="2800" b="1">
                          <a:effectLst/>
                          <a:latin typeface="Cambria Math"/>
                          <a:ea typeface="Times New Roman"/>
                          <a:cs typeface="Times New Roman"/>
                        </a:rPr>
                        <m:t>,</m:t>
                      </m:r>
                      <m:r>
                        <a:rPr lang="ru-RU" sz="2800" b="1" i="1">
                          <a:effectLst/>
                          <a:latin typeface="Cambria Math"/>
                          <a:ea typeface="Times New Roman"/>
                          <a:cs typeface="Times New Roman"/>
                        </a:rPr>
                        <m:t>𝟗𝟖</m:t>
                      </m:r>
                      <m:r>
                        <a:rPr lang="ru-RU" sz="2800" b="1">
                          <a:effectLst/>
                          <a:latin typeface="Cambria Math"/>
                          <a:ea typeface="Times New Roman"/>
                          <a:cs typeface="Times New Roman"/>
                        </a:rPr>
                        <m:t> </m:t>
                      </m:r>
                      <m:r>
                        <a:rPr lang="uz-Cyrl-UZ" sz="2800" b="1" i="1">
                          <a:effectLst/>
                          <a:latin typeface="Cambria Math"/>
                          <a:ea typeface="Times New Roman"/>
                        </a:rPr>
                        <m:t>мин</m:t>
                      </m:r>
                    </m:oMath>
                  </m:oMathPara>
                </a14:m>
                <a:endParaRPr lang="uz-Cyrl-UZ" sz="2800" dirty="0" smtClean="0">
                  <a:latin typeface="Times New Roman" panose="02020603050405020304" pitchFamily="18" charset="0"/>
                  <a:cs typeface="Times New Roman" panose="02020603050405020304" pitchFamily="18" charset="0"/>
                </a:endParaRPr>
              </a:p>
              <a:p>
                <a:pPr marL="0" indent="536575" algn="just">
                  <a:lnSpc>
                    <a:spcPct val="150000"/>
                  </a:lnSpc>
                  <a:buNone/>
                </a:pPr>
                <a:r>
                  <a:rPr lang="uz-Cyrl-UZ" sz="2800" dirty="0" smtClean="0">
                    <a:latin typeface="Times New Roman" panose="02020603050405020304" pitchFamily="18" charset="0"/>
                    <a:cs typeface="Times New Roman" panose="02020603050405020304" pitchFamily="18" charset="0"/>
                  </a:rPr>
                  <a:t>Қолган </a:t>
                </a:r>
                <a:r>
                  <a:rPr lang="uz-Cyrl-UZ" sz="2800" dirty="0">
                    <a:latin typeface="Times New Roman" panose="02020603050405020304" pitchFamily="18" charset="0"/>
                    <a:cs typeface="Times New Roman" panose="02020603050405020304" pitchFamily="18" charset="0"/>
                  </a:rPr>
                  <a:t>операциялар цикл вақтига жойлаштирилган бўлади. q=7 бўлганда автоматик линияни лойиҳалашда ишчи вақт позицияни лимитловчи ишчи вақт катталиги орқали топилади.</a:t>
                </a:r>
                <a:endParaRPr lang="ru-RU" sz="2800" dirty="0">
                  <a:latin typeface="Times New Roman" panose="02020603050405020304" pitchFamily="18" charset="0"/>
                  <a:cs typeface="Times New Roman" panose="02020603050405020304" pitchFamily="18" charset="0"/>
                </a:endParaRPr>
              </a:p>
            </p:txBody>
          </p:sp>
        </mc:Choice>
        <mc:Fallback xmlns="">
          <p:sp>
            <p:nvSpPr>
              <p:cNvPr id="3" name="Объект 2"/>
              <p:cNvSpPr>
                <a:spLocks noGrp="1" noRot="1" noChangeAspect="1" noMove="1" noResize="1" noEditPoints="1" noAdjustHandles="1" noChangeArrowheads="1" noChangeShapeType="1" noTextEdit="1"/>
              </p:cNvSpPr>
              <p:nvPr>
                <p:ph idx="1"/>
              </p:nvPr>
            </p:nvSpPr>
            <p:spPr>
              <a:xfrm>
                <a:off x="323528" y="332656"/>
                <a:ext cx="8424936" cy="6264696"/>
              </a:xfrm>
              <a:blipFill rotWithShape="1">
                <a:blip r:embed="rId2"/>
                <a:stretch>
                  <a:fillRect l="-1447" r="-1520"/>
                </a:stretch>
              </a:blipFill>
            </p:spPr>
            <p:txBody>
              <a:bodyPr/>
              <a:lstStyle/>
              <a:p>
                <a:r>
                  <a:rPr lang="ru-RU">
                    <a:noFill/>
                  </a:rPr>
                  <a:t> </a:t>
                </a:r>
              </a:p>
            </p:txBody>
          </p:sp>
        </mc:Fallback>
      </mc:AlternateContent>
    </p:spTree>
    <p:extLst>
      <p:ext uri="{BB962C8B-B14F-4D97-AF65-F5344CB8AC3E}">
        <p14:creationId xmlns:p14="http://schemas.microsoft.com/office/powerpoint/2010/main" val="285284967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Объект 2"/>
              <p:cNvSpPr>
                <a:spLocks noGrp="1"/>
              </p:cNvSpPr>
              <p:nvPr>
                <p:ph idx="1"/>
              </p:nvPr>
            </p:nvSpPr>
            <p:spPr>
              <a:xfrm>
                <a:off x="323528" y="332656"/>
                <a:ext cx="8424936" cy="6264696"/>
              </a:xfrm>
            </p:spPr>
            <p:txBody>
              <a:bodyPr>
                <a:noAutofit/>
              </a:bodyPr>
              <a:lstStyle/>
              <a:p>
                <a:pPr marL="0" indent="539750" algn="just">
                  <a:lnSpc>
                    <a:spcPct val="120000"/>
                  </a:lnSpc>
                  <a:buNone/>
                </a:pPr>
                <a:r>
                  <a:rPr lang="uz-Cyrl-UZ" sz="2800" dirty="0" smtClean="0">
                    <a:latin typeface="Times New Roman" panose="02020603050405020304" pitchFamily="18" charset="0"/>
                    <a:cs typeface="Times New Roman" panose="02020603050405020304" pitchFamily="18" charset="0"/>
                  </a:rPr>
                  <a:t>Тайёр маҳсулотларнинг ишлаб чиқариш орасидаги интервали, узлуксиз ишлаб чиқариш вақтида таҳминан T=1 мин. га тенг бўлади. Агар ишлов бериш жараёни бир кескичли замонавий дастгоҳда бажарилса ҳам, масалан кўп операцияли рақамли дастур билан бошқариладиган  дастгоҳда унда деталга умумий ишлов бериш учун </a:t>
                </a:r>
                <a:r>
                  <a:rPr lang="uz-Cyrl-UZ" sz="2800" dirty="0" smtClean="0">
                    <a:latin typeface="Times New Roman" panose="02020603050405020304" pitchFamily="18" charset="0"/>
                    <a:cs typeface="Times New Roman" panose="02020603050405020304" pitchFamily="18" charset="0"/>
                  </a:rPr>
                  <a:t>52 </a:t>
                </a:r>
                <a:r>
                  <a:rPr lang="uz-Cyrl-UZ" sz="2800" dirty="0" smtClean="0">
                    <a:latin typeface="Times New Roman" panose="02020603050405020304" pitchFamily="18" charset="0"/>
                    <a:cs typeface="Times New Roman" panose="02020603050405020304" pitchFamily="18" charset="0"/>
                  </a:rPr>
                  <a:t>та операция бажариш лозим.</a:t>
                </a:r>
                <a:endParaRPr lang="ru-RU" sz="2800" b="1" dirty="0">
                  <a:latin typeface="Times New Roman" panose="02020603050405020304" pitchFamily="18" charset="0"/>
                  <a:cs typeface="Times New Roman" panose="02020603050405020304" pitchFamily="18" charset="0"/>
                </a:endParaRPr>
              </a:p>
              <a:p>
                <a:pPr marL="0" indent="0">
                  <a:spcBef>
                    <a:spcPts val="0"/>
                  </a:spcBef>
                  <a:buNone/>
                </a:pPr>
                <a14:m>
                  <m:oMathPara xmlns:m="http://schemas.openxmlformats.org/officeDocument/2006/math">
                    <m:oMathParaPr>
                      <m:jc m:val="center"/>
                    </m:oMathParaPr>
                    <m:oMath xmlns:m="http://schemas.openxmlformats.org/officeDocument/2006/math">
                      <m:nary>
                        <m:naryPr>
                          <m:chr m:val="∑"/>
                          <m:subHide m:val="on"/>
                          <m:supHide m:val="on"/>
                          <m:ctrlPr>
                            <a:rPr lang="uz-Cyrl-UZ" sz="2800" i="1" smtClean="0">
                              <a:latin typeface="Cambria Math"/>
                            </a:rPr>
                          </m:ctrlPr>
                        </m:naryPr>
                        <m:sub/>
                        <m:sup/>
                        <m:e>
                          <m:sSub>
                            <m:sSubPr>
                              <m:ctrlPr>
                                <a:rPr lang="uz-Cyrl-UZ" sz="2800" i="1" smtClean="0">
                                  <a:latin typeface="Cambria Math"/>
                                </a:rPr>
                              </m:ctrlPr>
                            </m:sSubPr>
                            <m:e>
                              <m:r>
                                <a:rPr lang="en-US" sz="2800" b="0" i="1" smtClean="0">
                                  <a:latin typeface="Cambria Math"/>
                                </a:rPr>
                                <m:t>𝑡</m:t>
                              </m:r>
                            </m:e>
                            <m:sub>
                              <m:r>
                                <a:rPr lang="en-US" sz="2800" b="0" i="1" smtClean="0">
                                  <a:latin typeface="Cambria Math"/>
                                </a:rPr>
                                <m:t>𝑟</m:t>
                              </m:r>
                            </m:sub>
                          </m:sSub>
                        </m:e>
                      </m:nary>
                      <m:r>
                        <m:rPr>
                          <m:nor/>
                        </m:rPr>
                        <a:rPr lang="uz-Cyrl-UZ" sz="2800" dirty="0"/>
                        <m:t>=(0,39+0,09+0,42)</m:t>
                      </m:r>
                      <m:r>
                        <m:rPr>
                          <m:nor/>
                        </m:rPr>
                        <a:rPr lang="ru-RU" sz="2800" dirty="0">
                          <a:sym typeface="Symbol"/>
                        </a:rPr>
                        <m:t></m:t>
                      </m:r>
                      <m:r>
                        <m:rPr>
                          <m:nor/>
                        </m:rPr>
                        <a:rPr lang="uz-Cyrl-UZ" sz="2800" dirty="0"/>
                        <m:t>14+(0,29+0,10+0,12+0,16)</m:t>
                      </m:r>
                      <m:r>
                        <m:rPr>
                          <m:nor/>
                        </m:rPr>
                        <a:rPr lang="ru-RU" sz="2800" dirty="0">
                          <a:sym typeface="Symbol"/>
                        </a:rPr>
                        <m:t></m:t>
                      </m:r>
                      <m:r>
                        <m:rPr>
                          <m:nor/>
                        </m:rPr>
                        <a:rPr lang="uz-Cyrl-UZ" sz="2800" dirty="0"/>
                        <m:t>2+</m:t>
                      </m:r>
                    </m:oMath>
                  </m:oMathPara>
                </a14:m>
                <a:endParaRPr lang="en-US" sz="2800" dirty="0" smtClean="0"/>
              </a:p>
              <a:p>
                <a:pPr marL="0" indent="0" algn="ctr">
                  <a:spcBef>
                    <a:spcPts val="0"/>
                  </a:spcBef>
                  <a:buNone/>
                </a:pPr>
                <a:r>
                  <a:rPr lang="en-US" sz="2800" dirty="0" smtClean="0"/>
                  <a:t>+</a:t>
                </a:r>
                <a14:m>
                  <m:oMath xmlns:m="http://schemas.openxmlformats.org/officeDocument/2006/math">
                    <m:r>
                      <m:rPr>
                        <m:nor/>
                      </m:rPr>
                      <a:rPr lang="uz-Cyrl-UZ" sz="2800" dirty="0"/>
                      <m:t>(0,44+0,83)= 15,29 мин</m:t>
                    </m:r>
                  </m:oMath>
                </a14:m>
                <a:endParaRPr lang="ru-RU" sz="2800" dirty="0">
                  <a:latin typeface="Times New Roman" panose="02020603050405020304" pitchFamily="18" charset="0"/>
                  <a:cs typeface="Times New Roman" panose="02020603050405020304" pitchFamily="18" charset="0"/>
                </a:endParaRPr>
              </a:p>
            </p:txBody>
          </p:sp>
        </mc:Choice>
        <mc:Fallback>
          <p:sp>
            <p:nvSpPr>
              <p:cNvPr id="3" name="Объект 2"/>
              <p:cNvSpPr>
                <a:spLocks noGrp="1" noRot="1" noChangeAspect="1" noMove="1" noResize="1" noEditPoints="1" noAdjustHandles="1" noChangeArrowheads="1" noChangeShapeType="1" noTextEdit="1"/>
              </p:cNvSpPr>
              <p:nvPr>
                <p:ph idx="1"/>
              </p:nvPr>
            </p:nvSpPr>
            <p:spPr>
              <a:xfrm>
                <a:off x="323528" y="332656"/>
                <a:ext cx="8424936" cy="6264696"/>
              </a:xfrm>
              <a:blipFill rotWithShape="1">
                <a:blip r:embed="rId2"/>
                <a:stretch>
                  <a:fillRect l="-1447" t="-292" r="-1520"/>
                </a:stretch>
              </a:blipFill>
            </p:spPr>
            <p:txBody>
              <a:bodyPr/>
              <a:lstStyle/>
              <a:p>
                <a:r>
                  <a:rPr lang="ru-RU">
                    <a:noFill/>
                  </a:rPr>
                  <a:t> </a:t>
                </a:r>
              </a:p>
            </p:txBody>
          </p:sp>
        </mc:Fallback>
      </mc:AlternateContent>
    </p:spTree>
    <p:extLst>
      <p:ext uri="{BB962C8B-B14F-4D97-AF65-F5344CB8AC3E}">
        <p14:creationId xmlns:p14="http://schemas.microsoft.com/office/powerpoint/2010/main" val="130000231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332656"/>
            <a:ext cx="8424936" cy="6264696"/>
          </a:xfrm>
        </p:spPr>
        <p:txBody>
          <a:bodyPr>
            <a:noAutofit/>
          </a:bodyPr>
          <a:lstStyle/>
          <a:p>
            <a:pPr marL="0" indent="539750" algn="just">
              <a:lnSpc>
                <a:spcPct val="150000"/>
              </a:lnSpc>
              <a:buNone/>
            </a:pPr>
            <a:r>
              <a:rPr lang="uz-Cyrl-UZ" sz="2800" dirty="0">
                <a:latin typeface="Times New Roman" panose="02020603050405020304" pitchFamily="18" charset="0"/>
                <a:cs typeface="Times New Roman" panose="02020603050405020304" pitchFamily="18" charset="0"/>
              </a:rPr>
              <a:t>Агар қисиш ва ечиш вақтини ҳисобга олмасак, бундан ташқари кескични йўналтириш ва қайтариш уларни алмаштириш (ҳаттоки автоматлаштирилганда ҳам) унда битта маҳсулот узатиб бериш вақти </a:t>
            </a:r>
            <a:r>
              <a:rPr lang="en-US" sz="2800" dirty="0">
                <a:latin typeface="Times New Roman" panose="02020603050405020304" pitchFamily="18" charset="0"/>
                <a:cs typeface="Times New Roman" panose="02020603050405020304" pitchFamily="18" charset="0"/>
              </a:rPr>
              <a:t>T=30 </a:t>
            </a:r>
            <a:r>
              <a:rPr lang="uz-Cyrl-UZ" sz="2800" dirty="0">
                <a:latin typeface="Times New Roman" panose="02020603050405020304" pitchFamily="18" charset="0"/>
                <a:cs typeface="Times New Roman" panose="02020603050405020304" pitchFamily="18" charset="0"/>
              </a:rPr>
              <a:t>мин гача бориши мумкин.</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7549113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55576" y="1988840"/>
            <a:ext cx="7938776" cy="2308324"/>
          </a:xfrm>
          <a:prstGeom prst="rect">
            <a:avLst/>
          </a:prstGeom>
          <a:noFill/>
        </p:spPr>
        <p:txBody>
          <a:bodyPr wrap="none" lIns="91440" tIns="45720" rIns="91440" bIns="45720">
            <a:prstTxWarp prst="textWave2">
              <a:avLst>
                <a:gd name="adj1" fmla="val 15359"/>
                <a:gd name="adj2" fmla="val 0"/>
              </a:avLst>
            </a:prstTxWarp>
            <a:spAutoFit/>
          </a:bodyPr>
          <a:lstStyle/>
          <a:p>
            <a:pPr algn="ctr"/>
            <a:r>
              <a:rPr lang="uz-Cyrl-UZ" sz="7200" b="1" cap="none" spc="0" dirty="0" smtClean="0">
                <a:ln w="10541" cmpd="sng">
                  <a:solidFill>
                    <a:schemeClr val="accent1">
                      <a:shade val="88000"/>
                      <a:satMod val="110000"/>
                    </a:schemeClr>
                  </a:solidFill>
                  <a:prstDash val="solid"/>
                </a:ln>
                <a:solidFill>
                  <a:schemeClr val="accent6">
                    <a:lumMod val="75000"/>
                  </a:schemeClr>
                </a:solidFill>
                <a:effectLst/>
                <a:latin typeface="Times New Roman" pitchFamily="18" charset="0"/>
                <a:cs typeface="Times New Roman" pitchFamily="18" charset="0"/>
              </a:rPr>
              <a:t>ЭЪТИБОРИНГИЗ </a:t>
            </a:r>
          </a:p>
          <a:p>
            <a:pPr algn="ctr"/>
            <a:r>
              <a:rPr lang="uz-Cyrl-UZ" sz="7200" b="1" cap="none" spc="0" dirty="0" smtClean="0">
                <a:ln w="10541" cmpd="sng">
                  <a:solidFill>
                    <a:schemeClr val="accent1">
                      <a:shade val="88000"/>
                      <a:satMod val="110000"/>
                    </a:schemeClr>
                  </a:solidFill>
                  <a:prstDash val="solid"/>
                </a:ln>
                <a:solidFill>
                  <a:schemeClr val="accent6">
                    <a:lumMod val="75000"/>
                  </a:schemeClr>
                </a:solidFill>
                <a:effectLst/>
                <a:latin typeface="Times New Roman" pitchFamily="18" charset="0"/>
                <a:cs typeface="Times New Roman" pitchFamily="18" charset="0"/>
              </a:rPr>
              <a:t>УЧУН </a:t>
            </a:r>
            <a:r>
              <a:rPr lang="uz-Cyrl-UZ" sz="7200" b="1" dirty="0" smtClean="0">
                <a:ln w="10541" cmpd="sng">
                  <a:solidFill>
                    <a:schemeClr val="accent1">
                      <a:shade val="88000"/>
                      <a:satMod val="110000"/>
                    </a:schemeClr>
                  </a:solidFill>
                  <a:prstDash val="solid"/>
                </a:ln>
                <a:solidFill>
                  <a:schemeClr val="accent6">
                    <a:lumMod val="75000"/>
                  </a:schemeClr>
                </a:solidFill>
                <a:latin typeface="Times New Roman" pitchFamily="18" charset="0"/>
                <a:cs typeface="Times New Roman" pitchFamily="18" charset="0"/>
              </a:rPr>
              <a:t>РАҲМАТ</a:t>
            </a:r>
            <a:endParaRPr lang="ru-RU" sz="7200" b="1" cap="none" spc="0" dirty="0">
              <a:ln w="10541" cmpd="sng">
                <a:solidFill>
                  <a:schemeClr val="accent1">
                    <a:shade val="88000"/>
                    <a:satMod val="110000"/>
                  </a:schemeClr>
                </a:solidFill>
                <a:prstDash val="solid"/>
              </a:ln>
              <a:solidFill>
                <a:schemeClr val="accent6">
                  <a:lumMod val="75000"/>
                </a:schemeClr>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64295566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Воздушный поток">
  <a:themeElements>
    <a:clrScheme name="Воздушный поток">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Воздушный поток">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Воздушный поток">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4.xml><?xml version="1.0" encoding="utf-8"?>
<a:theme xmlns:a="http://schemas.openxmlformats.org/drawingml/2006/main" name="2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3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4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4036</TotalTime>
  <Words>1991</Words>
  <Application>Microsoft Office PowerPoint</Application>
  <PresentationFormat>Экран (4:3)</PresentationFormat>
  <Paragraphs>81</Paragraphs>
  <Slides>34</Slides>
  <Notes>0</Notes>
  <HiddenSlides>0</HiddenSlides>
  <MMClips>0</MMClips>
  <ScaleCrop>false</ScaleCrop>
  <HeadingPairs>
    <vt:vector size="4" baseType="variant">
      <vt:variant>
        <vt:lpstr>Тема</vt:lpstr>
      </vt:variant>
      <vt:variant>
        <vt:i4>6</vt:i4>
      </vt:variant>
      <vt:variant>
        <vt:lpstr>Заголовки слайдов</vt:lpstr>
      </vt:variant>
      <vt:variant>
        <vt:i4>34</vt:i4>
      </vt:variant>
    </vt:vector>
  </HeadingPairs>
  <TitlesOfParts>
    <vt:vector size="40" baseType="lpstr">
      <vt:lpstr>Тема Office</vt:lpstr>
      <vt:lpstr>1_Тема Office</vt:lpstr>
      <vt:lpstr>Воздушный поток</vt:lpstr>
      <vt:lpstr>2_Тема Office</vt:lpstr>
      <vt:lpstr>3_Тема Office</vt:lpstr>
      <vt:lpstr>4_Тема Office</vt:lpstr>
      <vt:lpstr>12-МАЪРУЗА. АВТОМАТИК ЛИНИЯЛАРДА ДИФФЕРЕНЦИЯЛАШ ВА КОНЦЕНТРАЦИЯЛАШ УСУЛЛАРИ.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Reanimator Extreme Edition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3-маъруза. Дастгоҳларнинг асосий қисмларини ишлаб чиқариш технологияси.</dc:title>
  <dc:creator>User</dc:creator>
  <cp:lastModifiedBy>Администратор</cp:lastModifiedBy>
  <cp:revision>168</cp:revision>
  <dcterms:created xsi:type="dcterms:W3CDTF">2019-09-16T05:35:35Z</dcterms:created>
  <dcterms:modified xsi:type="dcterms:W3CDTF">2021-05-31T00:39:31Z</dcterms:modified>
</cp:coreProperties>
</file>