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 id="2147483888" r:id="rId5"/>
    <p:sldMasterId id="2147483912" r:id="rId6"/>
  </p:sldMasterIdLst>
  <p:sldIdLst>
    <p:sldId id="256" r:id="rId7"/>
    <p:sldId id="257" r:id="rId8"/>
    <p:sldId id="260" r:id="rId9"/>
    <p:sldId id="295" r:id="rId10"/>
    <p:sldId id="333" r:id="rId11"/>
    <p:sldId id="262" r:id="rId12"/>
    <p:sldId id="259" r:id="rId13"/>
    <p:sldId id="313" r:id="rId14"/>
    <p:sldId id="266" r:id="rId15"/>
    <p:sldId id="334" r:id="rId16"/>
    <p:sldId id="267" r:id="rId17"/>
    <p:sldId id="327" r:id="rId18"/>
    <p:sldId id="269" r:id="rId19"/>
    <p:sldId id="270" r:id="rId20"/>
    <p:sldId id="312" r:id="rId21"/>
    <p:sldId id="272" r:id="rId22"/>
    <p:sldId id="291" r:id="rId23"/>
    <p:sldId id="277" r:id="rId24"/>
    <p:sldId id="278" r:id="rId25"/>
    <p:sldId id="338" r:id="rId26"/>
    <p:sldId id="280" r:id="rId27"/>
    <p:sldId id="297" r:id="rId28"/>
    <p:sldId id="300" r:id="rId29"/>
    <p:sldId id="331" r:id="rId30"/>
    <p:sldId id="301" r:id="rId31"/>
    <p:sldId id="316" r:id="rId32"/>
    <p:sldId id="317" r:id="rId33"/>
    <p:sldId id="318" r:id="rId34"/>
    <p:sldId id="328" r:id="rId35"/>
    <p:sldId id="275"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FF"/>
    <a:srgbClr val="EFEFFF"/>
    <a:srgbClr val="F8F8F8"/>
    <a:srgbClr val="EDFDFB"/>
    <a:srgbClr val="D2E3FE"/>
    <a:srgbClr val="F0ECE8"/>
    <a:srgbClr val="FCE4F1"/>
    <a:srgbClr val="FBD9EC"/>
    <a:srgbClr val="FFCC00"/>
    <a:srgbClr val="EAF5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chemeClr val="accent3">
            <a:lumMod val="60000"/>
            <a:lumOff val="40000"/>
          </a:schemeClr>
        </a:solidFill>
      </dgm:spPr>
      <dgm:t>
        <a:bodyPr/>
        <a:lstStyle/>
        <a:p>
          <a:pPr algn="l" defTabSz="1089025">
            <a:lnSpc>
              <a:spcPct val="150000"/>
            </a:lnSpc>
            <a:tabLst/>
          </a:pPr>
          <a:r>
            <a:rPr lang="ru-RU" sz="2600" dirty="0" smtClean="0">
              <a:solidFill>
                <a:schemeClr val="tx1"/>
              </a:solidFill>
              <a:latin typeface="Times New Roman" pitchFamily="18" charset="0"/>
              <a:cs typeface="Times New Roman" pitchFamily="18" charset="0"/>
            </a:rPr>
            <a:t>13.1.	Автоматик </a:t>
          </a:r>
          <a:r>
            <a:rPr lang="ru-RU" sz="2600" dirty="0" err="1" smtClean="0">
              <a:solidFill>
                <a:schemeClr val="tx1"/>
              </a:solidFill>
              <a:latin typeface="Times New Roman" pitchFamily="18" charset="0"/>
              <a:cs typeface="Times New Roman" pitchFamily="18" charset="0"/>
            </a:rPr>
            <a:t>линияларнинг</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структуравий</a:t>
          </a:r>
          <a:r>
            <a:rPr lang="ru-RU" sz="2600" dirty="0" smtClean="0">
              <a:solidFill>
                <a:schemeClr val="tx1"/>
              </a:solidFill>
              <a:latin typeface="Times New Roman" pitchFamily="18" charset="0"/>
              <a:cs typeface="Times New Roman" pitchFamily="18" charset="0"/>
            </a:rPr>
            <a:t> вариант </a:t>
          </a:r>
          <a:r>
            <a:rPr lang="ru-RU" sz="2600" dirty="0" err="1" smtClean="0">
              <a:solidFill>
                <a:schemeClr val="tx1"/>
              </a:solidFill>
              <a:latin typeface="Times New Roman" pitchFamily="18" charset="0"/>
              <a:cs typeface="Times New Roman" pitchFamily="18" charset="0"/>
            </a:rPr>
            <a:t>турлари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FF0000">
            <a:alpha val="63000"/>
          </a:srgbClr>
        </a:solidFill>
      </dgm:spPr>
      <dgm:t>
        <a:bodyPr/>
        <a:lstStyle/>
        <a:p>
          <a:endParaRPr lang="ru-RU"/>
        </a:p>
      </dgm:t>
    </dgm:pt>
    <dgm:pt modelId="{A7E40F65-6355-4EC4-93C7-F779B67C4704}">
      <dgm:prSet phldrT="[Текст]" custT="1"/>
      <dgm:spPr>
        <a:solidFill>
          <a:srgbClr val="FCE4F1"/>
        </a:solidFill>
      </dgm:spPr>
      <dgm:t>
        <a:bodyPr/>
        <a:lstStyle/>
        <a:p>
          <a:pPr algn="l">
            <a:lnSpc>
              <a:spcPct val="150000"/>
            </a:lnSpc>
            <a:spcAft>
              <a:spcPts val="0"/>
            </a:spcAft>
            <a:tabLst/>
          </a:pPr>
          <a:r>
            <a:rPr lang="ru-RU" sz="2600" dirty="0" smtClean="0">
              <a:solidFill>
                <a:schemeClr val="tx1"/>
              </a:solidFill>
              <a:latin typeface="Times New Roman" pitchFamily="18" charset="0"/>
              <a:cs typeface="Times New Roman" pitchFamily="18" charset="0"/>
            </a:rPr>
            <a:t>13.2.	</a:t>
          </a:r>
          <a:r>
            <a:rPr lang="ru-RU" sz="2600" dirty="0" err="1" smtClean="0">
              <a:solidFill>
                <a:schemeClr val="tx1"/>
              </a:solidFill>
              <a:latin typeface="Times New Roman" pitchFamily="18" charset="0"/>
              <a:cs typeface="Times New Roman" pitchFamily="18" charset="0"/>
            </a:rPr>
            <a:t>Роторли</a:t>
          </a:r>
          <a:r>
            <a:rPr lang="ru-RU" sz="2600" dirty="0" smtClean="0">
              <a:solidFill>
                <a:schemeClr val="tx1"/>
              </a:solidFill>
              <a:latin typeface="Times New Roman" pitchFamily="18" charset="0"/>
              <a:cs typeface="Times New Roman" pitchFamily="18" charset="0"/>
            </a:rPr>
            <a:t> автоматик </a:t>
          </a:r>
          <a:r>
            <a:rPr lang="ru-RU" sz="2600" dirty="0" err="1" smtClean="0">
              <a:solidFill>
                <a:schemeClr val="tx1"/>
              </a:solidFill>
              <a:latin typeface="Times New Roman" pitchFamily="18" charset="0"/>
              <a:cs typeface="Times New Roman" pitchFamily="18" charset="0"/>
            </a:rPr>
            <a:t>линияларнинг</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структураси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91453">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90009"/>
          <a:ext cx="6732748" cy="1926214"/>
        </a:xfrm>
        <a:prstGeom prst="roundRect">
          <a:avLst>
            <a:gd name="adj" fmla="val 10000"/>
          </a:avLst>
        </a:prstGeom>
        <a:solidFill>
          <a:schemeClr val="accent3">
            <a:lumMod val="60000"/>
            <a:lumOff val="4000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5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13.1.	Автоматик </a:t>
          </a:r>
          <a:r>
            <a:rPr lang="ru-RU" sz="2600" kern="1200" dirty="0" err="1" smtClean="0">
              <a:solidFill>
                <a:schemeClr val="tx1"/>
              </a:solidFill>
              <a:latin typeface="Times New Roman" pitchFamily="18" charset="0"/>
              <a:cs typeface="Times New Roman" pitchFamily="18" charset="0"/>
            </a:rPr>
            <a:t>линияларнинг</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структуравий</a:t>
          </a:r>
          <a:r>
            <a:rPr lang="ru-RU" sz="2600" kern="1200" dirty="0" smtClean="0">
              <a:solidFill>
                <a:schemeClr val="tx1"/>
              </a:solidFill>
              <a:latin typeface="Times New Roman" pitchFamily="18" charset="0"/>
              <a:cs typeface="Times New Roman" pitchFamily="18" charset="0"/>
            </a:rPr>
            <a:t> вариант </a:t>
          </a:r>
          <a:r>
            <a:rPr lang="ru-RU" sz="2600" kern="1200" dirty="0" err="1" smtClean="0">
              <a:solidFill>
                <a:schemeClr val="tx1"/>
              </a:solidFill>
              <a:latin typeface="Times New Roman" pitchFamily="18" charset="0"/>
              <a:cs typeface="Times New Roman" pitchFamily="18" charset="0"/>
            </a:rPr>
            <a:t>турлари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56417" y="146426"/>
        <a:ext cx="4566335" cy="1813380"/>
      </dsp:txXfrm>
    </dsp:sp>
    <dsp:sp modelId="{17E3FC1E-451A-4359-8AAE-DE1F0454BB0A}">
      <dsp:nvSpPr>
        <dsp:cNvPr id="0" name=""/>
        <dsp:cNvSpPr/>
      </dsp:nvSpPr>
      <dsp:spPr>
        <a:xfrm>
          <a:off x="1188131" y="2736308"/>
          <a:ext cx="6732748" cy="1782189"/>
        </a:xfrm>
        <a:prstGeom prst="roundRect">
          <a:avLst>
            <a:gd name="adj" fmla="val 10000"/>
          </a:avLst>
        </a:prstGeom>
        <a:solidFill>
          <a:srgbClr val="FCE4F1"/>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150000"/>
            </a:lnSpc>
            <a:spcBef>
              <a:spcPct val="0"/>
            </a:spcBef>
            <a:spcAft>
              <a:spcPts val="0"/>
            </a:spcAft>
            <a:tabLst/>
          </a:pPr>
          <a:r>
            <a:rPr lang="ru-RU" sz="2600" kern="1200" dirty="0" smtClean="0">
              <a:solidFill>
                <a:schemeClr val="tx1"/>
              </a:solidFill>
              <a:latin typeface="Times New Roman" pitchFamily="18" charset="0"/>
              <a:cs typeface="Times New Roman" pitchFamily="18" charset="0"/>
            </a:rPr>
            <a:t>13.2.	</a:t>
          </a:r>
          <a:r>
            <a:rPr lang="ru-RU" sz="2600" kern="1200" dirty="0" err="1" smtClean="0">
              <a:solidFill>
                <a:schemeClr val="tx1"/>
              </a:solidFill>
              <a:latin typeface="Times New Roman" pitchFamily="18" charset="0"/>
              <a:cs typeface="Times New Roman" pitchFamily="18" charset="0"/>
            </a:rPr>
            <a:t>Роторли</a:t>
          </a:r>
          <a:r>
            <a:rPr lang="ru-RU" sz="2600" kern="1200" dirty="0" smtClean="0">
              <a:solidFill>
                <a:schemeClr val="tx1"/>
              </a:solidFill>
              <a:latin typeface="Times New Roman" pitchFamily="18" charset="0"/>
              <a:cs typeface="Times New Roman" pitchFamily="18" charset="0"/>
            </a:rPr>
            <a:t> автоматик </a:t>
          </a:r>
          <a:r>
            <a:rPr lang="ru-RU" sz="2600" kern="1200" dirty="0" err="1" smtClean="0">
              <a:solidFill>
                <a:schemeClr val="tx1"/>
              </a:solidFill>
              <a:latin typeface="Times New Roman" pitchFamily="18" charset="0"/>
              <a:cs typeface="Times New Roman" pitchFamily="18" charset="0"/>
            </a:rPr>
            <a:t>линияларнинг</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структураси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rgbClr val="FF0000">
            <a:alpha val="63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7F7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7F7FF"/>
        </a:soli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7F7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7F7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8064896" cy="1296144"/>
          </a:xfrm>
        </p:spPr>
        <p:txBody>
          <a:bodyPr anchor="t">
            <a:noAutofit/>
          </a:bodyPr>
          <a:lstStyle/>
          <a:p>
            <a:pPr marL="3175" indent="0" algn="ctr">
              <a:buNone/>
            </a:pPr>
            <a:r>
              <a:rPr lang="uz-Cyrl-UZ" sz="2400" b="1" dirty="0" smtClean="0">
                <a:solidFill>
                  <a:srgbClr val="FF0000"/>
                </a:solidFill>
                <a:latin typeface="Times New Roman" pitchFamily="18" charset="0"/>
                <a:cs typeface="Times New Roman" pitchFamily="18" charset="0"/>
              </a:rPr>
              <a:t>13</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АВТОМАТИК ЛИНИЯЛАРНИНГ СТРУКТУРАВИЙ ВАРИАНТЛАРИ.</a:t>
            </a:r>
          </a:p>
        </p:txBody>
      </p:sp>
      <p:graphicFrame>
        <p:nvGraphicFramePr>
          <p:cNvPr id="4" name="Схема 3"/>
          <p:cNvGraphicFramePr/>
          <p:nvPr>
            <p:extLst>
              <p:ext uri="{D42A27DB-BD31-4B8C-83A1-F6EECF244321}">
                <p14:modId xmlns:p14="http://schemas.microsoft.com/office/powerpoint/2010/main" val="736281339"/>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smtClean="0">
                <a:latin typeface="Times New Roman" panose="02020603050405020304" pitchFamily="18" charset="0"/>
                <a:cs typeface="Times New Roman" panose="02020603050405020304" pitchFamily="18" charset="0"/>
              </a:rPr>
              <a:t>13.1</a:t>
            </a:r>
            <a:r>
              <a:rPr lang="ru-RU" sz="2800" b="1" dirty="0">
                <a:latin typeface="Times New Roman" panose="02020603050405020304" pitchFamily="18" charset="0"/>
                <a:cs typeface="Times New Roman" panose="02020603050405020304" pitchFamily="18" charset="0"/>
              </a:rPr>
              <a:t>. Автоматик </a:t>
            </a:r>
            <a:r>
              <a:rPr lang="ru-RU" sz="2800" b="1" dirty="0" err="1">
                <a:latin typeface="Times New Roman" panose="02020603050405020304" pitchFamily="18" charset="0"/>
                <a:cs typeface="Times New Roman" panose="02020603050405020304" pitchFamily="18" charset="0"/>
              </a:rPr>
              <a:t>линияларнинг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структуравий</a:t>
            </a:r>
            <a:r>
              <a:rPr lang="ru-RU" sz="2800" b="1" dirty="0">
                <a:latin typeface="Times New Roman" panose="02020603050405020304" pitchFamily="18" charset="0"/>
                <a:cs typeface="Times New Roman" panose="02020603050405020304" pitchFamily="18" charset="0"/>
              </a:rPr>
              <a:t> вариант </a:t>
            </a:r>
            <a:r>
              <a:rPr lang="ru-RU" sz="2800" b="1" dirty="0" err="1">
                <a:latin typeface="Times New Roman" panose="02020603050405020304" pitchFamily="18" charset="0"/>
                <a:cs typeface="Times New Roman" panose="02020603050405020304" pitchFamily="18" charset="0"/>
              </a:rPr>
              <a:t>турлари</a:t>
            </a:r>
            <a:r>
              <a:rPr lang="ru-RU" sz="2800" b="1" dirty="0">
                <a:latin typeface="Times New Roman" panose="02020603050405020304" pitchFamily="18" charset="0"/>
                <a:cs typeface="Times New Roman" panose="02020603050405020304" pitchFamily="18" charset="0"/>
              </a:rPr>
              <a:t>.</a:t>
            </a:r>
            <a:endParaRPr lang="uz-Cyrl-UZ" sz="2600" dirty="0" smtClean="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800" dirty="0" smtClean="0">
                <a:latin typeface="Times New Roman" panose="02020603050405020304" pitchFamily="18" charset="0"/>
                <a:cs typeface="Times New Roman" panose="02020603050405020304" pitchFamily="18" charset="0"/>
              </a:rPr>
              <a:t>Автоматик </a:t>
            </a:r>
            <a:r>
              <a:rPr lang="uz-Cyrl-UZ" sz="2800" dirty="0">
                <a:latin typeface="Times New Roman" panose="02020603050405020304" pitchFamily="18" charset="0"/>
                <a:cs typeface="Times New Roman" panose="02020603050405020304" pitchFamily="18" charset="0"/>
              </a:rPr>
              <a:t>тизимларнинг иш унумдорлигини ва мустаҳкамлигини берилган технологик параметрлари ва мустаҳкамлигини ошириш учун автоматик линияларни структуравий мукаммаллаштириш, участкаларга бўлиш ва потоклар қўйиш усуллари билан амалга оширилади. Оддий структуравий вариантда автоматик линияда агрегатлараро бикр боғланишлар асосида ҳамма дастгоҳлар қоидага асосан битта умумий маромда битта транспортловчида ишлайди. </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496944" cy="6120680"/>
          </a:xfrm>
        </p:spPr>
        <p:txBody>
          <a:bodyPr>
            <a:noAutofit/>
          </a:bodyPr>
          <a:lstStyle/>
          <a:p>
            <a:pPr marL="0" indent="576000" algn="just">
              <a:lnSpc>
                <a:spcPct val="130000"/>
              </a:lnSpc>
              <a:spcBef>
                <a:spcPts val="0"/>
              </a:spcBef>
              <a:buNone/>
            </a:pPr>
            <a:r>
              <a:rPr lang="uz-Cyrl-UZ" sz="2800" dirty="0">
                <a:latin typeface="Times New Roman" panose="02020603050405020304" pitchFamily="18" charset="0"/>
                <a:cs typeface="Times New Roman" panose="02020603050405020304" pitchFamily="18" charset="0"/>
              </a:rPr>
              <a:t>Бундай умумийлик битта умумий транспортловчи эвазига амалга оширилади. Бундан ташқари қадамли, кетма-кет маҳсулотни ишчи позициялараро узатиб беради</a:t>
            </a:r>
            <a:r>
              <a:rPr lang="uz-Cyrl-UZ" sz="2800" dirty="0" smtClean="0">
                <a:latin typeface="Times New Roman" panose="02020603050405020304" pitchFamily="18" charset="0"/>
                <a:cs typeface="Times New Roman" panose="02020603050405020304" pitchFamily="18" charset="0"/>
              </a:rPr>
              <a:t>.</a:t>
            </a:r>
          </a:p>
          <a:p>
            <a:pPr marL="0" indent="576000" algn="just">
              <a:lnSpc>
                <a:spcPct val="130000"/>
              </a:lnSpc>
              <a:spcBef>
                <a:spcPts val="0"/>
              </a:spcBef>
              <a:buNone/>
            </a:pPr>
            <a:r>
              <a:rPr lang="en-US" sz="2800" dirty="0">
                <a:latin typeface="Times New Roman" panose="02020603050405020304" pitchFamily="18" charset="0"/>
                <a:cs typeface="Times New Roman" panose="02020603050405020304" pitchFamily="18" charset="0"/>
              </a:rPr>
              <a:t>q </a:t>
            </a:r>
            <a:r>
              <a:rPr lang="uz-Cyrl-UZ" sz="2800" dirty="0">
                <a:latin typeface="Times New Roman" panose="02020603050405020304" pitchFamily="18" charset="0"/>
                <a:cs typeface="Times New Roman" panose="02020603050405020304" pitchFamily="18" charset="0"/>
              </a:rPr>
              <a:t>позициялар сонига эга бўлган бикр бошқарувчи автоматик линиялар анча содда ва минимал сарф талаб этади. Лекин шу билан биргаликда бундай линияларнинг иш унумдорлиги ва ишончлилиги ҳам паст бўлади. Ундаги исталган жиҳознинг носозлиги бутун линиянинг тўхталишига олиб келади.</a:t>
            </a:r>
            <a:endParaRPr lang="uz-Cyrl-UZ" sz="2800" dirty="0" smtClean="0">
              <a:latin typeface="Times New Roman" panose="02020603050405020304" pitchFamily="18" charset="0"/>
              <a:cs typeface="Times New Roman" panose="02020603050405020304" pitchFamily="18" charset="0"/>
            </a:endParaRPr>
          </a:p>
          <a:p>
            <a:pPr marL="0" indent="576000" algn="just">
              <a:lnSpc>
                <a:spcPct val="130000"/>
              </a:lnSpc>
              <a:spcBef>
                <a:spcPts val="0"/>
              </a:spcBef>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293096"/>
            <a:ext cx="8712968" cy="2448272"/>
          </a:xfrm>
        </p:spPr>
        <p:txBody>
          <a:bodyPr>
            <a:noAutofit/>
          </a:bodyPr>
          <a:lstStyle/>
          <a:p>
            <a:pPr marL="0" indent="0" algn="ctr">
              <a:spcBef>
                <a:spcPts val="0"/>
              </a:spcBef>
              <a:buNone/>
            </a:pPr>
            <a:r>
              <a:rPr lang="ru-RU" sz="2400" dirty="0">
                <a:latin typeface="Times New Roman" panose="02020603050405020304" pitchFamily="18" charset="0"/>
                <a:cs typeface="Times New Roman" panose="02020603050405020304" pitchFamily="18" charset="0"/>
              </a:rPr>
              <a:t>13.1.-расм. </a:t>
            </a:r>
            <a:r>
              <a:rPr lang="ru-RU" sz="2400" dirty="0" err="1">
                <a:latin typeface="Times New Roman" panose="02020603050405020304" pitchFamily="18" charset="0"/>
                <a:cs typeface="Times New Roman" panose="02020603050405020304" pitchFamily="18" charset="0"/>
              </a:rPr>
              <a:t>Автоматлаштирилган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структуралар</a:t>
            </a:r>
            <a:r>
              <a:rPr lang="ru-RU" sz="2400" dirty="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вариантлари</a:t>
            </a:r>
            <a:endParaRPr lang="ru-RU" sz="2400" dirty="0" smtClean="0">
              <a:latin typeface="Times New Roman" panose="02020603050405020304" pitchFamily="18" charset="0"/>
              <a:cs typeface="Times New Roman" panose="02020603050405020304" pitchFamily="18" charset="0"/>
            </a:endParaRPr>
          </a:p>
          <a:p>
            <a:pPr marL="0" indent="0" algn="ctr">
              <a:spcBef>
                <a:spcPts val="0"/>
              </a:spcBef>
              <a:buNone/>
            </a:pPr>
            <a:endParaRPr lang="ru-RU" sz="2400" dirty="0">
              <a:latin typeface="Times New Roman" panose="02020603050405020304" pitchFamily="18" charset="0"/>
              <a:cs typeface="Times New Roman" panose="02020603050405020304" pitchFamily="18" charset="0"/>
            </a:endParaRPr>
          </a:p>
          <a:p>
            <a:pPr marL="0" indent="0" algn="ctr">
              <a:spcBef>
                <a:spcPts val="0"/>
              </a:spcBef>
              <a:buNone/>
            </a:pPr>
            <a:r>
              <a:rPr lang="ru-RU" sz="2400" dirty="0">
                <a:latin typeface="Times New Roman" panose="02020603050405020304" pitchFamily="18" charset="0"/>
                <a:cs typeface="Times New Roman" panose="02020603050405020304" pitchFamily="18" charset="0"/>
              </a:rPr>
              <a:t>а)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потокли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қатъий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алоқадаги</a:t>
            </a:r>
            <a:r>
              <a:rPr lang="ru-RU" sz="2400" dirty="0">
                <a:latin typeface="Times New Roman" panose="02020603050405020304" pitchFamily="18" charset="0"/>
                <a:cs typeface="Times New Roman" panose="02020603050405020304" pitchFamily="18" charset="0"/>
              </a:rPr>
              <a:t> линия; б)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позицияли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бўлимларга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бўлинган</a:t>
            </a:r>
            <a:r>
              <a:rPr lang="ru-RU" sz="2400" dirty="0">
                <a:latin typeface="Times New Roman" panose="02020603050405020304" pitchFamily="18" charset="0"/>
                <a:cs typeface="Times New Roman" panose="02020603050405020304" pitchFamily="18" charset="0"/>
              </a:rPr>
              <a:t> линия; в) </a:t>
            </a:r>
            <a:r>
              <a:rPr lang="ru-RU" sz="2400" dirty="0" err="1">
                <a:latin typeface="Times New Roman" panose="02020603050405020304" pitchFamily="18" charset="0"/>
                <a:cs typeface="Times New Roman" panose="02020603050405020304" pitchFamily="18" charset="0"/>
              </a:rPr>
              <a:t>кўп</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потокли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бўлимларга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бўлинган</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линия</a:t>
            </a:r>
            <a:endParaRPr lang="ru-RU" sz="2400" dirty="0">
              <a:latin typeface="Times New Roman" panose="02020603050405020304" pitchFamily="18" charset="0"/>
              <a:cs typeface="Times New Roman" panose="02020603050405020304"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149" y="260648"/>
            <a:ext cx="6758235"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a:bodyPr>
          <a:lstStyle/>
          <a:p>
            <a:pPr marL="0" indent="536575" algn="ctr">
              <a:buNone/>
            </a:pPr>
            <a:r>
              <a:rPr lang="uz-Cyrl-UZ" sz="2800" b="1" dirty="0">
                <a:latin typeface="Times New Roman" panose="02020603050405020304" pitchFamily="18" charset="0"/>
                <a:cs typeface="Times New Roman" panose="02020603050405020304" pitchFamily="18" charset="0"/>
              </a:rPr>
              <a:t>Ҳар хил структуравий вариантларда иш унумдорлиги</a:t>
            </a:r>
            <a:r>
              <a:rPr lang="uz-Cyrl-UZ" sz="2800" b="1" dirty="0" smtClean="0">
                <a:latin typeface="Times New Roman" panose="02020603050405020304" pitchFamily="18" charset="0"/>
                <a:cs typeface="Times New Roman" panose="02020603050405020304" pitchFamily="18" charset="0"/>
              </a:rPr>
              <a:t>.</a:t>
            </a:r>
          </a:p>
          <a:p>
            <a:pPr marL="0" indent="536575" algn="ctr">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 ҳамма дастгоҳлар иш жараёнига қараб ҳар хил ишончлиликка эга бўлса, унда ҳар бир дастгоҳнинг иш жараёнида тўхтаб қолишлари q марта камаяди. Бир-бирига бооғланмаган автоматик линияларда бу ҳол юз бермайди. Бунда E</a:t>
            </a:r>
            <a:r>
              <a:rPr lang="uz-Cyrl-UZ" sz="2800" baseline="-25000" dirty="0">
                <a:latin typeface="Times New Roman" panose="02020603050405020304" pitchFamily="18" charset="0"/>
                <a:cs typeface="Times New Roman" panose="02020603050405020304" pitchFamily="18" charset="0"/>
              </a:rPr>
              <a:t>tn</a:t>
            </a:r>
            <a:r>
              <a:rPr lang="uz-Cyrl-UZ" sz="2800" dirty="0">
                <a:latin typeface="Times New Roman" panose="02020603050405020304" pitchFamily="18" charset="0"/>
                <a:cs typeface="Times New Roman" panose="02020603050405020304" pitchFamily="18" charset="0"/>
              </a:rPr>
              <a:t>=t</a:t>
            </a:r>
            <a:r>
              <a:rPr lang="uz-Cyrl-UZ" sz="2800" baseline="-25000" dirty="0">
                <a:latin typeface="Times New Roman" panose="02020603050405020304" pitchFamily="18" charset="0"/>
                <a:cs typeface="Times New Roman" panose="02020603050405020304" pitchFamily="18" charset="0"/>
              </a:rPr>
              <a:t>ni</a:t>
            </a:r>
            <a:r>
              <a:rPr lang="uz-Cyrl-UZ" sz="2800" dirty="0">
                <a:latin typeface="Times New Roman" panose="02020603050405020304" pitchFamily="18" charset="0"/>
                <a:cs typeface="Times New Roman" panose="02020603050405020304" pitchFamily="18" charset="0"/>
              </a:rPr>
              <a:t> · q келиб чиқади.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332656"/>
                <a:ext cx="8424936" cy="6336704"/>
              </a:xfrm>
            </p:spPr>
            <p:txBody>
              <a:bodyPr>
                <a:noAutofit/>
              </a:bodyPr>
              <a:lstStyle/>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Қатъий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алоқадаги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формула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r>
                      <a:rPr lang="uz-Latn-UZ" sz="2800" b="1" i="1">
                        <a:latin typeface="Cambria Math"/>
                      </a:rPr>
                      <m:t>𝑸</m:t>
                    </m:r>
                    <m:r>
                      <a:rPr lang="uz-Latn-UZ" sz="2800" b="1" i="1">
                        <a:latin typeface="Cambria Math"/>
                      </a:rPr>
                      <m:t> = </m:t>
                    </m:r>
                    <m:r>
                      <a:rPr lang="uz-Latn-UZ" sz="2800" b="1" i="1">
                        <a:latin typeface="Cambria Math"/>
                      </a:rPr>
                      <m:t>𝟏</m:t>
                    </m:r>
                    <m:r>
                      <a:rPr lang="uz-Cyrl-UZ" sz="2800" b="1" i="1" smtClean="0">
                        <a:latin typeface="Cambria Math"/>
                      </a:rPr>
                      <m:t>/</m:t>
                    </m:r>
                    <m:d>
                      <m:dPr>
                        <m:ctrlPr>
                          <a:rPr lang="ru-RU" sz="2800" i="1">
                            <a:latin typeface="Cambria Math"/>
                          </a:rPr>
                        </m:ctrlPr>
                      </m:dPr>
                      <m:e>
                        <m:sSub>
                          <m:sSubPr>
                            <m:ctrlPr>
                              <a:rPr lang="ru-RU" sz="2800" b="1" i="1">
                                <a:latin typeface="Cambria Math"/>
                              </a:rPr>
                            </m:ctrlPr>
                          </m:sSubPr>
                          <m:e>
                            <m:r>
                              <a:rPr lang="uz-Latn-UZ" sz="2800" b="1" i="1">
                                <a:latin typeface="Cambria Math"/>
                              </a:rPr>
                              <m:t>𝒕</m:t>
                            </m:r>
                          </m:e>
                          <m:sub>
                            <m:r>
                              <a:rPr lang="uz-Latn-UZ" sz="2800" b="1" i="1">
                                <a:latin typeface="Cambria Math"/>
                              </a:rPr>
                              <m:t>𝒑</m:t>
                            </m:r>
                          </m:sub>
                        </m:sSub>
                        <m:r>
                          <a:rPr lang="uz-Latn-UZ" sz="2800" b="1" i="1">
                            <a:latin typeface="Cambria Math"/>
                          </a:rPr>
                          <m:t>+</m:t>
                        </m:r>
                        <m:sSub>
                          <m:sSubPr>
                            <m:ctrlPr>
                              <a:rPr lang="ru-RU" sz="2800" b="1" i="1">
                                <a:latin typeface="Cambria Math"/>
                              </a:rPr>
                            </m:ctrlPr>
                          </m:sSubPr>
                          <m:e>
                            <m:r>
                              <a:rPr lang="uz-Latn-UZ" sz="2800" b="1" i="1">
                                <a:latin typeface="Cambria Math"/>
                              </a:rPr>
                              <m:t>𝒕</m:t>
                            </m:r>
                          </m:e>
                          <m:sub>
                            <m:r>
                              <a:rPr lang="uz-Latn-UZ" sz="2800" b="1" i="1">
                                <a:latin typeface="Cambria Math"/>
                              </a:rPr>
                              <m:t>𝒙</m:t>
                            </m:r>
                          </m:sub>
                        </m:sSub>
                        <m:r>
                          <a:rPr lang="uz-Latn-UZ" sz="2800" b="1" i="1">
                            <a:latin typeface="Cambria Math"/>
                          </a:rPr>
                          <m:t>+</m:t>
                        </m:r>
                        <m:sSub>
                          <m:sSubPr>
                            <m:ctrlPr>
                              <a:rPr lang="ru-RU" sz="2800" b="1" i="1">
                                <a:latin typeface="Cambria Math"/>
                              </a:rPr>
                            </m:ctrlPr>
                          </m:sSubPr>
                          <m:e>
                            <m:r>
                              <a:rPr lang="uz-Latn-UZ" sz="2800" b="1" i="1">
                                <a:latin typeface="Cambria Math"/>
                              </a:rPr>
                              <m:t>𝒕</m:t>
                            </m:r>
                          </m:e>
                          <m:sub>
                            <m:sSub>
                              <m:sSubPr>
                                <m:ctrlPr>
                                  <a:rPr lang="ru-RU" sz="2800" b="1" i="1">
                                    <a:latin typeface="Cambria Math"/>
                                  </a:rPr>
                                </m:ctrlPr>
                              </m:sSubPr>
                              <m:e>
                                <m:r>
                                  <a:rPr lang="uz-Latn-UZ" sz="2800" b="1" i="1">
                                    <a:latin typeface="Cambria Math"/>
                                  </a:rPr>
                                  <m:t>𝒏</m:t>
                                </m:r>
                              </m:e>
                              <m:sub>
                                <m:r>
                                  <a:rPr lang="en-US" sz="2800" b="1" i="1">
                                    <a:latin typeface="Cambria Math"/>
                                  </a:rPr>
                                  <m:t>𝒊</m:t>
                                </m:r>
                              </m:sub>
                            </m:sSub>
                          </m:sub>
                        </m:sSub>
                        <m:r>
                          <a:rPr lang="uz-Latn-UZ" sz="2800" b="1" i="1">
                            <a:latin typeface="Cambria Math"/>
                          </a:rPr>
                          <m:t>∙</m:t>
                        </m:r>
                        <m:r>
                          <a:rPr lang="uz-Latn-UZ" sz="2800" b="1" i="1">
                            <a:latin typeface="Cambria Math"/>
                          </a:rPr>
                          <m:t>𝒒</m:t>
                        </m:r>
                      </m:e>
                    </m:d>
                  </m:oMath>
                </a14:m>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13</a:t>
                </a:r>
                <a:r>
                  <a:rPr lang="uz-Latn-UZ" sz="2800" dirty="0">
                    <a:latin typeface="Times New Roman" panose="02020603050405020304" pitchFamily="18" charset="0"/>
                    <a:cs typeface="Times New Roman" panose="02020603050405020304" pitchFamily="18" charset="0"/>
                  </a:rPr>
                  <a:t>.1)</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Latn-UZ" sz="2800" dirty="0">
                    <a:latin typeface="Times New Roman" panose="02020603050405020304" pitchFamily="18" charset="0"/>
                    <a:cs typeface="Times New Roman" panose="02020603050405020304" pitchFamily="18" charset="0"/>
                  </a:rPr>
                  <a:t>бу ерда: t</a:t>
                </a:r>
                <a:r>
                  <a:rPr lang="uz-Latn-UZ" sz="2800" baseline="-25000" dirty="0">
                    <a:latin typeface="Times New Roman" panose="02020603050405020304" pitchFamily="18" charset="0"/>
                    <a:cs typeface="Times New Roman" panose="02020603050405020304" pitchFamily="18" charset="0"/>
                  </a:rPr>
                  <a:t>ni</a:t>
                </a:r>
                <a:r>
                  <a:rPr lang="uz-Latn-UZ" sz="2800" dirty="0">
                    <a:latin typeface="Times New Roman" panose="02020603050405020304" pitchFamily="18" charset="0"/>
                    <a:cs typeface="Times New Roman" panose="02020603050405020304" pitchFamily="18" charset="0"/>
                  </a:rPr>
                  <a:t> - линияда жойлаштирилган битта дастгоҳ учун ўртача йўқотиш;</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р</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циклдаги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х</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циклдаги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332656"/>
                <a:ext cx="8424936" cy="6336704"/>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323528" y="332656"/>
                <a:ext cx="8496944" cy="6264696"/>
              </a:xfrm>
            </p:spPr>
            <p:txBody>
              <a:bodyPr>
                <a:noAutofit/>
              </a:bodyPr>
              <a:lstStyle/>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spcBef>
                    <a:spcPts val="0"/>
                  </a:spcBef>
                  <a:buNone/>
                </a:pPr>
                <a14:m>
                  <m:oMathPara xmlns:m="http://schemas.openxmlformats.org/officeDocument/2006/math">
                    <m:oMathParaPr>
                      <m:jc m:val="right"/>
                    </m:oMathParaPr>
                    <m:oMath xmlns:m="http://schemas.openxmlformats.org/officeDocument/2006/math">
                      <m:sSub>
                        <m:sSubPr>
                          <m:ctrlPr>
                            <a:rPr lang="ru-RU" sz="2800" i="1" smtClean="0">
                              <a:latin typeface="Cambria Math"/>
                            </a:rPr>
                          </m:ctrlPr>
                        </m:sSubPr>
                        <m:e>
                          <m:r>
                            <a:rPr lang="ru-RU" sz="2800" b="1" i="1">
                              <a:latin typeface="Cambria Math"/>
                            </a:rPr>
                            <m:t>𝒏</m:t>
                          </m:r>
                        </m:e>
                        <m:sub>
                          <m:r>
                            <a:rPr lang="uz-Cyrl-UZ" sz="2800" b="1" i="1" smtClean="0">
                              <a:latin typeface="Cambria Math"/>
                            </a:rPr>
                            <m:t>ал</m:t>
                          </m:r>
                        </m:sub>
                      </m:sSub>
                      <m:r>
                        <a:rPr lang="ru-RU" sz="2800" b="1" i="1">
                          <a:latin typeface="Cambria Math"/>
                        </a:rPr>
                        <m:t>=</m:t>
                      </m:r>
                      <m:f>
                        <m:fPr>
                          <m:ctrlPr>
                            <a:rPr lang="ru-RU" sz="2800" i="1">
                              <a:latin typeface="Cambria Math"/>
                            </a:rPr>
                          </m:ctrlPr>
                        </m:fPr>
                        <m:num>
                          <m:r>
                            <a:rPr lang="en-US" sz="2800" b="1" i="1">
                              <a:latin typeface="Cambria Math"/>
                            </a:rPr>
                            <m:t>𝟏</m:t>
                          </m:r>
                        </m:num>
                        <m:den>
                          <m:r>
                            <a:rPr lang="en-US" sz="2800" b="1" i="1">
                              <a:latin typeface="Cambria Math"/>
                            </a:rPr>
                            <m:t>𝟏</m:t>
                          </m:r>
                          <m:r>
                            <a:rPr lang="ru-RU" sz="2800" b="1" i="1">
                              <a:latin typeface="Cambria Math"/>
                            </a:rPr>
                            <m:t>+</m:t>
                          </m:r>
                          <m:f>
                            <m:fPr>
                              <m:ctrlPr>
                                <a:rPr lang="ru-RU" sz="2800" i="1">
                                  <a:latin typeface="Cambria Math"/>
                                </a:rPr>
                              </m:ctrlPr>
                            </m:fPr>
                            <m:num>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en-US" sz="2800" b="1" i="1">
                                          <a:latin typeface="Cambria Math"/>
                                        </a:rPr>
                                        <m:t>𝒕</m:t>
                                      </m:r>
                                    </m:e>
                                    <m:sub>
                                      <m:r>
                                        <a:rPr lang="ru-RU" sz="2800" b="1" i="1">
                                          <a:latin typeface="Cambria Math"/>
                                        </a:rPr>
                                        <m:t>𝒏</m:t>
                                      </m:r>
                                    </m:sub>
                                  </m:sSub>
                                </m:e>
                              </m:nary>
                            </m:num>
                            <m:den>
                              <m:r>
                                <a:rPr lang="ru-RU" sz="2800" b="1" i="1">
                                  <a:latin typeface="Cambria Math"/>
                                </a:rPr>
                                <m:t>𝑻</m:t>
                              </m:r>
                            </m:den>
                          </m:f>
                        </m:den>
                      </m:f>
                      <m:r>
                        <a:rPr lang="ru-RU" sz="2800" b="1" i="1">
                          <a:latin typeface="Cambria Math"/>
                        </a:rPr>
                        <m:t>=</m:t>
                      </m:r>
                      <m:f>
                        <m:fPr>
                          <m:ctrlPr>
                            <a:rPr lang="ru-RU" sz="2800" i="1">
                              <a:latin typeface="Cambria Math"/>
                            </a:rPr>
                          </m:ctrlPr>
                        </m:fPr>
                        <m:num>
                          <m:r>
                            <a:rPr lang="en-US" sz="2800" b="1" i="1">
                              <a:latin typeface="Cambria Math"/>
                            </a:rPr>
                            <m:t>𝟏</m:t>
                          </m:r>
                        </m:num>
                        <m:den>
                          <m:r>
                            <a:rPr lang="en-US" sz="2800" b="1" i="1">
                              <a:latin typeface="Cambria Math"/>
                            </a:rPr>
                            <m:t>𝟏</m:t>
                          </m:r>
                          <m:r>
                            <a:rPr lang="ru-RU" sz="2800" b="1" i="1">
                              <a:latin typeface="Cambria Math"/>
                            </a:rPr>
                            <m:t>+</m:t>
                          </m:r>
                          <m:f>
                            <m:fPr>
                              <m:ctrlPr>
                                <a:rPr lang="ru-RU" sz="2800" i="1">
                                  <a:latin typeface="Cambria Math"/>
                                </a:rPr>
                              </m:ctrlPr>
                            </m:fPr>
                            <m:num>
                              <m:sSub>
                                <m:sSubPr>
                                  <m:ctrlPr>
                                    <a:rPr lang="ru-RU" sz="2800" i="1">
                                      <a:latin typeface="Cambria Math"/>
                                    </a:rPr>
                                  </m:ctrlPr>
                                </m:sSubPr>
                                <m:e>
                                  <m:r>
                                    <a:rPr lang="ru-RU" sz="2800" b="1" i="1">
                                      <a:latin typeface="Cambria Math"/>
                                    </a:rPr>
                                    <m:t>𝒕</m:t>
                                  </m:r>
                                </m:e>
                                <m:sub>
                                  <m:r>
                                    <a:rPr lang="ru-RU" sz="2800" b="1" i="1">
                                      <a:latin typeface="Cambria Math"/>
                                    </a:rPr>
                                    <m:t>𝒏𝒊</m:t>
                                  </m:r>
                                </m:sub>
                              </m:sSub>
                              <m:r>
                                <a:rPr lang="ru-RU" sz="2800" b="1" i="1">
                                  <a:latin typeface="Cambria Math"/>
                                </a:rPr>
                                <m:t>∙</m:t>
                              </m:r>
                              <m:r>
                                <a:rPr lang="ru-RU" sz="2800" b="1" i="1">
                                  <a:latin typeface="Cambria Math"/>
                                </a:rPr>
                                <m:t>𝒒</m:t>
                              </m:r>
                            </m:num>
                            <m:den>
                              <m:r>
                                <a:rPr lang="ru-RU" sz="2800" b="1" i="1">
                                  <a:latin typeface="Cambria Math"/>
                                </a:rPr>
                                <m:t>𝑻</m:t>
                              </m:r>
                            </m:den>
                          </m:f>
                        </m:den>
                      </m:f>
                      <m:r>
                        <a:rPr lang="ru-RU" sz="2800" b="1" i="1">
                          <a:latin typeface="Cambria Math"/>
                        </a:rPr>
                        <m:t>=</m:t>
                      </m:r>
                      <m:f>
                        <m:fPr>
                          <m:ctrlPr>
                            <a:rPr lang="ru-RU" sz="2800" i="1">
                              <a:latin typeface="Cambria Math"/>
                            </a:rPr>
                          </m:ctrlPr>
                        </m:fPr>
                        <m:num>
                          <m:r>
                            <a:rPr lang="en-US" sz="2800" b="1" i="1">
                              <a:latin typeface="Cambria Math"/>
                            </a:rPr>
                            <m:t>𝟏</m:t>
                          </m:r>
                        </m:num>
                        <m:den>
                          <m:r>
                            <a:rPr lang="en-US" sz="2800" b="1" i="1">
                              <a:latin typeface="Cambria Math"/>
                            </a:rPr>
                            <m:t>𝟏</m:t>
                          </m:r>
                          <m:r>
                            <a:rPr lang="ru-RU" sz="2800" b="1" i="1">
                              <a:latin typeface="Cambria Math"/>
                            </a:rPr>
                            <m:t>+ </m:t>
                          </m:r>
                          <m:r>
                            <a:rPr lang="ru-RU" sz="2800" b="1" i="1">
                              <a:latin typeface="Cambria Math"/>
                            </a:rPr>
                            <m:t>𝑩</m:t>
                          </m:r>
                          <m:r>
                            <a:rPr lang="ru-RU" sz="2800" b="1" i="1">
                              <a:latin typeface="Cambria Math"/>
                            </a:rPr>
                            <m:t>∙</m:t>
                          </m:r>
                          <m:r>
                            <a:rPr lang="ru-RU" sz="2800" b="1" i="1">
                              <a:latin typeface="Cambria Math"/>
                            </a:rPr>
                            <m:t>𝒒</m:t>
                          </m:r>
                        </m:den>
                      </m:f>
                      <m:r>
                        <a:rPr lang="ru-RU" sz="2800" b="1" i="1">
                          <a:latin typeface="Cambria Math"/>
                        </a:rPr>
                        <m:t>    </m:t>
                      </m:r>
                      <m:r>
                        <a:rPr lang="ru-RU" sz="2800" b="1" i="1">
                          <a:latin typeface="Cambria Math"/>
                        </a:rPr>
                        <m:t>𝟏𝟑</m:t>
                      </m:r>
                      <m:r>
                        <a:rPr lang="ru-RU" sz="2800" b="1" i="1">
                          <a:latin typeface="Cambria Math"/>
                        </a:rPr>
                        <m:t>.</m:t>
                      </m:r>
                      <m:r>
                        <a:rPr lang="ru-RU" sz="2800" b="1" i="1">
                          <a:latin typeface="Cambria Math"/>
                        </a:rPr>
                        <m:t>𝟐</m:t>
                      </m:r>
                      <m:r>
                        <a:rPr lang="ru-RU" sz="2800" b="1" i="1">
                          <a:latin typeface="Cambria Math"/>
                        </a:rPr>
                        <m:t>)</m:t>
                      </m:r>
                    </m:oMath>
                  </m:oMathPara>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бу</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a:t>
                </a:r>
                <a:r>
                  <a:rPr lang="ru-RU"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ni</a:t>
                </a:r>
                <a:r>
                  <a:rPr lang="en-US" sz="2800" baseline="-250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битта</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a:t>
                </a:r>
                <a:endParaRPr lang="ru-RU" sz="2800" b="1" dirty="0">
                  <a:latin typeface="Times New Roman" panose="02020603050405020304" pitchFamily="18" charset="0"/>
                  <a:cs typeface="Times New Roman" panose="02020603050405020304" pitchFamily="18" charset="0"/>
                </a:endParaRPr>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323528" y="332656"/>
                <a:ext cx="8496944" cy="6264696"/>
              </a:xfrm>
              <a:blipFill rotWithShape="1">
                <a:blip r:embed="rId2"/>
                <a:stretch>
                  <a:fillRect l="-1435" r="-1506"/>
                </a:stretch>
              </a:blipFill>
            </p:spPr>
            <p:txBody>
              <a:bodyPr/>
              <a:lstStyle/>
              <a:p>
                <a:r>
                  <a:rPr lang="ru-RU">
                    <a:noFill/>
                  </a:rPr>
                  <a:t> </a:t>
                </a:r>
              </a:p>
            </p:txBody>
          </p:sp>
        </mc:Fallback>
      </mc:AlternateContent>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260648"/>
                <a:ext cx="8496944" cy="6408712"/>
              </a:xfrm>
            </p:spPr>
            <p:txBody>
              <a:bodyPr>
                <a:normAutofit fontScale="92500"/>
              </a:bodyPr>
              <a:lstStyle/>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линия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14:m>
                  <m:oMathPara xmlns:m="http://schemas.openxmlformats.org/officeDocument/2006/math">
                    <m:oMathParaPr>
                      <m:jc m:val="right"/>
                    </m:oMathParaPr>
                    <m:oMath xmlns:m="http://schemas.openxmlformats.org/officeDocument/2006/math">
                      <m:r>
                        <a:rPr lang="en-US" sz="2800" b="1" i="1">
                          <a:latin typeface="Cambria Math"/>
                        </a:rPr>
                        <m:t>𝑸</m:t>
                      </m:r>
                      <m:r>
                        <a:rPr lang="ru-RU" sz="2800" b="1" i="1">
                          <a:latin typeface="Cambria Math"/>
                        </a:rPr>
                        <m:t> = </m:t>
                      </m:r>
                      <m:f>
                        <m:fPr>
                          <m:ctrlPr>
                            <a:rPr lang="ru-RU" sz="2800" i="1">
                              <a:latin typeface="Cambria Math"/>
                            </a:rPr>
                          </m:ctrlPr>
                        </m:fPr>
                        <m:num>
                          <m:r>
                            <a:rPr lang="en-US" sz="2800" b="1" i="1">
                              <a:latin typeface="Cambria Math"/>
                            </a:rPr>
                            <m:t>𝟏</m:t>
                          </m:r>
                        </m:num>
                        <m:den>
                          <m:r>
                            <a:rPr lang="ru-RU" sz="2800" b="1" i="1">
                              <a:latin typeface="Cambria Math"/>
                            </a:rPr>
                            <m:t>𝑻</m:t>
                          </m:r>
                        </m:den>
                      </m:f>
                      <m:r>
                        <a:rPr lang="ru-RU" sz="2800" b="1" i="1">
                          <a:latin typeface="Cambria Math"/>
                        </a:rPr>
                        <m:t>∙</m:t>
                      </m:r>
                      <m:sSub>
                        <m:sSubPr>
                          <m:ctrlPr>
                            <a:rPr lang="ru-RU" sz="2800" i="1">
                              <a:latin typeface="Cambria Math"/>
                            </a:rPr>
                          </m:ctrlPr>
                        </m:sSubPr>
                        <m:e>
                          <m:r>
                            <a:rPr lang="ru-RU" sz="2800" b="1" i="1">
                              <a:latin typeface="Cambria Math"/>
                            </a:rPr>
                            <m:t>𝒏</m:t>
                          </m:r>
                        </m:e>
                        <m:sub>
                          <m:r>
                            <a:rPr lang="uz-Cyrl-UZ" sz="2800" b="1" i="1" smtClean="0">
                              <a:latin typeface="Cambria Math"/>
                            </a:rPr>
                            <m:t>а</m:t>
                          </m:r>
                          <m:r>
                            <a:rPr lang="uz-Cyrl-UZ" sz="2800" b="1" i="1">
                              <a:latin typeface="Cambria Math"/>
                            </a:rPr>
                            <m:t>л</m:t>
                          </m:r>
                        </m:sub>
                      </m:sSub>
                      <m:r>
                        <a:rPr lang="ru-RU" sz="2800" b="1" i="1">
                          <a:latin typeface="Cambria Math"/>
                        </a:rPr>
                        <m:t>=</m:t>
                      </m:r>
                      <m:f>
                        <m:fPr>
                          <m:ctrlPr>
                            <a:rPr lang="ru-RU" sz="2800" i="1">
                              <a:latin typeface="Cambria Math"/>
                            </a:rPr>
                          </m:ctrlPr>
                        </m:fPr>
                        <m:num>
                          <m:r>
                            <a:rPr lang="en-US" sz="2800" b="1" i="1">
                              <a:latin typeface="Cambria Math"/>
                            </a:rPr>
                            <m:t>𝟏</m:t>
                          </m:r>
                        </m:num>
                        <m:den>
                          <m:r>
                            <a:rPr lang="ru-RU" sz="2800" b="1" i="1">
                              <a:latin typeface="Cambria Math"/>
                            </a:rPr>
                            <m:t>𝑻</m:t>
                          </m:r>
                        </m:den>
                      </m:f>
                      <m:r>
                        <a:rPr lang="ru-RU" sz="2800" b="1" i="1">
                          <a:latin typeface="Cambria Math"/>
                        </a:rPr>
                        <m:t>∙</m:t>
                      </m:r>
                      <m:f>
                        <m:fPr>
                          <m:ctrlPr>
                            <a:rPr lang="ru-RU" sz="2800" i="1">
                              <a:latin typeface="Cambria Math"/>
                            </a:rPr>
                          </m:ctrlPr>
                        </m:fPr>
                        <m:num>
                          <m:r>
                            <a:rPr lang="en-US" sz="2800" b="1" i="1">
                              <a:latin typeface="Cambria Math"/>
                            </a:rPr>
                            <m:t>𝟏</m:t>
                          </m:r>
                        </m:num>
                        <m:den>
                          <m:r>
                            <a:rPr lang="en-US" sz="2800" b="1" i="1">
                              <a:latin typeface="Cambria Math"/>
                            </a:rPr>
                            <m:t>𝟏</m:t>
                          </m:r>
                          <m:r>
                            <a:rPr lang="ru-RU" sz="2800" b="1" i="1">
                              <a:latin typeface="Cambria Math"/>
                            </a:rPr>
                            <m:t>+</m:t>
                          </m:r>
                          <m:r>
                            <a:rPr lang="ru-RU" sz="2800" b="1" i="1">
                              <a:latin typeface="Cambria Math"/>
                            </a:rPr>
                            <m:t>𝑩</m:t>
                          </m:r>
                          <m:r>
                            <a:rPr lang="ru-RU" sz="2800" b="1" i="1">
                              <a:latin typeface="Cambria Math"/>
                            </a:rPr>
                            <m:t>∙</m:t>
                          </m:r>
                          <m:r>
                            <a:rPr lang="ru-RU" sz="2800" b="1" i="1">
                              <a:latin typeface="Cambria Math"/>
                            </a:rPr>
                            <m:t>𝒒</m:t>
                          </m:r>
                        </m:den>
                      </m:f>
                      <m:r>
                        <a:rPr lang="ru-RU" sz="2800" b="1" i="1">
                          <a:latin typeface="Cambria Math"/>
                        </a:rPr>
                        <m:t>                    (</m:t>
                      </m:r>
                      <m:r>
                        <a:rPr lang="ru-RU" sz="2800" b="1" i="1">
                          <a:latin typeface="Cambria Math"/>
                        </a:rPr>
                        <m:t>𝟏𝟑</m:t>
                      </m:r>
                      <m:r>
                        <a:rPr lang="ru-RU" sz="2800" b="1" i="1">
                          <a:latin typeface="Cambria Math"/>
                        </a:rPr>
                        <m:t>.</m:t>
                      </m:r>
                      <m:r>
                        <a:rPr lang="ru-RU" sz="2800" b="1" i="1">
                          <a:latin typeface="Cambria Math"/>
                        </a:rPr>
                        <m:t>𝟑</m:t>
                      </m:r>
                      <m:r>
                        <a:rPr lang="ru-RU" sz="2800" b="1" i="1">
                          <a:latin typeface="Cambria Math"/>
                        </a:rPr>
                        <m:t>)</m:t>
                      </m:r>
                    </m:oMath>
                  </m:oMathPara>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uz-Cyrl-UZ" sz="2800" dirty="0">
                    <a:latin typeface="Times New Roman" panose="02020603050405020304" pitchFamily="18" charset="0"/>
                    <a:cs typeface="Times New Roman" panose="02020603050405020304" pitchFamily="18" charset="0"/>
                  </a:rPr>
                  <a:t>а</a:t>
                </a:r>
                <a:r>
                  <a:rPr lang="ru-RU" sz="2800" dirty="0" err="1">
                    <a:latin typeface="Times New Roman" panose="02020603050405020304" pitchFamily="18" charset="0"/>
                    <a:cs typeface="Times New Roman" panose="02020603050405020304" pitchFamily="18" charset="0"/>
                  </a:rPr>
                  <a:t>сткаларга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орасига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чиққан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пасайтиради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3 та </a:t>
                </a:r>
                <a:r>
                  <a:rPr lang="ru-RU" sz="2800" dirty="0" err="1">
                    <a:latin typeface="Times New Roman" panose="02020603050405020304" pitchFamily="18" charset="0"/>
                    <a:cs typeface="Times New Roman" panose="02020603050405020304" pitchFamily="18" charset="0"/>
                  </a:rPr>
                  <a:t>участкага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260648"/>
                <a:ext cx="8496944" cy="6408712"/>
              </a:xfrm>
              <a:blipFill rotWithShape="1">
                <a:blip r:embed="rId2"/>
                <a:stretch>
                  <a:fillRect l="-1220" r="-1363"/>
                </a:stretch>
              </a:blipFill>
            </p:spPr>
            <p:txBody>
              <a:bodyPr/>
              <a:lstStyle/>
              <a:p>
                <a:r>
                  <a:rPr lang="ru-RU">
                    <a:noFill/>
                  </a:rPr>
                  <a:t> </a:t>
                </a:r>
              </a:p>
            </p:txBody>
          </p:sp>
        </mc:Fallback>
      </mc:AlternateContent>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40000"/>
              </a:lnSpc>
              <a:buNone/>
            </a:pPr>
            <a:r>
              <a:rPr lang="ru-RU" sz="2800" dirty="0" err="1">
                <a:latin typeface="Times New Roman" panose="02020603050405020304" pitchFamily="18" charset="0"/>
                <a:cs typeface="Times New Roman" panose="02020603050405020304" pitchFamily="18" charset="0"/>
              </a:rPr>
              <a:t>Мисол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учусткадаги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носозлиги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ўша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қолганлари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ишлайверади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конпенсациялаш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теоретик </a:t>
            </a:r>
            <a:r>
              <a:rPr lang="ru-RU" sz="2800" dirty="0" err="1">
                <a:latin typeface="Times New Roman" panose="02020603050405020304" pitchFamily="18" charset="0"/>
                <a:cs typeface="Times New Roman" panose="02020603050405020304" pitchFamily="18" charset="0"/>
              </a:rPr>
              <a:t>усулда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реал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нафақат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тўхташлар</a:t>
            </a:r>
            <a:r>
              <a:rPr lang="ru-RU" sz="2800" dirty="0">
                <a:latin typeface="Times New Roman" panose="02020603050405020304" pitchFamily="18" charset="0"/>
                <a:cs typeface="Times New Roman" panose="02020603050405020304" pitchFamily="18" charset="0"/>
              </a:rPr>
              <a:t>, балки </a:t>
            </a:r>
            <a:r>
              <a:rPr lang="ru-RU" sz="2800" dirty="0" err="1">
                <a:latin typeface="Times New Roman" panose="02020603050405020304" pitchFamily="18" charset="0"/>
                <a:cs typeface="Times New Roman" panose="02020603050405020304" pitchFamily="18" charset="0"/>
              </a:rPr>
              <a:t>компенсацияланмалардан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узилишлар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ифодаланади</a:t>
            </a: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467544" y="332656"/>
                <a:ext cx="8229600" cy="3168352"/>
              </a:xfrm>
            </p:spPr>
            <p:txBody>
              <a:bodyPr>
                <a:normAutofit/>
              </a:bodyPr>
              <a:lstStyle/>
              <a:p>
                <a:pPr marL="0" indent="536575" algn="just">
                  <a:buNone/>
                </a:pPr>
                <a:r>
                  <a:rPr lang="ru-RU" sz="2800" dirty="0" smtClean="0">
                    <a:latin typeface="Times New Roman" panose="02020603050405020304" pitchFamily="18" charset="0"/>
                    <a:cs typeface="Times New Roman" panose="02020603050405020304" pitchFamily="18" charset="0"/>
                  </a:rPr>
                  <a:t>Бунда</a:t>
                </a:r>
              </a:p>
              <a:p>
                <a:pPr marL="0" indent="536575" algn="r">
                  <a:lnSpc>
                    <a:spcPct val="130000"/>
                  </a:lnSpc>
                  <a:spcBef>
                    <a:spcPts val="1200"/>
                  </a:spcBef>
                  <a:buNone/>
                </a:pPr>
                <a14:m>
                  <m:oMath xmlns:m="http://schemas.openxmlformats.org/officeDocument/2006/math">
                    <m:r>
                      <a:rPr lang="ru-RU" sz="2800" b="1" i="1">
                        <a:latin typeface="Cambria Math"/>
                        <a:sym typeface="Symbol"/>
                      </a:rPr>
                      <m:t></m:t>
                    </m:r>
                    <m:r>
                      <a:rPr lang="uz-Cyrl-UZ" sz="2800" b="1">
                        <a:latin typeface="Cambria Math"/>
                      </a:rPr>
                      <m:t>=</m:t>
                    </m:r>
                    <m:r>
                      <a:rPr lang="uz-Cyrl-UZ" sz="2800" b="1" i="1">
                        <a:latin typeface="Cambria Math"/>
                      </a:rPr>
                      <m:t>𝟏</m:t>
                    </m:r>
                    <m:r>
                      <a:rPr lang="uz-Cyrl-UZ" sz="2800" b="1">
                        <a:latin typeface="Cambria Math"/>
                      </a:rPr>
                      <m:t>+</m:t>
                    </m:r>
                    <m:f>
                      <m:fPr>
                        <m:ctrlPr>
                          <a:rPr lang="ru-RU" sz="2800" i="1">
                            <a:latin typeface="Cambria Math"/>
                          </a:rPr>
                        </m:ctrlPr>
                      </m:fPr>
                      <m:num>
                        <m:r>
                          <a:rPr lang="uz-Cyrl-UZ" sz="2800" b="1" i="1">
                            <a:latin typeface="Cambria Math"/>
                          </a:rPr>
                          <m:t>𝑩</m:t>
                        </m:r>
                        <m:r>
                          <a:rPr lang="uz-Cyrl-UZ" sz="2800" b="1" i="1">
                            <a:latin typeface="Cambria Math"/>
                          </a:rPr>
                          <m:t>∙</m:t>
                        </m:r>
                        <m:r>
                          <a:rPr lang="uz-Cyrl-UZ" sz="2800" b="1" i="1">
                            <a:latin typeface="Cambria Math"/>
                          </a:rPr>
                          <m:t>𝒒</m:t>
                        </m:r>
                      </m:num>
                      <m:den>
                        <m:r>
                          <a:rPr lang="uz-Cyrl-UZ" sz="2800" b="1" i="1">
                            <a:latin typeface="Cambria Math"/>
                          </a:rPr>
                          <m:t>𝒏</m:t>
                        </m:r>
                        <m:r>
                          <a:rPr lang="uz-Cyrl-UZ" sz="2800" b="1" i="1">
                            <a:latin typeface="Cambria Math"/>
                          </a:rPr>
                          <m:t>∙</m:t>
                        </m:r>
                        <m:r>
                          <a:rPr lang="uz-Cyrl-UZ" sz="2800" b="1" i="1">
                            <a:latin typeface="Cambria Math"/>
                          </a:rPr>
                          <m:t>𝒚</m:t>
                        </m:r>
                      </m:den>
                    </m:f>
                    <m:r>
                      <a:rPr lang="uz-Cyrl-UZ" sz="2800" b="1" i="1">
                        <a:latin typeface="Cambria Math"/>
                      </a:rPr>
                      <m:t>∙</m:t>
                    </m:r>
                    <m:r>
                      <a:rPr lang="uz-Cyrl-UZ" sz="2800" b="1" i="1">
                        <a:latin typeface="Cambria Math"/>
                      </a:rPr>
                      <m:t>𝒘</m:t>
                    </m:r>
                    <m:r>
                      <a:rPr lang="uz-Cyrl-UZ" sz="2800" b="1" i="1">
                        <a:latin typeface="Cambria Math"/>
                      </a:rPr>
                      <m:t>                               (</m:t>
                    </m:r>
                    <m:r>
                      <a:rPr lang="uz-Cyrl-UZ" sz="2800" b="0" i="1">
                        <a:latin typeface="Cambria Math"/>
                      </a:rPr>
                      <m:t>13.4</m:t>
                    </m:r>
                    <m:r>
                      <a:rPr lang="uz-Cyrl-UZ" sz="2800" b="1" i="1">
                        <a:latin typeface="Cambria Math"/>
                      </a:rPr>
                      <m:t>)</m:t>
                    </m:r>
                  </m:oMath>
                </a14:m>
                <a:r>
                  <a:rPr lang="uz-Cyrl-UZ" sz="2800" dirty="0" smtClean="0">
                    <a:latin typeface="Times New Roman" panose="02020603050405020304" pitchFamily="18" charset="0"/>
                    <a:cs typeface="Times New Roman" panose="02020603050405020304" pitchFamily="18" charset="0"/>
                  </a:rPr>
                  <a:t> </a:t>
                </a: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ерда: w- циклдан ташқари йўқотишлар ўсиш коэффициенти (w&gt;1</a:t>
                </a:r>
                <a:r>
                  <a:rPr lang="uz-Cyrl-UZ"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467544" y="332656"/>
                <a:ext cx="8229600" cy="3168352"/>
              </a:xfrm>
              <a:blipFill rotWithShape="1">
                <a:blip r:embed="rId2"/>
                <a:stretch>
                  <a:fillRect l="-1556" t="-1927" r="-1481"/>
                </a:stretch>
              </a:blipFill>
            </p:spPr>
            <p:txBody>
              <a:bodyPr/>
              <a:lstStyle/>
              <a:p>
                <a:r>
                  <a:rPr lang="ru-RU">
                    <a:noFill/>
                  </a:rPr>
                  <a:t> </a:t>
                </a:r>
              </a:p>
            </p:txBody>
          </p:sp>
        </mc:Fallback>
      </mc:AlternateContent>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695419"/>
            <a:ext cx="8521658" cy="1317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1115616" y="5428674"/>
            <a:ext cx="7128792" cy="830997"/>
          </a:xfrm>
          <a:prstGeom prst="rect">
            <a:avLst/>
          </a:prstGeom>
        </p:spPr>
        <p:txBody>
          <a:bodyPr wrap="square">
            <a:spAutoFit/>
          </a:bodyPr>
          <a:lstStyle/>
          <a:p>
            <a:pPr algn="ctr"/>
            <a:r>
              <a:rPr lang="ru-RU" sz="2400" dirty="0">
                <a:latin typeface="Times New Roman" panose="02020603050405020304" pitchFamily="18" charset="0"/>
                <a:cs typeface="Times New Roman" panose="02020603050405020304" pitchFamily="18" charset="0"/>
              </a:rPr>
              <a:t>13.2 –</a:t>
            </a:r>
            <a:r>
              <a:rPr lang="ru-RU" sz="2400" dirty="0" err="1">
                <a:latin typeface="Times New Roman" panose="02020603050405020304" pitchFamily="18" charset="0"/>
                <a:cs typeface="Times New Roman" panose="02020603050405020304" pitchFamily="18" charset="0"/>
              </a:rPr>
              <a:t>расм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Кўп</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автоматлаштирилган</a:t>
            </a:r>
            <a:r>
              <a:rPr lang="ru-RU" sz="2400" dirty="0">
                <a:latin typeface="Times New Roman" panose="02020603050405020304" pitchFamily="18" charset="0"/>
                <a:cs typeface="Times New Roman" panose="02020603050405020304" pitchFamily="18" charset="0"/>
              </a:rPr>
              <a:t> линия </a:t>
            </a:r>
            <a:r>
              <a:rPr lang="ru-RU" sz="2400" dirty="0" err="1">
                <a:latin typeface="Times New Roman" panose="02020603050405020304" pitchFamily="18" charset="0"/>
                <a:cs typeface="Times New Roman" panose="02020603050405020304" pitchFamily="18" charset="0"/>
              </a:rPr>
              <a:t>ҳисобий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схемаси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41022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13.2-расмда </a:t>
            </a:r>
            <a:r>
              <a:rPr lang="ru-RU" sz="2800" dirty="0">
                <a:latin typeface="Times New Roman" panose="02020603050405020304" pitchFamily="18" charset="0"/>
                <a:cs typeface="Times New Roman" panose="02020603050405020304" pitchFamily="18" charset="0"/>
              </a:rPr>
              <a:t>1,2 - </a:t>
            </a:r>
            <a:r>
              <a:rPr lang="ru-RU" sz="2800" dirty="0" err="1">
                <a:latin typeface="Times New Roman" panose="02020603050405020304" pitchFamily="18" charset="0"/>
                <a:cs typeface="Times New Roman" panose="02020603050405020304" pitchFamily="18" charset="0"/>
              </a:rPr>
              <a:t>участкалар</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рақами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t>
            </a:r>
            <a:r>
              <a:rPr lang="en-US" sz="2800" baseline="-25000" dirty="0" err="1">
                <a:latin typeface="Times New Roman" panose="02020603050405020304" pitchFamily="18" charset="0"/>
                <a:cs typeface="Times New Roman" panose="02020603050405020304" pitchFamily="18" charset="0"/>
              </a:rPr>
              <a:t>q</a:t>
            </a:r>
            <a:r>
              <a:rPr lang="ru-RU"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n</a:t>
            </a:r>
            <a:r>
              <a:rPr lang="en-US" sz="2800" baseline="-25000" dirty="0" err="1">
                <a:latin typeface="Times New Roman" panose="02020603050405020304" pitchFamily="18" charset="0"/>
                <a:cs typeface="Times New Roman" panose="02020603050405020304" pitchFamily="18" charset="0"/>
              </a:rPr>
              <a:t>y</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чиқарувчи</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йўқотишларини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етишмаслиги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Қўшимча</a:t>
            </a:r>
            <a:r>
              <a:rPr lang="ru-RU" sz="2800" dirty="0">
                <a:latin typeface="Times New Roman" panose="02020603050405020304" pitchFamily="18" charset="0"/>
                <a:cs typeface="Times New Roman" panose="02020603050405020304" pitchFamily="18" charset="0"/>
              </a:rPr>
              <a:t> аналитик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en-US" sz="2800" baseline="-25000" dirty="0" err="1">
                <a:latin typeface="Times New Roman" panose="02020603050405020304" pitchFamily="18" charset="0"/>
                <a:cs typeface="Times New Roman" panose="02020603050405020304" pitchFamily="18" charset="0"/>
              </a:rPr>
              <a:t>i</a:t>
            </a:r>
            <a:r>
              <a:rPr lang="en-US" sz="2800" baseline="-250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21</a:t>
            </a:r>
            <a:r>
              <a:rPr lang="ru-RU" sz="2800" dirty="0">
                <a:latin typeface="Times New Roman" panose="02020603050405020304" pitchFamily="18" charset="0"/>
                <a:cs typeface="Times New Roman" panose="02020603050405020304" pitchFamily="18" charset="0"/>
              </a:rPr>
              <a:t> = 0,2 </a:t>
            </a:r>
            <a:r>
              <a:rPr lang="ru-RU" sz="2800" dirty="0" err="1">
                <a:latin typeface="Times New Roman" panose="02020603050405020304" pitchFamily="18" charset="0"/>
                <a:cs typeface="Times New Roman" panose="02020603050405020304" pitchFamily="18" charset="0"/>
              </a:rPr>
              <a:t>каттталик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участкани</a:t>
            </a:r>
            <a:r>
              <a:rPr lang="ru-RU" sz="2800" dirty="0">
                <a:latin typeface="Times New Roman" panose="02020603050405020304" pitchFamily="18" charset="0"/>
                <a:cs typeface="Times New Roman" panose="02020603050405020304" pitchFamily="18" charset="0"/>
              </a:rPr>
              <a:t> 80% </a:t>
            </a:r>
            <a:r>
              <a:rPr lang="ru-RU" sz="2800" dirty="0" err="1">
                <a:latin typeface="Times New Roman" panose="02020603050405020304" pitchFamily="18" charset="0"/>
                <a:cs typeface="Times New Roman" panose="02020603050405020304" pitchFamily="18" charset="0"/>
              </a:rPr>
              <a:t>йўқотишлари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бартараф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этилади</a:t>
            </a:r>
            <a:r>
              <a:rPr lang="ru-RU" sz="2800" dirty="0">
                <a:latin typeface="Times New Roman" panose="02020603050405020304" pitchFamily="18" charset="0"/>
                <a:cs typeface="Times New Roman" panose="02020603050405020304" pitchFamily="18" charset="0"/>
              </a:rPr>
              <a:t>. 20%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натижасида</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336704"/>
          </a:xfrm>
        </p:spPr>
        <p:txBody>
          <a:bodyPr anchor="t">
            <a:noAutofit/>
          </a:bodyPr>
          <a:lstStyle/>
          <a:p>
            <a:pPr marL="0" indent="53975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Участкалар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йўқотишлари</a:t>
            </a:r>
            <a:r>
              <a:rPr lang="ru-RU" sz="2800" dirty="0">
                <a:latin typeface="Times New Roman" panose="02020603050405020304" pitchFamily="18" charset="0"/>
                <a:cs typeface="Times New Roman" panose="02020603050405020304" pitchFamily="18" charset="0"/>
              </a:rPr>
              <a:t> 2 та </a:t>
            </a:r>
            <a:r>
              <a:rPr lang="ru-RU" sz="2800" dirty="0" err="1">
                <a:latin typeface="Times New Roman" panose="02020603050405020304" pitchFamily="18" charset="0"/>
                <a:cs typeface="Times New Roman" panose="02020603050405020304" pitchFamily="18" charset="0"/>
              </a:rPr>
              <a:t>факторга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(0&lt;</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&lt;1), </a:t>
            </a:r>
            <a:r>
              <a:rPr lang="ru-RU" sz="2800" dirty="0" err="1">
                <a:latin typeface="Times New Roman" panose="02020603050405020304" pitchFamily="18" charset="0"/>
                <a:cs typeface="Times New Roman" panose="02020603050405020304" pitchFamily="18" charset="0"/>
              </a:rPr>
              <a:t>биринчиси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сиғими</a:t>
            </a:r>
            <a:r>
              <a:rPr lang="ru-RU" sz="2800" dirty="0">
                <a:latin typeface="Times New Roman" panose="02020603050405020304" pitchFamily="18" charset="0"/>
                <a:cs typeface="Times New Roman" panose="02020603050405020304" pitchFamily="18" charset="0"/>
              </a:rPr>
              <a:t> Е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чи</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(Е=0)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участкалар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 га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a:t>
            </a:r>
            <a:r>
              <a:rPr lang="uz-Cyrl-UZ" sz="2800" dirty="0">
                <a:latin typeface="Times New Roman" panose="02020603050405020304" pitchFamily="18" charset="0"/>
                <a:cs typeface="Times New Roman" panose="02020603050405020304" pitchFamily="18" charset="0"/>
              </a:rPr>
              <a:t>и</a:t>
            </a:r>
            <a:r>
              <a:rPr lang="ru-RU" sz="2800" dirty="0" err="1">
                <a:latin typeface="Times New Roman" panose="02020603050405020304" pitchFamily="18" charset="0"/>
                <a:cs typeface="Times New Roman" panose="02020603050405020304" pitchFamily="18" charset="0"/>
              </a:rPr>
              <a:t>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чи</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берувчи</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масофага</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боғлиқдир</a:t>
            </a: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pPr marL="0" indent="539750" algn="ctr">
              <a:lnSpc>
                <a:spcPct val="150000"/>
              </a:lnSpc>
              <a:spcBef>
                <a:spcPts val="600"/>
              </a:spcBef>
              <a:buNone/>
            </a:pPr>
            <a:r>
              <a:rPr lang="en-US" dirty="0">
                <a:latin typeface="Times New Roman" panose="02020603050405020304" pitchFamily="18" charset="0"/>
                <a:cs typeface="Times New Roman" panose="02020603050405020304" pitchFamily="18" charset="0"/>
                <a:sym typeface="Symbol"/>
              </a:rPr>
              <a:t></a:t>
            </a:r>
            <a:r>
              <a:rPr lang="ru-RU" baseline="-25000" dirty="0">
                <a:latin typeface="Times New Roman" panose="02020603050405020304" pitchFamily="18" charset="0"/>
                <a:cs typeface="Times New Roman" panose="02020603050405020304" pitchFamily="18" charset="0"/>
              </a:rPr>
              <a:t>21</a:t>
            </a:r>
            <a:r>
              <a:rPr lang="ru-RU" dirty="0">
                <a:latin typeface="Times New Roman" panose="02020603050405020304" pitchFamily="18" charset="0"/>
                <a:cs typeface="Times New Roman" panose="02020603050405020304" pitchFamily="18" charset="0"/>
              </a:rPr>
              <a:t>&gt;</a:t>
            </a:r>
            <a:r>
              <a:rPr lang="en-US" dirty="0">
                <a:latin typeface="Times New Roman" panose="02020603050405020304" pitchFamily="18" charset="0"/>
                <a:cs typeface="Times New Roman" panose="02020603050405020304" pitchFamily="18" charset="0"/>
                <a:sym typeface="Symbol"/>
              </a:rPr>
              <a:t></a:t>
            </a:r>
            <a:r>
              <a:rPr lang="ru-RU" baseline="-25000" dirty="0">
                <a:latin typeface="Times New Roman" panose="02020603050405020304" pitchFamily="18" charset="0"/>
                <a:cs typeface="Times New Roman" panose="02020603050405020304" pitchFamily="18" charset="0"/>
              </a:rPr>
              <a:t>31</a:t>
            </a:r>
            <a:r>
              <a:rPr lang="ru-RU" dirty="0">
                <a:latin typeface="Times New Roman" panose="02020603050405020304" pitchFamily="18" charset="0"/>
                <a:cs typeface="Times New Roman" panose="02020603050405020304" pitchFamily="18" charset="0"/>
              </a:rPr>
              <a:t>&gt;</a:t>
            </a:r>
            <a:r>
              <a:rPr lang="en-US" dirty="0">
                <a:latin typeface="Times New Roman" panose="02020603050405020304" pitchFamily="18" charset="0"/>
                <a:cs typeface="Times New Roman" panose="02020603050405020304" pitchFamily="18" charset="0"/>
                <a:sym typeface="Symbol"/>
              </a:rPr>
              <a:t></a:t>
            </a:r>
            <a:r>
              <a:rPr lang="ru-RU" baseline="-25000" dirty="0">
                <a:latin typeface="Times New Roman" panose="02020603050405020304" pitchFamily="18" charset="0"/>
                <a:cs typeface="Times New Roman" panose="02020603050405020304" pitchFamily="18" charset="0"/>
              </a:rPr>
              <a:t>41</a:t>
            </a:r>
            <a:endParaRPr lang="ru-RU" b="1" dirty="0">
              <a:latin typeface="Times New Roman" panose="02020603050405020304" pitchFamily="18" charset="0"/>
              <a:cs typeface="Times New Roman" panose="02020603050405020304" pitchFamily="18" charset="0"/>
            </a:endParaRPr>
          </a:p>
          <a:p>
            <a:pPr marL="0" indent="539750" algn="just">
              <a:lnSpc>
                <a:spcPct val="130000"/>
              </a:lnSpc>
              <a:spcBef>
                <a:spcPts val="600"/>
              </a:spcBef>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участка </a:t>
            </a:r>
            <a:r>
              <a:rPr lang="ru-RU" sz="2800" dirty="0" err="1">
                <a:latin typeface="Times New Roman" panose="02020603050405020304" pitchFamily="18" charset="0"/>
                <a:cs typeface="Times New Roman" panose="02020603050405020304" pitchFamily="18" charset="0"/>
              </a:rPr>
              <a:t>йўқотишлари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ифодаланади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en-US" sz="2800" dirty="0">
                <a:latin typeface="Times New Roman" panose="02020603050405020304" pitchFamily="18" charset="0"/>
                <a:cs typeface="Times New Roman" panose="02020603050405020304" pitchFamily="18" charset="0"/>
              </a:rPr>
              <a:t>W</a:t>
            </a:r>
            <a:r>
              <a:rPr lang="ru-RU" sz="2800" dirty="0">
                <a:latin typeface="Times New Roman" panose="02020603050405020304" pitchFamily="18" charset="0"/>
                <a:cs typeface="Times New Roman" panose="02020603050405020304" pitchFamily="18" charset="0"/>
              </a:rPr>
              <a:t> = 1+</a:t>
            </a:r>
            <a:r>
              <a:rPr lang="en-US"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21</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31</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41</a:t>
            </a:r>
            <a:r>
              <a:rPr lang="ru-RU" sz="2800" dirty="0">
                <a:latin typeface="Times New Roman" panose="02020603050405020304" pitchFamily="18" charset="0"/>
                <a:cs typeface="Times New Roman" panose="02020603050405020304" pitchFamily="18" charset="0"/>
              </a:rPr>
              <a:t>+ ...+ </a:t>
            </a:r>
            <a:r>
              <a:rPr lang="en-US" sz="2800" dirty="0">
                <a:latin typeface="Times New Roman" panose="02020603050405020304" pitchFamily="18" charset="0"/>
                <a:cs typeface="Times New Roman" panose="02020603050405020304" pitchFamily="18" charset="0"/>
                <a:sym typeface="Symbol"/>
              </a:rPr>
              <a:t></a:t>
            </a:r>
            <a:r>
              <a:rPr lang="en-US" sz="2800" dirty="0" err="1">
                <a:latin typeface="Times New Roman" panose="02020603050405020304" pitchFamily="18" charset="0"/>
                <a:cs typeface="Times New Roman" panose="02020603050405020304" pitchFamily="18" charset="0"/>
              </a:rPr>
              <a:t>ni</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smtClean="0">
                <a:latin typeface="Times New Roman" panose="02020603050405020304" pitchFamily="18" charset="0"/>
                <a:cs typeface="Times New Roman" panose="02020603050405020304" pitchFamily="18" charset="0"/>
              </a:rPr>
              <a:t>Кенгайтирилган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ҳисоб-китобларда</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a:t>
            </a:r>
            <a:r>
              <a:rPr lang="ru-RU" sz="2800" dirty="0">
                <a:latin typeface="Times New Roman" panose="02020603050405020304" pitchFamily="18" charset="0"/>
                <a:cs typeface="Times New Roman" panose="02020603050405020304" pitchFamily="18" charset="0"/>
              </a:rPr>
              <a:t> = 1,15</a:t>
            </a:r>
            <a:r>
              <a:rPr lang="en-US"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1,25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0" algn="ctr">
              <a:lnSpc>
                <a:spcPct val="120000"/>
              </a:lnSpc>
              <a:buNone/>
            </a:pPr>
            <a:r>
              <a:rPr lang="uz-Cyrl-UZ" sz="2800" b="1" dirty="0">
                <a:latin typeface="Times New Roman" panose="02020603050405020304" pitchFamily="18" charset="0"/>
                <a:cs typeface="Times New Roman" panose="02020603050405020304" pitchFamily="18" charset="0"/>
              </a:rPr>
              <a:t>13.2. Роторли автоматик линияларнинг структураси.</a:t>
            </a:r>
          </a:p>
          <a:p>
            <a:pPr marL="0" indent="536575" algn="just">
              <a:spcBef>
                <a:spcPts val="0"/>
              </a:spcBef>
              <a:buNone/>
            </a:pP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30000"/>
              </a:lnSpc>
              <a:spcBef>
                <a:spcPts val="0"/>
              </a:spcBef>
              <a:buNone/>
            </a:pPr>
            <a:r>
              <a:rPr lang="uz-Cyrl-UZ" sz="2800" dirty="0" smtClean="0">
                <a:latin typeface="Times New Roman" panose="02020603050405020304" pitchFamily="18" charset="0"/>
                <a:cs typeface="Times New Roman" panose="02020603050405020304" pitchFamily="18" charset="0"/>
              </a:rPr>
              <a:t>Ихтисослаштирилган </a:t>
            </a:r>
            <a:r>
              <a:rPr lang="uz-Cyrl-UZ" sz="2800" dirty="0">
                <a:latin typeface="Times New Roman" panose="02020603050405020304" pitchFamily="18" charset="0"/>
                <a:cs typeface="Times New Roman" panose="02020603050405020304" pitchFamily="18" charset="0"/>
              </a:rPr>
              <a:t>жиҳозлардан тузилган автомат линиялар қаторига кўпгина роторли линияларни киритиш </a:t>
            </a:r>
            <a:r>
              <a:rPr lang="uz-Cyrl-UZ" sz="2800" dirty="0" smtClean="0">
                <a:latin typeface="Times New Roman" panose="02020603050405020304" pitchFamily="18" charset="0"/>
                <a:cs typeface="Times New Roman" panose="02020603050405020304" pitchFamily="18" charset="0"/>
              </a:rPr>
              <a:t>мумкин.</a:t>
            </a:r>
          </a:p>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Роторли </a:t>
            </a:r>
            <a:r>
              <a:rPr lang="uz-Cyrl-UZ" sz="2800" dirty="0">
                <a:latin typeface="Times New Roman" panose="02020603050405020304" pitchFamily="18" charset="0"/>
                <a:cs typeface="Times New Roman" panose="02020603050405020304" pitchFamily="18" charset="0"/>
              </a:rPr>
              <a:t>автомат линиялар узлуксиз ишлайдиган машиналардан ташкил топган. Бу машиналарда технологик жараён элементар операцияларга бўлиб юборилган. Автомат линиялар пресслаш, куйдириш, чўзишда жуда самарали ишлайди. </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lnSpcReduction="20000"/>
          </a:bodyPr>
          <a:lstStyle/>
          <a:p>
            <a:pPr marL="0" indent="536575" algn="just">
              <a:lnSpc>
                <a:spcPct val="150000"/>
              </a:lnSpc>
              <a:buNone/>
            </a:pPr>
            <a:r>
              <a:rPr lang="uz-Cyrl-UZ" sz="3000" dirty="0">
                <a:latin typeface="Times New Roman" panose="02020603050405020304" pitchFamily="18" charset="0"/>
                <a:cs typeface="Times New Roman" panose="02020603050405020304" pitchFamily="18" charset="0"/>
              </a:rPr>
              <a:t>Роторли машиналарнинг айримларида элементлар айлана бўйлаб, бошқаларида (занжирли типдагиларида) эса тўғри чизиқли туташ участкаларга (метродаги эскалаторга ўхшаш) ўтувчи эгри чизиқли участкалар бўйлаб харакатланади.</a:t>
            </a:r>
          </a:p>
          <a:p>
            <a:pPr marL="0" indent="536575" algn="just">
              <a:lnSpc>
                <a:spcPct val="150000"/>
              </a:lnSpc>
              <a:buNone/>
            </a:pPr>
            <a:r>
              <a:rPr lang="uz-Cyrl-UZ" sz="3000" dirty="0">
                <a:latin typeface="Times New Roman" panose="02020603050405020304" pitchFamily="18" charset="0"/>
                <a:cs typeface="Times New Roman" panose="02020603050405020304" pitchFamily="18" charset="0"/>
              </a:rPr>
              <a:t>Машинасозликда роторли автомат линиялар буюмларни лист материаллардан ва ҳажмдор қилиб штамплаб тайёрлашда, втулка-роликли занжирлар, кичик деталларни фрезалаб ва йўниб тайёрлашда, бўяш, маркалаш, термик ишлов беришда ва галваник усул билан қоплама қоплашда ишлатилади.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Линияларнинг асосий афзаллиги шундан иборатки, уларда турли хил операцияларни бажариш мумкин.</a:t>
            </a:r>
          </a:p>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Типавий роторли автомат линия юклаш ротори, роторли ёки занжирли типдаги иш машинаси ва ташиш роторидан тузилган. Иш машинасида бир нечта асбоб блоки бўлиб, улар автоматик равишда алмаштирилиши мумкин. Асбоб машинадан ташқарида, махсус стерженда созланади ва бу вақтда запасдаги асбоб блоки ишга тушади. Роторли автомат линияларда буюмларни текшириш роторлари ёрдамида тўлиқ текшириш кўзда тутилган.</a:t>
            </a: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механо</a:t>
            </a:r>
            <a:r>
              <a:rPr lang="ru-RU" sz="2800" dirty="0">
                <a:latin typeface="Times New Roman" panose="02020603050405020304" pitchFamily="18" charset="0"/>
                <a:cs typeface="Times New Roman" panose="02020603050405020304" pitchFamily="18" charset="0"/>
              </a:rPr>
              <a:t>-гидравлик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гидравлик </a:t>
            </a:r>
            <a:r>
              <a:rPr lang="ru-RU" sz="2800" dirty="0" err="1">
                <a:latin typeface="Times New Roman" panose="02020603050405020304" pitchFamily="18" charset="0"/>
                <a:cs typeface="Times New Roman" panose="02020603050405020304" pitchFamily="18" charset="0"/>
              </a:rPr>
              <a:t>юритмалар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кичик</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хосил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кулачокли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юритма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ягона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ҳимоя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Узоқ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қисқа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этадиганлари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80720"/>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Қиздириб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штамплаш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линиясида</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штамплаш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совитиш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охири</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кимёвий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4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типдаги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партияси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кичик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номенклатурали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буюмлар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40000"/>
              </a:lnSpc>
              <a:spcBef>
                <a:spcPts val="0"/>
              </a:spcBef>
              <a:buNone/>
            </a:pP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 линия </a:t>
            </a:r>
            <a:r>
              <a:rPr lang="ru-RU" sz="2800" dirty="0" err="1">
                <a:latin typeface="Times New Roman" panose="02020603050405020304" pitchFamily="18" charset="0"/>
                <a:cs typeface="Times New Roman" panose="02020603050405020304" pitchFamily="18" charset="0"/>
              </a:rPr>
              <a:t>айлана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ёйлари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ашёларга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бирданига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таминловчи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боғланган</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тарзда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комплексдир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штамплаш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пресслаш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a:t>
            </a:r>
          </a:p>
          <a:p>
            <a:pPr marL="0" indent="539750" algn="just">
              <a:lnSpc>
                <a:spcPct val="140000"/>
              </a:lnSpc>
              <a:spcBef>
                <a:spcPts val="0"/>
              </a:spcBef>
              <a:buNone/>
            </a:pPr>
            <a:r>
              <a:rPr lang="ru-RU" sz="2800" dirty="0" err="1">
                <a:latin typeface="Times New Roman" panose="02020603050405020304" pitchFamily="18" charset="0"/>
                <a:cs typeface="Times New Roman" panose="02020603050405020304" pitchFamily="18" charset="0"/>
              </a:rPr>
              <a:t>Бошқача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айтганда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4504" y="5589240"/>
            <a:ext cx="8229600" cy="752947"/>
          </a:xfrm>
        </p:spPr>
        <p:txBody>
          <a:bodyPr anchor="ctr"/>
          <a:lstStyle/>
          <a:p>
            <a:pPr marL="0" indent="0" algn="ctr">
              <a:buNone/>
            </a:pPr>
            <a:r>
              <a:rPr lang="uz-Cyrl-UZ" dirty="0" smtClean="0">
                <a:latin typeface="Times New Roman" panose="02020603050405020304" pitchFamily="18" charset="0"/>
                <a:cs typeface="Times New Roman" panose="02020603050405020304" pitchFamily="18" charset="0"/>
              </a:rPr>
              <a:t>Роторли автоматик линия</a:t>
            </a:r>
            <a:endParaRPr lang="ru-RU" dirty="0">
              <a:latin typeface="Times New Roman" panose="02020603050405020304" pitchFamily="18" charset="0"/>
              <a:cs typeface="Times New Roman" panose="02020603050405020304" pitchFamily="18" charset="0"/>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145" y="449106"/>
            <a:ext cx="8478319" cy="4780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5227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sym typeface="Symbol"/>
              </a:rPr>
              <a:t>Хом</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ашёни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бир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технологик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ротордан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иккинчисига</a:t>
            </a:r>
            <a:r>
              <a:rPr lang="ru-RU" sz="2800" dirty="0">
                <a:latin typeface="Times New Roman" panose="02020603050405020304" pitchFamily="18" charset="0"/>
                <a:cs typeface="Times New Roman" panose="02020603050405020304" pitchFamily="18" charset="0"/>
                <a:sym typeface="Symbol"/>
              </a:rPr>
              <a:t> транспорт </a:t>
            </a:r>
            <a:r>
              <a:rPr lang="ru-RU" sz="2800" dirty="0" err="1">
                <a:latin typeface="Times New Roman" panose="02020603050405020304" pitchFamily="18" charset="0"/>
                <a:cs typeface="Times New Roman" panose="02020603050405020304" pitchFamily="18" charset="0"/>
                <a:sym typeface="Symbol"/>
              </a:rPr>
              <a:t>ротори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узатади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Технологик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роторда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умумий</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ўқда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тенг</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жойлашган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асбоблар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блоклари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ва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унга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мос</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холда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хом</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ашёни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ушлаб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турувчи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элементлари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бўлиб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асбоблар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блокларига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ўқ</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бўйича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харакат</a:t>
            </a:r>
            <a:r>
              <a:rPr lang="ru-RU" sz="2800" dirty="0">
                <a:latin typeface="Times New Roman" panose="02020603050405020304" pitchFamily="18" charset="0"/>
                <a:cs typeface="Times New Roman" panose="02020603050405020304" pitchFamily="18" charset="0"/>
                <a:sym typeface="Symbol"/>
              </a:rPr>
              <a:t> механик </a:t>
            </a:r>
            <a:r>
              <a:rPr lang="ru-RU" sz="2800" dirty="0" err="1">
                <a:latin typeface="Times New Roman" panose="02020603050405020304" pitchFamily="18" charset="0"/>
                <a:cs typeface="Times New Roman" panose="02020603050405020304" pitchFamily="18" charset="0"/>
                <a:sym typeface="Symbol"/>
              </a:rPr>
              <a:t>ёки</a:t>
            </a:r>
            <a:r>
              <a:rPr lang="ru-RU" sz="2800" dirty="0">
                <a:latin typeface="Times New Roman" panose="02020603050405020304" pitchFamily="18" charset="0"/>
                <a:cs typeface="Times New Roman" panose="02020603050405020304" pitchFamily="18" charset="0"/>
                <a:sym typeface="Symbol"/>
              </a:rPr>
              <a:t> гидравлик </a:t>
            </a:r>
            <a:r>
              <a:rPr lang="ru-RU" sz="2800" dirty="0" err="1">
                <a:latin typeface="Times New Roman" panose="02020603050405020304" pitchFamily="18" charset="0"/>
                <a:cs typeface="Times New Roman" panose="02020603050405020304" pitchFamily="18" charset="0"/>
                <a:sym typeface="Symbol"/>
              </a:rPr>
              <a:t>тизимлар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ёрдамида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берилади</a:t>
            </a:r>
            <a:r>
              <a:rPr lang="ru-RU" sz="2800" dirty="0">
                <a:latin typeface="Times New Roman" panose="02020603050405020304" pitchFamily="18" charset="0"/>
                <a:cs typeface="Times New Roman" panose="02020603050405020304" pitchFamily="18" charset="0"/>
                <a:sym typeface="Symbol"/>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sym typeface="Symbol"/>
              </a:rPr>
              <a:t>Транспорт </a:t>
            </a:r>
            <a:r>
              <a:rPr lang="ru-RU" sz="2800" dirty="0" err="1">
                <a:latin typeface="Times New Roman" panose="02020603050405020304" pitchFamily="18" charset="0"/>
                <a:cs typeface="Times New Roman" panose="02020603050405020304" pitchFamily="18" charset="0"/>
                <a:sym typeface="Symbol"/>
              </a:rPr>
              <a:t>роторлари</a:t>
            </a:r>
            <a:r>
              <a:rPr lang="ru-RU" sz="2800" dirty="0">
                <a:latin typeface="Times New Roman" panose="02020603050405020304" pitchFamily="18" charset="0"/>
                <a:cs typeface="Times New Roman" panose="02020603050405020304" pitchFamily="18" charset="0"/>
                <a:sym typeface="Symbol"/>
              </a:rPr>
              <a:t> барабан </a:t>
            </a:r>
            <a:r>
              <a:rPr lang="ru-RU" sz="2800" dirty="0" err="1">
                <a:latin typeface="Times New Roman" panose="02020603050405020304" pitchFamily="18" charset="0"/>
                <a:cs typeface="Times New Roman" panose="02020603050405020304" pitchFamily="18" charset="0"/>
                <a:sym typeface="Symbol"/>
              </a:rPr>
              <a:t>ёки</a:t>
            </a:r>
            <a:r>
              <a:rPr lang="ru-RU" sz="2800" dirty="0">
                <a:latin typeface="Times New Roman" panose="02020603050405020304" pitchFamily="18" charset="0"/>
                <a:cs typeface="Times New Roman" panose="02020603050405020304" pitchFamily="18" charset="0"/>
                <a:sym typeface="Symbol"/>
              </a:rPr>
              <a:t> диск </a:t>
            </a:r>
            <a:r>
              <a:rPr lang="ru-RU" sz="2800" dirty="0" err="1">
                <a:latin typeface="Times New Roman" panose="02020603050405020304" pitchFamily="18" charset="0"/>
                <a:cs typeface="Times New Roman" panose="02020603050405020304" pitchFamily="18" charset="0"/>
                <a:sym typeface="Symbol"/>
              </a:rPr>
              <a:t>кўринишида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бўлиб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хом</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ашёни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узатиш</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органи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билан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таминланган</a:t>
            </a:r>
            <a:r>
              <a:rPr lang="ru-RU" sz="2800" dirty="0">
                <a:latin typeface="Times New Roman" panose="02020603050405020304" pitchFamily="18" charset="0"/>
                <a:cs typeface="Times New Roman" panose="02020603050405020304" pitchFamily="18" charset="0"/>
                <a:sym typeface="Symbol"/>
              </a:rPr>
              <a:t>. У </a:t>
            </a:r>
            <a:r>
              <a:rPr lang="ru-RU" sz="2800" dirty="0" err="1">
                <a:latin typeface="Times New Roman" panose="02020603050405020304" pitchFamily="18" charset="0"/>
                <a:cs typeface="Times New Roman" panose="02020603050405020304" pitchFamily="18" charset="0"/>
                <a:sym typeface="Symbol"/>
              </a:rPr>
              <a:t>хом</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ашёни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бир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ишчи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ротордан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қабул</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қилиб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олиб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ташиб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иккинчи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ишчи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роторга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узатади</a:t>
            </a:r>
            <a:r>
              <a:rPr lang="ru-RU" sz="2800" dirty="0">
                <a:latin typeface="Times New Roman" panose="02020603050405020304" pitchFamily="18" charset="0"/>
                <a:cs typeface="Times New Roman" panose="02020603050405020304" pitchFamily="18" charset="0"/>
                <a:sym typeface="Symbol"/>
              </a:rPr>
              <a:t>.</a:t>
            </a: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Автомат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конструксияси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ҳажми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прогрессив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технологияларини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нуқтаи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чуқур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технологикликка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таҳлил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Заготовкани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ўлчамлари</a:t>
            </a:r>
            <a:r>
              <a:rPr lang="ru-RU" sz="2800" dirty="0">
                <a:latin typeface="Times New Roman" panose="02020603050405020304" pitchFamily="18" charset="0"/>
                <a:cs typeface="Times New Roman" panose="02020603050405020304" pitchFamily="18" charset="0"/>
              </a:rPr>
              <a:t>, материал </a:t>
            </a:r>
            <a:r>
              <a:rPr lang="ru-RU" sz="2800" dirty="0" err="1">
                <a:latin typeface="Times New Roman" panose="02020603050405020304" pitchFamily="18" charset="0"/>
                <a:cs typeface="Times New Roman" panose="02020603050405020304" pitchFamily="18" charset="0"/>
              </a:rPr>
              <a:t>таркиби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қаттиқликни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доимий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прут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трубалардан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ашёда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бирорта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нуқсон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Заготовкани ташиш чоғида ва ишлов вақтида, осон ўрнатиладиган, фиксация ва маҳкамлашга қулай базалар олиниши керак.</a:t>
            </a: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Амал ва ўтишларни консентрациялаш, кўп томонли, шпинделли ишловлар ва ҳар хил технологик амалларни бажариш имконини берувчи кўп позицияли агрегатлардан фойдаланиш мақсадга мувофиқ.</a:t>
            </a: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Технологик жараённи амалларга бўлишда ҳар бир позицияда бир хил унумдорлик бўлиши учун ҳаракат қилиш зарур.</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7205" y="5013176"/>
            <a:ext cx="8229600" cy="1656184"/>
          </a:xfrm>
        </p:spPr>
        <p:txBody>
          <a:bodyPr>
            <a:normAutofit fontScale="70000" lnSpcReduction="20000"/>
          </a:bodyPr>
          <a:lstStyle/>
          <a:p>
            <a:pPr marL="0" indent="0" algn="ctr">
              <a:lnSpc>
                <a:spcPct val="120000"/>
              </a:lnSpc>
              <a:spcBef>
                <a:spcPts val="0"/>
              </a:spcBef>
              <a:buNone/>
            </a:pPr>
            <a:r>
              <a:rPr lang="ru-RU" dirty="0" smtClean="0">
                <a:latin typeface="Times New Roman" panose="02020603050405020304" pitchFamily="18" charset="0"/>
                <a:cs typeface="Times New Roman" panose="02020603050405020304" pitchFamily="18" charset="0"/>
              </a:rPr>
              <a:t>13.3-расм. </a:t>
            </a:r>
            <a:r>
              <a:rPr lang="ru-RU" dirty="0" err="1" smtClean="0">
                <a:latin typeface="Times New Roman" panose="02020603050405020304" pitchFamily="18" charset="0"/>
                <a:cs typeface="Times New Roman" panose="02020603050405020304" pitchFamily="18" charset="0"/>
              </a:rPr>
              <a:t>Роторли</a:t>
            </a:r>
            <a:r>
              <a:rPr lang="ru-RU" dirty="0" smtClean="0">
                <a:latin typeface="Times New Roman" panose="02020603050405020304" pitchFamily="18" charset="0"/>
                <a:cs typeface="Times New Roman" panose="02020603050405020304" pitchFamily="18" charset="0"/>
              </a:rPr>
              <a:t> автоматик </a:t>
            </a:r>
            <a:r>
              <a:rPr lang="ru-RU" dirty="0" err="1" smtClean="0">
                <a:latin typeface="Times New Roman" panose="02020603050405020304" pitchFamily="18" charset="0"/>
                <a:cs typeface="Times New Roman" panose="02020603050405020304" pitchFamily="18" charset="0"/>
              </a:rPr>
              <a:t>линияни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схемаси</a:t>
            </a:r>
            <a:r>
              <a:rPr lang="ru-RU" dirty="0" smtClean="0">
                <a:latin typeface="Times New Roman" panose="02020603050405020304" pitchFamily="18" charset="0"/>
                <a:cs typeface="Times New Roman" panose="02020603050405020304" pitchFamily="18" charset="0"/>
              </a:rPr>
              <a:t>.</a:t>
            </a:r>
          </a:p>
          <a:p>
            <a:pPr marL="0" indent="0" algn="ctr">
              <a:lnSpc>
                <a:spcPct val="120000"/>
              </a:lnSpc>
              <a:spcBef>
                <a:spcPts val="0"/>
              </a:spcBef>
              <a:buNone/>
            </a:pPr>
            <a:r>
              <a:rPr lang="ru-RU" dirty="0" smtClean="0">
                <a:latin typeface="Times New Roman" panose="02020603050405020304" pitchFamily="18" charset="0"/>
                <a:cs typeface="Times New Roman" panose="02020603050405020304" pitchFamily="18" charset="0"/>
              </a:rPr>
              <a:t>1-ишчи ротор; 2-хом </a:t>
            </a:r>
            <a:r>
              <a:rPr lang="ru-RU" dirty="0" err="1" smtClean="0">
                <a:latin typeface="Times New Roman" panose="02020603050405020304" pitchFamily="18" charset="0"/>
                <a:cs typeface="Times New Roman" panose="02020603050405020304" pitchFamily="18" charset="0"/>
              </a:rPr>
              <a:t>ашёни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йўли</a:t>
            </a:r>
            <a:r>
              <a:rPr lang="ru-RU" dirty="0" smtClean="0">
                <a:latin typeface="Times New Roman" panose="02020603050405020304" pitchFamily="18" charset="0"/>
                <a:cs typeface="Times New Roman" panose="02020603050405020304" pitchFamily="18" charset="0"/>
              </a:rPr>
              <a:t>; 3-транспорт </a:t>
            </a:r>
            <a:r>
              <a:rPr lang="ru-RU" dirty="0" err="1" smtClean="0">
                <a:latin typeface="Times New Roman" panose="02020603050405020304" pitchFamily="18" charset="0"/>
                <a:cs typeface="Times New Roman" panose="02020603050405020304" pitchFamily="18" charset="0"/>
              </a:rPr>
              <a:t>роторлари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уялари</a:t>
            </a:r>
            <a:r>
              <a:rPr lang="ru-RU" dirty="0" smtClean="0">
                <a:latin typeface="Times New Roman" panose="02020603050405020304" pitchFamily="18" charset="0"/>
                <a:cs typeface="Times New Roman" panose="02020603050405020304" pitchFamily="18" charset="0"/>
              </a:rPr>
              <a:t>; 4- транспорт </a:t>
            </a:r>
            <a:r>
              <a:rPr lang="ru-RU" dirty="0" err="1" smtClean="0">
                <a:latin typeface="Times New Roman" panose="02020603050405020304" pitchFamily="18" charset="0"/>
                <a:cs typeface="Times New Roman" panose="02020603050405020304" pitchFamily="18" charset="0"/>
              </a:rPr>
              <a:t>роторлари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уясидаги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ашё</a:t>
            </a:r>
            <a:r>
              <a:rPr lang="ru-RU" dirty="0" smtClean="0">
                <a:latin typeface="Times New Roman" panose="02020603050405020304" pitchFamily="18" charset="0"/>
                <a:cs typeface="Times New Roman" panose="02020603050405020304" pitchFamily="18" charset="0"/>
              </a:rPr>
              <a:t>; 5-ишчи </a:t>
            </a:r>
            <a:r>
              <a:rPr lang="ru-RU" dirty="0" err="1" smtClean="0">
                <a:latin typeface="Times New Roman" panose="02020603050405020304" pitchFamily="18" charset="0"/>
                <a:cs typeface="Times New Roman" panose="02020603050405020304" pitchFamily="18" charset="0"/>
              </a:rPr>
              <a:t>асбоблар</a:t>
            </a:r>
            <a:r>
              <a:rPr lang="ru-RU" dirty="0" smtClean="0">
                <a:latin typeface="Times New Roman" panose="02020603050405020304" pitchFamily="18" charset="0"/>
                <a:cs typeface="Times New Roman" panose="02020603050405020304" pitchFamily="18" charset="0"/>
              </a:rPr>
              <a:t>; 6-ўқ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механизм.</a:t>
            </a:r>
          </a:p>
        </p:txBody>
      </p:sp>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6632"/>
            <a:ext cx="7920880" cy="4832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9435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8680"/>
            <a:ext cx="8424936" cy="6048672"/>
          </a:xfrm>
        </p:spPr>
        <p:txBody>
          <a:bodyPr>
            <a:noAutofit/>
          </a:bodyPr>
          <a:lstStyle/>
          <a:p>
            <a:pPr marL="0" indent="536575" algn="just">
              <a:lnSpc>
                <a:spcPct val="150000"/>
              </a:lnSpc>
              <a:buNone/>
            </a:pPr>
            <a:r>
              <a:rPr lang="ru-RU" sz="2800" dirty="0">
                <a:latin typeface="Times New Roman" panose="02020603050405020304" pitchFamily="18" charset="0"/>
                <a:cs typeface="Times New Roman" panose="02020603050405020304" pitchFamily="18" charset="0"/>
              </a:rPr>
              <a:t>Автомат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ашёларга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сунъий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эскиртириш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ювиш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консервациялаш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қадоқлаш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Роторли линиялар – автоматик технологик ускуналарнинг олий шаклларидан бири бўлиб, иш унумининг ва маҳсулот сифатининг юқори даражада бўлишини таъминлайди. Улар ялпи ишлаб чиқариш шароитларида унчалик катта бўлмаган ва нисбатан оддий деталларни штамповка қилиш, пресслаш, кесиш ва бошқа усулларда ишлов бериш, шунингдек йиғиш, жойлаш ва сифатни назорат қилиш учун мўлжалланган.</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8153" y="4941168"/>
            <a:ext cx="8424936" cy="1296144"/>
          </a:xfrm>
        </p:spPr>
        <p:txBody>
          <a:bodyPr anchor="ctr">
            <a:noAutofit/>
          </a:bodyPr>
          <a:lstStyle/>
          <a:p>
            <a:pPr marL="0" indent="0" algn="ctr">
              <a:lnSpc>
                <a:spcPct val="150000"/>
              </a:lnSpc>
              <a:spcBef>
                <a:spcPts val="0"/>
              </a:spcBef>
              <a:buNone/>
            </a:pPr>
            <a:r>
              <a:rPr lang="ru-RU" sz="2800" b="1" dirty="0" smtClean="0">
                <a:latin typeface="Times New Roman" panose="02020603050405020304" pitchFamily="18" charset="0"/>
                <a:cs typeface="Times New Roman" panose="02020603050405020304" pitchFamily="18" charset="0"/>
              </a:rPr>
              <a:t>13.4-расм. </a:t>
            </a:r>
            <a:r>
              <a:rPr lang="ru-RU" sz="2800" b="1" dirty="0" err="1" smtClean="0">
                <a:latin typeface="Times New Roman" panose="02020603050405020304" pitchFamily="18" charset="0"/>
                <a:cs typeface="Times New Roman" panose="02020603050405020304" pitchFamily="18" charset="0"/>
              </a:rPr>
              <a:t>Роторли</a:t>
            </a:r>
            <a:r>
              <a:rPr lang="ru-RU" sz="2800" b="1" dirty="0" smtClean="0">
                <a:latin typeface="Times New Roman" panose="02020603050405020304" pitchFamily="18" charset="0"/>
                <a:cs typeface="Times New Roman" panose="02020603050405020304" pitchFamily="18" charset="0"/>
              </a:rPr>
              <a:t> автоматик </a:t>
            </a:r>
            <a:r>
              <a:rPr lang="ru-RU" sz="2800" b="1" dirty="0" err="1" smtClean="0">
                <a:latin typeface="Times New Roman" panose="02020603050405020304" pitchFamily="18" charset="0"/>
                <a:cs typeface="Times New Roman" panose="02020603050405020304" pitchFamily="18" charset="0"/>
              </a:rPr>
              <a:t>линияда</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заготовканинг</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ҳаракатланиш</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153" y="476672"/>
            <a:ext cx="8502320"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Ялпи ишлаб чиқаришни роторли линиялар асосида комплекс автоматлаштиришнинг илмий асосларини ишлаб чиқишда, шунингдек уларни саноатда жорий этишда академик Л.Н.Кошкин раҳбарлигидаги конструкторлик шўъбаси катта ҳисса қўшган. Бу конструкторлик шўъбасида ўнлаб операциялардан иборат технологик ишлов бериш жараёнларини бажариш учун роторли автоматик линиялар яратилган.</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Роторли линиялар бўлинган автоматик ускуналарга нисбатан иш унумини 3-6 марта оширади, буюмларни тайёрлашдаги меҳнат сарфини 2-4 марта камайтиради, банд этиладиган ишлаб чиқариш майдонлари 3-10 марта қисқаради ва маҳсулот тайёрлашдаги ишлаб чиқариш циклини 10-20 марта камайтиради.</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4081</TotalTime>
  <Words>1508</Words>
  <Application>Microsoft Office PowerPoint</Application>
  <PresentationFormat>Экран (4:3)</PresentationFormat>
  <Paragraphs>67</Paragraphs>
  <Slides>30</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30</vt:i4>
      </vt:variant>
    </vt:vector>
  </HeadingPairs>
  <TitlesOfParts>
    <vt:vector size="36" baseType="lpstr">
      <vt:lpstr>Тема Office</vt:lpstr>
      <vt:lpstr>1_Тема Office</vt:lpstr>
      <vt:lpstr>Воздушный поток</vt:lpstr>
      <vt:lpstr>2_Тема Office</vt:lpstr>
      <vt:lpstr>3_Тема Office</vt:lpstr>
      <vt:lpstr>5_Тема Office</vt:lpstr>
      <vt:lpstr>13-МАЪРУЗА. АВТОМАТИК ЛИНИЯЛАРНИНГ СТРУКТУРАВИЙ ВАРИАНТЛАРИ.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173</cp:revision>
  <dcterms:created xsi:type="dcterms:W3CDTF">2019-09-16T05:35:35Z</dcterms:created>
  <dcterms:modified xsi:type="dcterms:W3CDTF">2021-05-31T00:43:15Z</dcterms:modified>
</cp:coreProperties>
</file>