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840" r:id="rId2"/>
    <p:sldMasterId id="2147483852" r:id="rId3"/>
  </p:sldMasterIdLst>
  <p:sldIdLst>
    <p:sldId id="256" r:id="rId4"/>
    <p:sldId id="257" r:id="rId5"/>
    <p:sldId id="260" r:id="rId6"/>
    <p:sldId id="295" r:id="rId7"/>
    <p:sldId id="262" r:id="rId8"/>
    <p:sldId id="264" r:id="rId9"/>
    <p:sldId id="259" r:id="rId10"/>
    <p:sldId id="274" r:id="rId11"/>
    <p:sldId id="313" r:id="rId12"/>
    <p:sldId id="266" r:id="rId13"/>
    <p:sldId id="267" r:id="rId14"/>
    <p:sldId id="269" r:id="rId15"/>
    <p:sldId id="270" r:id="rId16"/>
    <p:sldId id="312" r:id="rId17"/>
    <p:sldId id="271" r:id="rId18"/>
    <p:sldId id="272" r:id="rId19"/>
    <p:sldId id="291" r:id="rId20"/>
    <p:sldId id="277" r:id="rId21"/>
    <p:sldId id="278" r:id="rId22"/>
    <p:sldId id="280" r:id="rId23"/>
    <p:sldId id="297" r:id="rId24"/>
    <p:sldId id="299" r:id="rId25"/>
    <p:sldId id="300" r:id="rId26"/>
    <p:sldId id="301" r:id="rId27"/>
    <p:sldId id="317" r:id="rId28"/>
    <p:sldId id="318" r:id="rId29"/>
    <p:sldId id="319" r:id="rId30"/>
    <p:sldId id="320" r:id="rId31"/>
    <p:sldId id="321" r:id="rId32"/>
    <p:sldId id="322" r:id="rId33"/>
    <p:sldId id="323" r:id="rId34"/>
    <p:sldId id="324" r:id="rId35"/>
    <p:sldId id="325" r:id="rId36"/>
    <p:sldId id="275" r:id="rId3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5D8A0"/>
    <a:srgbClr val="E2A4EE"/>
    <a:srgbClr val="F3D8F8"/>
    <a:srgbClr val="E5F3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1" d="100"/>
          <a:sy n="101" d="100"/>
        </p:scale>
        <p:origin x="-18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9FC7F7-8A43-483A-8500-4353DD0BC143}" type="doc">
      <dgm:prSet loTypeId="urn:microsoft.com/office/officeart/2005/8/layout/vProcess5" loCatId="process" qsTypeId="urn:microsoft.com/office/officeart/2005/8/quickstyle/3d3" qsCatId="3D" csTypeId="urn:microsoft.com/office/officeart/2005/8/colors/colorful3" csCatId="colorful" phldr="1"/>
      <dgm:spPr/>
      <dgm:t>
        <a:bodyPr/>
        <a:lstStyle/>
        <a:p>
          <a:endParaRPr lang="ru-RU"/>
        </a:p>
      </dgm:t>
    </dgm:pt>
    <dgm:pt modelId="{CE68BF6F-7410-446D-ACC7-EF4BE4BEDA00}">
      <dgm:prSet phldrT="[Текст]" custT="1"/>
      <dgm:spPr/>
      <dgm:t>
        <a:bodyPr/>
        <a:lstStyle/>
        <a:p>
          <a:pPr algn="l" defTabSz="1089025">
            <a:lnSpc>
              <a:spcPct val="150000"/>
            </a:lnSpc>
            <a:tabLst/>
          </a:pPr>
          <a:r>
            <a:rPr lang="ru-RU" sz="2800" dirty="0" smtClean="0">
              <a:solidFill>
                <a:schemeClr val="tx1">
                  <a:lumMod val="95000"/>
                  <a:lumOff val="5000"/>
                </a:schemeClr>
              </a:solidFill>
              <a:latin typeface="Times New Roman" pitchFamily="18" charset="0"/>
              <a:cs typeface="Times New Roman" pitchFamily="18" charset="0"/>
            </a:rPr>
            <a:t>14.1. </a:t>
          </a:r>
          <a:r>
            <a:rPr lang="ru-RU" sz="2800" dirty="0" err="1" smtClean="0">
              <a:solidFill>
                <a:schemeClr val="tx1">
                  <a:lumMod val="95000"/>
                  <a:lumOff val="5000"/>
                </a:schemeClr>
              </a:solidFill>
              <a:latin typeface="Times New Roman" pitchFamily="18" charset="0"/>
              <a:cs typeface="Times New Roman" pitchFamily="18" charset="0"/>
            </a:rPr>
            <a:t>Бошқариш</a:t>
          </a:r>
          <a:r>
            <a:rPr lang="ru-RU" sz="2800" dirty="0" smtClean="0">
              <a:solidFill>
                <a:schemeClr val="tx1">
                  <a:lumMod val="95000"/>
                  <a:lumOff val="5000"/>
                </a:schemeClr>
              </a:solidFill>
              <a:latin typeface="Times New Roman" pitchFamily="18" charset="0"/>
              <a:cs typeface="Times New Roman" pitchFamily="18" charset="0"/>
            </a:rPr>
            <a:t> </a:t>
          </a:r>
          <a:r>
            <a:rPr lang="ru-RU" sz="2800" dirty="0" err="1" smtClean="0">
              <a:solidFill>
                <a:schemeClr val="tx1">
                  <a:lumMod val="95000"/>
                  <a:lumOff val="5000"/>
                </a:schemeClr>
              </a:solidFill>
              <a:latin typeface="Times New Roman" pitchFamily="18" charset="0"/>
              <a:cs typeface="Times New Roman" pitchFamily="18" charset="0"/>
            </a:rPr>
            <a:t>тўғрисида</a:t>
          </a:r>
          <a:r>
            <a:rPr lang="ru-RU" sz="2800" dirty="0" smtClean="0">
              <a:solidFill>
                <a:schemeClr val="tx1">
                  <a:lumMod val="95000"/>
                  <a:lumOff val="5000"/>
                </a:schemeClr>
              </a:solidFill>
              <a:latin typeface="Times New Roman" pitchFamily="18" charset="0"/>
              <a:cs typeface="Times New Roman" pitchFamily="18" charset="0"/>
            </a:rPr>
            <a:t> </a:t>
          </a:r>
          <a:r>
            <a:rPr lang="ru-RU" sz="2800" dirty="0" err="1" smtClean="0">
              <a:solidFill>
                <a:schemeClr val="tx1">
                  <a:lumMod val="95000"/>
                  <a:lumOff val="5000"/>
                </a:schemeClr>
              </a:solidFill>
              <a:latin typeface="Times New Roman" pitchFamily="18" charset="0"/>
              <a:cs typeface="Times New Roman" pitchFamily="18" charset="0"/>
            </a:rPr>
            <a:t>тушунча</a:t>
          </a:r>
          <a:r>
            <a:rPr lang="ru-RU" sz="2800" dirty="0" smtClean="0">
              <a:solidFill>
                <a:schemeClr val="tx1">
                  <a:lumMod val="95000"/>
                  <a:lumOff val="5000"/>
                </a:schemeClr>
              </a:solidFill>
              <a:latin typeface="Times New Roman" pitchFamily="18" charset="0"/>
              <a:cs typeface="Times New Roman" pitchFamily="18" charset="0"/>
            </a:rPr>
            <a:t>.</a:t>
          </a:r>
          <a:endParaRPr lang="ru-RU" sz="2800" dirty="0">
            <a:solidFill>
              <a:schemeClr val="tx1">
                <a:lumMod val="95000"/>
                <a:lumOff val="5000"/>
              </a:schemeClr>
            </a:solidFill>
            <a:latin typeface="Times New Roman" pitchFamily="18" charset="0"/>
            <a:cs typeface="Times New Roman" pitchFamily="18" charset="0"/>
          </a:endParaRPr>
        </a:p>
      </dgm:t>
    </dgm:pt>
    <dgm:pt modelId="{583F6040-F4F6-41F4-8321-F3CCEA7BA1BB}" type="parTrans" cxnId="{3B9AD7AC-EF93-4268-BE66-67CD2E421EBD}">
      <dgm:prSet/>
      <dgm:spPr/>
      <dgm:t>
        <a:bodyPr/>
        <a:lstStyle/>
        <a:p>
          <a:endParaRPr lang="ru-RU">
            <a:solidFill>
              <a:schemeClr val="tx1">
                <a:lumMod val="95000"/>
                <a:lumOff val="5000"/>
              </a:schemeClr>
            </a:solidFill>
          </a:endParaRPr>
        </a:p>
      </dgm:t>
    </dgm:pt>
    <dgm:pt modelId="{5B3AC45A-9C2D-4CC1-AC67-1038A2431F78}" type="sibTrans" cxnId="{3B9AD7AC-EF93-4268-BE66-67CD2E421EBD}">
      <dgm:prSet/>
      <dgm:spPr>
        <a:solidFill>
          <a:schemeClr val="accent6">
            <a:lumMod val="75000"/>
            <a:alpha val="90000"/>
          </a:schemeClr>
        </a:solidFill>
      </dgm:spPr>
      <dgm:t>
        <a:bodyPr/>
        <a:lstStyle/>
        <a:p>
          <a:endParaRPr lang="ru-RU">
            <a:solidFill>
              <a:schemeClr val="tx1">
                <a:lumMod val="95000"/>
                <a:lumOff val="5000"/>
              </a:schemeClr>
            </a:solidFill>
          </a:endParaRPr>
        </a:p>
      </dgm:t>
    </dgm:pt>
    <dgm:pt modelId="{A7E40F65-6355-4EC4-93C7-F779B67C4704}">
      <dgm:prSet phldrT="[Текст]" custT="1"/>
      <dgm:spPr/>
      <dgm:t>
        <a:bodyPr/>
        <a:lstStyle/>
        <a:p>
          <a:pPr algn="l">
            <a:lnSpc>
              <a:spcPct val="100000"/>
            </a:lnSpc>
            <a:spcAft>
              <a:spcPts val="0"/>
            </a:spcAft>
          </a:pPr>
          <a:r>
            <a:rPr lang="ru-RU" sz="2800" smtClean="0">
              <a:solidFill>
                <a:schemeClr val="tx1">
                  <a:lumMod val="95000"/>
                  <a:lumOff val="5000"/>
                </a:schemeClr>
              </a:solidFill>
              <a:latin typeface="Times New Roman" pitchFamily="18" charset="0"/>
              <a:cs typeface="Times New Roman" pitchFamily="18" charset="0"/>
            </a:rPr>
            <a:t>14.2.	Бошқариш назариясининг асосий тушунчалари.</a:t>
          </a:r>
          <a:endParaRPr lang="ru-RU" sz="2800" dirty="0">
            <a:solidFill>
              <a:schemeClr val="tx1">
                <a:lumMod val="95000"/>
                <a:lumOff val="5000"/>
              </a:schemeClr>
            </a:solidFill>
            <a:latin typeface="Times New Roman" pitchFamily="18" charset="0"/>
            <a:cs typeface="Times New Roman" pitchFamily="18" charset="0"/>
          </a:endParaRPr>
        </a:p>
      </dgm:t>
    </dgm:pt>
    <dgm:pt modelId="{EBFF239E-0102-4991-A213-A135518A0B5A}" type="parTrans" cxnId="{F89BF742-AB2E-4810-B9DC-21AB8741DBA2}">
      <dgm:prSet/>
      <dgm:spPr/>
      <dgm:t>
        <a:bodyPr/>
        <a:lstStyle/>
        <a:p>
          <a:endParaRPr lang="ru-RU">
            <a:solidFill>
              <a:schemeClr val="tx1">
                <a:lumMod val="95000"/>
                <a:lumOff val="5000"/>
              </a:schemeClr>
            </a:solidFill>
          </a:endParaRPr>
        </a:p>
      </dgm:t>
    </dgm:pt>
    <dgm:pt modelId="{D4DD5C93-E37A-4C5F-AA1A-B05C91C7DE7B}" type="sibTrans" cxnId="{F89BF742-AB2E-4810-B9DC-21AB8741DBA2}">
      <dgm:prSet/>
      <dgm:spPr>
        <a:solidFill>
          <a:srgbClr val="FFFF00">
            <a:alpha val="90000"/>
          </a:srgbClr>
        </a:solidFill>
      </dgm:spPr>
      <dgm:t>
        <a:bodyPr/>
        <a:lstStyle/>
        <a:p>
          <a:endParaRPr lang="ru-RU">
            <a:solidFill>
              <a:schemeClr val="tx1">
                <a:lumMod val="95000"/>
                <a:lumOff val="5000"/>
              </a:schemeClr>
            </a:solidFill>
          </a:endParaRPr>
        </a:p>
      </dgm:t>
    </dgm:pt>
    <dgm:pt modelId="{A82A073F-7EC8-46F6-9C3C-D2169EEC7AEA}">
      <dgm:prSet phldrT="[Текст]" custT="1"/>
      <dgm:spPr/>
      <dgm:t>
        <a:bodyPr/>
        <a:lstStyle/>
        <a:p>
          <a:pPr algn="l">
            <a:lnSpc>
              <a:spcPct val="150000"/>
            </a:lnSpc>
            <a:spcAft>
              <a:spcPts val="0"/>
            </a:spcAft>
          </a:pPr>
          <a:r>
            <a:rPr lang="en-US" sz="2800" b="0" dirty="0" smtClean="0">
              <a:solidFill>
                <a:schemeClr val="tx1">
                  <a:lumMod val="95000"/>
                  <a:lumOff val="5000"/>
                </a:schemeClr>
              </a:solidFill>
              <a:latin typeface="Times New Roman" panose="02020603050405020304" pitchFamily="18" charset="0"/>
              <a:cs typeface="Times New Roman" panose="02020603050405020304" pitchFamily="18" charset="0"/>
            </a:rPr>
            <a:t>14</a:t>
          </a:r>
          <a:r>
            <a:rPr lang="uz-Cyrl-UZ" sz="2800" b="0" dirty="0" smtClean="0">
              <a:solidFill>
                <a:schemeClr val="tx1">
                  <a:lumMod val="95000"/>
                  <a:lumOff val="5000"/>
                </a:schemeClr>
              </a:solidFill>
              <a:latin typeface="Times New Roman" panose="02020603050405020304" pitchFamily="18" charset="0"/>
              <a:cs typeface="Times New Roman" panose="02020603050405020304" pitchFamily="18" charset="0"/>
            </a:rPr>
            <a:t>.</a:t>
          </a:r>
          <a:r>
            <a:rPr lang="en-US" sz="2800" b="0" dirty="0" smtClean="0">
              <a:solidFill>
                <a:schemeClr val="tx1">
                  <a:lumMod val="95000"/>
                  <a:lumOff val="5000"/>
                </a:schemeClr>
              </a:solidFill>
              <a:latin typeface="Times New Roman" panose="02020603050405020304" pitchFamily="18" charset="0"/>
              <a:cs typeface="Times New Roman" panose="02020603050405020304" pitchFamily="18" charset="0"/>
            </a:rPr>
            <a:t>3</a:t>
          </a:r>
          <a:r>
            <a:rPr lang="uz-Cyrl-UZ" sz="2800" b="0" dirty="0" smtClean="0">
              <a:solidFill>
                <a:schemeClr val="tx1">
                  <a:lumMod val="95000"/>
                  <a:lumOff val="5000"/>
                </a:schemeClr>
              </a:solidFill>
              <a:latin typeface="Times New Roman" panose="02020603050405020304" pitchFamily="18" charset="0"/>
              <a:cs typeface="Times New Roman" panose="02020603050405020304" pitchFamily="18" charset="0"/>
            </a:rPr>
            <a:t>. Бошқариш тизимларини қуриш принциплари.</a:t>
          </a:r>
          <a:endParaRPr lang="ru-RU" sz="2800" b="0" dirty="0">
            <a:solidFill>
              <a:schemeClr val="tx1">
                <a:lumMod val="95000"/>
                <a:lumOff val="5000"/>
              </a:schemeClr>
            </a:solidFill>
            <a:latin typeface="Times New Roman" pitchFamily="18" charset="0"/>
            <a:cs typeface="Times New Roman" pitchFamily="18" charset="0"/>
          </a:endParaRPr>
        </a:p>
      </dgm:t>
    </dgm:pt>
    <dgm:pt modelId="{EB34A812-742A-496F-ACB4-4E6EBD3A2966}" type="parTrans" cxnId="{D1614AD6-B502-4906-9F88-96AE20FD57E8}">
      <dgm:prSet/>
      <dgm:spPr/>
      <dgm:t>
        <a:bodyPr/>
        <a:lstStyle/>
        <a:p>
          <a:endParaRPr lang="ru-RU">
            <a:solidFill>
              <a:schemeClr val="tx1">
                <a:lumMod val="95000"/>
                <a:lumOff val="5000"/>
              </a:schemeClr>
            </a:solidFill>
          </a:endParaRPr>
        </a:p>
      </dgm:t>
    </dgm:pt>
    <dgm:pt modelId="{D7A2A268-499D-40FC-A3EE-636AAF0F48CE}" type="sibTrans" cxnId="{D1614AD6-B502-4906-9F88-96AE20FD57E8}">
      <dgm:prSet/>
      <dgm:spPr/>
      <dgm:t>
        <a:bodyPr/>
        <a:lstStyle/>
        <a:p>
          <a:endParaRPr lang="ru-RU">
            <a:solidFill>
              <a:schemeClr val="tx1">
                <a:lumMod val="95000"/>
                <a:lumOff val="5000"/>
              </a:schemeClr>
            </a:solidFill>
          </a:endParaRPr>
        </a:p>
      </dgm:t>
    </dgm:pt>
    <dgm:pt modelId="{E633FB53-849B-4563-97F1-5B83424674CD}" type="pres">
      <dgm:prSet presAssocID="{8F9FC7F7-8A43-483A-8500-4353DD0BC143}" presName="outerComposite" presStyleCnt="0">
        <dgm:presLayoutVars>
          <dgm:chMax val="5"/>
          <dgm:dir/>
          <dgm:resizeHandles val="exact"/>
        </dgm:presLayoutVars>
      </dgm:prSet>
      <dgm:spPr/>
      <dgm:t>
        <a:bodyPr/>
        <a:lstStyle/>
        <a:p>
          <a:endParaRPr lang="ru-RU"/>
        </a:p>
      </dgm:t>
    </dgm:pt>
    <dgm:pt modelId="{A6FE43DC-C014-43A9-AD7C-602182B9758D}" type="pres">
      <dgm:prSet presAssocID="{8F9FC7F7-8A43-483A-8500-4353DD0BC143}" presName="dummyMaxCanvas" presStyleCnt="0">
        <dgm:presLayoutVars/>
      </dgm:prSet>
      <dgm:spPr/>
      <dgm:t>
        <a:bodyPr/>
        <a:lstStyle/>
        <a:p>
          <a:endParaRPr lang="ru-RU"/>
        </a:p>
      </dgm:t>
    </dgm:pt>
    <dgm:pt modelId="{F20C1810-CCEF-4A30-BCF3-19AE6A4A54B1}" type="pres">
      <dgm:prSet presAssocID="{8F9FC7F7-8A43-483A-8500-4353DD0BC143}" presName="ThreeNodes_1" presStyleLbl="node1" presStyleIdx="0" presStyleCnt="3">
        <dgm:presLayoutVars>
          <dgm:bulletEnabled val="1"/>
        </dgm:presLayoutVars>
      </dgm:prSet>
      <dgm:spPr/>
      <dgm:t>
        <a:bodyPr/>
        <a:lstStyle/>
        <a:p>
          <a:endParaRPr lang="ru-RU"/>
        </a:p>
      </dgm:t>
    </dgm:pt>
    <dgm:pt modelId="{A42E1313-79E4-4AC0-860E-C18BFC7BB964}" type="pres">
      <dgm:prSet presAssocID="{8F9FC7F7-8A43-483A-8500-4353DD0BC143}" presName="ThreeNodes_2" presStyleLbl="node1" presStyleIdx="1" presStyleCnt="3">
        <dgm:presLayoutVars>
          <dgm:bulletEnabled val="1"/>
        </dgm:presLayoutVars>
      </dgm:prSet>
      <dgm:spPr/>
      <dgm:t>
        <a:bodyPr/>
        <a:lstStyle/>
        <a:p>
          <a:endParaRPr lang="ru-RU"/>
        </a:p>
      </dgm:t>
    </dgm:pt>
    <dgm:pt modelId="{E4E1F1C0-103C-4DC5-AA7A-40B859CA699D}" type="pres">
      <dgm:prSet presAssocID="{8F9FC7F7-8A43-483A-8500-4353DD0BC143}" presName="ThreeNodes_3" presStyleLbl="node1" presStyleIdx="2" presStyleCnt="3">
        <dgm:presLayoutVars>
          <dgm:bulletEnabled val="1"/>
        </dgm:presLayoutVars>
      </dgm:prSet>
      <dgm:spPr/>
      <dgm:t>
        <a:bodyPr/>
        <a:lstStyle/>
        <a:p>
          <a:endParaRPr lang="ru-RU"/>
        </a:p>
      </dgm:t>
    </dgm:pt>
    <dgm:pt modelId="{F67DFEE6-1E87-4D2E-B271-1A90D93B0658}" type="pres">
      <dgm:prSet presAssocID="{8F9FC7F7-8A43-483A-8500-4353DD0BC143}" presName="ThreeConn_1-2" presStyleLbl="fgAccFollowNode1" presStyleIdx="0" presStyleCnt="2">
        <dgm:presLayoutVars>
          <dgm:bulletEnabled val="1"/>
        </dgm:presLayoutVars>
      </dgm:prSet>
      <dgm:spPr/>
      <dgm:t>
        <a:bodyPr/>
        <a:lstStyle/>
        <a:p>
          <a:endParaRPr lang="ru-RU"/>
        </a:p>
      </dgm:t>
    </dgm:pt>
    <dgm:pt modelId="{0552CBE3-F569-49B9-9E00-D03537FFFAF7}" type="pres">
      <dgm:prSet presAssocID="{8F9FC7F7-8A43-483A-8500-4353DD0BC143}" presName="ThreeConn_2-3" presStyleLbl="fgAccFollowNode1" presStyleIdx="1" presStyleCnt="2">
        <dgm:presLayoutVars>
          <dgm:bulletEnabled val="1"/>
        </dgm:presLayoutVars>
      </dgm:prSet>
      <dgm:spPr/>
      <dgm:t>
        <a:bodyPr/>
        <a:lstStyle/>
        <a:p>
          <a:endParaRPr lang="ru-RU"/>
        </a:p>
      </dgm:t>
    </dgm:pt>
    <dgm:pt modelId="{E98AA568-1D99-4DF2-B919-D11C39CA72B4}" type="pres">
      <dgm:prSet presAssocID="{8F9FC7F7-8A43-483A-8500-4353DD0BC143}" presName="ThreeNodes_1_text" presStyleLbl="node1" presStyleIdx="2" presStyleCnt="3">
        <dgm:presLayoutVars>
          <dgm:bulletEnabled val="1"/>
        </dgm:presLayoutVars>
      </dgm:prSet>
      <dgm:spPr/>
      <dgm:t>
        <a:bodyPr/>
        <a:lstStyle/>
        <a:p>
          <a:endParaRPr lang="ru-RU"/>
        </a:p>
      </dgm:t>
    </dgm:pt>
    <dgm:pt modelId="{1ED35617-6142-4FE5-980C-AD62264C1612}" type="pres">
      <dgm:prSet presAssocID="{8F9FC7F7-8A43-483A-8500-4353DD0BC143}" presName="ThreeNodes_2_text" presStyleLbl="node1" presStyleIdx="2" presStyleCnt="3">
        <dgm:presLayoutVars>
          <dgm:bulletEnabled val="1"/>
        </dgm:presLayoutVars>
      </dgm:prSet>
      <dgm:spPr/>
      <dgm:t>
        <a:bodyPr/>
        <a:lstStyle/>
        <a:p>
          <a:endParaRPr lang="ru-RU"/>
        </a:p>
      </dgm:t>
    </dgm:pt>
    <dgm:pt modelId="{EBF5A55C-9DC0-46DE-9505-525D7284BF9B}" type="pres">
      <dgm:prSet presAssocID="{8F9FC7F7-8A43-483A-8500-4353DD0BC143}" presName="ThreeNodes_3_text" presStyleLbl="node1" presStyleIdx="2" presStyleCnt="3">
        <dgm:presLayoutVars>
          <dgm:bulletEnabled val="1"/>
        </dgm:presLayoutVars>
      </dgm:prSet>
      <dgm:spPr/>
      <dgm:t>
        <a:bodyPr/>
        <a:lstStyle/>
        <a:p>
          <a:endParaRPr lang="ru-RU"/>
        </a:p>
      </dgm:t>
    </dgm:pt>
  </dgm:ptLst>
  <dgm:cxnLst>
    <dgm:cxn modelId="{EA9E42FF-6524-4F17-8869-FA839C0BCBEB}" type="presOf" srcId="{A82A073F-7EC8-46F6-9C3C-D2169EEC7AEA}" destId="{EBF5A55C-9DC0-46DE-9505-525D7284BF9B}" srcOrd="1" destOrd="0" presId="urn:microsoft.com/office/officeart/2005/8/layout/vProcess5"/>
    <dgm:cxn modelId="{E2B29718-133F-47CA-B161-CCF8E54C25B4}" type="presOf" srcId="{A7E40F65-6355-4EC4-93C7-F779B67C4704}" destId="{1ED35617-6142-4FE5-980C-AD62264C1612}" srcOrd="1" destOrd="0" presId="urn:microsoft.com/office/officeart/2005/8/layout/vProcess5"/>
    <dgm:cxn modelId="{7E74EC7C-642E-4A72-B346-B2B18D05B24B}" type="presOf" srcId="{A82A073F-7EC8-46F6-9C3C-D2169EEC7AEA}" destId="{E4E1F1C0-103C-4DC5-AA7A-40B859CA699D}" srcOrd="0" destOrd="0" presId="urn:microsoft.com/office/officeart/2005/8/layout/vProcess5"/>
    <dgm:cxn modelId="{5F870B7C-A8F4-4DC9-B8AF-1DFF4DA15DBB}" type="presOf" srcId="{CE68BF6F-7410-446D-ACC7-EF4BE4BEDA00}" destId="{F20C1810-CCEF-4A30-BCF3-19AE6A4A54B1}" srcOrd="0" destOrd="0" presId="urn:microsoft.com/office/officeart/2005/8/layout/vProcess5"/>
    <dgm:cxn modelId="{30DA7A70-EABF-4B74-BDBE-5F25D7521BF7}" type="presOf" srcId="{D4DD5C93-E37A-4C5F-AA1A-B05C91C7DE7B}" destId="{0552CBE3-F569-49B9-9E00-D03537FFFAF7}" srcOrd="0" destOrd="0" presId="urn:microsoft.com/office/officeart/2005/8/layout/vProcess5"/>
    <dgm:cxn modelId="{F89BF742-AB2E-4810-B9DC-21AB8741DBA2}" srcId="{8F9FC7F7-8A43-483A-8500-4353DD0BC143}" destId="{A7E40F65-6355-4EC4-93C7-F779B67C4704}" srcOrd="1" destOrd="0" parTransId="{EBFF239E-0102-4991-A213-A135518A0B5A}" sibTransId="{D4DD5C93-E37A-4C5F-AA1A-B05C91C7DE7B}"/>
    <dgm:cxn modelId="{3B9AD7AC-EF93-4268-BE66-67CD2E421EBD}" srcId="{8F9FC7F7-8A43-483A-8500-4353DD0BC143}" destId="{CE68BF6F-7410-446D-ACC7-EF4BE4BEDA00}" srcOrd="0" destOrd="0" parTransId="{583F6040-F4F6-41F4-8321-F3CCEA7BA1BB}" sibTransId="{5B3AC45A-9C2D-4CC1-AC67-1038A2431F78}"/>
    <dgm:cxn modelId="{E131872F-A640-4454-B84F-F4737B6CDF5B}" type="presOf" srcId="{A7E40F65-6355-4EC4-93C7-F779B67C4704}" destId="{A42E1313-79E4-4AC0-860E-C18BFC7BB964}" srcOrd="0" destOrd="0" presId="urn:microsoft.com/office/officeart/2005/8/layout/vProcess5"/>
    <dgm:cxn modelId="{01DB7757-CD94-4247-BA57-BDEF78F0EF81}" type="presOf" srcId="{8F9FC7F7-8A43-483A-8500-4353DD0BC143}" destId="{E633FB53-849B-4563-97F1-5B83424674CD}" srcOrd="0" destOrd="0" presId="urn:microsoft.com/office/officeart/2005/8/layout/vProcess5"/>
    <dgm:cxn modelId="{D1614AD6-B502-4906-9F88-96AE20FD57E8}" srcId="{8F9FC7F7-8A43-483A-8500-4353DD0BC143}" destId="{A82A073F-7EC8-46F6-9C3C-D2169EEC7AEA}" srcOrd="2" destOrd="0" parTransId="{EB34A812-742A-496F-ACB4-4E6EBD3A2966}" sibTransId="{D7A2A268-499D-40FC-A3EE-636AAF0F48CE}"/>
    <dgm:cxn modelId="{6D15BA74-C560-4BD6-A574-F144E689D24B}" type="presOf" srcId="{5B3AC45A-9C2D-4CC1-AC67-1038A2431F78}" destId="{F67DFEE6-1E87-4D2E-B271-1A90D93B0658}" srcOrd="0" destOrd="0" presId="urn:microsoft.com/office/officeart/2005/8/layout/vProcess5"/>
    <dgm:cxn modelId="{B07D8965-32CC-4923-9C08-63E6F379E1E0}" type="presOf" srcId="{CE68BF6F-7410-446D-ACC7-EF4BE4BEDA00}" destId="{E98AA568-1D99-4DF2-B919-D11C39CA72B4}" srcOrd="1" destOrd="0" presId="urn:microsoft.com/office/officeart/2005/8/layout/vProcess5"/>
    <dgm:cxn modelId="{9238314D-CA2A-4635-9B1D-E91E40936E10}" type="presParOf" srcId="{E633FB53-849B-4563-97F1-5B83424674CD}" destId="{A6FE43DC-C014-43A9-AD7C-602182B9758D}" srcOrd="0" destOrd="0" presId="urn:microsoft.com/office/officeart/2005/8/layout/vProcess5"/>
    <dgm:cxn modelId="{46F772E4-AFE0-41CC-998F-346C7B09617B}" type="presParOf" srcId="{E633FB53-849B-4563-97F1-5B83424674CD}" destId="{F20C1810-CCEF-4A30-BCF3-19AE6A4A54B1}" srcOrd="1" destOrd="0" presId="urn:microsoft.com/office/officeart/2005/8/layout/vProcess5"/>
    <dgm:cxn modelId="{9062AED2-FEB8-4D7E-94B5-83055E0D2765}" type="presParOf" srcId="{E633FB53-849B-4563-97F1-5B83424674CD}" destId="{A42E1313-79E4-4AC0-860E-C18BFC7BB964}" srcOrd="2" destOrd="0" presId="urn:microsoft.com/office/officeart/2005/8/layout/vProcess5"/>
    <dgm:cxn modelId="{05292BC9-4139-4FF4-8803-82F999D8B317}" type="presParOf" srcId="{E633FB53-849B-4563-97F1-5B83424674CD}" destId="{E4E1F1C0-103C-4DC5-AA7A-40B859CA699D}" srcOrd="3" destOrd="0" presId="urn:microsoft.com/office/officeart/2005/8/layout/vProcess5"/>
    <dgm:cxn modelId="{90DEECAB-6C7A-4344-BFE6-757787EF2382}" type="presParOf" srcId="{E633FB53-849B-4563-97F1-5B83424674CD}" destId="{F67DFEE6-1E87-4D2E-B271-1A90D93B0658}" srcOrd="4" destOrd="0" presId="urn:microsoft.com/office/officeart/2005/8/layout/vProcess5"/>
    <dgm:cxn modelId="{31B7395F-59B4-49B8-869D-8E537FFEDE03}" type="presParOf" srcId="{E633FB53-849B-4563-97F1-5B83424674CD}" destId="{0552CBE3-F569-49B9-9E00-D03537FFFAF7}" srcOrd="5" destOrd="0" presId="urn:microsoft.com/office/officeart/2005/8/layout/vProcess5"/>
    <dgm:cxn modelId="{724C7547-5F16-42B5-89E4-6878BC705779}" type="presParOf" srcId="{E633FB53-849B-4563-97F1-5B83424674CD}" destId="{E98AA568-1D99-4DF2-B919-D11C39CA72B4}" srcOrd="6" destOrd="0" presId="urn:microsoft.com/office/officeart/2005/8/layout/vProcess5"/>
    <dgm:cxn modelId="{97B96CAA-1E35-4CAF-BB0B-106E4A50DF6E}" type="presParOf" srcId="{E633FB53-849B-4563-97F1-5B83424674CD}" destId="{1ED35617-6142-4FE5-980C-AD62264C1612}" srcOrd="7" destOrd="0" presId="urn:microsoft.com/office/officeart/2005/8/layout/vProcess5"/>
    <dgm:cxn modelId="{1DFC8065-EBEF-4E51-821F-5EA8FB154EF4}" type="presParOf" srcId="{E633FB53-849B-4563-97F1-5B83424674CD}" destId="{EBF5A55C-9DC0-46DE-9505-525D7284BF9B}"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0C1810-CCEF-4A30-BCF3-19AE6A4A54B1}">
      <dsp:nvSpPr>
        <dsp:cNvPr id="0" name=""/>
        <dsp:cNvSpPr/>
      </dsp:nvSpPr>
      <dsp:spPr>
        <a:xfrm>
          <a:off x="0" y="0"/>
          <a:ext cx="7099988" cy="1555372"/>
        </a:xfrm>
        <a:prstGeom prst="roundRect">
          <a:avLst>
            <a:gd name="adj" fmla="val 10000"/>
          </a:avLst>
        </a:prstGeom>
        <a:solidFill>
          <a:schemeClr val="accent3">
            <a:hueOff val="0"/>
            <a:satOff val="0"/>
            <a:lumOff val="0"/>
            <a:alphaOff val="0"/>
          </a:schemeClr>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089025">
            <a:lnSpc>
              <a:spcPct val="150000"/>
            </a:lnSpc>
            <a:spcBef>
              <a:spcPct val="0"/>
            </a:spcBef>
            <a:spcAft>
              <a:spcPct val="35000"/>
            </a:spcAft>
            <a:tabLst/>
          </a:pPr>
          <a:r>
            <a:rPr lang="ru-RU" sz="2800" kern="1200" dirty="0" smtClean="0">
              <a:solidFill>
                <a:schemeClr val="tx1">
                  <a:lumMod val="95000"/>
                  <a:lumOff val="5000"/>
                </a:schemeClr>
              </a:solidFill>
              <a:latin typeface="Times New Roman" pitchFamily="18" charset="0"/>
              <a:cs typeface="Times New Roman" pitchFamily="18" charset="0"/>
            </a:rPr>
            <a:t>14.1. </a:t>
          </a:r>
          <a:r>
            <a:rPr lang="ru-RU" sz="2800" kern="1200" dirty="0" err="1" smtClean="0">
              <a:solidFill>
                <a:schemeClr val="tx1">
                  <a:lumMod val="95000"/>
                  <a:lumOff val="5000"/>
                </a:schemeClr>
              </a:solidFill>
              <a:latin typeface="Times New Roman" pitchFamily="18" charset="0"/>
              <a:cs typeface="Times New Roman" pitchFamily="18" charset="0"/>
            </a:rPr>
            <a:t>Бошқариш</a:t>
          </a:r>
          <a:r>
            <a:rPr lang="ru-RU" sz="2800" kern="1200" dirty="0" smtClean="0">
              <a:solidFill>
                <a:schemeClr val="tx1">
                  <a:lumMod val="95000"/>
                  <a:lumOff val="5000"/>
                </a:schemeClr>
              </a:solidFill>
              <a:latin typeface="Times New Roman" pitchFamily="18" charset="0"/>
              <a:cs typeface="Times New Roman" pitchFamily="18" charset="0"/>
            </a:rPr>
            <a:t> </a:t>
          </a:r>
          <a:r>
            <a:rPr lang="ru-RU" sz="2800" kern="1200" dirty="0" err="1" smtClean="0">
              <a:solidFill>
                <a:schemeClr val="tx1">
                  <a:lumMod val="95000"/>
                  <a:lumOff val="5000"/>
                </a:schemeClr>
              </a:solidFill>
              <a:latin typeface="Times New Roman" pitchFamily="18" charset="0"/>
              <a:cs typeface="Times New Roman" pitchFamily="18" charset="0"/>
            </a:rPr>
            <a:t>тўғрисида</a:t>
          </a:r>
          <a:r>
            <a:rPr lang="ru-RU" sz="2800" kern="1200" dirty="0" smtClean="0">
              <a:solidFill>
                <a:schemeClr val="tx1">
                  <a:lumMod val="95000"/>
                  <a:lumOff val="5000"/>
                </a:schemeClr>
              </a:solidFill>
              <a:latin typeface="Times New Roman" pitchFamily="18" charset="0"/>
              <a:cs typeface="Times New Roman" pitchFamily="18" charset="0"/>
            </a:rPr>
            <a:t> </a:t>
          </a:r>
          <a:r>
            <a:rPr lang="ru-RU" sz="2800" kern="1200" dirty="0" err="1" smtClean="0">
              <a:solidFill>
                <a:schemeClr val="tx1">
                  <a:lumMod val="95000"/>
                  <a:lumOff val="5000"/>
                </a:schemeClr>
              </a:solidFill>
              <a:latin typeface="Times New Roman" pitchFamily="18" charset="0"/>
              <a:cs typeface="Times New Roman" pitchFamily="18" charset="0"/>
            </a:rPr>
            <a:t>тушунча</a:t>
          </a:r>
          <a:r>
            <a:rPr lang="ru-RU" sz="2800" kern="1200" dirty="0" smtClean="0">
              <a:solidFill>
                <a:schemeClr val="tx1">
                  <a:lumMod val="95000"/>
                  <a:lumOff val="5000"/>
                </a:schemeClr>
              </a:solidFill>
              <a:latin typeface="Times New Roman" pitchFamily="18" charset="0"/>
              <a:cs typeface="Times New Roman" pitchFamily="18" charset="0"/>
            </a:rPr>
            <a:t>.</a:t>
          </a:r>
          <a:endParaRPr lang="ru-RU" sz="2800" kern="1200" dirty="0">
            <a:solidFill>
              <a:schemeClr val="tx1">
                <a:lumMod val="95000"/>
                <a:lumOff val="5000"/>
              </a:schemeClr>
            </a:solidFill>
            <a:latin typeface="Times New Roman" pitchFamily="18" charset="0"/>
            <a:cs typeface="Times New Roman" pitchFamily="18" charset="0"/>
          </a:endParaRPr>
        </a:p>
      </dsp:txBody>
      <dsp:txXfrm>
        <a:off x="45555" y="45555"/>
        <a:ext cx="5421620" cy="1464262"/>
      </dsp:txXfrm>
    </dsp:sp>
    <dsp:sp modelId="{A42E1313-79E4-4AC0-860E-C18BFC7BB964}">
      <dsp:nvSpPr>
        <dsp:cNvPr id="0" name=""/>
        <dsp:cNvSpPr/>
      </dsp:nvSpPr>
      <dsp:spPr>
        <a:xfrm>
          <a:off x="626469" y="1814601"/>
          <a:ext cx="7099988" cy="1555372"/>
        </a:xfrm>
        <a:prstGeom prst="roundRect">
          <a:avLst>
            <a:gd name="adj" fmla="val 10000"/>
          </a:avLst>
        </a:prstGeom>
        <a:solidFill>
          <a:schemeClr val="accent3">
            <a:hueOff val="2312758"/>
            <a:satOff val="-12398"/>
            <a:lumOff val="-1667"/>
            <a:alphaOff val="0"/>
          </a:schemeClr>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100000"/>
            </a:lnSpc>
            <a:spcBef>
              <a:spcPct val="0"/>
            </a:spcBef>
            <a:spcAft>
              <a:spcPts val="0"/>
            </a:spcAft>
          </a:pPr>
          <a:r>
            <a:rPr lang="ru-RU" sz="2800" kern="1200" smtClean="0">
              <a:solidFill>
                <a:schemeClr val="tx1">
                  <a:lumMod val="95000"/>
                  <a:lumOff val="5000"/>
                </a:schemeClr>
              </a:solidFill>
              <a:latin typeface="Times New Roman" pitchFamily="18" charset="0"/>
              <a:cs typeface="Times New Roman" pitchFamily="18" charset="0"/>
            </a:rPr>
            <a:t>14.2.	Бошқариш назариясининг асосий тушунчалари.</a:t>
          </a:r>
          <a:endParaRPr lang="ru-RU" sz="2800" kern="1200" dirty="0">
            <a:solidFill>
              <a:schemeClr val="tx1">
                <a:lumMod val="95000"/>
                <a:lumOff val="5000"/>
              </a:schemeClr>
            </a:solidFill>
            <a:latin typeface="Times New Roman" pitchFamily="18" charset="0"/>
            <a:cs typeface="Times New Roman" pitchFamily="18" charset="0"/>
          </a:endParaRPr>
        </a:p>
      </dsp:txBody>
      <dsp:txXfrm>
        <a:off x="672024" y="1860156"/>
        <a:ext cx="5371416" cy="1464262"/>
      </dsp:txXfrm>
    </dsp:sp>
    <dsp:sp modelId="{E4E1F1C0-103C-4DC5-AA7A-40B859CA699D}">
      <dsp:nvSpPr>
        <dsp:cNvPr id="0" name=""/>
        <dsp:cNvSpPr/>
      </dsp:nvSpPr>
      <dsp:spPr>
        <a:xfrm>
          <a:off x="1252939" y="3629203"/>
          <a:ext cx="7099988" cy="1555372"/>
        </a:xfrm>
        <a:prstGeom prst="roundRect">
          <a:avLst>
            <a:gd name="adj" fmla="val 10000"/>
          </a:avLst>
        </a:prstGeom>
        <a:solidFill>
          <a:schemeClr val="accent3">
            <a:hueOff val="4625516"/>
            <a:satOff val="-24796"/>
            <a:lumOff val="-3334"/>
            <a:alphaOff val="0"/>
          </a:schemeClr>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150000"/>
            </a:lnSpc>
            <a:spcBef>
              <a:spcPct val="0"/>
            </a:spcBef>
            <a:spcAft>
              <a:spcPts val="0"/>
            </a:spcAft>
          </a:pPr>
          <a:r>
            <a:rPr lang="en-US" sz="2800" b="0" kern="1200" dirty="0" smtClean="0">
              <a:solidFill>
                <a:schemeClr val="tx1">
                  <a:lumMod val="95000"/>
                  <a:lumOff val="5000"/>
                </a:schemeClr>
              </a:solidFill>
              <a:latin typeface="Times New Roman" panose="02020603050405020304" pitchFamily="18" charset="0"/>
              <a:cs typeface="Times New Roman" panose="02020603050405020304" pitchFamily="18" charset="0"/>
            </a:rPr>
            <a:t>14</a:t>
          </a:r>
          <a:r>
            <a:rPr lang="uz-Cyrl-UZ" sz="2800" b="0" kern="1200" dirty="0" smtClean="0">
              <a:solidFill>
                <a:schemeClr val="tx1">
                  <a:lumMod val="95000"/>
                  <a:lumOff val="5000"/>
                </a:schemeClr>
              </a:solidFill>
              <a:latin typeface="Times New Roman" panose="02020603050405020304" pitchFamily="18" charset="0"/>
              <a:cs typeface="Times New Roman" panose="02020603050405020304" pitchFamily="18" charset="0"/>
            </a:rPr>
            <a:t>.</a:t>
          </a:r>
          <a:r>
            <a:rPr lang="en-US" sz="2800" b="0" kern="1200" dirty="0" smtClean="0">
              <a:solidFill>
                <a:schemeClr val="tx1">
                  <a:lumMod val="95000"/>
                  <a:lumOff val="5000"/>
                </a:schemeClr>
              </a:solidFill>
              <a:latin typeface="Times New Roman" panose="02020603050405020304" pitchFamily="18" charset="0"/>
              <a:cs typeface="Times New Roman" panose="02020603050405020304" pitchFamily="18" charset="0"/>
            </a:rPr>
            <a:t>3</a:t>
          </a:r>
          <a:r>
            <a:rPr lang="uz-Cyrl-UZ" sz="2800" b="0" kern="1200" dirty="0" smtClean="0">
              <a:solidFill>
                <a:schemeClr val="tx1">
                  <a:lumMod val="95000"/>
                  <a:lumOff val="5000"/>
                </a:schemeClr>
              </a:solidFill>
              <a:latin typeface="Times New Roman" panose="02020603050405020304" pitchFamily="18" charset="0"/>
              <a:cs typeface="Times New Roman" panose="02020603050405020304" pitchFamily="18" charset="0"/>
            </a:rPr>
            <a:t>. Бошқариш тизимларини қуриш принциплари.</a:t>
          </a:r>
          <a:endParaRPr lang="ru-RU" sz="2800" b="0" kern="1200" dirty="0">
            <a:solidFill>
              <a:schemeClr val="tx1">
                <a:lumMod val="95000"/>
                <a:lumOff val="5000"/>
              </a:schemeClr>
            </a:solidFill>
            <a:latin typeface="Times New Roman" pitchFamily="18" charset="0"/>
            <a:cs typeface="Times New Roman" pitchFamily="18" charset="0"/>
          </a:endParaRPr>
        </a:p>
      </dsp:txBody>
      <dsp:txXfrm>
        <a:off x="1298494" y="3674758"/>
        <a:ext cx="5371416" cy="1464262"/>
      </dsp:txXfrm>
    </dsp:sp>
    <dsp:sp modelId="{F67DFEE6-1E87-4D2E-B271-1A90D93B0658}">
      <dsp:nvSpPr>
        <dsp:cNvPr id="0" name=""/>
        <dsp:cNvSpPr/>
      </dsp:nvSpPr>
      <dsp:spPr>
        <a:xfrm>
          <a:off x="6088996" y="1179491"/>
          <a:ext cx="1010992" cy="1010992"/>
        </a:xfrm>
        <a:prstGeom prst="downArrow">
          <a:avLst>
            <a:gd name="adj1" fmla="val 55000"/>
            <a:gd name="adj2" fmla="val 45000"/>
          </a:avLst>
        </a:prstGeom>
        <a:solidFill>
          <a:schemeClr val="accent6">
            <a:lumMod val="75000"/>
            <a:alpha val="9000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solidFill>
              <a:schemeClr val="tx1">
                <a:lumMod val="95000"/>
                <a:lumOff val="5000"/>
              </a:schemeClr>
            </a:solidFill>
          </a:endParaRPr>
        </a:p>
      </dsp:txBody>
      <dsp:txXfrm>
        <a:off x="6316469" y="1179491"/>
        <a:ext cx="556046" cy="760771"/>
      </dsp:txXfrm>
    </dsp:sp>
    <dsp:sp modelId="{0552CBE3-F569-49B9-9E00-D03537FFFAF7}">
      <dsp:nvSpPr>
        <dsp:cNvPr id="0" name=""/>
        <dsp:cNvSpPr/>
      </dsp:nvSpPr>
      <dsp:spPr>
        <a:xfrm>
          <a:off x="6715466" y="2983723"/>
          <a:ext cx="1010992" cy="1010992"/>
        </a:xfrm>
        <a:prstGeom prst="downArrow">
          <a:avLst>
            <a:gd name="adj1" fmla="val 55000"/>
            <a:gd name="adj2" fmla="val 45000"/>
          </a:avLst>
        </a:prstGeom>
        <a:solidFill>
          <a:srgbClr val="FFFF00">
            <a:alpha val="90000"/>
          </a:srgb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solidFill>
              <a:schemeClr val="tx1">
                <a:lumMod val="95000"/>
                <a:lumOff val="5000"/>
              </a:schemeClr>
            </a:solidFill>
          </a:endParaRPr>
        </a:p>
      </dsp:txBody>
      <dsp:txXfrm>
        <a:off x="6942939" y="2983723"/>
        <a:ext cx="556046" cy="760771"/>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4772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5702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01859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75997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647342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2648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92288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1136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3417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34370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744584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33755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867169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141456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3002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68128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27491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422830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112771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050076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1597292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415829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D22821-3FA7-4EB1-9043-C53E5C0F81E5}"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
              <a:srgbClr val="E2A4EE"/>
            </a:gs>
            <a:gs pos="50000">
              <a:schemeClr val="bg1"/>
            </a:gs>
            <a:gs pos="100000">
              <a:srgbClr val="C5D8A0"/>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1623744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
              <a:srgbClr val="E2A4EE"/>
            </a:gs>
            <a:gs pos="50000">
              <a:schemeClr val="bg1"/>
            </a:gs>
            <a:gs pos="100000">
              <a:srgbClr val="C5D8A0"/>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322516169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
              <a:srgbClr val="E2A4EE"/>
            </a:gs>
            <a:gs pos="50000">
              <a:schemeClr val="bg1"/>
            </a:gs>
            <a:gs pos="100000">
              <a:srgbClr val="C5D8A0"/>
            </a:gs>
          </a:gsLst>
          <a:lin ang="2700000" scaled="1"/>
          <a:tileRect/>
        </a:grad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00D7FE59-95B5-4FBD-8A03-4E13D2D0EF64}" type="datetimeFigureOut">
              <a:rPr lang="ru-RU" smtClean="0"/>
              <a:t>30.05.2021</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DBD22821-3FA7-4EB1-9043-C53E5C0F81E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116632"/>
            <a:ext cx="8064896" cy="1296144"/>
          </a:xfrm>
        </p:spPr>
        <p:txBody>
          <a:bodyPr anchor="ctr">
            <a:noAutofit/>
          </a:bodyPr>
          <a:lstStyle/>
          <a:p>
            <a:pPr marL="3175" indent="0" algn="ctr">
              <a:buNone/>
            </a:pPr>
            <a:r>
              <a:rPr lang="en-US" sz="2400" b="1" dirty="0" smtClean="0">
                <a:solidFill>
                  <a:srgbClr val="FF0000"/>
                </a:solidFill>
                <a:latin typeface="Times New Roman" pitchFamily="18" charset="0"/>
                <a:cs typeface="Times New Roman" pitchFamily="18" charset="0"/>
              </a:rPr>
              <a:t>14</a:t>
            </a:r>
            <a:r>
              <a:rPr lang="ru-RU" sz="2400" b="1" dirty="0" smtClean="0">
                <a:solidFill>
                  <a:srgbClr val="FF0000"/>
                </a:solidFill>
                <a:latin typeface="Times New Roman" pitchFamily="18" charset="0"/>
                <a:cs typeface="Times New Roman" pitchFamily="18" charset="0"/>
              </a:rPr>
              <a:t>-МАЪРУЗА</a:t>
            </a:r>
            <a:r>
              <a:rPr lang="ru-RU" sz="2400" b="1" dirty="0" smtClean="0">
                <a:solidFill>
                  <a:srgbClr val="FF0000"/>
                </a:solidFill>
                <a:latin typeface="Times New Roman" pitchFamily="18" charset="0"/>
                <a:cs typeface="Times New Roman" pitchFamily="18" charset="0"/>
              </a:rPr>
              <a:t>. </a:t>
            </a:r>
            <a:r>
              <a:rPr lang="uz-Cyrl-UZ" sz="2400" dirty="0">
                <a:solidFill>
                  <a:srgbClr val="FF0000"/>
                </a:solidFill>
                <a:latin typeface="Times New Roman" pitchFamily="18" charset="0"/>
                <a:cs typeface="Times New Roman" pitchFamily="18" charset="0"/>
              </a:rPr>
              <a:t>АВТОМАТИК ЛИНИЯЛАРНИНГ БОШҚАРУВ ТИЗИМЛАРИ</a:t>
            </a:r>
            <a:endParaRPr lang="ru-RU" sz="2400" dirty="0">
              <a:solidFill>
                <a:srgbClr val="FF0000"/>
              </a:solidFill>
              <a:latin typeface="Times New Roman" pitchFamily="18" charset="0"/>
              <a:cs typeface="Times New Roman" pitchFamily="18" charset="0"/>
            </a:endParaRPr>
          </a:p>
        </p:txBody>
      </p:sp>
      <p:graphicFrame>
        <p:nvGraphicFramePr>
          <p:cNvPr id="4" name="Схема 3"/>
          <p:cNvGraphicFramePr/>
          <p:nvPr>
            <p:extLst>
              <p:ext uri="{D42A27DB-BD31-4B8C-83A1-F6EECF244321}">
                <p14:modId xmlns:p14="http://schemas.microsoft.com/office/powerpoint/2010/main" val="1557809553"/>
              </p:ext>
            </p:extLst>
          </p:nvPr>
        </p:nvGraphicFramePr>
        <p:xfrm>
          <a:off x="467544" y="1412776"/>
          <a:ext cx="8352928" cy="51845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5303445"/>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260648"/>
            <a:ext cx="8640960" cy="6336704"/>
          </a:xfrm>
        </p:spPr>
        <p:txBody>
          <a:bodyPr>
            <a:noAutofit/>
          </a:bodyPr>
          <a:lstStyle/>
          <a:p>
            <a:pPr marL="0" indent="0" algn="ctr">
              <a:buNone/>
            </a:pPr>
            <a:r>
              <a:rPr lang="ru-RU" sz="2800" b="1" dirty="0">
                <a:latin typeface="Times New Roman" panose="02020603050405020304" pitchFamily="18" charset="0"/>
                <a:cs typeface="Times New Roman" panose="02020603050405020304" pitchFamily="18" charset="0"/>
              </a:rPr>
              <a:t>14.1. </a:t>
            </a:r>
            <a:r>
              <a:rPr lang="ru-RU" sz="2800" b="1" dirty="0" err="1">
                <a:latin typeface="Times New Roman" panose="02020603050405020304" pitchFamily="18" charset="0"/>
                <a:cs typeface="Times New Roman" panose="02020603050405020304" pitchFamily="18" charset="0"/>
              </a:rPr>
              <a:t>Бошқариш</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тўғрисида</a:t>
            </a:r>
            <a:r>
              <a:rPr lang="ru-RU" sz="2800" b="1" dirty="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тушунча</a:t>
            </a:r>
            <a:r>
              <a:rPr lang="ru-RU" sz="2800" b="1" dirty="0" smtClean="0">
                <a:latin typeface="Times New Roman" panose="02020603050405020304" pitchFamily="18" charset="0"/>
                <a:cs typeface="Times New Roman" panose="02020603050405020304" pitchFamily="18" charset="0"/>
              </a:rPr>
              <a:t>.</a:t>
            </a:r>
          </a:p>
          <a:p>
            <a:pPr marL="0" indent="0" algn="ctr">
              <a:buNone/>
            </a:pP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Фан ва техниканинг ривожланиши унинг турли тармоқлардаги автоматиканинг кириб келишига сабабчи бўлди. Автоматлаштирилган тизимларнинг кенг татбиқ этилиши ва муваффақиятли қўлланилиши эса юқори даражада назарий билимларга эга бўлган мутахассисларни тайёрлаш йўли билангина амалга оиширилиши мумкин.</a:t>
            </a:r>
            <a:endParaRPr lang="ru-RU" sz="2800" b="1"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921750801"/>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96944" cy="6192688"/>
          </a:xfrm>
        </p:spPr>
        <p:txBody>
          <a:bodyPr>
            <a:noAutofit/>
          </a:bodyPr>
          <a:lstStyle/>
          <a:p>
            <a:pPr marL="0" indent="576000" algn="just">
              <a:lnSpc>
                <a:spcPct val="135000"/>
              </a:lnSpc>
              <a:spcBef>
                <a:spcPts val="0"/>
              </a:spcBef>
              <a:buNone/>
            </a:pPr>
            <a:r>
              <a:rPr lang="uz-Cyrl-UZ" sz="2800" dirty="0">
                <a:latin typeface="Times New Roman" panose="02020603050405020304" pitchFamily="18" charset="0"/>
                <a:cs typeface="Times New Roman" panose="02020603050405020304" pitchFamily="18" charset="0"/>
              </a:rPr>
              <a:t>Бошқариш тизими электр механик объектларни автоматик бошқарув тизимларини ифодаловчи матеметик моделларни тузиш ва автоматик бошқарув тизим таркибидаги андозавий бўғинларининг статик ва динамик характеристикаларини тахлил қилиш, электромеханик автоматик бошқарув тизимини сифат кўрсаткичларини аниқлаш ва уларнинг таркибидаги андозавий бўғинлар параметрларига таъсир кўрсатиб технологик жараён талабларига жавоб берувчи оптимал бошқарув тизимини яратиш.</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7350252"/>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260648"/>
            <a:ext cx="8229600" cy="6264696"/>
          </a:xfrm>
        </p:spPr>
        <p:txBody>
          <a:bodyPr>
            <a:normAutofit/>
          </a:bodyPr>
          <a:lstStyle/>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Автоматик бошқариш тизимларини ўрганиш дифференсиал тенгламалар воситасида автоматик бошқарувни матеметик ифодалаш динамик бўғинлар ҳусусиятларини ўрганиш функционал ва структуравий  схемаларни таҳлил қилиш, чизиқли ва ночизиқли автоматик бошқарув тизимларини узатиш функциялари ва частотали характеристикалари, уларнинг турғунлиги синтез масалалари ва коррексия  қилувчи бўғинларни танлаш, ночизиқли импулс тизимлар бўйича йўналиш профилига мос билимлар даражасини таъминлашдир.</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44223"/>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476672"/>
            <a:ext cx="8424936" cy="6048672"/>
          </a:xfrm>
        </p:spPr>
        <p:txBody>
          <a:bodyPr>
            <a:noAutofit/>
          </a:bodyPr>
          <a:lstStyle/>
          <a:p>
            <a:pPr marL="0" indent="536575" algn="just">
              <a:buNone/>
            </a:pPr>
            <a:r>
              <a:rPr lang="ru-RU" sz="2600" dirty="0">
                <a:latin typeface="Times New Roman" panose="02020603050405020304" pitchFamily="18" charset="0"/>
                <a:cs typeface="Times New Roman" panose="02020603050405020304" pitchFamily="18" charset="0"/>
              </a:rPr>
              <a:t>ХХ</a:t>
            </a:r>
            <a:r>
              <a:rPr lang="en-US" sz="2600" dirty="0">
                <a:latin typeface="Times New Roman" panose="02020603050405020304" pitchFamily="18" charset="0"/>
                <a:cs typeface="Times New Roman" panose="02020603050405020304" pitchFamily="18" charset="0"/>
              </a:rPr>
              <a:t>I </a:t>
            </a:r>
            <a:r>
              <a:rPr lang="ru-RU" sz="2600" dirty="0" err="1">
                <a:latin typeface="Times New Roman" panose="02020603050405020304" pitchFamily="18" charset="0"/>
                <a:cs typeface="Times New Roman" panose="02020603050405020304" pitchFamily="18" charset="0"/>
              </a:rPr>
              <a:t>аср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халқ</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хўжалигининг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барча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соҳаларига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кириб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бориб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ўзининг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мустаҳкам</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ўрнини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эгаллаган</a:t>
            </a:r>
            <a:r>
              <a:rPr lang="ru-RU" sz="2600" dirty="0">
                <a:latin typeface="Times New Roman" panose="02020603050405020304" pitchFamily="18" charset="0"/>
                <a:cs typeface="Times New Roman" panose="02020603050405020304" pitchFamily="18" charset="0"/>
              </a:rPr>
              <a:t> автоматика </a:t>
            </a:r>
            <a:r>
              <a:rPr lang="ru-RU" sz="2600" dirty="0" err="1">
                <a:latin typeface="Times New Roman" panose="02020603050405020304" pitchFamily="18" charset="0"/>
                <a:cs typeface="Times New Roman" panose="02020603050405020304" pitchFamily="18" charset="0"/>
              </a:rPr>
              <a:t>бу</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фан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техниканинг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йўналиши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бўлиб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ўз</a:t>
            </a:r>
            <a:r>
              <a:rPr lang="ru-RU" sz="2600" dirty="0">
                <a:latin typeface="Times New Roman" panose="02020603050405020304" pitchFamily="18" charset="0"/>
                <a:cs typeface="Times New Roman" panose="02020603050405020304" pitchFamily="18" charset="0"/>
              </a:rPr>
              <a:t> ичига автоматик </a:t>
            </a:r>
            <a:r>
              <a:rPr lang="ru-RU" sz="2600" dirty="0" err="1">
                <a:latin typeface="Times New Roman" panose="02020603050405020304" pitchFamily="18" charset="0"/>
                <a:cs typeface="Times New Roman" panose="02020603050405020304" pitchFamily="18" charset="0"/>
              </a:rPr>
              <a:t>бошқаришнинг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назариётини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амалиётини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ҳамда</a:t>
            </a:r>
            <a:r>
              <a:rPr lang="ru-RU" sz="2600" dirty="0">
                <a:latin typeface="Times New Roman" panose="02020603050405020304" pitchFamily="18" charset="0"/>
                <a:cs typeface="Times New Roman" panose="02020603050405020304" pitchFamily="18" charset="0"/>
              </a:rPr>
              <a:t> автоматик </a:t>
            </a:r>
            <a:r>
              <a:rPr lang="ru-RU" sz="2600" dirty="0" err="1">
                <a:latin typeface="Times New Roman" panose="02020603050405020304" pitchFamily="18" charset="0"/>
                <a:cs typeface="Times New Roman" panose="02020603050405020304" pitchFamily="18" charset="0"/>
              </a:rPr>
              <a:t>тизимларини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тузилиши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қонуниятларини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у </a:t>
            </a:r>
            <a:r>
              <a:rPr lang="ru-RU" sz="2600" dirty="0" err="1">
                <a:latin typeface="Times New Roman" panose="02020603050405020304" pitchFamily="18" charset="0"/>
                <a:cs typeface="Times New Roman" panose="02020603050405020304" pitchFamily="18" charset="0"/>
              </a:rPr>
              <a:t>асослаган</a:t>
            </a:r>
            <a:r>
              <a:rPr lang="ru-RU" sz="2600" dirty="0">
                <a:latin typeface="Times New Roman" panose="02020603050405020304" pitchFamily="18" charset="0"/>
                <a:cs typeface="Times New Roman" panose="02020603050405020304" pitchFamily="18" charset="0"/>
              </a:rPr>
              <a:t> техник </a:t>
            </a:r>
            <a:r>
              <a:rPr lang="ru-RU" sz="2600" dirty="0" err="1">
                <a:latin typeface="Times New Roman" panose="02020603050405020304" pitchFamily="18" charset="0"/>
                <a:cs typeface="Times New Roman" panose="02020603050405020304" pitchFamily="18" charset="0"/>
              </a:rPr>
              <a:t>жиҳозларни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олади</a:t>
            </a:r>
            <a:r>
              <a:rPr lang="ru-RU" sz="2600" dirty="0">
                <a:latin typeface="Times New Roman" panose="02020603050405020304" pitchFamily="18" charset="0"/>
                <a:cs typeface="Times New Roman" panose="02020603050405020304" pitchFamily="18" charset="0"/>
              </a:rPr>
              <a:t>. Автоматика </a:t>
            </a:r>
            <a:r>
              <a:rPr lang="ru-RU" sz="2600" dirty="0" err="1">
                <a:latin typeface="Times New Roman" panose="02020603050405020304" pitchFamily="18" charset="0"/>
                <a:cs typeface="Times New Roman" panose="02020603050405020304" pitchFamily="18" charset="0"/>
              </a:rPr>
              <a:t>юқори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даражадаги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аниқликда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технологик</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жараёнларни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амалга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оширишни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таъминлаш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билан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қаторда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меҳнат</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унумдорлигини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сезиларли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даражада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оширади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ишчи-хизматчи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ходимларнинг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сонини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камайтиради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жараёнларни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эффективлигини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кўтаради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чиқариладиган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маҳсулот</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сифатини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яхшилайди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энг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муҳими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инсон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иштирок</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этиши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қийин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бўлган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ерларда</a:t>
            </a:r>
            <a:r>
              <a:rPr lang="ru-RU" sz="2600" dirty="0">
                <a:latin typeface="Times New Roman" panose="02020603050405020304" pitchFamily="18" charset="0"/>
                <a:cs typeface="Times New Roman" panose="02020603050405020304" pitchFamily="18" charset="0"/>
              </a:rPr>
              <a:t> (атом </a:t>
            </a:r>
            <a:r>
              <a:rPr lang="ru-RU" sz="2600" dirty="0" err="1">
                <a:latin typeface="Times New Roman" panose="02020603050405020304" pitchFamily="18" charset="0"/>
                <a:cs typeface="Times New Roman" panose="02020603050405020304" pitchFamily="18" charset="0"/>
              </a:rPr>
              <a:t>ишлаб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чиқаришда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фазода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бошқаларда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керакли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жараёнларини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амалга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ошира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олади</a:t>
            </a:r>
            <a:r>
              <a:rPr lang="ru-RU" sz="2600" dirty="0">
                <a:latin typeface="Times New Roman" panose="02020603050405020304" pitchFamily="18" charset="0"/>
                <a:cs typeface="Times New Roman" panose="02020603050405020304" pitchFamily="18" charset="0"/>
              </a:rPr>
              <a:t>.</a:t>
            </a:r>
            <a:endParaRPr lang="ru-RU" sz="2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0123019"/>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404664"/>
            <a:ext cx="8352928" cy="6120680"/>
          </a:xfrm>
        </p:spPr>
        <p:txBody>
          <a:bodyPr>
            <a:noAutofit/>
          </a:bodyPr>
          <a:lstStyle/>
          <a:p>
            <a:pPr marL="0" indent="536575" algn="just">
              <a:buNone/>
            </a:pPr>
            <a:r>
              <a:rPr lang="uz-Cyrl-UZ" sz="2600" dirty="0">
                <a:latin typeface="Times New Roman" panose="02020603050405020304" pitchFamily="18" charset="0"/>
                <a:cs typeface="Times New Roman" panose="02020603050405020304" pitchFamily="18" charset="0"/>
              </a:rPr>
              <a:t>Машина ва агрегатлар ишлаб чиқариш жараёнларнинг иш режимларини қатор физик катталиклар билан характеристикаланади. Масалан, электр генераторининг иш режими кучланиши, ток ва ўзгарувчан токда частота билан двигателники эса ўз ўқининг айланувчи моменти орқали эришилаётган айланиш тезлиги ва бошқалар билан характеристикаланади. </a:t>
            </a:r>
          </a:p>
          <a:p>
            <a:pPr marL="0" indent="536575" algn="just">
              <a:buNone/>
            </a:pPr>
            <a:r>
              <a:rPr lang="uz-Cyrl-UZ" sz="2600" dirty="0">
                <a:latin typeface="Times New Roman" panose="02020603050405020304" pitchFamily="18" charset="0"/>
                <a:cs typeface="Times New Roman" panose="02020603050405020304" pitchFamily="18" charset="0"/>
              </a:rPr>
              <a:t>Агар техник қурилманинг иш жараёнида унинг режимини аниқловчи барча катталиклар ўзгаришсиз қолса, у ҳолда қурилма мўътадил ишлайди. Мисол учун, генераторнинг кучланиши айланиш тезлиги ўзгармас бўлса, атроф муҳит ҳарорати ҳам бир хил бўлиб, қўзғатиш токи ва юклама қаршиликларининг ўзгармас қийматларида мўтадил бўлади.</a:t>
            </a:r>
            <a:endParaRPr lang="uz-Cyrl-UZ"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0774901"/>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23528" y="332656"/>
            <a:ext cx="8496944" cy="6264696"/>
          </a:xfrm>
        </p:spPr>
        <p:txBody>
          <a:bodyPr>
            <a:noAutofit/>
          </a:bodyPr>
          <a:lstStyle/>
          <a:p>
            <a:pPr marL="0" indent="536575" algn="ctr">
              <a:buNone/>
            </a:pPr>
            <a:r>
              <a:rPr lang="ru-RU" sz="2800" b="1" dirty="0">
                <a:latin typeface="Times New Roman" panose="02020603050405020304" pitchFamily="18" charset="0"/>
                <a:cs typeface="Times New Roman" panose="02020603050405020304" pitchFamily="18" charset="0"/>
              </a:rPr>
              <a:t>14.2. </a:t>
            </a:r>
            <a:r>
              <a:rPr lang="ru-RU" sz="2800" b="1" dirty="0" err="1">
                <a:latin typeface="Times New Roman" panose="02020603050405020304" pitchFamily="18" charset="0"/>
                <a:cs typeface="Times New Roman" panose="02020603050405020304" pitchFamily="18" charset="0"/>
              </a:rPr>
              <a:t>Бошқариш</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назариясининг</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асосий</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тушунчалари</a:t>
            </a:r>
            <a:r>
              <a:rPr lang="ru-RU" sz="2800" b="1" dirty="0" smtClean="0">
                <a:latin typeface="Times New Roman" panose="02020603050405020304" pitchFamily="18" charset="0"/>
                <a:cs typeface="Times New Roman" panose="02020603050405020304" pitchFamily="18" charset="0"/>
              </a:rPr>
              <a:t>.</a:t>
            </a:r>
          </a:p>
          <a:p>
            <a:pPr marL="0" indent="536575" algn="just">
              <a:lnSpc>
                <a:spcPct val="130000"/>
              </a:lnSpc>
              <a:spcBef>
                <a:spcPts val="1200"/>
              </a:spcBef>
              <a:buNone/>
            </a:pPr>
            <a:r>
              <a:rPr lang="uz-Cyrl-UZ" sz="2800" dirty="0">
                <a:latin typeface="Times New Roman" panose="02020603050405020304" pitchFamily="18" charset="0"/>
                <a:cs typeface="Times New Roman" panose="02020603050405020304" pitchFamily="18" charset="0"/>
              </a:rPr>
              <a:t>Техник қурилманинг иш жараёнини характеристикаловчи катталиклар иш жараёнида белгиланган қийматларидан сезиларли даражада оғса, ундай ҳолларда қурилма созловчи ёки бошқарувчи аъзолари билан таъминланади. Созловчи аъзо ёрдамида бир хилда ўзгартирмай ёки керакли тарзда ўзгартириб чиқишдаги ўзгарувчини созлайди ёки бошқаради. Бундай техник қурилмалар созловчи ёки бошқарувчи объектлар деб аталадилар.</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800180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568952" cy="6336704"/>
          </a:xfrm>
        </p:spPr>
        <p:txBody>
          <a:bodyPr>
            <a:noAutofit/>
          </a:bodyPr>
          <a:lstStyle/>
          <a:p>
            <a:pPr marL="0" indent="576000" algn="just">
              <a:lnSpc>
                <a:spcPct val="120000"/>
              </a:lnSpc>
              <a:spcBef>
                <a:spcPts val="600"/>
              </a:spcBef>
              <a:buNone/>
            </a:pPr>
            <a:r>
              <a:rPr lang="uz-Cyrl-UZ" sz="2600" b="1" dirty="0">
                <a:latin typeface="Times New Roman" panose="02020603050405020304" pitchFamily="18" charset="0"/>
                <a:cs typeface="Times New Roman" panose="02020603050405020304" pitchFamily="18" charset="0"/>
              </a:rPr>
              <a:t>Автоматик созлаш </a:t>
            </a:r>
            <a:r>
              <a:rPr lang="uz-Cyrl-UZ" sz="2600" dirty="0">
                <a:latin typeface="Times New Roman" panose="02020603050405020304" pitchFamily="18" charset="0"/>
                <a:cs typeface="Times New Roman" panose="02020603050405020304" pitchFamily="18" charset="0"/>
              </a:rPr>
              <a:t>– деб машина ва аппаратларда инсон иштирокисиз қандайдир физик катталикни белгиланган бир хил қийматда ушлаб туришга айтилади. Бундай автоматик тизимлар учун энг хислатли нарса шуки, уларда мавжуд бўлган қўзғатувчи таъсирларни тизим жуда минимал хатоликка эришгунча даҳлсизлаштириш лозим.</a:t>
            </a:r>
          </a:p>
          <a:p>
            <a:pPr marL="0" indent="576000" algn="just">
              <a:lnSpc>
                <a:spcPct val="120000"/>
              </a:lnSpc>
              <a:spcBef>
                <a:spcPts val="600"/>
              </a:spcBef>
              <a:buNone/>
            </a:pPr>
            <a:r>
              <a:rPr lang="uz-Cyrl-UZ" sz="2600" b="1" dirty="0">
                <a:latin typeface="Times New Roman" panose="02020603050405020304" pitchFamily="18" charset="0"/>
                <a:cs typeface="Times New Roman" panose="02020603050405020304" pitchFamily="18" charset="0"/>
              </a:rPr>
              <a:t>Автоматик бошқариш </a:t>
            </a:r>
            <a:r>
              <a:rPr lang="uz-Cyrl-UZ" sz="2600" dirty="0">
                <a:latin typeface="Times New Roman" panose="02020603050405020304" pitchFamily="18" charset="0"/>
                <a:cs typeface="Times New Roman" panose="02020603050405020304" pitchFamily="18" charset="0"/>
              </a:rPr>
              <a:t>– деб машина ва аппаратларда инсон иштирокисиз қандайдир физик катталикни белгиланган қонуният асосида ўзгартириб туришга айтилади. Бу тизимлар учун энг хислатли нарса қандайдир берилаётган таъсирларнинг ўзгариши чиқишдаги параметрни ўзгаришда аниқ акс этиш лозимлигидир.</a:t>
            </a:r>
            <a:endParaRPr lang="uz-Cyrl-UZ"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0099593"/>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11560" y="260648"/>
            <a:ext cx="7992888" cy="6408712"/>
          </a:xfrm>
        </p:spPr>
        <p:txBody>
          <a:bodyPr>
            <a:noAutofit/>
          </a:bodyPr>
          <a:lstStyle/>
          <a:p>
            <a:pPr marL="0" indent="576000" algn="just">
              <a:lnSpc>
                <a:spcPct val="130000"/>
              </a:lnSpc>
              <a:buNone/>
            </a:pPr>
            <a:r>
              <a:rPr lang="uz-Cyrl-UZ" sz="2800" dirty="0">
                <a:latin typeface="Times New Roman" panose="02020603050405020304" pitchFamily="18" charset="0"/>
                <a:cs typeface="Times New Roman" panose="02020603050405020304" pitchFamily="18" charset="0"/>
              </a:rPr>
              <a:t>Объектга бошқарувчи таъсирнинг олдиндан белгилаб қўйишлар бўйича шаклланиши бошқариш ёки созлашнинг қонуни (бошқариш алгоритми) деб аталади. Чизиқли ва эгри чизиқли бошқариш қонунлари мавжуддир.</a:t>
            </a:r>
          </a:p>
          <a:p>
            <a:pPr marL="0" indent="576000" algn="just">
              <a:lnSpc>
                <a:spcPct val="130000"/>
              </a:lnSpc>
              <a:buNone/>
            </a:pPr>
            <a:r>
              <a:rPr lang="uz-Cyrl-UZ" sz="2800" dirty="0">
                <a:latin typeface="Times New Roman" panose="02020603050405020304" pitchFamily="18" charset="0"/>
                <a:cs typeface="Times New Roman" panose="02020603050405020304" pitchFamily="18" charset="0"/>
              </a:rPr>
              <a:t>Объект устидан созлаш ёки бошқариш операциясини, инсон иштирокисиз, созловчи ёки бошқарувчи қурилма автоматик созлаш ёки бошқариш асбоби деб аталади. Шундай асбоб ва объектлар йиғиндиси автоматик бошқариш тизимини ташкил этади.</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080622"/>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568952" cy="6192688"/>
          </a:xfrm>
        </p:spPr>
        <p:txBody>
          <a:bodyPr>
            <a:noAutofit/>
          </a:bodyPr>
          <a:lstStyle/>
          <a:p>
            <a:pPr marL="0" indent="536575" algn="just">
              <a:buNone/>
            </a:pPr>
            <a:r>
              <a:rPr lang="uz-Cyrl-UZ" sz="2800" dirty="0">
                <a:latin typeface="Times New Roman" panose="02020603050405020304" pitchFamily="18" charset="0"/>
                <a:cs typeface="Times New Roman" panose="02020603050405020304" pitchFamily="18" charset="0"/>
              </a:rPr>
              <a:t>Бошқариш объектининг иши назорат қилувчи (иш жараёни давомида ўлчаниб турилувчи) таъсирлар З(з</a:t>
            </a:r>
            <a:r>
              <a:rPr lang="uz-Cyrl-UZ" sz="2800" baseline="-25000" dirty="0">
                <a:latin typeface="Times New Roman" panose="02020603050405020304" pitchFamily="18" charset="0"/>
                <a:cs typeface="Times New Roman" panose="02020603050405020304" pitchFamily="18" charset="0"/>
              </a:rPr>
              <a:t>1</a:t>
            </a:r>
            <a:r>
              <a:rPr lang="uz-Cyrl-UZ" sz="2800" dirty="0">
                <a:latin typeface="Times New Roman" panose="02020603050405020304" pitchFamily="18" charset="0"/>
                <a:cs typeface="Times New Roman" panose="02020603050405020304" pitchFamily="18" charset="0"/>
              </a:rPr>
              <a:t>, з</a:t>
            </a:r>
            <a:r>
              <a:rPr lang="uz-Cyrl-UZ" sz="2800" baseline="-25000" dirty="0">
                <a:latin typeface="Times New Roman" panose="02020603050405020304" pitchFamily="18" charset="0"/>
                <a:cs typeface="Times New Roman" panose="02020603050405020304" pitchFamily="18" charset="0"/>
              </a:rPr>
              <a:t>2</a:t>
            </a:r>
            <a:r>
              <a:rPr lang="uz-Cyrl-UZ" sz="2800" dirty="0">
                <a:latin typeface="Times New Roman" panose="02020603050405020304" pitchFamily="18" charset="0"/>
                <a:cs typeface="Times New Roman" panose="02020603050405020304" pitchFamily="18" charset="0"/>
              </a:rPr>
              <a:t>,....з</a:t>
            </a:r>
            <a:r>
              <a:rPr lang="uz-Cyrl-UZ" sz="2800" baseline="-25000" dirty="0">
                <a:latin typeface="Times New Roman" panose="02020603050405020304" pitchFamily="18" charset="0"/>
                <a:cs typeface="Times New Roman" panose="02020603050405020304" pitchFamily="18" charset="0"/>
              </a:rPr>
              <a:t>р</a:t>
            </a:r>
            <a:r>
              <a:rPr lang="uz-Cyrl-UZ" sz="2800" dirty="0">
                <a:latin typeface="Times New Roman" panose="02020603050405020304" pitchFamily="18" charset="0"/>
                <a:cs typeface="Times New Roman" panose="02020603050405020304" pitchFamily="18" charset="0"/>
              </a:rPr>
              <a:t>), назорат қилинмайдиган ташқи таъсирлар Ф(ф</a:t>
            </a:r>
            <a:r>
              <a:rPr lang="uz-Cyrl-UZ" sz="2800" baseline="-25000" dirty="0">
                <a:latin typeface="Times New Roman" panose="02020603050405020304" pitchFamily="18" charset="0"/>
                <a:cs typeface="Times New Roman" panose="02020603050405020304" pitchFamily="18" charset="0"/>
              </a:rPr>
              <a:t>1</a:t>
            </a:r>
            <a:r>
              <a:rPr lang="uz-Cyrl-UZ" sz="2800" dirty="0">
                <a:latin typeface="Times New Roman" panose="02020603050405020304" pitchFamily="18" charset="0"/>
                <a:cs typeface="Times New Roman" panose="02020603050405020304" pitchFamily="18" charset="0"/>
              </a:rPr>
              <a:t>, ф</a:t>
            </a:r>
            <a:r>
              <a:rPr lang="uz-Cyrl-UZ" sz="2800" baseline="-25000" dirty="0">
                <a:latin typeface="Times New Roman" panose="02020603050405020304" pitchFamily="18" charset="0"/>
                <a:cs typeface="Times New Roman" panose="02020603050405020304" pitchFamily="18" charset="0"/>
              </a:rPr>
              <a:t>2</a:t>
            </a:r>
            <a:r>
              <a:rPr lang="uz-Cyrl-UZ" sz="2800" dirty="0">
                <a:latin typeface="Times New Roman" panose="02020603050405020304" pitchFamily="18" charset="0"/>
                <a:cs typeface="Times New Roman" panose="02020603050405020304" pitchFamily="18" charset="0"/>
              </a:rPr>
              <a:t>,....ф</a:t>
            </a:r>
            <a:r>
              <a:rPr lang="uz-Cyrl-UZ" sz="2800" baseline="-25000" dirty="0">
                <a:latin typeface="Times New Roman" panose="02020603050405020304" pitchFamily="18" charset="0"/>
                <a:cs typeface="Times New Roman" panose="02020603050405020304" pitchFamily="18" charset="0"/>
              </a:rPr>
              <a:t>м</a:t>
            </a:r>
            <a:r>
              <a:rPr lang="uz-Cyrl-UZ" sz="2800" dirty="0">
                <a:latin typeface="Times New Roman" panose="02020603050405020304" pitchFamily="18" charset="0"/>
                <a:cs typeface="Times New Roman" panose="02020603050405020304" pitchFamily="18" charset="0"/>
              </a:rPr>
              <a:t>) ва бошқарувчи ўзгарувчи  Х</a:t>
            </a:r>
            <a:r>
              <a:rPr lang="uz-Cyrl-UZ" sz="2800" baseline="-25000" dirty="0">
                <a:latin typeface="Times New Roman" panose="02020603050405020304" pitchFamily="18" charset="0"/>
                <a:cs typeface="Times New Roman" panose="02020603050405020304" pitchFamily="18" charset="0"/>
              </a:rPr>
              <a:t>чиқ</a:t>
            </a:r>
            <a:r>
              <a:rPr lang="uz-Cyrl-UZ" sz="2800" dirty="0">
                <a:latin typeface="Times New Roman" panose="02020603050405020304" pitchFamily="18" charset="0"/>
                <a:cs typeface="Times New Roman" panose="02020603050405020304" pitchFamily="18" charset="0"/>
              </a:rPr>
              <a:t>(х</a:t>
            </a:r>
            <a:r>
              <a:rPr lang="uz-Cyrl-UZ" sz="2800" baseline="-25000" dirty="0">
                <a:latin typeface="Times New Roman" panose="02020603050405020304" pitchFamily="18" charset="0"/>
                <a:cs typeface="Times New Roman" panose="02020603050405020304" pitchFamily="18" charset="0"/>
              </a:rPr>
              <a:t>чиқ1</a:t>
            </a:r>
            <a:r>
              <a:rPr lang="uz-Cyrl-UZ" sz="2800" dirty="0">
                <a:latin typeface="Times New Roman" panose="02020603050405020304" pitchFamily="18" charset="0"/>
                <a:cs typeface="Times New Roman" panose="02020603050405020304" pitchFamily="18" charset="0"/>
              </a:rPr>
              <a:t>, х</a:t>
            </a:r>
            <a:r>
              <a:rPr lang="uz-Cyrl-UZ" sz="2800" baseline="-25000" dirty="0">
                <a:latin typeface="Times New Roman" panose="02020603050405020304" pitchFamily="18" charset="0"/>
                <a:cs typeface="Times New Roman" panose="02020603050405020304" pitchFamily="18" charset="0"/>
              </a:rPr>
              <a:t>чиқ2</a:t>
            </a:r>
            <a:r>
              <a:rPr lang="uz-Cyrl-UZ" sz="2800" dirty="0">
                <a:latin typeface="Times New Roman" panose="02020603050405020304" pitchFamily="18" charset="0"/>
                <a:cs typeface="Times New Roman" panose="02020603050405020304" pitchFamily="18" charset="0"/>
              </a:rPr>
              <a:t>,....х</a:t>
            </a:r>
            <a:r>
              <a:rPr lang="uz-Cyrl-UZ" sz="2800" baseline="-25000" dirty="0">
                <a:latin typeface="Times New Roman" panose="02020603050405020304" pitchFamily="18" charset="0"/>
                <a:cs typeface="Times New Roman" panose="02020603050405020304" pitchFamily="18" charset="0"/>
              </a:rPr>
              <a:t>чиқн</a:t>
            </a:r>
            <a:r>
              <a:rPr lang="uz-Cyrl-UZ" sz="2800" dirty="0">
                <a:latin typeface="Times New Roman" panose="02020603050405020304" pitchFamily="18" charset="0"/>
                <a:cs typeface="Times New Roman" panose="02020603050405020304" pitchFamily="18" charset="0"/>
              </a:rPr>
              <a:t>) лар тўпламига боғлиқдир.</a:t>
            </a:r>
            <a:endParaRPr lang="ru-RU" sz="2800" b="1" dirty="0">
              <a:latin typeface="Times New Roman" panose="02020603050405020304" pitchFamily="18" charset="0"/>
              <a:cs typeface="Times New Roman" panose="02020603050405020304" pitchFamily="18" charset="0"/>
            </a:endParaRPr>
          </a:p>
          <a:p>
            <a:pPr marL="0" indent="536575" algn="just">
              <a:buNone/>
            </a:pPr>
            <a:r>
              <a:rPr lang="uz-Cyrl-UZ" sz="2800" dirty="0">
                <a:latin typeface="Times New Roman" panose="02020603050405020304" pitchFamily="18" charset="0"/>
                <a:cs typeface="Times New Roman" panose="02020603050405020304" pitchFamily="18" charset="0"/>
              </a:rPr>
              <a:t>Агар объектнинг математик ифодаланиши маълум бўлса, у ҳолда бошқарилувчи ўзгарувчиларни объектга таъсир этаётган барча ташқи таъсирлар билан боғлиқлигини билдирувчи тенгламалар тизими ҳам маълумдир. Шунинг учун берилган ташқи таъсирлар бўйича бошқарилувчи ўзгарувчи Х</a:t>
            </a:r>
            <a:r>
              <a:rPr lang="uz-Cyrl-UZ" sz="2800" baseline="-25000" dirty="0">
                <a:latin typeface="Times New Roman" panose="02020603050405020304" pitchFamily="18" charset="0"/>
                <a:cs typeface="Times New Roman" panose="02020603050405020304" pitchFamily="18" charset="0"/>
              </a:rPr>
              <a:t>чиқ</a:t>
            </a:r>
            <a:r>
              <a:rPr lang="uz-Cyrl-UZ" sz="2800" dirty="0">
                <a:latin typeface="Times New Roman" panose="02020603050405020304" pitchFamily="18" charset="0"/>
                <a:cs typeface="Times New Roman" panose="02020603050405020304" pitchFamily="18" charset="0"/>
              </a:rPr>
              <a:t>(З,Ф,Х) ни аниқлаш мумкин. Оддий объектларда биргина бошқарувчи таъсир Х</a:t>
            </a:r>
            <a:r>
              <a:rPr lang="uz-Cyrl-UZ" sz="2800" baseline="-25000" dirty="0">
                <a:latin typeface="Times New Roman" panose="02020603050405020304" pitchFamily="18" charset="0"/>
                <a:cs typeface="Times New Roman" panose="02020603050405020304" pitchFamily="18" charset="0"/>
              </a:rPr>
              <a:t>кир</a:t>
            </a:r>
            <a:r>
              <a:rPr lang="uz-Cyrl-UZ" sz="2800" dirty="0">
                <a:latin typeface="Times New Roman" panose="02020603050405020304" pitchFamily="18" charset="0"/>
                <a:cs typeface="Times New Roman" panose="02020603050405020304" pitchFamily="18" charset="0"/>
              </a:rPr>
              <a:t> ва бир бошқарилувчи ўзгарувчи Х</a:t>
            </a:r>
            <a:r>
              <a:rPr lang="uz-Cyrl-UZ" sz="2800" baseline="-25000" dirty="0">
                <a:latin typeface="Times New Roman" panose="02020603050405020304" pitchFamily="18" charset="0"/>
                <a:cs typeface="Times New Roman" panose="02020603050405020304" pitchFamily="18" charset="0"/>
              </a:rPr>
              <a:t>чиқ</a:t>
            </a:r>
            <a:r>
              <a:rPr lang="uz-Cyrl-UZ" sz="2800" dirty="0">
                <a:latin typeface="Times New Roman" panose="02020603050405020304" pitchFamily="18" charset="0"/>
                <a:cs typeface="Times New Roman" panose="02020603050405020304" pitchFamily="18" charset="0"/>
              </a:rPr>
              <a:t> бўлади, ҳолос.</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241087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476672"/>
            <a:ext cx="8496944" cy="6048672"/>
          </a:xfrm>
        </p:spPr>
        <p:txBody>
          <a:bodyPr>
            <a:norm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Ҳар бир бошқариш объектининг иши статикада ва динамикада кўриб чиқилиши мумкин. Статик режимларда ташқи З, Ф таъсирлар ва бошқарилувчи Х</a:t>
            </a:r>
            <a:r>
              <a:rPr lang="uz-Cyrl-UZ" sz="2800" baseline="-25000" dirty="0">
                <a:latin typeface="Times New Roman" panose="02020603050405020304" pitchFamily="18" charset="0"/>
                <a:cs typeface="Times New Roman" panose="02020603050405020304" pitchFamily="18" charset="0"/>
              </a:rPr>
              <a:t>чиқ</a:t>
            </a:r>
            <a:r>
              <a:rPr lang="uz-Cyrl-UZ" sz="2800" dirty="0">
                <a:latin typeface="Times New Roman" panose="02020603050405020304" pitchFamily="18" charset="0"/>
                <a:cs typeface="Times New Roman" panose="02020603050405020304" pitchFamily="18" charset="0"/>
              </a:rPr>
              <a:t> таъсирлар ўзгармас бўлиб, вақтга боғлиқ эмас ёки вақтнинг қисқа лаҳзаларида ўзгармас деб қабул қилинади. Гармоник таъсирларда эса объектнинг гармоник сигналларини амплитудаси ва фазаси билан характеристикаланадиган квазистационар режим таҳлил қилинади.</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685083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p:cNvSpPr>
            <a:spLocks noGrp="1"/>
          </p:cNvSpPr>
          <p:nvPr>
            <p:ph idx="1"/>
          </p:nvPr>
        </p:nvSpPr>
        <p:spPr>
          <a:xfrm>
            <a:off x="323528" y="260648"/>
            <a:ext cx="8496944" cy="6336703"/>
          </a:xfrm>
        </p:spPr>
        <p:txBody>
          <a:bodyPr>
            <a:normAutofit lnSpcReduction="10000"/>
          </a:bodyPr>
          <a:lstStyle/>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Объект статикаси ўрганилаётганда объектнинг статик характеристикаси деб аталмиш Х</a:t>
            </a:r>
            <a:r>
              <a:rPr lang="uz-Cyrl-UZ" sz="2800" baseline="-25000" dirty="0">
                <a:latin typeface="Times New Roman" panose="02020603050405020304" pitchFamily="18" charset="0"/>
                <a:cs typeface="Times New Roman" panose="02020603050405020304" pitchFamily="18" charset="0"/>
              </a:rPr>
              <a:t>чиқ</a:t>
            </a:r>
            <a:r>
              <a:rPr lang="uz-Cyrl-UZ" sz="2800" dirty="0">
                <a:latin typeface="Times New Roman" panose="02020603050405020304" pitchFamily="18" charset="0"/>
                <a:cs typeface="Times New Roman" panose="02020603050405020304" pitchFamily="18" charset="0"/>
              </a:rPr>
              <a:t>=ф(х) боғлиқлик кўриб чиқилади.  ҳосила ишорасини ўзгартирса монотон кўринишида  ёки ишорасини фақат айрим қийматларида нолга тенг бўлса, экстремал кўринишларга эга бўлади.</a:t>
            </a:r>
            <a:endParaRPr lang="ru-RU" sz="2800" b="1" dirty="0">
              <a:latin typeface="Times New Roman" panose="02020603050405020304" pitchFamily="18" charset="0"/>
              <a:cs typeface="Times New Roman" panose="02020603050405020304" pitchFamily="18" charset="0"/>
            </a:endParaRPr>
          </a:p>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Объект динамикаси ўрганилаётганда объектнинг Х</a:t>
            </a:r>
            <a:r>
              <a:rPr lang="uz-Cyrl-UZ" sz="2800" baseline="-25000" dirty="0">
                <a:latin typeface="Times New Roman" panose="02020603050405020304" pitchFamily="18" charset="0"/>
                <a:cs typeface="Times New Roman" panose="02020603050405020304" pitchFamily="18" charset="0"/>
              </a:rPr>
              <a:t>чик</a:t>
            </a:r>
            <a:r>
              <a:rPr lang="uz-Cyrl-UZ" sz="2800" dirty="0">
                <a:latin typeface="Times New Roman" panose="02020603050405020304" pitchFamily="18" charset="0"/>
                <a:cs typeface="Times New Roman" panose="02020603050405020304" pitchFamily="18" charset="0"/>
              </a:rPr>
              <a:t> (З, Ф, Х) боғлиқлиги берилган. З(т), Ф(т) ва Х(т) таъсирлари билан текширилади. Умумий ҳолатларда объектнинг дифференсиал тенгламалар тизимини чизиқли дифференсиал тенгламалар системасига келтириш имкониятига эга бўлинса, у ҳолда бундай бошқариш объекти чизиқли деб аталади.</a:t>
            </a:r>
            <a:endParaRPr lang="ru-RU" sz="28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572232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336704"/>
          </a:xfrm>
        </p:spPr>
        <p:txBody>
          <a:bodyPr>
            <a:normAutofit fontScale="92500" lnSpcReduction="20000"/>
          </a:bodyPr>
          <a:lstStyle/>
          <a:p>
            <a:pPr marL="0" indent="442913" algn="just">
              <a:lnSpc>
                <a:spcPct val="150000"/>
              </a:lnSpc>
              <a:buNone/>
            </a:pPr>
            <a:r>
              <a:rPr lang="uz-Cyrl-UZ" sz="2800" dirty="0">
                <a:latin typeface="Times New Roman" panose="02020603050405020304" pitchFamily="18" charset="0"/>
                <a:cs typeface="Times New Roman" panose="02020603050405020304" pitchFamily="18" charset="0"/>
              </a:rPr>
              <a:t>Бошқариш объекти турғун (барқарор), нотурғун (барқарор эмас) ва бетараф (даҳлсиз) бўлиши мумкин. Агар у ташқи таъсир тўхтатилганидан сўнг, статик характеристикаси билан аниқланадиган, дастлабки мувозанат ҳолатига қайтса, турғун объект деб аталади. Нотурғун объектларда ташқи таъсирлар тугатилган тақдирда ҳам чиқишдаги ўзгаруви ўзгараверади ва у дастлабки мувозанат ҳолатига қайтмайди. Даҳлсиз объектларда ташқи таъсир тўхтагандан сўнг ихтиёрий қандайдир мувозанат ҳолати ўрин олиб, у дастлабки мувозанат ҳолатидан фарқ қилади ва келтирилган таъсирларга боғлиқ бўлади. </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503489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336704"/>
          </a:xfrm>
        </p:spPr>
        <p:txBody>
          <a:bodyPr>
            <a:normAutofit/>
          </a:bodyPr>
          <a:lstStyle/>
          <a:p>
            <a:pPr marL="0" indent="442913" algn="just">
              <a:lnSpc>
                <a:spcPct val="150000"/>
              </a:lnSpc>
              <a:buNone/>
            </a:pPr>
            <a:r>
              <a:rPr lang="uz-Cyrl-UZ" sz="2800" dirty="0">
                <a:latin typeface="Times New Roman" panose="02020603050405020304" pitchFamily="18" charset="0"/>
                <a:cs typeface="Times New Roman" panose="02020603050405020304" pitchFamily="18" charset="0"/>
              </a:rPr>
              <a:t>Яна шуни айтиб ўтиш жоизки, бир объект бир пайтнинг ўзида ҳам турғун, ҳам нотурғун ва ҳам характерловчи дахлсиз ҳолатларда бўлиши мумкин. Масалан, асинхрон электр двигатели айланиш тезлигига нисбатан сирпанишнинг критик қийматидан кичик бирликларида турғун, катта қийматларида нотурғун  бўлиши мумкин. Агар бошқарилувчи ўзгарувчи сифатида чиқишдаги валнинг бурчак оғиши олинса, двигател дахлсиз объект ҳисобланади.</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2861159"/>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352928" cy="6336704"/>
          </a:xfrm>
        </p:spPr>
        <p:txBody>
          <a:bodyPr>
            <a:noAutofit/>
          </a:bodyPr>
          <a:lstStyle/>
          <a:p>
            <a:pPr marL="0" indent="536575" algn="just">
              <a:lnSpc>
                <a:spcPct val="120000"/>
              </a:lnSpc>
              <a:spcBef>
                <a:spcPts val="0"/>
              </a:spcBef>
              <a:buNone/>
            </a:pPr>
            <a:r>
              <a:rPr lang="uz-Cyrl-UZ" sz="2800" dirty="0">
                <a:latin typeface="Times New Roman" panose="02020603050405020304" pitchFamily="18" charset="0"/>
                <a:cs typeface="Times New Roman" panose="02020603050405020304" pitchFamily="18" charset="0"/>
              </a:rPr>
              <a:t>Амалда созлаш ва бошқариш масалаларининг турли хил муаммолари учрайди. Айрим қурилмаларнинг нормал ишлаши чиқишдаги ўзгарувчининг бир ҳил қийматлари билан аниқланади. Масалан, электр генераторларда кучланиш ва частота энергия истеъмоли ўзгарганда ҳам бир хилда қолиши керак. Бу ерда созлашдаги муаммо шундан иборатки, созловчи аъзоларга таъсир қилиш йўли билан объект ишининг ҳар қандай бўлиши мумкин бўлган режимларида чиқишдаги ўзгарувчини белгиланган қийматларда ушлаб туриш керак бўлади. </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546193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332656"/>
            <a:ext cx="8784976" cy="6336704"/>
          </a:xfrm>
        </p:spPr>
        <p:txBody>
          <a:bodyPr>
            <a:noAutofit/>
          </a:bodyPr>
          <a:lstStyle/>
          <a:p>
            <a:pPr marL="0" indent="576000" algn="just">
              <a:lnSpc>
                <a:spcPct val="150000"/>
              </a:lnSpc>
              <a:buNone/>
            </a:pPr>
            <a:r>
              <a:rPr lang="uz-Cyrl-UZ" sz="2800" dirty="0">
                <a:latin typeface="Times New Roman" panose="02020603050405020304" pitchFamily="18" charset="0"/>
                <a:cs typeface="Times New Roman" panose="02020603050405020304" pitchFamily="18" charset="0"/>
              </a:rPr>
              <a:t>Созловчи объектлар сифати мисол қилиб қуйидагиларни келтиришимиз мумкин: гидравлик ҳовуз; бунда қандай суюқлик сарф қилишидан қатъий назар ховуздаги суюқлик сатҳини бир хил ушлаб туриш зарур, двигател (электр ёки иссиқлик) қайсики уларда айланиш тезлигини ёки моментни бир хил ушлаб туриш керак бўлади. Электр ва иссиқлик печлари (ўчоқлари) ёки бинолар бўлиб, уларда берилган ҳарорат бир хил ушлаб турилиши жоиздир. Бундай мисолларни кўплаб келтириш мумкин.</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7049228"/>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332656"/>
            <a:ext cx="8784976" cy="6336704"/>
          </a:xfrm>
        </p:spPr>
        <p:txBody>
          <a:bodyPr>
            <a:noAutofit/>
          </a:bodyPr>
          <a:lstStyle/>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Шундай объектлар ҳам учраши мумкинки, уларда нормал иш режимлари бошқарилувчи ўзгарувчининг маълум бир қонуният асосида ўзгариб бориши билан белгиланади. Масалан, қозонларга берилаётган ҳаво миқдори ёқилғининг оптимал режимига доимо мос келиши керак; камерали ўчоқнинг ичидаги харорат  вақт давомида маълум бир қонуният асосида ўзгариши зарур, чунки куйдирилаётган ёки эритилаётган металл технологияси шуни тақозо этади. Бундай ҳолларда бошқариш муаммоси шундан иборатки, созлаш аъзоларига таъсир қилиш йўли билан бошқарилувчи ўзгарувчиларни қурилманинг берилган қонуниятлари бўйича, ўзгартириб бориши керак бўлади.</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018776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408712"/>
          </a:xfrm>
        </p:spPr>
        <p:txBody>
          <a:bodyPr>
            <a:noAutofit/>
          </a:bodyPr>
          <a:lstStyle/>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Автоматик бошқариш назариёти ва амалиёти фақатгина Х</a:t>
            </a:r>
            <a:r>
              <a:rPr lang="en-US" sz="2800" dirty="0">
                <a:latin typeface="Times New Roman" panose="02020603050405020304" pitchFamily="18" charset="0"/>
                <a:cs typeface="Times New Roman" panose="02020603050405020304" pitchFamily="18" charset="0"/>
              </a:rPr>
              <a:t>VIII </a:t>
            </a:r>
            <a:r>
              <a:rPr lang="uz-Cyrl-UZ" sz="2800" dirty="0">
                <a:latin typeface="Times New Roman" panose="02020603050405020304" pitchFamily="18" charset="0"/>
                <a:cs typeface="Times New Roman" panose="02020603050405020304" pitchFamily="18" charset="0"/>
              </a:rPr>
              <a:t>ва Х</a:t>
            </a:r>
            <a:r>
              <a:rPr lang="en-US" sz="2800" dirty="0">
                <a:latin typeface="Times New Roman" panose="02020603050405020304" pitchFamily="18" charset="0"/>
                <a:cs typeface="Times New Roman" panose="02020603050405020304" pitchFamily="18" charset="0"/>
              </a:rPr>
              <a:t>I</a:t>
            </a:r>
            <a:r>
              <a:rPr lang="uz-Cyrl-UZ" sz="2800" dirty="0">
                <a:latin typeface="Times New Roman" panose="02020603050405020304" pitchFamily="18" charset="0"/>
                <a:cs typeface="Times New Roman" panose="02020603050405020304" pitchFamily="18" charset="0"/>
              </a:rPr>
              <a:t>Х асрларга келиб, европада саноат тўнтариши юз бериши натижасида авж олиб ривожланиб кетди. Шу даврнинг дастлабки, саноат томонидан ишлаб чиқилган, созлагичларига 1965 йили И.И.Ползунов томонидан Барнаул шахрида қурилган буғ машинасининг пўкакли созлагичи, 1984 йилда инглиз механиги Дж. Уатт патент олган буғ машинасининг марказдан қочувчи созлагичи, 1808 йили Ж.Жаккар томонидан ясалган тўқув дастгоҳидаги биринчи дастурли қурилмалар эди. </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277030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264696"/>
          </a:xfrm>
        </p:spPr>
        <p:txBody>
          <a:bodyPr>
            <a:noAutofit/>
          </a:bodyPr>
          <a:lstStyle/>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Бу созлагичлар оқими ва ихтиролари учун катта йўл очиб бердилар. Шундан кейин ака-ука Сименслар созлагичлари, инженер Ж.Понселенинг юклама бўйича созлагичи, қаттиқ тескари боғланишли инженер. Л.Фарконинг сервомотори, эгилувчан тескари боғланишли (изодром) созлагичлар пайдо бўлди.</a:t>
            </a:r>
            <a:endParaRPr lang="ru-RU" sz="2800" b="1" dirty="0">
              <a:latin typeface="Times New Roman" panose="02020603050405020304" pitchFamily="18" charset="0"/>
              <a:cs typeface="Times New Roman" panose="02020603050405020304" pitchFamily="18" charset="0"/>
            </a:endParaRPr>
          </a:p>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Буларни саноатга татбиқ қилиш натижасида конструктор кутганидан фарқли натижалар эса назарий изланишлар зарур эканлигини яққол кўрсата бошлади. Ўша пайтларда тадқиқотчилар янги бир фан йўналиши пайдо бўла бошлаганини ҳали тушуниб етмаган эдилар.</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4853242"/>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480720"/>
          </a:xfrm>
        </p:spPr>
        <p:txBody>
          <a:bodyPr>
            <a:noAutofit/>
          </a:bodyPr>
          <a:lstStyle/>
          <a:p>
            <a:pPr marL="0" indent="457200" algn="just">
              <a:lnSpc>
                <a:spcPct val="110000"/>
              </a:lnSpc>
              <a:spcBef>
                <a:spcPts val="600"/>
              </a:spcBef>
              <a:buNone/>
            </a:pPr>
            <a:r>
              <a:rPr lang="uz-Cyrl-UZ" sz="2800" dirty="0">
                <a:latin typeface="Times New Roman" panose="02020603050405020304" pitchFamily="18" charset="0"/>
                <a:cs typeface="Times New Roman" panose="02020603050405020304" pitchFamily="18" charset="0"/>
              </a:rPr>
              <a:t>Дастлабки тадқиқот ишларида тубдан бурилиш ясашда, усулологик ишларни амалга оширишда, учта фундаментал иш: Дж.Максвеллнинг “Созлагичлар ҳақида” (1866й), И.А.Вишнеградскийнинг “Созлагичларнинг умумий назарияси ҳақида” номли асарлари муҳим рол ўйнайди. Улар созлагич ва машинани ягона динамик тизим сифатида қабул қилиб олиб, майда-чуйда тебранишларни ҳам ҳисобга олган ҳолда мураккаб дифференциал тенгламаларни чизиқлантириш йўли билан ишлаш принциплари ва конструктив тузилишлари турлича бўлишларига қарамай, ҳар хил созлагичларни тадқиқот қилиш услубларини кўрсатиб бердилар.</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246054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336704"/>
          </a:xfrm>
        </p:spPr>
        <p:txBody>
          <a:bodyPr>
            <a:noAutofit/>
          </a:bodyPr>
          <a:lstStyle/>
          <a:p>
            <a:pPr marL="0" indent="536575" algn="just">
              <a:buNone/>
            </a:pPr>
            <a:r>
              <a:rPr lang="uz-Cyrl-UZ" sz="2600" dirty="0">
                <a:latin typeface="Times New Roman" panose="02020603050405020304" pitchFamily="18" charset="0"/>
                <a:cs typeface="Times New Roman" panose="02020603050405020304" pitchFamily="18" charset="0"/>
              </a:rPr>
              <a:t>Турғунлик назариётига ва тескари боғланиш қонуниятларига асос қўйдилар. Бу борада И.А.Вишнеградскийнинг тадқиқотлари ва назариёти жуда кўп нарсага йўл очиб берганлиги сабабли уни автоматик бошқариш назариётининг асосчиси, деб тан олинди. Созлаш назариётининг юзага келиши математик режаларни ишлаб чиқишни тақозо қила бошлади. Дж.Максвелл тавсиясига биноан Раусс томонидан тасодифий тенглама илдизларини баҳолаш ва турғунликни аниқлаш алгоритмлари ишлаб чиқилди. А.Стадола илтимосига кўра эса Гурвитс томонидан детерминантли турғунлик мезони ишлаб чиқилди. Словак муҳандиси ва олим А.Стадоланинг ишлари буғ ва гидравлик турбиналарда созлаш жараёнига турбоўтказгичларнинг узунлигини ҳисобга олиб яратилган турғунлик назариёти катта аҳамиятга моликдир.</a:t>
            </a:r>
            <a:endParaRPr lang="ru-RU" sz="2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8317005"/>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264696"/>
          </a:xfrm>
        </p:spPr>
        <p:txBody>
          <a:bodyPr>
            <a:noAutofit/>
          </a:bodyPr>
          <a:lstStyle/>
          <a:p>
            <a:pPr marL="0" indent="536575" algn="just">
              <a:spcBef>
                <a:spcPts val="600"/>
              </a:spcBef>
              <a:buNone/>
            </a:pPr>
            <a:r>
              <a:rPr lang="ru-RU" sz="2800" dirty="0">
                <a:latin typeface="Times New Roman" panose="02020603050405020304" pitchFamily="18" charset="0"/>
                <a:cs typeface="Times New Roman" panose="02020603050405020304" pitchFamily="18" charset="0"/>
              </a:rPr>
              <a:t>ХХ </a:t>
            </a:r>
            <a:r>
              <a:rPr lang="ru-RU" sz="2800" dirty="0" err="1">
                <a:latin typeface="Times New Roman" panose="02020603050405020304" pitchFamily="18" charset="0"/>
                <a:cs typeface="Times New Roman" panose="02020603050405020304" pitchFamily="18" charset="0"/>
              </a:rPr>
              <a:t>асрнинг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бошларига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биринчи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йилликданоқ</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бошқариш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назариёти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айрим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тадбиқий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бўлимлар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умумтаълим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сифатида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ўқитила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Масалан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электр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тизимлари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Х.Том</a:t>
            </a:r>
            <a:r>
              <a:rPr lang="ru-RU" sz="2800" dirty="0">
                <a:latin typeface="Times New Roman" panose="02020603050405020304" pitchFamily="18" charset="0"/>
                <a:cs typeface="Times New Roman" panose="02020603050405020304" pitchFamily="18" charset="0"/>
              </a:rPr>
              <a:t> (1914), </a:t>
            </a:r>
            <a:r>
              <a:rPr lang="ru-RU" sz="2800" dirty="0" err="1">
                <a:latin typeface="Times New Roman" panose="02020603050405020304" pitchFamily="18" charset="0"/>
                <a:cs typeface="Times New Roman" panose="02020603050405020304" pitchFamily="18" charset="0"/>
              </a:rPr>
              <a:t>Р.Жюиляр</a:t>
            </a:r>
            <a:r>
              <a:rPr lang="ru-RU" sz="2800" dirty="0">
                <a:latin typeface="Times New Roman" panose="02020603050405020304" pitchFamily="18" charset="0"/>
                <a:cs typeface="Times New Roman" panose="02020603050405020304" pitchFamily="18" charset="0"/>
              </a:rPr>
              <a:t> (1933), </a:t>
            </a:r>
            <a:r>
              <a:rPr lang="ru-RU" sz="2800" dirty="0" err="1">
                <a:latin typeface="Times New Roman" panose="02020603050405020304" pitchFamily="18" charset="0"/>
                <a:cs typeface="Times New Roman" panose="02020603050405020304" pitchFamily="18" charset="0"/>
              </a:rPr>
              <a:t>В.С.Кулебакин</a:t>
            </a:r>
            <a:r>
              <a:rPr lang="ru-RU" sz="2800" dirty="0">
                <a:latin typeface="Times New Roman" panose="02020603050405020304" pitchFamily="18" charset="0"/>
                <a:cs typeface="Times New Roman" panose="02020603050405020304" pitchFamily="18" charset="0"/>
              </a:rPr>
              <a:t> (1926), </a:t>
            </a:r>
            <a:r>
              <a:rPr lang="ru-RU" sz="2800" dirty="0" err="1">
                <a:latin typeface="Times New Roman" panose="02020603050405020304" pitchFamily="18" charset="0"/>
                <a:cs typeface="Times New Roman" panose="02020603050405020304" pitchFamily="18" charset="0"/>
              </a:rPr>
              <a:t>С.А.Лебедов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П.С.Жданов</a:t>
            </a:r>
            <a:r>
              <a:rPr lang="ru-RU" sz="2800" dirty="0">
                <a:latin typeface="Times New Roman" panose="02020603050405020304" pitchFamily="18" charset="0"/>
                <a:cs typeface="Times New Roman" panose="02020603050405020304" pitchFamily="18" charset="0"/>
              </a:rPr>
              <a:t> (1932), </a:t>
            </a:r>
            <a:r>
              <a:rPr lang="ru-RU" sz="2800" dirty="0" err="1">
                <a:latin typeface="Times New Roman" panose="02020603050405020304" pitchFamily="18" charset="0"/>
                <a:cs typeface="Times New Roman" panose="02020603050405020304" pitchFamily="18" charset="0"/>
              </a:rPr>
              <a:t>Н.М.Крклов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Н.Н.Боголюбов</a:t>
            </a:r>
            <a:r>
              <a:rPr lang="ru-RU" sz="2800" dirty="0">
                <a:latin typeface="Times New Roman" panose="02020603050405020304" pitchFamily="18" charset="0"/>
                <a:cs typeface="Times New Roman" panose="02020603050405020304" pitchFamily="18" charset="0"/>
              </a:rPr>
              <a:t> (1932), </a:t>
            </a:r>
            <a:r>
              <a:rPr lang="ru-RU" sz="2800" dirty="0" err="1">
                <a:latin typeface="Times New Roman" panose="02020603050405020304" pitchFamily="18" charset="0"/>
                <a:cs typeface="Times New Roman" panose="02020603050405020304" pitchFamily="18" charset="0"/>
              </a:rPr>
              <a:t>двигателларни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созлаш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М.Толле</a:t>
            </a:r>
            <a:r>
              <a:rPr lang="ru-RU" sz="2800" dirty="0">
                <a:latin typeface="Times New Roman" panose="02020603050405020304" pitchFamily="18" charset="0"/>
                <a:cs typeface="Times New Roman" panose="02020603050405020304" pitchFamily="18" charset="0"/>
              </a:rPr>
              <a:t> (1905), </a:t>
            </a:r>
            <a:r>
              <a:rPr lang="ru-RU" sz="2800" dirty="0" err="1">
                <a:latin typeface="Times New Roman" panose="02020603050405020304" pitchFamily="18" charset="0"/>
                <a:cs typeface="Times New Roman" panose="02020603050405020304" pitchFamily="18" charset="0"/>
              </a:rPr>
              <a:t>У.Тринск</a:t>
            </a:r>
            <a:r>
              <a:rPr lang="ru-RU" sz="2800" dirty="0">
                <a:latin typeface="Times New Roman" panose="02020603050405020304" pitchFamily="18" charset="0"/>
                <a:cs typeface="Times New Roman" panose="02020603050405020304" pitchFamily="18" charset="0"/>
              </a:rPr>
              <a:t> (1919), </a:t>
            </a:r>
            <a:r>
              <a:rPr lang="ru-RU" sz="2800" dirty="0" err="1">
                <a:latin typeface="Times New Roman" panose="02020603050405020304" pitchFamily="18" charset="0"/>
                <a:cs typeface="Times New Roman" panose="02020603050405020304" pitchFamily="18" charset="0"/>
              </a:rPr>
              <a:t>иссиқлик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буғ</a:t>
            </a:r>
            <a:r>
              <a:rPr lang="ru-RU" sz="2800" dirty="0">
                <a:latin typeface="Times New Roman" panose="02020603050405020304" pitchFamily="18" charset="0"/>
                <a:cs typeface="Times New Roman" panose="02020603050405020304" pitchFamily="18" charset="0"/>
              </a:rPr>
              <a:t> куч </a:t>
            </a:r>
            <a:r>
              <a:rPr lang="ru-RU" sz="2800" dirty="0" err="1">
                <a:latin typeface="Times New Roman" panose="02020603050405020304" pitchFamily="18" charset="0"/>
                <a:cs typeface="Times New Roman" panose="02020603050405020304" pitchFamily="18" charset="0"/>
              </a:rPr>
              <a:t>қурилмаларида-Т.Штейн</a:t>
            </a:r>
            <a:r>
              <a:rPr lang="ru-RU" sz="2800" dirty="0">
                <a:latin typeface="Times New Roman" panose="02020603050405020304" pitchFamily="18" charset="0"/>
                <a:cs typeface="Times New Roman" panose="02020603050405020304" pitchFamily="18" charset="0"/>
              </a:rPr>
              <a:t> (1926), </a:t>
            </a:r>
            <a:r>
              <a:rPr lang="ru-RU" sz="2800" dirty="0" err="1">
                <a:latin typeface="Times New Roman" panose="02020603050405020304" pitchFamily="18" charset="0"/>
                <a:cs typeface="Times New Roman" panose="02020603050405020304" pitchFamily="18" charset="0"/>
              </a:rPr>
              <a:t>Г.Вонш</a:t>
            </a:r>
            <a:r>
              <a:rPr lang="ru-RU" sz="2800" dirty="0">
                <a:latin typeface="Times New Roman" panose="02020603050405020304" pitchFamily="18" charset="0"/>
                <a:cs typeface="Times New Roman" panose="02020603050405020304" pitchFamily="18" charset="0"/>
              </a:rPr>
              <a:t> (1930), </a:t>
            </a:r>
            <a:r>
              <a:rPr lang="ru-RU" sz="2800" dirty="0" err="1">
                <a:latin typeface="Times New Roman" panose="02020603050405020304" pitchFamily="18" charset="0"/>
                <a:cs typeface="Times New Roman" panose="02020603050405020304" pitchFamily="18" charset="0"/>
              </a:rPr>
              <a:t>Ю.Г.Корнилов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В.Д.Пивен</a:t>
            </a:r>
            <a:r>
              <a:rPr lang="ru-RU" sz="2800" dirty="0">
                <a:latin typeface="Times New Roman" panose="02020603050405020304" pitchFamily="18" charset="0"/>
                <a:cs typeface="Times New Roman" panose="02020603050405020304" pitchFamily="18" charset="0"/>
              </a:rPr>
              <a:t> (1930 </a:t>
            </a:r>
            <a:r>
              <a:rPr lang="ru-RU" sz="2800" dirty="0" err="1">
                <a:latin typeface="Times New Roman" panose="02020603050405020304" pitchFamily="18" charset="0"/>
                <a:cs typeface="Times New Roman" panose="02020603050405020304" pitchFamily="18" charset="0"/>
              </a:rPr>
              <a:t>йиллар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буғ</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турбиналарида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А.В.Шегляев</a:t>
            </a:r>
            <a:r>
              <a:rPr lang="ru-RU" sz="2800" dirty="0">
                <a:latin typeface="Times New Roman" panose="02020603050405020304" pitchFamily="18" charset="0"/>
                <a:cs typeface="Times New Roman" panose="02020603050405020304" pitchFamily="18" charset="0"/>
              </a:rPr>
              <a:t> (1933), </a:t>
            </a:r>
            <a:r>
              <a:rPr lang="ru-RU" sz="2800" dirty="0" err="1">
                <a:latin typeface="Times New Roman" panose="02020603050405020304" pitchFamily="18" charset="0"/>
                <a:cs typeface="Times New Roman" panose="02020603050405020304" pitchFamily="18" charset="0"/>
              </a:rPr>
              <a:t>турли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жараёнларида</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В.Оппелт</a:t>
            </a:r>
            <a:r>
              <a:rPr lang="ru-RU" sz="2800" dirty="0">
                <a:latin typeface="Times New Roman" panose="02020603050405020304" pitchFamily="18" charset="0"/>
                <a:cs typeface="Times New Roman" panose="02020603050405020304" pitchFamily="18" charset="0"/>
              </a:rPr>
              <a:t> (1939)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ҳоказолар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маълум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бажардилар</a:t>
            </a:r>
            <a:r>
              <a:rPr lang="ru-RU"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185832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408712"/>
          </a:xfrm>
        </p:spPr>
        <p:txBody>
          <a:bodyPr>
            <a:noAutofit/>
          </a:bodyPr>
          <a:lstStyle/>
          <a:p>
            <a:pPr marL="0" indent="576000" algn="just">
              <a:lnSpc>
                <a:spcPct val="110000"/>
              </a:lnSpc>
              <a:buNone/>
            </a:pPr>
            <a:r>
              <a:rPr lang="ru-RU" sz="2800" dirty="0" err="1">
                <a:latin typeface="Times New Roman" panose="02020603050405020304" pitchFamily="18" charset="0"/>
                <a:cs typeface="Times New Roman" panose="02020603050405020304" pitchFamily="18" charset="0"/>
              </a:rPr>
              <a:t>Кейинчалик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яъни</a:t>
            </a:r>
            <a:r>
              <a:rPr lang="ru-RU" sz="2800" dirty="0">
                <a:latin typeface="Times New Roman" panose="02020603050405020304" pitchFamily="18" charset="0"/>
                <a:cs typeface="Times New Roman" panose="02020603050405020304" pitchFamily="18" charset="0"/>
              </a:rPr>
              <a:t> 1932 </a:t>
            </a:r>
            <a:r>
              <a:rPr lang="ru-RU" sz="2800" dirty="0" err="1">
                <a:latin typeface="Times New Roman" panose="02020603050405020304" pitchFamily="18" charset="0"/>
                <a:cs typeface="Times New Roman" panose="02020603050405020304" pitchFamily="18" charset="0"/>
              </a:rPr>
              <a:t>йилга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Х.Найквистнинг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турғунлик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мезони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А.В.Михайловнинг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Созлаш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назариётида</a:t>
            </a:r>
            <a:r>
              <a:rPr lang="ru-RU" sz="2800" dirty="0">
                <a:latin typeface="Times New Roman" panose="02020603050405020304" pitchFamily="18" charset="0"/>
                <a:cs typeface="Times New Roman" panose="02020603050405020304" pitchFamily="18" charset="0"/>
              </a:rPr>
              <a:t> гармоник </a:t>
            </a:r>
            <a:r>
              <a:rPr lang="ru-RU" sz="2800" dirty="0" err="1">
                <a:latin typeface="Times New Roman" panose="02020603050405020304" pitchFamily="18" charset="0"/>
                <a:cs typeface="Times New Roman" panose="02020603050405020304" pitchFamily="18" charset="0"/>
              </a:rPr>
              <a:t>усуллар</a:t>
            </a:r>
            <a:r>
              <a:rPr lang="ru-RU" sz="2800" dirty="0">
                <a:latin typeface="Times New Roman" panose="02020603050405020304" pitchFamily="18" charset="0"/>
                <a:cs typeface="Times New Roman" panose="02020603050405020304" pitchFamily="18" charset="0"/>
              </a:rPr>
              <a:t>” (1938) </a:t>
            </a:r>
            <a:r>
              <a:rPr lang="ru-RU" sz="2800" dirty="0" err="1">
                <a:latin typeface="Times New Roman" panose="02020603050405020304" pitchFamily="18" charset="0"/>
                <a:cs typeface="Times New Roman" panose="02020603050405020304" pitchFamily="18" charset="0"/>
              </a:rPr>
              <a:t>номли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мақоласи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юзага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охиргисидан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турғунликни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яъни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барқарорликни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таҳлил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частотали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усуллар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мақсада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мувофиқ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эканлиги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кўрсатиб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ўтилди</a:t>
            </a:r>
            <a:r>
              <a:rPr lang="ru-RU" sz="2800" dirty="0">
                <a:latin typeface="Times New Roman" panose="02020603050405020304" pitchFamily="18" charset="0"/>
                <a:cs typeface="Times New Roman" panose="02020603050405020304" pitchFamily="18" charset="0"/>
              </a:rPr>
              <a:t>. 1946 </a:t>
            </a:r>
            <a:r>
              <a:rPr lang="ru-RU" sz="2800" dirty="0" err="1">
                <a:latin typeface="Times New Roman" panose="02020603050405020304" pitchFamily="18" charset="0"/>
                <a:cs typeface="Times New Roman" panose="02020603050405020304" pitchFamily="18" charset="0"/>
              </a:rPr>
              <a:t>йилга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Г.Боде</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Л.Мак</a:t>
            </a:r>
            <a:r>
              <a:rPr lang="ru-RU" sz="2800" dirty="0">
                <a:latin typeface="Times New Roman" panose="02020603050405020304" pitchFamily="18" charset="0"/>
                <a:cs typeface="Times New Roman" panose="02020603050405020304" pitchFamily="18" charset="0"/>
              </a:rPr>
              <a:t> – Кол </a:t>
            </a:r>
            <a:r>
              <a:rPr lang="ru-RU" sz="2800" dirty="0" err="1">
                <a:latin typeface="Times New Roman" panose="02020603050405020304" pitchFamily="18" charset="0"/>
                <a:cs typeface="Times New Roman" panose="02020603050405020304" pitchFamily="18" charset="0"/>
              </a:rPr>
              <a:t>логарифмик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частотали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характеристикаларини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трапециялар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йиғиндиси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аппроксимироват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қилишни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тавсия</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Г.Браун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А.Ҳолл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Д.Кемпелл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Г.Честнаст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В.В.Солодовниковлар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тизимларини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синтез </a:t>
            </a:r>
            <a:r>
              <a:rPr lang="ru-RU" sz="2800" dirty="0" err="1">
                <a:latin typeface="Times New Roman" panose="02020603050405020304" pitchFamily="18" charset="0"/>
                <a:cs typeface="Times New Roman" panose="02020603050405020304" pitchFamily="18" charset="0"/>
              </a:rPr>
              <a:t>қилишнинг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частотали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усулларини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якунланадилар</a:t>
            </a:r>
            <a:r>
              <a:rPr lang="ru-RU"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459259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lnSpc>
                <a:spcPct val="110000"/>
              </a:lnSpc>
              <a:buNone/>
            </a:pPr>
            <a:r>
              <a:rPr lang="ru-RU" sz="2800" dirty="0" err="1">
                <a:latin typeface="Times New Roman" panose="02020603050405020304" pitchFamily="18" charset="0"/>
                <a:cs typeface="Times New Roman" panose="02020603050405020304" pitchFamily="18" charset="0"/>
              </a:rPr>
              <a:t>Эгри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чизиқли</a:t>
            </a:r>
            <a:r>
              <a:rPr lang="ru-RU" sz="2800" dirty="0">
                <a:latin typeface="Times New Roman" panose="02020603050405020304" pitchFamily="18" charset="0"/>
                <a:cs typeface="Times New Roman" panose="02020603050405020304" pitchFamily="18" charset="0"/>
              </a:rPr>
              <a:t> аналитик </a:t>
            </a:r>
            <a:r>
              <a:rPr lang="ru-RU" sz="2800" dirty="0" err="1">
                <a:latin typeface="Times New Roman" panose="02020603050405020304" pitchFamily="18" charset="0"/>
                <a:cs typeface="Times New Roman" panose="02020603050405020304" pitchFamily="18" charset="0"/>
              </a:rPr>
              <a:t>тавсифнома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тизимларини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барқарорлигини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тадқиқот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муҳим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йўналишлардан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А.А.Ляпуновнинг</a:t>
            </a:r>
            <a:r>
              <a:rPr lang="ru-RU" sz="2800" dirty="0">
                <a:latin typeface="Times New Roman" panose="02020603050405020304" pitchFamily="18" charset="0"/>
                <a:cs typeface="Times New Roman" panose="02020603050405020304" pitchFamily="18" charset="0"/>
              </a:rPr>
              <a:t> (1896) </a:t>
            </a:r>
            <a:r>
              <a:rPr lang="ru-RU" sz="2800" dirty="0" err="1">
                <a:latin typeface="Times New Roman" panose="02020603050405020304" pitchFamily="18" charset="0"/>
                <a:cs typeface="Times New Roman" panose="02020603050405020304" pitchFamily="18" charset="0"/>
              </a:rPr>
              <a:t>ишларида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аксини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топган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кейинчалик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Л.И.Луре</a:t>
            </a:r>
            <a:r>
              <a:rPr lang="ru-RU" sz="2800" dirty="0">
                <a:latin typeface="Times New Roman" panose="02020603050405020304" pitchFamily="18" charset="0"/>
                <a:cs typeface="Times New Roman" panose="02020603050405020304" pitchFamily="18" charset="0"/>
              </a:rPr>
              <a:t> (1944-1951), </a:t>
            </a:r>
            <a:r>
              <a:rPr lang="ru-RU" sz="2800" dirty="0" err="1">
                <a:latin typeface="Times New Roman" panose="02020603050405020304" pitchFamily="18" charset="0"/>
                <a:cs typeface="Times New Roman" panose="02020603050405020304" pitchFamily="18" charset="0"/>
              </a:rPr>
              <a:t>А.М.Летов</a:t>
            </a:r>
            <a:r>
              <a:rPr lang="ru-RU" sz="2800" dirty="0">
                <a:latin typeface="Times New Roman" panose="02020603050405020304" pitchFamily="18" charset="0"/>
                <a:cs typeface="Times New Roman" panose="02020603050405020304" pitchFamily="18" charset="0"/>
              </a:rPr>
              <a:t> (1955)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меҳнатлари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такомиллаштирилди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йўналишда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якуний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босқич</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 Абсолют </a:t>
            </a:r>
            <a:r>
              <a:rPr lang="ru-RU" sz="2800" dirty="0" err="1">
                <a:latin typeface="Times New Roman" panose="02020603050405020304" pitchFamily="18" charset="0"/>
                <a:cs typeface="Times New Roman" panose="02020603050405020304" pitchFamily="18" charset="0"/>
              </a:rPr>
              <a:t>турғунлик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назариёти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саналади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муаммо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А.И.Луре</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В.И.Постников</a:t>
            </a:r>
            <a:r>
              <a:rPr lang="ru-RU" sz="2800" dirty="0">
                <a:latin typeface="Times New Roman" panose="02020603050405020304" pitchFamily="18" charset="0"/>
                <a:cs typeface="Times New Roman" panose="02020603050405020304" pitchFamily="18" charset="0"/>
              </a:rPr>
              <a:t> (1944) </a:t>
            </a:r>
            <a:r>
              <a:rPr lang="ru-RU" sz="2800" dirty="0" err="1">
                <a:latin typeface="Times New Roman" panose="02020603050405020304" pitchFamily="18" charset="0"/>
                <a:cs typeface="Times New Roman" panose="02020603050405020304" pitchFamily="18" charset="0"/>
              </a:rPr>
              <a:t>томонидан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илгари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сурилган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чуқурроқ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М.А.Айзерман</a:t>
            </a:r>
            <a:r>
              <a:rPr lang="ru-RU" sz="2800" dirty="0">
                <a:latin typeface="Times New Roman" panose="02020603050405020304" pitchFamily="18" charset="0"/>
                <a:cs typeface="Times New Roman" panose="02020603050405020304" pitchFamily="18" charset="0"/>
              </a:rPr>
              <a:t> (1949, 1963) </a:t>
            </a:r>
            <a:r>
              <a:rPr lang="ru-RU" sz="2800" dirty="0" err="1">
                <a:latin typeface="Times New Roman" panose="02020603050405020304" pitchFamily="18" charset="0"/>
                <a:cs typeface="Times New Roman" panose="02020603050405020304" pitchFamily="18" charset="0"/>
              </a:rPr>
              <a:t>томонидан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шарҳланиб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чиройли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ечимига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румин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олими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В.М.Папов</a:t>
            </a:r>
            <a:r>
              <a:rPr lang="ru-RU" sz="2800" dirty="0">
                <a:latin typeface="Times New Roman" panose="02020603050405020304" pitchFamily="18" charset="0"/>
                <a:cs typeface="Times New Roman" panose="02020603050405020304" pitchFamily="18" charset="0"/>
              </a:rPr>
              <a:t> (1959) </a:t>
            </a:r>
            <a:r>
              <a:rPr lang="ru-RU" sz="2800" dirty="0" err="1">
                <a:latin typeface="Times New Roman" panose="02020603050405020304" pitchFamily="18" charset="0"/>
                <a:cs typeface="Times New Roman" panose="02020603050405020304" pitchFamily="18" charset="0"/>
              </a:rPr>
              <a:t>томонидан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етказилди</a:t>
            </a:r>
            <a:r>
              <a:rPr lang="ru-RU"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521891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Эгри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чизиқли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тизимларини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сифатли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мукаммал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тадқиқот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траекториялар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фазавий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текисликлар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фазодаги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аниқланишига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асосланганлиги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сабабли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йўналиш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А.А.Андропов</a:t>
            </a:r>
            <a:r>
              <a:rPr lang="ru-RU" sz="2800" dirty="0">
                <a:latin typeface="Times New Roman" panose="02020603050405020304" pitchFamily="18" charset="0"/>
                <a:cs typeface="Times New Roman" panose="02020603050405020304" pitchFamily="18" charset="0"/>
              </a:rPr>
              <a:t> (1930-1940й)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мактаби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эътиборга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лойиқдир</a:t>
            </a:r>
            <a:r>
              <a:rPr lang="ru-RU" sz="2800" dirty="0">
                <a:latin typeface="Times New Roman" panose="02020603050405020304" pitchFamily="18" charset="0"/>
                <a:cs typeface="Times New Roman" panose="02020603050405020304" pitchFamily="18" charset="0"/>
              </a:rPr>
              <a:t>.</a:t>
            </a:r>
          </a:p>
          <a:p>
            <a:pPr marL="0" indent="536575" algn="just">
              <a:lnSpc>
                <a:spcPct val="150000"/>
              </a:lnSpc>
              <a:buNone/>
            </a:pPr>
            <a:r>
              <a:rPr lang="ru-RU" sz="2800" dirty="0">
                <a:latin typeface="Times New Roman" panose="02020603050405020304" pitchFamily="18" charset="0"/>
                <a:cs typeface="Times New Roman" panose="02020603050405020304" pitchFamily="18" charset="0"/>
              </a:rPr>
              <a:t>1955 </a:t>
            </a:r>
            <a:r>
              <a:rPr lang="ru-RU" sz="2800" dirty="0" err="1">
                <a:latin typeface="Times New Roman" panose="02020603050405020304" pitchFamily="18" charset="0"/>
                <a:cs typeface="Times New Roman" panose="02020603050405020304" pitchFamily="18" charset="0"/>
              </a:rPr>
              <a:t>йилга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Я.З.Скпкин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томонидан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релели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тизимлар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назариёти</a:t>
            </a:r>
            <a:r>
              <a:rPr lang="ru-RU" sz="2800" dirty="0">
                <a:latin typeface="Times New Roman" panose="02020603050405020304" pitchFamily="18" charset="0"/>
                <a:cs typeface="Times New Roman" panose="02020603050405020304" pitchFamily="18" charset="0"/>
              </a:rPr>
              <a:t>, 1960 </a:t>
            </a:r>
            <a:r>
              <a:rPr lang="ru-RU" sz="2800" dirty="0" err="1">
                <a:latin typeface="Times New Roman" panose="02020603050405020304" pitchFamily="18" charset="0"/>
                <a:cs typeface="Times New Roman" panose="02020603050405020304" pitchFamily="18" charset="0"/>
              </a:rPr>
              <a:t>йилда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импулсли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тизимлар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назариёти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чиқилди</a:t>
            </a:r>
            <a:r>
              <a:rPr lang="ru-RU"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545414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Автотебранишлар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параметрларини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пайдо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шарт-шароитларини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Н.М.Крклов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Н.Н.Боглюбов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томонидан</a:t>
            </a:r>
            <a:r>
              <a:rPr lang="ru-RU" sz="2800" dirty="0">
                <a:latin typeface="Times New Roman" panose="02020603050405020304" pitchFamily="18" charset="0"/>
                <a:cs typeface="Times New Roman" panose="02020603050405020304" pitchFamily="18" charset="0"/>
              </a:rPr>
              <a:t> гармоник </a:t>
            </a:r>
            <a:r>
              <a:rPr lang="ru-RU" sz="2800" dirty="0" err="1">
                <a:latin typeface="Times New Roman" panose="02020603050405020304" pitchFamily="18" charset="0"/>
                <a:cs typeface="Times New Roman" panose="02020603050405020304" pitchFamily="18" charset="0"/>
              </a:rPr>
              <a:t>мувозанат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усули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чиқилди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Л.С.Голдфарб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частота </a:t>
            </a:r>
            <a:r>
              <a:rPr lang="ru-RU" sz="2800" dirty="0" err="1">
                <a:latin typeface="Times New Roman" panose="02020603050405020304" pitchFamily="18" charset="0"/>
                <a:cs typeface="Times New Roman" panose="02020603050405020304" pitchFamily="18" charset="0"/>
              </a:rPr>
              <a:t>характеристикалари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ёрдамида</a:t>
            </a:r>
            <a:r>
              <a:rPr lang="ru-RU" sz="2800" dirty="0">
                <a:latin typeface="Times New Roman" panose="02020603050405020304" pitchFamily="18" charset="0"/>
                <a:cs typeface="Times New Roman" panose="02020603050405020304" pitchFamily="18" charset="0"/>
              </a:rPr>
              <a:t> частота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амплитуданинг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биринчи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яқинлашишида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автотебранишларни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гармоникаси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аниқлашни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графоаналитик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усулини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кейинчалик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Э.П.Попов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томонидан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такомиллаштирилди</a:t>
            </a:r>
            <a:r>
              <a:rPr lang="ru-RU"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435633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buNone/>
            </a:pPr>
            <a:r>
              <a:rPr lang="uz-Cyrl-UZ" sz="2800" dirty="0">
                <a:latin typeface="Times New Roman" panose="02020603050405020304" pitchFamily="18" charset="0"/>
                <a:cs typeface="Times New Roman" panose="02020603050405020304" pitchFamily="18" charset="0"/>
              </a:rPr>
              <a:t>В.С.Кулебакин, Б.Н.Петровлар томонидан инвариантлик қўзғатишни бартараф қилиш назариётлари ишлаб чиқилди. Экстремал бошқариш қонунияти ва экстремумни топиш назариёти В.В.Казакевич, А.А.Фелбаум, АА.Красовский томонидан топилиб, оптимал бошқариш назариёти бўйича Л.С.Понтрягин, А.М.Летов, Н.Н.Красовскийлар талайгина ишларни бажардилар.</a:t>
            </a:r>
            <a:endParaRPr lang="ru-RU" sz="2800" b="1" dirty="0">
              <a:latin typeface="Times New Roman" panose="02020603050405020304" pitchFamily="18" charset="0"/>
              <a:cs typeface="Times New Roman" panose="02020603050405020304" pitchFamily="18" charset="0"/>
            </a:endParaRPr>
          </a:p>
          <a:p>
            <a:pPr marL="0" indent="536575" algn="just">
              <a:buNone/>
            </a:pPr>
            <a:r>
              <a:rPr lang="uz-Cyrl-UZ" sz="2800" dirty="0">
                <a:latin typeface="Times New Roman" panose="02020603050405020304" pitchFamily="18" charset="0"/>
                <a:cs typeface="Times New Roman" panose="02020603050405020304" pitchFamily="18" charset="0"/>
              </a:rPr>
              <a:t>Екстремал (ўз-ўзини ростловчи) тизимлар назариётини ишлаб чиқилиши ўқув курсининг номини “Автоматик бошқариш ва ростлаш” деб кенгайтириш имкониятини берди, негаки кўриб чиқиладиган кўпчилик бошқарувлар фақатгина созлаш билан чегараланмайди.</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6980758"/>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Автоматик бошқариш назариётининг аҳамияти ҳозирги пайтда фақатгина техник тизимлар доираси ичида бўлиб қолмай, бир мунча ўсиб кетди. Динамик бошқарилувчи жараёнлар тирик аъзоларда, иқтисодий тизимларда ҳамда ташкилий инсон-машина тизимларида учрайди. Бундай тизимларда бошқариш функциясини биратўла автоматик қурилмаларга юклаб бўлмайди. Масъулиятли қарорни қабул қилиш барибир инсон қўлида қолади. </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902302"/>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lnSpc>
                <a:spcPct val="130000"/>
              </a:lnSpc>
              <a:buNone/>
            </a:pPr>
            <a:r>
              <a:rPr lang="ru-RU" sz="2800" dirty="0" err="1">
                <a:latin typeface="Times New Roman" panose="02020603050405020304" pitchFamily="18" charset="0"/>
                <a:cs typeface="Times New Roman" panose="02020603050405020304" pitchFamily="18" charset="0"/>
              </a:rPr>
              <a:t>Шунга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қарамасдан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мамлакат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ривожи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техниканинг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ривожланиши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автоматлаштирилган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тизимларини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халқ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хўжалигининг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барча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соҳаларига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бориши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белгиланади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Ўзбекистонлик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олимлардан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борада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ўзларининг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илмий-тадқиқот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техника </a:t>
            </a:r>
            <a:r>
              <a:rPr lang="ru-RU" sz="2800" dirty="0" err="1">
                <a:latin typeface="Times New Roman" panose="02020603050405020304" pitchFamily="18" charset="0"/>
                <a:cs typeface="Times New Roman" panose="02020603050405020304" pitchFamily="18" charset="0"/>
              </a:rPr>
              <a:t>ривожига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ҳиссаларини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қўшган</a:t>
            </a:r>
            <a:r>
              <a:rPr lang="ru-RU" sz="2800" dirty="0">
                <a:latin typeface="Times New Roman" panose="02020603050405020304" pitchFamily="18" charset="0"/>
                <a:cs typeface="Times New Roman" panose="02020603050405020304" pitchFamily="18" charset="0"/>
              </a:rPr>
              <a:t>, академик </a:t>
            </a:r>
            <a:r>
              <a:rPr lang="ru-RU" sz="2800" dirty="0" err="1">
                <a:latin typeface="Times New Roman" panose="02020603050405020304" pitchFamily="18" charset="0"/>
                <a:cs typeface="Times New Roman" panose="02020603050405020304" pitchFamily="18" charset="0"/>
              </a:rPr>
              <a:t>В.К.Кабулов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ЎзФА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мухбир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аъзолари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профессорлар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Т.Ф.Бекмуродов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М.М.Комилов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профессорлар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Д.А.Мирахмедов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Н.Р.Юсуфбеков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каби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қатор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мутахассисларнинг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меҳнатлари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аҳамиятга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моликдир</a:t>
            </a:r>
            <a:r>
              <a:rPr lang="ru-RU"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738063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0" algn="ctr">
              <a:lnSpc>
                <a:spcPct val="110000"/>
              </a:lnSpc>
              <a:buNone/>
            </a:pPr>
            <a:r>
              <a:rPr lang="ru-RU" sz="2800" b="1" dirty="0">
                <a:latin typeface="Times New Roman" panose="02020603050405020304" pitchFamily="18" charset="0"/>
                <a:cs typeface="Times New Roman" panose="02020603050405020304" pitchFamily="18" charset="0"/>
              </a:rPr>
              <a:t>14.2. </a:t>
            </a:r>
            <a:r>
              <a:rPr lang="ru-RU" sz="2800" b="1" dirty="0" err="1">
                <a:latin typeface="Times New Roman" panose="02020603050405020304" pitchFamily="18" charset="0"/>
                <a:cs typeface="Times New Roman" panose="02020603050405020304" pitchFamily="18" charset="0"/>
              </a:rPr>
              <a:t>Бошқариш</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системаларини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қуриш</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принциплари</a:t>
            </a:r>
            <a:r>
              <a:rPr lang="ru-RU" sz="2800" b="1" dirty="0" smtClean="0">
                <a:latin typeface="Times New Roman" panose="02020603050405020304" pitchFamily="18" charset="0"/>
                <a:cs typeface="Times New Roman" panose="02020603050405020304" pitchFamily="18" charset="0"/>
              </a:rPr>
              <a:t>.</a:t>
            </a:r>
          </a:p>
          <a:p>
            <a:pPr marL="0" indent="536575" algn="just">
              <a:buNone/>
            </a:pPr>
            <a:endParaRPr lang="ru-RU" sz="1800" dirty="0" smtClean="0">
              <a:latin typeface="Times New Roman" panose="02020603050405020304" pitchFamily="18" charset="0"/>
              <a:cs typeface="Times New Roman" panose="02020603050405020304" pitchFamily="18" charset="0"/>
            </a:endParaRPr>
          </a:p>
          <a:p>
            <a:pPr marL="0" indent="536575" algn="just">
              <a:lnSpc>
                <a:spcPct val="110000"/>
              </a:lnSpc>
              <a:buNone/>
            </a:pPr>
            <a:r>
              <a:rPr lang="ru-RU" sz="2800" dirty="0" smtClean="0">
                <a:latin typeface="Times New Roman" panose="02020603050405020304" pitchFamily="18" charset="0"/>
                <a:cs typeface="Times New Roman" panose="02020603050405020304" pitchFamily="18" charset="0"/>
              </a:rPr>
              <a:t>Автоматик </a:t>
            </a:r>
            <a:r>
              <a:rPr lang="ru-RU" sz="2800" dirty="0" err="1">
                <a:latin typeface="Times New Roman" panose="02020603050405020304" pitchFamily="18" charset="0"/>
                <a:cs typeface="Times New Roman" panose="02020603050405020304" pitchFamily="18" charset="0"/>
              </a:rPr>
              <a:t>тизимларини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лойиҳалашнинг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қуйидаги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босқичларидан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ташкил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топгандир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бошқарилувчи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объектни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ўрганиш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характеристикаларини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параметрларини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шароитларини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таъсирларни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тизимга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қўйиладиган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талабларни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шарҳлаш</a:t>
            </a:r>
            <a:r>
              <a:rPr lang="ru-RU" sz="2800" dirty="0">
                <a:latin typeface="Times New Roman" panose="02020603050405020304" pitchFamily="18" charset="0"/>
                <a:cs typeface="Times New Roman" panose="02020603050405020304" pitchFamily="18" charset="0"/>
              </a:rPr>
              <a:t>; функционал </a:t>
            </a:r>
            <a:r>
              <a:rPr lang="ru-RU" sz="2800" dirty="0" err="1">
                <a:latin typeface="Times New Roman" panose="02020603050405020304" pitchFamily="18" charset="0"/>
                <a:cs typeface="Times New Roman" panose="02020603050405020304" pitchFamily="18" charset="0"/>
              </a:rPr>
              <a:t>схемани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танлаш</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тизимнинг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қонунияти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схемасини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талабларга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биноан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элементларини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параметрларини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танлаш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ҳисоблаш</a:t>
            </a:r>
            <a:r>
              <a:rPr lang="ru-RU"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5157879"/>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0" algn="just">
              <a:lnSpc>
                <a:spcPct val="120000"/>
              </a:lnSpc>
              <a:buNone/>
            </a:pPr>
            <a:r>
              <a:rPr lang="ru-RU" sz="2800" dirty="0" err="1">
                <a:latin typeface="Times New Roman" panose="02020603050405020304" pitchFamily="18" charset="0"/>
                <a:cs typeface="Times New Roman" panose="02020603050405020304" pitchFamily="18" charset="0"/>
              </a:rPr>
              <a:t>тузилиш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схемасини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тузиш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тизимнинг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турғунлигини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тадқиқот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қилиш</a:t>
            </a:r>
            <a:r>
              <a:rPr lang="ru-RU" sz="2800" dirty="0">
                <a:latin typeface="Times New Roman" panose="02020603050405020304" pitchFamily="18" charset="0"/>
                <a:cs typeface="Times New Roman" panose="02020603050405020304" pitchFamily="18" charset="0"/>
              </a:rPr>
              <a:t>; динамик </a:t>
            </a:r>
            <a:r>
              <a:rPr lang="ru-RU" sz="2800" dirty="0" err="1">
                <a:latin typeface="Times New Roman" panose="02020603050405020304" pitchFamily="18" charset="0"/>
                <a:cs typeface="Times New Roman" panose="02020603050405020304" pitchFamily="18" charset="0"/>
              </a:rPr>
              <a:t>тизимга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қўйиладиган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талабларни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коррекцияловчи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параметрларини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танлаш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сифатида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тизимни</a:t>
            </a:r>
            <a:r>
              <a:rPr lang="ru-RU" sz="2800" dirty="0">
                <a:latin typeface="Times New Roman" panose="02020603050405020304" pitchFamily="18" charset="0"/>
                <a:cs typeface="Times New Roman" panose="02020603050405020304" pitchFamily="18" charset="0"/>
              </a:rPr>
              <a:t> лаборатория </a:t>
            </a:r>
            <a:r>
              <a:rPr lang="ru-RU" sz="2800" dirty="0" err="1">
                <a:latin typeface="Times New Roman" panose="02020603050405020304" pitchFamily="18" charset="0"/>
                <a:cs typeface="Times New Roman" panose="02020603050405020304" pitchFamily="18" charset="0"/>
              </a:rPr>
              <a:t>шароитларида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тадқиқот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моделловчи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текшириш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схемага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керакли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тузатишлар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киритиш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лойиҳалаш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тайёрлаш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тизимни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тажриба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ишлатиб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тажрибавий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натижаларини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умумлаштириб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тизимни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такомиллаштириш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керакли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тавсияномаларни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тузиш</a:t>
            </a:r>
            <a:r>
              <a:rPr lang="ru-RU"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1227299"/>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lnSpc>
                <a:spcPct val="110000"/>
              </a:lnSpc>
              <a:buNone/>
            </a:pPr>
            <a:r>
              <a:rPr lang="ru-RU" sz="2800" dirty="0">
                <a:latin typeface="Times New Roman" panose="02020603050405020304" pitchFamily="18" charset="0"/>
                <a:cs typeface="Times New Roman" panose="02020603050405020304" pitchFamily="18" charset="0"/>
              </a:rPr>
              <a:t>Автоматик </a:t>
            </a:r>
            <a:r>
              <a:rPr lang="ru-RU" sz="2800" dirty="0" err="1">
                <a:latin typeface="Times New Roman" panose="02020603050405020304" pitchFamily="18" charset="0"/>
                <a:cs typeface="Times New Roman" panose="02020603050405020304" pitchFamily="18" charset="0"/>
              </a:rPr>
              <a:t>тизимларни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лойиҳалаш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тадқиқот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масаласи</a:t>
            </a:r>
            <a:r>
              <a:rPr lang="ru-RU" sz="2800" dirty="0">
                <a:latin typeface="Times New Roman" panose="02020603050405020304" pitchFamily="18" charset="0"/>
                <a:cs typeface="Times New Roman" panose="02020603050405020304" pitchFamily="18" charset="0"/>
              </a:rPr>
              <a:t> статик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динамик </a:t>
            </a:r>
            <a:r>
              <a:rPr lang="ru-RU" sz="2800" dirty="0" err="1">
                <a:latin typeface="Times New Roman" panose="02020603050405020304" pitchFamily="18" charset="0"/>
                <a:cs typeface="Times New Roman" panose="02020603050405020304" pitchFamily="18" charset="0"/>
              </a:rPr>
              <a:t>режимларни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биратўла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чиқилгач</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Чунки</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тизимларинниг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таркибига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элементлар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объектлар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техниканинг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соҳаларига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тааллуқли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бўлганлиги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сабабли</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тизимларнинг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статикаси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динамикасининг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умумий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масалаларини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ўрганиб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фақатгина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механиканинг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радиотехниканинг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эмас</a:t>
            </a:r>
            <a:r>
              <a:rPr lang="ru-RU" sz="2800" dirty="0">
                <a:latin typeface="Times New Roman" panose="02020603050405020304" pitchFamily="18" charset="0"/>
                <a:cs typeface="Times New Roman" panose="02020603050405020304" pitchFamily="18" charset="0"/>
              </a:rPr>
              <a:t>. Яна шу </a:t>
            </a:r>
            <a:r>
              <a:rPr lang="ru-RU" sz="2800" dirty="0" err="1">
                <a:latin typeface="Times New Roman" panose="02020603050405020304" pitchFamily="18" charset="0"/>
                <a:cs typeface="Times New Roman" panose="02020603050405020304" pitchFamily="18" charset="0"/>
              </a:rPr>
              <a:t>нарса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маълумки</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тизимларининг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статистикаси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динамикаси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кўпгина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муҳим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масалаларни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техниканинг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соҳасида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хил математик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тажриба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усулда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текширилади</a:t>
            </a:r>
            <a:r>
              <a:rPr lang="ru-RU"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113218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Шунинг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махсус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фан</a:t>
            </a:r>
            <a:r>
              <a:rPr lang="ru-RU" sz="2800" dirty="0">
                <a:latin typeface="Times New Roman" panose="02020603050405020304" pitchFamily="18" charset="0"/>
                <a:cs typeface="Times New Roman" panose="02020603050405020304" pitchFamily="18" charset="0"/>
              </a:rPr>
              <a:t> – автоматик </a:t>
            </a:r>
            <a:r>
              <a:rPr lang="ru-RU" sz="2800" dirty="0" err="1">
                <a:latin typeface="Times New Roman" panose="02020603050405020304" pitchFamily="18" charset="0"/>
                <a:cs typeface="Times New Roman" panose="02020603050405020304" pitchFamily="18" charset="0"/>
              </a:rPr>
              <a:t>бошқариш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назариёти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пайдо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барча</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тизимларини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тузилиш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қонуниятларини</a:t>
            </a:r>
            <a:r>
              <a:rPr lang="ru-RU" sz="2800" dirty="0">
                <a:latin typeface="Times New Roman" panose="02020603050405020304" pitchFamily="18" charset="0"/>
                <a:cs typeface="Times New Roman" panose="02020603050405020304" pitchFamily="18" charset="0"/>
              </a:rPr>
              <a:t>, статик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динамик </a:t>
            </a:r>
            <a:r>
              <a:rPr lang="ru-RU" sz="2800" dirty="0" err="1">
                <a:latin typeface="Times New Roman" panose="02020603050405020304" pitchFamily="18" charset="0"/>
                <a:cs typeface="Times New Roman" panose="02020603050405020304" pitchFamily="18" charset="0"/>
              </a:rPr>
              <a:t>хусусиятларини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тўла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ўрганувчи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тадқиқод</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услубларини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белгиловчи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элементлар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параметрларини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танлаш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қўйиладиган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талаблар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бажаради</a:t>
            </a:r>
            <a:r>
              <a:rPr lang="ru-RU"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3797611"/>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1988840"/>
            <a:ext cx="7938776" cy="2952328"/>
          </a:xfrm>
          <a:prstGeom prst="rect">
            <a:avLst/>
          </a:prstGeom>
          <a:noFill/>
        </p:spPr>
        <p:txBody>
          <a:bodyPr wrap="none" lIns="91440" tIns="45720" rIns="91440" bIns="45720">
            <a:prstTxWarp prst="textDeflate">
              <a:avLst/>
            </a:prstTxWarp>
            <a:spAutoFit/>
          </a:bodyPr>
          <a:lstStyle/>
          <a:p>
            <a:pPr algn="ctr"/>
            <a:r>
              <a:rPr lang="uz-Cyrl-UZ" sz="7200" b="1" cap="none" spc="0" dirty="0" smtClean="0">
                <a:ln w="10541" cmpd="sng">
                  <a:solidFill>
                    <a:schemeClr val="accent1">
                      <a:shade val="88000"/>
                      <a:satMod val="110000"/>
                    </a:schemeClr>
                  </a:solidFill>
                  <a:prstDash val="solid"/>
                </a:ln>
                <a:solidFill>
                  <a:srgbClr val="002060"/>
                </a:solidFill>
                <a:effectLst/>
                <a:latin typeface="Times New Roman" pitchFamily="18" charset="0"/>
                <a:cs typeface="Times New Roman" pitchFamily="18" charset="0"/>
              </a:rPr>
              <a:t>ЭЪТИБОРИНГИЗ </a:t>
            </a:r>
          </a:p>
          <a:p>
            <a:pPr algn="ctr"/>
            <a:r>
              <a:rPr lang="uz-Cyrl-UZ" sz="7200" b="1" cap="none" spc="0" dirty="0" smtClean="0">
                <a:ln w="10541" cmpd="sng">
                  <a:solidFill>
                    <a:schemeClr val="accent1">
                      <a:shade val="88000"/>
                      <a:satMod val="110000"/>
                    </a:schemeClr>
                  </a:solidFill>
                  <a:prstDash val="solid"/>
                </a:ln>
                <a:solidFill>
                  <a:srgbClr val="002060"/>
                </a:solidFill>
                <a:effectLst/>
                <a:latin typeface="Times New Roman" pitchFamily="18" charset="0"/>
                <a:cs typeface="Times New Roman" pitchFamily="18" charset="0"/>
              </a:rPr>
              <a:t>УЧУН </a:t>
            </a:r>
            <a:r>
              <a:rPr lang="uz-Cyrl-UZ" sz="7200" b="1" dirty="0" smtClean="0">
                <a:ln w="10541" cmpd="sng">
                  <a:solidFill>
                    <a:schemeClr val="accent1">
                      <a:shade val="88000"/>
                      <a:satMod val="110000"/>
                    </a:schemeClr>
                  </a:solidFill>
                  <a:prstDash val="solid"/>
                </a:ln>
                <a:solidFill>
                  <a:srgbClr val="002060"/>
                </a:solidFill>
                <a:latin typeface="Times New Roman" pitchFamily="18" charset="0"/>
                <a:cs typeface="Times New Roman" pitchFamily="18" charset="0"/>
              </a:rPr>
              <a:t>РАҲМАТ</a:t>
            </a:r>
            <a:endParaRPr lang="ru-RU" sz="7200" b="1" cap="none" spc="0" dirty="0">
              <a:ln w="10541" cmpd="sng">
                <a:solidFill>
                  <a:schemeClr val="accent1">
                    <a:shade val="88000"/>
                    <a:satMod val="110000"/>
                  </a:schemeClr>
                </a:solidFill>
                <a:prstDash val="solid"/>
              </a:ln>
              <a:solidFill>
                <a:srgbClr val="002060"/>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642955665"/>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2058</TotalTime>
  <Words>2279</Words>
  <Application>Microsoft Office PowerPoint</Application>
  <PresentationFormat>Экран (4:3)</PresentationFormat>
  <Paragraphs>51</Paragraphs>
  <Slides>34</Slides>
  <Notes>0</Notes>
  <HiddenSlides>0</HiddenSlides>
  <MMClips>0</MMClips>
  <ScaleCrop>false</ScaleCrop>
  <HeadingPairs>
    <vt:vector size="4" baseType="variant">
      <vt:variant>
        <vt:lpstr>Тема</vt:lpstr>
      </vt:variant>
      <vt:variant>
        <vt:i4>3</vt:i4>
      </vt:variant>
      <vt:variant>
        <vt:lpstr>Заголовки слайдов</vt:lpstr>
      </vt:variant>
      <vt:variant>
        <vt:i4>34</vt:i4>
      </vt:variant>
    </vt:vector>
  </HeadingPairs>
  <TitlesOfParts>
    <vt:vector size="37" baseType="lpstr">
      <vt:lpstr>Тема Office</vt:lpstr>
      <vt:lpstr>1_Тема Office</vt:lpstr>
      <vt:lpstr>Воздушный поток</vt:lpstr>
      <vt:lpstr>14-МАЪРУЗА. АВТОМАТИК ЛИНИЯЛАРНИНГ БОШҚАРУВ ТИЗИМЛАРИ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3-маъруза. Дастгоҳларнинг асосий қисмларини ишлаб чиқариш технологияси.</dc:title>
  <dc:creator>User</dc:creator>
  <cp:lastModifiedBy>Администратор</cp:lastModifiedBy>
  <cp:revision>131</cp:revision>
  <dcterms:created xsi:type="dcterms:W3CDTF">2019-09-16T05:35:35Z</dcterms:created>
  <dcterms:modified xsi:type="dcterms:W3CDTF">2021-05-30T09:25:00Z</dcterms:modified>
</cp:coreProperties>
</file>