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 id="2147483840" r:id="rId2"/>
    <p:sldMasterId id="2147483852" r:id="rId3"/>
    <p:sldMasterId id="2147483876" r:id="rId4"/>
    <p:sldMasterId id="2147483888" r:id="rId5"/>
    <p:sldMasterId id="2147483912" r:id="rId6"/>
    <p:sldMasterId id="2147483924" r:id="rId7"/>
  </p:sldMasterIdLst>
  <p:sldIdLst>
    <p:sldId id="256" r:id="rId8"/>
    <p:sldId id="257" r:id="rId9"/>
    <p:sldId id="260" r:id="rId10"/>
    <p:sldId id="333" r:id="rId11"/>
    <p:sldId id="295" r:id="rId12"/>
    <p:sldId id="262" r:id="rId13"/>
    <p:sldId id="259" r:id="rId14"/>
    <p:sldId id="313" r:id="rId15"/>
    <p:sldId id="346" r:id="rId16"/>
    <p:sldId id="266" r:id="rId17"/>
    <p:sldId id="347" r:id="rId18"/>
    <p:sldId id="267" r:id="rId19"/>
    <p:sldId id="334" r:id="rId20"/>
    <p:sldId id="327" r:id="rId21"/>
    <p:sldId id="269" r:id="rId22"/>
    <p:sldId id="270" r:id="rId23"/>
    <p:sldId id="339" r:id="rId24"/>
    <p:sldId id="312" r:id="rId25"/>
    <p:sldId id="272" r:id="rId26"/>
    <p:sldId id="348" r:id="rId27"/>
    <p:sldId id="291" r:id="rId28"/>
    <p:sldId id="277" r:id="rId29"/>
    <p:sldId id="278" r:id="rId30"/>
    <p:sldId id="338" r:id="rId31"/>
    <p:sldId id="280" r:id="rId32"/>
    <p:sldId id="297" r:id="rId33"/>
    <p:sldId id="300" r:id="rId34"/>
    <p:sldId id="349" r:id="rId35"/>
    <p:sldId id="301" r:id="rId36"/>
    <p:sldId id="316" r:id="rId37"/>
    <p:sldId id="331" r:id="rId38"/>
    <p:sldId id="317" r:id="rId39"/>
    <p:sldId id="318" r:id="rId40"/>
    <p:sldId id="328" r:id="rId41"/>
    <p:sldId id="340" r:id="rId42"/>
    <p:sldId id="341" r:id="rId43"/>
    <p:sldId id="342" r:id="rId44"/>
    <p:sldId id="343" r:id="rId45"/>
    <p:sldId id="344" r:id="rId46"/>
    <p:sldId id="345" r:id="rId47"/>
    <p:sldId id="275" r:id="rId4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7FADE"/>
    <a:srgbClr val="CCFFCC"/>
    <a:srgbClr val="F7FFF7"/>
    <a:srgbClr val="D9FFD9"/>
    <a:srgbClr val="E0E1D1"/>
    <a:srgbClr val="E9F6F7"/>
    <a:srgbClr val="ECEFF4"/>
    <a:srgbClr val="D5D2E0"/>
    <a:srgbClr val="F7F7FF"/>
    <a:srgbClr val="EFE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1" d="100"/>
          <a:sy n="101" d="100"/>
        </p:scale>
        <p:origin x="-18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3" Type="http://schemas.openxmlformats.org/officeDocument/2006/relationships/slideMaster" Target="slideMasters/slideMaster3.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viewProps" Target="viewProps.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slide" Target="slides/slide34.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presProps" Target="presProp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8" Type="http://schemas.openxmlformats.org/officeDocument/2006/relationships/slide" Target="slides/slide1.xml"/><Relationship Id="rId51"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9FC7F7-8A43-483A-8500-4353DD0BC143}" type="doc">
      <dgm:prSet loTypeId="urn:microsoft.com/office/officeart/2005/8/layout/vProcess5" loCatId="process" qsTypeId="urn:microsoft.com/office/officeart/2005/8/quickstyle/3d3" qsCatId="3D" csTypeId="urn:microsoft.com/office/officeart/2005/8/colors/colorful2" csCatId="colorful" phldr="1"/>
      <dgm:spPr/>
      <dgm:t>
        <a:bodyPr/>
        <a:lstStyle/>
        <a:p>
          <a:endParaRPr lang="ru-RU"/>
        </a:p>
      </dgm:t>
    </dgm:pt>
    <dgm:pt modelId="{CE68BF6F-7410-446D-ACC7-EF4BE4BEDA00}">
      <dgm:prSet phldrT="[Текст]" custT="1"/>
      <dgm:spPr>
        <a:solidFill>
          <a:srgbClr val="D5D2E0"/>
        </a:solidFill>
      </dgm:spPr>
      <dgm:t>
        <a:bodyPr/>
        <a:lstStyle/>
        <a:p>
          <a:pPr algn="l" defTabSz="1089025">
            <a:lnSpc>
              <a:spcPct val="150000"/>
            </a:lnSpc>
            <a:tabLst/>
          </a:pPr>
          <a:r>
            <a:rPr lang="ru-RU" sz="2600" dirty="0" smtClean="0">
              <a:solidFill>
                <a:schemeClr val="tx1"/>
              </a:solidFill>
              <a:latin typeface="Times New Roman" pitchFamily="18" charset="0"/>
              <a:cs typeface="Times New Roman" pitchFamily="18" charset="0"/>
            </a:rPr>
            <a:t>15.1. </a:t>
          </a:r>
          <a:r>
            <a:rPr lang="ru-RU" sz="2600" dirty="0" err="1" smtClean="0">
              <a:solidFill>
                <a:schemeClr val="tx1"/>
              </a:solidFill>
              <a:latin typeface="Times New Roman" pitchFamily="18" charset="0"/>
              <a:cs typeface="Times New Roman" pitchFamily="18" charset="0"/>
            </a:rPr>
            <a:t>Дастгоҳларнинг</a:t>
          </a:r>
          <a:r>
            <a:rPr lang="ru-RU" sz="2600" dirty="0" smtClean="0">
              <a:solidFill>
                <a:schemeClr val="tx1"/>
              </a:solidFill>
              <a:latin typeface="Times New Roman" pitchFamily="18" charset="0"/>
              <a:cs typeface="Times New Roman" pitchFamily="18" charset="0"/>
            </a:rPr>
            <a:t> </a:t>
          </a:r>
          <a:r>
            <a:rPr lang="ru-RU" sz="2600" dirty="0" err="1" smtClean="0">
              <a:solidFill>
                <a:schemeClr val="tx1"/>
              </a:solidFill>
              <a:latin typeface="Times New Roman" pitchFamily="18" charset="0"/>
              <a:cs typeface="Times New Roman" pitchFamily="18" charset="0"/>
            </a:rPr>
            <a:t>компоновкалари</a:t>
          </a:r>
          <a:r>
            <a:rPr lang="ru-RU" sz="2600" dirty="0" smtClean="0">
              <a:solidFill>
                <a:schemeClr val="tx1"/>
              </a:solidFill>
              <a:latin typeface="Times New Roman" pitchFamily="18" charset="0"/>
              <a:cs typeface="Times New Roman" pitchFamily="18" charset="0"/>
            </a:rPr>
            <a:t>, </a:t>
          </a:r>
          <a:r>
            <a:rPr lang="ru-RU" sz="2600" dirty="0" err="1" smtClean="0">
              <a:solidFill>
                <a:schemeClr val="tx1"/>
              </a:solidFill>
              <a:latin typeface="Times New Roman" pitchFamily="18" charset="0"/>
              <a:cs typeface="Times New Roman" pitchFamily="18" charset="0"/>
            </a:rPr>
            <a:t>асосий</a:t>
          </a:r>
          <a:r>
            <a:rPr lang="ru-RU" sz="2600" dirty="0" smtClean="0">
              <a:solidFill>
                <a:schemeClr val="tx1"/>
              </a:solidFill>
              <a:latin typeface="Times New Roman" pitchFamily="18" charset="0"/>
              <a:cs typeface="Times New Roman" pitchFamily="18" charset="0"/>
            </a:rPr>
            <a:t> </a:t>
          </a:r>
          <a:r>
            <a:rPr lang="ru-RU" sz="2600" dirty="0" err="1" smtClean="0">
              <a:solidFill>
                <a:schemeClr val="tx1"/>
              </a:solidFill>
              <a:latin typeface="Times New Roman" pitchFamily="18" charset="0"/>
              <a:cs typeface="Times New Roman" pitchFamily="18" charset="0"/>
            </a:rPr>
            <a:t>ва</a:t>
          </a:r>
          <a:r>
            <a:rPr lang="ru-RU" sz="2600" dirty="0" smtClean="0">
              <a:solidFill>
                <a:schemeClr val="tx1"/>
              </a:solidFill>
              <a:latin typeface="Times New Roman" pitchFamily="18" charset="0"/>
              <a:cs typeface="Times New Roman" pitchFamily="18" charset="0"/>
            </a:rPr>
            <a:t> </a:t>
          </a:r>
          <a:r>
            <a:rPr lang="ru-RU" sz="2600" dirty="0" err="1" smtClean="0">
              <a:solidFill>
                <a:schemeClr val="tx1"/>
              </a:solidFill>
              <a:latin typeface="Times New Roman" pitchFamily="18" charset="0"/>
              <a:cs typeface="Times New Roman" pitchFamily="18" charset="0"/>
            </a:rPr>
            <a:t>ёрдамчи</a:t>
          </a:r>
          <a:r>
            <a:rPr lang="ru-RU" sz="2600" dirty="0" smtClean="0">
              <a:solidFill>
                <a:schemeClr val="tx1"/>
              </a:solidFill>
              <a:latin typeface="Times New Roman" pitchFamily="18" charset="0"/>
              <a:cs typeface="Times New Roman" pitchFamily="18" charset="0"/>
            </a:rPr>
            <a:t> </a:t>
          </a:r>
          <a:r>
            <a:rPr lang="ru-RU" sz="2600" dirty="0" err="1" smtClean="0">
              <a:solidFill>
                <a:schemeClr val="tx1"/>
              </a:solidFill>
              <a:latin typeface="Times New Roman" pitchFamily="18" charset="0"/>
              <a:cs typeface="Times New Roman" pitchFamily="18" charset="0"/>
            </a:rPr>
            <a:t>ҳаракатлари</a:t>
          </a:r>
          <a:r>
            <a:rPr lang="ru-RU" sz="2600" dirty="0" smtClean="0">
              <a:solidFill>
                <a:schemeClr val="tx1"/>
              </a:solidFill>
              <a:latin typeface="Times New Roman" pitchFamily="18" charset="0"/>
              <a:cs typeface="Times New Roman" pitchFamily="18" charset="0"/>
            </a:rPr>
            <a:t>.</a:t>
          </a:r>
          <a:endParaRPr lang="ru-RU" sz="2600" dirty="0">
            <a:solidFill>
              <a:schemeClr val="tx1"/>
            </a:solidFill>
            <a:latin typeface="Times New Roman" pitchFamily="18" charset="0"/>
            <a:cs typeface="Times New Roman" pitchFamily="18" charset="0"/>
          </a:endParaRPr>
        </a:p>
      </dgm:t>
    </dgm:pt>
    <dgm:pt modelId="{583F6040-F4F6-41F4-8321-F3CCEA7BA1BB}" type="parTrans" cxnId="{3B9AD7AC-EF93-4268-BE66-67CD2E421EBD}">
      <dgm:prSet/>
      <dgm:spPr/>
      <dgm:t>
        <a:bodyPr/>
        <a:lstStyle/>
        <a:p>
          <a:endParaRPr lang="ru-RU"/>
        </a:p>
      </dgm:t>
    </dgm:pt>
    <dgm:pt modelId="{5B3AC45A-9C2D-4CC1-AC67-1038A2431F78}" type="sibTrans" cxnId="{3B9AD7AC-EF93-4268-BE66-67CD2E421EBD}">
      <dgm:prSet/>
      <dgm:spPr>
        <a:solidFill>
          <a:srgbClr val="0070C0">
            <a:alpha val="63000"/>
          </a:srgbClr>
        </a:solidFill>
      </dgm:spPr>
      <dgm:t>
        <a:bodyPr/>
        <a:lstStyle/>
        <a:p>
          <a:endParaRPr lang="ru-RU"/>
        </a:p>
      </dgm:t>
    </dgm:pt>
    <dgm:pt modelId="{A7E40F65-6355-4EC4-93C7-F779B67C4704}">
      <dgm:prSet phldrT="[Текст]" custT="1"/>
      <dgm:spPr>
        <a:solidFill>
          <a:srgbClr val="E0E1D1"/>
        </a:solidFill>
      </dgm:spPr>
      <dgm:t>
        <a:bodyPr/>
        <a:lstStyle/>
        <a:p>
          <a:pPr algn="l">
            <a:lnSpc>
              <a:spcPct val="150000"/>
            </a:lnSpc>
            <a:spcAft>
              <a:spcPts val="0"/>
            </a:spcAft>
            <a:tabLst/>
          </a:pPr>
          <a:r>
            <a:rPr lang="ru-RU" sz="2600" dirty="0" smtClean="0">
              <a:solidFill>
                <a:schemeClr val="tx1"/>
              </a:solidFill>
              <a:latin typeface="Times New Roman" pitchFamily="18" charset="0"/>
              <a:cs typeface="Times New Roman" pitchFamily="18" charset="0"/>
            </a:rPr>
            <a:t>15.2. </a:t>
          </a:r>
          <a:r>
            <a:rPr lang="ru-RU" sz="2600" dirty="0" err="1" smtClean="0">
              <a:solidFill>
                <a:schemeClr val="tx1"/>
              </a:solidFill>
              <a:latin typeface="Times New Roman" pitchFamily="18" charset="0"/>
              <a:cs typeface="Times New Roman" pitchFamily="18" charset="0"/>
            </a:rPr>
            <a:t>Дастгоҳларнинг</a:t>
          </a:r>
          <a:r>
            <a:rPr lang="ru-RU" sz="2600" dirty="0" smtClean="0">
              <a:solidFill>
                <a:schemeClr val="tx1"/>
              </a:solidFill>
              <a:latin typeface="Times New Roman" pitchFamily="18" charset="0"/>
              <a:cs typeface="Times New Roman" pitchFamily="18" charset="0"/>
            </a:rPr>
            <a:t> </a:t>
          </a:r>
          <a:r>
            <a:rPr lang="ru-RU" sz="2600" dirty="0" err="1" smtClean="0">
              <a:solidFill>
                <a:schemeClr val="tx1"/>
              </a:solidFill>
              <a:latin typeface="Times New Roman" pitchFamily="18" charset="0"/>
              <a:cs typeface="Times New Roman" pitchFamily="18" charset="0"/>
            </a:rPr>
            <a:t>асосий</a:t>
          </a:r>
          <a:r>
            <a:rPr lang="ru-RU" sz="2600" dirty="0" smtClean="0">
              <a:solidFill>
                <a:schemeClr val="tx1"/>
              </a:solidFill>
              <a:latin typeface="Times New Roman" pitchFamily="18" charset="0"/>
              <a:cs typeface="Times New Roman" pitchFamily="18" charset="0"/>
            </a:rPr>
            <a:t> </a:t>
          </a:r>
          <a:r>
            <a:rPr lang="ru-RU" sz="2600" dirty="0" err="1" smtClean="0">
              <a:solidFill>
                <a:schemeClr val="tx1"/>
              </a:solidFill>
              <a:latin typeface="Times New Roman" pitchFamily="18" charset="0"/>
              <a:cs typeface="Times New Roman" pitchFamily="18" charset="0"/>
            </a:rPr>
            <a:t>қисмлари</a:t>
          </a:r>
          <a:r>
            <a:rPr lang="ru-RU" sz="2600" dirty="0" smtClean="0">
              <a:solidFill>
                <a:schemeClr val="tx1"/>
              </a:solidFill>
              <a:latin typeface="Times New Roman" pitchFamily="18" charset="0"/>
              <a:cs typeface="Times New Roman" pitchFamily="18" charset="0"/>
            </a:rPr>
            <a:t>.</a:t>
          </a:r>
          <a:endParaRPr lang="ru-RU" sz="2600" dirty="0">
            <a:solidFill>
              <a:schemeClr val="tx1"/>
            </a:solidFill>
            <a:latin typeface="Times New Roman" pitchFamily="18" charset="0"/>
            <a:cs typeface="Times New Roman" pitchFamily="18" charset="0"/>
          </a:endParaRPr>
        </a:p>
      </dgm:t>
    </dgm:pt>
    <dgm:pt modelId="{EBFF239E-0102-4991-A213-A135518A0B5A}" type="parTrans" cxnId="{F89BF742-AB2E-4810-B9DC-21AB8741DBA2}">
      <dgm:prSet/>
      <dgm:spPr/>
      <dgm:t>
        <a:bodyPr/>
        <a:lstStyle/>
        <a:p>
          <a:endParaRPr lang="ru-RU"/>
        </a:p>
      </dgm:t>
    </dgm:pt>
    <dgm:pt modelId="{D4DD5C93-E37A-4C5F-AA1A-B05C91C7DE7B}" type="sibTrans" cxnId="{F89BF742-AB2E-4810-B9DC-21AB8741DBA2}">
      <dgm:prSet/>
      <dgm:spPr/>
      <dgm:t>
        <a:bodyPr/>
        <a:lstStyle/>
        <a:p>
          <a:endParaRPr lang="ru-RU"/>
        </a:p>
      </dgm:t>
    </dgm:pt>
    <dgm:pt modelId="{E633FB53-849B-4563-97F1-5B83424674CD}" type="pres">
      <dgm:prSet presAssocID="{8F9FC7F7-8A43-483A-8500-4353DD0BC143}" presName="outerComposite" presStyleCnt="0">
        <dgm:presLayoutVars>
          <dgm:chMax val="5"/>
          <dgm:dir/>
          <dgm:resizeHandles val="exact"/>
        </dgm:presLayoutVars>
      </dgm:prSet>
      <dgm:spPr/>
      <dgm:t>
        <a:bodyPr/>
        <a:lstStyle/>
        <a:p>
          <a:endParaRPr lang="ru-RU"/>
        </a:p>
      </dgm:t>
    </dgm:pt>
    <dgm:pt modelId="{A6FE43DC-C014-43A9-AD7C-602182B9758D}" type="pres">
      <dgm:prSet presAssocID="{8F9FC7F7-8A43-483A-8500-4353DD0BC143}" presName="dummyMaxCanvas" presStyleCnt="0">
        <dgm:presLayoutVars/>
      </dgm:prSet>
      <dgm:spPr/>
      <dgm:t>
        <a:bodyPr/>
        <a:lstStyle/>
        <a:p>
          <a:endParaRPr lang="ru-RU"/>
        </a:p>
      </dgm:t>
    </dgm:pt>
    <dgm:pt modelId="{ED581179-6C42-45AA-8D33-B4B9644F3F5F}" type="pres">
      <dgm:prSet presAssocID="{8F9FC7F7-8A43-483A-8500-4353DD0BC143}" presName="TwoNodes_1" presStyleLbl="node1" presStyleIdx="0" presStyleCnt="2" custScaleY="91453">
        <dgm:presLayoutVars>
          <dgm:bulletEnabled val="1"/>
        </dgm:presLayoutVars>
      </dgm:prSet>
      <dgm:spPr/>
      <dgm:t>
        <a:bodyPr/>
        <a:lstStyle/>
        <a:p>
          <a:endParaRPr lang="ru-RU"/>
        </a:p>
      </dgm:t>
    </dgm:pt>
    <dgm:pt modelId="{17E3FC1E-451A-4359-8AAE-DE1F0454BB0A}" type="pres">
      <dgm:prSet presAssocID="{8F9FC7F7-8A43-483A-8500-4353DD0BC143}" presName="TwoNodes_2" presStyleLbl="node1" presStyleIdx="1" presStyleCnt="2" custScaleY="84615">
        <dgm:presLayoutVars>
          <dgm:bulletEnabled val="1"/>
        </dgm:presLayoutVars>
      </dgm:prSet>
      <dgm:spPr/>
      <dgm:t>
        <a:bodyPr/>
        <a:lstStyle/>
        <a:p>
          <a:endParaRPr lang="ru-RU"/>
        </a:p>
      </dgm:t>
    </dgm:pt>
    <dgm:pt modelId="{AB7D92D3-D7C5-486F-93B2-58E34298BD2A}" type="pres">
      <dgm:prSet presAssocID="{8F9FC7F7-8A43-483A-8500-4353DD0BC143}" presName="TwoConn_1-2" presStyleLbl="fgAccFollowNode1" presStyleIdx="0" presStyleCnt="1">
        <dgm:presLayoutVars>
          <dgm:bulletEnabled val="1"/>
        </dgm:presLayoutVars>
      </dgm:prSet>
      <dgm:spPr/>
      <dgm:t>
        <a:bodyPr/>
        <a:lstStyle/>
        <a:p>
          <a:endParaRPr lang="ru-RU"/>
        </a:p>
      </dgm:t>
    </dgm:pt>
    <dgm:pt modelId="{A8776F8D-D88A-40B4-9F34-CD4EC9B79376}" type="pres">
      <dgm:prSet presAssocID="{8F9FC7F7-8A43-483A-8500-4353DD0BC143}" presName="TwoNodes_1_text" presStyleLbl="node1" presStyleIdx="1" presStyleCnt="2">
        <dgm:presLayoutVars>
          <dgm:bulletEnabled val="1"/>
        </dgm:presLayoutVars>
      </dgm:prSet>
      <dgm:spPr/>
      <dgm:t>
        <a:bodyPr/>
        <a:lstStyle/>
        <a:p>
          <a:endParaRPr lang="ru-RU"/>
        </a:p>
      </dgm:t>
    </dgm:pt>
    <dgm:pt modelId="{B8E60821-CBCC-490C-B5C5-C4297D1826A1}" type="pres">
      <dgm:prSet presAssocID="{8F9FC7F7-8A43-483A-8500-4353DD0BC143}" presName="TwoNodes_2_text" presStyleLbl="node1" presStyleIdx="1" presStyleCnt="2">
        <dgm:presLayoutVars>
          <dgm:bulletEnabled val="1"/>
        </dgm:presLayoutVars>
      </dgm:prSet>
      <dgm:spPr/>
      <dgm:t>
        <a:bodyPr/>
        <a:lstStyle/>
        <a:p>
          <a:endParaRPr lang="ru-RU"/>
        </a:p>
      </dgm:t>
    </dgm:pt>
  </dgm:ptLst>
  <dgm:cxnLst>
    <dgm:cxn modelId="{C6F3688E-8387-48D4-9EB1-4D7BA47EF680}" type="presOf" srcId="{A7E40F65-6355-4EC4-93C7-F779B67C4704}" destId="{B8E60821-CBCC-490C-B5C5-C4297D1826A1}" srcOrd="1" destOrd="0" presId="urn:microsoft.com/office/officeart/2005/8/layout/vProcess5"/>
    <dgm:cxn modelId="{28023FBF-AEEC-423E-82E7-5C48282A5498}" type="presOf" srcId="{CE68BF6F-7410-446D-ACC7-EF4BE4BEDA00}" destId="{ED581179-6C42-45AA-8D33-B4B9644F3F5F}" srcOrd="0" destOrd="0" presId="urn:microsoft.com/office/officeart/2005/8/layout/vProcess5"/>
    <dgm:cxn modelId="{3B9AD7AC-EF93-4268-BE66-67CD2E421EBD}" srcId="{8F9FC7F7-8A43-483A-8500-4353DD0BC143}" destId="{CE68BF6F-7410-446D-ACC7-EF4BE4BEDA00}" srcOrd="0" destOrd="0" parTransId="{583F6040-F4F6-41F4-8321-F3CCEA7BA1BB}" sibTransId="{5B3AC45A-9C2D-4CC1-AC67-1038A2431F78}"/>
    <dgm:cxn modelId="{F89BF742-AB2E-4810-B9DC-21AB8741DBA2}" srcId="{8F9FC7F7-8A43-483A-8500-4353DD0BC143}" destId="{A7E40F65-6355-4EC4-93C7-F779B67C4704}" srcOrd="1" destOrd="0" parTransId="{EBFF239E-0102-4991-A213-A135518A0B5A}" sibTransId="{D4DD5C93-E37A-4C5F-AA1A-B05C91C7DE7B}"/>
    <dgm:cxn modelId="{DCA30041-4777-4E39-AADB-848CA5B7C407}" type="presOf" srcId="{5B3AC45A-9C2D-4CC1-AC67-1038A2431F78}" destId="{AB7D92D3-D7C5-486F-93B2-58E34298BD2A}" srcOrd="0" destOrd="0" presId="urn:microsoft.com/office/officeart/2005/8/layout/vProcess5"/>
    <dgm:cxn modelId="{38718EB6-37B1-40C3-91BB-A725E554B222}" type="presOf" srcId="{A7E40F65-6355-4EC4-93C7-F779B67C4704}" destId="{17E3FC1E-451A-4359-8AAE-DE1F0454BB0A}" srcOrd="0" destOrd="0" presId="urn:microsoft.com/office/officeart/2005/8/layout/vProcess5"/>
    <dgm:cxn modelId="{2E28D8C9-50DB-4715-8EAB-99A8F5309532}" type="presOf" srcId="{CE68BF6F-7410-446D-ACC7-EF4BE4BEDA00}" destId="{A8776F8D-D88A-40B4-9F34-CD4EC9B79376}" srcOrd="1" destOrd="0" presId="urn:microsoft.com/office/officeart/2005/8/layout/vProcess5"/>
    <dgm:cxn modelId="{01DB7757-CD94-4247-BA57-BDEF78F0EF81}" type="presOf" srcId="{8F9FC7F7-8A43-483A-8500-4353DD0BC143}" destId="{E633FB53-849B-4563-97F1-5B83424674CD}" srcOrd="0" destOrd="0" presId="urn:microsoft.com/office/officeart/2005/8/layout/vProcess5"/>
    <dgm:cxn modelId="{9238314D-CA2A-4635-9B1D-E91E40936E10}" type="presParOf" srcId="{E633FB53-849B-4563-97F1-5B83424674CD}" destId="{A6FE43DC-C014-43A9-AD7C-602182B9758D}" srcOrd="0" destOrd="0" presId="urn:microsoft.com/office/officeart/2005/8/layout/vProcess5"/>
    <dgm:cxn modelId="{648E5A06-E8C9-4DC2-B79A-A6AD5B9CA193}" type="presParOf" srcId="{E633FB53-849B-4563-97F1-5B83424674CD}" destId="{ED581179-6C42-45AA-8D33-B4B9644F3F5F}" srcOrd="1" destOrd="0" presId="urn:microsoft.com/office/officeart/2005/8/layout/vProcess5"/>
    <dgm:cxn modelId="{553B8A39-B823-48C4-975D-95D16824A0F8}" type="presParOf" srcId="{E633FB53-849B-4563-97F1-5B83424674CD}" destId="{17E3FC1E-451A-4359-8AAE-DE1F0454BB0A}" srcOrd="2" destOrd="0" presId="urn:microsoft.com/office/officeart/2005/8/layout/vProcess5"/>
    <dgm:cxn modelId="{DA72E231-FA74-4EB2-9F74-B81646593A14}" type="presParOf" srcId="{E633FB53-849B-4563-97F1-5B83424674CD}" destId="{AB7D92D3-D7C5-486F-93B2-58E34298BD2A}" srcOrd="3" destOrd="0" presId="urn:microsoft.com/office/officeart/2005/8/layout/vProcess5"/>
    <dgm:cxn modelId="{1831EF74-487D-4FDF-9A29-2E72379B4AF7}" type="presParOf" srcId="{E633FB53-849B-4563-97F1-5B83424674CD}" destId="{A8776F8D-D88A-40B4-9F34-CD4EC9B79376}" srcOrd="4" destOrd="0" presId="urn:microsoft.com/office/officeart/2005/8/layout/vProcess5"/>
    <dgm:cxn modelId="{27374823-04A6-4CF7-9F66-3B89105DDD54}" type="presParOf" srcId="{E633FB53-849B-4563-97F1-5B83424674CD}" destId="{B8E60821-CBCC-490C-B5C5-C4297D1826A1}"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581179-6C42-45AA-8D33-B4B9644F3F5F}">
      <dsp:nvSpPr>
        <dsp:cNvPr id="0" name=""/>
        <dsp:cNvSpPr/>
      </dsp:nvSpPr>
      <dsp:spPr>
        <a:xfrm>
          <a:off x="0" y="90009"/>
          <a:ext cx="6732748" cy="1926214"/>
        </a:xfrm>
        <a:prstGeom prst="roundRect">
          <a:avLst>
            <a:gd name="adj" fmla="val 10000"/>
          </a:avLst>
        </a:prstGeom>
        <a:solidFill>
          <a:srgbClr val="D5D2E0"/>
        </a:solidFill>
        <a:ln>
          <a:noFill/>
        </a:ln>
        <a:effectLst>
          <a:outerShdw blurRad="40005" dist="22984"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l" defTabSz="1089025">
            <a:lnSpc>
              <a:spcPct val="150000"/>
            </a:lnSpc>
            <a:spcBef>
              <a:spcPct val="0"/>
            </a:spcBef>
            <a:spcAft>
              <a:spcPct val="35000"/>
            </a:spcAft>
            <a:tabLst/>
          </a:pPr>
          <a:r>
            <a:rPr lang="ru-RU" sz="2600" kern="1200" dirty="0" smtClean="0">
              <a:solidFill>
                <a:schemeClr val="tx1"/>
              </a:solidFill>
              <a:latin typeface="Times New Roman" pitchFamily="18" charset="0"/>
              <a:cs typeface="Times New Roman" pitchFamily="18" charset="0"/>
            </a:rPr>
            <a:t>15.1. </a:t>
          </a:r>
          <a:r>
            <a:rPr lang="ru-RU" sz="2600" kern="1200" dirty="0" err="1" smtClean="0">
              <a:solidFill>
                <a:schemeClr val="tx1"/>
              </a:solidFill>
              <a:latin typeface="Times New Roman" pitchFamily="18" charset="0"/>
              <a:cs typeface="Times New Roman" pitchFamily="18" charset="0"/>
            </a:rPr>
            <a:t>Дастгоҳларнинг</a:t>
          </a:r>
          <a:r>
            <a:rPr lang="ru-RU" sz="2600" kern="1200" dirty="0" smtClean="0">
              <a:solidFill>
                <a:schemeClr val="tx1"/>
              </a:solidFill>
              <a:latin typeface="Times New Roman" pitchFamily="18" charset="0"/>
              <a:cs typeface="Times New Roman" pitchFamily="18" charset="0"/>
            </a:rPr>
            <a:t> </a:t>
          </a:r>
          <a:r>
            <a:rPr lang="ru-RU" sz="2600" kern="1200" dirty="0" err="1" smtClean="0">
              <a:solidFill>
                <a:schemeClr val="tx1"/>
              </a:solidFill>
              <a:latin typeface="Times New Roman" pitchFamily="18" charset="0"/>
              <a:cs typeface="Times New Roman" pitchFamily="18" charset="0"/>
            </a:rPr>
            <a:t>компоновкалари</a:t>
          </a:r>
          <a:r>
            <a:rPr lang="ru-RU" sz="2600" kern="1200" dirty="0" smtClean="0">
              <a:solidFill>
                <a:schemeClr val="tx1"/>
              </a:solidFill>
              <a:latin typeface="Times New Roman" pitchFamily="18" charset="0"/>
              <a:cs typeface="Times New Roman" pitchFamily="18" charset="0"/>
            </a:rPr>
            <a:t>, </a:t>
          </a:r>
          <a:r>
            <a:rPr lang="ru-RU" sz="2600" kern="1200" dirty="0" err="1" smtClean="0">
              <a:solidFill>
                <a:schemeClr val="tx1"/>
              </a:solidFill>
              <a:latin typeface="Times New Roman" pitchFamily="18" charset="0"/>
              <a:cs typeface="Times New Roman" pitchFamily="18" charset="0"/>
            </a:rPr>
            <a:t>асосий</a:t>
          </a:r>
          <a:r>
            <a:rPr lang="ru-RU" sz="2600" kern="1200" dirty="0" smtClean="0">
              <a:solidFill>
                <a:schemeClr val="tx1"/>
              </a:solidFill>
              <a:latin typeface="Times New Roman" pitchFamily="18" charset="0"/>
              <a:cs typeface="Times New Roman" pitchFamily="18" charset="0"/>
            </a:rPr>
            <a:t> </a:t>
          </a:r>
          <a:r>
            <a:rPr lang="ru-RU" sz="2600" kern="1200" dirty="0" err="1" smtClean="0">
              <a:solidFill>
                <a:schemeClr val="tx1"/>
              </a:solidFill>
              <a:latin typeface="Times New Roman" pitchFamily="18" charset="0"/>
              <a:cs typeface="Times New Roman" pitchFamily="18" charset="0"/>
            </a:rPr>
            <a:t>ва</a:t>
          </a:r>
          <a:r>
            <a:rPr lang="ru-RU" sz="2600" kern="1200" dirty="0" smtClean="0">
              <a:solidFill>
                <a:schemeClr val="tx1"/>
              </a:solidFill>
              <a:latin typeface="Times New Roman" pitchFamily="18" charset="0"/>
              <a:cs typeface="Times New Roman" pitchFamily="18" charset="0"/>
            </a:rPr>
            <a:t> </a:t>
          </a:r>
          <a:r>
            <a:rPr lang="ru-RU" sz="2600" kern="1200" dirty="0" err="1" smtClean="0">
              <a:solidFill>
                <a:schemeClr val="tx1"/>
              </a:solidFill>
              <a:latin typeface="Times New Roman" pitchFamily="18" charset="0"/>
              <a:cs typeface="Times New Roman" pitchFamily="18" charset="0"/>
            </a:rPr>
            <a:t>ёрдамчи</a:t>
          </a:r>
          <a:r>
            <a:rPr lang="ru-RU" sz="2600" kern="1200" dirty="0" smtClean="0">
              <a:solidFill>
                <a:schemeClr val="tx1"/>
              </a:solidFill>
              <a:latin typeface="Times New Roman" pitchFamily="18" charset="0"/>
              <a:cs typeface="Times New Roman" pitchFamily="18" charset="0"/>
            </a:rPr>
            <a:t> </a:t>
          </a:r>
          <a:r>
            <a:rPr lang="ru-RU" sz="2600" kern="1200" dirty="0" err="1" smtClean="0">
              <a:solidFill>
                <a:schemeClr val="tx1"/>
              </a:solidFill>
              <a:latin typeface="Times New Roman" pitchFamily="18" charset="0"/>
              <a:cs typeface="Times New Roman" pitchFamily="18" charset="0"/>
            </a:rPr>
            <a:t>ҳаракатлари</a:t>
          </a:r>
          <a:r>
            <a:rPr lang="ru-RU" sz="2600" kern="1200" dirty="0" smtClean="0">
              <a:solidFill>
                <a:schemeClr val="tx1"/>
              </a:solidFill>
              <a:latin typeface="Times New Roman" pitchFamily="18" charset="0"/>
              <a:cs typeface="Times New Roman" pitchFamily="18" charset="0"/>
            </a:rPr>
            <a:t>.</a:t>
          </a:r>
          <a:endParaRPr lang="ru-RU" sz="2600" kern="1200" dirty="0">
            <a:solidFill>
              <a:schemeClr val="tx1"/>
            </a:solidFill>
            <a:latin typeface="Times New Roman" pitchFamily="18" charset="0"/>
            <a:cs typeface="Times New Roman" pitchFamily="18" charset="0"/>
          </a:endParaRPr>
        </a:p>
      </dsp:txBody>
      <dsp:txXfrm>
        <a:off x="56417" y="146426"/>
        <a:ext cx="4566335" cy="1813380"/>
      </dsp:txXfrm>
    </dsp:sp>
    <dsp:sp modelId="{17E3FC1E-451A-4359-8AAE-DE1F0454BB0A}">
      <dsp:nvSpPr>
        <dsp:cNvPr id="0" name=""/>
        <dsp:cNvSpPr/>
      </dsp:nvSpPr>
      <dsp:spPr>
        <a:xfrm>
          <a:off x="1188131" y="2736308"/>
          <a:ext cx="6732748" cy="1782189"/>
        </a:xfrm>
        <a:prstGeom prst="roundRect">
          <a:avLst>
            <a:gd name="adj" fmla="val 10000"/>
          </a:avLst>
        </a:prstGeom>
        <a:solidFill>
          <a:srgbClr val="E0E1D1"/>
        </a:solidFill>
        <a:ln>
          <a:noFill/>
        </a:ln>
        <a:effectLst>
          <a:outerShdw blurRad="40005" dist="22984"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150000"/>
            </a:lnSpc>
            <a:spcBef>
              <a:spcPct val="0"/>
            </a:spcBef>
            <a:spcAft>
              <a:spcPts val="0"/>
            </a:spcAft>
            <a:tabLst/>
          </a:pPr>
          <a:r>
            <a:rPr lang="ru-RU" sz="2600" kern="1200" dirty="0" smtClean="0">
              <a:solidFill>
                <a:schemeClr val="tx1"/>
              </a:solidFill>
              <a:latin typeface="Times New Roman" pitchFamily="18" charset="0"/>
              <a:cs typeface="Times New Roman" pitchFamily="18" charset="0"/>
            </a:rPr>
            <a:t>15.2. </a:t>
          </a:r>
          <a:r>
            <a:rPr lang="ru-RU" sz="2600" kern="1200" dirty="0" err="1" smtClean="0">
              <a:solidFill>
                <a:schemeClr val="tx1"/>
              </a:solidFill>
              <a:latin typeface="Times New Roman" pitchFamily="18" charset="0"/>
              <a:cs typeface="Times New Roman" pitchFamily="18" charset="0"/>
            </a:rPr>
            <a:t>Дастгоҳларнинг</a:t>
          </a:r>
          <a:r>
            <a:rPr lang="ru-RU" sz="2600" kern="1200" dirty="0" smtClean="0">
              <a:solidFill>
                <a:schemeClr val="tx1"/>
              </a:solidFill>
              <a:latin typeface="Times New Roman" pitchFamily="18" charset="0"/>
              <a:cs typeface="Times New Roman" pitchFamily="18" charset="0"/>
            </a:rPr>
            <a:t> </a:t>
          </a:r>
          <a:r>
            <a:rPr lang="ru-RU" sz="2600" kern="1200" dirty="0" err="1" smtClean="0">
              <a:solidFill>
                <a:schemeClr val="tx1"/>
              </a:solidFill>
              <a:latin typeface="Times New Roman" pitchFamily="18" charset="0"/>
              <a:cs typeface="Times New Roman" pitchFamily="18" charset="0"/>
            </a:rPr>
            <a:t>асосий</a:t>
          </a:r>
          <a:r>
            <a:rPr lang="ru-RU" sz="2600" kern="1200" dirty="0" smtClean="0">
              <a:solidFill>
                <a:schemeClr val="tx1"/>
              </a:solidFill>
              <a:latin typeface="Times New Roman" pitchFamily="18" charset="0"/>
              <a:cs typeface="Times New Roman" pitchFamily="18" charset="0"/>
            </a:rPr>
            <a:t> </a:t>
          </a:r>
          <a:r>
            <a:rPr lang="ru-RU" sz="2600" kern="1200" dirty="0" err="1" smtClean="0">
              <a:solidFill>
                <a:schemeClr val="tx1"/>
              </a:solidFill>
              <a:latin typeface="Times New Roman" pitchFamily="18" charset="0"/>
              <a:cs typeface="Times New Roman" pitchFamily="18" charset="0"/>
            </a:rPr>
            <a:t>қисмлари</a:t>
          </a:r>
          <a:r>
            <a:rPr lang="ru-RU" sz="2600" kern="1200" dirty="0" smtClean="0">
              <a:solidFill>
                <a:schemeClr val="tx1"/>
              </a:solidFill>
              <a:latin typeface="Times New Roman" pitchFamily="18" charset="0"/>
              <a:cs typeface="Times New Roman" pitchFamily="18" charset="0"/>
            </a:rPr>
            <a:t>.</a:t>
          </a:r>
          <a:endParaRPr lang="ru-RU" sz="2600" kern="1200" dirty="0">
            <a:solidFill>
              <a:schemeClr val="tx1"/>
            </a:solidFill>
            <a:latin typeface="Times New Roman" pitchFamily="18" charset="0"/>
            <a:cs typeface="Times New Roman" pitchFamily="18" charset="0"/>
          </a:endParaRPr>
        </a:p>
      </dsp:txBody>
      <dsp:txXfrm>
        <a:off x="1240330" y="2788507"/>
        <a:ext cx="4071165" cy="1677791"/>
      </dsp:txXfrm>
    </dsp:sp>
    <dsp:sp modelId="{AB7D92D3-D7C5-486F-93B2-58E34298BD2A}">
      <dsp:nvSpPr>
        <dsp:cNvPr id="0" name=""/>
        <dsp:cNvSpPr/>
      </dsp:nvSpPr>
      <dsp:spPr>
        <a:xfrm>
          <a:off x="5363695" y="1655733"/>
          <a:ext cx="1369052" cy="1369052"/>
        </a:xfrm>
        <a:prstGeom prst="downArrow">
          <a:avLst>
            <a:gd name="adj1" fmla="val 55000"/>
            <a:gd name="adj2" fmla="val 45000"/>
          </a:avLst>
        </a:prstGeom>
        <a:solidFill>
          <a:srgbClr val="0070C0">
            <a:alpha val="63000"/>
          </a:srgb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5671732" y="1655733"/>
        <a:ext cx="752978" cy="1030212"/>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4772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5702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01859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75997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647342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26485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922884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11366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3417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34370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7445849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33755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867169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6141456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30027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681281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927491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422830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112771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050076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1597292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415829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BD22821-3FA7-4EB1-9043-C53E5C0F81E5}"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15878200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8759948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3545559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7636498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55138660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5175671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94411113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348369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21778342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898677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4650179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0508344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6178842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781434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5095122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0901597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3371769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6320287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4121126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1537096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2975744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18971349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0508344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6178842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781434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5095122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0901597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33717695"/>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6320287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4121126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1537096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2975744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18971349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0508344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6178842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781434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5095122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0901597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33717695"/>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6320287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4121126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1537096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29757448"/>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1897134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EDFDFB"/>
            </a:gs>
            <a:gs pos="2000">
              <a:srgbClr val="F7FADE"/>
            </a:gs>
            <a:gs pos="64000">
              <a:schemeClr val="accent5">
                <a:lumMod val="20000"/>
                <a:lumOff val="80000"/>
              </a:schemeClr>
            </a:gs>
            <a:gs pos="100000">
              <a:srgbClr val="CCFFCC"/>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1623744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EDFDFB"/>
            </a:gs>
            <a:gs pos="2000">
              <a:srgbClr val="F7FADE"/>
            </a:gs>
            <a:gs pos="64000">
              <a:schemeClr val="accent5">
                <a:lumMod val="20000"/>
                <a:lumOff val="80000"/>
              </a:schemeClr>
            </a:gs>
            <a:gs pos="100000">
              <a:srgbClr val="CCFFCC"/>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3225161695"/>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EDFDFB"/>
            </a:gs>
            <a:gs pos="2000">
              <a:srgbClr val="F7FADE"/>
            </a:gs>
            <a:gs pos="64000">
              <a:schemeClr val="accent5">
                <a:lumMod val="20000"/>
                <a:lumOff val="80000"/>
              </a:schemeClr>
            </a:gs>
            <a:gs pos="100000">
              <a:srgbClr val="CCFFCC"/>
            </a:gs>
          </a:gsLst>
          <a:lin ang="2700000" scaled="1"/>
          <a:tileRect/>
        </a:gradFill>
        <a:effectLst/>
      </p:bgPr>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00D7FE59-95B5-4FBD-8A03-4E13D2D0EF64}" type="datetimeFigureOut">
              <a:rPr lang="ru-RU" smtClean="0"/>
              <a:t>31.05.2021</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DBD22821-3FA7-4EB1-9043-C53E5C0F81E5}"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EDFDFB"/>
            </a:gs>
            <a:gs pos="2000">
              <a:srgbClr val="F7FADE"/>
            </a:gs>
            <a:gs pos="64000">
              <a:schemeClr val="accent5">
                <a:lumMod val="20000"/>
                <a:lumOff val="80000"/>
              </a:schemeClr>
            </a:gs>
            <a:gs pos="100000">
              <a:srgbClr val="CCFFCC"/>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1696464076"/>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EDFDFB"/>
            </a:gs>
            <a:gs pos="2000">
              <a:srgbClr val="F7FADE"/>
            </a:gs>
            <a:gs pos="64000">
              <a:schemeClr val="accent5">
                <a:lumMod val="20000"/>
                <a:lumOff val="80000"/>
              </a:schemeClr>
            </a:gs>
            <a:gs pos="100000">
              <a:srgbClr val="CCFFCC"/>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724104294"/>
      </p:ext>
    </p:extLst>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EDFDFB"/>
            </a:gs>
            <a:gs pos="2000">
              <a:srgbClr val="F7FADE"/>
            </a:gs>
            <a:gs pos="64000">
              <a:schemeClr val="accent5">
                <a:lumMod val="20000"/>
                <a:lumOff val="80000"/>
              </a:schemeClr>
            </a:gs>
            <a:gs pos="100000">
              <a:srgbClr val="CCFFCC"/>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724104294"/>
      </p:ext>
    </p:extLst>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724104294"/>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68.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8.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8.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5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188640"/>
            <a:ext cx="8064896" cy="1296144"/>
          </a:xfrm>
        </p:spPr>
        <p:txBody>
          <a:bodyPr anchor="ctr">
            <a:noAutofit/>
          </a:bodyPr>
          <a:lstStyle/>
          <a:p>
            <a:pPr marL="3175" indent="0" algn="ctr">
              <a:lnSpc>
                <a:spcPct val="130000"/>
              </a:lnSpc>
              <a:buNone/>
            </a:pPr>
            <a:r>
              <a:rPr lang="uz-Cyrl-UZ" sz="2400" b="1" dirty="0" smtClean="0">
                <a:solidFill>
                  <a:srgbClr val="FF0000"/>
                </a:solidFill>
                <a:latin typeface="Times New Roman" pitchFamily="18" charset="0"/>
                <a:cs typeface="Times New Roman" pitchFamily="18" charset="0"/>
              </a:rPr>
              <a:t>15</a:t>
            </a:r>
            <a:r>
              <a:rPr lang="ru-RU" sz="2400" b="1" dirty="0" smtClean="0">
                <a:solidFill>
                  <a:srgbClr val="FF0000"/>
                </a:solidFill>
                <a:latin typeface="Times New Roman" pitchFamily="18" charset="0"/>
                <a:cs typeface="Times New Roman" pitchFamily="18" charset="0"/>
              </a:rPr>
              <a:t>-МАЪРУЗА. </a:t>
            </a:r>
            <a:r>
              <a:rPr lang="ru-RU" sz="2400" dirty="0">
                <a:solidFill>
                  <a:srgbClr val="FF0000"/>
                </a:solidFill>
                <a:latin typeface="Times New Roman" pitchFamily="18" charset="0"/>
                <a:cs typeface="Times New Roman" pitchFamily="18" charset="0"/>
              </a:rPr>
              <a:t>ДАСТУР ЁРДАМИДА БОШҚАРИЛАДИГАН ДАСТГОҲЛАР.</a:t>
            </a:r>
          </a:p>
        </p:txBody>
      </p:sp>
      <p:graphicFrame>
        <p:nvGraphicFramePr>
          <p:cNvPr id="4" name="Схема 3"/>
          <p:cNvGraphicFramePr/>
          <p:nvPr>
            <p:extLst>
              <p:ext uri="{D42A27DB-BD31-4B8C-83A1-F6EECF244321}">
                <p14:modId xmlns:p14="http://schemas.microsoft.com/office/powerpoint/2010/main" val="3579012698"/>
              </p:ext>
            </p:extLst>
          </p:nvPr>
        </p:nvGraphicFramePr>
        <p:xfrm>
          <a:off x="683568" y="1772816"/>
          <a:ext cx="7920880" cy="468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53034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260648"/>
            <a:ext cx="8640960" cy="6336704"/>
          </a:xfrm>
        </p:spPr>
        <p:txBody>
          <a:bodyPr>
            <a:noAutofit/>
          </a:bodyPr>
          <a:lstStyle/>
          <a:p>
            <a:pPr marL="0" indent="0" algn="ctr">
              <a:spcBef>
                <a:spcPts val="0"/>
              </a:spcBef>
              <a:buNone/>
            </a:pPr>
            <a:r>
              <a:rPr lang="ru-RU" sz="2400" b="1" dirty="0" smtClean="0">
                <a:latin typeface="Times New Roman" panose="02020603050405020304" pitchFamily="18" charset="0"/>
                <a:cs typeface="Times New Roman" panose="02020603050405020304" pitchFamily="18" charset="0"/>
              </a:rPr>
              <a:t>15.1</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Дастгоҳларнинг</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компоновкалари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асосий</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ва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ёрдамчи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ҳаракатлари</a:t>
            </a:r>
            <a:r>
              <a:rPr lang="ru-RU" sz="2400" b="1" dirty="0" smtClean="0">
                <a:latin typeface="Times New Roman" panose="02020603050405020304" pitchFamily="18" charset="0"/>
                <a:cs typeface="Times New Roman" panose="02020603050405020304" pitchFamily="18" charset="0"/>
              </a:rPr>
              <a:t>.</a:t>
            </a:r>
            <a:endParaRPr lang="uz-Cyrl-UZ" sz="2400" dirty="0" smtClean="0">
              <a:latin typeface="Times New Roman" panose="02020603050405020304" pitchFamily="18" charset="0"/>
              <a:cs typeface="Times New Roman" panose="02020603050405020304" pitchFamily="18" charset="0"/>
            </a:endParaRPr>
          </a:p>
          <a:p>
            <a:pPr marL="0" indent="536575" algn="just">
              <a:spcBef>
                <a:spcPts val="0"/>
              </a:spcBef>
              <a:buNone/>
            </a:pPr>
            <a:endParaRPr lang="uz-Cyrl-UZ" sz="2400" dirty="0" smtClean="0">
              <a:latin typeface="Times New Roman" panose="02020603050405020304" pitchFamily="18" charset="0"/>
              <a:cs typeface="Times New Roman" panose="02020603050405020304" pitchFamily="18" charset="0"/>
            </a:endParaRPr>
          </a:p>
          <a:p>
            <a:pPr marL="0" indent="536575" algn="just">
              <a:spcBef>
                <a:spcPts val="0"/>
              </a:spcBef>
              <a:buNone/>
            </a:pPr>
            <a:r>
              <a:rPr lang="uz-Cyrl-UZ" sz="2600" dirty="0">
                <a:latin typeface="Times New Roman" panose="02020603050405020304" pitchFamily="18" charset="0"/>
                <a:cs typeface="Times New Roman" panose="02020603050405020304" pitchFamily="18" charset="0"/>
              </a:rPr>
              <a:t>Рақамли дастур билан бошқариладиган дастгоҳларнинг таркибига кирувчи узеллар қуйидаги асосий гуруҳларга бўлинади: </a:t>
            </a:r>
          </a:p>
          <a:p>
            <a:pPr marL="0" indent="536575" algn="just">
              <a:spcBef>
                <a:spcPts val="0"/>
              </a:spcBef>
              <a:buNone/>
            </a:pPr>
            <a:r>
              <a:rPr lang="uz-Cyrl-UZ" sz="2600" dirty="0">
                <a:latin typeface="Times New Roman" panose="02020603050405020304" pitchFamily="18" charset="0"/>
                <a:cs typeface="Times New Roman" panose="02020603050405020304" pitchFamily="18" charset="0"/>
              </a:rPr>
              <a:t>1) бошқа узелларнинг ўзаро жойлашувини белгиловчи база узеллар (станиналар, стойкалар, колонналар); </a:t>
            </a:r>
          </a:p>
          <a:p>
            <a:pPr marL="0" indent="536575" algn="just">
              <a:spcBef>
                <a:spcPts val="0"/>
              </a:spcBef>
              <a:buNone/>
            </a:pPr>
            <a:r>
              <a:rPr lang="uz-Cyrl-UZ" sz="2600" dirty="0">
                <a:latin typeface="Times New Roman" panose="02020603050405020304" pitchFamily="18" charset="0"/>
                <a:cs typeface="Times New Roman" panose="02020603050405020304" pitchFamily="18" charset="0"/>
              </a:rPr>
              <a:t>2) заготовка ўрнатиладиган ва ишлов бериш жараёнида унинг ҳаракати характерини белгиловчи узеллар (стол, олд ва кетинги бабкалар, ползун</a:t>
            </a:r>
            <a:r>
              <a:rPr lang="uz-Cyrl-UZ" sz="2600" dirty="0" smtClean="0">
                <a:latin typeface="Times New Roman" panose="02020603050405020304" pitchFamily="18" charset="0"/>
                <a:cs typeface="Times New Roman" panose="02020603050405020304" pitchFamily="18" charset="0"/>
              </a:rPr>
              <a:t>);</a:t>
            </a:r>
          </a:p>
          <a:p>
            <a:pPr marL="0" indent="536575" algn="just">
              <a:spcBef>
                <a:spcPts val="0"/>
              </a:spcBef>
              <a:buNone/>
            </a:pPr>
            <a:r>
              <a:rPr lang="uz-Cyrl-UZ" sz="2600" dirty="0">
                <a:latin typeface="Times New Roman" panose="02020603050405020304" pitchFamily="18" charset="0"/>
                <a:cs typeface="Times New Roman" panose="02020603050405020304" pitchFamily="18" charset="0"/>
              </a:rPr>
              <a:t>3) асбобни тутиб турувчи ва унинг заготовкага нисбатан ҳолатини белгиловчи узеллар (суппорт, револвер </a:t>
            </a:r>
            <a:r>
              <a:rPr lang="uz-Cyrl-UZ" sz="2600" dirty="0" smtClean="0">
                <a:latin typeface="Times New Roman" panose="02020603050405020304" pitchFamily="18" charset="0"/>
                <a:cs typeface="Times New Roman" panose="02020603050405020304" pitchFamily="18" charset="0"/>
              </a:rPr>
              <a:t>каллак, </a:t>
            </a:r>
            <a:r>
              <a:rPr lang="uz-Cyrl-UZ" sz="2600" dirty="0">
                <a:latin typeface="Times New Roman" panose="02020603050405020304" pitchFamily="18" charset="0"/>
                <a:cs typeface="Times New Roman" panose="02020603050405020304" pitchFamily="18" charset="0"/>
              </a:rPr>
              <a:t>асбоб ўрнатиладиган шпинделнинг бабкаси); </a:t>
            </a:r>
          </a:p>
          <a:p>
            <a:pPr marL="0" indent="536575" algn="just">
              <a:spcBef>
                <a:spcPts val="0"/>
              </a:spcBef>
              <a:buNone/>
            </a:pPr>
            <a:r>
              <a:rPr lang="uz-Cyrl-UZ" sz="2600" dirty="0">
                <a:latin typeface="Times New Roman" panose="02020603050405020304" pitchFamily="18" charset="0"/>
                <a:cs typeface="Times New Roman" panose="02020603050405020304" pitchFamily="18" charset="0"/>
              </a:rPr>
              <a:t>4) юритмалар ва рақамли дастур билан бошқариладиган тизимлари</a:t>
            </a:r>
            <a:r>
              <a:rPr lang="uz-Cyrl-UZ" sz="2600" dirty="0" smtClean="0">
                <a:latin typeface="Times New Roman" panose="02020603050405020304" pitchFamily="18" charset="0"/>
                <a:cs typeface="Times New Roman" panose="02020603050405020304" pitchFamily="18" charset="0"/>
              </a:rPr>
              <a:t>.</a:t>
            </a:r>
            <a:endParaRPr lang="uz-Cyrl-UZ"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175080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260648"/>
            <a:ext cx="8496944" cy="6408712"/>
          </a:xfrm>
        </p:spPr>
        <p:txBody>
          <a:bodyPr>
            <a:noAutofit/>
          </a:bodyPr>
          <a:lstStyle/>
          <a:p>
            <a:pPr marL="0" indent="576000" algn="just">
              <a:lnSpc>
                <a:spcPct val="130000"/>
              </a:lnSpc>
              <a:spcBef>
                <a:spcPts val="0"/>
              </a:spcBef>
              <a:buNone/>
            </a:pPr>
            <a:r>
              <a:rPr lang="uz-Cyrl-UZ" sz="2600" dirty="0">
                <a:latin typeface="Times New Roman" panose="02020603050405020304" pitchFamily="18" charset="0"/>
                <a:cs typeface="Times New Roman" panose="02020603050405020304" pitchFamily="18" charset="0"/>
              </a:rPr>
              <a:t>Ҳозирги замон дастгоҳларининг конструкцияларида уларни тайёрлаш, ишлатиш ва таъмирлаш нархини арзонлаштириш имконини берадиган унификацияланган қуйидаги узеллар ишлатилади: автоматик тезликлар қутиси; асинхрон электр двигатели ва ўзгармас ток электр двигателлари бўлган электр юритмалар комплектлари; механик вариаторлар; электромагнитли ва тормоз муфталари; зазорсиз редукторлар; думалаш винти–гайкасидан иборат узатма; гидростатик узатмалар; гидропанеллар; асбоб ўрнатиладиган </a:t>
            </a:r>
            <a:r>
              <a:rPr lang="uz-Cyrl-UZ" sz="2600" dirty="0" smtClean="0">
                <a:latin typeface="Times New Roman" panose="02020603050405020304" pitchFamily="18" charset="0"/>
                <a:cs typeface="Times New Roman" panose="02020603050405020304" pitchFamily="18" charset="0"/>
              </a:rPr>
              <a:t>каллаклар </a:t>
            </a:r>
            <a:r>
              <a:rPr lang="uz-Cyrl-UZ" sz="2600" dirty="0">
                <a:latin typeface="Times New Roman" panose="02020603050405020304" pitchFamily="18" charset="0"/>
                <a:cs typeface="Times New Roman" panose="02020603050405020304" pitchFamily="18" charset="0"/>
              </a:rPr>
              <a:t>ва блоклар; кескич туткичлар; револвер </a:t>
            </a:r>
            <a:r>
              <a:rPr lang="uz-Cyrl-UZ" sz="2600" dirty="0" smtClean="0">
                <a:latin typeface="Times New Roman" panose="02020603050405020304" pitchFamily="18" charset="0"/>
                <a:cs typeface="Times New Roman" panose="02020603050405020304" pitchFamily="18" charset="0"/>
              </a:rPr>
              <a:t>каллаклар</a:t>
            </a:r>
            <a:r>
              <a:rPr lang="uz-Cyrl-UZ" sz="2600" dirty="0">
                <a:latin typeface="Times New Roman" panose="02020603050405020304" pitchFamily="18" charset="0"/>
                <a:cs typeface="Times New Roman" panose="02020603050405020304" pitchFamily="18" charset="0"/>
              </a:rPr>
              <a:t>; рақамли дастур билан бошқариладиган қурилма ва бошқалар.</a:t>
            </a:r>
          </a:p>
        </p:txBody>
      </p:sp>
    </p:spTree>
    <p:extLst>
      <p:ext uri="{BB962C8B-B14F-4D97-AF65-F5344CB8AC3E}">
        <p14:creationId xmlns:p14="http://schemas.microsoft.com/office/powerpoint/2010/main" val="49735025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260648"/>
            <a:ext cx="8229600" cy="6336704"/>
          </a:xfrm>
        </p:spPr>
        <p:txBody>
          <a:bodyPr>
            <a:normAutofit fontScale="92500" lnSpcReduction="10000"/>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Рақамли дастур билан бошқариладиган дастгоҳларнинг бошқариш органлари электр тугмалари, переключателлар, тумблёрлар кўринишида ясалади. Одатда рақамли дастур билан бошқариладиган дастгоҳ иккита ёки учта бошқариш пульти билан жиҳозланади: улардан биттаси рақамли дастур билан бошқариладиган қурилмаларда жойлаштирилади; иккинчиси–дастгоҳнинг ижрочи органлари яқинида ўрнатилади; дастгоҳни ва унинг асосий тизимларини ишга тушириш учун мўлжалланган учинчи бошқариш пульти дастгоҳдан узоқда жойлаштирилиши мумкин.</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276057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79512" y="44624"/>
            <a:ext cx="8712968" cy="2232248"/>
          </a:xfrm>
        </p:spPr>
        <p:txBody>
          <a:bodyPr>
            <a:noAutofit/>
          </a:bodyPr>
          <a:lstStyle/>
          <a:p>
            <a:pPr marL="0" indent="536575" algn="just">
              <a:spcBef>
                <a:spcPts val="0"/>
              </a:spcBef>
              <a:buNone/>
            </a:pPr>
            <a:r>
              <a:rPr lang="ru-RU" sz="2800" dirty="0" err="1" smtClean="0">
                <a:latin typeface="Times New Roman" panose="02020603050405020304" pitchFamily="18" charset="0"/>
                <a:cs typeface="Times New Roman" panose="02020603050405020304" pitchFamily="18" charset="0"/>
              </a:rPr>
              <a:t>Рақамли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дастур</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билан</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бошқариладиган</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дастгоҳларнинг</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суриш</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юритмалари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таркибида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зазорларни</a:t>
            </a:r>
            <a:r>
              <a:rPr lang="ru-RU" sz="2800" dirty="0" smtClean="0">
                <a:latin typeface="Times New Roman" panose="02020603050405020304" pitchFamily="18" charset="0"/>
                <a:cs typeface="Times New Roman" panose="02020603050405020304" pitchFamily="18" charset="0"/>
              </a:rPr>
              <a:t> автоматик </a:t>
            </a:r>
            <a:r>
              <a:rPr lang="ru-RU" sz="2800" dirty="0" err="1" smtClean="0">
                <a:latin typeface="Times New Roman" panose="02020603050405020304" pitchFamily="18" charset="0"/>
                <a:cs typeface="Times New Roman" panose="02020603050405020304" pitchFamily="18" charset="0"/>
              </a:rPr>
              <a:t>йўсинда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йўқотадиган</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тиш-рейкали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тиш-червякли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ва</a:t>
            </a:r>
            <a:r>
              <a:rPr lang="ru-RU" sz="2800" dirty="0" smtClean="0">
                <a:latin typeface="Times New Roman" panose="02020603050405020304" pitchFamily="18" charset="0"/>
                <a:cs typeface="Times New Roman" panose="02020603050405020304" pitchFamily="18" charset="0"/>
              </a:rPr>
              <a:t> шарик-</a:t>
            </a:r>
            <a:r>
              <a:rPr lang="ru-RU" sz="2800" dirty="0" err="1" smtClean="0">
                <a:latin typeface="Times New Roman" panose="02020603050405020304" pitchFamily="18" charset="0"/>
                <a:cs typeface="Times New Roman" panose="02020603050405020304" pitchFamily="18" charset="0"/>
              </a:rPr>
              <a:t>винтли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узатмалар</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бўлади</a:t>
            </a:r>
            <a:r>
              <a:rPr lang="ru-RU" sz="2800" dirty="0" smtClean="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2276872"/>
            <a:ext cx="5040559" cy="34860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323528" y="6093296"/>
            <a:ext cx="8496944" cy="707886"/>
          </a:xfrm>
          <a:prstGeom prst="rect">
            <a:avLst/>
          </a:prstGeom>
        </p:spPr>
        <p:txBody>
          <a:bodyPr wrap="square">
            <a:spAutoFit/>
          </a:bodyPr>
          <a:lstStyle/>
          <a:p>
            <a:pPr algn="ctr"/>
            <a:r>
              <a:rPr lang="ru-RU" sz="2000" b="1" dirty="0">
                <a:latin typeface="Times New Roman" panose="02020603050405020304" pitchFamily="18" charset="0"/>
                <a:cs typeface="Times New Roman" panose="02020603050405020304" pitchFamily="18" charset="0"/>
              </a:rPr>
              <a:t>15.1-расм. НТ–250И </a:t>
            </a:r>
            <a:r>
              <a:rPr lang="ru-RU" sz="2000" b="1" dirty="0" err="1">
                <a:latin typeface="Times New Roman" panose="02020603050405020304" pitchFamily="18" charset="0"/>
                <a:cs typeface="Times New Roman" panose="02020603050405020304" pitchFamily="18" charset="0"/>
              </a:rPr>
              <a:t>моделли</a:t>
            </a:r>
            <a:r>
              <a:rPr lang="ru-RU" sz="2000" b="1" dirty="0">
                <a:latin typeface="Times New Roman" panose="02020603050405020304" pitchFamily="18" charset="0"/>
                <a:cs typeface="Times New Roman" panose="02020603050405020304" pitchFamily="18" charset="0"/>
              </a:rPr>
              <a:t> РДБ </a:t>
            </a:r>
            <a:r>
              <a:rPr lang="ru-RU" sz="2000" b="1" dirty="0" err="1">
                <a:latin typeface="Times New Roman" panose="02020603050405020304" pitchFamily="18" charset="0"/>
                <a:cs typeface="Times New Roman" panose="02020603050405020304" pitchFamily="18" charset="0"/>
              </a:rPr>
              <a:t>токарлик-винтқирқиш</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дастгоҳинииг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кинематик</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структураси</a:t>
            </a:r>
            <a:endParaRPr lang="ru-RU"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4422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88640"/>
            <a:ext cx="8424936" cy="6336704"/>
          </a:xfrm>
        </p:spPr>
        <p:txBody>
          <a:bodyPr>
            <a:noAutofit/>
          </a:bodyPr>
          <a:lstStyle/>
          <a:p>
            <a:pPr marL="0" indent="536575" algn="just">
              <a:lnSpc>
                <a:spcPct val="150000"/>
              </a:lnSpc>
              <a:spcBef>
                <a:spcPts val="0"/>
              </a:spcBef>
              <a:buNone/>
            </a:pPr>
            <a:r>
              <a:rPr lang="ru-RU" sz="2800" dirty="0" err="1">
                <a:latin typeface="Times New Roman" panose="02020603050405020304" pitchFamily="18" charset="0"/>
                <a:cs typeface="Times New Roman" panose="02020603050405020304" pitchFamily="18" charset="0"/>
              </a:rPr>
              <a:t>Дастгоҳ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ташқи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ички</a:t>
            </a:r>
            <a:r>
              <a:rPr lang="ru-RU" sz="2800" dirty="0">
                <a:latin typeface="Times New Roman" panose="02020603050405020304" pitchFamily="18" charset="0"/>
                <a:cs typeface="Times New Roman" panose="02020603050405020304" pitchFamily="18" charset="0"/>
              </a:rPr>
              <a:t> </a:t>
            </a:r>
            <a:r>
              <a:rPr lang="ru-RU" sz="2800" dirty="0" smtClean="0">
                <a:latin typeface="Times New Roman" panose="02020603050405020304" pitchFamily="18" charset="0"/>
                <a:cs typeface="Times New Roman" panose="02020603050405020304" pitchFamily="18" charset="0"/>
              </a:rPr>
              <a:t>цилиндрик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конуссимон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шаклдор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юзаларга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червяклар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тайёрлаш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киримли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резбалар</a:t>
            </a:r>
            <a:r>
              <a:rPr lang="ru-RU" sz="2800" dirty="0">
                <a:latin typeface="Times New Roman" panose="02020603050405020304" pitchFamily="18" charset="0"/>
                <a:cs typeface="Times New Roman" panose="02020603050405020304" pitchFamily="18" charset="0"/>
              </a:rPr>
              <a:t>, шу </a:t>
            </a:r>
            <a:r>
              <a:rPr lang="ru-RU" sz="2800" dirty="0" err="1">
                <a:latin typeface="Times New Roman" panose="02020603050405020304" pitchFamily="18" charset="0"/>
                <a:cs typeface="Times New Roman" panose="02020603050405020304" pitchFamily="18" charset="0"/>
              </a:rPr>
              <a:t>жумладан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ўзгарувчан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қадамли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резбалар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ясаш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мўлжалланган</a:t>
            </a:r>
            <a:r>
              <a:rPr lang="ru-RU" sz="2800" dirty="0">
                <a:latin typeface="Times New Roman" panose="02020603050405020304" pitchFamily="18" charset="0"/>
                <a:cs typeface="Times New Roman" panose="02020603050405020304" pitchFamily="18" charset="0"/>
              </a:rPr>
              <a:t>.</a:t>
            </a:r>
          </a:p>
          <a:p>
            <a:pPr marL="0" indent="536575" algn="just">
              <a:lnSpc>
                <a:spcPct val="150000"/>
              </a:lnSpc>
              <a:spcBef>
                <a:spcPts val="0"/>
              </a:spcBef>
              <a:buNone/>
            </a:pPr>
            <a:r>
              <a:rPr lang="ru-RU" sz="2800" dirty="0" err="1">
                <a:latin typeface="Times New Roman" panose="02020603050405020304" pitchFamily="18" charset="0"/>
                <a:cs typeface="Times New Roman" panose="02020603050405020304" pitchFamily="18" charset="0"/>
              </a:rPr>
              <a:t>Конуссимон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сферасимон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сиртларга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беришда</a:t>
            </a:r>
            <a:r>
              <a:rPr lang="ru-RU" sz="2800" dirty="0">
                <a:latin typeface="Times New Roman" panose="02020603050405020304" pitchFamily="18" charset="0"/>
                <a:cs typeface="Times New Roman" panose="02020603050405020304" pitchFamily="18" charset="0"/>
              </a:rPr>
              <a:t> </a:t>
            </a:r>
            <a:r>
              <a:rPr lang="ru-RU" sz="2800" dirty="0" smtClean="0">
                <a:latin typeface="Times New Roman" panose="02020603050405020304" pitchFamily="18" charset="0"/>
                <a:cs typeface="Times New Roman" panose="02020603050405020304" pitchFamily="18" charset="0"/>
              </a:rPr>
              <a:t>заготовка </a:t>
            </a:r>
            <a:r>
              <a:rPr lang="ru-RU" sz="2800" dirty="0">
                <a:latin typeface="Times New Roman" panose="02020603050405020304" pitchFamily="18" charset="0"/>
                <a:cs typeface="Times New Roman" panose="02020603050405020304" pitchFamily="18" charset="0"/>
              </a:rPr>
              <a:t>1 </a:t>
            </a:r>
            <a:r>
              <a:rPr lang="ru-RU" sz="2800" dirty="0" err="1">
                <a:latin typeface="Times New Roman" panose="02020603050405020304" pitchFamily="18" charset="0"/>
                <a:cs typeface="Times New Roman" panose="02020603050405020304" pitchFamily="18" charset="0"/>
              </a:rPr>
              <a:t>шакл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ясовчи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оддий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Фс</a:t>
            </a:r>
            <a:r>
              <a:rPr lang="ru-RU" sz="2800" dirty="0">
                <a:latin typeface="Times New Roman" panose="02020603050405020304" pitchFamily="18" charset="0"/>
                <a:cs typeface="Times New Roman" panose="02020603050405020304" pitchFamily="18" charset="0"/>
              </a:rPr>
              <a:t>(В</a:t>
            </a:r>
            <a:r>
              <a:rPr lang="ru-RU" sz="2800" baseline="-25000" dirty="0">
                <a:latin typeface="Times New Roman" panose="02020603050405020304" pitchFamily="18" charset="0"/>
                <a:cs typeface="Times New Roman" panose="02020603050405020304" pitchFamily="18" charset="0"/>
              </a:rPr>
              <a:t>1</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воситасида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айланасимон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йўналтирувчилар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хосил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килинади</a:t>
            </a:r>
            <a:r>
              <a:rPr lang="ru-RU" sz="2800"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012301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23528" y="188640"/>
            <a:ext cx="8496944" cy="6264696"/>
          </a:xfrm>
        </p:spPr>
        <p:txBody>
          <a:bodyPr>
            <a:noAutofit/>
          </a:bodyPr>
          <a:lstStyle/>
          <a:p>
            <a:pPr marL="0" indent="536575" algn="just">
              <a:lnSpc>
                <a:spcPct val="150000"/>
              </a:lnSpc>
              <a:buNone/>
            </a:pPr>
            <a:r>
              <a:rPr lang="ru-RU" sz="2800" dirty="0" err="1">
                <a:latin typeface="Times New Roman" panose="02020603050405020304" pitchFamily="18" charset="0"/>
                <a:cs typeface="Times New Roman" panose="02020603050405020304" pitchFamily="18" charset="0"/>
              </a:rPr>
              <a:t>Бурилма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кескичтуткич</a:t>
            </a:r>
            <a:r>
              <a:rPr lang="ru-RU" sz="2800" dirty="0">
                <a:latin typeface="Times New Roman" panose="02020603050405020304" pitchFamily="18" charset="0"/>
                <a:cs typeface="Times New Roman" panose="02020603050405020304" pitchFamily="18" charset="0"/>
              </a:rPr>
              <a:t> 3 га </a:t>
            </a:r>
            <a:r>
              <a:rPr lang="ru-RU" sz="2800" dirty="0" err="1">
                <a:latin typeface="Times New Roman" panose="02020603050405020304" pitchFamily="18" charset="0"/>
                <a:cs typeface="Times New Roman" panose="02020603050405020304" pitchFamily="18" charset="0"/>
              </a:rPr>
              <a:t>маҳкамланган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кескич</a:t>
            </a:r>
            <a:r>
              <a:rPr lang="ru-RU" sz="2800" dirty="0">
                <a:latin typeface="Times New Roman" panose="02020603050405020304" pitchFamily="18" charset="0"/>
                <a:cs typeface="Times New Roman" panose="02020603050405020304" pitchFamily="18" charset="0"/>
              </a:rPr>
              <a:t> 2 </a:t>
            </a:r>
            <a:r>
              <a:rPr lang="ru-RU" sz="2800" dirty="0" err="1">
                <a:latin typeface="Times New Roman" panose="02020603050405020304" pitchFamily="18" charset="0"/>
                <a:cs typeface="Times New Roman" panose="02020603050405020304" pitchFamily="18" charset="0"/>
              </a:rPr>
              <a:t>шакл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ясовчи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мураккаб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a:t>
            </a:r>
            <a:r>
              <a:rPr lang="ru-RU" sz="2800" baseline="-25000" dirty="0" err="1">
                <a:latin typeface="Times New Roman" panose="02020603050405020304" pitchFamily="18" charset="0"/>
                <a:cs typeface="Times New Roman" panose="02020603050405020304" pitchFamily="18" charset="0"/>
              </a:rPr>
              <a:t>с</a:t>
            </a:r>
            <a:r>
              <a:rPr lang="ru-RU" sz="2800" dirty="0">
                <a:latin typeface="Times New Roman" panose="02020603050405020304" pitchFamily="18" charset="0"/>
                <a:cs typeface="Times New Roman" panose="02020603050405020304" pitchFamily="18" charset="0"/>
              </a:rPr>
              <a:t>(П</a:t>
            </a:r>
            <a:r>
              <a:rPr lang="ru-RU" sz="2800" baseline="-25000" dirty="0">
                <a:latin typeface="Times New Roman" panose="02020603050405020304" pitchFamily="18" charset="0"/>
                <a:cs typeface="Times New Roman" panose="02020603050405020304" pitchFamily="18" charset="0"/>
              </a:rPr>
              <a:t>2</a:t>
            </a:r>
            <a:r>
              <a:rPr lang="ru-RU" sz="2800" dirty="0">
                <a:latin typeface="Times New Roman" panose="02020603050405020304" pitchFamily="18" charset="0"/>
                <a:cs typeface="Times New Roman" panose="02020603050405020304" pitchFamily="18" charset="0"/>
              </a:rPr>
              <a:t>П</a:t>
            </a:r>
            <a:r>
              <a:rPr lang="ru-RU" sz="2800" baseline="-25000" dirty="0">
                <a:latin typeface="Times New Roman" panose="02020603050405020304" pitchFamily="18" charset="0"/>
                <a:cs typeface="Times New Roman" panose="02020603050405020304" pitchFamily="18" charset="0"/>
              </a:rPr>
              <a:t>3</a:t>
            </a:r>
            <a:r>
              <a:rPr lang="ru-RU" sz="2800" dirty="0">
                <a:latin typeface="Times New Roman" panose="02020603050405020304" pitchFamily="18" charset="0"/>
                <a:cs typeface="Times New Roman" panose="02020603050405020304" pitchFamily="18" charset="0"/>
              </a:rPr>
              <a:t>) ни </a:t>
            </a:r>
            <a:r>
              <a:rPr lang="ru-RU" sz="2800" dirty="0" err="1">
                <a:latin typeface="Times New Roman" panose="02020603050405020304" pitchFamily="18" charset="0"/>
                <a:cs typeface="Times New Roman" panose="02020603050405020304" pitchFamily="18" charset="0"/>
              </a:rPr>
              <a:t>бажаради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мураккаб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ҳаракатнинг</a:t>
            </a:r>
            <a:r>
              <a:rPr lang="ru-RU" sz="2800" dirty="0">
                <a:latin typeface="Times New Roman" panose="02020603050405020304" pitchFamily="18" charset="0"/>
                <a:cs typeface="Times New Roman" panose="02020603050405020304" pitchFamily="18" charset="0"/>
              </a:rPr>
              <a:t> П</a:t>
            </a:r>
            <a:r>
              <a:rPr lang="ru-RU" sz="2800" baseline="-25000" dirty="0">
                <a:latin typeface="Times New Roman" panose="02020603050405020304" pitchFamily="18" charset="0"/>
                <a:cs typeface="Times New Roman" panose="02020603050405020304" pitchFamily="18" charset="0"/>
              </a:rPr>
              <a:t>2</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П</a:t>
            </a:r>
            <a:r>
              <a:rPr lang="ru-RU" sz="2800" baseline="-25000" dirty="0">
                <a:latin typeface="Times New Roman" panose="02020603050405020304" pitchFamily="18" charset="0"/>
                <a:cs typeface="Times New Roman" panose="02020603050405020304" pitchFamily="18" charset="0"/>
              </a:rPr>
              <a:t>3</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ташкил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этувчилари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мос</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холда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бўйлама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суриш</a:t>
            </a:r>
            <a:r>
              <a:rPr lang="ru-RU" sz="2800" dirty="0">
                <a:latin typeface="Times New Roman" panose="02020603050405020304" pitchFamily="18" charset="0"/>
                <a:cs typeface="Times New Roman" panose="02020603050405020304" pitchFamily="18" charset="0"/>
              </a:rPr>
              <a:t> (З </a:t>
            </a:r>
            <a:r>
              <a:rPr lang="ru-RU" sz="2800" dirty="0" err="1">
                <a:latin typeface="Times New Roman" panose="02020603050405020304" pitchFamily="18" charset="0"/>
                <a:cs typeface="Times New Roman" panose="02020603050405020304" pitchFamily="18" charset="0"/>
              </a:rPr>
              <a:t>коордииатаси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кўндаланг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суриш</a:t>
            </a:r>
            <a:r>
              <a:rPr lang="ru-RU" sz="2800" dirty="0">
                <a:latin typeface="Times New Roman" panose="02020603050405020304" pitchFamily="18" charset="0"/>
                <a:cs typeface="Times New Roman" panose="02020603050405020304" pitchFamily="18" charset="0"/>
              </a:rPr>
              <a:t> (Х </a:t>
            </a:r>
            <a:r>
              <a:rPr lang="ru-RU" sz="2800" dirty="0" err="1">
                <a:latin typeface="Times New Roman" panose="02020603050405020304" pitchFamily="18" charset="0"/>
                <a:cs typeface="Times New Roman" panose="02020603050405020304" pitchFamily="18" charset="0"/>
              </a:rPr>
              <a:t>координатаси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Резбаларга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беришда</a:t>
            </a:r>
            <a:r>
              <a:rPr lang="ru-RU" sz="2800" dirty="0">
                <a:latin typeface="Times New Roman" panose="02020603050405020304" pitchFamily="18" charset="0"/>
                <a:cs typeface="Times New Roman" panose="02020603050405020304" pitchFamily="18" charset="0"/>
              </a:rPr>
              <a:t> заготовка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керкич</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шакл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ясовчи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мураккаб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a:t>
            </a:r>
            <a:r>
              <a:rPr lang="ru-RU" sz="2800" baseline="-25000" dirty="0" err="1">
                <a:latin typeface="Times New Roman" panose="02020603050405020304" pitchFamily="18" charset="0"/>
                <a:cs typeface="Times New Roman" panose="02020603050405020304" pitchFamily="18" charset="0"/>
              </a:rPr>
              <a:t>в</a:t>
            </a:r>
            <a:r>
              <a:rPr lang="ru-RU" sz="2800" dirty="0">
                <a:latin typeface="Times New Roman" panose="02020603050405020304" pitchFamily="18" charset="0"/>
                <a:cs typeface="Times New Roman" panose="02020603050405020304" pitchFamily="18" charset="0"/>
              </a:rPr>
              <a:t>(Б</a:t>
            </a:r>
            <a:r>
              <a:rPr lang="ru-RU" sz="2800" baseline="-25000" dirty="0">
                <a:latin typeface="Times New Roman" panose="02020603050405020304" pitchFamily="18" charset="0"/>
                <a:cs typeface="Times New Roman" panose="02020603050405020304" pitchFamily="18" charset="0"/>
              </a:rPr>
              <a:t>1</a:t>
            </a:r>
            <a:r>
              <a:rPr lang="ru-RU" sz="2800" dirty="0">
                <a:latin typeface="Times New Roman" panose="02020603050405020304" pitchFamily="18" charset="0"/>
                <a:cs typeface="Times New Roman" panose="02020603050405020304" pitchFamily="18" charset="0"/>
              </a:rPr>
              <a:t>П</a:t>
            </a:r>
            <a:r>
              <a:rPr lang="ru-RU" sz="2800" baseline="-25000" dirty="0">
                <a:latin typeface="Times New Roman" panose="02020603050405020304" pitchFamily="18" charset="0"/>
                <a:cs typeface="Times New Roman" panose="02020603050405020304" pitchFamily="18" charset="0"/>
              </a:rPr>
              <a:t>2</a:t>
            </a:r>
            <a:r>
              <a:rPr lang="ru-RU" sz="2800" dirty="0">
                <a:latin typeface="Times New Roman" panose="02020603050405020304" pitchFamily="18" charset="0"/>
                <a:cs typeface="Times New Roman" panose="02020603050405020304" pitchFamily="18" charset="0"/>
              </a:rPr>
              <a:t>) ни </a:t>
            </a:r>
            <a:r>
              <a:rPr lang="ru-RU" sz="2800" dirty="0" err="1">
                <a:latin typeface="Times New Roman" panose="02020603050405020304" pitchFamily="18" charset="0"/>
                <a:cs typeface="Times New Roman" panose="02020603050405020304" pitchFamily="18" charset="0"/>
              </a:rPr>
              <a:t>бажаради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шакл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ясаш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қаторда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ёрдамчи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a:t>
            </a:r>
            <a:r>
              <a:rPr lang="ru-RU" sz="2800" dirty="0">
                <a:latin typeface="Times New Roman" panose="02020603050405020304" pitchFamily="18" charset="0"/>
                <a:cs typeface="Times New Roman" panose="02020603050405020304" pitchFamily="18" charset="0"/>
              </a:rPr>
              <a:t> В</a:t>
            </a:r>
            <a:r>
              <a:rPr lang="ru-RU" sz="2800" baseline="-25000" dirty="0">
                <a:latin typeface="Times New Roman" panose="02020603050405020304" pitchFamily="18" charset="0"/>
                <a:cs typeface="Times New Roman" panose="02020603050405020304" pitchFamily="18" charset="0"/>
              </a:rPr>
              <a:t>С</a:t>
            </a:r>
            <a:r>
              <a:rPr lang="ru-RU" sz="2800" dirty="0">
                <a:latin typeface="Times New Roman" panose="02020603050405020304" pitchFamily="18" charset="0"/>
                <a:cs typeface="Times New Roman" panose="02020603050405020304" pitchFamily="18" charset="0"/>
              </a:rPr>
              <a:t>(В</a:t>
            </a:r>
            <a:r>
              <a:rPr lang="ru-RU" sz="2800" baseline="-25000" dirty="0">
                <a:latin typeface="Times New Roman" panose="02020603050405020304" pitchFamily="18" charset="0"/>
                <a:cs typeface="Times New Roman" panose="02020603050405020304" pitchFamily="18" charset="0"/>
              </a:rPr>
              <a:t>4</a:t>
            </a:r>
            <a:r>
              <a:rPr lang="ru-RU" sz="2800" dirty="0">
                <a:latin typeface="Times New Roman" panose="02020603050405020304" pitchFamily="18" charset="0"/>
                <a:cs typeface="Times New Roman" panose="02020603050405020304" pitchFamily="18" charset="0"/>
              </a:rPr>
              <a:t>) – </a:t>
            </a:r>
            <a:r>
              <a:rPr lang="ru-RU" sz="2800" dirty="0" err="1">
                <a:latin typeface="Times New Roman" panose="02020603050405020304" pitchFamily="18" charset="0"/>
                <a:cs typeface="Times New Roman" panose="02020603050405020304" pitchFamily="18" charset="0"/>
              </a:rPr>
              <a:t>кескич</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туткичнинг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бурилиши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a:t>
            </a:r>
            <a:r>
              <a:rPr lang="ru-RU" sz="2800" dirty="0">
                <a:latin typeface="Times New Roman" panose="02020603050405020304" pitchFamily="18" charset="0"/>
                <a:cs typeface="Times New Roman" panose="02020603050405020304" pitchFamily="18" charset="0"/>
              </a:rPr>
              <a:t> бор.</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80018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323528" y="260648"/>
                <a:ext cx="8496944" cy="6408712"/>
              </a:xfrm>
            </p:spPr>
            <p:txBody>
              <a:bodyPr>
                <a:normAutofit fontScale="92500" lnSpcReduction="10000"/>
              </a:bodyPr>
              <a:lstStyle/>
              <a:p>
                <a:pPr marL="0" indent="536575" algn="just">
                  <a:lnSpc>
                    <a:spcPct val="150000"/>
                  </a:lnSpc>
                  <a:buNone/>
                </a:pPr>
                <a:r>
                  <a:rPr lang="ru-RU" sz="2800" dirty="0" err="1">
                    <a:latin typeface="Times New Roman" panose="02020603050405020304" pitchFamily="18" charset="0"/>
                    <a:cs typeface="Times New Roman" panose="02020603050405020304" pitchFamily="18" charset="0"/>
                  </a:rPr>
                  <a:t>Кўрилаётган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кинематик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структурасида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механикавий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номеханикавий</a:t>
                </a:r>
                <a:r>
                  <a:rPr lang="ru-RU" sz="2800" dirty="0">
                    <a:latin typeface="Times New Roman" panose="02020603050405020304" pitchFamily="18" charset="0"/>
                    <a:cs typeface="Times New Roman" panose="02020603050405020304" pitchFamily="18" charset="0"/>
                  </a:rPr>
                  <a:t> (электрон) </a:t>
                </a:r>
                <a:r>
                  <a:rPr lang="ru-RU" sz="2800" dirty="0" err="1">
                    <a:latin typeface="Times New Roman" panose="02020603050405020304" pitchFamily="18" charset="0"/>
                    <a:cs typeface="Times New Roman" panose="02020603050405020304" pitchFamily="18" charset="0"/>
                  </a:rPr>
                  <a:t>боғланишлар</a:t>
                </a:r>
                <a:r>
                  <a:rPr lang="ru-RU" sz="2800" dirty="0">
                    <a:latin typeface="Times New Roman" panose="02020603050405020304" pitchFamily="18" charset="0"/>
                    <a:cs typeface="Times New Roman" panose="02020603050405020304" pitchFamily="18" charset="0"/>
                  </a:rPr>
                  <a:t> бор. Электрон </a:t>
                </a:r>
                <a:r>
                  <a:rPr lang="ru-RU" sz="2800" dirty="0" err="1">
                    <a:latin typeface="Times New Roman" panose="02020603050405020304" pitchFamily="18" charset="0"/>
                    <a:cs typeface="Times New Roman" panose="02020603050405020304" pitchFamily="18" charset="0"/>
                  </a:rPr>
                  <a:t>боғланишлар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алоқалар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расмда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кўрсатилмаган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Конуссимон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сферасимон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юзаларга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оддий</a:t>
                </a:r>
                <a:r>
                  <a:rPr lang="ru-RU" sz="2800" dirty="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кинематик</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гуруҳ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шакл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ясаш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a:t>
                </a:r>
                <a:r>
                  <a:rPr lang="ru-RU" sz="2800" baseline="-25000" dirty="0" err="1">
                    <a:latin typeface="Times New Roman" panose="02020603050405020304" pitchFamily="18" charset="0"/>
                    <a:cs typeface="Times New Roman" panose="02020603050405020304" pitchFamily="18" charset="0"/>
                  </a:rPr>
                  <a:t>в</a:t>
                </a:r>
                <a:r>
                  <a:rPr lang="ru-RU" sz="2800" dirty="0">
                    <a:latin typeface="Times New Roman" panose="02020603050405020304" pitchFamily="18" charset="0"/>
                    <a:cs typeface="Times New Roman" panose="02020603050405020304" pitchFamily="18" charset="0"/>
                  </a:rPr>
                  <a:t>(Б</a:t>
                </a:r>
                <a:r>
                  <a:rPr lang="ru-RU" sz="2800" baseline="-25000" dirty="0">
                    <a:latin typeface="Times New Roman" panose="02020603050405020304" pitchFamily="18" charset="0"/>
                    <a:cs typeface="Times New Roman" panose="02020603050405020304" pitchFamily="18" charset="0"/>
                  </a:rPr>
                  <a:t>1</a:t>
                </a:r>
                <a:r>
                  <a:rPr lang="ru-RU" sz="2800" dirty="0">
                    <a:latin typeface="Times New Roman" panose="02020603050405020304" pitchFamily="18" charset="0"/>
                    <a:cs typeface="Times New Roman" panose="02020603050405020304" pitchFamily="18" charset="0"/>
                  </a:rPr>
                  <a:t>) ни </a:t>
                </a:r>
                <a:r>
                  <a:rPr lang="ru-RU" sz="2800" dirty="0" err="1">
                    <a:latin typeface="Times New Roman" panose="02020603050405020304" pitchFamily="18" charset="0"/>
                    <a:cs typeface="Times New Roman" panose="02020603050405020304" pitchFamily="18" charset="0"/>
                  </a:rPr>
                  <a:t>бажаради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кинематик</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гуруҳда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ички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алоқани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шпинделнинг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айланувчи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жуфти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ташқи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алоқани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сойлаш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органи</a:t>
                </a:r>
                <a:r>
                  <a:rPr lang="ru-RU" sz="28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ru-RU" sz="2800" i="1">
                            <a:latin typeface="Cambria Math"/>
                          </a:rPr>
                        </m:ctrlPr>
                      </m:sSubPr>
                      <m:e>
                        <m:r>
                          <a:rPr lang="uz-Cyrl-UZ" sz="2800" b="1" i="1">
                            <a:latin typeface="Cambria Math"/>
                          </a:rPr>
                          <m:t>𝒊</m:t>
                        </m:r>
                      </m:e>
                      <m:sub>
                        <m:r>
                          <a:rPr lang="uz-Cyrl-UZ" sz="2800" b="1" i="1">
                            <a:latin typeface="Cambria Math"/>
                          </a:rPr>
                          <m:t>𝑽</m:t>
                        </m:r>
                      </m:sub>
                    </m:sSub>
                  </m:oMath>
                </a14:m>
                <a:r>
                  <a:rPr lang="en-US" sz="2800" dirty="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rPr>
                  <a:t>ли </a:t>
                </a:r>
                <a:r>
                  <a:rPr lang="ru-RU" sz="2800" dirty="0" err="1">
                    <a:latin typeface="Times New Roman" panose="02020603050405020304" pitchFamily="18" charset="0"/>
                    <a:cs typeface="Times New Roman" panose="02020603050405020304" pitchFamily="18" charset="0"/>
                  </a:rPr>
                  <a:t>кинематик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занжир</a:t>
                </a:r>
                <a:r>
                  <a:rPr lang="ru-RU" sz="2800" dirty="0">
                    <a:latin typeface="Times New Roman" panose="02020603050405020304" pitchFamily="18" charset="0"/>
                    <a:cs typeface="Times New Roman" panose="02020603050405020304" pitchFamily="18" charset="0"/>
                  </a:rPr>
                  <a:t> а-б </a:t>
                </a:r>
                <a:r>
                  <a:rPr lang="ru-RU" sz="2800" dirty="0" err="1">
                    <a:latin typeface="Times New Roman" panose="02020603050405020304" pitchFamily="18" charset="0"/>
                    <a:cs typeface="Times New Roman" panose="02020603050405020304" pitchFamily="18" charset="0"/>
                  </a:rPr>
                  <a:t>таъминлайди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Аралаш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яъни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механикавий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a:t>
                </a:r>
                <a:r>
                  <a:rPr lang="ru-RU" sz="2800" dirty="0">
                    <a:latin typeface="Times New Roman" panose="02020603050405020304" pitchFamily="18" charset="0"/>
                    <a:cs typeface="Times New Roman" panose="02020603050405020304" pitchFamily="18" charset="0"/>
                  </a:rPr>
                  <a:t> электрон </a:t>
                </a:r>
                <a:r>
                  <a:rPr lang="ru-RU" sz="2800" dirty="0" err="1">
                    <a:latin typeface="Times New Roman" panose="02020603050405020304" pitchFamily="18" charset="0"/>
                    <a:cs typeface="Times New Roman" panose="02020603050405020304" pitchFamily="18" charset="0"/>
                  </a:rPr>
                  <a:t>алоқалар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кинематик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гуруҳ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шакл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ясовчи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a:t>
                </a:r>
                <a:r>
                  <a:rPr lang="ru-RU" sz="2800" baseline="-25000" dirty="0" err="1">
                    <a:latin typeface="Times New Roman" panose="02020603050405020304" pitchFamily="18" charset="0"/>
                    <a:cs typeface="Times New Roman" panose="02020603050405020304" pitchFamily="18" charset="0"/>
                  </a:rPr>
                  <a:t>с</a:t>
                </a:r>
                <a:r>
                  <a:rPr lang="ru-RU" sz="2800" dirty="0">
                    <a:latin typeface="Times New Roman" panose="02020603050405020304" pitchFamily="18" charset="0"/>
                    <a:cs typeface="Times New Roman" panose="02020603050405020304" pitchFamily="18" charset="0"/>
                  </a:rPr>
                  <a:t>(П</a:t>
                </a:r>
                <a:r>
                  <a:rPr lang="ru-RU" sz="2800" baseline="-25000" dirty="0">
                    <a:latin typeface="Times New Roman" panose="02020603050405020304" pitchFamily="18" charset="0"/>
                    <a:cs typeface="Times New Roman" panose="02020603050405020304" pitchFamily="18" charset="0"/>
                  </a:rPr>
                  <a:t>2</a:t>
                </a:r>
                <a:r>
                  <a:rPr lang="ru-RU" sz="2800" dirty="0">
                    <a:latin typeface="Times New Roman" panose="02020603050405020304" pitchFamily="18" charset="0"/>
                    <a:cs typeface="Times New Roman" panose="02020603050405020304" pitchFamily="18" charset="0"/>
                  </a:rPr>
                  <a:t>П</a:t>
                </a:r>
                <a:r>
                  <a:rPr lang="ru-RU" sz="2800" baseline="-25000" dirty="0">
                    <a:latin typeface="Times New Roman" panose="02020603050405020304" pitchFamily="18" charset="0"/>
                    <a:cs typeface="Times New Roman" panose="02020603050405020304" pitchFamily="18" charset="0"/>
                  </a:rPr>
                  <a:t>з</a:t>
                </a:r>
                <a:r>
                  <a:rPr lang="ru-RU" sz="2800" dirty="0">
                    <a:latin typeface="Times New Roman" panose="02020603050405020304" pitchFamily="18" charset="0"/>
                    <a:cs typeface="Times New Roman" panose="02020603050405020304" pitchFamily="18" charset="0"/>
                  </a:rPr>
                  <a:t>) ни </a:t>
                </a:r>
                <a:r>
                  <a:rPr lang="ru-RU" sz="2800" dirty="0" err="1">
                    <a:latin typeface="Times New Roman" panose="02020603050405020304" pitchFamily="18" charset="0"/>
                    <a:cs typeface="Times New Roman" panose="02020603050405020304" pitchFamily="18" charset="0"/>
                  </a:rPr>
                  <a:t>бажаради</a:t>
                </a:r>
                <a:r>
                  <a:rPr lang="ru-RU" sz="2800" dirty="0">
                    <a:latin typeface="Times New Roman" panose="02020603050405020304" pitchFamily="18" charset="0"/>
                    <a:cs typeface="Times New Roman" panose="02020603050405020304" pitchFamily="18" charset="0"/>
                  </a:rPr>
                  <a:t>.</a:t>
                </a:r>
                <a:endParaRPr lang="uz-Cyrl-UZ" sz="2800" dirty="0">
                  <a:latin typeface="Times New Roman" panose="02020603050405020304" pitchFamily="18" charset="0"/>
                  <a:cs typeface="Times New Roman" panose="02020603050405020304"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323528" y="260648"/>
                <a:ext cx="8496944" cy="6408712"/>
              </a:xfrm>
              <a:blipFill rotWithShape="1">
                <a:blip r:embed="rId2"/>
                <a:stretch>
                  <a:fillRect l="-1220" r="-1363"/>
                </a:stretch>
              </a:blipFill>
            </p:spPr>
            <p:txBody>
              <a:bodyPr/>
              <a:lstStyle/>
              <a:p>
                <a:r>
                  <a:rPr lang="ru-RU">
                    <a:noFill/>
                  </a:rPr>
                  <a:t> </a:t>
                </a:r>
              </a:p>
            </p:txBody>
          </p:sp>
        </mc:Fallback>
      </mc:AlternateContent>
    </p:spTree>
    <p:extLst>
      <p:ext uri="{BB962C8B-B14F-4D97-AF65-F5344CB8AC3E}">
        <p14:creationId xmlns:p14="http://schemas.microsoft.com/office/powerpoint/2010/main" val="26108062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86629" y="5805264"/>
            <a:ext cx="7560840" cy="792088"/>
          </a:xfrm>
        </p:spPr>
        <p:txBody>
          <a:bodyPr anchor="ctr">
            <a:noAutofit/>
          </a:bodyPr>
          <a:lstStyle/>
          <a:p>
            <a:pPr marL="0" indent="0" algn="ctr">
              <a:buNone/>
            </a:pPr>
            <a:r>
              <a:rPr lang="uz-Cyrl-UZ" sz="2800" dirty="0" smtClean="0">
                <a:latin typeface="Times New Roman" panose="02020603050405020304" pitchFamily="18" charset="0"/>
                <a:cs typeface="Times New Roman" panose="02020603050405020304" pitchFamily="18" charset="0"/>
              </a:rPr>
              <a:t>Токарлик дастур билан бошқариладиган дастгоҳ</a:t>
            </a:r>
            <a:endParaRPr lang="ru-RU" sz="2800" dirty="0">
              <a:latin typeface="Times New Roman" panose="02020603050405020304" pitchFamily="18" charset="0"/>
              <a:cs typeface="Times New Roman" panose="02020603050405020304" pitchFamily="18" charset="0"/>
            </a:endParaRPr>
          </a:p>
        </p:txBody>
      </p:sp>
      <p:pic>
        <p:nvPicPr>
          <p:cNvPr id="3174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88640"/>
            <a:ext cx="7704856" cy="54139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607753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568952" cy="6192688"/>
          </a:xfrm>
        </p:spPr>
        <p:txBody>
          <a:bodyPr>
            <a:noAutofit/>
          </a:bodyPr>
          <a:lstStyle/>
          <a:p>
            <a:pPr marL="0" indent="536575" algn="just">
              <a:lnSpc>
                <a:spcPct val="120000"/>
              </a:lnSpc>
              <a:spcBef>
                <a:spcPts val="0"/>
              </a:spcBef>
              <a:buNone/>
            </a:pPr>
            <a:r>
              <a:rPr lang="uz-Cyrl-UZ" sz="2800" dirty="0">
                <a:latin typeface="Times New Roman" panose="02020603050405020304" pitchFamily="18" charset="0"/>
                <a:cs typeface="Times New Roman" panose="02020603050405020304" pitchFamily="18" charset="0"/>
              </a:rPr>
              <a:t>Бу гуруҳда ички алоқа в-г ва д-е кинематик занжирлар, айланиш тезликлари ростланадиган М</a:t>
            </a:r>
            <a:r>
              <a:rPr lang="uz-Cyrl-UZ" sz="2800" baseline="-25000" dirty="0">
                <a:latin typeface="Times New Roman" panose="02020603050405020304" pitchFamily="18" charset="0"/>
                <a:cs typeface="Times New Roman" panose="02020603050405020304" pitchFamily="18" charset="0"/>
              </a:rPr>
              <a:t>г</a:t>
            </a:r>
            <a:r>
              <a:rPr lang="uz-Cyrl-UZ" sz="2800" dirty="0">
                <a:latin typeface="Times New Roman" panose="02020603050405020304" pitchFamily="18" charset="0"/>
                <a:cs typeface="Times New Roman" panose="02020603050405020304" pitchFamily="18" charset="0"/>
              </a:rPr>
              <a:t> ва Мз асинхрон электр моторлар, бу моторларни бошқариш қурилмаси, тескари боғланиш БЭ–178 датчиклари, интерполятор ва «Размер 2М–51–21/11» тизимига кирувчи дастур киритиш қурилмасидан иборат. Интерполятор сигналлар ҳосил қилиб, М</a:t>
            </a:r>
            <a:r>
              <a:rPr lang="uz-Cyrl-UZ" sz="2800" baseline="-25000" dirty="0">
                <a:latin typeface="Times New Roman" panose="02020603050405020304" pitchFamily="18" charset="0"/>
                <a:cs typeface="Times New Roman" panose="02020603050405020304" pitchFamily="18" charset="0"/>
              </a:rPr>
              <a:t>2</a:t>
            </a:r>
            <a:r>
              <a:rPr lang="uz-Cyrl-UZ" sz="2800" dirty="0">
                <a:latin typeface="Times New Roman" panose="02020603050405020304" pitchFamily="18" charset="0"/>
                <a:cs typeface="Times New Roman" panose="02020603050405020304" pitchFamily="18" charset="0"/>
              </a:rPr>
              <a:t> ва М</a:t>
            </a:r>
            <a:r>
              <a:rPr lang="uz-Cyrl-UZ" sz="2800" baseline="-25000" dirty="0">
                <a:latin typeface="Times New Roman" panose="02020603050405020304" pitchFamily="18" charset="0"/>
                <a:cs typeface="Times New Roman" panose="02020603050405020304" pitchFamily="18" charset="0"/>
              </a:rPr>
              <a:t>3</a:t>
            </a:r>
            <a:r>
              <a:rPr lang="uz-Cyrl-UZ" sz="2800" dirty="0">
                <a:latin typeface="Times New Roman" panose="02020603050405020304" pitchFamily="18" charset="0"/>
                <a:cs typeface="Times New Roman" panose="02020603050405020304" pitchFamily="18" charset="0"/>
              </a:rPr>
              <a:t> мо­торларни бошқариш қурилмасига беради. Бу сигналлар асбобнинг заготовкага нисбатан дастурда кўрсатилган ахборот бўйича ҳаракатланиш траекториясини таъминлайди. Бу дастур ички алоқанинг созлаш органи бўлади.</a:t>
            </a:r>
            <a:endParaRPr lang="ru-RU" sz="28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241087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86629" y="5805264"/>
            <a:ext cx="7560840" cy="792088"/>
          </a:xfrm>
        </p:spPr>
        <p:txBody>
          <a:bodyPr anchor="ctr">
            <a:noAutofit/>
          </a:bodyPr>
          <a:lstStyle/>
          <a:p>
            <a:pPr marL="0" indent="0" algn="ctr">
              <a:buNone/>
            </a:pPr>
            <a:r>
              <a:rPr lang="uz-Cyrl-UZ" sz="2800" b="1" dirty="0" smtClean="0">
                <a:latin typeface="Times New Roman" panose="02020603050405020304" pitchFamily="18" charset="0"/>
                <a:cs typeface="Times New Roman" panose="02020603050405020304" pitchFamily="18" charset="0"/>
              </a:rPr>
              <a:t>Фрезалаш РДБ дастгоҳи</a:t>
            </a:r>
            <a:endParaRPr lang="ru-RU" sz="2800" b="1" dirty="0">
              <a:latin typeface="Times New Roman" panose="02020603050405020304" pitchFamily="18" charset="0"/>
              <a:cs typeface="Times New Roman" panose="02020603050405020304" pitchFamily="18" charset="0"/>
            </a:endParaRPr>
          </a:p>
        </p:txBody>
      </p:sp>
      <p:pic>
        <p:nvPicPr>
          <p:cNvPr id="327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22782" y="188638"/>
            <a:ext cx="5400000" cy="576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046127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260648"/>
            <a:ext cx="8640960" cy="6264696"/>
          </a:xfrm>
        </p:spPr>
        <p:txBody>
          <a:bodyPr>
            <a:noAutofit/>
          </a:bodyPr>
          <a:lstStyle/>
          <a:p>
            <a:pPr marL="0" indent="442913" algn="just">
              <a:lnSpc>
                <a:spcPct val="110000"/>
              </a:lnSpc>
              <a:spcBef>
                <a:spcPts val="600"/>
              </a:spcBef>
              <a:buNone/>
            </a:pPr>
            <a:r>
              <a:rPr lang="uz-Cyrl-UZ" sz="2800" dirty="0">
                <a:latin typeface="Times New Roman" panose="02020603050405020304" pitchFamily="18" charset="0"/>
                <a:cs typeface="Times New Roman" panose="02020603050405020304" pitchFamily="18" charset="0"/>
              </a:rPr>
              <a:t>Ташқи алоқа ижрочи органларни (суппорт ва кўндаланг салазкаларни) ҳаракат манбаларига, яъни М</a:t>
            </a:r>
            <a:r>
              <a:rPr lang="uz-Cyrl-UZ" sz="2800" baseline="-25000" dirty="0">
                <a:latin typeface="Times New Roman" panose="02020603050405020304" pitchFamily="18" charset="0"/>
                <a:cs typeface="Times New Roman" panose="02020603050405020304" pitchFamily="18" charset="0"/>
              </a:rPr>
              <a:t>2</a:t>
            </a:r>
            <a:r>
              <a:rPr lang="uz-Cyrl-UZ" sz="2800" dirty="0">
                <a:latin typeface="Times New Roman" panose="02020603050405020304" pitchFamily="18" charset="0"/>
                <a:cs typeface="Times New Roman" panose="02020603050405020304" pitchFamily="18" charset="0"/>
              </a:rPr>
              <a:t> ва М</a:t>
            </a:r>
            <a:r>
              <a:rPr lang="uz-Cyrl-UZ" sz="2800" baseline="-25000" dirty="0">
                <a:latin typeface="Times New Roman" panose="02020603050405020304" pitchFamily="18" charset="0"/>
                <a:cs typeface="Times New Roman" panose="02020603050405020304" pitchFamily="18" charset="0"/>
              </a:rPr>
              <a:t>3</a:t>
            </a:r>
            <a:r>
              <a:rPr lang="uz-Cyrl-UZ" sz="2800" dirty="0">
                <a:latin typeface="Times New Roman" panose="02020603050405020304" pitchFamily="18" charset="0"/>
                <a:cs typeface="Times New Roman" panose="02020603050405020304" pitchFamily="18" charset="0"/>
              </a:rPr>
              <a:t> моторларга бирлаштирадиган в-г ва д-а кинематик занжирлардан ташқил топган. Бу ерда айланма ҳаракатни илгариланма ҳаракатга ўзгартириш учун винт-гайкали юмаланма узатмадан фойдаланилади. Бу узатма винт-гайкали сирпанма узатмага нисбатан тирқишлар (зазорлар) нинг юқлиги ва ишқаланишдаги ишқаланиш коеффициентининг ўзгармаслиги сабабли текис ҳаракатланиши натижасида ижрочи органнинг жуда аниқ позицияланишини таъминлайди. Бу узатманинг </a:t>
            </a:r>
            <a:r>
              <a:rPr lang="uz-Cyrl-UZ" sz="2800" dirty="0" smtClean="0">
                <a:latin typeface="Times New Roman" panose="02020603050405020304" pitchFamily="18" charset="0"/>
                <a:cs typeface="Times New Roman" panose="02020603050405020304" pitchFamily="18" charset="0"/>
              </a:rPr>
              <a:t>фойдали иш коэффициенти 90-95</a:t>
            </a:r>
            <a:r>
              <a:rPr lang="en-US" sz="2800" dirty="0" smtClean="0">
                <a:latin typeface="Times New Roman" panose="02020603050405020304" pitchFamily="18" charset="0"/>
                <a:cs typeface="Times New Roman" panose="02020603050405020304" pitchFamily="18" charset="0"/>
              </a:rPr>
              <a:t>%</a:t>
            </a:r>
            <a:r>
              <a:rPr lang="uz-Cyrl-UZ" sz="2800" dirty="0" smtClean="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га тенг.</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685083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332656"/>
            <a:ext cx="8229600" cy="1440160"/>
          </a:xfrm>
        </p:spPr>
        <p:txBody>
          <a:bodyPr>
            <a:normAutofit/>
          </a:bodyPr>
          <a:lstStyle/>
          <a:p>
            <a:pPr marL="0" indent="540000" algn="just">
              <a:lnSpc>
                <a:spcPct val="120000"/>
              </a:lnSpc>
              <a:spcBef>
                <a:spcPts val="600"/>
              </a:spcBef>
              <a:buNone/>
            </a:pPr>
            <a:r>
              <a:rPr lang="ru-RU" sz="2400" dirty="0" err="1" smtClean="0">
                <a:latin typeface="Times New Roman" panose="02020603050405020304" pitchFamily="18" charset="0"/>
                <a:cs typeface="Times New Roman" panose="02020603050405020304" pitchFamily="18" charset="0"/>
              </a:rPr>
              <a:t>Резбаларга</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ишлов</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беришда</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шакл</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ясовчи</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ҳаракат</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Ф</a:t>
            </a:r>
            <a:r>
              <a:rPr lang="ru-RU" sz="2400" baseline="-25000" dirty="0" err="1" smtClean="0">
                <a:latin typeface="Times New Roman" panose="02020603050405020304" pitchFamily="18" charset="0"/>
                <a:cs typeface="Times New Roman" panose="02020603050405020304" pitchFamily="18" charset="0"/>
              </a:rPr>
              <a:t>в</a:t>
            </a:r>
            <a:r>
              <a:rPr lang="ru-RU" sz="2400" dirty="0" smtClean="0">
                <a:latin typeface="Times New Roman" panose="02020603050405020304" pitchFamily="18" charset="0"/>
                <a:cs typeface="Times New Roman" panose="02020603050405020304" pitchFamily="18" charset="0"/>
              </a:rPr>
              <a:t>(В</a:t>
            </a:r>
            <a:r>
              <a:rPr lang="ru-RU" sz="2400" baseline="-25000" dirty="0" smtClean="0">
                <a:latin typeface="Times New Roman" panose="02020603050405020304" pitchFamily="18" charset="0"/>
                <a:cs typeface="Times New Roman" panose="02020603050405020304" pitchFamily="18" charset="0"/>
              </a:rPr>
              <a:t>1</a:t>
            </a:r>
            <a:r>
              <a:rPr lang="ru-RU" sz="2400" dirty="0" smtClean="0">
                <a:latin typeface="Times New Roman" panose="02020603050405020304" pitchFamily="18" charset="0"/>
                <a:cs typeface="Times New Roman" panose="02020603050405020304" pitchFamily="18" charset="0"/>
              </a:rPr>
              <a:t>П</a:t>
            </a:r>
            <a:r>
              <a:rPr lang="ru-RU" sz="2400" baseline="-25000" dirty="0" smtClean="0">
                <a:latin typeface="Times New Roman" panose="02020603050405020304" pitchFamily="18" charset="0"/>
                <a:cs typeface="Times New Roman" panose="02020603050405020304" pitchFamily="18" charset="0"/>
              </a:rPr>
              <a:t>2</a:t>
            </a:r>
            <a:r>
              <a:rPr lang="ru-RU" sz="2400" dirty="0" smtClean="0">
                <a:latin typeface="Times New Roman" panose="02020603050405020304" pitchFamily="18" charset="0"/>
                <a:cs typeface="Times New Roman" panose="02020603050405020304" pitchFamily="18" charset="0"/>
              </a:rPr>
              <a:t>) ни </a:t>
            </a:r>
            <a:r>
              <a:rPr lang="ru-RU" sz="2400" dirty="0" err="1" smtClean="0">
                <a:latin typeface="Times New Roman" panose="02020603050405020304" pitchFamily="18" charset="0"/>
                <a:cs typeface="Times New Roman" panose="02020603050405020304" pitchFamily="18" charset="0"/>
              </a:rPr>
              <a:t>бажарувчи</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мураккаб</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кинематик</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гуруҳда</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ички</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боғланишни</a:t>
            </a:r>
            <a:endParaRPr lang="ru-RU" sz="2400" dirty="0">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1115616" y="5766355"/>
            <a:ext cx="7128792" cy="830997"/>
          </a:xfrm>
          <a:prstGeom prst="rect">
            <a:avLst/>
          </a:prstGeom>
        </p:spPr>
        <p:txBody>
          <a:bodyPr wrap="square">
            <a:spAutoFit/>
          </a:bodyPr>
          <a:lstStyle/>
          <a:p>
            <a:pPr algn="ctr"/>
            <a:r>
              <a:rPr lang="ru-RU" sz="2400" dirty="0" smtClean="0">
                <a:latin typeface="Times New Roman" panose="02020603050405020304" pitchFamily="18" charset="0"/>
                <a:cs typeface="Times New Roman" panose="02020603050405020304" pitchFamily="18" charset="0"/>
              </a:rPr>
              <a:t>15.2-расм</a:t>
            </a:r>
            <a:r>
              <a:rPr lang="ru-RU" sz="2400" dirty="0">
                <a:latin typeface="Times New Roman" panose="02020603050405020304" pitchFamily="18" charset="0"/>
                <a:cs typeface="Times New Roman" panose="02020603050405020304" pitchFamily="18" charset="0"/>
              </a:rPr>
              <a:t>. </a:t>
            </a:r>
            <a:r>
              <a:rPr lang="uz-Cyrl-UZ" sz="2400" dirty="0" smtClean="0">
                <a:latin typeface="Times New Roman" panose="02020603050405020304" pitchFamily="18" charset="0"/>
                <a:cs typeface="Times New Roman" panose="02020603050405020304" pitchFamily="18" charset="0"/>
              </a:rPr>
              <a:t>16К20Ф3</a:t>
            </a:r>
            <a:r>
              <a:rPr lang="ru-RU" sz="2400" dirty="0" smtClean="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РДБ </a:t>
            </a:r>
            <a:r>
              <a:rPr lang="ru-RU" sz="2400" dirty="0" err="1" smtClean="0">
                <a:latin typeface="Times New Roman" panose="02020603050405020304" pitchFamily="18" charset="0"/>
                <a:cs typeface="Times New Roman" panose="02020603050405020304" pitchFamily="18" charset="0"/>
              </a:rPr>
              <a:t>токарлик-винтқирқиш</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дастгоҳининг</a:t>
            </a:r>
            <a:r>
              <a:rPr lang="ru-RU" sz="2400" dirty="0" smtClean="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кинематик</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схемаси</a:t>
            </a:r>
            <a:r>
              <a:rPr lang="ru-RU" sz="2400" dirty="0">
                <a:latin typeface="Times New Roman" panose="02020603050405020304" pitchFamily="18" charset="0"/>
                <a:cs typeface="Times New Roman" panose="02020603050405020304" pitchFamily="18" charset="0"/>
              </a:rPr>
              <a:t>.</a:t>
            </a:r>
          </a:p>
        </p:txBody>
      </p:sp>
      <p:pic>
        <p:nvPicPr>
          <p:cNvPr id="614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3" y="1733550"/>
            <a:ext cx="6589136" cy="39095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4102281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260648"/>
            <a:ext cx="8568952" cy="6336704"/>
          </a:xfrm>
        </p:spPr>
        <p:txBody>
          <a:bodyPr anchor="t">
            <a:noAutofit/>
          </a:bodyPr>
          <a:lstStyle/>
          <a:p>
            <a:pPr marL="0" indent="539750" algn="ctr">
              <a:lnSpc>
                <a:spcPct val="130000"/>
              </a:lnSpc>
              <a:spcBef>
                <a:spcPts val="600"/>
              </a:spcBef>
              <a:buNone/>
            </a:pPr>
            <a:r>
              <a:rPr lang="ru-RU" sz="2800" b="1" dirty="0">
                <a:latin typeface="Times New Roman" panose="02020603050405020304" pitchFamily="18" charset="0"/>
                <a:cs typeface="Times New Roman" panose="02020603050405020304" pitchFamily="18" charset="0"/>
              </a:rPr>
              <a:t>15.2. </a:t>
            </a:r>
            <a:r>
              <a:rPr lang="ru-RU" sz="2800" b="1" dirty="0" err="1">
                <a:latin typeface="Times New Roman" panose="02020603050405020304" pitchFamily="18" charset="0"/>
                <a:cs typeface="Times New Roman" panose="02020603050405020304" pitchFamily="18" charset="0"/>
              </a:rPr>
              <a:t>Дастгоҳларнинг</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асосий</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қисмлари</a:t>
            </a:r>
            <a:r>
              <a:rPr lang="ru-RU" sz="2800" b="1" dirty="0">
                <a:latin typeface="Times New Roman" panose="02020603050405020304" pitchFamily="18" charset="0"/>
                <a:cs typeface="Times New Roman" panose="02020603050405020304" pitchFamily="18" charset="0"/>
              </a:rPr>
              <a:t>.</a:t>
            </a:r>
          </a:p>
          <a:p>
            <a:pPr marL="0" indent="539750" algn="just">
              <a:lnSpc>
                <a:spcPct val="130000"/>
              </a:lnSpc>
              <a:spcBef>
                <a:spcPts val="600"/>
              </a:spcBef>
              <a:buNone/>
            </a:pPr>
            <a:r>
              <a:rPr lang="ru-RU" sz="2800" dirty="0" err="1">
                <a:latin typeface="Times New Roman" panose="02020603050405020304" pitchFamily="18" charset="0"/>
                <a:cs typeface="Times New Roman" panose="02020603050405020304" pitchFamily="18" charset="0"/>
              </a:rPr>
              <a:t>Кўп</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операцияли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рақамли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дастур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бошқариладиган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дастгоҳларининг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характерли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тарафларидан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асбобларни</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алмаштирувчи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мавжудлигидир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мақсади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асбобни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алмаштириш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кетадиган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камайтиришдир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такомиллашган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асбоб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тўплагичларидир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револвер</a:t>
            </a:r>
            <a:r>
              <a:rPr lang="ru-RU" sz="2800" dirty="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каллак</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шпиндел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гилзали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магазинлар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асбоб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магазинлари</a:t>
            </a:r>
            <a:r>
              <a:rPr lang="ru-RU" sz="2800" dirty="0">
                <a:latin typeface="Times New Roman" panose="02020603050405020304" pitchFamily="18" charset="0"/>
                <a:cs typeface="Times New Roman" panose="02020603050405020304" pitchFamily="18" charset="0"/>
              </a:rPr>
              <a:t>). </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227501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p:cNvSpPr>
            <a:spLocks noGrp="1"/>
          </p:cNvSpPr>
          <p:nvPr>
            <p:ph idx="1"/>
          </p:nvPr>
        </p:nvSpPr>
        <p:spPr>
          <a:xfrm>
            <a:off x="323528" y="260648"/>
            <a:ext cx="8496944" cy="6336703"/>
          </a:xfrm>
        </p:spPr>
        <p:txBody>
          <a:bodyPr>
            <a:normAutofit lnSpcReduction="10000"/>
          </a:bodyPr>
          <a:lstStyle/>
          <a:p>
            <a:pPr marL="0" indent="536575" algn="just">
              <a:lnSpc>
                <a:spcPct val="150000"/>
              </a:lnSpc>
              <a:buNone/>
            </a:pPr>
            <a:r>
              <a:rPr lang="ru-RU" sz="2800" b="1" dirty="0" err="1">
                <a:latin typeface="Times New Roman" panose="02020603050405020304" pitchFamily="18" charset="0"/>
                <a:cs typeface="Times New Roman" panose="02020603050405020304" pitchFamily="18" charset="0"/>
              </a:rPr>
              <a:t>Кесувчи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асбобни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револвер</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каллаги</a:t>
            </a:r>
            <a:r>
              <a:rPr lang="ru-RU" sz="2800" b="1"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Револвер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каллак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нечта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асбоб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шпинделидан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ташкил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топган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умумий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буралувчи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танага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ўрнатилган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асбоблар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созлаш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шпинделларга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махкамланади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каллак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танасини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индекцияциялаш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орқали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Револвер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каллакда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асбобни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алмашиниши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минимал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вақтда</a:t>
            </a:r>
            <a:r>
              <a:rPr lang="ru-RU" sz="2800" dirty="0">
                <a:latin typeface="Times New Roman" panose="02020603050405020304" pitchFamily="18" charset="0"/>
                <a:cs typeface="Times New Roman" panose="02020603050405020304" pitchFamily="18" charset="0"/>
              </a:rPr>
              <a:t> (2-3с) </a:t>
            </a:r>
            <a:r>
              <a:rPr lang="ru-RU" sz="2800" dirty="0" err="1">
                <a:latin typeface="Times New Roman" panose="02020603050405020304" pitchFamily="18" charset="0"/>
                <a:cs typeface="Times New Roman" panose="02020603050405020304" pitchFamily="18" charset="0"/>
              </a:rPr>
              <a:t>бажарилади</a:t>
            </a:r>
            <a:r>
              <a:rPr lang="ru-RU" sz="2800" dirty="0">
                <a:latin typeface="Times New Roman" panose="02020603050405020304" pitchFamily="18" charset="0"/>
                <a:cs typeface="Times New Roman" panose="02020603050405020304" pitchFamily="18" charset="0"/>
              </a:rPr>
              <a:t>.</a:t>
            </a:r>
          </a:p>
          <a:p>
            <a:pPr marL="0" indent="536575" algn="just">
              <a:lnSpc>
                <a:spcPct val="150000"/>
              </a:lnSpc>
              <a:buNone/>
            </a:pPr>
            <a:r>
              <a:rPr lang="ru-RU" sz="2800" dirty="0" err="1">
                <a:latin typeface="Times New Roman" panose="02020603050405020304" pitchFamily="18" charset="0"/>
                <a:cs typeface="Times New Roman" panose="02020603050405020304" pitchFamily="18" charset="0"/>
              </a:rPr>
              <a:t>Кесувчи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асбоб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ўқи</a:t>
            </a:r>
            <a:r>
              <a:rPr lang="ru-RU" sz="2800" dirty="0">
                <a:latin typeface="Times New Roman" panose="02020603050405020304" pitchFamily="18" charset="0"/>
                <a:cs typeface="Times New Roman" panose="02020603050405020304" pitchFamily="18" charset="0"/>
              </a:rPr>
              <a:t> перпендикуляр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параллел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26572232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336704"/>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Айрим дастгоҳларда каллак ўқига бурчак остида жойлаштирилади. Револвер каллаклар қўлланилганда юклаш бўшатиш ва конвейер қурилмасини бундан ташқари оралиқ тўплагичлар керак бўлмайди. Револвер каллакларнинг камчилиги: кесувчи асбоблар сонини чекланганлигидир (кесувчи асбоблар ишчи юришни ошириш имконини бермайди),  каллакда жойлашган шпинделлар қисқа бўлганлиги учун бикрлик ва аниқлик етарли бўлмайди. </a:t>
            </a:r>
          </a:p>
        </p:txBody>
      </p:sp>
    </p:spTree>
    <p:extLst>
      <p:ext uri="{BB962C8B-B14F-4D97-AF65-F5344CB8AC3E}">
        <p14:creationId xmlns:p14="http://schemas.microsoft.com/office/powerpoint/2010/main" val="229503489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5147" y="2708920"/>
            <a:ext cx="8229600" cy="572143"/>
          </a:xfrm>
        </p:spPr>
        <p:txBody>
          <a:bodyPr>
            <a:normAutofit/>
          </a:bodyPr>
          <a:lstStyle/>
          <a:p>
            <a:pPr marL="0" indent="0" algn="ctr">
              <a:buNone/>
            </a:pPr>
            <a:r>
              <a:rPr lang="uz-Cyrl-UZ" sz="2800" b="1" dirty="0">
                <a:latin typeface="Times New Roman" panose="02020603050405020304" pitchFamily="18" charset="0"/>
                <a:cs typeface="Times New Roman" panose="02020603050405020304" pitchFamily="18" charset="0"/>
              </a:rPr>
              <a:t>15.3-расм. Револвер асбоб каллаклари схемаси.</a:t>
            </a:r>
            <a:endParaRPr lang="ru-RU" sz="2800" dirty="0">
              <a:latin typeface="Times New Roman" panose="02020603050405020304" pitchFamily="18" charset="0"/>
              <a:cs typeface="Times New Roman" panose="02020603050405020304" pitchFamily="18" charset="0"/>
            </a:endParaRP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188640"/>
            <a:ext cx="6332598" cy="24725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3460252"/>
            <a:ext cx="4104456" cy="31686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70" name="Picture 6" descr="Револьверные головки для токарных станков | Технологические системы"/>
          <p:cNvPicPr>
            <a:picLocks noChangeAspect="1" noChangeArrowheads="1"/>
          </p:cNvPicPr>
          <p:nvPr/>
        </p:nvPicPr>
        <p:blipFill rotWithShape="1">
          <a:blip r:embed="rId4">
            <a:extLst>
              <a:ext uri="{28A0092B-C50C-407E-A947-70E740481C1C}">
                <a14:useLocalDpi xmlns:a14="http://schemas.microsoft.com/office/drawing/2010/main" val="0"/>
              </a:ext>
            </a:extLst>
          </a:blip>
          <a:srcRect l="8195" t="9964" r="12859" b="11792"/>
          <a:stretch/>
        </p:blipFill>
        <p:spPr bwMode="auto">
          <a:xfrm>
            <a:off x="5114383" y="3284984"/>
            <a:ext cx="3850105" cy="34506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294117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336704"/>
          </a:xfrm>
        </p:spPr>
        <p:txBody>
          <a:bodyPr>
            <a:normAutofit fontScale="92500"/>
          </a:bodyPr>
          <a:lstStyle/>
          <a:p>
            <a:pPr marL="0" indent="536575" algn="just">
              <a:lnSpc>
                <a:spcPct val="150000"/>
              </a:lnSpc>
              <a:buNone/>
            </a:pPr>
            <a:r>
              <a:rPr lang="uz-Cyrl-UZ" sz="3000" dirty="0">
                <a:latin typeface="Times New Roman" panose="02020603050405020304" pitchFamily="18" charset="0"/>
                <a:cs typeface="Times New Roman" panose="02020603050405020304" pitchFamily="18" charset="0"/>
              </a:rPr>
              <a:t>Револвер асбоб каллаклари кўпинча токарлик гуруҳида қўлланилади. </a:t>
            </a:r>
            <a:r>
              <a:rPr lang="uz-Cyrl-UZ" sz="3000" dirty="0" smtClean="0">
                <a:latin typeface="Times New Roman" panose="02020603050405020304" pitchFamily="18" charset="0"/>
                <a:cs typeface="Times New Roman" panose="02020603050405020304" pitchFamily="18" charset="0"/>
              </a:rPr>
              <a:t>15.3.в-расмда </a:t>
            </a:r>
            <a:r>
              <a:rPr lang="uz-Cyrl-UZ" sz="3000" dirty="0">
                <a:latin typeface="Times New Roman" panose="02020603050405020304" pitchFamily="18" charset="0"/>
                <a:cs typeface="Times New Roman" panose="02020603050405020304" pitchFamily="18" charset="0"/>
              </a:rPr>
              <a:t>револвер типдаги асбоблар магазини кўрсатилган бўлиб, қайсининг унинг уясида махсус оправкаларга кесувчи асбоб ўрнатилган.  Кесувчи асбоблар магазини шпиндел бабакасига шундай ўрнатилганки оправкани битта позицияси Шпиндел уяси билан ўқдош бўлиб қолган. Шпинделни суриш билан оправка шпиндел тешигига киради, магазиндан ечилади ва ишга киришади. </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286115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332656"/>
            <a:ext cx="8784976" cy="6336704"/>
          </a:xfrm>
        </p:spPr>
        <p:txBody>
          <a:bodyPr>
            <a:noAutofit/>
          </a:bodyPr>
          <a:lstStyle/>
          <a:p>
            <a:pPr marL="0" indent="536575" algn="just">
              <a:lnSpc>
                <a:spcPct val="130000"/>
              </a:lnSpc>
              <a:spcBef>
                <a:spcPts val="600"/>
              </a:spcBef>
              <a:buNone/>
            </a:pPr>
            <a:r>
              <a:rPr lang="uz-Cyrl-UZ" sz="2800" dirty="0">
                <a:latin typeface="Times New Roman" panose="02020603050405020304" pitchFamily="18" charset="0"/>
                <a:cs typeface="Times New Roman" panose="02020603050405020304" pitchFamily="18" charset="0"/>
              </a:rPr>
              <a:t>Шпиндел қайтарилганда кесувчи асбоб билан оправка шпинделдан ечилади ва магазинга маҳкамланади. Кесувчи асбобни алмаштириш учун магазин буралади ва бошқа кесувчи асбоб оправка билан дастгоҳ шпиндели билан ўқдош </a:t>
            </a:r>
            <a:r>
              <a:rPr lang="uz-Cyrl-UZ" sz="2800" dirty="0" smtClean="0">
                <a:latin typeface="Times New Roman" panose="02020603050405020304" pitchFamily="18" charset="0"/>
                <a:cs typeface="Times New Roman" panose="02020603050405020304" pitchFamily="18" charset="0"/>
              </a:rPr>
              <a:t>ҳолатга </a:t>
            </a:r>
            <a:r>
              <a:rPr lang="uz-Cyrl-UZ" sz="2800" dirty="0">
                <a:latin typeface="Times New Roman" panose="02020603050405020304" pitchFamily="18" charset="0"/>
                <a:cs typeface="Times New Roman" panose="02020603050405020304" pitchFamily="18" charset="0"/>
              </a:rPr>
              <a:t>келади.</a:t>
            </a:r>
          </a:p>
          <a:p>
            <a:pPr marL="0" indent="536575"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Бундай типдаги револвер магазинларда 12-16 та кесувчи асбоб ўрнатилади, шпиндел етарлича бикр бўлади. Кесувчи асбобни алмашиниш вақти 5 секунд бўлади.</a:t>
            </a:r>
          </a:p>
        </p:txBody>
      </p:sp>
    </p:spTree>
    <p:extLst>
      <p:ext uri="{BB962C8B-B14F-4D97-AF65-F5344CB8AC3E}">
        <p14:creationId xmlns:p14="http://schemas.microsoft.com/office/powerpoint/2010/main" val="408704922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5877272"/>
            <a:ext cx="8229600" cy="572143"/>
          </a:xfrm>
        </p:spPr>
        <p:txBody>
          <a:bodyPr>
            <a:normAutofit/>
          </a:bodyPr>
          <a:lstStyle/>
          <a:p>
            <a:pPr marL="0" indent="0" algn="ctr">
              <a:buNone/>
            </a:pPr>
            <a:r>
              <a:rPr lang="uz-Cyrl-UZ" sz="2800" b="1" dirty="0" smtClean="0">
                <a:latin typeface="Times New Roman" panose="02020603050405020304" pitchFamily="18" charset="0"/>
                <a:cs typeface="Times New Roman" panose="02020603050405020304" pitchFamily="18" charset="0"/>
              </a:rPr>
              <a:t>Пармалаш РДБ дастгоҳи</a:t>
            </a:r>
            <a:endParaRPr lang="ru-RU" sz="2800" dirty="0">
              <a:latin typeface="Times New Roman" panose="02020603050405020304" pitchFamily="18" charset="0"/>
              <a:cs typeface="Times New Roman" panose="02020603050405020304" pitchFamily="18" charset="0"/>
            </a:endParaRPr>
          </a:p>
        </p:txBody>
      </p:sp>
      <p:pic>
        <p:nvPicPr>
          <p:cNvPr id="337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4296" y="261256"/>
            <a:ext cx="5472000" cy="5472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177552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88640"/>
            <a:ext cx="8784976" cy="6552728"/>
          </a:xfrm>
        </p:spPr>
        <p:txBody>
          <a:bodyPr>
            <a:noAutofit/>
          </a:bodyPr>
          <a:lstStyle/>
          <a:p>
            <a:pPr marL="0" indent="536575" algn="just">
              <a:lnSpc>
                <a:spcPct val="150000"/>
              </a:lnSpc>
              <a:buNone/>
            </a:pPr>
            <a:r>
              <a:rPr lang="ru-RU" sz="2800" b="1" dirty="0" err="1">
                <a:latin typeface="Times New Roman" panose="02020603050405020304" pitchFamily="18" charset="0"/>
                <a:cs typeface="Times New Roman" panose="02020603050405020304" pitchFamily="18" charset="0"/>
              </a:rPr>
              <a:t>Шпиндел</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гилзали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магазинлар</a:t>
            </a:r>
            <a:r>
              <a:rPr lang="ru-RU" sz="2800" b="1"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Магазиннинг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позицияларида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асбоблар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эмас</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ўлчалган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созланган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асбоб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ўрнатилган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шпиндел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гилзалари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ўрнатилади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Шпиндел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гилзалари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магазини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шпиндел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бабакасига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жойлаштирилади</a:t>
            </a:r>
            <a:r>
              <a:rPr lang="ru-RU" sz="2800" dirty="0">
                <a:latin typeface="Times New Roman" panose="02020603050405020304" pitchFamily="18" charset="0"/>
                <a:cs typeface="Times New Roman" panose="02020603050405020304" pitchFamily="18" charset="0"/>
              </a:rPr>
              <a:t>. У барабан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чизиқли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типда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муммкин</a:t>
            </a:r>
            <a:r>
              <a:rPr lang="ru-RU" sz="2800" dirty="0">
                <a:latin typeface="Times New Roman" panose="02020603050405020304" pitchFamily="18" charset="0"/>
                <a:cs typeface="Times New Roman" panose="02020603050405020304" pitchFamily="18" charset="0"/>
              </a:rPr>
              <a:t>.</a:t>
            </a:r>
          </a:p>
          <a:p>
            <a:pPr marL="0" indent="536575" algn="just">
              <a:lnSpc>
                <a:spcPct val="150000"/>
              </a:lnSpc>
              <a:buNone/>
            </a:pPr>
            <a:r>
              <a:rPr lang="ru-RU" sz="2800" dirty="0" err="1">
                <a:latin typeface="Times New Roman" panose="02020603050405020304" pitchFamily="18" charset="0"/>
                <a:cs typeface="Times New Roman" panose="02020603050405020304" pitchFamily="18" charset="0"/>
              </a:rPr>
              <a:t>Шпиндел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гилзали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магазинлар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нархи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қимматлиги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шпиндел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гилзаларини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алмашиниши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аниқликни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пастлиги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сабабли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тарқалмаган</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8018776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indent="536575" algn="just">
              <a:lnSpc>
                <a:spcPct val="150000"/>
              </a:lnSpc>
              <a:spcBef>
                <a:spcPts val="0"/>
              </a:spcBef>
              <a:buNone/>
            </a:pPr>
            <a:r>
              <a:rPr lang="ru-RU" sz="2800" dirty="0" err="1">
                <a:latin typeface="Times New Roman" panose="02020603050405020304" pitchFamily="18" charset="0"/>
                <a:cs typeface="Times New Roman" panose="02020603050405020304" pitchFamily="18" charset="0"/>
              </a:rPr>
              <a:t>Қиздириб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штамплаш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линиясида</a:t>
            </a:r>
            <a:r>
              <a:rPr lang="ru-RU" sz="2800" dirty="0">
                <a:latin typeface="Times New Roman" panose="02020603050405020304" pitchFamily="18" charset="0"/>
                <a:cs typeface="Times New Roman" panose="02020603050405020304" pitchFamily="18" charset="0"/>
              </a:rPr>
              <a:t> заготовка </a:t>
            </a:r>
            <a:r>
              <a:rPr lang="ru-RU" sz="2800" dirty="0" err="1">
                <a:latin typeface="Times New Roman" panose="02020603050405020304" pitchFamily="18" charset="0"/>
                <a:cs typeface="Times New Roman" panose="02020603050405020304" pitchFamily="18" charset="0"/>
              </a:rPr>
              <a:t>роторли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иситиш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машинасига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кейин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штамплаш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ротори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четларини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роторига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совитиш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роторига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узатилади</a:t>
            </a:r>
            <a:r>
              <a:rPr lang="ru-RU" sz="2800" dirty="0">
                <a:latin typeface="Times New Roman" panose="02020603050405020304" pitchFamily="18" charset="0"/>
                <a:cs typeface="Times New Roman" panose="02020603050405020304" pitchFamily="18" charset="0"/>
              </a:rPr>
              <a:t>.</a:t>
            </a:r>
          </a:p>
          <a:p>
            <a:pPr marL="0" indent="536575" algn="just">
              <a:lnSpc>
                <a:spcPct val="150000"/>
              </a:lnSpc>
              <a:spcBef>
                <a:spcPts val="600"/>
              </a:spcBef>
              <a:buNone/>
            </a:pPr>
            <a:r>
              <a:rPr lang="ru-RU" sz="2800" dirty="0" err="1">
                <a:latin typeface="Times New Roman" panose="02020603050405020304" pitchFamily="18" charset="0"/>
                <a:cs typeface="Times New Roman" panose="02020603050405020304" pitchFamily="18" charset="0"/>
              </a:rPr>
              <a:t>Энг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охири</a:t>
            </a:r>
            <a:r>
              <a:rPr lang="ru-RU" sz="2800" dirty="0">
                <a:latin typeface="Times New Roman" panose="02020603050405020304" pitchFamily="18" charset="0"/>
                <a:cs typeface="Times New Roman" panose="02020603050405020304" pitchFamily="18" charset="0"/>
              </a:rPr>
              <a:t> заготовка </a:t>
            </a:r>
            <a:r>
              <a:rPr lang="ru-RU" sz="2800" dirty="0" err="1">
                <a:latin typeface="Times New Roman" panose="02020603050405020304" pitchFamily="18" charset="0"/>
                <a:cs typeface="Times New Roman" panose="02020603050405020304" pitchFamily="18" charset="0"/>
              </a:rPr>
              <a:t>кимёвий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усулда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роторига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Роторлар</a:t>
            </a:r>
            <a:r>
              <a:rPr lang="ru-RU" sz="2800" dirty="0">
                <a:latin typeface="Times New Roman" panose="02020603050405020304" pitchFamily="18" charset="0"/>
                <a:cs typeface="Times New Roman" panose="02020603050405020304" pitchFamily="18" charset="0"/>
              </a:rPr>
              <a:t> 2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4 </a:t>
            </a:r>
            <a:r>
              <a:rPr lang="ru-RU" sz="2800" dirty="0" err="1">
                <a:latin typeface="Times New Roman" panose="02020603050405020304" pitchFamily="18" charset="0"/>
                <a:cs typeface="Times New Roman" panose="02020603050405020304" pitchFamily="18" charset="0"/>
              </a:rPr>
              <a:t>жараённи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хил </a:t>
            </a:r>
            <a:r>
              <a:rPr lang="ru-RU" sz="2800" dirty="0" err="1">
                <a:latin typeface="Times New Roman" panose="02020603050405020304" pitchFamily="18" charset="0"/>
                <a:cs typeface="Times New Roman" panose="02020603050405020304" pitchFamily="18" charset="0"/>
              </a:rPr>
              <a:t>типдаги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партияси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кичик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бўлганда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линиянинг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роторли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номенклатурали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яратилади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улар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йўла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a:t>
            </a:r>
            <a:r>
              <a:rPr lang="ru-RU" sz="2800" dirty="0">
                <a:latin typeface="Times New Roman" panose="02020603050405020304" pitchFamily="18" charset="0"/>
                <a:cs typeface="Times New Roman" panose="02020603050405020304" pitchFamily="18" charset="0"/>
              </a:rPr>
              <a:t> хил </a:t>
            </a:r>
            <a:r>
              <a:rPr lang="ru-RU" sz="2800" dirty="0" err="1">
                <a:latin typeface="Times New Roman" panose="02020603050405020304" pitchFamily="18" charset="0"/>
                <a:cs typeface="Times New Roman" panose="02020603050405020304" pitchFamily="18" charset="0"/>
              </a:rPr>
              <a:t>буюмлар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ишлайдиган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асбоб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жиҳозланади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9827703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indent="539750" algn="just">
              <a:lnSpc>
                <a:spcPct val="110000"/>
              </a:lnSpc>
              <a:spcBef>
                <a:spcPts val="0"/>
              </a:spcBef>
              <a:buNone/>
            </a:pPr>
            <a:r>
              <a:rPr lang="ru-RU" sz="2800" b="1" dirty="0" err="1">
                <a:latin typeface="Times New Roman" panose="02020603050405020304" pitchFamily="18" charset="0"/>
                <a:cs typeface="Times New Roman" panose="02020603050405020304" pitchFamily="18" charset="0"/>
              </a:rPr>
              <a:t>Кесувчи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асбоб</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магазинлари</a:t>
            </a:r>
            <a:r>
              <a:rPr lang="ru-RU" sz="2800" b="1" dirty="0">
                <a:latin typeface="Times New Roman" panose="02020603050405020304" pitchFamily="18" charset="0"/>
                <a:cs typeface="Times New Roman" panose="02020603050405020304" pitchFamily="18" charset="0"/>
              </a:rPr>
              <a:t>.</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асбоблар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магазинга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махсус</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оправкаларда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ўрнатилади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Керакли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миқдордаги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асбоблар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магазини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алоҳида</a:t>
            </a:r>
            <a:r>
              <a:rPr lang="ru-RU" sz="2800" dirty="0">
                <a:latin typeface="Times New Roman" panose="02020603050405020304" pitchFamily="18" charset="0"/>
                <a:cs typeface="Times New Roman" panose="02020603050405020304" pitchFamily="18" charset="0"/>
              </a:rPr>
              <a:t> механизм </a:t>
            </a:r>
            <a:r>
              <a:rPr lang="ru-RU" sz="2800" dirty="0" err="1">
                <a:latin typeface="Times New Roman" panose="02020603050405020304" pitchFamily="18" charset="0"/>
                <a:cs typeface="Times New Roman" panose="02020603050405020304" pitchFamily="18" charset="0"/>
              </a:rPr>
              <a:t>кўринишида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лойиҳаланади</a:t>
            </a:r>
            <a:r>
              <a:rPr lang="ru-RU" sz="2800" dirty="0">
                <a:latin typeface="Times New Roman" panose="02020603050405020304" pitchFamily="18" charset="0"/>
                <a:cs typeface="Times New Roman" panose="02020603050405020304" pitchFamily="18" charset="0"/>
              </a:rPr>
              <a:t> (100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ортиқ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дастурига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мос</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равишда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асбоблар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магазиндан</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равишда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танланади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шпинделига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ўрнатилади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Ишлатиб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асбоблар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магазинга</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равишда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қўйилади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типдаги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асбоб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магазинлари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мавжуд</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буралувчи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занжирли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стелажли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асбоблар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магазини</a:t>
            </a:r>
            <a:r>
              <a:rPr lang="ru-RU" sz="2800" dirty="0">
                <a:latin typeface="Times New Roman" panose="02020603050405020304" pitchFamily="18" charset="0"/>
                <a:cs typeface="Times New Roman" panose="02020603050405020304" pitchFamily="18" charset="0"/>
              </a:rPr>
              <a:t> компоновка </a:t>
            </a:r>
            <a:r>
              <a:rPr lang="ru-RU" sz="2800" dirty="0" err="1">
                <a:latin typeface="Times New Roman" panose="02020603050405020304" pitchFamily="18" charset="0"/>
                <a:cs typeface="Times New Roman" panose="02020603050405020304" pitchFamily="18" charset="0"/>
              </a:rPr>
              <a:t>қилинишига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қараб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шпиндел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бабакасида</a:t>
            </a:r>
            <a:r>
              <a:rPr lang="ru-RU" sz="2800" dirty="0">
                <a:latin typeface="Times New Roman" panose="02020603050405020304" pitchFamily="18" charset="0"/>
                <a:cs typeface="Times New Roman" panose="02020603050405020304" pitchFamily="18" charset="0"/>
              </a:rPr>
              <a:t>, колоннада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станинада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столида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жойлашиши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11485324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4504" y="5085184"/>
            <a:ext cx="8229600" cy="1257003"/>
          </a:xfrm>
        </p:spPr>
        <p:txBody>
          <a:bodyPr anchor="ctr">
            <a:normAutofit fontScale="85000" lnSpcReduction="20000"/>
          </a:bodyPr>
          <a:lstStyle/>
          <a:p>
            <a:pPr marL="0" indent="0" algn="ctr">
              <a:buNone/>
            </a:pPr>
            <a:r>
              <a:rPr lang="ru-RU" dirty="0" smtClean="0">
                <a:latin typeface="Times New Roman" panose="02020603050405020304" pitchFamily="18" charset="0"/>
                <a:cs typeface="Times New Roman" panose="02020603050405020304" pitchFamily="18" charset="0"/>
              </a:rPr>
              <a:t>15.4-расм. </a:t>
            </a:r>
            <a:r>
              <a:rPr lang="ru-RU" dirty="0" err="1" smtClean="0">
                <a:latin typeface="Times New Roman" panose="02020603050405020304" pitchFamily="18" charset="0"/>
                <a:cs typeface="Times New Roman" panose="02020603050405020304" pitchFamily="18" charset="0"/>
              </a:rPr>
              <a:t>Кўп</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операцияли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дастгоҳларнинг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асбоб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магазинлари</a:t>
            </a:r>
            <a:r>
              <a:rPr lang="ru-RU" dirty="0" smtClean="0">
                <a:latin typeface="Times New Roman" panose="02020603050405020304" pitchFamily="18" charset="0"/>
                <a:cs typeface="Times New Roman" panose="02020603050405020304" pitchFamily="18" charset="0"/>
              </a:rPr>
              <a:t>: </a:t>
            </a:r>
          </a:p>
          <a:p>
            <a:pPr marL="0" indent="0" algn="ctr">
              <a:buNone/>
            </a:pPr>
            <a:r>
              <a:rPr lang="ru-RU" dirty="0" smtClean="0">
                <a:latin typeface="Times New Roman" panose="02020603050405020304" pitchFamily="18" charset="0"/>
                <a:cs typeface="Times New Roman" panose="02020603050405020304" pitchFamily="18" charset="0"/>
              </a:rPr>
              <a:t>а, б - </a:t>
            </a:r>
            <a:r>
              <a:rPr lang="ru-RU" dirty="0" err="1" smtClean="0">
                <a:latin typeface="Times New Roman" panose="02020603050405020304" pitchFamily="18" charset="0"/>
                <a:cs typeface="Times New Roman" panose="02020603050405020304" pitchFamily="18" charset="0"/>
              </a:rPr>
              <a:t>дискли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барабанли</a:t>
            </a:r>
            <a:r>
              <a:rPr lang="ru-RU" dirty="0" smtClean="0">
                <a:latin typeface="Times New Roman" panose="02020603050405020304" pitchFamily="18" charset="0"/>
                <a:cs typeface="Times New Roman" panose="02020603050405020304" pitchFamily="18" charset="0"/>
              </a:rPr>
              <a:t>; в - м – </a:t>
            </a:r>
            <a:r>
              <a:rPr lang="ru-RU" dirty="0" err="1" smtClean="0">
                <a:latin typeface="Times New Roman" panose="02020603050405020304" pitchFamily="18" charset="0"/>
                <a:cs typeface="Times New Roman" panose="02020603050405020304" pitchFamily="18" charset="0"/>
              </a:rPr>
              <a:t>занжирли</a:t>
            </a:r>
            <a:endParaRPr lang="ru-RU" dirty="0" smtClean="0">
              <a:latin typeface="Times New Roman" panose="02020603050405020304" pitchFamily="18" charset="0"/>
              <a:cs typeface="Times New Roman" panose="02020603050405020304" pitchFamily="18" charset="0"/>
            </a:endParaRPr>
          </a:p>
        </p:txBody>
      </p:sp>
      <p:pic>
        <p:nvPicPr>
          <p:cNvPr id="1024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426516"/>
            <a:ext cx="7708405" cy="45253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5522721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16632"/>
            <a:ext cx="8640960" cy="2736304"/>
          </a:xfrm>
        </p:spPr>
        <p:txBody>
          <a:bodyPr>
            <a:noAutofit/>
          </a:bodyPr>
          <a:lstStyle/>
          <a:p>
            <a:pPr marL="0" indent="536575" algn="just">
              <a:spcBef>
                <a:spcPts val="0"/>
              </a:spcBef>
              <a:buNone/>
            </a:pPr>
            <a:r>
              <a:rPr lang="uz-Cyrl-UZ" sz="2600" dirty="0">
                <a:latin typeface="Times New Roman" panose="02020603050405020304" pitchFamily="18" charset="0"/>
                <a:cs typeface="Times New Roman" panose="02020603050405020304" pitchFamily="18" charset="0"/>
              </a:rPr>
              <a:t>Энг кўп дисксимон ва барабан типидаги магазинлари тарқалган (15.4-расм). Занжирли магазинлар ҳажмини компакт ҳолида ва дастгоҳ конструкциясини кўп ўзгартирмасдан осон ўзгартириш мумкин. Кўп секцияли магазин катта ҳажмли бўлиши билан ҳамма кесувчи асбоблар заҳирасини кўчирмасдан магазинни битта секциясидан фойдаланиш имконини беради.</a:t>
            </a:r>
            <a:endParaRPr lang="ru-RU" sz="2600" dirty="0">
              <a:latin typeface="Times New Roman" panose="02020603050405020304" pitchFamily="18" charset="0"/>
              <a:cs typeface="Times New Roman" panose="02020603050405020304" pitchFamily="18" charset="0"/>
              <a:sym typeface="Symbol"/>
            </a:endParaRPr>
          </a:p>
        </p:txBody>
      </p:sp>
      <p:pic>
        <p:nvPicPr>
          <p:cNvPr id="23553"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3189284"/>
            <a:ext cx="2769055" cy="34080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55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3244552"/>
            <a:ext cx="3352800" cy="3352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7246054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336704"/>
          </a:xfrm>
        </p:spPr>
        <p:txBody>
          <a:bodyPr>
            <a:noAutofit/>
          </a:bodyPr>
          <a:lstStyle/>
          <a:p>
            <a:pPr marL="0" indent="536575" algn="just">
              <a:lnSpc>
                <a:spcPct val="130000"/>
              </a:lnSpc>
              <a:spcBef>
                <a:spcPts val="600"/>
              </a:spcBef>
              <a:buNone/>
            </a:pPr>
            <a:r>
              <a:rPr lang="ru-RU" sz="2800" dirty="0">
                <a:latin typeface="Times New Roman" panose="02020603050405020304" pitchFamily="18" charset="0"/>
                <a:cs typeface="Times New Roman" panose="02020603050405020304" pitchFamily="18" charset="0"/>
              </a:rPr>
              <a:t>Магазин </a:t>
            </a:r>
            <a:r>
              <a:rPr lang="ru-RU" sz="2800" dirty="0" err="1">
                <a:latin typeface="Times New Roman" panose="02020603050405020304" pitchFamily="18" charset="0"/>
                <a:cs typeface="Times New Roman" panose="02020603050405020304" pitchFamily="18" charset="0"/>
              </a:rPr>
              <a:t>шпиндел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бабкасида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жойлашганда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юкловчи</a:t>
            </a:r>
            <a:r>
              <a:rPr lang="ru-RU" sz="2800" dirty="0">
                <a:latin typeface="Times New Roman" panose="02020603050405020304" pitchFamily="18" charset="0"/>
                <a:cs typeface="Times New Roman" panose="02020603050405020304" pitchFamily="18" charset="0"/>
              </a:rPr>
              <a:t> автооператор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асбобни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алмаштиришда</a:t>
            </a:r>
            <a:r>
              <a:rPr lang="ru-RU" sz="2800" dirty="0">
                <a:latin typeface="Times New Roman" panose="02020603050405020304" pitchFamily="18" charset="0"/>
                <a:cs typeface="Times New Roman" panose="02020603050405020304" pitchFamily="18" charset="0"/>
              </a:rPr>
              <a:t> магазин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шпинделни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ҳолатини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қўшимча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координатациялашга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қолмайди</a:t>
            </a:r>
            <a:r>
              <a:rPr lang="ru-RU" sz="2800" dirty="0">
                <a:latin typeface="Times New Roman" panose="02020603050405020304" pitchFamily="18" charset="0"/>
                <a:cs typeface="Times New Roman" panose="02020603050405020304" pitchFamily="18" charset="0"/>
              </a:rPr>
              <a:t>.  Автооператор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цикли </a:t>
            </a:r>
            <a:r>
              <a:rPr lang="ru-RU" sz="2800" dirty="0" err="1">
                <a:latin typeface="Times New Roman" panose="02020603050405020304" pitchFamily="18" charset="0"/>
                <a:cs typeface="Times New Roman" panose="02020603050405020304" pitchFamily="18" charset="0"/>
              </a:rPr>
              <a:t>анча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оддийдир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Лекин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магазинни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шпиндел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бабкасида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жойлашиши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уни</a:t>
            </a:r>
            <a:r>
              <a:rPr lang="ru-RU" sz="2800" dirty="0">
                <a:latin typeface="Times New Roman" panose="02020603050405020304" pitchFamily="18" charset="0"/>
                <a:cs typeface="Times New Roman" panose="02020603050405020304" pitchFamily="18" charset="0"/>
              </a:rPr>
              <a:t> габарит </a:t>
            </a:r>
            <a:r>
              <a:rPr lang="ru-RU" sz="2800" dirty="0" err="1">
                <a:latin typeface="Times New Roman" panose="02020603050405020304" pitchFamily="18" charset="0"/>
                <a:cs typeface="Times New Roman" panose="02020603050405020304" pitchFamily="18" charset="0"/>
              </a:rPr>
              <a:t>ўлчамларини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массасини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катталашиб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кетишига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аниқлигига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таъсир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Магазинни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станинада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жойлаштирилса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асбобни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алмаштириш</a:t>
            </a:r>
            <a:r>
              <a:rPr lang="ru-RU" sz="2800" dirty="0">
                <a:latin typeface="Times New Roman" panose="02020603050405020304" pitchFamily="18" charset="0"/>
                <a:cs typeface="Times New Roman" panose="02020603050405020304" pitchFamily="18" charset="0"/>
              </a:rPr>
              <a:t> цикли </a:t>
            </a:r>
            <a:r>
              <a:rPr lang="ru-RU" sz="2800" dirty="0" err="1">
                <a:latin typeface="Times New Roman" panose="02020603050405020304" pitchFamily="18" charset="0"/>
                <a:cs typeface="Times New Roman" panose="02020603050405020304" pitchFamily="18" charset="0"/>
              </a:rPr>
              <a:t>мураккаблашиб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кетади</a:t>
            </a:r>
            <a:r>
              <a:rPr lang="ru-RU" sz="28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33831700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260648"/>
            <a:ext cx="8568952" cy="6264696"/>
          </a:xfrm>
        </p:spPr>
        <p:txBody>
          <a:bodyPr>
            <a:noAutofit/>
          </a:bodyPr>
          <a:lstStyle/>
          <a:p>
            <a:pPr marL="0" indent="536575" algn="just">
              <a:lnSpc>
                <a:spcPct val="120000"/>
              </a:lnSpc>
              <a:spcBef>
                <a:spcPts val="600"/>
              </a:spcBef>
              <a:buNone/>
            </a:pPr>
            <a:r>
              <a:rPr lang="uz-Cyrl-UZ" sz="2800" dirty="0">
                <a:latin typeface="Times New Roman" panose="02020603050405020304" pitchFamily="18" charset="0"/>
                <a:cs typeface="Times New Roman" panose="02020603050405020304" pitchFamily="18" charset="0"/>
              </a:rPr>
              <a:t>Кесувчи асбобни ҳар бир алмаштиришда шпиндел бабкаси ишчи ҳолатдан кесувчи асбобни алмаштириш ҳолатига силжишига  ва қайтиб ўз ўрнига силжишига тўғри келади. Магазин дастгоҳ ёнидаги стойкага ўрнатилганда дастгоҳни аниқлигига динамик таъсир қилмайди. Лекин дастгоҳни габариш ўлчамларини катталаб кетишига олиб келади.</a:t>
            </a:r>
          </a:p>
          <a:p>
            <a:pPr marL="0" indent="536575" algn="just">
              <a:lnSpc>
                <a:spcPct val="120000"/>
              </a:lnSpc>
              <a:spcBef>
                <a:spcPts val="600"/>
              </a:spcBef>
              <a:buNone/>
            </a:pPr>
            <a:r>
              <a:rPr lang="uz-Cyrl-UZ" sz="2800" dirty="0">
                <a:latin typeface="Times New Roman" panose="02020603050405020304" pitchFamily="18" charset="0"/>
                <a:cs typeface="Times New Roman" panose="02020603050405020304" pitchFamily="18" charset="0"/>
              </a:rPr>
              <a:t>Стеллаж типидаги магазинлар кўпинча дастгоҳ столига ўрнатилади. Бу холда кесувчи асбобни излаш учун позицияланиш тизимидан фойдаланилади. Бундай типдаги магазинларни камчилиги столни катталашиб кетишидир.</a:t>
            </a:r>
          </a:p>
        </p:txBody>
      </p:sp>
    </p:spTree>
    <p:extLst>
      <p:ext uri="{BB962C8B-B14F-4D97-AF65-F5344CB8AC3E}">
        <p14:creationId xmlns:p14="http://schemas.microsoft.com/office/powerpoint/2010/main" val="408459259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97205" y="6021288"/>
            <a:ext cx="8229600" cy="576064"/>
          </a:xfrm>
        </p:spPr>
        <p:txBody>
          <a:bodyPr>
            <a:normAutofit fontScale="92500" lnSpcReduction="20000"/>
          </a:bodyPr>
          <a:lstStyle/>
          <a:p>
            <a:pPr marL="0" indent="0" algn="ctr">
              <a:lnSpc>
                <a:spcPct val="120000"/>
              </a:lnSpc>
              <a:spcBef>
                <a:spcPts val="0"/>
              </a:spcBef>
              <a:buNone/>
            </a:pPr>
            <a:r>
              <a:rPr lang="ru-RU" b="1" dirty="0" err="1" smtClean="0">
                <a:latin typeface="Times New Roman" panose="02020603050405020304" pitchFamily="18" charset="0"/>
                <a:cs typeface="Times New Roman" panose="02020603050405020304" pitchFamily="18" charset="0"/>
              </a:rPr>
              <a:t>Жилвирлаш</a:t>
            </a:r>
            <a:r>
              <a:rPr lang="ru-RU" b="1" dirty="0" smtClean="0">
                <a:latin typeface="Times New Roman" panose="02020603050405020304" pitchFamily="18" charset="0"/>
                <a:cs typeface="Times New Roman" panose="02020603050405020304" pitchFamily="18" charset="0"/>
              </a:rPr>
              <a:t> РДБ </a:t>
            </a:r>
            <a:r>
              <a:rPr lang="ru-RU" b="1" dirty="0" err="1" smtClean="0">
                <a:latin typeface="Times New Roman" panose="02020603050405020304" pitchFamily="18" charset="0"/>
                <a:cs typeface="Times New Roman" panose="02020603050405020304" pitchFamily="18" charset="0"/>
              </a:rPr>
              <a:t>дастгоҳи</a:t>
            </a:r>
            <a:endParaRPr lang="ru-RU" b="1" dirty="0" smtClean="0">
              <a:latin typeface="Times New Roman" panose="02020603050405020304" pitchFamily="18" charset="0"/>
              <a:cs typeface="Times New Roman" panose="02020603050405020304" pitchFamily="18" charset="0"/>
            </a:endParaRPr>
          </a:p>
        </p:txBody>
      </p:sp>
      <p:pic>
        <p:nvPicPr>
          <p:cNvPr id="3481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373" t="15102" r="5741" b="10690"/>
          <a:stretch/>
        </p:blipFill>
        <p:spPr bwMode="auto">
          <a:xfrm>
            <a:off x="467544" y="404663"/>
            <a:ext cx="8280000" cy="51845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3968429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264696"/>
          </a:xfrm>
        </p:spPr>
        <p:txBody>
          <a:bodyPr>
            <a:noAutofit/>
          </a:bodyPr>
          <a:lstStyle/>
          <a:p>
            <a:pPr marL="0" indent="536575" algn="just">
              <a:lnSpc>
                <a:spcPct val="130000"/>
              </a:lnSpc>
              <a:spcBef>
                <a:spcPts val="600"/>
              </a:spcBef>
              <a:buNone/>
            </a:pPr>
            <a:r>
              <a:rPr lang="ru-RU" sz="2800" dirty="0" err="1">
                <a:latin typeface="Times New Roman" panose="02020603050405020304" pitchFamily="18" charset="0"/>
                <a:cs typeface="Times New Roman" panose="02020603050405020304" pitchFamily="18" charset="0"/>
              </a:rPr>
              <a:t>Кесувчи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асбоблар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магазини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мавжуд</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операцияли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дастгоҳлар</a:t>
            </a:r>
            <a:r>
              <a:rPr lang="ru-RU" sz="2800" dirty="0">
                <a:latin typeface="Times New Roman" panose="02020603050405020304" pitchFamily="18" charset="0"/>
                <a:cs typeface="Times New Roman" panose="02020603050405020304" pitchFamily="18" charset="0"/>
              </a:rPr>
              <a:t> автооператор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таъминланади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қайсики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бажараётган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функциясига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қараб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юкловчи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элтувчи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гуруҳларга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a:t>
            </a:r>
          </a:p>
          <a:p>
            <a:pPr marL="0" indent="536575" algn="just">
              <a:lnSpc>
                <a:spcPct val="130000"/>
              </a:lnSpc>
              <a:spcBef>
                <a:spcPts val="600"/>
              </a:spcBef>
              <a:buNone/>
            </a:pPr>
            <a:r>
              <a:rPr lang="ru-RU" sz="2800" dirty="0" err="1">
                <a:latin typeface="Times New Roman" panose="02020603050405020304" pitchFamily="18" charset="0"/>
                <a:cs typeface="Times New Roman" panose="02020603050405020304" pitchFamily="18" charset="0"/>
              </a:rPr>
              <a:t>Юкловчи</a:t>
            </a:r>
            <a:r>
              <a:rPr lang="ru-RU" sz="2800" dirty="0">
                <a:latin typeface="Times New Roman" panose="02020603050405020304" pitchFamily="18" charset="0"/>
                <a:cs typeface="Times New Roman" panose="02020603050405020304" pitchFamily="18" charset="0"/>
              </a:rPr>
              <a:t> автооператор </a:t>
            </a:r>
            <a:r>
              <a:rPr lang="ru-RU" sz="2800" dirty="0" err="1">
                <a:latin typeface="Times New Roman" panose="02020603050405020304" pitchFamily="18" charset="0"/>
                <a:cs typeface="Times New Roman" panose="02020603050405020304" pitchFamily="18" charset="0"/>
              </a:rPr>
              <a:t>фақат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шпинделидаги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асбобни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алмаштириш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ишлатилади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элтувчиси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асбобни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юкловчига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қайта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хизмат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Юкловчи</a:t>
            </a:r>
            <a:r>
              <a:rPr lang="ru-RU" sz="2800" dirty="0">
                <a:latin typeface="Times New Roman" panose="02020603050405020304" pitchFamily="18" charset="0"/>
                <a:cs typeface="Times New Roman" panose="02020603050405020304" pitchFamily="18" charset="0"/>
              </a:rPr>
              <a:t> оператор </a:t>
            </a:r>
            <a:r>
              <a:rPr lang="ru-RU" sz="2800" dirty="0" err="1">
                <a:latin typeface="Times New Roman" panose="02020603050405020304" pitchFamily="18" charset="0"/>
                <a:cs typeface="Times New Roman" panose="02020603050405020304" pitchFamily="18" charset="0"/>
              </a:rPr>
              <a:t>битта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иккита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ушлагичли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95521891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16521"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Кесувчи асбоб оправкасини қисиш радиал йўналишда бўйинчани орқа тарафидан ушлаш механизми пружинали қисқич ёрдамида (15.5-расм) ёки қамраб олувчи (15.5-расм) бўлиши мумкин.</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Ҳозирги пайтда энг кўп тарқалгани айланиб ишловчи иккита ушловчи юклаш қурилмасидир (15.5-расм). Дастгоҳ ишлаш жараёнида 1 магазин маълум бир ҳолатда ўрнайди, қайсики навбатдаги кесувчи асбоб юклаш-ечиш позициясига кириб келади.</a:t>
            </a:r>
          </a:p>
        </p:txBody>
      </p:sp>
    </p:spTree>
    <p:extLst>
      <p:ext uri="{BB962C8B-B14F-4D97-AF65-F5344CB8AC3E}">
        <p14:creationId xmlns:p14="http://schemas.microsoft.com/office/powerpoint/2010/main" val="222461734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97205" y="5589240"/>
            <a:ext cx="8229600" cy="576064"/>
          </a:xfrm>
        </p:spPr>
        <p:txBody>
          <a:bodyPr>
            <a:normAutofit fontScale="92500" lnSpcReduction="20000"/>
          </a:bodyPr>
          <a:lstStyle/>
          <a:p>
            <a:pPr marL="0" indent="0" algn="ctr">
              <a:lnSpc>
                <a:spcPct val="120000"/>
              </a:lnSpc>
              <a:spcBef>
                <a:spcPts val="0"/>
              </a:spcBef>
              <a:buNone/>
            </a:pPr>
            <a:r>
              <a:rPr lang="ru-RU" dirty="0" smtClean="0">
                <a:latin typeface="Times New Roman" panose="02020603050405020304" pitchFamily="18" charset="0"/>
                <a:cs typeface="Times New Roman" panose="02020603050405020304" pitchFamily="18" charset="0"/>
              </a:rPr>
              <a:t>15.5-расм. </a:t>
            </a:r>
            <a:r>
              <a:rPr lang="ru-RU" dirty="0" err="1" smtClean="0">
                <a:latin typeface="Times New Roman" panose="02020603050405020304" pitchFamily="18" charset="0"/>
                <a:cs typeface="Times New Roman" panose="02020603050405020304" pitchFamily="18" charset="0"/>
              </a:rPr>
              <a:t>Автооператорнинг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схемаси</a:t>
            </a:r>
            <a:r>
              <a:rPr lang="ru-RU" dirty="0" smtClean="0">
                <a:latin typeface="Times New Roman" panose="02020603050405020304" pitchFamily="18" charset="0"/>
                <a:cs typeface="Times New Roman" panose="02020603050405020304" pitchFamily="18" charset="0"/>
              </a:rPr>
              <a:t>.</a:t>
            </a:r>
          </a:p>
        </p:txBody>
      </p:sp>
      <p:pic>
        <p:nvPicPr>
          <p:cNvPr id="4102" name="Picture 6"/>
          <p:cNvPicPr>
            <a:picLocks noChangeAspect="1" noChangeArrowheads="1"/>
          </p:cNvPicPr>
          <p:nvPr/>
        </p:nvPicPr>
        <p:blipFill rotWithShape="1">
          <a:blip r:embed="rId2">
            <a:extLst>
              <a:ext uri="{28A0092B-C50C-407E-A947-70E740481C1C}">
                <a14:useLocalDpi xmlns:a14="http://schemas.microsoft.com/office/drawing/2010/main" val="0"/>
              </a:ext>
            </a:extLst>
          </a:blip>
          <a:srcRect r="3878"/>
          <a:stretch/>
        </p:blipFill>
        <p:spPr bwMode="auto">
          <a:xfrm>
            <a:off x="442273" y="476672"/>
            <a:ext cx="8378199" cy="45670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594357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18153" y="3717032"/>
            <a:ext cx="3317743" cy="2520280"/>
          </a:xfrm>
        </p:spPr>
        <p:txBody>
          <a:bodyPr anchor="ctr">
            <a:noAutofit/>
          </a:bodyPr>
          <a:lstStyle/>
          <a:p>
            <a:pPr marL="0" indent="0" algn="ctr">
              <a:lnSpc>
                <a:spcPct val="150000"/>
              </a:lnSpc>
              <a:spcBef>
                <a:spcPts val="0"/>
              </a:spcBef>
              <a:buNone/>
            </a:pPr>
            <a:r>
              <a:rPr lang="ru-RU" sz="2800" b="1" dirty="0" err="1" smtClean="0">
                <a:latin typeface="Times New Roman" panose="02020603050405020304" pitchFamily="18" charset="0"/>
                <a:cs typeface="Times New Roman" panose="02020603050405020304" pitchFamily="18" charset="0"/>
              </a:rPr>
              <a:t>Автооператорлар</a:t>
            </a:r>
            <a:r>
              <a:rPr lang="ru-RU" sz="2800" b="1" dirty="0" smtClean="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p:txBody>
      </p:sp>
      <p:pic>
        <p:nvPicPr>
          <p:cNvPr id="819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5" y="107704"/>
            <a:ext cx="5269140" cy="29612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31704" y="3155776"/>
            <a:ext cx="4876800" cy="3657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7545414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Автооператор иккита ушлагич билан бир вақтда буралади, 3 олдинги ва 4 кейинги кесувчи асбобларни ушлаган ҳолатда.</a:t>
            </a:r>
          </a:p>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Қисиш механизми оправкани шпинделда озод қилади ва автооператор ўқ бўйлаб сурилади, олдинги кесувчи асбобни Шпинделда қолдириб ва кейингисини магазинда қолдириб (15.5-расм). Шундан кейин автооператор 1800 га буралади, олдинги ва кейинги кесувчи асбобларни ўрнини алмаштириш учун ва ўқ бўйлаб силжиб кейинги асбобни шпинделга, олдинги асбобни магазин уясига ўрнатади (15.5-расм). </a:t>
            </a:r>
          </a:p>
        </p:txBody>
      </p:sp>
    </p:spTree>
    <p:extLst>
      <p:ext uri="{BB962C8B-B14F-4D97-AF65-F5344CB8AC3E}">
        <p14:creationId xmlns:p14="http://schemas.microsoft.com/office/powerpoint/2010/main" val="30943563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8"/>
            <a:ext cx="8424936" cy="6264696"/>
          </a:xfrm>
        </p:spPr>
        <p:txBody>
          <a:bodyPr>
            <a:noAutofit/>
          </a:bodyPr>
          <a:lstStyle/>
          <a:p>
            <a:pPr marL="0" indent="536575" algn="just">
              <a:lnSpc>
                <a:spcPct val="110000"/>
              </a:lnSpc>
              <a:buNone/>
            </a:pPr>
            <a:r>
              <a:rPr lang="uz-Cyrl-UZ" sz="2800" dirty="0" smtClean="0">
                <a:latin typeface="Times New Roman" panose="02020603050405020304" pitchFamily="18" charset="0"/>
                <a:cs typeface="Times New Roman" panose="02020603050405020304" pitchFamily="18" charset="0"/>
              </a:rPr>
              <a:t>Қисиш механизми шпинделга янги оправкани маҳкамлайди, автооператор эса бошланғич вазиятга буралади. Кесувчи асбобни алмаштириш цикли 5-6 секунд вақтни олади. </a:t>
            </a:r>
          </a:p>
          <a:p>
            <a:pPr marL="0" indent="536575" algn="just">
              <a:lnSpc>
                <a:spcPct val="110000"/>
              </a:lnSpc>
              <a:buNone/>
            </a:pPr>
            <a:r>
              <a:rPr lang="uz-Cyrl-UZ" sz="2800" dirty="0" smtClean="0">
                <a:latin typeface="Times New Roman" panose="02020603050405020304" pitchFamily="18" charset="0"/>
                <a:cs typeface="Times New Roman" panose="02020603050405020304" pitchFamily="18" charset="0"/>
              </a:rPr>
              <a:t>Автоматик кесувчи асбобнинг алмаштириш қурилмаларини лойиҳалаш дастгоҳни хизмат вазифаси ва компановкасига қараб бажарилади. Шу билан бирга кесувчи асбобларни алмаштириш қурилмаларига қуйидаги талаблар қўйилади: кесувчи асбобни алмаштириш учун минимал вақт, кесувчи асбоб йиғувчи ҳажмини етарлилиги, ихчамлиги ва жойлашган майдонининг камлиги, яшаш даври ва ишончлилиги.</a:t>
            </a:r>
          </a:p>
        </p:txBody>
      </p:sp>
    </p:spTree>
    <p:extLst>
      <p:ext uri="{BB962C8B-B14F-4D97-AF65-F5344CB8AC3E}">
        <p14:creationId xmlns:p14="http://schemas.microsoft.com/office/powerpoint/2010/main" val="26097802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8"/>
            <a:ext cx="8424936" cy="6264696"/>
          </a:xfrm>
        </p:spPr>
        <p:txBody>
          <a:bodyPr>
            <a:noAutofit/>
          </a:bodyPr>
          <a:lstStyle/>
          <a:p>
            <a:pPr marL="0" indent="536575" algn="just">
              <a:spcBef>
                <a:spcPts val="600"/>
              </a:spcBef>
              <a:buNone/>
            </a:pPr>
            <a:r>
              <a:rPr lang="uz-Cyrl-UZ" sz="2800" b="1" dirty="0" smtClean="0">
                <a:latin typeface="Times New Roman" panose="02020603050405020304" pitchFamily="18" charset="0"/>
                <a:cs typeface="Times New Roman" panose="02020603050405020304" pitchFamily="18" charset="0"/>
              </a:rPr>
              <a:t>Асбобларни алмаштириш цикли.</a:t>
            </a:r>
          </a:p>
          <a:p>
            <a:pPr marL="0" indent="536575" algn="just">
              <a:spcBef>
                <a:spcPts val="600"/>
              </a:spcBef>
              <a:buNone/>
            </a:pPr>
            <a:r>
              <a:rPr lang="uz-Cyrl-UZ" sz="2800" dirty="0" smtClean="0">
                <a:latin typeface="Times New Roman" panose="02020603050405020304" pitchFamily="18" charset="0"/>
                <a:cs typeface="Times New Roman" panose="02020603050405020304" pitchFamily="18" charset="0"/>
              </a:rPr>
              <a:t>1)	Бошланғич ҳолат. Автооператор горизонтал туради, клеш магазинда, шпиндел бабка ишлов бермокда.</a:t>
            </a:r>
          </a:p>
          <a:p>
            <a:pPr marL="0" indent="536575" algn="just">
              <a:spcBef>
                <a:spcPts val="600"/>
              </a:spcBef>
              <a:buNone/>
            </a:pPr>
            <a:r>
              <a:rPr lang="uz-Cyrl-UZ" sz="2800" dirty="0" smtClean="0">
                <a:latin typeface="Times New Roman" panose="02020603050405020304" pitchFamily="18" charset="0"/>
                <a:cs typeface="Times New Roman" panose="02020603050405020304" pitchFamily="18" charset="0"/>
              </a:rPr>
              <a:t>2)	Ишчи суриш бошланишида рақамли дастур билан бошқариладиган қурилмасидаги янги асбобни қидиришга команда берилади. Магазин диски айланади; ишчи позицияга ўтган барабан буралади ва клешга керакли асбобни киритади, сўнгра клешлар горизонтал ҳолатни эгаллайди.</a:t>
            </a:r>
          </a:p>
          <a:p>
            <a:pPr marL="0" indent="536575" algn="just">
              <a:spcBef>
                <a:spcPts val="600"/>
              </a:spcBef>
              <a:buNone/>
            </a:pPr>
            <a:r>
              <a:rPr lang="uz-Cyrl-UZ" sz="2800" dirty="0" smtClean="0">
                <a:latin typeface="Times New Roman" panose="02020603050405020304" pitchFamily="18" charset="0"/>
                <a:cs typeface="Times New Roman" panose="02020603050405020304" pitchFamily="18" charset="0"/>
              </a:rPr>
              <a:t>3)	Шпиндел бабкани орқага қайтаришга,	асбобни алмаштиришга ва шпинделдаги асбобга мос бўлган бўш уячани ахтаришга команда берилади.</a:t>
            </a:r>
          </a:p>
        </p:txBody>
      </p:sp>
    </p:spTree>
    <p:extLst>
      <p:ext uri="{BB962C8B-B14F-4D97-AF65-F5344CB8AC3E}">
        <p14:creationId xmlns:p14="http://schemas.microsoft.com/office/powerpoint/2010/main" val="183477323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8"/>
            <a:ext cx="8424936" cy="6264696"/>
          </a:xfrm>
        </p:spPr>
        <p:txBody>
          <a:bodyPr>
            <a:noAutofit/>
          </a:bodyPr>
          <a:lstStyle/>
          <a:p>
            <a:pPr marL="0" indent="536575" algn="just">
              <a:lnSpc>
                <a:spcPct val="120000"/>
              </a:lnSpc>
              <a:spcBef>
                <a:spcPts val="600"/>
              </a:spcBef>
              <a:buNone/>
            </a:pPr>
            <a:r>
              <a:rPr lang="uz-Cyrl-UZ" sz="2800" dirty="0" smtClean="0">
                <a:latin typeface="Times New Roman" panose="02020603050405020304" pitchFamily="18" charset="0"/>
                <a:cs typeface="Times New Roman" panose="02020603050405020304" pitchFamily="18" charset="0"/>
              </a:rPr>
              <a:t>4)	Бабка энг четки орқа ҳолатга келади. Шпиндел ўрта ҳолатга индексацияланади, асбоб қисман бўшатилади.</a:t>
            </a:r>
          </a:p>
          <a:p>
            <a:pPr marL="0" indent="536575" algn="just">
              <a:lnSpc>
                <a:spcPct val="120000"/>
              </a:lnSpc>
              <a:spcBef>
                <a:spcPts val="600"/>
              </a:spcBef>
              <a:buNone/>
            </a:pPr>
            <a:r>
              <a:rPr lang="uz-Cyrl-UZ" sz="2800" dirty="0" smtClean="0">
                <a:latin typeface="Times New Roman" panose="02020603050405020304" pitchFamily="18" charset="0"/>
                <a:cs typeface="Times New Roman" panose="02020603050405020304" pitchFamily="18" charset="0"/>
              </a:rPr>
              <a:t>5)	Автооператор 45 градусга буралади, асбобни тўлиқ маҳкамлайди, сўнгра 90 градусга буралиб, шпинделда ва клешда бўлган асбобларни қамраб олади.</a:t>
            </a:r>
          </a:p>
          <a:p>
            <a:pPr marL="0" indent="536575" algn="just">
              <a:lnSpc>
                <a:spcPct val="120000"/>
              </a:lnSpc>
              <a:spcBef>
                <a:spcPts val="600"/>
              </a:spcBef>
              <a:buNone/>
            </a:pPr>
            <a:r>
              <a:rPr lang="uz-Cyrl-UZ" sz="2800" dirty="0" smtClean="0">
                <a:latin typeface="Times New Roman" panose="02020603050405020304" pitchFamily="18" charset="0"/>
                <a:cs typeface="Times New Roman" panose="02020603050405020304" pitchFamily="18" charset="0"/>
              </a:rPr>
              <a:t>6)	Автооператор олдинги ҳолатга ўтади, 180 градусга буралади, асбобларни ўрнини алмаштиради, шпиндел ва клеш конусига асбобларни олиб боради.	</a:t>
            </a:r>
          </a:p>
          <a:p>
            <a:pPr marL="0" indent="536575" algn="just">
              <a:lnSpc>
                <a:spcPct val="120000"/>
              </a:lnSpc>
              <a:spcBef>
                <a:spcPts val="600"/>
              </a:spcBef>
              <a:buNone/>
            </a:pPr>
            <a:r>
              <a:rPr lang="ru-RU" sz="2800" dirty="0" smtClean="0">
                <a:latin typeface="Times New Roman" panose="02020603050405020304" pitchFamily="18" charset="0"/>
                <a:cs typeface="Times New Roman" panose="02020603050405020304" pitchFamily="18" charset="0"/>
              </a:rPr>
              <a:t>7)	</a:t>
            </a:r>
            <a:r>
              <a:rPr lang="ru-RU" sz="2800" dirty="0" err="1" smtClean="0">
                <a:latin typeface="Times New Roman" panose="02020603050405020304" pitchFamily="18" charset="0"/>
                <a:cs typeface="Times New Roman" panose="02020603050405020304" pitchFamily="18" charset="0"/>
              </a:rPr>
              <a:t>Оралиқ</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ҳолатда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шпиндел</a:t>
            </a:r>
            <a:r>
              <a:rPr lang="ru-RU" sz="2800" dirty="0" smtClean="0">
                <a:latin typeface="Times New Roman" panose="02020603050405020304" pitchFamily="18" charset="0"/>
                <a:cs typeface="Times New Roman" panose="02020603050405020304" pitchFamily="18" charset="0"/>
              </a:rPr>
              <a:t> 45 </a:t>
            </a:r>
            <a:r>
              <a:rPr lang="ru-RU" sz="2800" dirty="0" err="1" smtClean="0">
                <a:latin typeface="Times New Roman" panose="02020603050405020304" pitchFamily="18" charset="0"/>
                <a:cs typeface="Times New Roman" panose="02020603050405020304" pitchFamily="18" charset="0"/>
              </a:rPr>
              <a:t>градусга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буралади</a:t>
            </a:r>
            <a:r>
              <a:rPr lang="ru-RU" sz="2800" dirty="0" smtClean="0">
                <a:latin typeface="Times New Roman" panose="02020603050405020304" pitchFamily="18" charset="0"/>
                <a:cs typeface="Times New Roman" panose="02020603050405020304" pitchFamily="18" charset="0"/>
              </a:rPr>
              <a:t>.</a:t>
            </a:r>
            <a:endParaRPr lang="uz-Cyrl-UZ" sz="28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6977709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8"/>
            <a:ext cx="8424936" cy="6264696"/>
          </a:xfrm>
        </p:spPr>
        <p:txBody>
          <a:bodyPr>
            <a:noAutofit/>
          </a:bodyPr>
          <a:lstStyle/>
          <a:p>
            <a:pPr marL="0" indent="536575" algn="just">
              <a:lnSpc>
                <a:spcPct val="110000"/>
              </a:lnSpc>
              <a:buNone/>
            </a:pPr>
            <a:r>
              <a:rPr lang="uz-Cyrl-UZ" sz="2800" dirty="0" smtClean="0">
                <a:latin typeface="Times New Roman" panose="02020603050405020304" pitchFamily="18" charset="0"/>
                <a:cs typeface="Times New Roman" panose="02020603050405020304" pitchFamily="18" charset="0"/>
              </a:rPr>
              <a:t>8)	Бошланғич ҳолатда автооператор 90 градусга буралади, клеш ишлаб бўлган асбобни жойига қўяди.</a:t>
            </a:r>
          </a:p>
          <a:p>
            <a:pPr marL="0" indent="536575" algn="just">
              <a:lnSpc>
                <a:spcPct val="110000"/>
              </a:lnSpc>
              <a:buNone/>
            </a:pPr>
            <a:r>
              <a:rPr lang="uz-Cyrl-UZ" sz="2800" dirty="0" smtClean="0">
                <a:latin typeface="Times New Roman" panose="02020603050405020304" pitchFamily="18" charset="0"/>
                <a:cs typeface="Times New Roman" panose="02020603050405020304" pitchFamily="18" charset="0"/>
              </a:rPr>
              <a:t>9)	Бабка асбобни хомаки деталга теккунга қадар тез юришни бошлайди, стол тормозланади, асбоб қисилади, шпиндел индексациядан чиқарилади, суришни ва шпинделни айланиши уланади.</a:t>
            </a:r>
          </a:p>
          <a:p>
            <a:pPr marL="0" indent="536575" algn="ctr">
              <a:lnSpc>
                <a:spcPct val="110000"/>
              </a:lnSpc>
              <a:buNone/>
            </a:pPr>
            <a:endParaRPr lang="uz-Cyrl-UZ" sz="2800" b="1" dirty="0" smtClean="0">
              <a:latin typeface="Times New Roman" panose="02020603050405020304" pitchFamily="18" charset="0"/>
              <a:cs typeface="Times New Roman" panose="02020603050405020304" pitchFamily="18" charset="0"/>
            </a:endParaRPr>
          </a:p>
          <a:p>
            <a:pPr marL="0" indent="536575" algn="ctr">
              <a:lnSpc>
                <a:spcPct val="110000"/>
              </a:lnSpc>
              <a:buNone/>
            </a:pPr>
            <a:r>
              <a:rPr lang="uz-Cyrl-UZ" sz="2800" b="1" dirty="0" smtClean="0">
                <a:latin typeface="Times New Roman" panose="02020603050405020304" pitchFamily="18" charset="0"/>
                <a:cs typeface="Times New Roman" panose="02020603050405020304" pitchFamily="18" charset="0"/>
              </a:rPr>
              <a:t>Заготовкалар ва тайёр деталларни тўплаш мосламалари.</a:t>
            </a:r>
          </a:p>
          <a:p>
            <a:pPr marL="0" indent="536575" algn="just">
              <a:lnSpc>
                <a:spcPct val="110000"/>
              </a:lnSpc>
              <a:buNone/>
            </a:pPr>
            <a:r>
              <a:rPr lang="uz-Cyrl-UZ" sz="2800" dirty="0" smtClean="0">
                <a:latin typeface="Times New Roman" panose="02020603050405020304" pitchFamily="18" charset="0"/>
                <a:cs typeface="Times New Roman" panose="02020603050405020304" pitchFamily="18" charset="0"/>
              </a:rPr>
              <a:t>Таъминлаш механизмлари материал ёки заготовкани иш зонасига узатиш учун мўлжалланган.</a:t>
            </a:r>
          </a:p>
        </p:txBody>
      </p:sp>
    </p:spTree>
    <p:extLst>
      <p:ext uri="{BB962C8B-B14F-4D97-AF65-F5344CB8AC3E}">
        <p14:creationId xmlns:p14="http://schemas.microsoft.com/office/powerpoint/2010/main" val="3246530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8"/>
            <a:ext cx="8424936" cy="6264696"/>
          </a:xfrm>
        </p:spPr>
        <p:txBody>
          <a:bodyPr>
            <a:noAutofit/>
          </a:bodyPr>
          <a:lstStyle/>
          <a:p>
            <a:pPr marL="0" indent="536575" algn="just">
              <a:lnSpc>
                <a:spcPct val="110000"/>
              </a:lnSpc>
              <a:buNone/>
            </a:pPr>
            <a:r>
              <a:rPr lang="uz-Cyrl-UZ" sz="2800" dirty="0" smtClean="0">
                <a:latin typeface="Times New Roman" panose="02020603050405020304" pitchFamily="18" charset="0"/>
                <a:cs typeface="Times New Roman" panose="02020603050405020304" pitchFamily="18" charset="0"/>
              </a:rPr>
              <a:t>Кўплаб ва йирик сериялаб ишлаб чиқаришда заготовканинг шакли, тури ва ўлчамига мос махсус қурилмалар яратилади. Сериялаб ва кичик сериялаб ишлаб чиқаришда турли заготовкаларнинг ҳар бирига мослаб тезда қайта созлашга имкон берувчи универсал созлаш қурилмаларидан фойдаланилади.</a:t>
            </a:r>
          </a:p>
          <a:p>
            <a:pPr marL="0" indent="536575" algn="just">
              <a:lnSpc>
                <a:spcPct val="110000"/>
              </a:lnSpc>
              <a:buNone/>
            </a:pPr>
            <a:r>
              <a:rPr lang="uz-Cyrl-UZ" sz="2800" dirty="0" smtClean="0">
                <a:latin typeface="Times New Roman" panose="02020603050405020304" pitchFamily="18" charset="0"/>
                <a:cs typeface="Times New Roman" panose="02020603050405020304" pitchFamily="18" charset="0"/>
              </a:rPr>
              <a:t>Ўралган заготовкалар (винт-ғалтакка ўралган сим ёки лента ва ҳар хил кесимли прокат); чивиқ заготовкалар (чивиқлар, полосалар); донали заготовкалар (қуйма, штамповка, чала фабрикат, чивиқ ва бошқалар); кукун заготовкалар (пресс-кукунлар, гранулалар ва бошқалар) бўлади.</a:t>
            </a:r>
          </a:p>
        </p:txBody>
      </p:sp>
    </p:spTree>
    <p:extLst>
      <p:ext uri="{BB962C8B-B14F-4D97-AF65-F5344CB8AC3E}">
        <p14:creationId xmlns:p14="http://schemas.microsoft.com/office/powerpoint/2010/main" val="96583455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8"/>
            <a:ext cx="8424936" cy="6264696"/>
          </a:xfrm>
        </p:spPr>
        <p:txBody>
          <a:bodyPr>
            <a:noAutofit/>
          </a:bodyPr>
          <a:lstStyle/>
          <a:p>
            <a:pPr marL="0" indent="536575" algn="just">
              <a:lnSpc>
                <a:spcPct val="130000"/>
              </a:lnSpc>
              <a:buNone/>
            </a:pPr>
            <a:r>
              <a:rPr lang="uz-Cyrl-UZ" sz="2800" dirty="0" smtClean="0">
                <a:latin typeface="Times New Roman" panose="02020603050405020304" pitchFamily="18" charset="0"/>
                <a:cs typeface="Times New Roman" panose="02020603050405020304" pitchFamily="18" charset="0"/>
              </a:rPr>
              <a:t>Ўралган материалларни дастгоҳга қўйишдан аввал улар кареткада шахмат тартибида жойлаштирилган штифтлар, тароқлар, роликлар ёки дюзлар орасидан ёхуд айланувчи букик трубка орқали тортиб ўтказиб тўғриланади.</a:t>
            </a:r>
          </a:p>
          <a:p>
            <a:pPr marL="0" indent="536575" algn="just">
              <a:lnSpc>
                <a:spcPct val="130000"/>
              </a:lnSpc>
              <a:buNone/>
            </a:pPr>
            <a:r>
              <a:rPr lang="uz-Cyrl-UZ" sz="2800" dirty="0" smtClean="0">
                <a:latin typeface="Times New Roman" panose="02020603050405020304" pitchFamily="18" charset="0"/>
                <a:cs typeface="Times New Roman" panose="02020603050405020304" pitchFamily="18" charset="0"/>
              </a:rPr>
              <a:t>Тўғриловчи қурилмани ростласа бўлади. Узатувчи қурилма кулачок кулиса ёки кривошипдан қайтма-илгарилама ҳаракат олади сиқувчи мослама Г сиқмай турган пайтда симни иш зонаси томон ҳаракатланади. Кейин мослама симни сиқади, узатувчи механизм эса дастлабки вазиятига қайтади.</a:t>
            </a:r>
          </a:p>
        </p:txBody>
      </p:sp>
    </p:spTree>
    <p:extLst>
      <p:ext uri="{BB962C8B-B14F-4D97-AF65-F5344CB8AC3E}">
        <p14:creationId xmlns:p14="http://schemas.microsoft.com/office/powerpoint/2010/main" val="23624938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8"/>
            <a:ext cx="8424936" cy="6264696"/>
          </a:xfrm>
        </p:spPr>
        <p:txBody>
          <a:bodyPr>
            <a:noAutofit/>
          </a:bodyPr>
          <a:lstStyle/>
          <a:p>
            <a:pPr marL="0" indent="536575" algn="just">
              <a:lnSpc>
                <a:spcPct val="110000"/>
              </a:lnSpc>
              <a:buNone/>
            </a:pPr>
            <a:r>
              <a:rPr lang="uz-Cyrl-UZ" sz="2800" dirty="0" smtClean="0">
                <a:latin typeface="Times New Roman" panose="02020603050405020304" pitchFamily="18" charset="0"/>
                <a:cs typeface="Times New Roman" panose="02020603050405020304" pitchFamily="18" charset="0"/>
              </a:rPr>
              <a:t>Дастгоҳни лента материал билан таъминлаш схемаси 15.5-расмда кўрсатилган. Машиналарни донали заготовкалар билан турли қурилмалар таъминлаб туради.</a:t>
            </a:r>
          </a:p>
          <a:p>
            <a:pPr marL="0" indent="536575" algn="just">
              <a:lnSpc>
                <a:spcPct val="110000"/>
              </a:lnSpc>
              <a:buNone/>
            </a:pPr>
            <a:r>
              <a:rPr lang="uz-Cyrl-UZ" sz="2800" dirty="0" smtClean="0">
                <a:latin typeface="Times New Roman" panose="02020603050405020304" pitchFamily="18" charset="0"/>
                <a:cs typeface="Times New Roman" panose="02020603050405020304" pitchFamily="18" charset="0"/>
              </a:rPr>
              <a:t>Турли вазифаларни бажарадиган кўп сонли юклаш қурилмалари ишлаб чиқилган ва саноатда жорий этилган. Юклаш қурилмасининг структура схемаси қисман ёки тўлиқ тарзда қуйидаги мақсадли механизмларни ўз ичига олади: магазинлар, бункерлар, йиғгичлар, нов, таъминлагичлар, узгичлар, тутқичлар, оқим бўлгичлар, сургичлар, керакли жойга (адресга) элтгичлар, кантователлар ва қисувчи механизмлар.</a:t>
            </a:r>
          </a:p>
        </p:txBody>
      </p:sp>
    </p:spTree>
    <p:extLst>
      <p:ext uri="{BB962C8B-B14F-4D97-AF65-F5344CB8AC3E}">
        <p14:creationId xmlns:p14="http://schemas.microsoft.com/office/powerpoint/2010/main" val="303213857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55576" y="1988840"/>
            <a:ext cx="7938776" cy="2308324"/>
          </a:xfrm>
          <a:prstGeom prst="rect">
            <a:avLst/>
          </a:prstGeom>
          <a:noFill/>
        </p:spPr>
        <p:txBody>
          <a:bodyPr wrap="none" lIns="91440" tIns="45720" rIns="91440" bIns="45720">
            <a:prstTxWarp prst="textWave2">
              <a:avLst>
                <a:gd name="adj1" fmla="val 15359"/>
                <a:gd name="adj2" fmla="val 0"/>
              </a:avLst>
            </a:prstTxWarp>
            <a:spAutoFit/>
          </a:bodyPr>
          <a:lstStyle/>
          <a:p>
            <a:pPr algn="ctr"/>
            <a:r>
              <a:rPr lang="uz-Cyrl-UZ" sz="7200" b="1" cap="none" spc="0" dirty="0" smtClean="0">
                <a:ln w="10541" cmpd="sng">
                  <a:solidFill>
                    <a:schemeClr val="accent1">
                      <a:shade val="88000"/>
                      <a:satMod val="110000"/>
                    </a:schemeClr>
                  </a:solidFill>
                  <a:prstDash val="solid"/>
                </a:ln>
                <a:solidFill>
                  <a:schemeClr val="accent6">
                    <a:lumMod val="75000"/>
                  </a:schemeClr>
                </a:solidFill>
                <a:effectLst/>
                <a:latin typeface="Times New Roman" pitchFamily="18" charset="0"/>
                <a:cs typeface="Times New Roman" pitchFamily="18" charset="0"/>
              </a:rPr>
              <a:t>ЭЪТИБОРИНГИЗ </a:t>
            </a:r>
          </a:p>
          <a:p>
            <a:pPr algn="ctr"/>
            <a:r>
              <a:rPr lang="uz-Cyrl-UZ" sz="7200" b="1" cap="none" spc="0" dirty="0" smtClean="0">
                <a:ln w="10541" cmpd="sng">
                  <a:solidFill>
                    <a:schemeClr val="accent1">
                      <a:shade val="88000"/>
                      <a:satMod val="110000"/>
                    </a:schemeClr>
                  </a:solidFill>
                  <a:prstDash val="solid"/>
                </a:ln>
                <a:solidFill>
                  <a:schemeClr val="accent6">
                    <a:lumMod val="75000"/>
                  </a:schemeClr>
                </a:solidFill>
                <a:effectLst/>
                <a:latin typeface="Times New Roman" pitchFamily="18" charset="0"/>
                <a:cs typeface="Times New Roman" pitchFamily="18" charset="0"/>
              </a:rPr>
              <a:t>УЧУН </a:t>
            </a:r>
            <a:r>
              <a:rPr lang="uz-Cyrl-UZ" sz="7200" b="1" dirty="0" smtClean="0">
                <a:ln w="10541" cmpd="sng">
                  <a:solidFill>
                    <a:schemeClr val="accent1">
                      <a:shade val="88000"/>
                      <a:satMod val="110000"/>
                    </a:schemeClr>
                  </a:solidFill>
                  <a:prstDash val="solid"/>
                </a:ln>
                <a:solidFill>
                  <a:schemeClr val="accent6">
                    <a:lumMod val="75000"/>
                  </a:schemeClr>
                </a:solidFill>
                <a:latin typeface="Times New Roman" pitchFamily="18" charset="0"/>
                <a:cs typeface="Times New Roman" pitchFamily="18" charset="0"/>
              </a:rPr>
              <a:t>РАҲМАТ</a:t>
            </a:r>
            <a:endParaRPr lang="ru-RU" sz="7200" b="1" cap="none" spc="0" dirty="0">
              <a:ln w="10541" cmpd="sng">
                <a:solidFill>
                  <a:schemeClr val="accent1">
                    <a:shade val="88000"/>
                    <a:satMod val="110000"/>
                  </a:schemeClr>
                </a:solidFill>
                <a:prstDash val="solid"/>
              </a:ln>
              <a:solidFill>
                <a:schemeClr val="accent6">
                  <a:lumMod val="75000"/>
                </a:schemeClr>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6429556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4.xml><?xml version="1.0" encoding="utf-8"?>
<a:theme xmlns:a="http://schemas.openxmlformats.org/drawingml/2006/main" name="2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3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4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4349</TotalTime>
  <Words>1879</Words>
  <Application>Microsoft Office PowerPoint</Application>
  <PresentationFormat>Экран (4:3)</PresentationFormat>
  <Paragraphs>77</Paragraphs>
  <Slides>41</Slides>
  <Notes>0</Notes>
  <HiddenSlides>0</HiddenSlides>
  <MMClips>0</MMClips>
  <ScaleCrop>false</ScaleCrop>
  <HeadingPairs>
    <vt:vector size="4" baseType="variant">
      <vt:variant>
        <vt:lpstr>Тема</vt:lpstr>
      </vt:variant>
      <vt:variant>
        <vt:i4>7</vt:i4>
      </vt:variant>
      <vt:variant>
        <vt:lpstr>Заголовки слайдов</vt:lpstr>
      </vt:variant>
      <vt:variant>
        <vt:i4>41</vt:i4>
      </vt:variant>
    </vt:vector>
  </HeadingPairs>
  <TitlesOfParts>
    <vt:vector size="48" baseType="lpstr">
      <vt:lpstr>Тема Office</vt:lpstr>
      <vt:lpstr>1_Тема Office</vt:lpstr>
      <vt:lpstr>Воздушный поток</vt:lpstr>
      <vt:lpstr>2_Тема Office</vt:lpstr>
      <vt:lpstr>3_Тема Office</vt:lpstr>
      <vt:lpstr>5_Тема Office</vt:lpstr>
      <vt:lpstr>4_Тема Office</vt:lpstr>
      <vt:lpstr>15-МАЪРУЗА. ДАСТУР ЁРДАМИДА БОШҚАРИЛАДИГАН ДАСТГОҲЛАР.</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3-маъруза. Дастгоҳларнинг асосий қисмларини ишлаб чиқариш технологияси.</dc:title>
  <dc:creator>User</dc:creator>
  <cp:lastModifiedBy>Администратор</cp:lastModifiedBy>
  <cp:revision>186</cp:revision>
  <dcterms:created xsi:type="dcterms:W3CDTF">2019-09-16T05:35:35Z</dcterms:created>
  <dcterms:modified xsi:type="dcterms:W3CDTF">2021-05-31T00:46:12Z</dcterms:modified>
</cp:coreProperties>
</file>