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88" r:id="rId4"/>
    <p:sldMasterId id="2147483924" r:id="rId5"/>
    <p:sldMasterId id="2147483936" r:id="rId6"/>
  </p:sldMasterIdLst>
  <p:sldIdLst>
    <p:sldId id="256" r:id="rId7"/>
    <p:sldId id="257" r:id="rId8"/>
    <p:sldId id="260" r:id="rId9"/>
    <p:sldId id="333" r:id="rId10"/>
    <p:sldId id="295" r:id="rId11"/>
    <p:sldId id="262" r:id="rId12"/>
    <p:sldId id="259" r:id="rId13"/>
    <p:sldId id="313" r:id="rId14"/>
    <p:sldId id="266" r:id="rId15"/>
    <p:sldId id="267" r:id="rId16"/>
    <p:sldId id="327" r:id="rId17"/>
    <p:sldId id="269" r:id="rId18"/>
    <p:sldId id="270" r:id="rId19"/>
    <p:sldId id="312" r:id="rId20"/>
    <p:sldId id="272" r:id="rId21"/>
    <p:sldId id="348" r:id="rId22"/>
    <p:sldId id="291" r:id="rId23"/>
    <p:sldId id="277" r:id="rId24"/>
    <p:sldId id="278" r:id="rId25"/>
    <p:sldId id="280" r:id="rId26"/>
    <p:sldId id="297" r:id="rId27"/>
    <p:sldId id="300" r:id="rId28"/>
    <p:sldId id="301" r:id="rId29"/>
    <p:sldId id="316" r:id="rId30"/>
    <p:sldId id="317" r:id="rId31"/>
    <p:sldId id="318" r:id="rId32"/>
    <p:sldId id="328" r:id="rId33"/>
    <p:sldId id="340" r:id="rId34"/>
    <p:sldId id="341" r:id="rId35"/>
    <p:sldId id="342" r:id="rId36"/>
    <p:sldId id="343" r:id="rId37"/>
    <p:sldId id="344" r:id="rId38"/>
    <p:sldId id="345" r:id="rId39"/>
    <p:sldId id="349" r:id="rId40"/>
    <p:sldId id="350" r:id="rId41"/>
    <p:sldId id="351" r:id="rId42"/>
    <p:sldId id="275"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F0E3"/>
    <a:srgbClr val="E3F8FD"/>
    <a:srgbClr val="EDD7FD"/>
    <a:srgbClr val="CFCFCF"/>
    <a:srgbClr val="F8C4C0"/>
    <a:srgbClr val="F4A49E"/>
    <a:srgbClr val="D9FFD9"/>
    <a:srgbClr val="F7FADE"/>
    <a:srgbClr val="CCFFCC"/>
    <a:srgbClr val="F7F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rgbClr val="D5D2E0"/>
        </a:solidFill>
      </dgm:spPr>
      <dgm:t>
        <a:bodyPr/>
        <a:lstStyle/>
        <a:p>
          <a:pPr algn="l" defTabSz="1089025">
            <a:lnSpc>
              <a:spcPct val="100000"/>
            </a:lnSpc>
            <a:tabLst/>
          </a:pPr>
          <a:r>
            <a:rPr lang="ru-RU" sz="2600" dirty="0" smtClean="0">
              <a:solidFill>
                <a:schemeClr val="tx1"/>
              </a:solidFill>
              <a:latin typeface="Times New Roman" pitchFamily="18" charset="0"/>
              <a:cs typeface="Times New Roman" pitchFamily="18" charset="0"/>
            </a:rPr>
            <a:t>16.1.	</a:t>
          </a:r>
          <a:r>
            <a:rPr lang="ru-RU" sz="2600" dirty="0" err="1" smtClean="0">
              <a:solidFill>
                <a:schemeClr val="tx1"/>
              </a:solidFill>
              <a:latin typeface="Times New Roman" pitchFamily="18" charset="0"/>
              <a:cs typeface="Times New Roman" pitchFamily="18" charset="0"/>
            </a:rPr>
            <a:t>Мақсадли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механизмлар</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таснифи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0070C0">
            <a:alpha val="63000"/>
          </a:srgbClr>
        </a:solidFill>
      </dgm:spPr>
      <dgm:t>
        <a:bodyPr/>
        <a:lstStyle/>
        <a:p>
          <a:endParaRPr lang="ru-RU"/>
        </a:p>
      </dgm:t>
    </dgm:pt>
    <dgm:pt modelId="{A7E40F65-6355-4EC4-93C7-F779B67C4704}">
      <dgm:prSet phldrT="[Текст]" custT="1"/>
      <dgm:spPr>
        <a:solidFill>
          <a:srgbClr val="E0E1D1"/>
        </a:solidFill>
      </dgm:spPr>
      <dgm:t>
        <a:bodyPr/>
        <a:lstStyle/>
        <a:p>
          <a:pPr algn="l">
            <a:lnSpc>
              <a:spcPct val="100000"/>
            </a:lnSpc>
            <a:spcAft>
              <a:spcPts val="0"/>
            </a:spcAft>
            <a:tabLst/>
          </a:pPr>
          <a:r>
            <a:rPr lang="ru-RU" sz="2600" dirty="0" smtClean="0">
              <a:solidFill>
                <a:schemeClr val="tx1"/>
              </a:solidFill>
              <a:latin typeface="Times New Roman" pitchFamily="18" charset="0"/>
              <a:cs typeface="Times New Roman" pitchFamily="18" charset="0"/>
            </a:rPr>
            <a:t>16.2.	</a:t>
          </a:r>
          <a:r>
            <a:rPr lang="ru-RU" sz="2600" dirty="0" err="1" smtClean="0">
              <a:solidFill>
                <a:schemeClr val="tx1"/>
              </a:solidFill>
              <a:latin typeface="Times New Roman" pitchFamily="18" charset="0"/>
              <a:cs typeface="Times New Roman" pitchFamily="18" charset="0"/>
            </a:rPr>
            <a:t>Таъминлаш</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механизмлари</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a:solidFill>
          <a:srgbClr val="FFFF00">
            <a:alpha val="90000"/>
          </a:srgbClr>
        </a:solidFill>
      </dgm:spPr>
      <dgm:t>
        <a:bodyPr/>
        <a:lstStyle/>
        <a:p>
          <a:endParaRPr lang="ru-RU"/>
        </a:p>
      </dgm:t>
    </dgm:pt>
    <dgm:pt modelId="{2C242B8F-836F-4F2F-94B0-E9D1054F5C3C}">
      <dgm:prSet phldrT="[Текст]" custT="1"/>
      <dgm:spPr>
        <a:solidFill>
          <a:srgbClr val="D9FFD9"/>
        </a:solidFill>
      </dgm:spPr>
      <dgm:t>
        <a:bodyPr/>
        <a:lstStyle/>
        <a:p>
          <a:pPr algn="l">
            <a:lnSpc>
              <a:spcPct val="100000"/>
            </a:lnSpc>
            <a:spcAft>
              <a:spcPts val="0"/>
            </a:spcAft>
            <a:tabLst/>
          </a:pPr>
          <a:r>
            <a:rPr lang="ru-RU" sz="2400" dirty="0" smtClean="0">
              <a:solidFill>
                <a:schemeClr val="tx1"/>
              </a:solidFill>
              <a:latin typeface="Times New Roman" pitchFamily="18" charset="0"/>
              <a:cs typeface="Times New Roman" pitchFamily="18" charset="0"/>
            </a:rPr>
            <a:t>16.3.	Автоматик </a:t>
          </a:r>
          <a:r>
            <a:rPr lang="ru-RU" sz="2400" dirty="0" err="1" smtClean="0">
              <a:solidFill>
                <a:schemeClr val="tx1"/>
              </a:solidFill>
              <a:latin typeface="Times New Roman" pitchFamily="18" charset="0"/>
              <a:cs typeface="Times New Roman" pitchFamily="18" charset="0"/>
            </a:rPr>
            <a:t>юклаш</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қурилмаларини</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турига</a:t>
          </a:r>
          <a:r>
            <a:rPr lang="ru-RU" sz="2400" dirty="0" smtClean="0">
              <a:solidFill>
                <a:schemeClr val="tx1"/>
              </a:solidFill>
              <a:latin typeface="Times New Roman" pitchFamily="18" charset="0"/>
              <a:cs typeface="Times New Roman" pitchFamily="18" charset="0"/>
            </a:rPr>
            <a:t>, конструктив </a:t>
          </a:r>
          <a:r>
            <a:rPr lang="ru-RU" sz="2400" dirty="0" err="1" smtClean="0">
              <a:solidFill>
                <a:schemeClr val="tx1"/>
              </a:solidFill>
              <a:latin typeface="Times New Roman" pitchFamily="18" charset="0"/>
              <a:cs typeface="Times New Roman" pitchFamily="18" charset="0"/>
            </a:rPr>
            <a:t>тузилишига</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ва</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иш</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циклининг</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вақтига</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қараб</a:t>
          </a:r>
          <a:r>
            <a:rPr lang="ru-RU" sz="2400" dirty="0" smtClean="0">
              <a:solidFill>
                <a:schemeClr val="tx1"/>
              </a:solidFill>
              <a:latin typeface="Times New Roman" pitchFamily="18" charset="0"/>
              <a:cs typeface="Times New Roman" pitchFamily="18" charset="0"/>
            </a:rPr>
            <a:t> </a:t>
          </a:r>
          <a:r>
            <a:rPr lang="ru-RU" sz="2400" dirty="0" err="1" smtClean="0">
              <a:solidFill>
                <a:schemeClr val="tx1"/>
              </a:solidFill>
              <a:latin typeface="Times New Roman" pitchFamily="18" charset="0"/>
              <a:cs typeface="Times New Roman" pitchFamily="18" charset="0"/>
            </a:rPr>
            <a:t>синфлаш</a:t>
          </a:r>
          <a:r>
            <a:rPr lang="ru-RU" sz="2400" dirty="0" smtClean="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dgm:t>
    </dgm:pt>
    <dgm:pt modelId="{025E45E6-9458-4F93-A273-CFFC0ED0EF59}" type="parTrans" cxnId="{E9A63F5E-BB00-4907-8015-FF98E382FD6B}">
      <dgm:prSet/>
      <dgm:spPr/>
      <dgm:t>
        <a:bodyPr/>
        <a:lstStyle/>
        <a:p>
          <a:endParaRPr lang="ru-RU"/>
        </a:p>
      </dgm:t>
    </dgm:pt>
    <dgm:pt modelId="{B16A05E9-4444-4309-94E2-A754C64C0FCE}" type="sibTrans" cxnId="{E9A63F5E-BB00-4907-8015-FF98E382FD6B}">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FE163ECA-060D-4E2F-AD9B-A30BD45752C3}" type="pres">
      <dgm:prSet presAssocID="{8F9FC7F7-8A43-483A-8500-4353DD0BC143}" presName="ThreeNodes_1" presStyleLbl="node1" presStyleIdx="0" presStyleCnt="3">
        <dgm:presLayoutVars>
          <dgm:bulletEnabled val="1"/>
        </dgm:presLayoutVars>
      </dgm:prSet>
      <dgm:spPr/>
      <dgm:t>
        <a:bodyPr/>
        <a:lstStyle/>
        <a:p>
          <a:endParaRPr lang="ru-RU"/>
        </a:p>
      </dgm:t>
    </dgm:pt>
    <dgm:pt modelId="{EDE51A44-B019-44C8-8833-4C76C1E778FA}" type="pres">
      <dgm:prSet presAssocID="{8F9FC7F7-8A43-483A-8500-4353DD0BC143}" presName="ThreeNodes_2" presStyleLbl="node1" presStyleIdx="1" presStyleCnt="3">
        <dgm:presLayoutVars>
          <dgm:bulletEnabled val="1"/>
        </dgm:presLayoutVars>
      </dgm:prSet>
      <dgm:spPr/>
      <dgm:t>
        <a:bodyPr/>
        <a:lstStyle/>
        <a:p>
          <a:endParaRPr lang="ru-RU"/>
        </a:p>
      </dgm:t>
    </dgm:pt>
    <dgm:pt modelId="{83F32A54-67D2-4B99-BC64-A2928C7D385B}" type="pres">
      <dgm:prSet presAssocID="{8F9FC7F7-8A43-483A-8500-4353DD0BC143}" presName="ThreeNodes_3" presStyleLbl="node1" presStyleIdx="2" presStyleCnt="3" custScaleY="115686">
        <dgm:presLayoutVars>
          <dgm:bulletEnabled val="1"/>
        </dgm:presLayoutVars>
      </dgm:prSet>
      <dgm:spPr/>
      <dgm:t>
        <a:bodyPr/>
        <a:lstStyle/>
        <a:p>
          <a:endParaRPr lang="ru-RU"/>
        </a:p>
      </dgm:t>
    </dgm:pt>
    <dgm:pt modelId="{88CEAE0B-FEAE-42A0-BDCC-1C0249180351}" type="pres">
      <dgm:prSet presAssocID="{8F9FC7F7-8A43-483A-8500-4353DD0BC143}" presName="ThreeConn_1-2" presStyleLbl="fgAccFollowNode1" presStyleIdx="0" presStyleCnt="2">
        <dgm:presLayoutVars>
          <dgm:bulletEnabled val="1"/>
        </dgm:presLayoutVars>
      </dgm:prSet>
      <dgm:spPr/>
      <dgm:t>
        <a:bodyPr/>
        <a:lstStyle/>
        <a:p>
          <a:endParaRPr lang="ru-RU"/>
        </a:p>
      </dgm:t>
    </dgm:pt>
    <dgm:pt modelId="{8F6A97E4-5D6C-4A12-9941-763CB1E5D5ED}" type="pres">
      <dgm:prSet presAssocID="{8F9FC7F7-8A43-483A-8500-4353DD0BC143}" presName="ThreeConn_2-3" presStyleLbl="fgAccFollowNode1" presStyleIdx="1" presStyleCnt="2">
        <dgm:presLayoutVars>
          <dgm:bulletEnabled val="1"/>
        </dgm:presLayoutVars>
      </dgm:prSet>
      <dgm:spPr/>
      <dgm:t>
        <a:bodyPr/>
        <a:lstStyle/>
        <a:p>
          <a:endParaRPr lang="ru-RU"/>
        </a:p>
      </dgm:t>
    </dgm:pt>
    <dgm:pt modelId="{6CFAC3AF-F886-4EB3-A5CD-D9C668AF2B53}" type="pres">
      <dgm:prSet presAssocID="{8F9FC7F7-8A43-483A-8500-4353DD0BC143}" presName="ThreeNodes_1_text" presStyleLbl="node1" presStyleIdx="2" presStyleCnt="3">
        <dgm:presLayoutVars>
          <dgm:bulletEnabled val="1"/>
        </dgm:presLayoutVars>
      </dgm:prSet>
      <dgm:spPr/>
      <dgm:t>
        <a:bodyPr/>
        <a:lstStyle/>
        <a:p>
          <a:endParaRPr lang="ru-RU"/>
        </a:p>
      </dgm:t>
    </dgm:pt>
    <dgm:pt modelId="{7A36FBBB-122E-48A5-AF45-C7A632BF2412}" type="pres">
      <dgm:prSet presAssocID="{8F9FC7F7-8A43-483A-8500-4353DD0BC143}" presName="ThreeNodes_2_text" presStyleLbl="node1" presStyleIdx="2" presStyleCnt="3">
        <dgm:presLayoutVars>
          <dgm:bulletEnabled val="1"/>
        </dgm:presLayoutVars>
      </dgm:prSet>
      <dgm:spPr/>
      <dgm:t>
        <a:bodyPr/>
        <a:lstStyle/>
        <a:p>
          <a:endParaRPr lang="ru-RU"/>
        </a:p>
      </dgm:t>
    </dgm:pt>
    <dgm:pt modelId="{23C0BEBC-4A1F-4BEE-89BA-38DD992F22FC}" type="pres">
      <dgm:prSet presAssocID="{8F9FC7F7-8A43-483A-8500-4353DD0BC143}" presName="ThreeNodes_3_text" presStyleLbl="node1" presStyleIdx="2" presStyleCnt="3">
        <dgm:presLayoutVars>
          <dgm:bulletEnabled val="1"/>
        </dgm:presLayoutVars>
      </dgm:prSet>
      <dgm:spPr/>
      <dgm:t>
        <a:bodyPr/>
        <a:lstStyle/>
        <a:p>
          <a:endParaRPr lang="ru-RU"/>
        </a:p>
      </dgm:t>
    </dgm:pt>
  </dgm:ptLst>
  <dgm:cxnLst>
    <dgm:cxn modelId="{1E7CBD29-5622-411D-923A-68F58FBD65D1}" type="presOf" srcId="{CE68BF6F-7410-446D-ACC7-EF4BE4BEDA00}" destId="{FE163ECA-060D-4E2F-AD9B-A30BD45752C3}" srcOrd="0" destOrd="0" presId="urn:microsoft.com/office/officeart/2005/8/layout/vProcess5"/>
    <dgm:cxn modelId="{F89BF742-AB2E-4810-B9DC-21AB8741DBA2}" srcId="{8F9FC7F7-8A43-483A-8500-4353DD0BC143}" destId="{A7E40F65-6355-4EC4-93C7-F779B67C4704}" srcOrd="1" destOrd="0" parTransId="{EBFF239E-0102-4991-A213-A135518A0B5A}" sibTransId="{D4DD5C93-E37A-4C5F-AA1A-B05C91C7DE7B}"/>
    <dgm:cxn modelId="{E9A63F5E-BB00-4907-8015-FF98E382FD6B}" srcId="{8F9FC7F7-8A43-483A-8500-4353DD0BC143}" destId="{2C242B8F-836F-4F2F-94B0-E9D1054F5C3C}" srcOrd="2" destOrd="0" parTransId="{025E45E6-9458-4F93-A273-CFFC0ED0EF59}" sibTransId="{B16A05E9-4444-4309-94E2-A754C64C0FCE}"/>
    <dgm:cxn modelId="{3B9AD7AC-EF93-4268-BE66-67CD2E421EBD}" srcId="{8F9FC7F7-8A43-483A-8500-4353DD0BC143}" destId="{CE68BF6F-7410-446D-ACC7-EF4BE4BEDA00}" srcOrd="0" destOrd="0" parTransId="{583F6040-F4F6-41F4-8321-F3CCEA7BA1BB}" sibTransId="{5B3AC45A-9C2D-4CC1-AC67-1038A2431F78}"/>
    <dgm:cxn modelId="{0F160998-1631-45E6-BA2A-2D13FD9B105D}" type="presOf" srcId="{D4DD5C93-E37A-4C5F-AA1A-B05C91C7DE7B}" destId="{8F6A97E4-5D6C-4A12-9941-763CB1E5D5ED}" srcOrd="0" destOrd="0" presId="urn:microsoft.com/office/officeart/2005/8/layout/vProcess5"/>
    <dgm:cxn modelId="{F36E9BF0-8A75-46DF-B1F6-783E79CA70FD}" type="presOf" srcId="{CE68BF6F-7410-446D-ACC7-EF4BE4BEDA00}" destId="{6CFAC3AF-F886-4EB3-A5CD-D9C668AF2B53}" srcOrd="1" destOrd="0" presId="urn:microsoft.com/office/officeart/2005/8/layout/vProcess5"/>
    <dgm:cxn modelId="{38978020-D2C8-49BD-A756-ECADCA81AC41}" type="presOf" srcId="{A7E40F65-6355-4EC4-93C7-F779B67C4704}" destId="{EDE51A44-B019-44C8-8833-4C76C1E778FA}" srcOrd="0" destOrd="0" presId="urn:microsoft.com/office/officeart/2005/8/layout/vProcess5"/>
    <dgm:cxn modelId="{BB859276-79C3-43EE-A329-0AAF95E77D4B}" type="presOf" srcId="{2C242B8F-836F-4F2F-94B0-E9D1054F5C3C}" destId="{83F32A54-67D2-4B99-BC64-A2928C7D385B}"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5FED5FFF-C461-4D24-A5B0-D02AEAFA76A9}" type="presOf" srcId="{2C242B8F-836F-4F2F-94B0-E9D1054F5C3C}" destId="{23C0BEBC-4A1F-4BEE-89BA-38DD992F22FC}" srcOrd="1" destOrd="0" presId="urn:microsoft.com/office/officeart/2005/8/layout/vProcess5"/>
    <dgm:cxn modelId="{012D57AB-00EE-4771-BA2E-A4B2C2090D1E}" type="presOf" srcId="{A7E40F65-6355-4EC4-93C7-F779B67C4704}" destId="{7A36FBBB-122E-48A5-AF45-C7A632BF2412}" srcOrd="1" destOrd="0" presId="urn:microsoft.com/office/officeart/2005/8/layout/vProcess5"/>
    <dgm:cxn modelId="{2E5E0BE3-4F22-4BD9-9EC5-5D93BEB480A5}" type="presOf" srcId="{5B3AC45A-9C2D-4CC1-AC67-1038A2431F78}" destId="{88CEAE0B-FEAE-42A0-BDCC-1C0249180351}"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EACDA580-02B1-4A5F-88F3-CB8D7D148B50}" type="presParOf" srcId="{E633FB53-849B-4563-97F1-5B83424674CD}" destId="{FE163ECA-060D-4E2F-AD9B-A30BD45752C3}" srcOrd="1" destOrd="0" presId="urn:microsoft.com/office/officeart/2005/8/layout/vProcess5"/>
    <dgm:cxn modelId="{BCF8D9EA-BFE3-43A0-A69D-F270A1F78F7E}" type="presParOf" srcId="{E633FB53-849B-4563-97F1-5B83424674CD}" destId="{EDE51A44-B019-44C8-8833-4C76C1E778FA}" srcOrd="2" destOrd="0" presId="urn:microsoft.com/office/officeart/2005/8/layout/vProcess5"/>
    <dgm:cxn modelId="{9CCFC18F-CA2E-4897-A2AF-6BCDA4AC7B49}" type="presParOf" srcId="{E633FB53-849B-4563-97F1-5B83424674CD}" destId="{83F32A54-67D2-4B99-BC64-A2928C7D385B}" srcOrd="3" destOrd="0" presId="urn:microsoft.com/office/officeart/2005/8/layout/vProcess5"/>
    <dgm:cxn modelId="{D6361B62-F59F-4D90-B292-6653DB3DBD5B}" type="presParOf" srcId="{E633FB53-849B-4563-97F1-5B83424674CD}" destId="{88CEAE0B-FEAE-42A0-BDCC-1C0249180351}" srcOrd="4" destOrd="0" presId="urn:microsoft.com/office/officeart/2005/8/layout/vProcess5"/>
    <dgm:cxn modelId="{935C990D-37B1-4834-B40E-D5FD34478794}" type="presParOf" srcId="{E633FB53-849B-4563-97F1-5B83424674CD}" destId="{8F6A97E4-5D6C-4A12-9941-763CB1E5D5ED}" srcOrd="5" destOrd="0" presId="urn:microsoft.com/office/officeart/2005/8/layout/vProcess5"/>
    <dgm:cxn modelId="{45081D59-2F3C-4101-95B1-C0F6C4DC0BCA}" type="presParOf" srcId="{E633FB53-849B-4563-97F1-5B83424674CD}" destId="{6CFAC3AF-F886-4EB3-A5CD-D9C668AF2B53}" srcOrd="6" destOrd="0" presId="urn:microsoft.com/office/officeart/2005/8/layout/vProcess5"/>
    <dgm:cxn modelId="{A58B4D5F-2F78-43AC-B889-97D9F9097193}" type="presParOf" srcId="{E633FB53-849B-4563-97F1-5B83424674CD}" destId="{7A36FBBB-122E-48A5-AF45-C7A632BF2412}" srcOrd="7" destOrd="0" presId="urn:microsoft.com/office/officeart/2005/8/layout/vProcess5"/>
    <dgm:cxn modelId="{D41FE0B5-979B-4240-A8EB-3FD1EF4CDEE7}" type="presParOf" srcId="{E633FB53-849B-4563-97F1-5B83424674CD}" destId="{23C0BEBC-4A1F-4BEE-89BA-38DD992F22F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63ECA-060D-4E2F-AD9B-A30BD45752C3}">
      <dsp:nvSpPr>
        <dsp:cNvPr id="0" name=""/>
        <dsp:cNvSpPr/>
      </dsp:nvSpPr>
      <dsp:spPr>
        <a:xfrm>
          <a:off x="0" y="-57605"/>
          <a:ext cx="6732748" cy="1468963"/>
        </a:xfrm>
        <a:prstGeom prst="roundRect">
          <a:avLst>
            <a:gd name="adj" fmla="val 10000"/>
          </a:avLst>
        </a:prstGeom>
        <a:solidFill>
          <a:srgbClr val="D5D2E0"/>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0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16.1.	</a:t>
          </a:r>
          <a:r>
            <a:rPr lang="ru-RU" sz="2600" kern="1200" dirty="0" err="1" smtClean="0">
              <a:solidFill>
                <a:schemeClr val="tx1"/>
              </a:solidFill>
              <a:latin typeface="Times New Roman" pitchFamily="18" charset="0"/>
              <a:cs typeface="Times New Roman" pitchFamily="18" charset="0"/>
            </a:rPr>
            <a:t>Мақсадли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механизмлар</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таснифи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43024" y="-14581"/>
        <a:ext cx="5147623" cy="1382915"/>
      </dsp:txXfrm>
    </dsp:sp>
    <dsp:sp modelId="{EDE51A44-B019-44C8-8833-4C76C1E778FA}">
      <dsp:nvSpPr>
        <dsp:cNvPr id="0" name=""/>
        <dsp:cNvSpPr/>
      </dsp:nvSpPr>
      <dsp:spPr>
        <a:xfrm>
          <a:off x="594065" y="1656185"/>
          <a:ext cx="6732748" cy="1468963"/>
        </a:xfrm>
        <a:prstGeom prst="roundRect">
          <a:avLst>
            <a:gd name="adj" fmla="val 10000"/>
          </a:avLst>
        </a:prstGeom>
        <a:solidFill>
          <a:srgbClr val="E0E1D1"/>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100000"/>
            </a:lnSpc>
            <a:spcBef>
              <a:spcPct val="0"/>
            </a:spcBef>
            <a:spcAft>
              <a:spcPts val="0"/>
            </a:spcAft>
            <a:tabLst/>
          </a:pPr>
          <a:r>
            <a:rPr lang="ru-RU" sz="2600" kern="1200" dirty="0" smtClean="0">
              <a:solidFill>
                <a:schemeClr val="tx1"/>
              </a:solidFill>
              <a:latin typeface="Times New Roman" pitchFamily="18" charset="0"/>
              <a:cs typeface="Times New Roman" pitchFamily="18" charset="0"/>
            </a:rPr>
            <a:t>16.2.	</a:t>
          </a:r>
          <a:r>
            <a:rPr lang="ru-RU" sz="2600" kern="1200" dirty="0" err="1" smtClean="0">
              <a:solidFill>
                <a:schemeClr val="tx1"/>
              </a:solidFill>
              <a:latin typeface="Times New Roman" pitchFamily="18" charset="0"/>
              <a:cs typeface="Times New Roman" pitchFamily="18" charset="0"/>
            </a:rPr>
            <a:t>Таъминлаш</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механизмлари</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637089" y="1699209"/>
        <a:ext cx="5097807" cy="1382915"/>
      </dsp:txXfrm>
    </dsp:sp>
    <dsp:sp modelId="{83F32A54-67D2-4B99-BC64-A2928C7D385B}">
      <dsp:nvSpPr>
        <dsp:cNvPr id="0" name=""/>
        <dsp:cNvSpPr/>
      </dsp:nvSpPr>
      <dsp:spPr>
        <a:xfrm>
          <a:off x="1188131" y="3254764"/>
          <a:ext cx="6732748" cy="1699384"/>
        </a:xfrm>
        <a:prstGeom prst="roundRect">
          <a:avLst>
            <a:gd name="adj" fmla="val 10000"/>
          </a:avLst>
        </a:prstGeom>
        <a:solidFill>
          <a:srgbClr val="D9FFD9"/>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100000"/>
            </a:lnSpc>
            <a:spcBef>
              <a:spcPct val="0"/>
            </a:spcBef>
            <a:spcAft>
              <a:spcPts val="0"/>
            </a:spcAft>
            <a:tabLst/>
          </a:pPr>
          <a:r>
            <a:rPr lang="ru-RU" sz="2400" kern="1200" dirty="0" smtClean="0">
              <a:solidFill>
                <a:schemeClr val="tx1"/>
              </a:solidFill>
              <a:latin typeface="Times New Roman" pitchFamily="18" charset="0"/>
              <a:cs typeface="Times New Roman" pitchFamily="18" charset="0"/>
            </a:rPr>
            <a:t>16.3.	Автоматик </a:t>
          </a:r>
          <a:r>
            <a:rPr lang="ru-RU" sz="2400" kern="1200" dirty="0" err="1" smtClean="0">
              <a:solidFill>
                <a:schemeClr val="tx1"/>
              </a:solidFill>
              <a:latin typeface="Times New Roman" pitchFamily="18" charset="0"/>
              <a:cs typeface="Times New Roman" pitchFamily="18" charset="0"/>
            </a:rPr>
            <a:t>юклаш</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қурилмаларини</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турига</a:t>
          </a:r>
          <a:r>
            <a:rPr lang="ru-RU" sz="2400" kern="1200" dirty="0" smtClean="0">
              <a:solidFill>
                <a:schemeClr val="tx1"/>
              </a:solidFill>
              <a:latin typeface="Times New Roman" pitchFamily="18" charset="0"/>
              <a:cs typeface="Times New Roman" pitchFamily="18" charset="0"/>
            </a:rPr>
            <a:t>, конструктив </a:t>
          </a:r>
          <a:r>
            <a:rPr lang="ru-RU" sz="2400" kern="1200" dirty="0" err="1" smtClean="0">
              <a:solidFill>
                <a:schemeClr val="tx1"/>
              </a:solidFill>
              <a:latin typeface="Times New Roman" pitchFamily="18" charset="0"/>
              <a:cs typeface="Times New Roman" pitchFamily="18" charset="0"/>
            </a:rPr>
            <a:t>тузилишига</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ва</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иш</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циклининг</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вақтига</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қараб</a:t>
          </a:r>
          <a:r>
            <a:rPr lang="ru-RU" sz="2400" kern="1200" dirty="0" smtClean="0">
              <a:solidFill>
                <a:schemeClr val="tx1"/>
              </a:solidFill>
              <a:latin typeface="Times New Roman" pitchFamily="18" charset="0"/>
              <a:cs typeface="Times New Roman" pitchFamily="18" charset="0"/>
            </a:rPr>
            <a:t> </a:t>
          </a:r>
          <a:r>
            <a:rPr lang="ru-RU" sz="2400" kern="1200" dirty="0" err="1" smtClean="0">
              <a:solidFill>
                <a:schemeClr val="tx1"/>
              </a:solidFill>
              <a:latin typeface="Times New Roman" pitchFamily="18" charset="0"/>
              <a:cs typeface="Times New Roman" pitchFamily="18" charset="0"/>
            </a:rPr>
            <a:t>синфлаш</a:t>
          </a:r>
          <a:r>
            <a:rPr lang="ru-RU" sz="2400" kern="1200" dirty="0" smtClean="0">
              <a:solidFill>
                <a:schemeClr val="tx1"/>
              </a:solidFill>
              <a:latin typeface="Times New Roman" pitchFamily="18" charset="0"/>
              <a:cs typeface="Times New Roman" pitchFamily="18" charset="0"/>
            </a:rPr>
            <a:t>.</a:t>
          </a:r>
          <a:endParaRPr lang="ru-RU" sz="2400" kern="1200" dirty="0">
            <a:solidFill>
              <a:schemeClr val="tx1"/>
            </a:solidFill>
            <a:latin typeface="Times New Roman" pitchFamily="18" charset="0"/>
            <a:cs typeface="Times New Roman" pitchFamily="18" charset="0"/>
          </a:endParaRPr>
        </a:p>
      </dsp:txBody>
      <dsp:txXfrm>
        <a:off x="1237904" y="3304537"/>
        <a:ext cx="5084309" cy="1599838"/>
      </dsp:txXfrm>
    </dsp:sp>
    <dsp:sp modelId="{88CEAE0B-FEAE-42A0-BDCC-1C0249180351}">
      <dsp:nvSpPr>
        <dsp:cNvPr id="0" name=""/>
        <dsp:cNvSpPr/>
      </dsp:nvSpPr>
      <dsp:spPr>
        <a:xfrm>
          <a:off x="5777921" y="1056358"/>
          <a:ext cx="954826" cy="954826"/>
        </a:xfrm>
        <a:prstGeom prst="downArrow">
          <a:avLst>
            <a:gd name="adj1" fmla="val 55000"/>
            <a:gd name="adj2" fmla="val 45000"/>
          </a:avLst>
        </a:prstGeom>
        <a:solidFill>
          <a:srgbClr val="0070C0">
            <a:alpha val="63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992757" y="1056358"/>
        <a:ext cx="525154" cy="718507"/>
      </dsp:txXfrm>
    </dsp:sp>
    <dsp:sp modelId="{8F6A97E4-5D6C-4A12-9941-763CB1E5D5ED}">
      <dsp:nvSpPr>
        <dsp:cNvPr id="0" name=""/>
        <dsp:cNvSpPr/>
      </dsp:nvSpPr>
      <dsp:spPr>
        <a:xfrm>
          <a:off x="6371987" y="2760355"/>
          <a:ext cx="954826" cy="954826"/>
        </a:xfrm>
        <a:prstGeom prst="downArrow">
          <a:avLst>
            <a:gd name="adj1" fmla="val 55000"/>
            <a:gd name="adj2" fmla="val 45000"/>
          </a:avLst>
        </a:prstGeom>
        <a:solidFill>
          <a:srgbClr val="FFFF00">
            <a:alpha val="90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586823" y="2760355"/>
        <a:ext cx="525154" cy="71850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5F0E3"/>
            </a:gs>
            <a:gs pos="64000">
              <a:srgbClr val="E3F8FD"/>
            </a:gs>
            <a:gs pos="100000">
              <a:srgbClr val="F8C4C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5F0E3"/>
            </a:gs>
            <a:gs pos="64000">
              <a:srgbClr val="E3F8FD"/>
            </a:gs>
            <a:gs pos="100000">
              <a:srgbClr val="F8C4C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5F0E3"/>
            </a:gs>
            <a:gs pos="64000">
              <a:srgbClr val="E3F8FD"/>
            </a:gs>
            <a:gs pos="100000">
              <a:srgbClr val="F8C4C0"/>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5F0E3"/>
            </a:gs>
            <a:gs pos="64000">
              <a:srgbClr val="E3F8FD"/>
            </a:gs>
            <a:gs pos="100000">
              <a:srgbClr val="F8C4C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EDFDFB"/>
            </a:gs>
            <a:gs pos="2000">
              <a:srgbClr val="F5F0E3"/>
            </a:gs>
            <a:gs pos="64000">
              <a:srgbClr val="E3F8FD"/>
            </a:gs>
            <a:gs pos="100000">
              <a:srgbClr val="F8C4C0"/>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16</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АВТОМАТИК ЛИНИЯЛАРНИНГ МАҚСАДЛИ МЕХАНИЗМЛАРИ.</a:t>
            </a:r>
          </a:p>
        </p:txBody>
      </p:sp>
      <p:graphicFrame>
        <p:nvGraphicFramePr>
          <p:cNvPr id="4" name="Схема 3"/>
          <p:cNvGraphicFramePr/>
          <p:nvPr>
            <p:extLst>
              <p:ext uri="{D42A27DB-BD31-4B8C-83A1-F6EECF244321}">
                <p14:modId xmlns:p14="http://schemas.microsoft.com/office/powerpoint/2010/main" val="1543427632"/>
              </p:ext>
            </p:extLst>
          </p:nvPr>
        </p:nvGraphicFramePr>
        <p:xfrm>
          <a:off x="683568" y="1772816"/>
          <a:ext cx="7920880"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spcBef>
                <a:spcPts val="0"/>
              </a:spcBef>
              <a:buNone/>
            </a:pPr>
            <a:r>
              <a:rPr lang="ru-RU" sz="2800" b="1" dirty="0">
                <a:latin typeface="Times New Roman" panose="02020603050405020304" pitchFamily="18" charset="0"/>
                <a:cs typeface="Times New Roman" panose="02020603050405020304" pitchFamily="18" charset="0"/>
              </a:rPr>
              <a:t>16.1. </a:t>
            </a:r>
            <a:r>
              <a:rPr lang="ru-RU" sz="2800" b="1" dirty="0" err="1">
                <a:latin typeface="Times New Roman" panose="02020603050405020304" pitchFamily="18" charset="0"/>
                <a:cs typeface="Times New Roman" panose="02020603050405020304" pitchFamily="18" charset="0"/>
              </a:rPr>
              <a:t>Мақсадли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механизмлар</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таснифи</a:t>
            </a:r>
            <a:endParaRPr lang="ru-RU" sz="2800" b="1" dirty="0" smtClean="0">
              <a:latin typeface="Times New Roman" panose="02020603050405020304" pitchFamily="18" charset="0"/>
              <a:cs typeface="Times New Roman" panose="02020603050405020304" pitchFamily="18" charset="0"/>
            </a:endParaRPr>
          </a:p>
          <a:p>
            <a:pPr marL="0" indent="0" algn="ctr">
              <a:spcBef>
                <a:spcPts val="0"/>
              </a:spcBef>
              <a:buNone/>
            </a:pPr>
            <a:endParaRPr lang="ru-RU" sz="2400" b="1" dirty="0">
              <a:latin typeface="Times New Roman" panose="02020603050405020304" pitchFamily="18" charset="0"/>
              <a:cs typeface="Times New Roman" panose="02020603050405020304" pitchFamily="18" charset="0"/>
            </a:endParaRPr>
          </a:p>
          <a:p>
            <a:pPr mar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Машинасозликда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a:t>
            </a:r>
            <a:r>
              <a:rPr lang="ru-RU" sz="2800" dirty="0">
                <a:latin typeface="Times New Roman" panose="02020603050405020304" pitchFamily="18" charset="0"/>
                <a:cs typeface="Times New Roman" panose="02020603050405020304" pitchFamily="18" charset="0"/>
              </a:rPr>
              <a:t> – одам </a:t>
            </a:r>
            <a:r>
              <a:rPr lang="ru-RU" sz="2800" dirty="0" err="1">
                <a:latin typeface="Times New Roman" panose="02020603050405020304" pitchFamily="18" charset="0"/>
                <a:cs typeface="Times New Roman" panose="02020603050405020304" pitchFamily="18" charset="0"/>
              </a:rPr>
              <a:t>меҳнатини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енгиллаштирадиган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ускуналар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яратишдир</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одамнинг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созлашдан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a:p>
            <a:pPr mar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текшириш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махсус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приборлар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автоматика </a:t>
            </a:r>
            <a:r>
              <a:rPr lang="ru-RU" sz="2800" dirty="0" err="1">
                <a:latin typeface="Times New Roman" panose="02020603050405020304" pitchFamily="18" charset="0"/>
                <a:cs typeface="Times New Roman" panose="02020603050405020304" pitchFamily="18" charset="0"/>
              </a:rPr>
              <a:t>элементларидан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Autofit/>
          </a:bodyPr>
          <a:lstStyle/>
          <a:p>
            <a:pPr marL="0" indent="576000" algn="just">
              <a:lnSpc>
                <a:spcPct val="120000"/>
              </a:lnSpc>
              <a:spcBef>
                <a:spcPts val="0"/>
              </a:spcBef>
              <a:buNone/>
            </a:pPr>
            <a:r>
              <a:rPr lang="uz-Cyrl-UZ" sz="2600" dirty="0">
                <a:latin typeface="Times New Roman" panose="02020603050405020304" pitchFamily="18" charset="0"/>
                <a:cs typeface="Times New Roman" panose="02020603050405020304" pitchFamily="18" charset="0"/>
              </a:rPr>
              <a:t>Ҳозирги замон машинасозлик технологик жараёнларидаги бошқариладиган ва текшириладиган параметрларнинг жуда кўплиги билан ўзига хос талабларни келтириб чиқаради. Бундаги жараёнларни бошқариш учун кўп элементлардан тузилган бошқариш ва текширишнинг мураккаб системалари яратишни тақозо этади. </a:t>
            </a:r>
            <a:r>
              <a:rPr lang="uz-Cyrl-UZ" sz="2600" dirty="0" smtClean="0">
                <a:latin typeface="Times New Roman" panose="02020603050405020304" pitchFamily="18" charset="0"/>
                <a:cs typeface="Times New Roman" panose="02020603050405020304" pitchFamily="18" charset="0"/>
              </a:rPr>
              <a:t>Технологик </a:t>
            </a:r>
            <a:r>
              <a:rPr lang="uz-Cyrl-UZ" sz="2600" dirty="0">
                <a:latin typeface="Times New Roman" panose="02020603050405020304" pitchFamily="18" charset="0"/>
                <a:cs typeface="Times New Roman" panose="02020603050405020304" pitchFamily="18" charset="0"/>
              </a:rPr>
              <a:t>жараёнларнинг ҳар бир элементини бажариш учун маълум мақсадга мўлжалланган мақсадли механизмлар хизмат қилади. Бундай механизмлар ишини вақт ва макон бўйича бир-бирига мувофиқлаштириш технологик жараённинг автоматлаштирилишини таъминлашга, яъни комплекс автоматлаштиришга замин яратишга имкон беради.</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fontScale="92500" lnSpcReduction="10000"/>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Буюмларни технологик жиҳозларга юклаш, маҳкамлаш ва олиш ишларини автоматлаштириш учун мақсадли механизмлардан кенг мақсадда фойдаланиб келинмоқда. Мақсадли механизмларнинг кўп типлари мавжуд. Мақсадли механизмлар амалда иккита катта гуруҳага: иш юришини амалга оширадиган (яъни детал ишлашдаги бевосита операцияларни бажарувчи) механизмлар ва салт юриш қиладиган (иш юриши қилишга тайёрлайдиган) механизмларга бўлинади. “Иш юриши мақсадли механизми” терминини айнан тушуниш ярамайди. Баъзан бу механизмлар ҳаракатланганда иш бажармаслиги ҳам мумкин, бироқ уларнинг асосий вазифаси ишлов бериш, текшириш, йиғиш </a:t>
            </a:r>
            <a:r>
              <a:rPr lang="uz-Cyrl-UZ" sz="2800" dirty="0" smtClean="0">
                <a:latin typeface="Times New Roman" panose="02020603050405020304" pitchFamily="18" charset="0"/>
                <a:cs typeface="Times New Roman" panose="02020603050405020304" pitchFamily="18" charset="0"/>
              </a:rPr>
              <a:t>технологик </a:t>
            </a:r>
            <a:r>
              <a:rPr lang="uz-Cyrl-UZ" sz="2800" dirty="0">
                <a:latin typeface="Times New Roman" panose="02020603050405020304" pitchFamily="18" charset="0"/>
                <a:cs typeface="Times New Roman" panose="02020603050405020304" pitchFamily="18" charset="0"/>
              </a:rPr>
              <a:t>операцияларини бажаришдан иборат.</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6552728"/>
          </a:xfrm>
        </p:spPr>
        <p:txBody>
          <a:bodyPr>
            <a:noAutofit/>
          </a:bodyPr>
          <a:lstStyle/>
          <a:p>
            <a:pPr marL="0" indent="536575" algn="just">
              <a:spcBef>
                <a:spcPts val="0"/>
              </a:spcBef>
              <a:buNone/>
            </a:pPr>
            <a:r>
              <a:rPr lang="ru-RU" sz="2800" dirty="0" err="1" smtClean="0">
                <a:latin typeface="Times New Roman" panose="02020603050405020304" pitchFamily="18" charset="0"/>
                <a:cs typeface="Times New Roman" panose="02020603050405020304" pitchFamily="18" charset="0"/>
              </a:rPr>
              <a:t>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мақсадли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механизмлари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суппортлар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шпинделлар</a:t>
            </a:r>
            <a:r>
              <a:rPr lang="ru-RU" sz="2800" dirty="0" smtClean="0">
                <a:latin typeface="Times New Roman" panose="02020603050405020304" pitchFamily="18" charset="0"/>
                <a:cs typeface="Times New Roman" panose="02020603050405020304" pitchFamily="18" charset="0"/>
              </a:rPr>
              <a:t>, куч </a:t>
            </a:r>
            <a:r>
              <a:rPr lang="ru-RU" sz="2800" dirty="0" err="1" smtClean="0">
                <a:latin typeface="Times New Roman" panose="02020603050405020304" pitchFamily="18" charset="0"/>
                <a:cs typeface="Times New Roman" panose="02020603050405020304" pitchFamily="18" charset="0"/>
              </a:rPr>
              <a:t>каллаклари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бошқалар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махсус</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курсларда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кўриб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чиқилган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Оддий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машинани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яримавтомат</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ёки</a:t>
            </a:r>
            <a:r>
              <a:rPr lang="ru-RU" sz="2800" dirty="0" smtClean="0">
                <a:latin typeface="Times New Roman" panose="02020603050405020304" pitchFamily="18" charset="0"/>
                <a:cs typeface="Times New Roman" panose="02020603050405020304" pitchFamily="18" charset="0"/>
              </a:rPr>
              <a:t> автомат </a:t>
            </a:r>
            <a:r>
              <a:rPr lang="ru-RU" sz="2800" dirty="0" err="1" smtClean="0">
                <a:latin typeface="Times New Roman" panose="02020603050405020304" pitchFamily="18" charset="0"/>
                <a:cs typeface="Times New Roman" panose="02020603050405020304" pitchFamily="18" charset="0"/>
              </a:rPr>
              <a:t>машинага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айлантиришга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имкон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берувчи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мақсадли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механизмларнинг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айрим</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типларини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мисол</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тариқасида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кўриб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ўтамиз</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Уларга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биринчи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навбатда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таъминлаш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механизмлари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сезгир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элементлар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оралиқ</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ижрочи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механизмлар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киради</a:t>
            </a:r>
            <a:r>
              <a:rPr lang="ru-RU" sz="2800" dirty="0" smtClean="0">
                <a:latin typeface="Times New Roman" panose="02020603050405020304" pitchFamily="18" charset="0"/>
                <a:cs typeface="Times New Roman" panose="02020603050405020304" pitchFamily="18" charset="0"/>
              </a:rPr>
              <a:t>.</a:t>
            </a:r>
          </a:p>
          <a:p>
            <a:pPr marL="0" indent="536575" algn="just">
              <a:spcBef>
                <a:spcPts val="0"/>
              </a:spcBef>
              <a:buNone/>
            </a:pPr>
            <a:r>
              <a:rPr lang="ru-RU" sz="2800" dirty="0" smtClean="0">
                <a:latin typeface="Times New Roman" panose="02020603050405020304" pitchFamily="18" charset="0"/>
                <a:cs typeface="Times New Roman" panose="02020603050405020304" pitchFamily="18" charset="0"/>
              </a:rPr>
              <a:t>Ушбу </a:t>
            </a:r>
            <a:r>
              <a:rPr lang="ru-RU" sz="2800" dirty="0" err="1" smtClean="0">
                <a:latin typeface="Times New Roman" panose="02020603050405020304" pitchFamily="18" charset="0"/>
                <a:cs typeface="Times New Roman" panose="02020603050405020304" pitchFamily="18" charset="0"/>
              </a:rPr>
              <a:t>усулда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деталларни</a:t>
            </a:r>
            <a:r>
              <a:rPr lang="ru-RU" sz="2800" dirty="0" smtClean="0">
                <a:latin typeface="Times New Roman" panose="02020603050405020304" pitchFamily="18" charset="0"/>
                <a:cs typeface="Times New Roman" panose="02020603050405020304" pitchFamily="18" charset="0"/>
              </a:rPr>
              <a:t> транспортировка </a:t>
            </a:r>
            <a:r>
              <a:rPr lang="ru-RU" sz="2800" dirty="0" err="1" smtClean="0">
                <a:latin typeface="Times New Roman" panose="02020603050405020304" pitchFamily="18" charset="0"/>
                <a:cs typeface="Times New Roman" panose="02020603050405020304" pitchFamily="18" charset="0"/>
              </a:rPr>
              <a:t>қилиниши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фазода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текисликда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лотокларда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бўлиши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мумкин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Фазода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ҳаракатлантириш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учун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махсус</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қамровчи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қурилмалар</a:t>
            </a:r>
            <a:r>
              <a:rPr lang="ru-RU" sz="2800" dirty="0" smtClean="0">
                <a:latin typeface="Times New Roman" panose="02020603050405020304" pitchFamily="18" charset="0"/>
                <a:cs typeface="Times New Roman" panose="02020603050405020304" pitchFamily="18" charset="0"/>
              </a:rPr>
              <a:t>, инерция кучи, </a:t>
            </a:r>
            <a:r>
              <a:rPr lang="ru-RU" sz="2800" dirty="0" err="1" smtClean="0">
                <a:latin typeface="Times New Roman" panose="02020603050405020304" pitchFamily="18" charset="0"/>
                <a:cs typeface="Times New Roman" panose="02020603050405020304" pitchFamily="18" charset="0"/>
              </a:rPr>
              <a:t>суюқлик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ҳаво</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бошқалар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Лотокларда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текисликда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маҳсулотларни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ҳаракатга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келтиришда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қамровчи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итарувчи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мосламалардан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фойдаланилади</a:t>
            </a:r>
            <a:r>
              <a:rPr lang="ru-RU" sz="28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Гравитация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итарувчи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транспортировка </a:t>
            </a:r>
            <a:r>
              <a:rPr lang="ru-RU" sz="2800" dirty="0" err="1">
                <a:latin typeface="Times New Roman" panose="02020603050405020304" pitchFamily="18" charset="0"/>
                <a:cs typeface="Times New Roman" panose="02020603050405020304" pitchFamily="18" charset="0"/>
              </a:rPr>
              <a:t>қилишда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сирпаниш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тебраниш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кўтариб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узуликсиз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узуликли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доналаб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тўлдириши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навбатида</a:t>
            </a:r>
            <a:r>
              <a:rPr lang="ru-RU" sz="2800" dirty="0">
                <a:latin typeface="Times New Roman" panose="02020603050405020304" pitchFamily="18" charset="0"/>
                <a:cs typeface="Times New Roman" panose="02020603050405020304" pitchFamily="18" charset="0"/>
              </a:rPr>
              <a:t> транспортировка </a:t>
            </a:r>
            <a:r>
              <a:rPr lang="ru-RU" sz="2800" dirty="0" err="1">
                <a:latin typeface="Times New Roman" panose="02020603050405020304" pitchFamily="18" charset="0"/>
                <a:cs typeface="Times New Roman" panose="02020603050405020304" pitchFamily="18" charset="0"/>
              </a:rPr>
              <a:t>усулларини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buNone/>
            </a:pPr>
            <a:r>
              <a:rPr lang="ru-RU" sz="2700" dirty="0" err="1">
                <a:latin typeface="Times New Roman" panose="02020603050405020304" pitchFamily="18" charset="0"/>
                <a:cs typeface="Times New Roman" panose="02020603050405020304" pitchFamily="18" charset="0"/>
              </a:rPr>
              <a:t>Ҳар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қандай</a:t>
            </a:r>
            <a:r>
              <a:rPr lang="ru-RU" sz="2700" dirty="0">
                <a:latin typeface="Times New Roman" panose="02020603050405020304" pitchFamily="18" charset="0"/>
                <a:cs typeface="Times New Roman" panose="02020603050405020304" pitchFamily="18" charset="0"/>
              </a:rPr>
              <a:t> транспорт </a:t>
            </a:r>
            <a:r>
              <a:rPr lang="ru-RU" sz="2700" dirty="0" err="1">
                <a:latin typeface="Times New Roman" panose="02020603050405020304" pitchFamily="18" charset="0"/>
                <a:cs typeface="Times New Roman" panose="02020603050405020304" pitchFamily="18" charset="0"/>
              </a:rPr>
              <a:t>тўплагич</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тизими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қуйидаги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a:t>
            </a:r>
            <a:r>
              <a:rPr lang="ru-RU" sz="2700" dirty="0">
                <a:latin typeface="Times New Roman" panose="02020603050405020304" pitchFamily="18" charset="0"/>
                <a:cs typeface="Times New Roman" panose="02020603050405020304" pitchFamily="18" charset="0"/>
              </a:rPr>
              <a:t> ичига </a:t>
            </a:r>
            <a:r>
              <a:rPr lang="ru-RU" sz="2700" dirty="0" err="1">
                <a:latin typeface="Times New Roman" panose="02020603050405020304" pitchFamily="18" charset="0"/>
                <a:cs typeface="Times New Roman" panose="02020603050405020304" pitchFamily="18" charset="0"/>
              </a:rPr>
              <a:t>олади</a:t>
            </a:r>
            <a:r>
              <a:rPr lang="ru-RU" sz="2700" dirty="0">
                <a:latin typeface="Times New Roman" panose="02020603050405020304" pitchFamily="18" charset="0"/>
                <a:cs typeface="Times New Roman" panose="02020603050405020304" pitchFamily="18" charset="0"/>
              </a:rPr>
              <a:t>: 1) </a:t>
            </a:r>
            <a:r>
              <a:rPr lang="ru-RU" sz="2700" dirty="0" err="1">
                <a:latin typeface="Times New Roman" panose="02020603050405020304" pitchFamily="18" charset="0"/>
                <a:cs typeface="Times New Roman" panose="02020603050405020304" pitchFamily="18" charset="0"/>
              </a:rPr>
              <a:t>кўтаргич</a:t>
            </a:r>
            <a:r>
              <a:rPr lang="ru-RU" sz="2700" dirty="0">
                <a:latin typeface="Times New Roman" panose="02020603050405020304" pitchFamily="18" charset="0"/>
                <a:cs typeface="Times New Roman" panose="02020603050405020304" pitchFamily="18" charset="0"/>
              </a:rPr>
              <a:t>, 2) транспортёр </a:t>
            </a:r>
            <a:r>
              <a:rPr lang="ru-RU" sz="2700" dirty="0" err="1">
                <a:latin typeface="Times New Roman" panose="02020603050405020304" pitchFamily="18" charset="0"/>
                <a:cs typeface="Times New Roman" panose="02020603050405020304" pitchFamily="18" charset="0"/>
              </a:rPr>
              <a:t>тарқатувчи</a:t>
            </a:r>
            <a:r>
              <a:rPr lang="ru-RU" sz="2700" dirty="0">
                <a:latin typeface="Times New Roman" panose="02020603050405020304" pitchFamily="18" charset="0"/>
                <a:cs typeface="Times New Roman" panose="02020603050405020304" pitchFamily="18" charset="0"/>
              </a:rPr>
              <a:t>, 3) </a:t>
            </a:r>
            <a:r>
              <a:rPr lang="ru-RU" sz="2700" dirty="0" err="1">
                <a:latin typeface="Times New Roman" panose="02020603050405020304" pitchFamily="18" charset="0"/>
                <a:cs typeface="Times New Roman" panose="02020603050405020304" pitchFamily="18" charset="0"/>
              </a:rPr>
              <a:t>қайтарувчи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a:t>
            </a:r>
            <a:r>
              <a:rPr lang="ru-RU" sz="2700" dirty="0">
                <a:latin typeface="Times New Roman" panose="02020603050405020304" pitchFamily="18" charset="0"/>
                <a:cs typeface="Times New Roman" panose="02020603050405020304" pitchFamily="18" charset="0"/>
              </a:rPr>
              <a:t>, 4) </a:t>
            </a:r>
            <a:r>
              <a:rPr lang="ru-RU" sz="2700" dirty="0" err="1">
                <a:latin typeface="Times New Roman" panose="02020603050405020304" pitchFamily="18" charset="0"/>
                <a:cs typeface="Times New Roman" panose="02020603050405020304" pitchFamily="18" charset="0"/>
              </a:rPr>
              <a:t>лотокли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тизим</a:t>
            </a:r>
            <a:r>
              <a:rPr lang="ru-RU" sz="2700" dirty="0">
                <a:latin typeface="Times New Roman" panose="02020603050405020304" pitchFamily="18" charset="0"/>
                <a:cs typeface="Times New Roman" panose="02020603050405020304" pitchFamily="18" charset="0"/>
              </a:rPr>
              <a:t>, 5) магазин-</a:t>
            </a:r>
            <a:r>
              <a:rPr lang="ru-RU" sz="2700" dirty="0" err="1">
                <a:latin typeface="Times New Roman" panose="02020603050405020304" pitchFamily="18" charset="0"/>
                <a:cs typeface="Times New Roman" panose="02020603050405020304" pitchFamily="18" charset="0"/>
              </a:rPr>
              <a:t>тўплагич</a:t>
            </a:r>
            <a:r>
              <a:rPr lang="ru-RU" sz="2700" dirty="0">
                <a:latin typeface="Times New Roman" panose="02020603050405020304" pitchFamily="18" charset="0"/>
                <a:cs typeface="Times New Roman" panose="02020603050405020304" pitchFamily="18" charset="0"/>
              </a:rPr>
              <a:t>; шу </a:t>
            </a:r>
            <a:r>
              <a:rPr lang="ru-RU" sz="2700" dirty="0" err="1">
                <a:latin typeface="Times New Roman" panose="02020603050405020304" pitchFamily="18" charset="0"/>
                <a:cs typeface="Times New Roman" panose="02020603050405020304" pitchFamily="18" charset="0"/>
              </a:rPr>
              <a:t>билан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бирга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айрим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бажарадиган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маълум</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қисмини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ёки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барчасини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бажариши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мумкин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Ҳар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қандай</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механизмлардан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ташкил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топган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бўлади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Булар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қаторига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деталларни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қабул</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қилиш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ажратиб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олувчи</a:t>
            </a:r>
            <a:r>
              <a:rPr lang="ru-RU" sz="2700" dirty="0">
                <a:latin typeface="Times New Roman" panose="02020603050405020304" pitchFamily="18" charset="0"/>
                <a:cs typeface="Times New Roman" panose="02020603050405020304" pitchFamily="18" charset="0"/>
              </a:rPr>
              <a:t>, ориентация </a:t>
            </a:r>
            <a:r>
              <a:rPr lang="ru-RU" sz="2700" dirty="0" err="1">
                <a:latin typeface="Times New Roman" panose="02020603050405020304" pitchFamily="18" charset="0"/>
                <a:cs typeface="Times New Roman" panose="02020603050405020304" pitchFamily="18" charset="0"/>
              </a:rPr>
              <a:t>қилувчи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бошқалар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кўтарувчи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қурилмалар</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деталларни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юқорига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кўтариб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ўз</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оғирлиги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билан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сирпаниб</a:t>
            </a:r>
            <a:r>
              <a:rPr lang="ru-RU" sz="2700" dirty="0">
                <a:latin typeface="Times New Roman" panose="02020603050405020304" pitchFamily="18" charset="0"/>
                <a:cs typeface="Times New Roman" panose="02020603050405020304" pitchFamily="18" charset="0"/>
              </a:rPr>
              <a:t> (скатывания) транспорт </a:t>
            </a:r>
            <a:r>
              <a:rPr lang="ru-RU" sz="2700" dirty="0" err="1">
                <a:latin typeface="Times New Roman" panose="02020603050405020304" pitchFamily="18" charset="0"/>
                <a:cs typeface="Times New Roman" panose="02020603050405020304" pitchFamily="18" charset="0"/>
              </a:rPr>
              <a:t>тизимларига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автоматик линия </a:t>
            </a:r>
            <a:r>
              <a:rPr lang="ru-RU" sz="2700" dirty="0" err="1">
                <a:latin typeface="Times New Roman" panose="02020603050405020304" pitchFamily="18" charset="0"/>
                <a:cs typeface="Times New Roman" panose="02020603050405020304" pitchFamily="18" charset="0"/>
              </a:rPr>
              <a:t>дастгоҳларига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узатилади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Ишлаб</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чиқариш</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корхоналарида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икки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турдаги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занжирли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ва</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итаргичли</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кўтаргичлардан</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кўп</a:t>
            </a:r>
            <a:r>
              <a:rPr lang="ru-RU" sz="2700" dirty="0">
                <a:latin typeface="Times New Roman" panose="02020603050405020304" pitchFamily="18" charset="0"/>
                <a:cs typeface="Times New Roman" panose="02020603050405020304" pitchFamily="18" charset="0"/>
              </a:rPr>
              <a:t> </a:t>
            </a:r>
            <a:r>
              <a:rPr lang="ru-RU" sz="2700" dirty="0" err="1">
                <a:latin typeface="Times New Roman" panose="02020603050405020304" pitchFamily="18" charset="0"/>
                <a:cs typeface="Times New Roman" panose="02020603050405020304" pitchFamily="18" charset="0"/>
              </a:rPr>
              <a:t>фойдаланилади</a:t>
            </a:r>
            <a:r>
              <a:rPr lang="ru-RU" sz="2700" dirty="0">
                <a:latin typeface="Times New Roman" panose="02020603050405020304" pitchFamily="18" charset="0"/>
                <a:cs typeface="Times New Roman" panose="02020603050405020304" pitchFamily="18" charset="0"/>
              </a:rPr>
              <a:t>.</a:t>
            </a:r>
            <a:endParaRPr lang="ru-RU" sz="2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rmAutofit fontScale="92500" lnSpcReduction="10000"/>
          </a:bodyPr>
          <a:lstStyle/>
          <a:p>
            <a:pPr marL="0" indent="536575" algn="just">
              <a:lnSpc>
                <a:spcPct val="150000"/>
              </a:lnSpc>
              <a:buNone/>
            </a:pPr>
            <a:r>
              <a:rPr lang="ru-RU" sz="2800" dirty="0">
                <a:latin typeface="Times New Roman" panose="02020603050405020304" pitchFamily="18" charset="0"/>
                <a:cs typeface="Times New Roman" panose="02020603050405020304" pitchFamily="18" charset="0"/>
              </a:rPr>
              <a:t>Транспортёр-</a:t>
            </a:r>
            <a:r>
              <a:rPr lang="ru-RU" sz="2800" dirty="0" err="1">
                <a:latin typeface="Times New Roman" panose="02020603050405020304" pitchFamily="18" charset="0"/>
                <a:cs typeface="Times New Roman" panose="02020603050405020304" pitchFamily="18" charset="0"/>
              </a:rPr>
              <a:t>тақсимлагичлар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тармоқлардаги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параллел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Транспортёр-</a:t>
            </a:r>
            <a:r>
              <a:rPr lang="ru-RU" sz="2800" dirty="0" err="1">
                <a:latin typeface="Times New Roman" panose="02020603050405020304" pitchFamily="18" charset="0"/>
                <a:cs typeface="Times New Roman" panose="02020603050405020304" pitchFamily="18" charset="0"/>
              </a:rPr>
              <a:t>тақсимлагичлар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функцияларидан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бажаради</a:t>
            </a:r>
            <a:r>
              <a:rPr lang="ru-RU" sz="2800" dirty="0">
                <a:latin typeface="Times New Roman" panose="02020603050405020304" pitchFamily="18" charset="0"/>
                <a:cs typeface="Times New Roman" panose="02020603050405020304" pitchFamily="18" charset="0"/>
              </a:rPr>
              <a:t>.	</a:t>
            </a: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Транспортёр-</a:t>
            </a:r>
            <a:r>
              <a:rPr lang="ru-RU" sz="2800" dirty="0" err="1">
                <a:latin typeface="Times New Roman" panose="02020603050405020304" pitchFamily="18" charset="0"/>
                <a:cs typeface="Times New Roman" panose="02020603050405020304" pitchFamily="18" charset="0"/>
              </a:rPr>
              <a:t>тақсимлагичлар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транспортерлар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кўтариб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кетувчиларнинг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лентали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занжирли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лотокли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Транспортёрлар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зонасидан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пастда</a:t>
            </a:r>
            <a:r>
              <a:rPr lang="ru-RU" sz="2800" dirty="0">
                <a:latin typeface="Times New Roman" panose="02020603050405020304" pitchFamily="18" charset="0"/>
                <a:cs typeface="Times New Roman" panose="02020603050405020304" pitchFamily="18" charset="0"/>
              </a:rPr>
              <a:t>, пол </a:t>
            </a:r>
            <a:r>
              <a:rPr lang="ru-RU" sz="2800" dirty="0" err="1">
                <a:latin typeface="Times New Roman" panose="02020603050405020304" pitchFamily="18" charset="0"/>
                <a:cs typeface="Times New Roman" panose="02020603050405020304" pitchFamily="18" charset="0"/>
              </a:rPr>
              <a:t>тагида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20000"/>
              </a:lnSpc>
              <a:spcBef>
                <a:spcPts val="0"/>
              </a:spcBef>
              <a:buNone/>
            </a:pPr>
            <a:r>
              <a:rPr lang="uz-Cyrl-UZ" sz="2800" dirty="0">
                <a:latin typeface="Times New Roman" panose="02020603050405020304" pitchFamily="18" charset="0"/>
                <a:cs typeface="Times New Roman" panose="02020603050405020304" pitchFamily="18" charset="0"/>
              </a:rPr>
              <a:t>Мосланувчан автоматик линиянинг транспорт тизимларида халқаларни бир технологик жараён бажарилаётган жойдан бошқасида етказиб беришда лотоклардан фойдаланилади. Улар ёрдамида халқаларни бир транспорт тизимидан бошқасига, дастгоҳлардан олиб чиқувчи транспортёрларга узатилади. Лотоклар оддий транспорт қурилмаси ҳисобланади ва деталларни ҳаракатланиши тебраниш ва сирпаниш ёрдамида бажарилади. Тизимдаги тўплагичлар  асосан жараёнлараро деталларни тўплаш ва уларни ишлаётган участкаларга ёки дастгоҳларга узатиш вазифасини бажаради.</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ctr">
              <a:lnSpc>
                <a:spcPct val="110000"/>
              </a:lnSpc>
              <a:spcBef>
                <a:spcPts val="600"/>
              </a:spcBef>
              <a:buNone/>
            </a:pPr>
            <a:r>
              <a:rPr lang="uz-Cyrl-UZ" sz="2800" b="1" dirty="0">
                <a:latin typeface="Times New Roman" panose="02020603050405020304" pitchFamily="18" charset="0"/>
                <a:cs typeface="Times New Roman" panose="02020603050405020304" pitchFamily="18" charset="0"/>
              </a:rPr>
              <a:t>16.2. Таъминлаш механизмлари.</a:t>
            </a:r>
          </a:p>
          <a:p>
            <a:pPr marL="0" indent="442913" algn="just">
              <a:lnSpc>
                <a:spcPct val="110000"/>
              </a:lnSpc>
              <a:spcBef>
                <a:spcPts val="600"/>
              </a:spcBef>
              <a:buNone/>
            </a:pPr>
            <a:r>
              <a:rPr lang="uz-Cyrl-UZ" sz="2400" dirty="0">
                <a:latin typeface="Times New Roman" panose="02020603050405020304" pitchFamily="18" charset="0"/>
                <a:cs typeface="Times New Roman" panose="02020603050405020304" pitchFamily="18" charset="0"/>
              </a:rPr>
              <a:t>Таъминлаш механизмлари материал ёки заготовками иш зонасига узатиш учун мўлжалланган.</a:t>
            </a:r>
          </a:p>
          <a:p>
            <a:pPr marL="0" indent="442913" algn="just">
              <a:lnSpc>
                <a:spcPct val="110000"/>
              </a:lnSpc>
              <a:spcBef>
                <a:spcPts val="600"/>
              </a:spcBef>
              <a:buNone/>
            </a:pPr>
            <a:r>
              <a:rPr lang="uz-Cyrl-UZ" sz="2400" dirty="0">
                <a:latin typeface="Times New Roman" panose="02020603050405020304" pitchFamily="18" charset="0"/>
                <a:cs typeface="Times New Roman" panose="02020603050405020304" pitchFamily="18" charset="0"/>
              </a:rPr>
              <a:t>Кўплаб ва йирик сериялаб ишлаб чиқаришда заготовканинг шакли, тури ва ўлчамига мос махсус қурилмалар яратилади. Сериялаб ва кичик сериялаб ишлаб чиқаришда турли заготовкаларнинг ҳар бирига мослаб тезда қайта созлашга имкон берувчи </a:t>
            </a:r>
            <a:r>
              <a:rPr lang="uz-Cyrl-UZ" sz="2400" dirty="0" smtClean="0">
                <a:latin typeface="Times New Roman" panose="02020603050405020304" pitchFamily="18" charset="0"/>
                <a:cs typeface="Times New Roman" panose="02020603050405020304" pitchFamily="18" charset="0"/>
              </a:rPr>
              <a:t>универсал </a:t>
            </a:r>
            <a:r>
              <a:rPr lang="uz-Cyrl-UZ" sz="2400" dirty="0">
                <a:latin typeface="Times New Roman" panose="02020603050405020304" pitchFamily="18" charset="0"/>
                <a:cs typeface="Times New Roman" panose="02020603050405020304" pitchFamily="18" charset="0"/>
              </a:rPr>
              <a:t>созлаш қурилмаларидан фойдаланилади.</a:t>
            </a:r>
          </a:p>
          <a:p>
            <a:pPr marL="0" indent="442913" algn="just">
              <a:lnSpc>
                <a:spcPct val="110000"/>
              </a:lnSpc>
              <a:spcBef>
                <a:spcPts val="600"/>
              </a:spcBef>
              <a:buNone/>
            </a:pPr>
            <a:r>
              <a:rPr lang="uz-Cyrl-UZ" sz="2400" dirty="0">
                <a:latin typeface="Times New Roman" panose="02020603050405020304" pitchFamily="18" charset="0"/>
                <a:cs typeface="Times New Roman" panose="02020603050405020304" pitchFamily="18" charset="0"/>
              </a:rPr>
              <a:t>Ўралган заготовкалар (бунт-ғалтакка ўралган сим ёки лента ва ҳар хил кесимли прокат); чивиқ заготовкалар (чивиқлар, полосалар); донали заготовкалар (қуйма, штамповка, чала фабрикат, чивиқ ва бошқалар); кукун заготовкалар (пресс-кукунлар, гранулалар ва ҳоказо) бўлади.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2304256"/>
          </a:xfrm>
        </p:spPr>
        <p:txBody>
          <a:bodyPr anchor="t">
            <a:noAutofit/>
          </a:bodyPr>
          <a:lstStyle/>
          <a:p>
            <a:pPr marL="0" indent="539750" algn="just">
              <a:spcBef>
                <a:spcPts val="600"/>
              </a:spcBef>
              <a:buNone/>
            </a:pPr>
            <a:r>
              <a:rPr lang="uz-Cyrl-UZ" sz="2800" dirty="0">
                <a:latin typeface="Times New Roman" panose="02020603050405020304" pitchFamily="18" charset="0"/>
                <a:cs typeface="Times New Roman" panose="02020603050405020304" pitchFamily="18" charset="0"/>
              </a:rPr>
              <a:t>Ўралган материалларни дастгоҳга қўйишдан аввал улар кареткада шахмат тартибида жойлаштирилган штифтлар, тароқлар, роликлар ёки дюзлар орасидан ёхуд айланувчи букик трубка орқали тортиб ўтказиб тўғриланади.</a:t>
            </a:r>
          </a:p>
        </p:txBody>
      </p:sp>
      <p:pic>
        <p:nvPicPr>
          <p:cNvPr id="266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636912"/>
            <a:ext cx="6635144" cy="2977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683568" y="6021288"/>
            <a:ext cx="8064896" cy="830997"/>
          </a:xfrm>
          <a:prstGeom prst="rect">
            <a:avLst/>
          </a:prstGeom>
        </p:spPr>
        <p:txBody>
          <a:bodyPr wrap="square">
            <a:spAutoFit/>
          </a:bodyPr>
          <a:lstStyle/>
          <a:p>
            <a:pPr algn="ctr"/>
            <a:r>
              <a:rPr lang="ru-RU" sz="2400" dirty="0">
                <a:latin typeface="Times New Roman" panose="02020603050405020304" pitchFamily="18" charset="0"/>
                <a:cs typeface="Times New Roman" panose="02020603050405020304" pitchFamily="18" charset="0"/>
              </a:rPr>
              <a:t>16.1-расм. </a:t>
            </a:r>
            <a:r>
              <a:rPr lang="ru-RU" sz="2400" dirty="0" err="1">
                <a:latin typeface="Times New Roman" panose="02020603050405020304" pitchFamily="18" charset="0"/>
                <a:cs typeface="Times New Roman" panose="02020603050405020304" pitchFamily="18" charset="0"/>
              </a:rPr>
              <a:t>Дастгоҳни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ўралган</a:t>
            </a:r>
            <a:r>
              <a:rPr lang="ru-RU" sz="2400" dirty="0">
                <a:latin typeface="Times New Roman" panose="02020603050405020304" pitchFamily="18" charset="0"/>
                <a:cs typeface="Times New Roman" panose="02020603050405020304" pitchFamily="18" charset="0"/>
              </a:rPr>
              <a:t> материал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таъминлаш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схемаси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Autofit/>
          </a:bodyPr>
          <a:lstStyle/>
          <a:p>
            <a:pPr marL="0" indent="536575" algn="just">
              <a:lnSpc>
                <a:spcPct val="110000"/>
              </a:lnSpc>
              <a:buNone/>
            </a:pPr>
            <a:r>
              <a:rPr lang="ru-RU" sz="2600" dirty="0">
                <a:latin typeface="Times New Roman" panose="02020603050405020304" pitchFamily="18" charset="0"/>
                <a:cs typeface="Times New Roman" panose="02020603050405020304" pitchFamily="18" charset="0"/>
              </a:rPr>
              <a:t>16.1-расмда </a:t>
            </a:r>
            <a:r>
              <a:rPr lang="ru-RU" sz="2600" dirty="0" err="1">
                <a:latin typeface="Times New Roman" panose="02020603050405020304" pitchFamily="18" charset="0"/>
                <a:cs typeface="Times New Roman" panose="02020603050405020304" pitchFamily="18" charset="0"/>
              </a:rPr>
              <a:t>дастгоҳни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ўралган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материаллар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таъминлаш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схемаси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кўрсатилган</a:t>
            </a:r>
            <a:r>
              <a:rPr lang="ru-RU" sz="2600" dirty="0">
                <a:latin typeface="Times New Roman" panose="02020603050405020304" pitchFamily="18" charset="0"/>
                <a:cs typeface="Times New Roman" panose="02020603050405020304" pitchFamily="18" charset="0"/>
              </a:rPr>
              <a:t>. Сим </a:t>
            </a:r>
            <a:r>
              <a:rPr lang="ru-RU" sz="2600" dirty="0" err="1">
                <a:latin typeface="Times New Roman" panose="02020603050405020304" pitchFamily="18" charset="0"/>
                <a:cs typeface="Times New Roman" panose="02020603050405020304" pitchFamily="18" charset="0"/>
              </a:rPr>
              <a:t>қўлда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кўтариш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ёрдамида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мослама</a:t>
            </a:r>
            <a:r>
              <a:rPr lang="ru-RU" sz="2600" dirty="0">
                <a:latin typeface="Times New Roman" panose="02020603050405020304" pitchFamily="18" charset="0"/>
                <a:cs typeface="Times New Roman" panose="02020603050405020304" pitchFamily="18" charset="0"/>
              </a:rPr>
              <a:t> А га </a:t>
            </a:r>
            <a:r>
              <a:rPr lang="ru-RU" sz="2600" dirty="0" err="1">
                <a:latin typeface="Times New Roman" panose="02020603050405020304" pitchFamily="18" charset="0"/>
                <a:cs typeface="Times New Roman" panose="02020603050405020304" pitchFamily="18" charset="0"/>
              </a:rPr>
              <a:t>қўйилади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Симнинг</a:t>
            </a:r>
            <a:r>
              <a:rPr lang="ru-RU" sz="2600" dirty="0">
                <a:latin typeface="Times New Roman" panose="02020603050405020304" pitchFamily="18" charset="0"/>
                <a:cs typeface="Times New Roman" panose="02020603050405020304" pitchFamily="18" charset="0"/>
              </a:rPr>
              <a:t> учи </a:t>
            </a:r>
            <a:r>
              <a:rPr lang="ru-RU" sz="2600" dirty="0" err="1">
                <a:latin typeface="Times New Roman" panose="02020603050405020304" pitchFamily="18" charset="0"/>
                <a:cs typeface="Times New Roman" panose="02020603050405020304" pitchFamily="18" charset="0"/>
              </a:rPr>
              <a:t>симни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тўғрилайдиган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a:t>
            </a:r>
            <a:r>
              <a:rPr lang="ru-RU" sz="2600" dirty="0">
                <a:latin typeface="Times New Roman" panose="02020603050405020304" pitchFamily="18" charset="0"/>
                <a:cs typeface="Times New Roman" panose="02020603050405020304" pitchFamily="18" charset="0"/>
              </a:rPr>
              <a:t> Б, </a:t>
            </a:r>
            <a:r>
              <a:rPr lang="ru-RU" sz="2600" dirty="0" err="1">
                <a:latin typeface="Times New Roman" panose="02020603050405020304" pitchFamily="18" charset="0"/>
                <a:cs typeface="Times New Roman" panose="02020603050405020304" pitchFamily="18" charset="0"/>
              </a:rPr>
              <a:t>симни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a:t>
            </a:r>
            <a:r>
              <a:rPr lang="ru-RU" sz="2600" dirty="0">
                <a:latin typeface="Times New Roman" panose="02020603050405020304" pitchFamily="18" charset="0"/>
                <a:cs typeface="Times New Roman" panose="02020603050405020304" pitchFamily="18" charset="0"/>
              </a:rPr>
              <a:t> В, </a:t>
            </a:r>
            <a:r>
              <a:rPr lang="ru-RU" sz="2600" dirty="0" err="1">
                <a:latin typeface="Times New Roman" panose="02020603050405020304" pitchFamily="18" charset="0"/>
                <a:cs typeface="Times New Roman" panose="02020603050405020304" pitchFamily="18" charset="0"/>
              </a:rPr>
              <a:t>мослама</a:t>
            </a:r>
            <a:r>
              <a:rPr lang="ru-RU" sz="2600" dirty="0">
                <a:latin typeface="Times New Roman" panose="02020603050405020304" pitchFamily="18" charset="0"/>
                <a:cs typeface="Times New Roman" panose="02020603050405020304" pitchFamily="18" charset="0"/>
              </a:rPr>
              <a:t> Г </a:t>
            </a:r>
            <a:r>
              <a:rPr lang="ru-RU" sz="2600" dirty="0" err="1">
                <a:latin typeface="Times New Roman" panose="02020603050405020304" pitchFamily="18" charset="0"/>
                <a:cs typeface="Times New Roman" panose="02020603050405020304" pitchFamily="18" charset="0"/>
              </a:rPr>
              <a:t>орқали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ўтказилади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автомат Д </a:t>
            </a:r>
            <a:r>
              <a:rPr lang="ru-RU" sz="2600" dirty="0" err="1">
                <a:latin typeface="Times New Roman" panose="02020603050405020304" pitchFamily="18" charset="0"/>
                <a:cs typeface="Times New Roman" panose="02020603050405020304" pitchFamily="18" charset="0"/>
              </a:rPr>
              <a:t>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зонасига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киритилади</a:t>
            </a:r>
            <a:r>
              <a:rPr lang="ru-RU" sz="2600" dirty="0">
                <a:latin typeface="Times New Roman" panose="02020603050405020304" pitchFamily="18" charset="0"/>
                <a:cs typeface="Times New Roman" panose="02020603050405020304" pitchFamily="18" charset="0"/>
              </a:rPr>
              <a:t>.</a:t>
            </a:r>
          </a:p>
          <a:p>
            <a:pPr marL="0" indent="536575" algn="just">
              <a:lnSpc>
                <a:spcPct val="110000"/>
              </a:lnSpc>
              <a:buNone/>
            </a:pPr>
            <a:r>
              <a:rPr lang="ru-RU" sz="2600" dirty="0" err="1">
                <a:latin typeface="Times New Roman" panose="02020603050405020304" pitchFamily="18" charset="0"/>
                <a:cs typeface="Times New Roman" panose="02020603050405020304" pitchFamily="18" charset="0"/>
              </a:rPr>
              <a:t>Тўғриловчи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ростласа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a:t>
            </a:r>
            <a:r>
              <a:rPr lang="ru-RU" sz="2600" dirty="0">
                <a:latin typeface="Times New Roman" panose="02020603050405020304" pitchFamily="18" charset="0"/>
                <a:cs typeface="Times New Roman" panose="02020603050405020304" pitchFamily="18" charset="0"/>
              </a:rPr>
              <a:t> </a:t>
            </a:r>
            <a:r>
              <a:rPr lang="ru-RU" sz="2600" dirty="0" smtClean="0">
                <a:latin typeface="Times New Roman" panose="02020603050405020304" pitchFamily="18" charset="0"/>
                <a:cs typeface="Times New Roman" panose="02020603050405020304" pitchFamily="18" charset="0"/>
              </a:rPr>
              <a:t>кулачок </a:t>
            </a:r>
            <a:r>
              <a:rPr lang="ru-RU" sz="2600" dirty="0">
                <a:latin typeface="Times New Roman" panose="02020603050405020304" pitchFamily="18" charset="0"/>
                <a:cs typeface="Times New Roman" panose="02020603050405020304" pitchFamily="18" charset="0"/>
              </a:rPr>
              <a:t>кулиса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кривошипдан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қайтма-илгарилама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Сиқувчи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мослама</a:t>
            </a:r>
            <a:r>
              <a:rPr lang="ru-RU" sz="2600" dirty="0">
                <a:latin typeface="Times New Roman" panose="02020603050405020304" pitchFamily="18" charset="0"/>
                <a:cs typeface="Times New Roman" panose="02020603050405020304" pitchFamily="18" charset="0"/>
              </a:rPr>
              <a:t> Г </a:t>
            </a:r>
            <a:r>
              <a:rPr lang="ru-RU" sz="2600" dirty="0" err="1">
                <a:latin typeface="Times New Roman" panose="02020603050405020304" pitchFamily="18" charset="0"/>
                <a:cs typeface="Times New Roman" panose="02020603050405020304" pitchFamily="18" charset="0"/>
              </a:rPr>
              <a:t>сиқмай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пайтда</a:t>
            </a:r>
            <a:r>
              <a:rPr lang="ru-RU" sz="2600" dirty="0">
                <a:latin typeface="Times New Roman" panose="02020603050405020304" pitchFamily="18" charset="0"/>
                <a:cs typeface="Times New Roman" panose="02020603050405020304" pitchFamily="18" charset="0"/>
              </a:rPr>
              <a:t> сим </a:t>
            </a:r>
            <a:r>
              <a:rPr lang="ru-RU" sz="2600" dirty="0" err="1">
                <a:latin typeface="Times New Roman" panose="02020603050405020304" pitchFamily="18" charset="0"/>
                <a:cs typeface="Times New Roman" panose="02020603050405020304" pitchFamily="18" charset="0"/>
              </a:rPr>
              <a:t>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зонаси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томон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ҳаракатланади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Кейин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симни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сиқади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узатувчи</a:t>
            </a:r>
            <a:r>
              <a:rPr lang="ru-RU" sz="2600" dirty="0">
                <a:latin typeface="Times New Roman" panose="02020603050405020304" pitchFamily="18" charset="0"/>
                <a:cs typeface="Times New Roman" panose="02020603050405020304" pitchFamily="18" charset="0"/>
              </a:rPr>
              <a:t> механизм </a:t>
            </a:r>
            <a:r>
              <a:rPr lang="ru-RU" sz="2600" dirty="0" err="1">
                <a:latin typeface="Times New Roman" panose="02020603050405020304" pitchFamily="18" charset="0"/>
                <a:cs typeface="Times New Roman" panose="02020603050405020304" pitchFamily="18" charset="0"/>
              </a:rPr>
              <a:t>эса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дастлабки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вазиятига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қайтади</a:t>
            </a:r>
            <a:r>
              <a:rPr lang="ru-RU" sz="2600" dirty="0">
                <a:latin typeface="Times New Roman" panose="02020603050405020304" pitchFamily="18" charset="0"/>
                <a:cs typeface="Times New Roman" panose="02020603050405020304" pitchFamily="18" charset="0"/>
              </a:rPr>
              <a:t>.</a:t>
            </a:r>
          </a:p>
          <a:p>
            <a:pPr marL="0" indent="536575" algn="just">
              <a:lnSpc>
                <a:spcPct val="110000"/>
              </a:lnSpc>
              <a:buNone/>
            </a:pPr>
            <a:r>
              <a:rPr lang="ru-RU" sz="2600" dirty="0" err="1">
                <a:latin typeface="Times New Roman" panose="02020603050405020304" pitchFamily="18" charset="0"/>
                <a:cs typeface="Times New Roman" panose="02020603050405020304" pitchFamily="18" charset="0"/>
              </a:rPr>
              <a:t>Машиналарни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донали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заготовкалар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таъминлаб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Турли вазифаларни бажарадиган кўп сонли юклаш қурилмалари ишлаб чиқилган ва саноатда жорий этилган. Юклаш қурилмасининг структура схемаси қисман ёки тўлиқ тарзда қуйидаги мақсадли механизмларни ўз ичига олади: магазинлар, бункерлар, йиғгичлар, нов, таъминлагичлар, узгичлар, тутқичлар, оқим бўлгичлар, сургичлар, керакли жойга (адресга) элтгичлар, кантователлар ва қисувчи механизмлар.</a:t>
            </a: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Таъминлаш механизмининг ҳар бир функционал элементи аниқ бир операцияни бажаради, яъни аниқ мақсадли вазифага эга. Юклаш қурилмалари иккита асосий турга: ярим автоматик ва автоматик юклаш қурилмаларига бўлинади.</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92500" lnSpcReduction="20000"/>
          </a:bodyPr>
          <a:lstStyle/>
          <a:p>
            <a:pPr marL="0" indent="536575" algn="just">
              <a:lnSpc>
                <a:spcPct val="130000"/>
              </a:lnSpc>
              <a:buNone/>
            </a:pPr>
            <a:r>
              <a:rPr lang="uz-Cyrl-UZ" sz="3000" dirty="0">
                <a:latin typeface="Times New Roman" panose="02020603050405020304" pitchFamily="18" charset="0"/>
                <a:cs typeface="Times New Roman" panose="02020603050405020304" pitchFamily="18" charset="0"/>
              </a:rPr>
              <a:t>Жипслашган автоматик линиядаги мақсадли механизмлар</a:t>
            </a:r>
          </a:p>
          <a:p>
            <a:pPr marL="0" indent="536575" algn="just">
              <a:lnSpc>
                <a:spcPct val="130000"/>
              </a:lnSpc>
              <a:buNone/>
            </a:pPr>
            <a:r>
              <a:rPr lang="uz-Cyrl-UZ" sz="3000" dirty="0">
                <a:latin typeface="Times New Roman" panose="02020603050405020304" pitchFamily="18" charset="0"/>
                <a:cs typeface="Times New Roman" panose="02020603050405020304" pitchFamily="18" charset="0"/>
              </a:rPr>
              <a:t>1.	Асосий ишни бажарувчи мақсадли механизмлар деталларга форма беришда назорат қилишда ишлатилади ва керакли асбоб билан таьминланган бўлади.</a:t>
            </a:r>
          </a:p>
          <a:p>
            <a:pPr marL="0" indent="536575" algn="just">
              <a:lnSpc>
                <a:spcPct val="130000"/>
              </a:lnSpc>
              <a:buNone/>
            </a:pPr>
            <a:r>
              <a:rPr lang="uz-Cyrl-UZ" sz="3000" dirty="0">
                <a:latin typeface="Times New Roman" panose="02020603050405020304" pitchFamily="18" charset="0"/>
                <a:cs typeface="Times New Roman" panose="02020603050405020304" pitchFamily="18" charset="0"/>
              </a:rPr>
              <a:t>2.	Салт юришдаги мақсадли механизмларни вазифаси асосий ишни бажариш учун ёрдамчи вазифани бажаради.</a:t>
            </a:r>
          </a:p>
          <a:p>
            <a:pPr marL="0" indent="536575" algn="just">
              <a:lnSpc>
                <a:spcPct val="130000"/>
              </a:lnSpc>
              <a:buNone/>
            </a:pPr>
            <a:r>
              <a:rPr lang="uz-Cyrl-UZ" sz="3000" dirty="0">
                <a:latin typeface="Times New Roman" panose="02020603050405020304" pitchFamily="18" charset="0"/>
                <a:cs typeface="Times New Roman" panose="02020603050405020304" pitchFamily="18" charset="0"/>
              </a:rPr>
              <a:t>3.	Бошқарув механизмлари автоматик линиялардаги бирин кетинлик билан ишлов беришни таьминлайди.</a:t>
            </a: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536575" algn="just">
              <a:spcBef>
                <a:spcPts val="600"/>
              </a:spcBef>
              <a:buNone/>
            </a:pPr>
            <a:r>
              <a:rPr lang="uz-Cyrl-UZ" sz="2700" b="1" dirty="0">
                <a:latin typeface="Times New Roman" panose="02020603050405020304" pitchFamily="18" charset="0"/>
                <a:cs typeface="Times New Roman" panose="02020603050405020304" pitchFamily="18" charset="0"/>
              </a:rPr>
              <a:t>Қадамли транспортерлар.</a:t>
            </a:r>
            <a:r>
              <a:rPr lang="uz-Cyrl-UZ" sz="2700" dirty="0">
                <a:latin typeface="Times New Roman" panose="02020603050405020304" pitchFamily="18" charset="0"/>
                <a:cs typeface="Times New Roman" panose="02020603050405020304" pitchFamily="18" charset="0"/>
              </a:rPr>
              <a:t> Қадамли транспортерлар асосан агрегатли дастгоҳлардан ташкил топган автоматик линиялардаги танасимон, электродвигателни вали, ўқи ва поғонали валларга ишлов беришда фойдаланилади.</a:t>
            </a:r>
          </a:p>
          <a:p>
            <a:pPr marL="0" indent="536575" algn="just">
              <a:spcBef>
                <a:spcPts val="600"/>
              </a:spcBef>
              <a:buNone/>
            </a:pPr>
            <a:r>
              <a:rPr lang="uz-Cyrl-UZ" sz="2700" dirty="0">
                <a:latin typeface="Times New Roman" panose="02020603050405020304" pitchFamily="18" charset="0"/>
                <a:cs typeface="Times New Roman" panose="02020603050405020304" pitchFamily="18" charset="0"/>
              </a:rPr>
              <a:t>Қадамли транспортерлар ишлов бериладиган деталларни бир позициядан иккинчисига узатиб беришда ишлатилади.</a:t>
            </a:r>
          </a:p>
          <a:p>
            <a:pPr marL="0" indent="536575" algn="just">
              <a:spcBef>
                <a:spcPts val="600"/>
              </a:spcBef>
              <a:buNone/>
            </a:pPr>
            <a:r>
              <a:rPr lang="uz-Cyrl-UZ" sz="2700" dirty="0">
                <a:latin typeface="Times New Roman" panose="02020603050405020304" pitchFamily="18" charset="0"/>
                <a:cs typeface="Times New Roman" panose="02020603050405020304" pitchFamily="18" charset="0"/>
              </a:rPr>
              <a:t>Ишлов бериладиган детал 3 ни олдинга ҳаракатга келтириш учун транспортерларни 1 штангаси илгариланма қайта ҳаракатланади. (секин олдинга, тез орқага). Юритма сифатида гидроцилиндрдан фойдаланилади. Олдинга ҳаракатланишда пружинали каллак 3 детални кейинги позицияга узатиб беради. Орқага ҳаракатланишида каллак ўқ бўйича айланиб детал тагидан ўтиб кетади</a:t>
            </a: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373216"/>
            <a:ext cx="8229600" cy="1076199"/>
          </a:xfrm>
        </p:spPr>
        <p:txBody>
          <a:bodyPr anchor="ctr">
            <a:norm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16.2-расм. Деталларни базалаштиришнинг кетма-кетлиги</a:t>
            </a:r>
            <a:endParaRPr lang="ru-RU" sz="2800" dirty="0">
              <a:latin typeface="Times New Roman" panose="02020603050405020304" pitchFamily="18" charset="0"/>
              <a:cs typeface="Times New Roman" panose="02020603050405020304" pitchFamily="18" charset="0"/>
            </a:endParaRPr>
          </a:p>
        </p:txBody>
      </p:sp>
      <p:pic>
        <p:nvPicPr>
          <p:cNvPr id="337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652" y="548680"/>
            <a:ext cx="8436338" cy="4410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88640"/>
            <a:ext cx="8784976" cy="6552728"/>
          </a:xfrm>
        </p:spPr>
        <p:txBody>
          <a:bodyPr>
            <a:noAutofit/>
          </a:bodyPr>
          <a:lstStyle/>
          <a:p>
            <a:pPr marL="0" indent="536575" algn="ctr">
              <a:buNone/>
            </a:pPr>
            <a:r>
              <a:rPr lang="ru-RU" sz="2800" b="1" dirty="0">
                <a:latin typeface="Times New Roman" panose="02020603050405020304" pitchFamily="18" charset="0"/>
                <a:cs typeface="Times New Roman" panose="02020603050405020304" pitchFamily="18" charset="0"/>
              </a:rPr>
              <a:t>16.3. Автоматик </a:t>
            </a:r>
            <a:r>
              <a:rPr lang="ru-RU" sz="2800" b="1" dirty="0" err="1">
                <a:latin typeface="Times New Roman" panose="02020603050405020304" pitchFamily="18" charset="0"/>
                <a:cs typeface="Times New Roman" panose="02020603050405020304" pitchFamily="18" charset="0"/>
              </a:rPr>
              <a:t>юклаш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қурилмаларини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турига</a:t>
            </a:r>
            <a:r>
              <a:rPr lang="ru-RU" sz="2800" b="1" dirty="0">
                <a:latin typeface="Times New Roman" panose="02020603050405020304" pitchFamily="18" charset="0"/>
                <a:cs typeface="Times New Roman" panose="02020603050405020304" pitchFamily="18" charset="0"/>
              </a:rPr>
              <a:t>, конструктив </a:t>
            </a:r>
            <a:r>
              <a:rPr lang="ru-RU" sz="2800" b="1" dirty="0" err="1" smtClean="0">
                <a:latin typeface="Times New Roman" panose="02020603050405020304" pitchFamily="18" charset="0"/>
                <a:cs typeface="Times New Roman" panose="02020603050405020304" pitchFamily="18" charset="0"/>
              </a:rPr>
              <a:t>тузилишига</a:t>
            </a:r>
            <a:r>
              <a:rPr lang="ru-RU"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циклининг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вақтига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қараб</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синфлаш</a:t>
            </a:r>
            <a:r>
              <a:rPr lang="ru-RU" sz="2800" b="1" dirty="0">
                <a:latin typeface="Times New Roman" panose="02020603050405020304" pitchFamily="18" charset="0"/>
                <a:cs typeface="Times New Roman" panose="02020603050405020304" pitchFamily="18" charset="0"/>
              </a:rPr>
              <a:t>.</a:t>
            </a:r>
          </a:p>
          <a:p>
            <a:pPr marL="0" indent="536575" algn="just">
              <a:spcBef>
                <a:spcPts val="1200"/>
              </a:spcBef>
              <a:buNone/>
            </a:pPr>
            <a:r>
              <a:rPr lang="ru-RU" sz="2800" dirty="0" err="1">
                <a:latin typeface="Times New Roman" panose="02020603050405020304" pitchFamily="18" charset="0"/>
                <a:cs typeface="Times New Roman" panose="02020603050405020304" pitchFamily="18" charset="0"/>
              </a:rPr>
              <a:t>Ҳозирги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оғир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бермоқда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саноат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манипуляторлар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енгиллаштириш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оғир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эгаллаши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омборга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енгиллаштириш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оғир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халос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бермоқда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Машинасозликда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асбоб-ускуналарнигина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балки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юклаш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ишларини</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операцияларини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механизациялаш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интеграллашган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долзарб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турибди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spcBef>
                <a:spcPts val="0"/>
              </a:spcBef>
              <a:buNone/>
            </a:pPr>
            <a:r>
              <a:rPr lang="ru-RU" sz="2600" dirty="0" err="1">
                <a:latin typeface="Times New Roman" panose="02020603050405020304" pitchFamily="18" charset="0"/>
                <a:cs typeface="Times New Roman" panose="02020603050405020304" pitchFamily="18" charset="0"/>
              </a:rPr>
              <a:t>Автоматлаштирилган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интеграциялашган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тизимлардан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автомобил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корхоналарида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машиналар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қишлоқ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хўжалиги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техникаси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корхоналарида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йирик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ялпи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корхоналарида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фаолият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кўрсатадиган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автоматлаштирилган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тарқалган</a:t>
            </a:r>
            <a:r>
              <a:rPr lang="ru-RU" sz="2600" dirty="0">
                <a:latin typeface="Times New Roman" panose="02020603050405020304" pitchFamily="18" charset="0"/>
                <a:cs typeface="Times New Roman" panose="02020603050405020304" pitchFamily="18" charset="0"/>
              </a:rPr>
              <a:t>. Автотранспорт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юклаш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ягона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кичик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корхоналарида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қўлланилади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масалан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машинасозликда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дастурлаштирилган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бошқарув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аппарати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жиҳозланган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линияларда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қандай</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дастгоҳларда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заготовкаларни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юклаш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тушириш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ўрнатилган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Бундай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юклаш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тушириш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технологик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ускуналаридан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самарали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конструкциясини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ўрнатилиши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кўзда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тутилаётган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дастгоҳга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лойиҳалаш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керак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16632"/>
            <a:ext cx="8640960" cy="6552728"/>
          </a:xfrm>
        </p:spPr>
        <p:txBody>
          <a:bodyPr>
            <a:noAutofit/>
          </a:bodyPr>
          <a:lstStyle/>
          <a:p>
            <a:pPr marL="0" indent="536575" algn="just">
              <a:spcBef>
                <a:spcPts val="600"/>
              </a:spcBef>
              <a:buNone/>
            </a:pPr>
            <a:r>
              <a:rPr lang="uz-Cyrl-UZ" sz="2800" dirty="0">
                <a:latin typeface="Times New Roman" panose="02020603050405020304" pitchFamily="18" charset="0"/>
                <a:cs typeface="Times New Roman" panose="02020603050405020304" pitchFamily="18" charset="0"/>
              </a:rPr>
              <a:t>Деярли барча қурилмалар ва транспорт тизимлари ўзлари бириктирилган асосий бошқарув тизимида акс эттирилган бўлади ва ҳолати ҳақида узлуксиз маълумот алмашиниб туради. Бу асосий тизимда ҳавфсизлик ва авария ҳолатларида тўхташ тизимлари ҳам мавжуд бўлиши керак.</a:t>
            </a:r>
          </a:p>
          <a:p>
            <a:pPr marL="0" indent="536575" algn="just">
              <a:spcBef>
                <a:spcPts val="600"/>
              </a:spcBef>
              <a:buNone/>
            </a:pPr>
            <a:r>
              <a:rPr lang="uz-Cyrl-UZ" sz="2800" dirty="0">
                <a:latin typeface="Times New Roman" panose="02020603050405020304" pitchFamily="18" charset="0"/>
                <a:cs typeface="Times New Roman" panose="02020603050405020304" pitchFamily="18" charset="0"/>
              </a:rPr>
              <a:t>Автоматик чизиқли транспорт тизими заготовкаларни автотранспортдан тушириш, дастгоҳга юклаш, дастгоҳдан тушириш ва ишчи қисмлар ҳаракатларининг бажарилишини таъминлайдиган автоматик воситалар тўпламидир</a:t>
            </a:r>
            <a:r>
              <a:rPr lang="uz-Cyrl-UZ" sz="2800" dirty="0" smtClean="0">
                <a:latin typeface="Times New Roman" panose="02020603050405020304" pitchFamily="18" charset="0"/>
                <a:cs typeface="Times New Roman" panose="02020603050405020304" pitchFamily="18" charset="0"/>
              </a:rPr>
              <a:t>.</a:t>
            </a:r>
          </a:p>
          <a:p>
            <a:pPr marL="0" indent="536575" algn="just">
              <a:spcBef>
                <a:spcPts val="600"/>
              </a:spcBef>
              <a:buNone/>
            </a:pPr>
            <a:r>
              <a:rPr lang="uz-Cyrl-UZ" sz="2800" dirty="0">
                <a:latin typeface="Times New Roman" panose="02020603050405020304" pitchFamily="18" charset="0"/>
                <a:cs typeface="Times New Roman" panose="02020603050405020304" pitchFamily="18" charset="0"/>
              </a:rPr>
              <a:t>Автомат линияларнинг транспорт тизимлари икки синфга бўлинган: синхрон (қатъий) ва синхрон бўлмаган (мослашувчан).</a:t>
            </a: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spcBef>
                <a:spcPts val="600"/>
              </a:spcBef>
              <a:buNone/>
            </a:pPr>
            <a:r>
              <a:rPr lang="ru-RU" sz="2800" dirty="0" err="1">
                <a:latin typeface="Times New Roman" panose="02020603050405020304" pitchFamily="18" charset="0"/>
                <a:cs typeface="Times New Roman" panose="02020603050405020304" pitchFamily="18" charset="0"/>
              </a:rPr>
              <a:t>Синхронлаштирилган</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тизимлари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кўчиради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қатъий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тартиби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барча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800" dirty="0" err="1">
                <a:latin typeface="Times New Roman" panose="02020603050405020304" pitchFamily="18" charset="0"/>
                <a:cs typeface="Times New Roman" panose="02020603050405020304" pitchFamily="18" charset="0"/>
              </a:rPr>
              <a:t>Синхрон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бўлмаган</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тизимлари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кўчирмайди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кўпроқ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тўплагичлар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мосланувчанлигини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мустақил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800" dirty="0" err="1">
                <a:latin typeface="Times New Roman" panose="02020603050405020304" pitchFamily="18" charset="0"/>
                <a:cs typeface="Times New Roman" panose="02020603050405020304" pitchFamily="18" charset="0"/>
              </a:rPr>
              <a:t>Бундан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транспорт </a:t>
            </a:r>
            <a:r>
              <a:rPr lang="ru-RU" sz="2800" dirty="0" err="1">
                <a:latin typeface="Times New Roman" panose="02020603050405020304" pitchFamily="18" charset="0"/>
                <a:cs typeface="Times New Roman" panose="02020603050405020304" pitchFamily="18" charset="0"/>
              </a:rPr>
              <a:t>тизимлари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йўлдошсиз</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Йўлдошли тизимларда 7 қисмлар сунъий йўлдош деб аталадиган қурилмалар 6 да жойлашганки, чунки улар қайта ишлаш вақтида ва уларнинг ҳаракатларида қисмларга ҳамроҳ бўлади. Қайта ишлашдан кейин, 7-гачаси қисмлар йўлдош 6 дан чиқарилади ва иккинчиси орқага қайтиш конвейери билан қайтарилади.</a:t>
            </a:r>
          </a:p>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Йўлдошсиз тизимларда, унинг қисмлари 7 ишлов берилиб, сунъий йўлдошларсиз ҳаракатланади - 4-конвейер орқали.</a:t>
            </a:r>
          </a:p>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Ташиш тизимлари услубига қараб, тез ўтувчи ва секин ўтувчи турларга бўлинади.</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spcBef>
                <a:spcPts val="600"/>
              </a:spcBef>
              <a:buNone/>
            </a:pPr>
            <a:r>
              <a:rPr lang="ru-RU" sz="2600" dirty="0">
                <a:latin typeface="Times New Roman" panose="02020603050405020304" pitchFamily="18" charset="0"/>
                <a:cs typeface="Times New Roman" panose="02020603050405020304" pitchFamily="18" charset="0"/>
              </a:rPr>
              <a:t>Тез </a:t>
            </a:r>
            <a:r>
              <a:rPr lang="ru-RU" sz="2600" dirty="0" err="1">
                <a:latin typeface="Times New Roman" panose="02020603050405020304" pitchFamily="18" charset="0"/>
                <a:cs typeface="Times New Roman" panose="02020603050405020304" pitchFamily="18" charset="0"/>
              </a:rPr>
              <a:t>ўтувчи</a:t>
            </a:r>
            <a:r>
              <a:rPr lang="ru-RU" sz="2600" dirty="0">
                <a:latin typeface="Times New Roman" panose="02020603050405020304" pitchFamily="18" charset="0"/>
                <a:cs typeface="Times New Roman" panose="02020603050405020304" pitchFamily="18" charset="0"/>
              </a:rPr>
              <a:t> транспорт </a:t>
            </a:r>
            <a:r>
              <a:rPr lang="ru-RU" sz="2600" dirty="0" err="1">
                <a:latin typeface="Times New Roman" panose="02020603050405020304" pitchFamily="18" charset="0"/>
                <a:cs typeface="Times New Roman" panose="02020603050405020304" pitchFamily="18" charset="0"/>
              </a:rPr>
              <a:t>тизимларида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a:t>
            </a:r>
            <a:r>
              <a:rPr lang="ru-RU" sz="2600" dirty="0">
                <a:latin typeface="Times New Roman" panose="02020603050405020304" pitchFamily="18" charset="0"/>
                <a:cs typeface="Times New Roman" panose="02020603050405020304" pitchFamily="18" charset="0"/>
              </a:rPr>
              <a:t> 7 </a:t>
            </a:r>
            <a:r>
              <a:rPr lang="ru-RU" sz="2600" dirty="0" err="1">
                <a:latin typeface="Times New Roman" panose="02020603050405020304" pitchFamily="18" charset="0"/>
                <a:cs typeface="Times New Roman" panose="02020603050405020304" pitchFamily="18" charset="0"/>
              </a:rPr>
              <a:t>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охирги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ташиш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қурилмасигача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йўлдошли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йўлдошсиз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дастгоҳ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майдонидан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бошқасининг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майдонига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операциялараро</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конвейерда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ташилади</a:t>
            </a:r>
            <a:r>
              <a:rPr lang="ru-RU" sz="2600" dirty="0">
                <a:latin typeface="Times New Roman" panose="02020603050405020304" pitchFamily="18" charset="0"/>
                <a:cs typeface="Times New Roman" panose="02020603050405020304" pitchFamily="18" charset="0"/>
              </a:rPr>
              <a:t> (транспорт </a:t>
            </a:r>
            <a:r>
              <a:rPr lang="ru-RU" sz="2600" dirty="0" err="1">
                <a:latin typeface="Times New Roman" panose="02020603050405020304" pitchFamily="18" charset="0"/>
                <a:cs typeface="Times New Roman" panose="02020603050405020304" pitchFamily="18" charset="0"/>
              </a:rPr>
              <a:t>йўлининг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шаклидан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қатъий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назар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ҳолда</a:t>
            </a:r>
            <a:r>
              <a:rPr lang="ru-RU" sz="2600" dirty="0">
                <a:latin typeface="Times New Roman" panose="02020603050405020304" pitchFamily="18" charset="0"/>
                <a:cs typeface="Times New Roman" panose="02020603050405020304" pitchFamily="18" charset="0"/>
              </a:rPr>
              <a:t> транспорт </a:t>
            </a:r>
            <a:r>
              <a:rPr lang="ru-RU" sz="2600" dirty="0" err="1">
                <a:latin typeface="Times New Roman" panose="02020603050405020304" pitchFamily="18" charset="0"/>
                <a:cs typeface="Times New Roman" panose="02020603050405020304" pitchFamily="18" charset="0"/>
              </a:rPr>
              <a:t>тизими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ўзаро</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юкларни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вазифасини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бажаради</a:t>
            </a:r>
            <a:r>
              <a:rPr lang="ru-RU" sz="26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600" dirty="0" err="1">
                <a:latin typeface="Times New Roman" panose="02020603050405020304" pitchFamily="18" charset="0"/>
                <a:cs typeface="Times New Roman" panose="02020603050405020304" pitchFamily="18" charset="0"/>
              </a:rPr>
              <a:t>Мосланувчан</a:t>
            </a:r>
            <a:r>
              <a:rPr lang="ru-RU" sz="2600" dirty="0">
                <a:latin typeface="Times New Roman" panose="02020603050405020304" pitchFamily="18" charset="0"/>
                <a:cs typeface="Times New Roman" panose="02020603050405020304" pitchFamily="18" charset="0"/>
              </a:rPr>
              <a:t> автоматик </a:t>
            </a:r>
            <a:r>
              <a:rPr lang="ru-RU" sz="2600" dirty="0" err="1">
                <a:latin typeface="Times New Roman" panose="02020603050405020304" pitchFamily="18" charset="0"/>
                <a:cs typeface="Times New Roman" panose="02020603050405020304" pitchFamily="18" charset="0"/>
              </a:rPr>
              <a:t>линияларда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икки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турдаги</a:t>
            </a:r>
            <a:r>
              <a:rPr lang="ru-RU" sz="2600" dirty="0">
                <a:latin typeface="Times New Roman" panose="02020603050405020304" pitchFamily="18" charset="0"/>
                <a:cs typeface="Times New Roman" panose="02020603050405020304" pitchFamily="18" charset="0"/>
              </a:rPr>
              <a:t> транспортер </a:t>
            </a:r>
            <a:r>
              <a:rPr lang="ru-RU" sz="2600" dirty="0" err="1">
                <a:latin typeface="Times New Roman" panose="02020603050405020304" pitchFamily="18" charset="0"/>
                <a:cs typeface="Times New Roman" panose="02020603050405020304" pitchFamily="18" charset="0"/>
              </a:rPr>
              <a:t>кўтаргичлардан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фойдаланиб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келинмоқда</a:t>
            </a:r>
            <a:r>
              <a:rPr lang="ru-RU" sz="26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600" dirty="0">
                <a:latin typeface="Times New Roman" panose="02020603050405020304" pitchFamily="18" charset="0"/>
                <a:cs typeface="Times New Roman" panose="02020603050405020304" pitchFamily="18" charset="0"/>
              </a:rPr>
              <a:t>1)	</a:t>
            </a:r>
            <a:r>
              <a:rPr lang="ru-RU" sz="2600" dirty="0" err="1">
                <a:latin typeface="Times New Roman" panose="02020603050405020304" pitchFamily="18" charset="0"/>
                <a:cs typeface="Times New Roman" panose="02020603050405020304" pitchFamily="18" charset="0"/>
              </a:rPr>
              <a:t>Итарувчи</a:t>
            </a:r>
            <a:r>
              <a:rPr lang="ru-RU" sz="2600" dirty="0">
                <a:latin typeface="Times New Roman" panose="02020603050405020304" pitchFamily="18" charset="0"/>
                <a:cs typeface="Times New Roman" panose="02020603050405020304" pitchFamily="18" charset="0"/>
              </a:rPr>
              <a:t> звено </a:t>
            </a:r>
            <a:r>
              <a:rPr lang="ru-RU" sz="2600" dirty="0" err="1">
                <a:latin typeface="Times New Roman" panose="02020603050405020304" pitchFamily="18" charset="0"/>
                <a:cs typeface="Times New Roman" panose="02020603050405020304" pitchFamily="18" charset="0"/>
              </a:rPr>
              <a:t>юритмаларнинг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узуликли</a:t>
            </a:r>
            <a:r>
              <a:rPr lang="ru-RU" sz="26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600" dirty="0">
                <a:latin typeface="Times New Roman" panose="02020603050405020304" pitchFamily="18" charset="0"/>
                <a:cs typeface="Times New Roman" panose="02020603050405020304" pitchFamily="18" charset="0"/>
              </a:rPr>
              <a:t>2)	</a:t>
            </a:r>
            <a:r>
              <a:rPr lang="ru-RU" sz="2600" dirty="0" err="1">
                <a:latin typeface="Times New Roman" panose="02020603050405020304" pitchFamily="18" charset="0"/>
                <a:cs typeface="Times New Roman" panose="02020603050405020304" pitchFamily="18" charset="0"/>
              </a:rPr>
              <a:t>Элеваторли</a:t>
            </a:r>
            <a:r>
              <a:rPr lang="ru-RU" sz="2600" dirty="0">
                <a:latin typeface="Times New Roman" panose="02020603050405020304" pitchFamily="18" charset="0"/>
                <a:cs typeface="Times New Roman" panose="02020603050405020304" pitchFamily="18" charset="0"/>
              </a:rPr>
              <a:t> звено </a:t>
            </a:r>
            <a:r>
              <a:rPr lang="ru-RU" sz="2600" dirty="0" err="1">
                <a:latin typeface="Times New Roman" panose="02020603050405020304" pitchFamily="18" charset="0"/>
                <a:cs typeface="Times New Roman" panose="02020603050405020304" pitchFamily="18" charset="0"/>
              </a:rPr>
              <a:t>юритмаларнинг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узуликсиз</a:t>
            </a:r>
            <a:r>
              <a:rPr lang="ru-RU" sz="2600" dirty="0">
                <a:latin typeface="Times New Roman" panose="02020603050405020304" pitchFamily="18" charset="0"/>
                <a:cs typeface="Times New Roman" panose="02020603050405020304" pitchFamily="18" charset="0"/>
              </a:rPr>
              <a:t>;</a:t>
            </a:r>
          </a:p>
          <a:p>
            <a:pPr marL="0" indent="536575" algn="just">
              <a:spcBef>
                <a:spcPts val="600"/>
              </a:spcBef>
              <a:buNone/>
            </a:pPr>
            <a:r>
              <a:rPr lang="ru-RU" sz="2600" dirty="0">
                <a:latin typeface="Times New Roman" panose="02020603050405020304" pitchFamily="18" charset="0"/>
                <a:cs typeface="Times New Roman" panose="02020603050405020304" pitchFamily="18" charset="0"/>
              </a:rPr>
              <a:t>3)	</a:t>
            </a:r>
            <a:r>
              <a:rPr lang="ru-RU" sz="2600" dirty="0" err="1">
                <a:latin typeface="Times New Roman" panose="02020603050405020304" pitchFamily="18" charset="0"/>
                <a:cs typeface="Times New Roman" panose="02020603050405020304" pitchFamily="18" charset="0"/>
              </a:rPr>
              <a:t>Вибрацион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кўтаргичлар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майда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деталларни</a:t>
            </a:r>
            <a:r>
              <a:rPr lang="ru-RU" sz="2600" dirty="0">
                <a:latin typeface="Times New Roman" panose="02020603050405020304" pitchFamily="18" charset="0"/>
                <a:cs typeface="Times New Roman" panose="02020603050405020304" pitchFamily="18" charset="0"/>
              </a:rPr>
              <a:t> ориентация </a:t>
            </a:r>
            <a:r>
              <a:rPr lang="ru-RU" sz="2600" dirty="0" err="1" smtClean="0">
                <a:latin typeface="Times New Roman" panose="02020603050405020304" pitchFamily="18" charset="0"/>
                <a:cs typeface="Times New Roman" panose="02020603050405020304" pitchFamily="18" charset="0"/>
              </a:rPr>
              <a:t>ҳамда</a:t>
            </a:r>
            <a:r>
              <a:rPr lang="ru-RU" sz="2600" dirty="0" smtClean="0">
                <a:latin typeface="Times New Roman" panose="02020603050405020304" pitchFamily="18" charset="0"/>
                <a:cs typeface="Times New Roman" panose="02020603050405020304" pitchFamily="18" charset="0"/>
              </a:rPr>
              <a:t> </a:t>
            </a:r>
            <a:r>
              <a:rPr lang="ru-RU" sz="2600" dirty="0">
                <a:latin typeface="Times New Roman" panose="02020603050405020304" pitchFamily="18" charset="0"/>
                <a:cs typeface="Times New Roman" panose="02020603050405020304" pitchFamily="18" charset="0"/>
              </a:rPr>
              <a:t>ориентация </a:t>
            </a:r>
            <a:r>
              <a:rPr lang="ru-RU" sz="2600" dirty="0" err="1">
                <a:latin typeface="Times New Roman" panose="02020603050405020304" pitchFamily="18" charset="0"/>
                <a:cs typeface="Times New Roman" panose="02020603050405020304" pitchFamily="18" charset="0"/>
              </a:rPr>
              <a:t>қилинмаган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винтли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лотоклар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ёрдамида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юқорига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кўтаради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Итарувчи кўтаргични конструктив схемаси расм 16.3-расмда келтирилган. Гидро ёки пневмоузатма 1 ёрдамида штанга 2 илгариланма-қайта ҳаракат қилади. Штангени пастки ҳолатида транспорт-кўтаргичнинг 4 шахтасига лотокни қабул қилиш жойидан навбатдаги заготовка қилиб тушади. Штанга юқорига ҳаракатланганда қурилмадаги ҳамма загатовкаларни бир қадамга силжитади, ҳамда энг юқоридаги заготовка лотокдан думалаб технологик жиҳозга узатилади. Штангани орқага қайтишида (пастга) загатовкаларнинг ҳаммасини пастга тушиб кетмаслигини пружинали стопер 3 таъминлайди. Штангани юқорига ҳаракатланишида деталлар стопер 3 босганда у пастга кириб кетади.</a:t>
            </a: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6021288"/>
            <a:ext cx="8136904" cy="836712"/>
          </a:xfrm>
        </p:spPr>
        <p:txBody>
          <a:bodyPr anchor="ctr">
            <a:noAutofit/>
          </a:bodyPr>
          <a:lstStyle/>
          <a:p>
            <a:pPr marL="0" indent="0" algn="ctr">
              <a:spcBef>
                <a:spcPts val="0"/>
              </a:spcBef>
              <a:buNone/>
            </a:pPr>
            <a:r>
              <a:rPr lang="ru-RU" sz="2400" b="1" dirty="0" smtClean="0">
                <a:latin typeface="Times New Roman" panose="02020603050405020304" pitchFamily="18" charset="0"/>
                <a:cs typeface="Times New Roman" panose="02020603050405020304" pitchFamily="18" charset="0"/>
              </a:rPr>
              <a:t>16.3-расм. Автоматик линия транспорт </a:t>
            </a:r>
            <a:r>
              <a:rPr lang="ru-RU" sz="2400" b="1" dirty="0" err="1" smtClean="0">
                <a:latin typeface="Times New Roman" panose="02020603050405020304" pitchFamily="18" charset="0"/>
                <a:cs typeface="Times New Roman" panose="02020603050405020304" pitchFamily="18" charset="0"/>
              </a:rPr>
              <a:t>тизимлариниг</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таснифи</a:t>
            </a:r>
            <a:r>
              <a:rPr lang="ru-RU" sz="2400" b="1" dirty="0" smtClean="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p:txBody>
      </p:sp>
      <p:pic>
        <p:nvPicPr>
          <p:cNvPr id="819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60647"/>
            <a:ext cx="5760640" cy="5619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Транспортёр кўтаргични конструкциясига блокировка қурилмалари, уларни ёқиш ва ўчиришни бошқариш тизимлари, материалларни магнитланишини олдини оладиган демагнитизаторлар киради. Улар автомабилсозлик, подшипниксозлик ишлаб чиқариш корхоналаридаги автоматик линияларда ишлатилади. Унификация элементлардан фойдаланиб тайёрланган. Ҳозирги кунда транспортёр кўтаргичларнинг конструкциялари бошқа ўлчамга эга бўлган халқалар учун созланадиган қилиб тайёрланмоқда.</a:t>
            </a:r>
          </a:p>
          <a:p>
            <a:pPr marL="0" indent="536575" algn="just">
              <a:buNone/>
            </a:pPr>
            <a:r>
              <a:rPr lang="uz-Cyrl-UZ" sz="2800" dirty="0">
                <a:latin typeface="Times New Roman" panose="02020603050405020304" pitchFamily="18" charset="0"/>
                <a:cs typeface="Times New Roman" panose="02020603050405020304" pitchFamily="18" charset="0"/>
              </a:rPr>
              <a:t>Кўтаргични танаси узатилаётган халқалар учун шахта, бошқа транспорт тизимлари учун таянч устун вазифасини бажаради.</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Штанганинг тезлиги 10 м/дақ дан юқори бўлганида қамраб олиш 2 қўлланилади (16.6-расм, б). Улар икки томондан детал 3 ни қоплашади, штанга уларни кичик бурчакка буради. Бу ҳолатда, конвейер ҳаракатланиши учун штанга турган жойида бурилади.</a:t>
            </a:r>
          </a:p>
          <a:p>
            <a:pPr marL="0" indent="536575" algn="just">
              <a:buNone/>
            </a:pPr>
            <a:r>
              <a:rPr lang="uz-Cyrl-UZ" sz="2800" dirty="0">
                <a:latin typeface="Times New Roman" panose="02020603050405020304" pitchFamily="18" charset="0"/>
                <a:cs typeface="Times New Roman" panose="02020603050405020304" pitchFamily="18" charset="0"/>
              </a:rPr>
              <a:t>Грейфер штангали конвейрлар камроқ тарқалган (16.6 – расм, в). Уларда детал 3 лар яқинлашувчи рама(грейфер) 2 да жойлашиб, ролик 1 лар ёрдамида бир қадамга сурилади ва рама билан таянчларга туширилади; рама пастга тушиши билан яна орқага қайтиб кетади.</a:t>
            </a:r>
          </a:p>
          <a:p>
            <a:pPr marL="0" indent="536575" algn="just">
              <a:buNone/>
            </a:pPr>
            <a:r>
              <a:rPr lang="uz-Cyrl-UZ" sz="2800" dirty="0">
                <a:latin typeface="Times New Roman" panose="02020603050405020304" pitchFamily="18" charset="0"/>
                <a:cs typeface="Times New Roman" panose="02020603050405020304" pitchFamily="18" charset="0"/>
              </a:rPr>
              <a:t>Занжирли қадамли конвейерлар жуда кам ишлатилади (16.6–расм, г). Уларда маҳкамлагич 2 лар ўрнатилган занжир 1 бўлиб, қадамли ҳаракат қилади.</a:t>
            </a: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Бундан ташқари камдан-кам ҳолларда роликли-занжирли конвейерлардан ҳам фойдаланилади (16.6-расм, д). Уларда занжир 2 қисмларида эркин айланувчи ролик 1 ларга эга маҳкамлагичлар жойлашган, уларда эса детал 3 лар жойлашади, деталларни тўхташ жойларида таянчлар жойлашган. Таянч 4 лар олинганда деталлар роликларда ҳаракатланиб кейинги тўхташ жойидаги таянчга бориб тўхтайди.</a:t>
            </a:r>
            <a:endParaRPr lang="uz-Cyrl-UZ"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47732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76056" y="2132856"/>
            <a:ext cx="3744416" cy="4392488"/>
          </a:xfrm>
        </p:spPr>
        <p:txBody>
          <a:bodyPr>
            <a:noAutofit/>
          </a:bodyPr>
          <a:lstStyle/>
          <a:p>
            <a:pPr marL="0" indent="0" algn="ctr">
              <a:lnSpc>
                <a:spcPct val="120000"/>
              </a:lnSpc>
              <a:spcBef>
                <a:spcPts val="600"/>
              </a:spcBef>
              <a:buNone/>
            </a:pPr>
            <a:r>
              <a:rPr lang="uz-Cyrl-UZ" sz="2000" dirty="0">
                <a:latin typeface="Times New Roman" panose="02020603050405020304" pitchFamily="18" charset="0"/>
                <a:cs typeface="Times New Roman" panose="02020603050405020304" pitchFamily="18" charset="0"/>
              </a:rPr>
              <a:t>16.6-расм. Транспорт тизимининг синхрон конвейерлари</a:t>
            </a:r>
            <a:r>
              <a:rPr lang="uz-Cyrl-UZ" sz="2000" dirty="0" smtClean="0">
                <a:latin typeface="Times New Roman" panose="02020603050405020304" pitchFamily="18" charset="0"/>
                <a:cs typeface="Times New Roman" panose="02020603050405020304" pitchFamily="18" charset="0"/>
              </a:rPr>
              <a:t>.</a:t>
            </a:r>
            <a:endParaRPr lang="en-US" sz="2000" dirty="0" smtClean="0">
              <a:latin typeface="Times New Roman" panose="02020603050405020304" pitchFamily="18" charset="0"/>
              <a:cs typeface="Times New Roman" panose="02020603050405020304" pitchFamily="18" charset="0"/>
            </a:endParaRPr>
          </a:p>
          <a:p>
            <a:pPr marL="0" indent="0" algn="ctr">
              <a:lnSpc>
                <a:spcPct val="120000"/>
              </a:lnSpc>
              <a:spcBef>
                <a:spcPts val="600"/>
              </a:spcBef>
              <a:buNone/>
            </a:pPr>
            <a:endParaRPr lang="uz-Cyrl-UZ" sz="2000" dirty="0">
              <a:latin typeface="Times New Roman" panose="02020603050405020304" pitchFamily="18" charset="0"/>
              <a:cs typeface="Times New Roman" panose="02020603050405020304" pitchFamily="18" charset="0"/>
            </a:endParaRPr>
          </a:p>
          <a:p>
            <a:pPr marL="0" indent="0" algn="ctr">
              <a:lnSpc>
                <a:spcPct val="120000"/>
              </a:lnSpc>
              <a:spcBef>
                <a:spcPts val="600"/>
              </a:spcBef>
              <a:buNone/>
            </a:pPr>
            <a:r>
              <a:rPr lang="uz-Cyrl-UZ" sz="2000" dirty="0">
                <a:latin typeface="Times New Roman" panose="02020603050405020304" pitchFamily="18" charset="0"/>
                <a:cs typeface="Times New Roman" panose="02020603050405020304" pitchFamily="18" charset="0"/>
              </a:rPr>
              <a:t>а – хроповой механизмли штангали қаламли ушлагич, б – штангали қадамли айланувчан ушлагич, в – қадамли греферли ушлагич, г – қадамли </a:t>
            </a:r>
            <a:r>
              <a:rPr lang="uz-Cyrl-UZ" sz="2000" dirty="0" smtClean="0">
                <a:latin typeface="Times New Roman" panose="02020603050405020304" pitchFamily="18" charset="0"/>
                <a:cs typeface="Times New Roman" panose="02020603050405020304" pitchFamily="18" charset="0"/>
              </a:rPr>
              <a:t>занжирли,</a:t>
            </a:r>
            <a:r>
              <a:rPr lang="en-US" sz="2000" smtClean="0">
                <a:latin typeface="Times New Roman" panose="02020603050405020304" pitchFamily="18" charset="0"/>
                <a:cs typeface="Times New Roman" panose="02020603050405020304" pitchFamily="18" charset="0"/>
              </a:rPr>
              <a:t> </a:t>
            </a:r>
            <a:r>
              <a:rPr lang="uz-Cyrl-UZ" sz="2000" smtClean="0">
                <a:latin typeface="Times New Roman" panose="02020603050405020304" pitchFamily="18" charset="0"/>
                <a:cs typeface="Times New Roman" panose="02020603050405020304" pitchFamily="18" charset="0"/>
              </a:rPr>
              <a:t>д </a:t>
            </a:r>
            <a:r>
              <a:rPr lang="uz-Cyrl-UZ" sz="2000" dirty="0">
                <a:latin typeface="Times New Roman" panose="02020603050405020304" pitchFamily="18" charset="0"/>
                <a:cs typeface="Times New Roman" panose="02020603050405020304" pitchFamily="18" charset="0"/>
              </a:rPr>
              <a:t>– қадамли </a:t>
            </a:r>
            <a:r>
              <a:rPr lang="uz-Cyrl-UZ" sz="2000" dirty="0" smtClean="0">
                <a:latin typeface="Times New Roman" panose="02020603050405020304" pitchFamily="18" charset="0"/>
                <a:cs typeface="Times New Roman" panose="02020603050405020304" pitchFamily="18" charset="0"/>
              </a:rPr>
              <a:t>занжир-роликли</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945" y="332656"/>
            <a:ext cx="4256087" cy="5986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7770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buNone/>
            </a:pPr>
            <a:r>
              <a:rPr lang="uz-Cyrl-UZ" sz="2700" b="1" dirty="0">
                <a:latin typeface="Times New Roman" panose="02020603050405020304" pitchFamily="18" charset="0"/>
                <a:cs typeface="Times New Roman" panose="02020603050405020304" pitchFamily="18" charset="0"/>
              </a:rPr>
              <a:t>Транспорт тизимларининг таснифи. </a:t>
            </a:r>
            <a:r>
              <a:rPr lang="uz-Cyrl-UZ" sz="2700" dirty="0">
                <a:latin typeface="Times New Roman" panose="02020603050405020304" pitchFamily="18" charset="0"/>
                <a:cs typeface="Times New Roman" panose="02020603050405020304" pitchFamily="18" charset="0"/>
              </a:rPr>
              <a:t>Ишлаб чиқариш корхоналарида технологик жараёнларни бажаришда ишлов бериладиган деталларни бирин-кетинлик билан узатиши оқими, уларга бирин-кетинлик ишлов бериши оқимли ишлаб чиқариш дейилади. Бундай ҳолатда дастгоҳлар технологик жараёнлар асосида бирин-кетинлик билан ўрнатилган бўлади ва уларни оқимли линия дейилади. Ҳар бир технологик жараённи бажарилишида деталлар дастгоҳдан дастгоҳга ҳамда ишлов бериш жараёнида юклаш, ташиш, олиш ишлари автоматлаштирилган оқимли линияларда қўл ёрдамида ёки тележкалар, телъферлар, осма кранлардан фойдаланиб олиб борилади. Автоматик линияларда автоматлаштирилган транспорт тизимлари ёрдамида олиб борилади.</a:t>
            </a:r>
            <a:endParaRPr lang="uz-Cyrl-UZ" sz="27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653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500" dirty="0">
                <a:latin typeface="Times New Roman" panose="02020603050405020304" pitchFamily="18" charset="0"/>
                <a:cs typeface="Times New Roman" panose="02020603050405020304" pitchFamily="18" charset="0"/>
              </a:rPr>
              <a:t>Автоматик линияларнинг транспорт тизими деб дастгоҳдан дастгоҳга ишлов бериладиган деталларни технологик жараёнлар асосида узатиш, юклаш, олиш ишларини бажарувчи комплекс автоматлаштирилган қурилмаларга айтилади. Автоматик линияларнинг транспорт тизимлари икки гуруҳга бўлинади: жипслашган мосланувчан. Жипслашган транспорт тизимлари ишлов бериладиган деталларни дастгоҳлараро узатиш бирданига қаттиқ меъёрни ушлаган ҳолда олиб борилади. Мосланувчан транспорт тизимлари ишлов бериладиган деталларни дастгоҳлараро узатишда бир вақтда эмас, ишлов бериш тугатилганда тўплагичлардан фойдаланилган ҳолда линияни мосланувчанлиги сақлаган ҳолда олиб борилади, яъни линиядаги дастгоҳлар бир-бирига боғлиқ бўлмаган ҳолда ишлайдилар.</a:t>
            </a:r>
            <a:endParaRPr lang="uz-Cyrl-UZ" sz="25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8345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buNone/>
            </a:pPr>
            <a:r>
              <a:rPr lang="uz-Cyrl-UZ" sz="2600" dirty="0">
                <a:latin typeface="Times New Roman" panose="02020603050405020304" pitchFamily="18" charset="0"/>
                <a:cs typeface="Times New Roman" panose="02020603050405020304" pitchFamily="18" charset="0"/>
              </a:rPr>
              <a:t>Деталларни ориентацияланган ҳолатда лотокларда тўхтамай ҳаракатланиш ҳусусиятига ўтувчанлик дейилади. Ўтувчанлик асосан детал ва лоток ўлчамларига, лоток юза текислигини релъефи ва детал массаси, ишқаланиш коеффициентига, молекуляр ва магнитли тортилишига, атмосфера босимига, детални оғирлик марказда жойлашиши, детал ва лотокни юза қатламини ифлосланиши (чиқинди, ёғ-мой, эмпулъсия ва бошқалар). Транспорт тизимини танлашда технолог юқорида қайд этилган ҳолатларни барчасини ҳисобга олиши керак, чунки айрим ҳолатларда ўз оғирлиги натижасида ҳаракатланадиган транспорт тизимларидаги деталларни лоток ўлчамлари билан бир-бирига мос келмаслиги натижасида технологик жараённи бажаришни иложиси бўлмайди.</a:t>
            </a:r>
            <a:endParaRPr lang="uz-Cyrl-UZ" sz="26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4938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Қуйида деталларни ўтувчанлиги бошланғич ҳолатида ўз оғирлиги билан ҳарактланувчи лотокли транспорт тизимининг созлашда инобатга олиш зарур.</a:t>
            </a:r>
          </a:p>
          <a:p>
            <a:pPr marL="0" indent="536575" algn="just">
              <a:lnSpc>
                <a:spcPct val="110000"/>
              </a:lnSpc>
              <a:buNone/>
            </a:pPr>
            <a:r>
              <a:rPr lang="uz-Cyrl-UZ" sz="2800" dirty="0">
                <a:latin typeface="Times New Roman" panose="02020603050405020304" pitchFamily="18" charset="0"/>
                <a:cs typeface="Times New Roman" panose="02020603050405020304" pitchFamily="18" charset="0"/>
              </a:rPr>
              <a:t>Лотокда деталларни сирпаниши ва юришида (16.8-расм) А тирқиш натижасида бурчак </a:t>
            </a:r>
            <a:r>
              <a:rPr lang="el-GR" sz="2800" dirty="0">
                <a:latin typeface="Times New Roman" panose="02020603050405020304" pitchFamily="18" charset="0"/>
                <a:cs typeface="Times New Roman" panose="02020603050405020304" pitchFamily="18" charset="0"/>
              </a:rPr>
              <a:t>φ </a:t>
            </a:r>
            <a:r>
              <a:rPr lang="uz-Cyrl-UZ" sz="2800" dirty="0">
                <a:latin typeface="Times New Roman" panose="02020603050405020304" pitchFamily="18" charset="0"/>
                <a:cs typeface="Times New Roman" panose="02020603050405020304" pitchFamily="18" charset="0"/>
              </a:rPr>
              <a:t>га бурилиши мумкин ва ингичка чизиқда кўрстилгандек бурчак </a:t>
            </a:r>
            <a:r>
              <a:rPr lang="el-GR" sz="2800" dirty="0">
                <a:latin typeface="Times New Roman" panose="02020603050405020304" pitchFamily="18" charset="0"/>
                <a:cs typeface="Times New Roman" panose="02020603050405020304" pitchFamily="18" charset="0"/>
              </a:rPr>
              <a:t>γ </a:t>
            </a:r>
            <a:r>
              <a:rPr lang="uz-Cyrl-UZ" sz="2800" dirty="0">
                <a:latin typeface="Times New Roman" panose="02020603050405020304" pitchFamily="18" charset="0"/>
                <a:cs typeface="Times New Roman" panose="02020603050405020304" pitchFamily="18" charset="0"/>
              </a:rPr>
              <a:t>ҳолатини эгаллайди (16.8-расм, а). Ишқаланиш бурчагини катта ёки кичик ҳолатида детал тиқилиши ёки ориентация ҳолатини йўқотиши мумкин (16.8-расм, б).</a:t>
            </a:r>
          </a:p>
        </p:txBody>
      </p:sp>
    </p:spTree>
    <p:extLst>
      <p:ext uri="{BB962C8B-B14F-4D97-AF65-F5344CB8AC3E}">
        <p14:creationId xmlns:p14="http://schemas.microsoft.com/office/powerpoint/2010/main" val="303213857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584" y="5589240"/>
            <a:ext cx="7992888" cy="720080"/>
          </a:xfrm>
        </p:spPr>
        <p:txBody>
          <a:bodyPr>
            <a:noAutofit/>
          </a:bodyPr>
          <a:lstStyle/>
          <a:p>
            <a:pPr marL="0" indent="0" algn="ctr">
              <a:lnSpc>
                <a:spcPct val="120000"/>
              </a:lnSpc>
              <a:spcBef>
                <a:spcPts val="600"/>
              </a:spcBef>
              <a:buNone/>
            </a:pPr>
            <a:r>
              <a:rPr lang="uz-Cyrl-UZ" sz="2400" b="1" dirty="0">
                <a:latin typeface="Times New Roman" panose="02020603050405020304" pitchFamily="18" charset="0"/>
                <a:cs typeface="Times New Roman" panose="02020603050405020304" pitchFamily="18" charset="0"/>
              </a:rPr>
              <a:t>16.</a:t>
            </a:r>
            <a:r>
              <a:rPr lang="uz-Latn-UZ" sz="2400" b="1" dirty="0">
                <a:latin typeface="Times New Roman" panose="02020603050405020304" pitchFamily="18" charset="0"/>
                <a:cs typeface="Times New Roman" panose="02020603050405020304" pitchFamily="18" charset="0"/>
              </a:rPr>
              <a:t>8-</a:t>
            </a:r>
            <a:r>
              <a:rPr lang="uz-Cyrl-UZ" sz="2400" b="1" dirty="0">
                <a:latin typeface="Times New Roman" panose="02020603050405020304" pitchFamily="18" charset="0"/>
                <a:cs typeface="Times New Roman" panose="02020603050405020304" pitchFamily="18" charset="0"/>
              </a:rPr>
              <a:t>расм.</a:t>
            </a:r>
            <a:r>
              <a:rPr lang="uz-Latn-UZ" sz="2400" b="1" dirty="0">
                <a:latin typeface="Times New Roman" panose="02020603050405020304" pitchFamily="18" charset="0"/>
                <a:cs typeface="Times New Roman" panose="02020603050405020304" pitchFamily="18" charset="0"/>
              </a:rPr>
              <a:t> Лотокда деталларнинг ҳаракатланиши.</a:t>
            </a:r>
            <a:endParaRPr lang="uz-Cyrl-UZ" sz="2400" b="1" dirty="0" smtClean="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5" y="260648"/>
            <a:ext cx="8280920" cy="38268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2080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264696"/>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Автоматлаштирилган линияларда заготовкаларни дастгоҳдан дастгоҳга узатишда ёки тўплагич сифатида ҳар ҳил новлардан фойдаланилади. Ҳаракатланишига кўра новлар икки хил бўлади: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1.	Думалаш новлари.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2.	Сирпаниш новлари.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Конструкциясига кўра новлар очиқ ва берк турларига бўлинади. Новларни бўйлама пастига кўра оддий тўғри, чизиқли, тўғри чизиқли, роликли эгри чизиқли ва маҳсус кўринишларда бўлади.</a:t>
            </a:r>
          </a:p>
        </p:txBody>
      </p:sp>
    </p:spTree>
    <p:extLst>
      <p:ext uri="{BB962C8B-B14F-4D97-AF65-F5344CB8AC3E}">
        <p14:creationId xmlns:p14="http://schemas.microsoft.com/office/powerpoint/2010/main" val="11917622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68144" y="4149080"/>
            <a:ext cx="2952328" cy="2160240"/>
          </a:xfrm>
        </p:spPr>
        <p:txBody>
          <a:bodyPr>
            <a:noAutofit/>
          </a:bodyPr>
          <a:lstStyle/>
          <a:p>
            <a:pPr marL="0" indent="0" algn="ctr">
              <a:lnSpc>
                <a:spcPct val="120000"/>
              </a:lnSpc>
              <a:spcBef>
                <a:spcPts val="600"/>
              </a:spcBef>
              <a:buNone/>
            </a:pPr>
            <a:r>
              <a:rPr lang="ru-RU" sz="2400" b="1" dirty="0">
                <a:latin typeface="Times New Roman" panose="02020603050405020304" pitchFamily="18" charset="0"/>
                <a:cs typeface="Times New Roman" panose="02020603050405020304" pitchFamily="18" charset="0"/>
              </a:rPr>
              <a:t>16.9-расм. </a:t>
            </a:r>
            <a:r>
              <a:rPr lang="ru-RU" sz="2400" b="1" dirty="0" err="1">
                <a:latin typeface="Times New Roman" panose="02020603050405020304" pitchFamily="18" charset="0"/>
                <a:cs typeface="Times New Roman" panose="02020603050405020304" pitchFamily="18" charset="0"/>
              </a:rPr>
              <a:t>Деталларнинг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новлардаги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ҳаракат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турлари</a:t>
            </a:r>
            <a:r>
              <a:rPr lang="ru-RU" sz="2400" b="1" dirty="0">
                <a:latin typeface="Times New Roman" panose="02020603050405020304" pitchFamily="18" charset="0"/>
                <a:cs typeface="Times New Roman" panose="02020603050405020304" pitchFamily="18" charset="0"/>
              </a:rPr>
              <a:t>.</a:t>
            </a:r>
            <a:endParaRPr lang="uz-Cyrl-UZ" sz="2400" b="1" dirty="0" smtClean="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260648"/>
            <a:ext cx="5038879"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7332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4495</TotalTime>
  <Words>2255</Words>
  <Application>Microsoft Office PowerPoint</Application>
  <PresentationFormat>Экран (4:3)</PresentationFormat>
  <Paragraphs>78</Paragraphs>
  <Slides>37</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37</vt:i4>
      </vt:variant>
    </vt:vector>
  </HeadingPairs>
  <TitlesOfParts>
    <vt:vector size="43" baseType="lpstr">
      <vt:lpstr>Тема Office</vt:lpstr>
      <vt:lpstr>1_Тема Office</vt:lpstr>
      <vt:lpstr>Воздушный поток</vt:lpstr>
      <vt:lpstr>3_Тема Office</vt:lpstr>
      <vt:lpstr>4_Тема Office</vt:lpstr>
      <vt:lpstr>2_Тема Office</vt:lpstr>
      <vt:lpstr>16-МАЪРУЗА. АВТОМАТИК ЛИНИЯЛАРНИНГ МАҚСАДЛИ МЕХАНИЗМЛАРИ.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194</cp:revision>
  <dcterms:created xsi:type="dcterms:W3CDTF">2019-09-16T05:35:35Z</dcterms:created>
  <dcterms:modified xsi:type="dcterms:W3CDTF">2021-05-31T00:47:56Z</dcterms:modified>
</cp:coreProperties>
</file>