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924" r:id="rId4"/>
    <p:sldMasterId id="2147483936" r:id="rId5"/>
    <p:sldMasterId id="2147483960" r:id="rId6"/>
  </p:sldMasterIdLst>
  <p:sldIdLst>
    <p:sldId id="256" r:id="rId7"/>
    <p:sldId id="257" r:id="rId8"/>
    <p:sldId id="260" r:id="rId9"/>
    <p:sldId id="333" r:id="rId10"/>
    <p:sldId id="295" r:id="rId11"/>
    <p:sldId id="262" r:id="rId12"/>
    <p:sldId id="259" r:id="rId13"/>
    <p:sldId id="313" r:id="rId14"/>
    <p:sldId id="266" r:id="rId15"/>
    <p:sldId id="267" r:id="rId16"/>
    <p:sldId id="327" r:id="rId17"/>
    <p:sldId id="269" r:id="rId18"/>
    <p:sldId id="270" r:id="rId19"/>
    <p:sldId id="312" r:id="rId20"/>
    <p:sldId id="352" r:id="rId21"/>
    <p:sldId id="348" r:id="rId22"/>
    <p:sldId id="291" r:id="rId23"/>
    <p:sldId id="277" r:id="rId24"/>
    <p:sldId id="278" r:id="rId25"/>
    <p:sldId id="280" r:id="rId26"/>
    <p:sldId id="297" r:id="rId27"/>
    <p:sldId id="353" r:id="rId28"/>
    <p:sldId id="300" r:id="rId29"/>
    <p:sldId id="301" r:id="rId30"/>
    <p:sldId id="316" r:id="rId31"/>
    <p:sldId id="318" r:id="rId32"/>
    <p:sldId id="341" r:id="rId33"/>
    <p:sldId id="275" r:id="rId3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8FDD"/>
    <a:srgbClr val="9E5ECE"/>
    <a:srgbClr val="F6F7C1"/>
    <a:srgbClr val="F5F0E3"/>
    <a:srgbClr val="E3F8FD"/>
    <a:srgbClr val="EDD7FD"/>
    <a:srgbClr val="CFCFCF"/>
    <a:srgbClr val="F8C4C0"/>
    <a:srgbClr val="F4A49E"/>
    <a:srgbClr val="D9FF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3" qsCatId="3D" csTypeId="urn:microsoft.com/office/officeart/2005/8/colors/colorful2" csCatId="colorful" phldr="1"/>
      <dgm:spPr/>
      <dgm:t>
        <a:bodyPr/>
        <a:lstStyle/>
        <a:p>
          <a:endParaRPr lang="ru-RU"/>
        </a:p>
      </dgm:t>
    </dgm:pt>
    <dgm:pt modelId="{CE68BF6F-7410-446D-ACC7-EF4BE4BEDA00}">
      <dgm:prSet phldrT="[Текст]" custT="1"/>
      <dgm:spPr>
        <a:solidFill>
          <a:srgbClr val="D5D2E0"/>
        </a:solidFill>
      </dgm:spPr>
      <dgm:t>
        <a:bodyPr/>
        <a:lstStyle/>
        <a:p>
          <a:pPr algn="l" defTabSz="1089025">
            <a:lnSpc>
              <a:spcPct val="150000"/>
            </a:lnSpc>
            <a:tabLst/>
          </a:pPr>
          <a:r>
            <a:rPr lang="ru-RU" sz="2600" dirty="0" smtClean="0">
              <a:solidFill>
                <a:schemeClr val="tx1"/>
              </a:solidFill>
              <a:latin typeface="Times New Roman" pitchFamily="18" charset="0"/>
              <a:cs typeface="Times New Roman" pitchFamily="18" charset="0"/>
            </a:rPr>
            <a:t>17.1.</a:t>
          </a:r>
          <a:r>
            <a:rPr lang="en-US"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Саноат</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роботларни</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классификацияси</a:t>
          </a:r>
          <a:r>
            <a:rPr lang="ru-RU" sz="2600" dirty="0" smtClean="0">
              <a:solidFill>
                <a:schemeClr val="tx1"/>
              </a:solidFill>
              <a:latin typeface="Times New Roman" pitchFamily="18" charset="0"/>
              <a:cs typeface="Times New Roman" pitchFamily="18" charset="0"/>
            </a:rPr>
            <a:t>.</a:t>
          </a:r>
          <a:endParaRPr lang="ru-RU" sz="26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rgbClr val="0070C0">
            <a:alpha val="63000"/>
          </a:srgbClr>
        </a:solidFill>
      </dgm:spPr>
      <dgm:t>
        <a:bodyPr/>
        <a:lstStyle/>
        <a:p>
          <a:endParaRPr lang="ru-RU"/>
        </a:p>
      </dgm:t>
    </dgm:pt>
    <dgm:pt modelId="{A7E40F65-6355-4EC4-93C7-F779B67C4704}">
      <dgm:prSet phldrT="[Текст]" custT="1"/>
      <dgm:spPr>
        <a:solidFill>
          <a:srgbClr val="E0E1D1"/>
        </a:solidFill>
      </dgm:spPr>
      <dgm:t>
        <a:bodyPr/>
        <a:lstStyle/>
        <a:p>
          <a:pPr algn="l">
            <a:lnSpc>
              <a:spcPct val="150000"/>
            </a:lnSpc>
            <a:spcAft>
              <a:spcPts val="0"/>
            </a:spcAft>
            <a:tabLst/>
          </a:pPr>
          <a:r>
            <a:rPr lang="ru-RU" sz="2800" dirty="0" smtClean="0">
              <a:solidFill>
                <a:schemeClr val="tx1"/>
              </a:solidFill>
              <a:latin typeface="Times New Roman" pitchFamily="18" charset="0"/>
              <a:cs typeface="Times New Roman" pitchFamily="18" charset="0"/>
            </a:rPr>
            <a:t>17.2.</a:t>
          </a:r>
          <a:r>
            <a:rPr lang="en-US"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Саноат</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роботининг</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тузилиш</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схемаси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a:solidFill>
          <a:srgbClr val="FFFF00">
            <a:alpha val="90000"/>
          </a:srgbClr>
        </a:solidFill>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BD77B300-68E8-456A-A1AE-F033D81F18DF}" type="pres">
      <dgm:prSet presAssocID="{8F9FC7F7-8A43-483A-8500-4353DD0BC143}" presName="TwoNodes_1" presStyleLbl="node1" presStyleIdx="0" presStyleCnt="2">
        <dgm:presLayoutVars>
          <dgm:bulletEnabled val="1"/>
        </dgm:presLayoutVars>
      </dgm:prSet>
      <dgm:spPr/>
      <dgm:t>
        <a:bodyPr/>
        <a:lstStyle/>
        <a:p>
          <a:endParaRPr lang="ru-RU"/>
        </a:p>
      </dgm:t>
    </dgm:pt>
    <dgm:pt modelId="{83B90298-777C-4386-98E0-834432D0CC9B}" type="pres">
      <dgm:prSet presAssocID="{8F9FC7F7-8A43-483A-8500-4353DD0BC143}" presName="TwoNodes_2" presStyleLbl="node1" presStyleIdx="1" presStyleCnt="2">
        <dgm:presLayoutVars>
          <dgm:bulletEnabled val="1"/>
        </dgm:presLayoutVars>
      </dgm:prSet>
      <dgm:spPr/>
      <dgm:t>
        <a:bodyPr/>
        <a:lstStyle/>
        <a:p>
          <a:endParaRPr lang="ru-RU"/>
        </a:p>
      </dgm:t>
    </dgm:pt>
    <dgm:pt modelId="{4B46058D-FC98-42CC-A044-1113B0DDF847}"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9B03314C-FA90-402C-A5B8-C364F1289478}"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E71281A5-91C2-41E9-AF51-CC3BB9E216E4}"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FF9C811E-1FFC-4A4B-B635-C4CE04AD0214}" type="presOf" srcId="{CE68BF6F-7410-446D-ACC7-EF4BE4BEDA00}" destId="{BD77B300-68E8-456A-A1AE-F033D81F18DF}" srcOrd="0" destOrd="0" presId="urn:microsoft.com/office/officeart/2005/8/layout/vProcess5"/>
    <dgm:cxn modelId="{0E3FEC75-FA42-49F9-A493-E98A4A1DE93B}" type="presOf" srcId="{CE68BF6F-7410-446D-ACC7-EF4BE4BEDA00}" destId="{9B03314C-FA90-402C-A5B8-C364F1289478}" srcOrd="1"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06023650-1BD4-457E-8342-F0798855671C}" type="presOf" srcId="{5B3AC45A-9C2D-4CC1-AC67-1038A2431F78}" destId="{4B46058D-FC98-42CC-A044-1113B0DDF847}" srcOrd="0" destOrd="0" presId="urn:microsoft.com/office/officeart/2005/8/layout/vProcess5"/>
    <dgm:cxn modelId="{F89BF742-AB2E-4810-B9DC-21AB8741DBA2}" srcId="{8F9FC7F7-8A43-483A-8500-4353DD0BC143}" destId="{A7E40F65-6355-4EC4-93C7-F779B67C4704}" srcOrd="1" destOrd="0" parTransId="{EBFF239E-0102-4991-A213-A135518A0B5A}" sibTransId="{D4DD5C93-E37A-4C5F-AA1A-B05C91C7DE7B}"/>
    <dgm:cxn modelId="{D1FEF257-F15E-4E63-8B81-74B9090D46B6}" type="presOf" srcId="{A7E40F65-6355-4EC4-93C7-F779B67C4704}" destId="{E71281A5-91C2-41E9-AF51-CC3BB9E216E4}" srcOrd="1" destOrd="0" presId="urn:microsoft.com/office/officeart/2005/8/layout/vProcess5"/>
    <dgm:cxn modelId="{4F524444-C746-4E1B-8170-B16DACCC8C0B}" type="presOf" srcId="{A7E40F65-6355-4EC4-93C7-F779B67C4704}" destId="{83B90298-777C-4386-98E0-834432D0CC9B}" srcOrd="0"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E7D514E3-66E7-40C7-B2CB-DFB203A1F232}" type="presParOf" srcId="{E633FB53-849B-4563-97F1-5B83424674CD}" destId="{BD77B300-68E8-456A-A1AE-F033D81F18DF}" srcOrd="1" destOrd="0" presId="urn:microsoft.com/office/officeart/2005/8/layout/vProcess5"/>
    <dgm:cxn modelId="{1678BBCA-17EA-4F4A-9082-AB39D2FB698E}" type="presParOf" srcId="{E633FB53-849B-4563-97F1-5B83424674CD}" destId="{83B90298-777C-4386-98E0-834432D0CC9B}" srcOrd="2" destOrd="0" presId="urn:microsoft.com/office/officeart/2005/8/layout/vProcess5"/>
    <dgm:cxn modelId="{AFAA30F8-7366-458B-BD0B-FAE4FF785785}" type="presParOf" srcId="{E633FB53-849B-4563-97F1-5B83424674CD}" destId="{4B46058D-FC98-42CC-A044-1113B0DDF847}" srcOrd="3" destOrd="0" presId="urn:microsoft.com/office/officeart/2005/8/layout/vProcess5"/>
    <dgm:cxn modelId="{99671465-9443-4A41-A37B-E502D2AD5C91}" type="presParOf" srcId="{E633FB53-849B-4563-97F1-5B83424674CD}" destId="{9B03314C-FA90-402C-A5B8-C364F1289478}" srcOrd="4" destOrd="0" presId="urn:microsoft.com/office/officeart/2005/8/layout/vProcess5"/>
    <dgm:cxn modelId="{0D373864-43F9-43A4-B3C3-5D6284660A01}" type="presParOf" srcId="{E633FB53-849B-4563-97F1-5B83424674CD}" destId="{E71281A5-91C2-41E9-AF51-CC3BB9E216E4}"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77B300-68E8-456A-A1AE-F033D81F18DF}">
      <dsp:nvSpPr>
        <dsp:cNvPr id="0" name=""/>
        <dsp:cNvSpPr/>
      </dsp:nvSpPr>
      <dsp:spPr>
        <a:xfrm>
          <a:off x="0" y="0"/>
          <a:ext cx="6732748" cy="2106234"/>
        </a:xfrm>
        <a:prstGeom prst="roundRect">
          <a:avLst>
            <a:gd name="adj" fmla="val 10000"/>
          </a:avLst>
        </a:prstGeom>
        <a:solidFill>
          <a:srgbClr val="D5D2E0"/>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089025">
            <a:lnSpc>
              <a:spcPct val="150000"/>
            </a:lnSpc>
            <a:spcBef>
              <a:spcPct val="0"/>
            </a:spcBef>
            <a:spcAft>
              <a:spcPct val="35000"/>
            </a:spcAft>
            <a:tabLst/>
          </a:pPr>
          <a:r>
            <a:rPr lang="ru-RU" sz="2600" kern="1200" dirty="0" smtClean="0">
              <a:solidFill>
                <a:schemeClr val="tx1"/>
              </a:solidFill>
              <a:latin typeface="Times New Roman" pitchFamily="18" charset="0"/>
              <a:cs typeface="Times New Roman" pitchFamily="18" charset="0"/>
            </a:rPr>
            <a:t>17.1.</a:t>
          </a:r>
          <a:r>
            <a:rPr lang="en-US"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Саноат</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роботларни</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классификацияси</a:t>
          </a:r>
          <a:r>
            <a:rPr lang="ru-RU" sz="2600" kern="1200" dirty="0" smtClean="0">
              <a:solidFill>
                <a:schemeClr val="tx1"/>
              </a:solidFill>
              <a:latin typeface="Times New Roman" pitchFamily="18" charset="0"/>
              <a:cs typeface="Times New Roman" pitchFamily="18" charset="0"/>
            </a:rPr>
            <a:t>.</a:t>
          </a:r>
          <a:endParaRPr lang="ru-RU" sz="2600" kern="1200" dirty="0">
            <a:solidFill>
              <a:schemeClr val="tx1"/>
            </a:solidFill>
            <a:latin typeface="Times New Roman" pitchFamily="18" charset="0"/>
            <a:cs typeface="Times New Roman" pitchFamily="18" charset="0"/>
          </a:endParaRPr>
        </a:p>
      </dsp:txBody>
      <dsp:txXfrm>
        <a:off x="61689" y="61689"/>
        <a:ext cx="4555791" cy="1982856"/>
      </dsp:txXfrm>
    </dsp:sp>
    <dsp:sp modelId="{83B90298-777C-4386-98E0-834432D0CC9B}">
      <dsp:nvSpPr>
        <dsp:cNvPr id="0" name=""/>
        <dsp:cNvSpPr/>
      </dsp:nvSpPr>
      <dsp:spPr>
        <a:xfrm>
          <a:off x="1188131" y="2574286"/>
          <a:ext cx="6732748" cy="2106234"/>
        </a:xfrm>
        <a:prstGeom prst="roundRect">
          <a:avLst>
            <a:gd name="adj" fmla="val 10000"/>
          </a:avLst>
        </a:prstGeom>
        <a:solidFill>
          <a:srgbClr val="E0E1D1"/>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50000"/>
            </a:lnSpc>
            <a:spcBef>
              <a:spcPct val="0"/>
            </a:spcBef>
            <a:spcAft>
              <a:spcPts val="0"/>
            </a:spcAft>
            <a:tabLst/>
          </a:pPr>
          <a:r>
            <a:rPr lang="ru-RU" sz="2800" kern="1200" dirty="0" smtClean="0">
              <a:solidFill>
                <a:schemeClr val="tx1"/>
              </a:solidFill>
              <a:latin typeface="Times New Roman" pitchFamily="18" charset="0"/>
              <a:cs typeface="Times New Roman" pitchFamily="18" charset="0"/>
            </a:rPr>
            <a:t>17.2.</a:t>
          </a:r>
          <a:r>
            <a:rPr lang="en-US"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Саноат</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роботининг</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тузилиш</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схемаси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1249820" y="2635975"/>
        <a:ext cx="4052185" cy="1982856"/>
      </dsp:txXfrm>
    </dsp:sp>
    <dsp:sp modelId="{4B46058D-FC98-42CC-A044-1113B0DDF847}">
      <dsp:nvSpPr>
        <dsp:cNvPr id="0" name=""/>
        <dsp:cNvSpPr/>
      </dsp:nvSpPr>
      <dsp:spPr>
        <a:xfrm>
          <a:off x="5363695" y="1655733"/>
          <a:ext cx="1369052" cy="1369052"/>
        </a:xfrm>
        <a:prstGeom prst="downArrow">
          <a:avLst>
            <a:gd name="adj1" fmla="val 55000"/>
            <a:gd name="adj2" fmla="val 45000"/>
          </a:avLst>
        </a:prstGeom>
        <a:solidFill>
          <a:srgbClr val="0070C0">
            <a:alpha val="63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2000">
              <a:srgbClr val="EDFDFB"/>
            </a:gs>
            <a:gs pos="2000">
              <a:srgbClr val="BC8FDD"/>
            </a:gs>
            <a:gs pos="64000">
              <a:srgbClr val="E3F8FD"/>
            </a:gs>
            <a:gs pos="100000">
              <a:srgbClr val="F6F7C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2000">
              <a:srgbClr val="EDFDFB"/>
            </a:gs>
            <a:gs pos="2000">
              <a:srgbClr val="BC8FDD"/>
            </a:gs>
            <a:gs pos="64000">
              <a:srgbClr val="E3F8FD"/>
            </a:gs>
            <a:gs pos="100000">
              <a:srgbClr val="F6F7C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2000">
              <a:srgbClr val="EDFDFB"/>
            </a:gs>
            <a:gs pos="2000">
              <a:srgbClr val="BC8FDD"/>
            </a:gs>
            <a:gs pos="64000">
              <a:srgbClr val="E3F8FD"/>
            </a:gs>
            <a:gs pos="100000">
              <a:srgbClr val="F6F7C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30.05.2021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2000">
              <a:srgbClr val="EDFDFB"/>
            </a:gs>
            <a:gs pos="2000">
              <a:srgbClr val="BC8FDD"/>
            </a:gs>
            <a:gs pos="64000">
              <a:srgbClr val="E3F8FD"/>
            </a:gs>
            <a:gs pos="100000">
              <a:srgbClr val="F6F7C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2000">
              <a:srgbClr val="EDFDFB"/>
            </a:gs>
            <a:gs pos="2000">
              <a:srgbClr val="BC8FDD"/>
            </a:gs>
            <a:gs pos="64000">
              <a:srgbClr val="E3F8FD"/>
            </a:gs>
            <a:gs pos="100000">
              <a:srgbClr val="F6F7C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en-US" sz="2400" b="1" dirty="0" smtClean="0">
                <a:solidFill>
                  <a:srgbClr val="FF0000"/>
                </a:solidFill>
                <a:latin typeface="Times New Roman" pitchFamily="18" charset="0"/>
                <a:cs typeface="Times New Roman" pitchFamily="18" charset="0"/>
              </a:rPr>
              <a:t>17</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САНОАТ РОБОТЛАРИ ВА МАНИПУЛЯТОРЛАРИ.</a:t>
            </a:r>
          </a:p>
        </p:txBody>
      </p:sp>
      <p:graphicFrame>
        <p:nvGraphicFramePr>
          <p:cNvPr id="4" name="Схема 3"/>
          <p:cNvGraphicFramePr/>
          <p:nvPr>
            <p:extLst>
              <p:ext uri="{D42A27DB-BD31-4B8C-83A1-F6EECF244321}">
                <p14:modId xmlns:p14="http://schemas.microsoft.com/office/powerpoint/2010/main" val="4073631559"/>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0" algn="ctr">
              <a:spcBef>
                <a:spcPts val="0"/>
              </a:spcBef>
              <a:buNone/>
            </a:pPr>
            <a:r>
              <a:rPr lang="en-US" sz="2800" b="1" dirty="0" smtClean="0">
                <a:latin typeface="Times New Roman" panose="02020603050405020304" pitchFamily="18" charset="0"/>
                <a:cs typeface="Times New Roman" panose="02020603050405020304" pitchFamily="18" charset="0"/>
              </a:rPr>
              <a:t>17</a:t>
            </a:r>
            <a:r>
              <a:rPr lang="uz-Cyrl-UZ" sz="2800" b="1" dirty="0" smtClean="0">
                <a:latin typeface="Times New Roman" panose="02020603050405020304" pitchFamily="18" charset="0"/>
                <a:cs typeface="Times New Roman" panose="02020603050405020304" pitchFamily="18" charset="0"/>
              </a:rPr>
              <a:t>.1</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Роботларни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классификацияси</a:t>
            </a:r>
            <a:endParaRPr lang="ru-RU" sz="2800" b="1" dirty="0" smtClean="0">
              <a:latin typeface="Times New Roman" panose="02020603050405020304" pitchFamily="18" charset="0"/>
              <a:cs typeface="Times New Roman" panose="02020603050405020304" pitchFamily="18" charset="0"/>
            </a:endParaRPr>
          </a:p>
          <a:p>
            <a:pPr marL="0" indent="0" algn="ctr">
              <a:spcBef>
                <a:spcPts val="0"/>
              </a:spcBef>
              <a:buNone/>
            </a:pPr>
            <a:endParaRPr lang="ru-RU" sz="2400" b="1" dirty="0">
              <a:latin typeface="Times New Roman" panose="02020603050405020304" pitchFamily="18" charset="0"/>
              <a:cs typeface="Times New Roman" panose="02020603050405020304" pitchFamily="18" charset="0"/>
            </a:endParaRPr>
          </a:p>
          <a:p>
            <a:pPr marL="0" indent="536575" algn="just">
              <a:lnSpc>
                <a:spcPct val="120000"/>
              </a:lnSpc>
              <a:spcBef>
                <a:spcPts val="0"/>
              </a:spcBef>
              <a:buNone/>
            </a:pPr>
            <a:r>
              <a:rPr lang="ru-RU" sz="2800" dirty="0">
                <a:latin typeface="Times New Roman" panose="02020603050405020304" pitchFamily="18" charset="0"/>
                <a:cs typeface="Times New Roman" panose="02020603050405020304" pitchFamily="18" charset="0"/>
              </a:rPr>
              <a:t>Робот – </a:t>
            </a:r>
            <a:r>
              <a:rPr lang="ru-RU" sz="2800" dirty="0" err="1">
                <a:latin typeface="Times New Roman" panose="02020603050405020304" pitchFamily="18" charset="0"/>
                <a:cs typeface="Times New Roman" panose="02020603050405020304" pitchFamily="18" charset="0"/>
              </a:rPr>
              <a:t>одамларнинг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фаолиятида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учрайдиган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бажарилишинн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қайта</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дастурланадиган</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техникавий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воситалар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жиҳозланган</a:t>
            </a:r>
            <a:r>
              <a:rPr lang="ru-RU" sz="2800" dirty="0">
                <a:latin typeface="Times New Roman" panose="02020603050405020304" pitchFamily="18" charset="0"/>
                <a:cs typeface="Times New Roman" panose="02020603050405020304" pitchFamily="18" charset="0"/>
              </a:rPr>
              <a:t> автоматик машина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нечта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қўзғалувчанлик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вазифасини</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бажарадиган</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манипулятордан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қайта</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дастурланадиган</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дастурли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қурилмасидан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топган</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517232"/>
            <a:ext cx="8496944" cy="1152128"/>
          </a:xfrm>
        </p:spPr>
        <p:txBody>
          <a:bodyPr>
            <a:noAutofit/>
          </a:bodyPr>
          <a:lstStyle/>
          <a:p>
            <a:pPr marL="0" indent="0" algn="ctr">
              <a:lnSpc>
                <a:spcPct val="120000"/>
              </a:lnSpc>
              <a:spcBef>
                <a:spcPts val="0"/>
              </a:spcBef>
              <a:buNone/>
            </a:pPr>
            <a:r>
              <a:rPr lang="ru-RU" sz="2600" dirty="0">
                <a:latin typeface="Times New Roman" panose="02020603050405020304" pitchFamily="18" charset="0"/>
                <a:cs typeface="Times New Roman" panose="02020603050405020304" pitchFamily="18" charset="0"/>
              </a:rPr>
              <a:t>17.1-расм. </a:t>
            </a:r>
            <a:r>
              <a:rPr lang="ru-RU" sz="2600" dirty="0" err="1">
                <a:latin typeface="Times New Roman" panose="02020603050405020304" pitchFamily="18" charset="0"/>
                <a:cs typeface="Times New Roman" panose="02020603050405020304" pitchFamily="18" charset="0"/>
              </a:rPr>
              <a:t>Саноат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роботи</a:t>
            </a:r>
            <a:r>
              <a:rPr lang="ru-RU" sz="26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a:t>
            </a:r>
            <a:r>
              <a:rPr lang="ru-RU" sz="2600" dirty="0" smtClean="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жойда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ишлайдиган</a:t>
            </a:r>
            <a:r>
              <a:rPr lang="ru-RU" sz="2600" dirty="0">
                <a:latin typeface="Times New Roman" panose="02020603050405020304" pitchFamily="18" charset="0"/>
                <a:cs typeface="Times New Roman" panose="02020603050405020304" pitchFamily="18" charset="0"/>
              </a:rPr>
              <a:t> (стационар) </a:t>
            </a:r>
            <a:r>
              <a:rPr lang="ru-RU" sz="2600" dirty="0" err="1">
                <a:latin typeface="Times New Roman" panose="02020603050405020304" pitchFamily="18" charset="0"/>
                <a:cs typeface="Times New Roman" panose="02020603050405020304" pitchFamily="18" charset="0"/>
              </a:rPr>
              <a:t>ёки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кўчма</a:t>
            </a:r>
            <a:r>
              <a:rPr lang="ru-RU" sz="2600" dirty="0">
                <a:latin typeface="Times New Roman" panose="02020603050405020304" pitchFamily="18" charset="0"/>
                <a:cs typeface="Times New Roman" panose="02020603050405020304" pitchFamily="18" charset="0"/>
              </a:rPr>
              <a:t> автоматик.</a:t>
            </a:r>
            <a:endParaRPr lang="uz-Cyrl-UZ" sz="2600" dirty="0">
              <a:latin typeface="Times New Roman" panose="02020603050405020304" pitchFamily="18" charset="0"/>
              <a:cs typeface="Times New Roman" panose="02020603050405020304" pitchFamily="18"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434" y="332656"/>
            <a:ext cx="7279966"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973502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2304256"/>
          </a:xfrm>
        </p:spPr>
        <p:txBody>
          <a:bodyPr>
            <a:normAutofit/>
          </a:bodyPr>
          <a:lstStyle/>
          <a:p>
            <a:pPr marL="0" indent="536575" algn="just">
              <a:buNone/>
            </a:pPr>
            <a:r>
              <a:rPr lang="uz-Cyrl-UZ" sz="2800" dirty="0">
                <a:latin typeface="Times New Roman" panose="02020603050405020304" pitchFamily="18" charset="0"/>
                <a:cs typeface="Times New Roman" panose="02020603050405020304" pitchFamily="18" charset="0"/>
              </a:rPr>
              <a:t>Саноат роботлари ва манипуляторлар металларга ишлов </a:t>
            </a:r>
            <a:r>
              <a:rPr lang="uz-Cyrl-UZ" sz="2800" dirty="0" smtClean="0">
                <a:latin typeface="Times New Roman" panose="02020603050405020304" pitchFamily="18" charset="0"/>
                <a:cs typeface="Times New Roman" panose="02020603050405020304" pitchFamily="18" charset="0"/>
              </a:rPr>
              <a:t>бериш </a:t>
            </a:r>
            <a:r>
              <a:rPr lang="uz-Cyrl-UZ" sz="2800" dirty="0">
                <a:latin typeface="Times New Roman" panose="02020603050405020304" pitchFamily="18" charset="0"/>
                <a:cs typeface="Times New Roman" panose="02020603050405020304" pitchFamily="18" charset="0"/>
              </a:rPr>
              <a:t>корхоналарида одамнинг соғлиги учун хавфли ва зарарли бўлган, иш шароитлари оғир ва турли жойларда одам ўрнида ёки унга ёрдамчи сифатида тобора кенг қўламда </a:t>
            </a:r>
            <a:r>
              <a:rPr lang="uz-Cyrl-UZ" sz="2800" dirty="0" smtClean="0">
                <a:latin typeface="Times New Roman" panose="02020603050405020304" pitchFamily="18" charset="0"/>
                <a:cs typeface="Times New Roman" panose="02020603050405020304" pitchFamily="18" charset="0"/>
              </a:rPr>
              <a:t>қўлланилмоқда</a:t>
            </a:r>
            <a:r>
              <a:rPr lang="uz-Cyrl-UZ"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302" y="2780928"/>
            <a:ext cx="6953250" cy="3924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44624"/>
            <a:ext cx="8712968" cy="6552728"/>
          </a:xfrm>
        </p:spPr>
        <p:txBody>
          <a:bodyPr>
            <a:noAutofit/>
          </a:bodyPr>
          <a:lstStyle/>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Роботлардан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фойдаланишнинг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қонуни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1. </a:t>
            </a:r>
            <a:r>
              <a:rPr lang="ru-RU" sz="2800" dirty="0" err="1">
                <a:latin typeface="Times New Roman" panose="02020603050405020304" pitchFamily="18" charset="0"/>
                <a:cs typeface="Times New Roman" panose="02020603050405020304" pitchFamily="18" charset="0"/>
              </a:rPr>
              <a:t>Роботлар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одамлар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хавфли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зарарли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ишлардга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эгаллаши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лозим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ҳаражатлар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копланади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2. </a:t>
            </a:r>
            <a:r>
              <a:rPr lang="ru-RU" sz="2800" dirty="0" err="1">
                <a:latin typeface="Times New Roman" panose="02020603050405020304" pitchFamily="18" charset="0"/>
                <a:cs typeface="Times New Roman" panose="02020603050405020304" pitchFamily="18" charset="0"/>
              </a:rPr>
              <a:t>Роботлар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одамлар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истамаган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лозим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хам </a:t>
            </a:r>
            <a:r>
              <a:rPr lang="ru-RU" sz="2800" dirty="0" err="1">
                <a:latin typeface="Times New Roman" panose="02020603050405020304" pitchFamily="18" charset="0"/>
                <a:cs typeface="Times New Roman" panose="02020603050405020304" pitchFamily="18" charset="0"/>
              </a:rPr>
              <a:t>барча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ҳаражатлар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копланади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3. </a:t>
            </a:r>
            <a:r>
              <a:rPr lang="ru-RU" sz="2800" dirty="0" err="1">
                <a:latin typeface="Times New Roman" panose="02020603050405020304" pitchFamily="18" charset="0"/>
                <a:cs typeface="Times New Roman" panose="02020603050405020304" pitchFamily="18" charset="0"/>
              </a:rPr>
              <a:t>Роботлар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роботлар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ҳаражатлар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юқори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ишларда</a:t>
            </a:r>
            <a:r>
              <a:rPr lang="ru-RU" sz="2800" dirty="0">
                <a:latin typeface="Times New Roman" panose="02020603050405020304" pitchFamily="18" charset="0"/>
                <a:cs typeface="Times New Roman" panose="02020603050405020304" pitchFamily="18" charset="0"/>
              </a:rPr>
              <a:t> одам </a:t>
            </a:r>
            <a:r>
              <a:rPr lang="ru-RU" sz="2800" dirty="0" err="1">
                <a:latin typeface="Times New Roman" panose="02020603050405020304" pitchFamily="18" charset="0"/>
                <a:cs typeface="Times New Roman" panose="02020603050405020304" pitchFamily="18" charset="0"/>
              </a:rPr>
              <a:t>ўрнини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эгаллаши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лозим</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424936" cy="6336704"/>
          </a:xfrm>
        </p:spPr>
        <p:txBody>
          <a:bodyPr>
            <a:noAutofit/>
          </a:bodyPr>
          <a:lstStyle/>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Саноат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роботлари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манипуляторлардаги</a:t>
            </a:r>
            <a:r>
              <a:rPr lang="ru-RU" sz="2800" dirty="0">
                <a:latin typeface="Times New Roman" panose="02020603050405020304" pitchFamily="18" charset="0"/>
                <a:cs typeface="Times New Roman" panose="02020603050405020304" pitchFamily="18" charset="0"/>
              </a:rPr>
              <a:t> механик </a:t>
            </a:r>
            <a:r>
              <a:rPr lang="ru-RU" sz="2800" dirty="0" err="1">
                <a:latin typeface="Times New Roman" panose="02020603050405020304" pitchFamily="18" charset="0"/>
                <a:cs typeface="Times New Roman" panose="02020603050405020304" pitchFamily="18" charset="0"/>
              </a:rPr>
              <a:t>қисмларнинг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номлари</a:t>
            </a:r>
            <a:r>
              <a:rPr lang="ru-RU" sz="2800" dirty="0">
                <a:latin typeface="Times New Roman" panose="02020603050405020304" pitchFamily="18" charset="0"/>
                <a:cs typeface="Times New Roman" panose="02020603050405020304" pitchFamily="18" charset="0"/>
              </a:rPr>
              <a:t> одам </a:t>
            </a:r>
            <a:r>
              <a:rPr lang="ru-RU" sz="2800" dirty="0" err="1">
                <a:latin typeface="Times New Roman" panose="02020603050405020304" pitchFamily="18" charset="0"/>
                <a:cs typeface="Times New Roman" panose="02020603050405020304" pitchFamily="18" charset="0"/>
              </a:rPr>
              <a:t>қўлининг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номлари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аталади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Панжа</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кўпбармоқли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қамрагичлар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синфи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баъзан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бармоқлар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сонига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қўзғалувчанлигига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фарқланади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бармоқларнинг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қўзғалувчанлиги</a:t>
            </a:r>
            <a:r>
              <a:rPr lang="ru-RU" sz="2800" dirty="0">
                <a:latin typeface="Times New Roman" panose="02020603050405020304" pitchFamily="18" charset="0"/>
                <a:cs typeface="Times New Roman" panose="02020603050405020304" pitchFamily="18" charset="0"/>
              </a:rPr>
              <a:t> одам </a:t>
            </a:r>
            <a:r>
              <a:rPr lang="ru-RU" sz="2800" dirty="0" err="1">
                <a:latin typeface="Times New Roman" panose="02020603050405020304" pitchFamily="18" charset="0"/>
                <a:cs typeface="Times New Roman" panose="02020603050405020304" pitchFamily="18" charset="0"/>
              </a:rPr>
              <a:t>панжасидаги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бармоқларнинг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ҳаракатчанлигига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яқинлашади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496944" cy="6264696"/>
          </a:xfrm>
        </p:spPr>
        <p:txBody>
          <a:bodyPr>
            <a:noAutofit/>
          </a:bodyPr>
          <a:lstStyle/>
          <a:p>
            <a:pPr marL="0" indent="536575"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Кафт</a:t>
            </a:r>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манипуляторнинг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роботнинг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органи</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панжаси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ўртасида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звенолар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одатда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айланма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ҳаракатланувчи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звенолар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бирикмасидан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иборат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роботнинг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фазода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имкон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a:t>
            </a:r>
            <a:r>
              <a:rPr lang="ru-RU" sz="2800" dirty="0" smtClean="0">
                <a:latin typeface="Times New Roman" panose="02020603050405020304" pitchFamily="18" charset="0"/>
                <a:cs typeface="Times New Roman" panose="02020603050405020304" pitchFamily="18" charset="0"/>
              </a:rPr>
              <a:t>.</a:t>
            </a:r>
          </a:p>
          <a:p>
            <a:pPr marL="0" indent="536575"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Билак</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звеноли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манипуляторнинг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кафти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тирсаги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ўртасидаги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қисми</a:t>
            </a:r>
            <a:r>
              <a:rPr lang="ru-RU" sz="2800" dirty="0">
                <a:latin typeface="Times New Roman" panose="02020603050405020304" pitchFamily="18" charset="0"/>
                <a:cs typeface="Times New Roman" panose="02020603050405020304" pitchFamily="18" charset="0"/>
              </a:rPr>
              <a:t>.</a:t>
            </a:r>
          </a:p>
          <a:p>
            <a:pPr marL="0" indent="536575"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Тирсак</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манипуляторнинг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елкаси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бирлаштирувчи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бўғим</a:t>
            </a:r>
            <a:r>
              <a:rPr lang="ru-RU" sz="2800" dirty="0">
                <a:latin typeface="Times New Roman" panose="02020603050405020304" pitchFamily="18" charset="0"/>
                <a:cs typeface="Times New Roman" panose="02020603050405020304" pitchFamily="18" charset="0"/>
              </a:rPr>
              <a:t>.</a:t>
            </a:r>
          </a:p>
          <a:p>
            <a:pPr marL="0" indent="536575" algn="just">
              <a:lnSpc>
                <a:spcPct val="130000"/>
              </a:lnSpc>
              <a:spcBef>
                <a:spcPts val="600"/>
              </a:spcBef>
              <a:buNone/>
            </a:pPr>
            <a:r>
              <a:rPr lang="ru-RU" sz="2800" dirty="0" smtClean="0">
                <a:latin typeface="Times New Roman" panose="02020603050405020304" pitchFamily="18" charset="0"/>
                <a:cs typeface="Times New Roman" panose="02020603050405020304" pitchFamily="18" charset="0"/>
              </a:rPr>
              <a:t>Елка– </a:t>
            </a:r>
            <a:r>
              <a:rPr lang="ru-RU" sz="2800" dirty="0" err="1" smtClean="0">
                <a:latin typeface="Times New Roman" panose="02020603050405020304" pitchFamily="18" charset="0"/>
                <a:cs typeface="Times New Roman" panose="02020603050405020304" pitchFamily="18" charset="0"/>
              </a:rPr>
              <a:t>манипуляторнинг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асосидан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кейинги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бевосита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жойлашган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звеноси</a:t>
            </a:r>
            <a:r>
              <a:rPr lang="ru-RU" sz="2800" dirty="0" smtClean="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220072" y="4365104"/>
            <a:ext cx="3600400" cy="2304256"/>
          </a:xfrm>
        </p:spPr>
        <p:txBody>
          <a:bodyPr>
            <a:normAutofit fontScale="92500" lnSpcReduction="20000"/>
          </a:bodyPr>
          <a:lstStyle/>
          <a:p>
            <a:pPr marL="0" indent="0" algn="ctr">
              <a:lnSpc>
                <a:spcPct val="150000"/>
              </a:lnSpc>
              <a:buNone/>
            </a:pPr>
            <a:r>
              <a:rPr lang="ru-RU" sz="2800" dirty="0" smtClean="0">
                <a:latin typeface="Times New Roman" panose="02020603050405020304" pitchFamily="18" charset="0"/>
                <a:cs typeface="Times New Roman" panose="02020603050405020304" pitchFamily="18" charset="0"/>
              </a:rPr>
              <a:t>17.4-расм. «КОАТ-А-МАТИК» </a:t>
            </a:r>
            <a:r>
              <a:rPr lang="ru-RU" sz="2800" dirty="0" err="1" smtClean="0">
                <a:latin typeface="Times New Roman" panose="02020603050405020304" pitchFamily="18" charset="0"/>
                <a:cs typeface="Times New Roman" panose="02020603050405020304" pitchFamily="18" charset="0"/>
              </a:rPr>
              <a:t>моделли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саноат</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роботининг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схемаси</a:t>
            </a:r>
            <a:endParaRPr lang="ru-RU" sz="2800" dirty="0">
              <a:latin typeface="Times New Roman" panose="02020603050405020304" pitchFamily="18" charset="0"/>
              <a:cs typeface="Times New Roman" panose="02020603050405020304"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632" y="260648"/>
            <a:ext cx="4306400"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0806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spcBef>
                <a:spcPts val="0"/>
              </a:spcBef>
              <a:buNone/>
            </a:pPr>
            <a:r>
              <a:rPr lang="uz-Cyrl-UZ" sz="2600" dirty="0">
                <a:latin typeface="Times New Roman" panose="02020603050405020304" pitchFamily="18" charset="0"/>
                <a:cs typeface="Times New Roman" panose="02020603050405020304" pitchFamily="18" charset="0"/>
              </a:rPr>
              <a:t>1 ва 8-кафтни тебратувчи жуфтларнинг гидродвигателлари; 2,4,5,7,15-тескари боғланиш датчиклари вазифасинн бажарадиган потенциометрлар; 6-кафтни айлантирувчи жуфтнннг гидродвигатели; 8 - устун (елка); 9 - елкаолди билан тебратувчи гидроцилиндр; 10 - ричаг; 11- мувозанатловчи пружиналар; 12 - исирга; 13 -ўқ; 14 - штирь; 16 - планшайба; 17 - кривошип; 18 - елкани вертикал ўқга нисбатан буриш гидроцилиндри; 19 - цилиндр, 20 - кронштейн; 21 - елкани тебратиш гидроцилиндри; 22 - станина; 23 - шток; 24 - вилка; 25 -шток; 26 - шток; 27 - жаг; 28 - елкаолди билаккафт гидродвигателлар 1,3-ёрдамида тебратиладиган иккита жуфтдан ва гидродвигатель 6 - ёрдамида айлантириладиган жуфтдан тузилган; пуркайдиган каллак кўринишидаги иш органи.</a:t>
            </a:r>
            <a:endParaRPr lang="ru-RU" sz="26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264696"/>
          </a:xfrm>
        </p:spPr>
        <p:txBody>
          <a:bodyPr>
            <a:noAutofit/>
          </a:bodyPr>
          <a:lstStyle/>
          <a:p>
            <a:pPr marL="0" indent="442913" algn="ctr">
              <a:spcBef>
                <a:spcPts val="600"/>
              </a:spcBef>
              <a:buNone/>
            </a:pPr>
            <a:r>
              <a:rPr lang="ru-RU" sz="2800" b="1" dirty="0">
                <a:latin typeface="Times New Roman" panose="02020603050405020304" pitchFamily="18" charset="0"/>
                <a:cs typeface="Times New Roman" panose="02020603050405020304" pitchFamily="18" charset="0"/>
              </a:rPr>
              <a:t>17.2. </a:t>
            </a:r>
            <a:r>
              <a:rPr lang="ru-RU" sz="2800" b="1" dirty="0" err="1">
                <a:latin typeface="Times New Roman" panose="02020603050405020304" pitchFamily="18" charset="0"/>
                <a:cs typeface="Times New Roman" panose="02020603050405020304" pitchFamily="18" charset="0"/>
              </a:rPr>
              <a:t>Саноат</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роботининг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тузилиш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схемаси</a:t>
            </a:r>
            <a:r>
              <a:rPr lang="ru-RU" sz="2800" b="1" dirty="0" smtClean="0">
                <a:latin typeface="Times New Roman" panose="02020603050405020304" pitchFamily="18" charset="0"/>
                <a:cs typeface="Times New Roman" panose="02020603050405020304" pitchFamily="18" charset="0"/>
              </a:rPr>
              <a:t>.</a:t>
            </a:r>
          </a:p>
          <a:p>
            <a:pPr marL="0" indent="442913" algn="just">
              <a:spcBef>
                <a:spcPts val="600"/>
              </a:spcBef>
              <a:buNone/>
            </a:pPr>
            <a:endParaRPr lang="uz-Cyrl-UZ" sz="2400" dirty="0" smtClean="0">
              <a:latin typeface="Times New Roman" panose="02020603050405020304" pitchFamily="18" charset="0"/>
              <a:cs typeface="Times New Roman" panose="02020603050405020304" pitchFamily="18" charset="0"/>
            </a:endParaRPr>
          </a:p>
          <a:p>
            <a:pPr marL="0" indent="442913" algn="just">
              <a:lnSpc>
                <a:spcPct val="120000"/>
              </a:lnSpc>
              <a:spcBef>
                <a:spcPts val="0"/>
              </a:spcBef>
              <a:buNone/>
            </a:pPr>
            <a:r>
              <a:rPr lang="uz-Cyrl-UZ" sz="2600" dirty="0" smtClean="0">
                <a:latin typeface="Times New Roman" panose="02020603050405020304" pitchFamily="18" charset="0"/>
                <a:cs typeface="Times New Roman" panose="02020603050405020304" pitchFamily="18" charset="0"/>
              </a:rPr>
              <a:t>Саноат </a:t>
            </a:r>
            <a:r>
              <a:rPr lang="uz-Cyrl-UZ" sz="2600" dirty="0">
                <a:latin typeface="Times New Roman" panose="02020603050405020304" pitchFamily="18" charset="0"/>
                <a:cs typeface="Times New Roman" panose="02020603050405020304" pitchFamily="18" charset="0"/>
              </a:rPr>
              <a:t>роботлари бошқарувчи ҳисоблаш тизимининг қувватига қараб аниқланадиган «ақллилиги» жиҳатдан уч авлодга бўлинади.</a:t>
            </a:r>
          </a:p>
          <a:p>
            <a:pPr marL="0" indent="442913" algn="just">
              <a:lnSpc>
                <a:spcPct val="120000"/>
              </a:lnSpc>
              <a:spcBef>
                <a:spcPts val="0"/>
              </a:spcBef>
              <a:buNone/>
            </a:pPr>
            <a:r>
              <a:rPr lang="uz-Cyrl-UZ" sz="2600" dirty="0">
                <a:latin typeface="Times New Roman" panose="02020603050405020304" pitchFamily="18" charset="0"/>
                <a:cs typeface="Times New Roman" panose="02020603050405020304" pitchFamily="18" charset="0"/>
              </a:rPr>
              <a:t>Биринчи авлод роботларида бошқариш тизимларининг ҳисоблаш қуввати жуда кам (баъзан нолга тенг) бўлади. Бу тизимларнинг бирдан-бир «ақллилиги» ўқитувчи пультдан оператор томонидан топширилган ҳаракатлар тартибини эслаб қолишдан иборат. Бу роботлар майда сериялаб ва сериялаб ишлаб чиқариш шароитларида автоматлаштирилган тизимларда ташиш ва ёрдамчи ишларни бажаришда самарали ишлайди</a:t>
            </a:r>
            <a:r>
              <a:rPr lang="uz-Cyrl-UZ" sz="2600" dirty="0" smtClean="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048672"/>
          </a:xfrm>
        </p:spPr>
        <p:txBody>
          <a:bodyPr anchor="t">
            <a:noAutofit/>
          </a:bodyPr>
          <a:lstStyle/>
          <a:p>
            <a:pPr marL="0" indent="539750"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Учинчи авлод роботлари. Интеграл роботлар ёки баъзан сунъий ақлли роботлар деб аталувчи роботларнинг юқорида кўриб ўтилганлардан фарқи шундаки, уларнинг бошқариш тизими бир нечта асинхрон ишлайдиган микро электрон ҳисоблаш машинадан тузилган. Мазкур ҳолда роботнинг ҳар бир қўзғалувчанлик даражаси учун бошқарувчи микропроцессорлар ва уларнинг ишини бошқарувчи марказий процессор бор.</a:t>
            </a:r>
          </a:p>
        </p:txBody>
      </p:sp>
    </p:spTree>
    <p:extLst>
      <p:ext uri="{BB962C8B-B14F-4D97-AF65-F5344CB8AC3E}">
        <p14:creationId xmlns:p14="http://schemas.microsoft.com/office/powerpoint/2010/main" val="36122750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323528" y="260648"/>
            <a:ext cx="8496944" cy="6336703"/>
          </a:xfrm>
        </p:spPr>
        <p:txBody>
          <a:bodyPr>
            <a:noAutofit/>
          </a:bodyPr>
          <a:lstStyle/>
          <a:p>
            <a:pPr marL="0" indent="536575" algn="just">
              <a:lnSpc>
                <a:spcPct val="150000"/>
              </a:lnSpc>
              <a:buNone/>
            </a:pPr>
            <a:r>
              <a:rPr lang="ru-RU" sz="2600" dirty="0" err="1">
                <a:latin typeface="Times New Roman" panose="02020603050405020304" pitchFamily="18" charset="0"/>
                <a:cs typeface="Times New Roman" panose="02020603050405020304" pitchFamily="18" charset="0"/>
              </a:rPr>
              <a:t>Ҳар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микропроцессор </a:t>
            </a:r>
            <a:r>
              <a:rPr lang="ru-RU" sz="2600" dirty="0" err="1">
                <a:latin typeface="Times New Roman" panose="02020603050405020304" pitchFamily="18" charset="0"/>
                <a:cs typeface="Times New Roman" panose="02020603050405020304" pitchFamily="18" charset="0"/>
              </a:rPr>
              <a:t>манипулятордаги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ўз</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звеносининг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вазиятини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тезлигини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билдирувчи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ички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датчиклардан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келган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сигналларни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марказий</a:t>
            </a:r>
            <a:r>
              <a:rPr lang="ru-RU" sz="2600" dirty="0">
                <a:latin typeface="Times New Roman" panose="02020603050405020304" pitchFamily="18" charset="0"/>
                <a:cs typeface="Times New Roman" panose="02020603050405020304" pitchFamily="18" charset="0"/>
              </a:rPr>
              <a:t> процессор </a:t>
            </a:r>
            <a:r>
              <a:rPr lang="ru-RU" sz="2600" dirty="0" err="1">
                <a:latin typeface="Times New Roman" panose="02020603050405020304" pitchFamily="18" charset="0"/>
                <a:cs typeface="Times New Roman" panose="02020603050405020304" pitchFamily="18" charset="0"/>
              </a:rPr>
              <a:t>эса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уларнинг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бошқариб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ташқи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датчиклар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автоматлаштирилган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тизимларнинг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бошқа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роботлари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элементлари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алоқада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ўз</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хотирасида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турли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дастурларини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сақлайдиган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бошқа</a:t>
            </a:r>
            <a:r>
              <a:rPr lang="ru-RU" sz="2600" dirty="0">
                <a:latin typeface="Times New Roman" panose="02020603050405020304" pitchFamily="18" charset="0"/>
                <a:cs typeface="Times New Roman" panose="02020603050405020304" pitchFamily="18" charset="0"/>
              </a:rPr>
              <a:t> электрон </a:t>
            </a:r>
            <a:r>
              <a:rPr lang="ru-RU" sz="2600" dirty="0" err="1">
                <a:latin typeface="Times New Roman" panose="02020603050405020304" pitchFamily="18" charset="0"/>
                <a:cs typeface="Times New Roman" panose="02020603050405020304" pitchFamily="18" charset="0"/>
              </a:rPr>
              <a:t>ҳисоблаш</a:t>
            </a:r>
            <a:r>
              <a:rPr lang="ru-RU" sz="2600" dirty="0">
                <a:latin typeface="Times New Roman" panose="02020603050405020304" pitchFamily="18" charset="0"/>
                <a:cs typeface="Times New Roman" panose="02020603050405020304" pitchFamily="18" charset="0"/>
              </a:rPr>
              <a:t> машина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ахборот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алмашинади</a:t>
            </a:r>
            <a:r>
              <a:rPr lang="ru-RU" sz="2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Autofit/>
          </a:bodyPr>
          <a:lstStyle/>
          <a:p>
            <a:pPr marL="0" indent="536575"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Ишлаб чиқариш роботлари қуйидаги белгилари бўйича синфланади:</a:t>
            </a:r>
          </a:p>
          <a:p>
            <a:pPr marL="0" indent="536575"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1)	Ҳизмат қилиш таснифи бўйича – махсус ва универсал. Махсус ишлаб чиқариш тури ва ишлатилаётган жиҳозлар типига қараб бўлинади. Вазифасига қараб роботлар тегишли бўлган техник характеристикаларга эга бўлиши зарур (17.1-жадвал).</a:t>
            </a: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extLst>
              <p:ext uri="{D42A27DB-BD31-4B8C-83A1-F6EECF244321}">
                <p14:modId xmlns:p14="http://schemas.microsoft.com/office/powerpoint/2010/main" val="3485385456"/>
              </p:ext>
            </p:extLst>
          </p:nvPr>
        </p:nvGraphicFramePr>
        <p:xfrm>
          <a:off x="323528" y="1086192"/>
          <a:ext cx="8568952" cy="5511160"/>
        </p:xfrm>
        <a:graphic>
          <a:graphicData uri="http://schemas.openxmlformats.org/drawingml/2006/table">
            <a:tbl>
              <a:tblPr firstRow="1" bandRow="1">
                <a:tableStyleId>{E8B1032C-EA38-4F05-BA0D-38AFFFC7BED3}</a:tableStyleId>
              </a:tblPr>
              <a:tblGrid>
                <a:gridCol w="1152128"/>
                <a:gridCol w="975313"/>
                <a:gridCol w="1472959"/>
                <a:gridCol w="936104"/>
                <a:gridCol w="1080120"/>
                <a:gridCol w="810090"/>
                <a:gridCol w="998515"/>
                <a:gridCol w="1143723"/>
              </a:tblGrid>
              <a:tr h="1695742">
                <a:tc>
                  <a:txBody>
                    <a:bodyPr/>
                    <a:lstStyle/>
                    <a:p>
                      <a:pPr marL="0" algn="ctr">
                        <a:lnSpc>
                          <a:spcPct val="100000"/>
                        </a:lnSpc>
                        <a:spcAft>
                          <a:spcPts val="0"/>
                        </a:spcAft>
                      </a:pPr>
                      <a:r>
                        <a:rPr lang="uz-Latn-UZ" sz="1300" dirty="0">
                          <a:effectLst/>
                          <a:latin typeface="Times New Roman" panose="02020603050405020304" pitchFamily="18" charset="0"/>
                          <a:cs typeface="Times New Roman" panose="02020603050405020304" pitchFamily="18" charset="0"/>
                        </a:rPr>
                        <a:t>Ишлаб чиқариш тури</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a:effectLst/>
                          <a:latin typeface="Times New Roman" panose="02020603050405020304" pitchFamily="18" charset="0"/>
                          <a:cs typeface="Times New Roman" panose="02020603050405020304" pitchFamily="18" charset="0"/>
                        </a:rPr>
                        <a:t>Ишга тушириш тури</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a:effectLst/>
                          <a:latin typeface="Times New Roman" panose="02020603050405020304" pitchFamily="18" charset="0"/>
                          <a:cs typeface="Times New Roman" panose="02020603050405020304" pitchFamily="18" charset="0"/>
                        </a:rPr>
                        <a:t>Ҳаракат тури</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dirty="0">
                          <a:effectLst/>
                          <a:latin typeface="Times New Roman" panose="02020603050405020304" pitchFamily="18" charset="0"/>
                          <a:cs typeface="Times New Roman" panose="02020603050405020304" pitchFamily="18" charset="0"/>
                        </a:rPr>
                        <a:t>Бошқариш типи</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dirty="0">
                          <a:effectLst/>
                          <a:latin typeface="Times New Roman" panose="02020603050405020304" pitchFamily="18" charset="0"/>
                          <a:cs typeface="Times New Roman" panose="02020603050405020304" pitchFamily="18" charset="0"/>
                        </a:rPr>
                        <a:t>Қўлни позициялаш аниқлиги, мм</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a:effectLst/>
                          <a:latin typeface="Times New Roman" panose="02020603050405020304" pitchFamily="18" charset="0"/>
                          <a:cs typeface="Times New Roman" panose="02020603050405020304" pitchFamily="18" charset="0"/>
                        </a:rPr>
                        <a:t>Авлоди</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a:effectLst/>
                          <a:latin typeface="Times New Roman" panose="02020603050405020304" pitchFamily="18" charset="0"/>
                          <a:cs typeface="Times New Roman" panose="02020603050405020304" pitchFamily="18" charset="0"/>
                        </a:rPr>
                        <a:t>Юк кўтариш қобилияти, мм</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a:effectLst/>
                          <a:latin typeface="Times New Roman" panose="02020603050405020304" pitchFamily="18" charset="0"/>
                          <a:cs typeface="Times New Roman" panose="02020603050405020304" pitchFamily="18" charset="0"/>
                        </a:rPr>
                        <a:t>Асосий талаблар</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1695742">
                <a:tc>
                  <a:txBody>
                    <a:bodyPr/>
                    <a:lstStyle/>
                    <a:p>
                      <a:pPr marL="0" algn="ctr">
                        <a:lnSpc>
                          <a:spcPct val="100000"/>
                        </a:lnSpc>
                        <a:spcAft>
                          <a:spcPts val="0"/>
                        </a:spcAft>
                      </a:pPr>
                      <a:r>
                        <a:rPr lang="uz-Latn-UZ" sz="1300" dirty="0">
                          <a:effectLst/>
                          <a:latin typeface="Times New Roman" panose="02020603050405020304" pitchFamily="18" charset="0"/>
                          <a:cs typeface="Times New Roman" panose="02020603050405020304" pitchFamily="18" charset="0"/>
                        </a:rPr>
                        <a:t>Қуйма</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dirty="0">
                          <a:effectLst/>
                          <a:latin typeface="Times New Roman" panose="02020603050405020304" pitchFamily="18" charset="0"/>
                          <a:cs typeface="Times New Roman" panose="02020603050405020304" pitchFamily="18" charset="0"/>
                        </a:rPr>
                        <a:t>Пневматик электрик</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dirty="0">
                          <a:effectLst/>
                          <a:latin typeface="Times New Roman" panose="02020603050405020304" pitchFamily="18" charset="0"/>
                          <a:cs typeface="Times New Roman" panose="02020603050405020304" pitchFamily="18" charset="0"/>
                        </a:rPr>
                        <a:t>Ҳаракатсиз осилган</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a:effectLst/>
                          <a:latin typeface="Times New Roman" panose="02020603050405020304" pitchFamily="18" charset="0"/>
                          <a:cs typeface="Times New Roman" panose="02020603050405020304" pitchFamily="18" charset="0"/>
                        </a:rPr>
                        <a:t>Алоҳида пульти бор</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a:effectLst/>
                          <a:latin typeface="Times New Roman" panose="02020603050405020304" pitchFamily="18" charset="0"/>
                          <a:cs typeface="Times New Roman" panose="02020603050405020304" pitchFamily="18" charset="0"/>
                        </a:rPr>
                        <a:t>± 10</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en-US" sz="1300">
                          <a:effectLst/>
                          <a:latin typeface="Times New Roman" panose="02020603050405020304" pitchFamily="18" charset="0"/>
                          <a:cs typeface="Times New Roman" panose="02020603050405020304" pitchFamily="18" charset="0"/>
                        </a:rPr>
                        <a:t>I </a:t>
                      </a:r>
                      <a:r>
                        <a:rPr lang="uz-Latn-UZ" sz="1300">
                          <a:effectLst/>
                          <a:latin typeface="Times New Roman" panose="02020603050405020304" pitchFamily="18" charset="0"/>
                          <a:cs typeface="Times New Roman" panose="02020603050405020304" pitchFamily="18" charset="0"/>
                        </a:rPr>
                        <a:t>ва </a:t>
                      </a:r>
                      <a:r>
                        <a:rPr lang="en-US" sz="1300">
                          <a:effectLst/>
                          <a:latin typeface="Times New Roman" panose="02020603050405020304" pitchFamily="18" charset="0"/>
                          <a:cs typeface="Times New Roman" panose="02020603050405020304" pitchFamily="18" charset="0"/>
                        </a:rPr>
                        <a:t>II</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a:effectLst/>
                          <a:latin typeface="Times New Roman" panose="02020603050405020304" pitchFamily="18" charset="0"/>
                          <a:cs typeface="Times New Roman" panose="02020603050405020304" pitchFamily="18" charset="0"/>
                        </a:rPr>
                        <a:t>30</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en-US" sz="1300">
                          <a:effectLst/>
                          <a:latin typeface="Times New Roman" panose="02020603050405020304" pitchFamily="18" charset="0"/>
                          <a:cs typeface="Times New Roman" panose="02020603050405020304" pitchFamily="18" charset="0"/>
                        </a:rPr>
                        <a:t>z</a:t>
                      </a:r>
                      <a:r>
                        <a:rPr lang="ru-RU" sz="1300">
                          <a:effectLst/>
                          <a:latin typeface="Times New Roman" panose="02020603050405020304" pitchFamily="18" charset="0"/>
                          <a:cs typeface="Times New Roman" panose="02020603050405020304" pitchFamily="18" charset="0"/>
                        </a:rPr>
                        <a:t> – </a:t>
                      </a:r>
                      <a:r>
                        <a:rPr lang="uz-Latn-UZ" sz="1300">
                          <a:effectLst/>
                          <a:latin typeface="Times New Roman" panose="02020603050405020304" pitchFamily="18" charset="0"/>
                          <a:cs typeface="Times New Roman" panose="02020603050405020304" pitchFamily="18" charset="0"/>
                        </a:rPr>
                        <a:t>гача чидамли, чангдан ҳимояланган</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847871">
                <a:tc>
                  <a:txBody>
                    <a:bodyPr/>
                    <a:lstStyle/>
                    <a:p>
                      <a:pPr marL="0" algn="ctr">
                        <a:lnSpc>
                          <a:spcPct val="100000"/>
                        </a:lnSpc>
                        <a:spcAft>
                          <a:spcPts val="0"/>
                        </a:spcAft>
                      </a:pPr>
                      <a:r>
                        <a:rPr lang="uz-Latn-UZ" sz="1300" dirty="0">
                          <a:effectLst/>
                          <a:latin typeface="Times New Roman" panose="02020603050405020304" pitchFamily="18" charset="0"/>
                          <a:cs typeface="Times New Roman" panose="02020603050405020304" pitchFamily="18" charset="0"/>
                        </a:rPr>
                        <a:t>Темирчилик – пресслаш</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dirty="0">
                          <a:effectLst/>
                          <a:latin typeface="Times New Roman" panose="02020603050405020304" pitchFamily="18" charset="0"/>
                          <a:cs typeface="Times New Roman" panose="02020603050405020304" pitchFamily="18" charset="0"/>
                        </a:rPr>
                        <a:t>Пневматик электрик</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a:effectLst/>
                          <a:latin typeface="Times New Roman" panose="02020603050405020304" pitchFamily="18" charset="0"/>
                          <a:cs typeface="Times New Roman" panose="02020603050405020304" pitchFamily="18" charset="0"/>
                        </a:rPr>
                        <a:t>Ҳаракатсиз, полда</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a:effectLst/>
                          <a:latin typeface="Times New Roman" panose="02020603050405020304" pitchFamily="18" charset="0"/>
                          <a:cs typeface="Times New Roman" panose="02020603050405020304" pitchFamily="18" charset="0"/>
                        </a:rPr>
                        <a:t>Алоҳида пульти бор</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a:effectLst/>
                          <a:latin typeface="Times New Roman" panose="02020603050405020304" pitchFamily="18" charset="0"/>
                          <a:cs typeface="Times New Roman" panose="02020603050405020304" pitchFamily="18" charset="0"/>
                        </a:rPr>
                        <a:t>± 3</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en-US" sz="1300">
                          <a:effectLst/>
                          <a:latin typeface="Times New Roman" panose="02020603050405020304" pitchFamily="18" charset="0"/>
                          <a:cs typeface="Times New Roman" panose="02020603050405020304" pitchFamily="18" charset="0"/>
                        </a:rPr>
                        <a:t>I</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a:effectLst/>
                          <a:latin typeface="Times New Roman" panose="02020603050405020304" pitchFamily="18" charset="0"/>
                          <a:cs typeface="Times New Roman" panose="02020603050405020304" pitchFamily="18" charset="0"/>
                        </a:rPr>
                        <a:t>5 гача</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00000"/>
                        </a:lnSpc>
                        <a:spcAft>
                          <a:spcPts val="0"/>
                        </a:spcAft>
                      </a:pPr>
                      <a:r>
                        <a:rPr lang="uz-Latn-UZ" sz="1300" dirty="0">
                          <a:effectLst/>
                          <a:latin typeface="Times New Roman" panose="02020603050405020304" pitchFamily="18" charset="0"/>
                          <a:cs typeface="Times New Roman" panose="02020603050405020304" pitchFamily="18" charset="0"/>
                        </a:rPr>
                        <a:t>t – гача чидамли</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1271805">
                <a:tc>
                  <a:txBody>
                    <a:bodyPr/>
                    <a:lstStyle/>
                    <a:p>
                      <a:pPr marL="0" algn="ctr">
                        <a:spcAft>
                          <a:spcPts val="0"/>
                        </a:spcAft>
                      </a:pPr>
                      <a:r>
                        <a:rPr lang="uz-Latn-UZ" sz="1300" dirty="0">
                          <a:effectLst/>
                          <a:latin typeface="Times New Roman" panose="02020603050405020304" pitchFamily="18" charset="0"/>
                          <a:cs typeface="Times New Roman" panose="02020603050405020304" pitchFamily="18" charset="0"/>
                        </a:rPr>
                        <a:t>Кавшарловчи</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dirty="0">
                          <a:effectLst/>
                          <a:latin typeface="Times New Roman" panose="02020603050405020304" pitchFamily="18" charset="0"/>
                          <a:cs typeface="Times New Roman" panose="02020603050405020304" pitchFamily="18" charset="0"/>
                        </a:rPr>
                        <a:t>Пневматик, гидравлик, электрик</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dirty="0">
                          <a:effectLst/>
                          <a:latin typeface="Times New Roman" panose="02020603050405020304" pitchFamily="18" charset="0"/>
                          <a:cs typeface="Times New Roman" panose="02020603050405020304" pitchFamily="18" charset="0"/>
                        </a:rPr>
                        <a:t>Ҳаракатланадиган, полда, осиб қўйилган</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a:effectLst/>
                          <a:latin typeface="Times New Roman" panose="02020603050405020304" pitchFamily="18" charset="0"/>
                          <a:cs typeface="Times New Roman" panose="02020603050405020304" pitchFamily="18" charset="0"/>
                        </a:rPr>
                        <a:t>Ишда алоҳида пульти бор</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a:effectLst/>
                          <a:latin typeface="Times New Roman" panose="02020603050405020304" pitchFamily="18" charset="0"/>
                          <a:cs typeface="Times New Roman" panose="02020603050405020304" pitchFamily="18" charset="0"/>
                        </a:rPr>
                        <a:t>± 1</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en-US" sz="1300">
                          <a:effectLst/>
                          <a:latin typeface="Times New Roman" panose="02020603050405020304" pitchFamily="18" charset="0"/>
                          <a:cs typeface="Times New Roman" panose="02020603050405020304" pitchFamily="18" charset="0"/>
                        </a:rPr>
                        <a:t>I </a:t>
                      </a:r>
                      <a:r>
                        <a:rPr lang="uz-Latn-UZ" sz="1300">
                          <a:effectLst/>
                          <a:latin typeface="Times New Roman" panose="02020603050405020304" pitchFamily="18" charset="0"/>
                          <a:cs typeface="Times New Roman" panose="02020603050405020304" pitchFamily="18" charset="0"/>
                        </a:rPr>
                        <a:t>ва </a:t>
                      </a:r>
                      <a:r>
                        <a:rPr lang="en-US" sz="1300">
                          <a:effectLst/>
                          <a:latin typeface="Times New Roman" panose="02020603050405020304" pitchFamily="18" charset="0"/>
                          <a:cs typeface="Times New Roman" panose="02020603050405020304" pitchFamily="18" charset="0"/>
                        </a:rPr>
                        <a:t>II</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a:effectLst/>
                          <a:latin typeface="Times New Roman" panose="02020603050405020304" pitchFamily="18" charset="0"/>
                          <a:cs typeface="Times New Roman" panose="02020603050405020304" pitchFamily="18" charset="0"/>
                        </a:rPr>
                        <a:t>5 гача</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dirty="0">
                          <a:effectLst/>
                          <a:latin typeface="Times New Roman" panose="02020603050405020304" pitchFamily="18" charset="0"/>
                          <a:cs typeface="Times New Roman" panose="02020603050405020304" pitchFamily="18" charset="0"/>
                        </a:rPr>
                        <a:t>Кавшарлаш учқунларидан ҳимояланган</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bl>
          </a:graphicData>
        </a:graphic>
      </p:graphicFrame>
      <p:sp>
        <p:nvSpPr>
          <p:cNvPr id="10" name="Прямоугольник 9"/>
          <p:cNvSpPr/>
          <p:nvPr/>
        </p:nvSpPr>
        <p:spPr>
          <a:xfrm>
            <a:off x="7236296" y="476672"/>
            <a:ext cx="1454052" cy="369332"/>
          </a:xfrm>
          <a:prstGeom prst="rect">
            <a:avLst/>
          </a:prstGeom>
        </p:spPr>
        <p:txBody>
          <a:bodyPr wrap="none">
            <a:spAutoFit/>
          </a:bodyPr>
          <a:lstStyle/>
          <a:p>
            <a:r>
              <a:rPr lang="ru-RU" dirty="0">
                <a:latin typeface="Times New Roman" panose="02020603050405020304" pitchFamily="18" charset="0"/>
                <a:cs typeface="Times New Roman" panose="02020603050405020304" pitchFamily="18" charset="0"/>
              </a:rPr>
              <a:t>17.1-жадвал.</a:t>
            </a:r>
          </a:p>
        </p:txBody>
      </p:sp>
    </p:spTree>
    <p:extLst>
      <p:ext uri="{BB962C8B-B14F-4D97-AF65-F5344CB8AC3E}">
        <p14:creationId xmlns:p14="http://schemas.microsoft.com/office/powerpoint/2010/main" val="18028611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6948264" y="332656"/>
            <a:ext cx="1844031" cy="461665"/>
          </a:xfrm>
          <a:prstGeom prst="rect">
            <a:avLst/>
          </a:prstGeom>
        </p:spPr>
        <p:txBody>
          <a:bodyPr wrap="none">
            <a:spAutoFit/>
          </a:bodyPr>
          <a:lstStyle/>
          <a:p>
            <a:r>
              <a:rPr lang="ru-RU" sz="2400" dirty="0">
                <a:latin typeface="Times New Roman" panose="02020603050405020304" pitchFamily="18" charset="0"/>
                <a:cs typeface="Times New Roman" panose="02020603050405020304" pitchFamily="18" charset="0"/>
              </a:rPr>
              <a:t>17.1-жадвал.</a:t>
            </a:r>
          </a:p>
        </p:txBody>
      </p:sp>
      <p:graphicFrame>
        <p:nvGraphicFramePr>
          <p:cNvPr id="3" name="Таблица 2"/>
          <p:cNvGraphicFramePr>
            <a:graphicFrameLocks noGrp="1"/>
          </p:cNvGraphicFramePr>
          <p:nvPr>
            <p:extLst>
              <p:ext uri="{D42A27DB-BD31-4B8C-83A1-F6EECF244321}">
                <p14:modId xmlns:p14="http://schemas.microsoft.com/office/powerpoint/2010/main" val="2171906023"/>
              </p:ext>
            </p:extLst>
          </p:nvPr>
        </p:nvGraphicFramePr>
        <p:xfrm>
          <a:off x="467544" y="908720"/>
          <a:ext cx="8363273" cy="5688632"/>
        </p:xfrm>
        <a:graphic>
          <a:graphicData uri="http://schemas.openxmlformats.org/drawingml/2006/table">
            <a:tbl>
              <a:tblPr firstRow="1" bandRow="1">
                <a:tableStyleId>{E8B1032C-EA38-4F05-BA0D-38AFFFC7BED3}</a:tableStyleId>
              </a:tblPr>
              <a:tblGrid>
                <a:gridCol w="1008112"/>
                <a:gridCol w="1012687"/>
                <a:gridCol w="1393654"/>
                <a:gridCol w="975558"/>
                <a:gridCol w="1045241"/>
                <a:gridCol w="837203"/>
                <a:gridCol w="928345"/>
                <a:gridCol w="1162473"/>
              </a:tblGrid>
              <a:tr h="1623674">
                <a:tc>
                  <a:txBody>
                    <a:bodyPr/>
                    <a:lstStyle/>
                    <a:p>
                      <a:pPr marL="0" algn="ctr">
                        <a:spcAft>
                          <a:spcPts val="0"/>
                        </a:spcAft>
                      </a:pPr>
                      <a:r>
                        <a:rPr lang="uz-Latn-UZ" sz="1300" b="0" dirty="0">
                          <a:effectLst/>
                          <a:latin typeface="Times New Roman" panose="02020603050405020304" pitchFamily="18" charset="0"/>
                          <a:cs typeface="Times New Roman" panose="02020603050405020304" pitchFamily="18" charset="0"/>
                        </a:rPr>
                        <a:t>Механик ишлов бериш</a:t>
                      </a:r>
                      <a:endParaRPr lang="ru-RU" sz="4800" b="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b="0" dirty="0">
                          <a:effectLst/>
                          <a:latin typeface="Times New Roman" panose="02020603050405020304" pitchFamily="18" charset="0"/>
                          <a:cs typeface="Times New Roman" panose="02020603050405020304" pitchFamily="18" charset="0"/>
                        </a:rPr>
                        <a:t>Пневматик, гидравлик, электрик</a:t>
                      </a:r>
                      <a:endParaRPr lang="ru-RU" sz="4800" b="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b="0" dirty="0">
                          <a:effectLst/>
                          <a:latin typeface="Times New Roman" panose="02020603050405020304" pitchFamily="18" charset="0"/>
                          <a:cs typeface="Times New Roman" panose="02020603050405020304" pitchFamily="18" charset="0"/>
                        </a:rPr>
                        <a:t>Ҳаракатсиз полда ва осилган ҳаракатланадиган</a:t>
                      </a:r>
                      <a:endParaRPr lang="ru-RU" sz="4800" b="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b="0" dirty="0">
                          <a:effectLst/>
                          <a:latin typeface="Times New Roman" panose="02020603050405020304" pitchFamily="18" charset="0"/>
                          <a:cs typeface="Times New Roman" panose="02020603050405020304" pitchFamily="18" charset="0"/>
                        </a:rPr>
                        <a:t>Ишда пульт билан ва ЭҲМ дан</a:t>
                      </a:r>
                      <a:endParaRPr lang="ru-RU" sz="4800" b="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b="0" dirty="0">
                          <a:effectLst/>
                          <a:latin typeface="Times New Roman" panose="02020603050405020304" pitchFamily="18" charset="0"/>
                          <a:cs typeface="Times New Roman" panose="02020603050405020304" pitchFamily="18" charset="0"/>
                        </a:rPr>
                        <a:t>± 1</a:t>
                      </a:r>
                      <a:endParaRPr lang="ru-RU" sz="4800" b="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en-US" sz="1300" b="0" dirty="0">
                          <a:effectLst/>
                          <a:latin typeface="Times New Roman" panose="02020603050405020304" pitchFamily="18" charset="0"/>
                          <a:cs typeface="Times New Roman" panose="02020603050405020304" pitchFamily="18" charset="0"/>
                        </a:rPr>
                        <a:t>I </a:t>
                      </a:r>
                      <a:r>
                        <a:rPr lang="uz-Latn-UZ" sz="1300" b="0" dirty="0">
                          <a:effectLst/>
                          <a:latin typeface="Times New Roman" panose="02020603050405020304" pitchFamily="18" charset="0"/>
                          <a:cs typeface="Times New Roman" panose="02020603050405020304" pitchFamily="18" charset="0"/>
                        </a:rPr>
                        <a:t>ва </a:t>
                      </a:r>
                      <a:r>
                        <a:rPr lang="en-US" sz="1300" b="0" dirty="0">
                          <a:effectLst/>
                          <a:latin typeface="Times New Roman" panose="02020603050405020304" pitchFamily="18" charset="0"/>
                          <a:cs typeface="Times New Roman" panose="02020603050405020304" pitchFamily="18" charset="0"/>
                        </a:rPr>
                        <a:t>II</a:t>
                      </a:r>
                      <a:endParaRPr lang="ru-RU" sz="4800" b="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b="0" dirty="0">
                          <a:effectLst/>
                          <a:latin typeface="Times New Roman" panose="02020603050405020304" pitchFamily="18" charset="0"/>
                          <a:cs typeface="Times New Roman" panose="02020603050405020304" pitchFamily="18" charset="0"/>
                        </a:rPr>
                        <a:t>2 – жадвал бўйича</a:t>
                      </a:r>
                      <a:endParaRPr lang="ru-RU" sz="4800" b="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b="0" dirty="0">
                          <a:effectLst/>
                          <a:latin typeface="Times New Roman" panose="02020603050405020304" pitchFamily="18" charset="0"/>
                          <a:cs typeface="Times New Roman" panose="02020603050405020304" pitchFamily="18" charset="0"/>
                        </a:rPr>
                        <a:t>Кавшарлаш учқунларидан ҳимояланган</a:t>
                      </a:r>
                      <a:endParaRPr lang="ru-RU" sz="4800" b="0"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1354986">
                <a:tc>
                  <a:txBody>
                    <a:bodyPr/>
                    <a:lstStyle/>
                    <a:p>
                      <a:pPr marL="0" algn="ctr">
                        <a:spcAft>
                          <a:spcPts val="0"/>
                        </a:spcAft>
                      </a:pPr>
                      <a:r>
                        <a:rPr lang="uz-Latn-UZ" sz="1300" dirty="0">
                          <a:effectLst/>
                          <a:latin typeface="Times New Roman" panose="02020603050405020304" pitchFamily="18" charset="0"/>
                          <a:cs typeface="Times New Roman" panose="02020603050405020304" pitchFamily="18" charset="0"/>
                        </a:rPr>
                        <a:t>Йиғувчи</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a:effectLst/>
                          <a:latin typeface="Times New Roman" panose="02020603050405020304" pitchFamily="18" charset="0"/>
                          <a:cs typeface="Times New Roman" panose="02020603050405020304" pitchFamily="18" charset="0"/>
                        </a:rPr>
                        <a:t>Пневматик, гидравлик, электрик</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a:effectLst/>
                          <a:latin typeface="Times New Roman" panose="02020603050405020304" pitchFamily="18" charset="0"/>
                          <a:cs typeface="Times New Roman" panose="02020603050405020304" pitchFamily="18" charset="0"/>
                        </a:rPr>
                        <a:t>Полда ва осилган ҳолда ҳаракатланадиган</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a:effectLst/>
                          <a:latin typeface="Times New Roman" panose="02020603050405020304" pitchFamily="18" charset="0"/>
                          <a:cs typeface="Times New Roman" panose="02020603050405020304" pitchFamily="18" charset="0"/>
                        </a:rPr>
                        <a:t>Ишда пульт билан ва ЭҲМ дан</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a:effectLst/>
                          <a:latin typeface="Times New Roman" panose="02020603050405020304" pitchFamily="18" charset="0"/>
                          <a:cs typeface="Times New Roman" panose="02020603050405020304" pitchFamily="18" charset="0"/>
                        </a:rPr>
                        <a:t>± 0,5</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en-US" sz="1300">
                          <a:effectLst/>
                          <a:latin typeface="Times New Roman" panose="02020603050405020304" pitchFamily="18" charset="0"/>
                          <a:cs typeface="Times New Roman" panose="02020603050405020304" pitchFamily="18" charset="0"/>
                        </a:rPr>
                        <a:t>I </a:t>
                      </a:r>
                      <a:r>
                        <a:rPr lang="uz-Latn-UZ" sz="1300">
                          <a:effectLst/>
                          <a:latin typeface="Times New Roman" panose="02020603050405020304" pitchFamily="18" charset="0"/>
                          <a:cs typeface="Times New Roman" panose="02020603050405020304" pitchFamily="18" charset="0"/>
                        </a:rPr>
                        <a:t>ва </a:t>
                      </a:r>
                      <a:r>
                        <a:rPr lang="en-US" sz="1300">
                          <a:effectLst/>
                          <a:latin typeface="Times New Roman" panose="02020603050405020304" pitchFamily="18" charset="0"/>
                          <a:cs typeface="Times New Roman" panose="02020603050405020304" pitchFamily="18" charset="0"/>
                        </a:rPr>
                        <a:t>II</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a:effectLst/>
                          <a:latin typeface="Times New Roman" panose="02020603050405020304" pitchFamily="18" charset="0"/>
                          <a:cs typeface="Times New Roman" panose="02020603050405020304" pitchFamily="18" charset="0"/>
                        </a:rPr>
                        <a:t>2 – жадвал бўйича</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dirty="0">
                          <a:effectLst/>
                          <a:latin typeface="Times New Roman" panose="02020603050405020304" pitchFamily="18" charset="0"/>
                          <a:cs typeface="Times New Roman" panose="02020603050405020304" pitchFamily="18" charset="0"/>
                        </a:rPr>
                        <a:t>Кавшарлаш учқунларидан ҳимояланган</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1354986">
                <a:tc>
                  <a:txBody>
                    <a:bodyPr/>
                    <a:lstStyle/>
                    <a:p>
                      <a:pPr marL="0" algn="ctr">
                        <a:spcAft>
                          <a:spcPts val="0"/>
                        </a:spcAft>
                      </a:pPr>
                      <a:r>
                        <a:rPr lang="uz-Latn-UZ" sz="1300" dirty="0">
                          <a:effectLst/>
                          <a:latin typeface="Times New Roman" panose="02020603050405020304" pitchFamily="18" charset="0"/>
                          <a:cs typeface="Times New Roman" panose="02020603050405020304" pitchFamily="18" charset="0"/>
                        </a:rPr>
                        <a:t>Термик</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a:effectLst/>
                          <a:latin typeface="Times New Roman" panose="02020603050405020304" pitchFamily="18" charset="0"/>
                          <a:cs typeface="Times New Roman" panose="02020603050405020304" pitchFamily="18" charset="0"/>
                        </a:rPr>
                        <a:t>Электрик, пневматик</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dirty="0">
                          <a:effectLst/>
                          <a:latin typeface="Times New Roman" panose="02020603050405020304" pitchFamily="18" charset="0"/>
                          <a:cs typeface="Times New Roman" panose="02020603050405020304" pitchFamily="18" charset="0"/>
                        </a:rPr>
                        <a:t>Полда ҳаракатсиз ва ҳаракатланадиган</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a:effectLst/>
                          <a:latin typeface="Times New Roman" panose="02020603050405020304" pitchFamily="18" charset="0"/>
                          <a:cs typeface="Times New Roman" panose="02020603050405020304" pitchFamily="18" charset="0"/>
                        </a:rPr>
                        <a:t>Ишда пульт билан ва ЭҲМ дан</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a:effectLst/>
                          <a:latin typeface="Times New Roman" panose="02020603050405020304" pitchFamily="18" charset="0"/>
                          <a:cs typeface="Times New Roman" panose="02020603050405020304" pitchFamily="18" charset="0"/>
                        </a:rPr>
                        <a:t>± 3</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en-US" sz="1300">
                          <a:effectLst/>
                          <a:latin typeface="Times New Roman" panose="02020603050405020304" pitchFamily="18" charset="0"/>
                          <a:cs typeface="Times New Roman" panose="02020603050405020304" pitchFamily="18" charset="0"/>
                        </a:rPr>
                        <a:t>I </a:t>
                      </a:r>
                      <a:r>
                        <a:rPr lang="uz-Latn-UZ" sz="1300">
                          <a:effectLst/>
                          <a:latin typeface="Times New Roman" panose="02020603050405020304" pitchFamily="18" charset="0"/>
                          <a:cs typeface="Times New Roman" panose="02020603050405020304" pitchFamily="18" charset="0"/>
                        </a:rPr>
                        <a:t>ва </a:t>
                      </a:r>
                      <a:r>
                        <a:rPr lang="en-US" sz="1300">
                          <a:effectLst/>
                          <a:latin typeface="Times New Roman" panose="02020603050405020304" pitchFamily="18" charset="0"/>
                          <a:cs typeface="Times New Roman" panose="02020603050405020304" pitchFamily="18" charset="0"/>
                        </a:rPr>
                        <a:t>II</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a:effectLst/>
                          <a:latin typeface="Times New Roman" panose="02020603050405020304" pitchFamily="18" charset="0"/>
                          <a:cs typeface="Times New Roman" panose="02020603050405020304" pitchFamily="18" charset="0"/>
                        </a:rPr>
                        <a:t>2 – жадвал бўйича</a:t>
                      </a:r>
                      <a:endParaRPr lang="ru-RU" sz="48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spcAft>
                          <a:spcPts val="0"/>
                        </a:spcAft>
                      </a:pPr>
                      <a:r>
                        <a:rPr lang="uz-Latn-UZ" sz="1300" dirty="0">
                          <a:effectLst/>
                          <a:latin typeface="Times New Roman" panose="02020603050405020304" pitchFamily="18" charset="0"/>
                          <a:cs typeface="Times New Roman" panose="02020603050405020304" pitchFamily="18" charset="0"/>
                        </a:rPr>
                        <a:t>t – гача чидамли</a:t>
                      </a:r>
                      <a:endParaRPr lang="ru-RU" sz="48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1354986">
                <a:tc>
                  <a:txBody>
                    <a:bodyPr/>
                    <a:lstStyle/>
                    <a:p>
                      <a:pPr marL="0" algn="ctr">
                        <a:spcAft>
                          <a:spcPts val="0"/>
                        </a:spcAft>
                      </a:pPr>
                      <a:r>
                        <a:rPr lang="uz-Latn-UZ" sz="1300" b="0">
                          <a:effectLst/>
                          <a:latin typeface="Times New Roman"/>
                          <a:ea typeface="Times New Roman"/>
                          <a:cs typeface="Times New Roman"/>
                        </a:rPr>
                        <a:t>Термик</a:t>
                      </a:r>
                      <a:endParaRPr lang="ru-RU" sz="4800" b="1">
                        <a:effectLst/>
                        <a:latin typeface="AG_University"/>
                        <a:ea typeface="Times New Roman"/>
                        <a:cs typeface="Times New Roman"/>
                      </a:endParaRPr>
                    </a:p>
                  </a:txBody>
                  <a:tcPr marL="68580" marR="68580" marT="0" marB="0" anchor="ctr"/>
                </a:tc>
                <a:tc>
                  <a:txBody>
                    <a:bodyPr/>
                    <a:lstStyle/>
                    <a:p>
                      <a:pPr marL="0" algn="ctr">
                        <a:spcAft>
                          <a:spcPts val="0"/>
                        </a:spcAft>
                      </a:pPr>
                      <a:r>
                        <a:rPr lang="uz-Latn-UZ" sz="1300" b="0">
                          <a:effectLst/>
                          <a:latin typeface="Times New Roman"/>
                          <a:ea typeface="Times New Roman"/>
                          <a:cs typeface="Times New Roman"/>
                        </a:rPr>
                        <a:t>Электрик, пневматик</a:t>
                      </a:r>
                      <a:endParaRPr lang="ru-RU" sz="4800" b="1">
                        <a:effectLst/>
                        <a:latin typeface="AG_University"/>
                        <a:ea typeface="Times New Roman"/>
                        <a:cs typeface="Times New Roman"/>
                      </a:endParaRPr>
                    </a:p>
                  </a:txBody>
                  <a:tcPr marL="68580" marR="68580" marT="0" marB="0" anchor="ctr"/>
                </a:tc>
                <a:tc>
                  <a:txBody>
                    <a:bodyPr/>
                    <a:lstStyle/>
                    <a:p>
                      <a:pPr marL="0" algn="ctr">
                        <a:spcAft>
                          <a:spcPts val="0"/>
                        </a:spcAft>
                      </a:pPr>
                      <a:r>
                        <a:rPr lang="uz-Latn-UZ" sz="1300" b="0">
                          <a:effectLst/>
                          <a:latin typeface="Times New Roman"/>
                          <a:ea typeface="Times New Roman"/>
                          <a:cs typeface="Times New Roman"/>
                        </a:rPr>
                        <a:t>Полда ҳаракатсиз ва ҳаракатланадиган</a:t>
                      </a:r>
                      <a:endParaRPr lang="ru-RU" sz="4800" b="1">
                        <a:effectLst/>
                        <a:latin typeface="AG_University"/>
                        <a:ea typeface="Times New Roman"/>
                        <a:cs typeface="Times New Roman"/>
                      </a:endParaRPr>
                    </a:p>
                  </a:txBody>
                  <a:tcPr marL="68580" marR="68580" marT="0" marB="0" anchor="ctr"/>
                </a:tc>
                <a:tc>
                  <a:txBody>
                    <a:bodyPr/>
                    <a:lstStyle/>
                    <a:p>
                      <a:pPr marL="0" algn="ctr">
                        <a:spcAft>
                          <a:spcPts val="0"/>
                        </a:spcAft>
                      </a:pPr>
                      <a:r>
                        <a:rPr lang="uz-Latn-UZ" sz="1300" b="0">
                          <a:effectLst/>
                          <a:latin typeface="Times New Roman"/>
                          <a:ea typeface="Times New Roman"/>
                          <a:cs typeface="Times New Roman"/>
                        </a:rPr>
                        <a:t>Ишда пульт билан ва ЭҲМ дан</a:t>
                      </a:r>
                      <a:endParaRPr lang="ru-RU" sz="4800" b="1">
                        <a:effectLst/>
                        <a:latin typeface="AG_University"/>
                        <a:ea typeface="Times New Roman"/>
                        <a:cs typeface="Times New Roman"/>
                      </a:endParaRPr>
                    </a:p>
                  </a:txBody>
                  <a:tcPr marL="68580" marR="68580" marT="0" marB="0" anchor="ctr"/>
                </a:tc>
                <a:tc>
                  <a:txBody>
                    <a:bodyPr/>
                    <a:lstStyle/>
                    <a:p>
                      <a:pPr marL="0" algn="ctr">
                        <a:spcAft>
                          <a:spcPts val="0"/>
                        </a:spcAft>
                      </a:pPr>
                      <a:r>
                        <a:rPr lang="uz-Latn-UZ" sz="1300" b="0">
                          <a:effectLst/>
                          <a:latin typeface="Times New Roman"/>
                          <a:ea typeface="Times New Roman"/>
                          <a:cs typeface="Times New Roman"/>
                        </a:rPr>
                        <a:t>± 3</a:t>
                      </a:r>
                      <a:endParaRPr lang="ru-RU" sz="4800" b="1">
                        <a:effectLst/>
                        <a:latin typeface="AG_University"/>
                        <a:ea typeface="Times New Roman"/>
                        <a:cs typeface="Times New Roman"/>
                      </a:endParaRPr>
                    </a:p>
                  </a:txBody>
                  <a:tcPr marL="68580" marR="68580" marT="0" marB="0" anchor="ctr"/>
                </a:tc>
                <a:tc>
                  <a:txBody>
                    <a:bodyPr/>
                    <a:lstStyle/>
                    <a:p>
                      <a:pPr marL="0" algn="ctr">
                        <a:spcAft>
                          <a:spcPts val="0"/>
                        </a:spcAft>
                      </a:pPr>
                      <a:r>
                        <a:rPr lang="en-US" sz="1300" b="0">
                          <a:effectLst/>
                          <a:latin typeface="Times New Roman"/>
                          <a:ea typeface="Times New Roman"/>
                          <a:cs typeface="Times New Roman"/>
                        </a:rPr>
                        <a:t>I </a:t>
                      </a:r>
                      <a:r>
                        <a:rPr lang="uz-Latn-UZ" sz="1300" b="0">
                          <a:effectLst/>
                          <a:latin typeface="Times New Roman"/>
                          <a:ea typeface="Times New Roman"/>
                          <a:cs typeface="Times New Roman"/>
                        </a:rPr>
                        <a:t>ва </a:t>
                      </a:r>
                      <a:r>
                        <a:rPr lang="en-US" sz="1300" b="0">
                          <a:effectLst/>
                          <a:latin typeface="Times New Roman"/>
                          <a:ea typeface="Times New Roman"/>
                          <a:cs typeface="Times New Roman"/>
                        </a:rPr>
                        <a:t>II</a:t>
                      </a:r>
                      <a:endParaRPr lang="ru-RU" sz="4800" b="1">
                        <a:effectLst/>
                        <a:latin typeface="AG_University"/>
                        <a:ea typeface="Times New Roman"/>
                        <a:cs typeface="Times New Roman"/>
                      </a:endParaRPr>
                    </a:p>
                  </a:txBody>
                  <a:tcPr marL="68580" marR="68580" marT="0" marB="0" anchor="ctr"/>
                </a:tc>
                <a:tc>
                  <a:txBody>
                    <a:bodyPr/>
                    <a:lstStyle/>
                    <a:p>
                      <a:pPr marL="0" algn="ctr">
                        <a:spcAft>
                          <a:spcPts val="0"/>
                        </a:spcAft>
                      </a:pPr>
                      <a:r>
                        <a:rPr lang="uz-Latn-UZ" sz="1300" b="0">
                          <a:effectLst/>
                          <a:latin typeface="Times New Roman"/>
                          <a:ea typeface="Times New Roman"/>
                          <a:cs typeface="Times New Roman"/>
                        </a:rPr>
                        <a:t>2 – жадвал бўйича</a:t>
                      </a:r>
                      <a:endParaRPr lang="ru-RU" sz="4800" b="1">
                        <a:effectLst/>
                        <a:latin typeface="AG_University"/>
                        <a:ea typeface="Times New Roman"/>
                        <a:cs typeface="Times New Roman"/>
                      </a:endParaRPr>
                    </a:p>
                  </a:txBody>
                  <a:tcPr marL="68580" marR="68580" marT="0" marB="0" anchor="ctr"/>
                </a:tc>
                <a:tc>
                  <a:txBody>
                    <a:bodyPr/>
                    <a:lstStyle/>
                    <a:p>
                      <a:pPr marL="0" algn="ctr">
                        <a:spcAft>
                          <a:spcPts val="0"/>
                        </a:spcAft>
                      </a:pPr>
                      <a:r>
                        <a:rPr lang="uz-Latn-UZ" sz="1300" b="0" i="1" dirty="0">
                          <a:effectLst/>
                          <a:latin typeface="Times New Roman"/>
                          <a:ea typeface="Times New Roman"/>
                          <a:cs typeface="Times New Roman"/>
                        </a:rPr>
                        <a:t>t</a:t>
                      </a:r>
                      <a:r>
                        <a:rPr lang="uz-Latn-UZ" sz="1300" b="0" dirty="0">
                          <a:effectLst/>
                          <a:latin typeface="Times New Roman"/>
                          <a:ea typeface="Times New Roman"/>
                          <a:cs typeface="Times New Roman"/>
                        </a:rPr>
                        <a:t> – гача чидамли</a:t>
                      </a:r>
                      <a:endParaRPr lang="ru-RU" sz="4800" b="1" dirty="0">
                        <a:effectLst/>
                        <a:latin typeface="AG_University"/>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206250088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408712"/>
          </a:xfrm>
        </p:spPr>
        <p:txBody>
          <a:bodyPr anchor="t">
            <a:normAutofit lnSpcReduction="10000"/>
          </a:bodyPr>
          <a:lstStyle/>
          <a:p>
            <a:pPr marL="0" indent="442913" algn="just">
              <a:lnSpc>
                <a:spcPct val="150000"/>
              </a:lnSpc>
              <a:buNone/>
            </a:pPr>
            <a:r>
              <a:rPr lang="uz-Cyrl-UZ" sz="2800" dirty="0">
                <a:latin typeface="Times New Roman" panose="02020603050405020304" pitchFamily="18" charset="0"/>
                <a:cs typeface="Times New Roman" panose="02020603050405020304" pitchFamily="18" charset="0"/>
              </a:rPr>
              <a:t>2)	Цилиндрик юзада харакатланадиган сферик юза бўйича қўл ҳаракати характери бўйича. Бунда қўл вертикал ўқ бўйича бурилади ва ҳаракатланади, иккинчи ҳолатда қўл шарнирда тебранма ҳаракат қилади.</a:t>
            </a:r>
          </a:p>
          <a:p>
            <a:pPr marL="0" indent="442913" algn="just">
              <a:lnSpc>
                <a:spcPct val="150000"/>
              </a:lnSpc>
              <a:buNone/>
            </a:pPr>
            <a:r>
              <a:rPr lang="uz-Cyrl-UZ" sz="2800" dirty="0" smtClean="0">
                <a:latin typeface="Times New Roman" panose="02020603050405020304" pitchFamily="18" charset="0"/>
                <a:cs typeface="Times New Roman" panose="02020603050405020304" pitchFamily="18" charset="0"/>
              </a:rPr>
              <a:t>3)	Ҳаракатга </a:t>
            </a:r>
            <a:r>
              <a:rPr lang="uz-Cyrl-UZ" sz="2800" dirty="0">
                <a:latin typeface="Times New Roman" panose="02020603050405020304" pitchFamily="18" charset="0"/>
                <a:cs typeface="Times New Roman" panose="02020603050405020304" pitchFamily="18" charset="0"/>
              </a:rPr>
              <a:t>келтириш типи бўйича: гидравлик, пневматик, электрик ва аралаш</a:t>
            </a:r>
            <a:r>
              <a:rPr lang="uz-Cyrl-UZ" sz="2800" dirty="0" smtClean="0">
                <a:latin typeface="Times New Roman" panose="02020603050405020304" pitchFamily="18" charset="0"/>
                <a:cs typeface="Times New Roman" panose="02020603050405020304" pitchFamily="18" charset="0"/>
              </a:rPr>
              <a:t>.</a:t>
            </a:r>
          </a:p>
          <a:p>
            <a:pPr marL="0" indent="442913" algn="just">
              <a:lnSpc>
                <a:spcPct val="150000"/>
              </a:lnSpc>
              <a:buNone/>
            </a:pPr>
            <a:r>
              <a:rPr lang="uz-Cyrl-UZ" sz="2800" dirty="0">
                <a:latin typeface="Times New Roman" panose="02020603050405020304" pitchFamily="18" charset="0"/>
                <a:cs typeface="Times New Roman" panose="02020603050405020304" pitchFamily="18" charset="0"/>
              </a:rPr>
              <a:t>4)	Роботларни ҳаракатланиш турига қараб – ҳаракатсиз (пол устида, осилган), полда ҳаракатланадиган, осилган ҳолатда ҳаракатланадиган.</a:t>
            </a:r>
          </a:p>
          <a:p>
            <a:pPr marL="0" indent="442913" algn="just">
              <a:lnSpc>
                <a:spcPct val="150000"/>
              </a:lnSpc>
              <a:buNone/>
            </a:pP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7755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8210" y="6093296"/>
            <a:ext cx="8229600" cy="536923"/>
          </a:xfrm>
        </p:spPr>
        <p:txBody>
          <a:bodyPr>
            <a:normAutofit/>
          </a:bodyPr>
          <a:lstStyle/>
          <a:p>
            <a:pPr marL="0" indent="0" algn="ctr">
              <a:buNone/>
            </a:pPr>
            <a:r>
              <a:rPr lang="ru-RU" sz="2800" dirty="0" smtClean="0">
                <a:latin typeface="Times New Roman" panose="02020603050405020304" pitchFamily="18" charset="0"/>
                <a:cs typeface="Times New Roman" panose="02020603050405020304" pitchFamily="18" charset="0"/>
              </a:rPr>
              <a:t>17.5-расм. </a:t>
            </a:r>
            <a:r>
              <a:rPr lang="ru-RU" sz="2800" dirty="0" err="1" smtClean="0">
                <a:latin typeface="Times New Roman" panose="02020603050405020304" pitchFamily="18" charset="0"/>
                <a:cs typeface="Times New Roman" panose="02020603050405020304" pitchFamily="18" charset="0"/>
              </a:rPr>
              <a:t>Роботларнинг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классификацияси</a:t>
            </a:r>
            <a:r>
              <a:rPr lang="ru-RU"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88639"/>
            <a:ext cx="6408712" cy="58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6575" algn="just">
              <a:lnSpc>
                <a:spcPct val="150000"/>
              </a:lnSpc>
              <a:spcBef>
                <a:spcPts val="600"/>
              </a:spcBef>
              <a:buNone/>
            </a:pPr>
            <a:endParaRPr lang="ru-RU" sz="2800" dirty="0" smtClean="0">
              <a:latin typeface="Times New Roman" panose="02020603050405020304" pitchFamily="18" charset="0"/>
              <a:cs typeface="Times New Roman" panose="02020603050405020304" pitchFamily="18" charset="0"/>
            </a:endParaRPr>
          </a:p>
          <a:p>
            <a:pPr marL="0" indent="536575" algn="just">
              <a:lnSpc>
                <a:spcPct val="150000"/>
              </a:lnSpc>
              <a:spcBef>
                <a:spcPts val="600"/>
              </a:spcBef>
              <a:buNone/>
            </a:pPr>
            <a:r>
              <a:rPr lang="ru-RU" sz="2800" dirty="0" smtClean="0">
                <a:latin typeface="Times New Roman" panose="02020603050405020304" pitchFamily="18" charset="0"/>
                <a:cs typeface="Times New Roman" panose="02020603050405020304" pitchFamily="18" charset="0"/>
              </a:rPr>
              <a:t>5</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Бошқарув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пультини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алоҳида</a:t>
            </a:r>
            <a:r>
              <a:rPr lang="ru-RU" sz="2800" dirty="0">
                <a:latin typeface="Times New Roman" panose="02020603050405020304" pitchFamily="18" charset="0"/>
                <a:cs typeface="Times New Roman" panose="02020603050405020304" pitchFamily="18" charset="0"/>
              </a:rPr>
              <a:t> пульт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ишдаги</a:t>
            </a:r>
            <a:r>
              <a:rPr lang="ru-RU" sz="2800" dirty="0">
                <a:latin typeface="Times New Roman" panose="02020603050405020304" pitchFamily="18" charset="0"/>
                <a:cs typeface="Times New Roman" panose="02020603050405020304" pitchFamily="18" charset="0"/>
              </a:rPr>
              <a:t> пульт.</a:t>
            </a:r>
          </a:p>
          <a:p>
            <a:pPr marL="0" indent="536575" algn="just">
              <a:lnSpc>
                <a:spcPct val="150000"/>
              </a:lnSpc>
              <a:spcBef>
                <a:spcPts val="600"/>
              </a:spcBef>
              <a:buNone/>
            </a:pPr>
            <a:r>
              <a:rPr lang="ru-RU" sz="2800" dirty="0">
                <a:latin typeface="Times New Roman" panose="02020603050405020304" pitchFamily="18" charset="0"/>
                <a:cs typeface="Times New Roman" panose="02020603050405020304" pitchFamily="18" charset="0"/>
              </a:rPr>
              <a:t>6)	</a:t>
            </a:r>
            <a:r>
              <a:rPr lang="ru-RU" sz="2800" dirty="0" err="1">
                <a:latin typeface="Times New Roman" panose="02020603050405020304" pitchFamily="18" charset="0"/>
                <a:cs typeface="Times New Roman" panose="02020603050405020304" pitchFamily="18" charset="0"/>
              </a:rPr>
              <a:t>Бошқарув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пульти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конструкцияси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дастур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перфолентага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мигнитли</a:t>
            </a:r>
            <a:r>
              <a:rPr lang="ru-RU" sz="2800" dirty="0">
                <a:latin typeface="Times New Roman" panose="02020603050405020304" pitchFamily="18" charset="0"/>
                <a:cs typeface="Times New Roman" panose="02020603050405020304" pitchFamily="18" charset="0"/>
              </a:rPr>
              <a:t> лента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барабанга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дастур</a:t>
            </a:r>
            <a:r>
              <a:rPr lang="ru-RU" sz="2800" dirty="0">
                <a:latin typeface="Times New Roman" panose="02020603050405020304" pitchFamily="18" charset="0"/>
                <a:cs typeface="Times New Roman" panose="02020603050405020304" pitchFamily="18" charset="0"/>
              </a:rPr>
              <a:t> штекер </a:t>
            </a:r>
            <a:r>
              <a:rPr lang="ru-RU" sz="2800" dirty="0" err="1">
                <a:latin typeface="Times New Roman" panose="02020603050405020304" pitchFamily="18" charset="0"/>
                <a:cs typeface="Times New Roman" panose="02020603050405020304" pitchFamily="18" charset="0"/>
              </a:rPr>
              <a:t>тирқиши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панелга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электрон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машина </a:t>
            </a:r>
            <a:r>
              <a:rPr lang="ru-RU" sz="2800" dirty="0" err="1">
                <a:latin typeface="Times New Roman" panose="02020603050405020304" pitchFamily="18" charset="0"/>
                <a:cs typeface="Times New Roman" panose="02020603050405020304" pitchFamily="18" charset="0"/>
              </a:rPr>
              <a:t>орқали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50000"/>
              </a:lnSpc>
              <a:spcBef>
                <a:spcPts val="0"/>
              </a:spcBef>
              <a:buNone/>
            </a:pPr>
            <a:r>
              <a:rPr lang="ru-RU" sz="2600" dirty="0">
                <a:latin typeface="Times New Roman" panose="02020603050405020304" pitchFamily="18" charset="0"/>
                <a:cs typeface="Times New Roman" panose="02020603050405020304" pitchFamily="18" charset="0"/>
              </a:rPr>
              <a:t>7)	Техник </a:t>
            </a:r>
            <a:r>
              <a:rPr lang="ru-RU" sz="2600" dirty="0" err="1">
                <a:latin typeface="Times New Roman" panose="02020603050405020304" pitchFamily="18" charset="0"/>
                <a:cs typeface="Times New Roman" panose="02020603050405020304" pitchFamily="18" charset="0"/>
              </a:rPr>
              <a:t>имкониятлари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бўйича</a:t>
            </a:r>
            <a:r>
              <a:rPr lang="ru-RU" sz="2600" dirty="0">
                <a:latin typeface="Times New Roman" panose="02020603050405020304" pitchFamily="18" charset="0"/>
                <a:cs typeface="Times New Roman" panose="02020603050405020304" pitchFamily="18" charset="0"/>
              </a:rPr>
              <a:t> – </a:t>
            </a:r>
            <a:r>
              <a:rPr lang="ru-RU" sz="2600" dirty="0" err="1">
                <a:latin typeface="Times New Roman" panose="02020603050405020304" pitchFamily="18" charset="0"/>
                <a:cs typeface="Times New Roman" panose="02020603050405020304" pitchFamily="18" charset="0"/>
              </a:rPr>
              <a:t>қатъий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дастур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бўйича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ишлайдиган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аниқ</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позициялашни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этадиган</a:t>
            </a:r>
            <a:r>
              <a:rPr lang="ru-RU" sz="2600" dirty="0">
                <a:latin typeface="Times New Roman" panose="02020603050405020304" pitchFamily="18" charset="0"/>
                <a:cs typeface="Times New Roman" panose="02020603050405020304" pitchFamily="18" charset="0"/>
              </a:rPr>
              <a:t> 1 – </a:t>
            </a:r>
            <a:r>
              <a:rPr lang="ru-RU" sz="2600" dirty="0" err="1">
                <a:latin typeface="Times New Roman" panose="02020603050405020304" pitchFamily="18" charset="0"/>
                <a:cs typeface="Times New Roman" panose="02020603050405020304" pitchFamily="18" charset="0"/>
              </a:rPr>
              <a:t>авлод</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атроф-муҳит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шароитига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мослаша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оладиган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позициялашни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этмайдиган</a:t>
            </a:r>
            <a:r>
              <a:rPr lang="ru-RU" sz="2600" dirty="0">
                <a:latin typeface="Times New Roman" panose="02020603050405020304" pitchFamily="18" charset="0"/>
                <a:cs typeface="Times New Roman" panose="02020603050405020304" pitchFamily="18" charset="0"/>
              </a:rPr>
              <a:t> 2 – </a:t>
            </a:r>
            <a:r>
              <a:rPr lang="ru-RU" sz="2600" dirty="0" err="1">
                <a:latin typeface="Times New Roman" panose="02020603050405020304" pitchFamily="18" charset="0"/>
                <a:cs typeface="Times New Roman" panose="02020603050405020304" pitchFamily="18" charset="0"/>
              </a:rPr>
              <a:t>авлод</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адаптив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ишлари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атроф</a:t>
            </a:r>
            <a:r>
              <a:rPr lang="ru-RU" sz="2600" dirty="0">
                <a:latin typeface="Times New Roman" panose="02020603050405020304" pitchFamily="18" charset="0"/>
                <a:cs typeface="Times New Roman" panose="02020603050405020304" pitchFamily="18" charset="0"/>
              </a:rPr>
              <a:t> – </a:t>
            </a:r>
            <a:r>
              <a:rPr lang="ru-RU" sz="2600" dirty="0" err="1">
                <a:latin typeface="Times New Roman" panose="02020603050405020304" pitchFamily="18" charset="0"/>
                <a:cs typeface="Times New Roman" panose="02020603050405020304" pitchFamily="18" charset="0"/>
              </a:rPr>
              <a:t>муҳит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ҳолатини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қабул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қиладиган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бундан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келиб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чиққан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ҳолда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натижасига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эришиш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учун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мустақил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йўналишини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танлайдиган</a:t>
            </a:r>
            <a:r>
              <a:rPr lang="ru-RU" sz="2600" dirty="0">
                <a:latin typeface="Times New Roman" panose="02020603050405020304" pitchFamily="18" charset="0"/>
                <a:cs typeface="Times New Roman" panose="02020603050405020304" pitchFamily="18" charset="0"/>
              </a:rPr>
              <a:t> – </a:t>
            </a:r>
            <a:r>
              <a:rPr lang="ru-RU" sz="2600" dirty="0" err="1">
                <a:latin typeface="Times New Roman" panose="02020603050405020304" pitchFamily="18" charset="0"/>
                <a:cs typeface="Times New Roman" panose="02020603050405020304" pitchFamily="18" charset="0"/>
              </a:rPr>
              <a:t>ақлли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роботлар</a:t>
            </a:r>
            <a:r>
              <a:rPr lang="ru-RU" sz="2600" dirty="0">
                <a:latin typeface="Times New Roman" panose="02020603050405020304" pitchFamily="18" charset="0"/>
                <a:cs typeface="Times New Roman" panose="02020603050405020304" pitchFamily="18" charset="0"/>
              </a:rPr>
              <a:t>.</a:t>
            </a:r>
          </a:p>
          <a:p>
            <a:pPr marL="0" indent="539750" algn="just">
              <a:lnSpc>
                <a:spcPct val="150000"/>
              </a:lnSpc>
              <a:spcBef>
                <a:spcPts val="0"/>
              </a:spcBef>
              <a:buNone/>
            </a:pPr>
            <a:r>
              <a:rPr lang="ru-RU" sz="2600" dirty="0">
                <a:latin typeface="Times New Roman" panose="02020603050405020304" pitchFamily="18" charset="0"/>
                <a:cs typeface="Times New Roman" panose="02020603050405020304" pitchFamily="18" charset="0"/>
              </a:rPr>
              <a:t>8)	</a:t>
            </a:r>
            <a:r>
              <a:rPr lang="ru-RU" sz="2600" dirty="0" err="1">
                <a:latin typeface="Times New Roman" panose="02020603050405020304" pitchFamily="18" charset="0"/>
                <a:cs typeface="Times New Roman" panose="02020603050405020304" pitchFamily="18" charset="0"/>
              </a:rPr>
              <a:t>Кўтариладиган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оғирлигига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тутгичларини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очилиш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катталигига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қараб</a:t>
            </a:r>
            <a:r>
              <a:rPr lang="ru-RU" sz="2600" dirty="0">
                <a:latin typeface="Times New Roman" panose="02020603050405020304" pitchFamily="18" charset="0"/>
                <a:cs typeface="Times New Roman" panose="02020603050405020304" pitchFamily="18" charset="0"/>
              </a:rPr>
              <a:t> (17.2-жадвал).</a:t>
            </a: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1754680770"/>
              </p:ext>
            </p:extLst>
          </p:nvPr>
        </p:nvGraphicFramePr>
        <p:xfrm>
          <a:off x="251520" y="1484784"/>
          <a:ext cx="8640765" cy="4896545"/>
        </p:xfrm>
        <a:graphic>
          <a:graphicData uri="http://schemas.openxmlformats.org/drawingml/2006/table">
            <a:tbl>
              <a:tblPr firstRow="1" bandRow="1">
                <a:tableStyleId>{BDBED569-4797-4DF1-A0F4-6AAB3CD982D8}</a:tableStyleId>
              </a:tblPr>
              <a:tblGrid>
                <a:gridCol w="1234395"/>
                <a:gridCol w="1234395"/>
                <a:gridCol w="1234395"/>
                <a:gridCol w="1234395"/>
                <a:gridCol w="1234395"/>
                <a:gridCol w="1234395"/>
                <a:gridCol w="1234395"/>
              </a:tblGrid>
              <a:tr h="757753">
                <a:tc rowSpan="2">
                  <a:txBody>
                    <a:bodyPr/>
                    <a:lstStyle/>
                    <a:p>
                      <a:pPr marL="0" algn="ctr">
                        <a:lnSpc>
                          <a:spcPct val="150000"/>
                        </a:lnSpc>
                        <a:spcAft>
                          <a:spcPts val="0"/>
                        </a:spcAft>
                      </a:pPr>
                      <a:r>
                        <a:rPr lang="uz-Latn-UZ" sz="1600" dirty="0" smtClean="0">
                          <a:effectLst/>
                          <a:latin typeface="Times New Roman" panose="02020603050405020304" pitchFamily="18" charset="0"/>
                          <a:cs typeface="Times New Roman" panose="02020603050405020304" pitchFamily="18" charset="0"/>
                        </a:rPr>
                        <a:t>Кўрсат</a:t>
                      </a:r>
                      <a:r>
                        <a:rPr lang="uz-Cyrl-UZ" sz="1600" dirty="0" smtClean="0">
                          <a:effectLst/>
                          <a:latin typeface="Times New Roman" panose="02020603050405020304" pitchFamily="18" charset="0"/>
                          <a:cs typeface="Times New Roman" panose="02020603050405020304" pitchFamily="18" charset="0"/>
                        </a:rPr>
                        <a:t>к</a:t>
                      </a:r>
                      <a:r>
                        <a:rPr lang="uz-Latn-UZ" sz="1600" dirty="0" smtClean="0">
                          <a:effectLst/>
                          <a:latin typeface="Times New Roman" panose="02020603050405020304" pitchFamily="18" charset="0"/>
                          <a:cs typeface="Times New Roman" panose="02020603050405020304" pitchFamily="18" charset="0"/>
                        </a:rPr>
                        <a:t>ич</a:t>
                      </a:r>
                      <a:r>
                        <a:rPr lang="uz-Cyrl-UZ" sz="1600" dirty="0" smtClean="0">
                          <a:effectLst/>
                          <a:latin typeface="Times New Roman" panose="02020603050405020304" pitchFamily="18" charset="0"/>
                          <a:cs typeface="Times New Roman" panose="02020603050405020304" pitchFamily="18" charset="0"/>
                        </a:rPr>
                        <a:t>-</a:t>
                      </a:r>
                      <a:r>
                        <a:rPr lang="uz-Latn-UZ" sz="1600" dirty="0" smtClean="0">
                          <a:effectLst/>
                          <a:latin typeface="Times New Roman" panose="02020603050405020304" pitchFamily="18" charset="0"/>
                          <a:cs typeface="Times New Roman" panose="02020603050405020304" pitchFamily="18" charset="0"/>
                        </a:rPr>
                        <a:t>лар</a:t>
                      </a:r>
                      <a:endParaRPr lang="ru-RU" sz="16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gridSpan="6">
                  <a:txBody>
                    <a:bodyPr/>
                    <a:lstStyle/>
                    <a:p>
                      <a:pPr marL="0" algn="ctr">
                        <a:lnSpc>
                          <a:spcPct val="150000"/>
                        </a:lnSpc>
                      </a:pPr>
                      <a:r>
                        <a:rPr lang="uz-Latn-UZ" sz="1800" kern="1200" dirty="0" smtClean="0">
                          <a:effectLst/>
                          <a:latin typeface="Times New Roman" panose="02020603050405020304" pitchFamily="18" charset="0"/>
                          <a:cs typeface="Times New Roman" panose="02020603050405020304" pitchFamily="18" charset="0"/>
                        </a:rPr>
                        <a:t>Роботларнинг типик ўлчамлари</a:t>
                      </a:r>
                      <a:endParaRPr lang="ru-RU" sz="1800" dirty="0">
                        <a:latin typeface="Times New Roman" panose="02020603050405020304" pitchFamily="18" charset="0"/>
                        <a:cs typeface="Times New Roman" panose="02020603050405020304" pitchFamily="18" charset="0"/>
                      </a:endParaRPr>
                    </a:p>
                  </a:txBody>
                  <a:tcPr anchor="ctr"/>
                </a:tc>
                <a:tc hMerge="1">
                  <a:txBody>
                    <a:bodyPr/>
                    <a:lstStyle/>
                    <a:p>
                      <a:endParaRPr lang="ru-RU" dirty="0"/>
                    </a:p>
                  </a:txBody>
                  <a:tcPr/>
                </a:tc>
                <a:tc hMerge="1">
                  <a:txBody>
                    <a:bodyPr/>
                    <a:lstStyle/>
                    <a:p>
                      <a:endParaRPr lang="ru-RU" dirty="0"/>
                    </a:p>
                  </a:txBody>
                  <a:tcPr/>
                </a:tc>
                <a:tc hMerge="1">
                  <a:txBody>
                    <a:bodyPr/>
                    <a:lstStyle/>
                    <a:p>
                      <a:endParaRPr lang="ru-RU" dirty="0"/>
                    </a:p>
                  </a:txBody>
                  <a:tcPr/>
                </a:tc>
                <a:tc hMerge="1">
                  <a:txBody>
                    <a:bodyPr/>
                    <a:lstStyle/>
                    <a:p>
                      <a:endParaRPr lang="ru-RU" dirty="0"/>
                    </a:p>
                  </a:txBody>
                  <a:tcPr/>
                </a:tc>
                <a:tc hMerge="1">
                  <a:txBody>
                    <a:bodyPr/>
                    <a:lstStyle/>
                    <a:p>
                      <a:endParaRPr lang="ru-RU" dirty="0"/>
                    </a:p>
                  </a:txBody>
                  <a:tcPr/>
                </a:tc>
              </a:tr>
              <a:tr h="619440">
                <a:tc vMerge="1">
                  <a:txBody>
                    <a:bodyPr/>
                    <a:lstStyle/>
                    <a:p>
                      <a:endParaRPr lang="ru-RU"/>
                    </a:p>
                  </a:txBody>
                  <a:tcPr/>
                </a:tc>
                <a:tc>
                  <a:txBody>
                    <a:bodyPr/>
                    <a:lstStyle/>
                    <a:p>
                      <a:pPr marL="0" algn="ctr">
                        <a:lnSpc>
                          <a:spcPct val="150000"/>
                        </a:lnSpc>
                        <a:spcAft>
                          <a:spcPts val="0"/>
                        </a:spcAft>
                      </a:pPr>
                      <a:r>
                        <a:rPr lang="en-US" sz="1600" dirty="0">
                          <a:effectLst/>
                          <a:latin typeface="Times New Roman" panose="02020603050405020304" pitchFamily="18" charset="0"/>
                          <a:cs typeface="Times New Roman" panose="02020603050405020304" pitchFamily="18" charset="0"/>
                        </a:rPr>
                        <a:t>I</a:t>
                      </a:r>
                      <a:endParaRPr lang="ru-RU" sz="16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II</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III</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IV</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V</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VI</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1759676">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Кўтариладиган детал оғирлиги</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en-US" sz="1600">
                          <a:effectLst/>
                          <a:latin typeface="Times New Roman" panose="02020603050405020304" pitchFamily="18" charset="0"/>
                          <a:cs typeface="Times New Roman" panose="02020603050405020304" pitchFamily="18" charset="0"/>
                        </a:rPr>
                        <a:t>1,0 гача</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1-10</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10-40</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40-100</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100-200</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200 дан юқори</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1759676">
                <a:tc>
                  <a:txBody>
                    <a:bodyPr/>
                    <a:lstStyle/>
                    <a:p>
                      <a:pPr marL="0" algn="ctr">
                        <a:lnSpc>
                          <a:spcPct val="150000"/>
                        </a:lnSpc>
                        <a:spcAft>
                          <a:spcPts val="0"/>
                        </a:spcAft>
                      </a:pPr>
                      <a:r>
                        <a:rPr lang="uz-Latn-UZ" sz="1600" dirty="0">
                          <a:effectLst/>
                          <a:latin typeface="Times New Roman" panose="02020603050405020304" pitchFamily="18" charset="0"/>
                          <a:cs typeface="Times New Roman" panose="02020603050405020304" pitchFamily="18" charset="0"/>
                        </a:rPr>
                        <a:t>Тутгичнинг очилиш катталиги</a:t>
                      </a:r>
                      <a:endParaRPr lang="ru-RU" sz="16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dirty="0">
                          <a:effectLst/>
                          <a:latin typeface="Times New Roman" panose="02020603050405020304" pitchFamily="18" charset="0"/>
                          <a:cs typeface="Times New Roman" panose="02020603050405020304" pitchFamily="18" charset="0"/>
                        </a:rPr>
                        <a:t>≥50</a:t>
                      </a:r>
                      <a:endParaRPr lang="ru-RU" sz="16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50-150</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dirty="0">
                          <a:effectLst/>
                          <a:latin typeface="Times New Roman" panose="02020603050405020304" pitchFamily="18" charset="0"/>
                          <a:cs typeface="Times New Roman" panose="02020603050405020304" pitchFamily="18" charset="0"/>
                        </a:rPr>
                        <a:t>150-300</a:t>
                      </a:r>
                      <a:endParaRPr lang="ru-RU" sz="16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300-400</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1600">
                          <a:effectLst/>
                          <a:latin typeface="Times New Roman" panose="02020603050405020304" pitchFamily="18" charset="0"/>
                          <a:cs typeface="Times New Roman" panose="02020603050405020304" pitchFamily="18" charset="0"/>
                        </a:rPr>
                        <a:t>400 дан юқори</a:t>
                      </a:r>
                      <a:endParaRPr lang="ru-RU" sz="16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Cyrl-UZ" sz="1800" kern="1200" dirty="0" smtClean="0">
                          <a:solidFill>
                            <a:schemeClr val="tx1"/>
                          </a:solidFill>
                          <a:effectLst/>
                          <a:latin typeface="+mn-lt"/>
                          <a:ea typeface="+mn-ea"/>
                          <a:cs typeface="+mn-cs"/>
                        </a:rPr>
                        <a:t>–</a:t>
                      </a:r>
                      <a:endParaRPr lang="ru-RU" sz="16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bl>
          </a:graphicData>
        </a:graphic>
      </p:graphicFrame>
      <p:sp>
        <p:nvSpPr>
          <p:cNvPr id="9" name="Прямоугольник 8"/>
          <p:cNvSpPr/>
          <p:nvPr/>
        </p:nvSpPr>
        <p:spPr>
          <a:xfrm>
            <a:off x="6156176" y="548680"/>
            <a:ext cx="2390026" cy="461665"/>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17.2-жадвал.</a:t>
            </a: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24605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1440160"/>
          </a:xfrm>
        </p:spPr>
        <p:txBody>
          <a:bodyPr>
            <a:noAutofit/>
          </a:bodyPr>
          <a:lstStyle/>
          <a:p>
            <a:pPr marL="0" indent="536575" algn="just">
              <a:spcBef>
                <a:spcPts val="600"/>
              </a:spcBef>
              <a:buNone/>
            </a:pPr>
            <a:r>
              <a:rPr lang="ru-RU" sz="2600" dirty="0">
                <a:latin typeface="Times New Roman" panose="02020603050405020304" pitchFamily="18" charset="0"/>
                <a:cs typeface="Times New Roman" panose="02020603050405020304" pitchFamily="18" charset="0"/>
              </a:rPr>
              <a:t>9)	</a:t>
            </a:r>
            <a:r>
              <a:rPr lang="ru-RU" sz="2600" dirty="0" err="1">
                <a:latin typeface="Times New Roman" panose="02020603050405020304" pitchFamily="18" charset="0"/>
                <a:cs typeface="Times New Roman" panose="02020603050405020304" pitchFamily="18" charset="0"/>
              </a:rPr>
              <a:t>Кўтариш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катталиги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қўлларни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узатиш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катталиги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бўйича</a:t>
            </a:r>
            <a:r>
              <a:rPr lang="ru-RU" sz="2600" dirty="0">
                <a:latin typeface="Times New Roman" panose="02020603050405020304" pitchFamily="18" charset="0"/>
                <a:cs typeface="Times New Roman" panose="02020603050405020304" pitchFamily="18" charset="0"/>
              </a:rPr>
              <a:t> (17.3-жадвал). 17.5-расмда </a:t>
            </a:r>
            <a:r>
              <a:rPr lang="ru-RU" sz="2600" dirty="0" err="1">
                <a:latin typeface="Times New Roman" panose="02020603050405020304" pitchFamily="18" charset="0"/>
                <a:cs typeface="Times New Roman" panose="02020603050405020304" pitchFamily="18" charset="0"/>
              </a:rPr>
              <a:t>турли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кўринишдаги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роботларнинг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умумий</a:t>
            </a:r>
            <a:r>
              <a:rPr lang="ru-RU" sz="2600" dirty="0">
                <a:latin typeface="Times New Roman" panose="02020603050405020304" pitchFamily="18" charset="0"/>
                <a:cs typeface="Times New Roman" panose="02020603050405020304" pitchFamily="18" charset="0"/>
              </a:rPr>
              <a:t> функционал </a:t>
            </a:r>
            <a:r>
              <a:rPr lang="ru-RU" sz="2600" dirty="0" err="1">
                <a:latin typeface="Times New Roman" panose="02020603050405020304" pitchFamily="18" charset="0"/>
                <a:cs typeface="Times New Roman" panose="02020603050405020304" pitchFamily="18" charset="0"/>
              </a:rPr>
              <a:t>схемаси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келтирилган</a:t>
            </a:r>
            <a:r>
              <a:rPr lang="ru-RU" sz="2600" dirty="0">
                <a:latin typeface="Times New Roman" panose="02020603050405020304" pitchFamily="18" charset="0"/>
                <a:cs typeface="Times New Roman" panose="02020603050405020304" pitchFamily="18" charset="0"/>
              </a:rPr>
              <a:t>.</a:t>
            </a:r>
          </a:p>
        </p:txBody>
      </p:sp>
      <p:sp>
        <p:nvSpPr>
          <p:cNvPr id="7" name="Прямоугольник 6"/>
          <p:cNvSpPr/>
          <p:nvPr/>
        </p:nvSpPr>
        <p:spPr>
          <a:xfrm>
            <a:off x="3048709" y="6269250"/>
            <a:ext cx="2752869" cy="461665"/>
          </a:xfrm>
          <a:prstGeom prst="rect">
            <a:avLst/>
          </a:prstGeom>
        </p:spPr>
        <p:txBody>
          <a:bodyPr wrap="none">
            <a:spAutoFit/>
          </a:bodyPr>
          <a:lstStyle/>
          <a:p>
            <a:pPr algn="ctr"/>
            <a:r>
              <a:rPr lang="ru-RU" sz="2400" b="1" dirty="0" smtClean="0">
                <a:latin typeface="Times New Roman" panose="02020603050405020304" pitchFamily="18" charset="0"/>
                <a:cs typeface="Times New Roman" panose="02020603050405020304" pitchFamily="18" charset="0"/>
              </a:rPr>
              <a:t>3-авлод </a:t>
            </a:r>
            <a:r>
              <a:rPr lang="ru-RU" sz="2400" b="1" dirty="0" err="1" smtClean="0">
                <a:latin typeface="Times New Roman" panose="02020603050405020304" pitchFamily="18" charset="0"/>
                <a:cs typeface="Times New Roman" panose="02020603050405020304" pitchFamily="18" charset="0"/>
              </a:rPr>
              <a:t>роботлари</a:t>
            </a:r>
            <a:endParaRPr lang="ru-RU" sz="2400" b="1" dirty="0">
              <a:latin typeface="Times New Roman" panose="02020603050405020304" pitchFamily="18" charset="0"/>
              <a:cs typeface="Times New Roman" panose="02020603050405020304" pitchFamily="18" charset="0"/>
            </a:endParaRPr>
          </a:p>
        </p:txBody>
      </p:sp>
      <p:pic>
        <p:nvPicPr>
          <p:cNvPr id="102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4384" y="1701312"/>
            <a:ext cx="6660000" cy="444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383170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1"/>
          <p:cNvGraphicFramePr>
            <a:graphicFrameLocks/>
          </p:cNvGraphicFramePr>
          <p:nvPr>
            <p:extLst>
              <p:ext uri="{D42A27DB-BD31-4B8C-83A1-F6EECF244321}">
                <p14:modId xmlns:p14="http://schemas.microsoft.com/office/powerpoint/2010/main" val="3835570506"/>
              </p:ext>
            </p:extLst>
          </p:nvPr>
        </p:nvGraphicFramePr>
        <p:xfrm>
          <a:off x="179512" y="980728"/>
          <a:ext cx="8640765" cy="5472607"/>
        </p:xfrm>
        <a:graphic>
          <a:graphicData uri="http://schemas.openxmlformats.org/drawingml/2006/table">
            <a:tbl>
              <a:tblPr firstRow="1" bandRow="1">
                <a:tableStyleId>{BDBED569-4797-4DF1-A0F4-6AAB3CD982D8}</a:tableStyleId>
              </a:tblPr>
              <a:tblGrid>
                <a:gridCol w="1584176"/>
                <a:gridCol w="1152128"/>
                <a:gridCol w="1147137"/>
                <a:gridCol w="1157119"/>
                <a:gridCol w="1224136"/>
                <a:gridCol w="1224136"/>
                <a:gridCol w="1151933"/>
              </a:tblGrid>
              <a:tr h="846900">
                <a:tc rowSpan="2">
                  <a:txBody>
                    <a:bodyPr/>
                    <a:lstStyle/>
                    <a:p>
                      <a:pPr marL="0" algn="ctr">
                        <a:lnSpc>
                          <a:spcPct val="150000"/>
                        </a:lnSpc>
                        <a:spcAft>
                          <a:spcPts val="0"/>
                        </a:spcAft>
                      </a:pPr>
                      <a:r>
                        <a:rPr lang="uz-Latn-UZ" sz="2000" dirty="0" smtClean="0">
                          <a:effectLst/>
                          <a:latin typeface="Times New Roman" panose="02020603050405020304" pitchFamily="18" charset="0"/>
                          <a:cs typeface="Times New Roman" panose="02020603050405020304" pitchFamily="18" charset="0"/>
                        </a:rPr>
                        <a:t>Кўрсат</a:t>
                      </a:r>
                      <a:r>
                        <a:rPr lang="uz-Cyrl-UZ" sz="2000" dirty="0" smtClean="0">
                          <a:effectLst/>
                          <a:latin typeface="Times New Roman" panose="02020603050405020304" pitchFamily="18" charset="0"/>
                          <a:cs typeface="Times New Roman" panose="02020603050405020304" pitchFamily="18" charset="0"/>
                        </a:rPr>
                        <a:t>к</a:t>
                      </a:r>
                      <a:r>
                        <a:rPr lang="uz-Latn-UZ" sz="2000" dirty="0" smtClean="0">
                          <a:effectLst/>
                          <a:latin typeface="Times New Roman" panose="02020603050405020304" pitchFamily="18" charset="0"/>
                          <a:cs typeface="Times New Roman" panose="02020603050405020304" pitchFamily="18" charset="0"/>
                        </a:rPr>
                        <a:t>ич</a:t>
                      </a:r>
                      <a:r>
                        <a:rPr lang="uz-Cyrl-UZ" sz="2000" dirty="0" smtClean="0">
                          <a:effectLst/>
                          <a:latin typeface="Times New Roman" panose="02020603050405020304" pitchFamily="18" charset="0"/>
                          <a:cs typeface="Times New Roman" panose="02020603050405020304" pitchFamily="18" charset="0"/>
                        </a:rPr>
                        <a:t>-</a:t>
                      </a:r>
                      <a:r>
                        <a:rPr lang="uz-Latn-UZ" sz="2000" dirty="0" smtClean="0">
                          <a:effectLst/>
                          <a:latin typeface="Times New Roman" panose="02020603050405020304" pitchFamily="18" charset="0"/>
                          <a:cs typeface="Times New Roman" panose="02020603050405020304" pitchFamily="18" charset="0"/>
                        </a:rPr>
                        <a:t>лар</a:t>
                      </a:r>
                      <a:endParaRPr lang="ru-RU" sz="20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gridSpan="6">
                  <a:txBody>
                    <a:bodyPr/>
                    <a:lstStyle/>
                    <a:p>
                      <a:pPr marL="0" algn="ctr">
                        <a:lnSpc>
                          <a:spcPct val="100000"/>
                        </a:lnSpc>
                      </a:pPr>
                      <a:r>
                        <a:rPr lang="uz-Latn-UZ" sz="2000" kern="1200" dirty="0" smtClean="0">
                          <a:effectLst/>
                          <a:latin typeface="Times New Roman" panose="02020603050405020304" pitchFamily="18" charset="0"/>
                          <a:cs typeface="Times New Roman" panose="02020603050405020304" pitchFamily="18" charset="0"/>
                        </a:rPr>
                        <a:t>Роботларнинг типик ўлчамлари</a:t>
                      </a:r>
                      <a:endParaRPr lang="ru-RU" sz="2000" dirty="0">
                        <a:latin typeface="Times New Roman" panose="02020603050405020304" pitchFamily="18" charset="0"/>
                        <a:cs typeface="Times New Roman" panose="02020603050405020304" pitchFamily="18" charset="0"/>
                      </a:endParaRPr>
                    </a:p>
                  </a:txBody>
                  <a:tcPr anchor="ctr"/>
                </a:tc>
                <a:tc hMerge="1">
                  <a:txBody>
                    <a:bodyPr/>
                    <a:lstStyle/>
                    <a:p>
                      <a:endParaRPr lang="ru-RU" dirty="0"/>
                    </a:p>
                  </a:txBody>
                  <a:tcPr/>
                </a:tc>
                <a:tc hMerge="1">
                  <a:txBody>
                    <a:bodyPr/>
                    <a:lstStyle/>
                    <a:p>
                      <a:endParaRPr lang="ru-RU" dirty="0"/>
                    </a:p>
                  </a:txBody>
                  <a:tcPr/>
                </a:tc>
                <a:tc hMerge="1">
                  <a:txBody>
                    <a:bodyPr/>
                    <a:lstStyle/>
                    <a:p>
                      <a:endParaRPr lang="ru-RU" dirty="0"/>
                    </a:p>
                  </a:txBody>
                  <a:tcPr/>
                </a:tc>
                <a:tc hMerge="1">
                  <a:txBody>
                    <a:bodyPr/>
                    <a:lstStyle/>
                    <a:p>
                      <a:endParaRPr lang="ru-RU" dirty="0"/>
                    </a:p>
                  </a:txBody>
                  <a:tcPr/>
                </a:tc>
                <a:tc hMerge="1">
                  <a:txBody>
                    <a:bodyPr/>
                    <a:lstStyle/>
                    <a:p>
                      <a:endParaRPr lang="ru-RU" dirty="0"/>
                    </a:p>
                  </a:txBody>
                  <a:tcPr/>
                </a:tc>
              </a:tr>
              <a:tr h="692315">
                <a:tc vMerge="1">
                  <a:txBody>
                    <a:bodyPr/>
                    <a:lstStyle/>
                    <a:p>
                      <a:endParaRPr lang="ru-RU"/>
                    </a:p>
                  </a:txBody>
                  <a:tcPr/>
                </a:tc>
                <a:tc>
                  <a:txBody>
                    <a:bodyPr/>
                    <a:lstStyle/>
                    <a:p>
                      <a:pPr marL="0" algn="ctr">
                        <a:lnSpc>
                          <a:spcPct val="150000"/>
                        </a:lnSpc>
                        <a:spcAft>
                          <a:spcPts val="0"/>
                        </a:spcAft>
                      </a:pPr>
                      <a:r>
                        <a:rPr lang="en-US" sz="2000" dirty="0">
                          <a:effectLst/>
                          <a:latin typeface="Times New Roman" panose="02020603050405020304" pitchFamily="18" charset="0"/>
                          <a:cs typeface="Times New Roman" panose="02020603050405020304" pitchFamily="18" charset="0"/>
                        </a:rPr>
                        <a:t>I</a:t>
                      </a:r>
                      <a:endParaRPr lang="ru-RU" sz="20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2000" dirty="0">
                          <a:effectLst/>
                          <a:latin typeface="Times New Roman" panose="02020603050405020304" pitchFamily="18" charset="0"/>
                          <a:cs typeface="Times New Roman" panose="02020603050405020304" pitchFamily="18" charset="0"/>
                        </a:rPr>
                        <a:t>II</a:t>
                      </a:r>
                      <a:endParaRPr lang="ru-RU" sz="2000" b="1" dirty="0">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2000">
                          <a:effectLst/>
                          <a:latin typeface="Times New Roman" panose="02020603050405020304" pitchFamily="18" charset="0"/>
                          <a:cs typeface="Times New Roman" panose="02020603050405020304" pitchFamily="18" charset="0"/>
                        </a:rPr>
                        <a:t>III</a:t>
                      </a:r>
                      <a:endParaRPr lang="ru-RU" sz="20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2000">
                          <a:effectLst/>
                          <a:latin typeface="Times New Roman" panose="02020603050405020304" pitchFamily="18" charset="0"/>
                          <a:cs typeface="Times New Roman" panose="02020603050405020304" pitchFamily="18" charset="0"/>
                        </a:rPr>
                        <a:t>IV</a:t>
                      </a:r>
                      <a:endParaRPr lang="ru-RU" sz="20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2000">
                          <a:effectLst/>
                          <a:latin typeface="Times New Roman" panose="02020603050405020304" pitchFamily="18" charset="0"/>
                          <a:cs typeface="Times New Roman" panose="02020603050405020304" pitchFamily="18" charset="0"/>
                        </a:rPr>
                        <a:t>V</a:t>
                      </a:r>
                      <a:endParaRPr lang="ru-RU" sz="20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algn="ctr">
                        <a:lnSpc>
                          <a:spcPct val="150000"/>
                        </a:lnSpc>
                        <a:spcAft>
                          <a:spcPts val="0"/>
                        </a:spcAft>
                      </a:pPr>
                      <a:r>
                        <a:rPr lang="uz-Latn-UZ" sz="2000">
                          <a:effectLst/>
                          <a:latin typeface="Times New Roman" panose="02020603050405020304" pitchFamily="18" charset="0"/>
                          <a:cs typeface="Times New Roman" panose="02020603050405020304" pitchFamily="18" charset="0"/>
                        </a:rPr>
                        <a:t>VI</a:t>
                      </a:r>
                      <a:endParaRPr lang="ru-RU" sz="2000" b="1">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1966696">
                <a:tc>
                  <a:txBody>
                    <a:bodyPr/>
                    <a:lstStyle/>
                    <a:p>
                      <a:pPr marL="0" algn="ctr">
                        <a:lnSpc>
                          <a:spcPct val="150000"/>
                        </a:lnSpc>
                        <a:spcAft>
                          <a:spcPts val="0"/>
                        </a:spcAft>
                      </a:pPr>
                      <a:r>
                        <a:rPr lang="uz-Latn-UZ" sz="2000" b="0" dirty="0">
                          <a:effectLst/>
                          <a:latin typeface="Times New Roman"/>
                          <a:ea typeface="Times New Roman"/>
                          <a:cs typeface="Times New Roman"/>
                        </a:rPr>
                        <a:t>Қўлнинг кўтарилиши, мм</a:t>
                      </a:r>
                      <a:endParaRPr lang="ru-RU" sz="2000" b="1" dirty="0">
                        <a:effectLst/>
                        <a:latin typeface="AG_University"/>
                        <a:ea typeface="Times New Roman"/>
                        <a:cs typeface="Times New Roman"/>
                      </a:endParaRPr>
                    </a:p>
                  </a:txBody>
                  <a:tcPr marL="68580" marR="68580" marT="0" marB="0" anchor="ctr"/>
                </a:tc>
                <a:tc>
                  <a:txBody>
                    <a:bodyPr/>
                    <a:lstStyle/>
                    <a:p>
                      <a:pPr marL="0" algn="ctr">
                        <a:lnSpc>
                          <a:spcPct val="150000"/>
                        </a:lnSpc>
                        <a:spcAft>
                          <a:spcPts val="0"/>
                        </a:spcAft>
                      </a:pPr>
                      <a:r>
                        <a:rPr lang="en-US" sz="2000" b="0" dirty="0">
                          <a:effectLst/>
                          <a:latin typeface="Times New Roman"/>
                          <a:ea typeface="Times New Roman"/>
                          <a:cs typeface="Times New Roman"/>
                        </a:rPr>
                        <a:t>500-800</a:t>
                      </a:r>
                      <a:endParaRPr lang="ru-RU" sz="2000" b="1" dirty="0">
                        <a:effectLst/>
                        <a:latin typeface="AG_University"/>
                        <a:ea typeface="Times New Roman"/>
                        <a:cs typeface="Times New Roman"/>
                      </a:endParaRPr>
                    </a:p>
                  </a:txBody>
                  <a:tcPr marL="68580" marR="68580" marT="0" marB="0" anchor="ctr"/>
                </a:tc>
                <a:tc>
                  <a:txBody>
                    <a:bodyPr/>
                    <a:lstStyle/>
                    <a:p>
                      <a:pPr marL="0" algn="ctr">
                        <a:lnSpc>
                          <a:spcPct val="150000"/>
                        </a:lnSpc>
                        <a:spcAft>
                          <a:spcPts val="0"/>
                        </a:spcAft>
                      </a:pPr>
                      <a:r>
                        <a:rPr lang="uz-Latn-UZ" sz="2000" b="0" dirty="0">
                          <a:effectLst/>
                          <a:latin typeface="Times New Roman"/>
                          <a:ea typeface="Times New Roman"/>
                          <a:cs typeface="Times New Roman"/>
                        </a:rPr>
                        <a:t>800-1200</a:t>
                      </a:r>
                      <a:endParaRPr lang="ru-RU" sz="2000" b="1" dirty="0">
                        <a:effectLst/>
                        <a:latin typeface="AG_University"/>
                        <a:ea typeface="Times New Roman"/>
                        <a:cs typeface="Times New Roman"/>
                      </a:endParaRPr>
                    </a:p>
                  </a:txBody>
                  <a:tcPr marL="68580" marR="68580" marT="0" marB="0" anchor="ctr"/>
                </a:tc>
                <a:tc>
                  <a:txBody>
                    <a:bodyPr/>
                    <a:lstStyle/>
                    <a:p>
                      <a:pPr marL="0" algn="ctr">
                        <a:lnSpc>
                          <a:spcPct val="150000"/>
                        </a:lnSpc>
                        <a:spcAft>
                          <a:spcPts val="0"/>
                        </a:spcAft>
                      </a:pPr>
                      <a:r>
                        <a:rPr lang="uz-Latn-UZ" sz="2000" b="0" dirty="0">
                          <a:effectLst/>
                          <a:latin typeface="Times New Roman"/>
                          <a:ea typeface="Times New Roman"/>
                          <a:cs typeface="Times New Roman"/>
                        </a:rPr>
                        <a:t>1200-1500</a:t>
                      </a:r>
                      <a:endParaRPr lang="ru-RU" sz="2000" b="1" dirty="0">
                        <a:effectLst/>
                        <a:latin typeface="AG_University"/>
                        <a:ea typeface="Times New Roman"/>
                        <a:cs typeface="Times New Roman"/>
                      </a:endParaRPr>
                    </a:p>
                  </a:txBody>
                  <a:tcPr marL="68580" marR="68580" marT="0" marB="0" anchor="ctr"/>
                </a:tc>
                <a:tc>
                  <a:txBody>
                    <a:bodyPr/>
                    <a:lstStyle/>
                    <a:p>
                      <a:pPr marL="0" algn="ctr">
                        <a:lnSpc>
                          <a:spcPct val="150000"/>
                        </a:lnSpc>
                        <a:spcAft>
                          <a:spcPts val="0"/>
                        </a:spcAft>
                      </a:pPr>
                      <a:r>
                        <a:rPr lang="uz-Latn-UZ" sz="2000" b="0" dirty="0">
                          <a:effectLst/>
                          <a:latin typeface="Times New Roman"/>
                          <a:ea typeface="Times New Roman"/>
                          <a:cs typeface="Times New Roman"/>
                        </a:rPr>
                        <a:t>1500-2000</a:t>
                      </a:r>
                      <a:endParaRPr lang="ru-RU" sz="2000" b="1" dirty="0">
                        <a:effectLst/>
                        <a:latin typeface="AG_University"/>
                        <a:ea typeface="Times New Roman"/>
                        <a:cs typeface="Times New Roman"/>
                      </a:endParaRPr>
                    </a:p>
                  </a:txBody>
                  <a:tcPr marL="68580" marR="68580" marT="0" marB="0" anchor="ctr"/>
                </a:tc>
                <a:tc>
                  <a:txBody>
                    <a:bodyPr/>
                    <a:lstStyle/>
                    <a:p>
                      <a:pPr marL="0" algn="ctr">
                        <a:lnSpc>
                          <a:spcPct val="150000"/>
                        </a:lnSpc>
                        <a:spcAft>
                          <a:spcPts val="0"/>
                        </a:spcAft>
                      </a:pPr>
                      <a:r>
                        <a:rPr lang="uz-Latn-UZ" sz="2000" b="0">
                          <a:effectLst/>
                          <a:latin typeface="Times New Roman"/>
                          <a:ea typeface="Times New Roman"/>
                          <a:cs typeface="Times New Roman"/>
                        </a:rPr>
                        <a:t>1500-200</a:t>
                      </a:r>
                      <a:endParaRPr lang="ru-RU" sz="2000" b="1">
                        <a:effectLst/>
                        <a:latin typeface="AG_University"/>
                        <a:ea typeface="Times New Roman"/>
                        <a:cs typeface="Times New Roman"/>
                      </a:endParaRPr>
                    </a:p>
                  </a:txBody>
                  <a:tcPr marL="68580" marR="68580" marT="0" marB="0" anchor="ctr"/>
                </a:tc>
                <a:tc>
                  <a:txBody>
                    <a:bodyPr/>
                    <a:lstStyle/>
                    <a:p>
                      <a:pPr marL="0" algn="ctr">
                        <a:lnSpc>
                          <a:spcPct val="150000"/>
                        </a:lnSpc>
                        <a:spcAft>
                          <a:spcPts val="0"/>
                        </a:spcAft>
                      </a:pPr>
                      <a:r>
                        <a:rPr lang="uz-Latn-UZ" sz="2000" b="0" dirty="0">
                          <a:effectLst/>
                          <a:latin typeface="Times New Roman"/>
                          <a:ea typeface="Times New Roman"/>
                          <a:cs typeface="Times New Roman"/>
                        </a:rPr>
                        <a:t>200 дан юқори</a:t>
                      </a:r>
                      <a:endParaRPr lang="ru-RU" sz="2000" b="1" dirty="0">
                        <a:effectLst/>
                        <a:latin typeface="AG_University"/>
                        <a:ea typeface="Times New Roman"/>
                        <a:cs typeface="Times New Roman"/>
                      </a:endParaRPr>
                    </a:p>
                  </a:txBody>
                  <a:tcPr marL="68580" marR="68580" marT="0" marB="0" anchor="ctr"/>
                </a:tc>
              </a:tr>
              <a:tr h="1966696">
                <a:tc>
                  <a:txBody>
                    <a:bodyPr/>
                    <a:lstStyle/>
                    <a:p>
                      <a:pPr marL="0" algn="ctr">
                        <a:lnSpc>
                          <a:spcPct val="150000"/>
                        </a:lnSpc>
                        <a:spcAft>
                          <a:spcPts val="0"/>
                        </a:spcAft>
                      </a:pPr>
                      <a:r>
                        <a:rPr lang="uz-Latn-UZ" sz="2000" b="0" dirty="0">
                          <a:effectLst/>
                          <a:latin typeface="Times New Roman"/>
                          <a:ea typeface="Times New Roman"/>
                          <a:cs typeface="Times New Roman"/>
                        </a:rPr>
                        <a:t>Қўлни узатиш ўлчами, мм</a:t>
                      </a:r>
                      <a:endParaRPr lang="ru-RU" sz="2000" b="1" dirty="0">
                        <a:effectLst/>
                        <a:latin typeface="AG_University"/>
                        <a:ea typeface="Times New Roman"/>
                        <a:cs typeface="Times New Roman"/>
                      </a:endParaRPr>
                    </a:p>
                  </a:txBody>
                  <a:tcPr marL="68580" marR="68580" marT="0" marB="0" anchor="ctr"/>
                </a:tc>
                <a:tc>
                  <a:txBody>
                    <a:bodyPr/>
                    <a:lstStyle/>
                    <a:p>
                      <a:pPr marL="0" algn="ctr">
                        <a:lnSpc>
                          <a:spcPct val="150000"/>
                        </a:lnSpc>
                        <a:spcAft>
                          <a:spcPts val="0"/>
                        </a:spcAft>
                      </a:pPr>
                      <a:r>
                        <a:rPr lang="uz-Latn-UZ" sz="2000" b="0">
                          <a:effectLst/>
                          <a:latin typeface="Times New Roman"/>
                          <a:ea typeface="Times New Roman"/>
                          <a:cs typeface="Times New Roman"/>
                        </a:rPr>
                        <a:t>400-600</a:t>
                      </a:r>
                      <a:endParaRPr lang="ru-RU" sz="2000" b="1">
                        <a:effectLst/>
                        <a:latin typeface="AG_University"/>
                        <a:ea typeface="Times New Roman"/>
                        <a:cs typeface="Times New Roman"/>
                      </a:endParaRPr>
                    </a:p>
                  </a:txBody>
                  <a:tcPr marL="68580" marR="68580" marT="0" marB="0" anchor="ctr"/>
                </a:tc>
                <a:tc>
                  <a:txBody>
                    <a:bodyPr/>
                    <a:lstStyle/>
                    <a:p>
                      <a:pPr marL="0" algn="ctr">
                        <a:lnSpc>
                          <a:spcPct val="150000"/>
                        </a:lnSpc>
                        <a:spcAft>
                          <a:spcPts val="0"/>
                        </a:spcAft>
                      </a:pPr>
                      <a:r>
                        <a:rPr lang="uz-Latn-UZ" sz="2000" b="0">
                          <a:effectLst/>
                          <a:latin typeface="Times New Roman"/>
                          <a:ea typeface="Times New Roman"/>
                          <a:cs typeface="Times New Roman"/>
                        </a:rPr>
                        <a:t>600-800</a:t>
                      </a:r>
                      <a:endParaRPr lang="ru-RU" sz="2000" b="1">
                        <a:effectLst/>
                        <a:latin typeface="AG_University"/>
                        <a:ea typeface="Times New Roman"/>
                        <a:cs typeface="Times New Roman"/>
                      </a:endParaRPr>
                    </a:p>
                  </a:txBody>
                  <a:tcPr marL="68580" marR="68580" marT="0" marB="0" anchor="ctr"/>
                </a:tc>
                <a:tc>
                  <a:txBody>
                    <a:bodyPr/>
                    <a:lstStyle/>
                    <a:p>
                      <a:pPr marL="0" algn="ctr">
                        <a:lnSpc>
                          <a:spcPct val="150000"/>
                        </a:lnSpc>
                        <a:spcAft>
                          <a:spcPts val="0"/>
                        </a:spcAft>
                      </a:pPr>
                      <a:r>
                        <a:rPr lang="uz-Latn-UZ" sz="2000" b="0">
                          <a:effectLst/>
                          <a:latin typeface="Times New Roman"/>
                          <a:ea typeface="Times New Roman"/>
                          <a:cs typeface="Times New Roman"/>
                        </a:rPr>
                        <a:t>800-1200</a:t>
                      </a:r>
                      <a:endParaRPr lang="ru-RU" sz="2000" b="1">
                        <a:effectLst/>
                        <a:latin typeface="AG_University"/>
                        <a:ea typeface="Times New Roman"/>
                        <a:cs typeface="Times New Roman"/>
                      </a:endParaRPr>
                    </a:p>
                  </a:txBody>
                  <a:tcPr marL="68580" marR="68580" marT="0" marB="0" anchor="ctr"/>
                </a:tc>
                <a:tc>
                  <a:txBody>
                    <a:bodyPr/>
                    <a:lstStyle/>
                    <a:p>
                      <a:pPr marL="0" algn="ctr">
                        <a:lnSpc>
                          <a:spcPct val="150000"/>
                        </a:lnSpc>
                        <a:spcAft>
                          <a:spcPts val="0"/>
                        </a:spcAft>
                      </a:pPr>
                      <a:r>
                        <a:rPr lang="uz-Latn-UZ" sz="2000" b="0" dirty="0">
                          <a:effectLst/>
                          <a:latin typeface="Times New Roman"/>
                          <a:ea typeface="Times New Roman"/>
                          <a:cs typeface="Times New Roman"/>
                        </a:rPr>
                        <a:t>1200-1500</a:t>
                      </a:r>
                      <a:endParaRPr lang="ru-RU" sz="2000" b="1" dirty="0">
                        <a:effectLst/>
                        <a:latin typeface="AG_University"/>
                        <a:ea typeface="Times New Roman"/>
                        <a:cs typeface="Times New Roman"/>
                      </a:endParaRPr>
                    </a:p>
                  </a:txBody>
                  <a:tcPr marL="68580" marR="68580" marT="0" marB="0" anchor="ctr"/>
                </a:tc>
                <a:tc gridSpan="2">
                  <a:txBody>
                    <a:bodyPr/>
                    <a:lstStyle/>
                    <a:p>
                      <a:pPr marL="0" algn="ctr">
                        <a:lnSpc>
                          <a:spcPct val="150000"/>
                        </a:lnSpc>
                        <a:spcAft>
                          <a:spcPts val="0"/>
                        </a:spcAft>
                      </a:pPr>
                      <a:r>
                        <a:rPr lang="uz-Latn-UZ" sz="2000" b="0" dirty="0">
                          <a:effectLst/>
                          <a:latin typeface="Times New Roman"/>
                          <a:ea typeface="Times New Roman"/>
                          <a:cs typeface="Times New Roman"/>
                        </a:rPr>
                        <a:t>1500 дан юқори</a:t>
                      </a:r>
                      <a:endParaRPr lang="ru-RU" sz="2000" b="1" dirty="0">
                        <a:effectLst/>
                        <a:latin typeface="AG_University"/>
                        <a:ea typeface="Times New Roman"/>
                        <a:cs typeface="Times New Roman"/>
                      </a:endParaRPr>
                    </a:p>
                  </a:txBody>
                  <a:tcPr marL="68580" marR="68580" marT="0" marB="0" anchor="ctr"/>
                </a:tc>
                <a:tc hMerge="1">
                  <a:txBody>
                    <a:bodyPr/>
                    <a:lstStyle/>
                    <a:p>
                      <a:endParaRPr lang="ru-RU"/>
                    </a:p>
                  </a:txBody>
                  <a:tcPr/>
                </a:tc>
              </a:tr>
            </a:tbl>
          </a:graphicData>
        </a:graphic>
      </p:graphicFrame>
      <p:sp>
        <p:nvSpPr>
          <p:cNvPr id="6" name="Прямоугольник 5"/>
          <p:cNvSpPr/>
          <p:nvPr/>
        </p:nvSpPr>
        <p:spPr>
          <a:xfrm>
            <a:off x="6228184" y="332656"/>
            <a:ext cx="2469922" cy="461665"/>
          </a:xfrm>
          <a:prstGeom prst="rect">
            <a:avLst/>
          </a:prstGeom>
        </p:spPr>
        <p:txBody>
          <a:bodyPr wrap="square">
            <a:spAutoFit/>
          </a:bodyPr>
          <a:lstStyle/>
          <a:p>
            <a:pPr algn="ctr"/>
            <a:r>
              <a:rPr lang="ru-RU" sz="2400" b="1" dirty="0">
                <a:latin typeface="Times New Roman" panose="02020603050405020304" pitchFamily="18" charset="0"/>
                <a:cs typeface="Times New Roman" panose="02020603050405020304" pitchFamily="18" charset="0"/>
              </a:rPr>
              <a:t>17.3-жадвал</a:t>
            </a:r>
            <a:endParaRPr lang="ru-RU"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49901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536575" algn="just">
              <a:lnSpc>
                <a:spcPct val="140000"/>
              </a:lnSpc>
              <a:spcBef>
                <a:spcPts val="600"/>
              </a:spcBef>
              <a:buNone/>
            </a:pPr>
            <a:r>
              <a:rPr lang="uz-Cyrl-UZ" sz="2800" dirty="0">
                <a:latin typeface="Times New Roman" panose="02020603050405020304" pitchFamily="18" charset="0"/>
                <a:cs typeface="Times New Roman" panose="02020603050405020304" pitchFamily="18" charset="0"/>
              </a:rPr>
              <a:t>Блок 1 ташқи муҳитни билдиради. Унга ушбу муҳитда бўлган предметлар, яъни роботлар улардан фойдаланиладиган ёки бажарувчи органлар мақсад сари йўналтирилганда тўсиқ сифатида айланиб ўтадиган предметлардир. Робот бажарувчи органлари (блок 2), бу қўллари ҳисобланади. Роботларнинг қўл звеноларини механик ҳаракатлантириш учун барча ҳаракат тизимлари бўйича ишга киритиш тизими ташкил этилган (блок 3) ва уларни бошқариш қурилмалари (блок 4).</a:t>
            </a: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264696"/>
          </a:xfrm>
        </p:spPr>
        <p:txBody>
          <a:bodyPr>
            <a:noAutofit/>
          </a:bodyPr>
          <a:lstStyle/>
          <a:p>
            <a:pPr marL="0" indent="536575"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фақат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пастки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босқич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кўзда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босқич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ички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ростловчи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воситалари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биргаликда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кўзда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Схемада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стрелкалар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ушбу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a:t>
            </a:r>
            <a:r>
              <a:rPr lang="ru-RU" sz="2800" dirty="0">
                <a:latin typeface="Times New Roman" panose="02020603050405020304" pitchFamily="18" charset="0"/>
                <a:cs typeface="Times New Roman" panose="02020603050405020304" pitchFamily="18" charset="0"/>
              </a:rPr>
              <a:t> блок </a:t>
            </a:r>
            <a:r>
              <a:rPr lang="ru-RU" sz="2800" dirty="0" err="1">
                <a:latin typeface="Times New Roman" panose="02020603050405020304" pitchFamily="18" charset="0"/>
                <a:cs typeface="Times New Roman" panose="02020603050405020304" pitchFamily="18" charset="0"/>
              </a:rPr>
              <a:t>орасидаги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тўғри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тескари</a:t>
            </a:r>
            <a:r>
              <a:rPr lang="ru-RU" sz="2800" dirty="0">
                <a:latin typeface="Times New Roman" panose="02020603050405020304" pitchFamily="18" charset="0"/>
                <a:cs typeface="Times New Roman" panose="02020603050405020304" pitchFamily="18" charset="0"/>
              </a:rPr>
              <a:t>). Ушбу </a:t>
            </a:r>
            <a:r>
              <a:rPr lang="ru-RU" sz="2800" dirty="0" err="1">
                <a:latin typeface="Times New Roman" panose="02020603050405020304" pitchFamily="18" charset="0"/>
                <a:cs typeface="Times New Roman" panose="02020603050405020304" pitchFamily="18" charset="0"/>
              </a:rPr>
              <a:t>блоклар</a:t>
            </a:r>
            <a:r>
              <a:rPr lang="ru-RU" sz="2800" dirty="0">
                <a:latin typeface="Times New Roman" panose="02020603050405020304" pitchFamily="18" charset="0"/>
                <a:cs typeface="Times New Roman" panose="02020603050405020304" pitchFamily="18" charset="0"/>
              </a:rPr>
              <a:t> (2, 3, 4) </a:t>
            </a:r>
            <a:r>
              <a:rPr lang="ru-RU" sz="2800" dirty="0" err="1">
                <a:latin typeface="Times New Roman" panose="02020603050405020304" pitchFamily="18" charset="0"/>
                <a:cs typeface="Times New Roman" panose="02020603050405020304" pitchFamily="18" charset="0"/>
              </a:rPr>
              <a:t>жами</a:t>
            </a:r>
            <a:r>
              <a:rPr lang="ru-RU" sz="2800" dirty="0">
                <a:latin typeface="Times New Roman" panose="02020603050405020304" pitchFamily="18" charset="0"/>
                <a:cs typeface="Times New Roman" panose="02020603050405020304" pitchFamily="18" charset="0"/>
              </a:rPr>
              <a:t> манипулятор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манипуляторлар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кўриб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чиқилаётган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роботларнинг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 (17.6-расм).</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16521" y="188640"/>
            <a:ext cx="8424936" cy="2736304"/>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Роботлар корпусини ҳаракатлантирувчи воситаси мавжудлигида, у шунингдек шахсий бошқариш воситалари бўлган ҳаракатга келтирувчи тизимлари ёки двигателларига эга бўлиши керак.</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996952"/>
            <a:ext cx="6538412" cy="3672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46173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Роботлар тўлиқ автоматлаштирилган ёки инсон иштирокида – оператор ишлаши мумкин. Юқорида кўрсатилганидек автоматик бошқариладиган роботлар уч авлодга бўлинади, бу эса тараққиёт тарихи кетма-кетлигига боғлиқ. Бу биринчиси иккинчиси билан алмаштирилади, иккинчиси учинчиси билан алмаштирилади дегани эмас. Аксинча, барча авлодлар ва турлари – оддийдан такомиллаштирилганига қараб доимо маълум соҳаларда қўлланилиш позицияларини сақлаб келади.</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76056" y="5373216"/>
            <a:ext cx="3744416" cy="1152128"/>
          </a:xfrm>
        </p:spPr>
        <p:txBody>
          <a:bodyPr>
            <a:noAutofit/>
          </a:bodyPr>
          <a:lstStyle/>
          <a:p>
            <a:pPr marL="0" indent="0" algn="ctr">
              <a:lnSpc>
                <a:spcPct val="120000"/>
              </a:lnSpc>
              <a:spcBef>
                <a:spcPts val="600"/>
              </a:spcBef>
              <a:buNone/>
            </a:pPr>
            <a:r>
              <a:rPr lang="uz-Cyrl-UZ" sz="2000" dirty="0" smtClean="0">
                <a:latin typeface="Times New Roman" panose="02020603050405020304" pitchFamily="18" charset="0"/>
                <a:cs typeface="Times New Roman" panose="02020603050405020304" pitchFamily="18" charset="0"/>
              </a:rPr>
              <a:t>17.6-расм</a:t>
            </a:r>
            <a:r>
              <a:rPr lang="uz-Cyrl-UZ" sz="2000" dirty="0">
                <a:latin typeface="Times New Roman" panose="02020603050405020304" pitchFamily="18" charset="0"/>
                <a:cs typeface="Times New Roman" panose="02020603050405020304" pitchFamily="18" charset="0"/>
              </a:rPr>
              <a:t>. </a:t>
            </a:r>
            <a:r>
              <a:rPr lang="uz-Cyrl-UZ" sz="2000" dirty="0" smtClean="0">
                <a:latin typeface="Times New Roman" panose="02020603050405020304" pitchFamily="18" charset="0"/>
                <a:cs typeface="Times New Roman" panose="02020603050405020304" pitchFamily="18" charset="0"/>
              </a:rPr>
              <a:t>Роботли тизимларни ишга тушириш ва ишлатиш схемаси</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27872"/>
            <a:ext cx="4492494" cy="6469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977709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Wave2">
              <a:avLst>
                <a:gd name="adj1" fmla="val 15359"/>
                <a:gd name="adj2" fmla="val 0"/>
              </a:avLst>
            </a:prstTxWarp>
            <a:spAutoFit/>
          </a:bodyPr>
          <a:lstStyle/>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chemeClr val="accent6">
                    <a:lumMod val="75000"/>
                  </a:schemeClr>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4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6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5389</TotalTime>
  <Words>1144</Words>
  <Application>Microsoft Office PowerPoint</Application>
  <PresentationFormat>Экран (4:3)</PresentationFormat>
  <Paragraphs>157</Paragraphs>
  <Slides>28</Slides>
  <Notes>0</Notes>
  <HiddenSlides>0</HiddenSlides>
  <MMClips>0</MMClips>
  <ScaleCrop>false</ScaleCrop>
  <HeadingPairs>
    <vt:vector size="4" baseType="variant">
      <vt:variant>
        <vt:lpstr>Тема</vt:lpstr>
      </vt:variant>
      <vt:variant>
        <vt:i4>6</vt:i4>
      </vt:variant>
      <vt:variant>
        <vt:lpstr>Заголовки слайдов</vt:lpstr>
      </vt:variant>
      <vt:variant>
        <vt:i4>28</vt:i4>
      </vt:variant>
    </vt:vector>
  </HeadingPairs>
  <TitlesOfParts>
    <vt:vector size="34" baseType="lpstr">
      <vt:lpstr>Тема Office</vt:lpstr>
      <vt:lpstr>1_Тема Office</vt:lpstr>
      <vt:lpstr>Воздушный поток</vt:lpstr>
      <vt:lpstr>4_Тема Office</vt:lpstr>
      <vt:lpstr>2_Тема Office</vt:lpstr>
      <vt:lpstr>6_Тема Office</vt:lpstr>
      <vt:lpstr>17-МАЪРУЗА. САНОАТ РОБОТЛАРИ ВА МАНИПУЛЯТОРЛАРИ.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207</cp:revision>
  <dcterms:created xsi:type="dcterms:W3CDTF">2019-09-16T05:35:35Z</dcterms:created>
  <dcterms:modified xsi:type="dcterms:W3CDTF">2021-05-30T15:20:09Z</dcterms:modified>
</cp:coreProperties>
</file>