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 id="2147483840" r:id="rId2"/>
    <p:sldMasterId id="2147483852" r:id="rId3"/>
    <p:sldMasterId id="2147483924" r:id="rId4"/>
    <p:sldMasterId id="2147483936" r:id="rId5"/>
    <p:sldMasterId id="2147483960" r:id="rId6"/>
    <p:sldMasterId id="2147483972" r:id="rId7"/>
  </p:sldMasterIdLst>
  <p:sldIdLst>
    <p:sldId id="256" r:id="rId8"/>
    <p:sldId id="257" r:id="rId9"/>
    <p:sldId id="333" r:id="rId10"/>
    <p:sldId id="295" r:id="rId11"/>
    <p:sldId id="262" r:id="rId12"/>
    <p:sldId id="259" r:id="rId13"/>
    <p:sldId id="266" r:id="rId14"/>
    <p:sldId id="267" r:id="rId15"/>
    <p:sldId id="327" r:id="rId16"/>
    <p:sldId id="269" r:id="rId17"/>
    <p:sldId id="270" r:id="rId18"/>
    <p:sldId id="348" r:id="rId19"/>
    <p:sldId id="291" r:id="rId20"/>
    <p:sldId id="277" r:id="rId21"/>
    <p:sldId id="278" r:id="rId22"/>
    <p:sldId id="354" r:id="rId23"/>
    <p:sldId id="300" r:id="rId24"/>
    <p:sldId id="301" r:id="rId25"/>
    <p:sldId id="316" r:id="rId26"/>
    <p:sldId id="318" r:id="rId27"/>
    <p:sldId id="355" r:id="rId28"/>
    <p:sldId id="356" r:id="rId29"/>
    <p:sldId id="357" r:id="rId30"/>
    <p:sldId id="365" r:id="rId31"/>
    <p:sldId id="358" r:id="rId32"/>
    <p:sldId id="366" r:id="rId33"/>
    <p:sldId id="359" r:id="rId34"/>
    <p:sldId id="360" r:id="rId35"/>
    <p:sldId id="361" r:id="rId36"/>
    <p:sldId id="367" r:id="rId37"/>
    <p:sldId id="362" r:id="rId38"/>
    <p:sldId id="368" r:id="rId39"/>
    <p:sldId id="363" r:id="rId40"/>
    <p:sldId id="369" r:id="rId41"/>
    <p:sldId id="364" r:id="rId42"/>
    <p:sldId id="370" r:id="rId43"/>
    <p:sldId id="275" r:id="rId4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FDCF"/>
    <a:srgbClr val="F6FCBE"/>
    <a:srgbClr val="F1F0C8"/>
    <a:srgbClr val="E9CFE7"/>
    <a:srgbClr val="E9FDE3"/>
    <a:srgbClr val="FBEFFB"/>
    <a:srgbClr val="A3C2C9"/>
    <a:srgbClr val="BC8FDD"/>
    <a:srgbClr val="9E5ECE"/>
    <a:srgbClr val="F6F7C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E8B1032C-EA38-4F05-BA0D-38AFFFC7BED3}" styleName="Светлый стиль 3 - акцент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BDBED569-4797-4DF1-A0F4-6AAB3CD982D8}" styleName="Светлый стиль 3 - акцент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1" d="100"/>
          <a:sy n="101" d="100"/>
        </p:scale>
        <p:origin x="-18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3" Type="http://schemas.openxmlformats.org/officeDocument/2006/relationships/slideMaster" Target="slideMasters/slideMaster3.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theme" Target="theme/theme1.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slide" Target="slides/slide34.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9FC7F7-8A43-483A-8500-4353DD0BC143}" type="doc">
      <dgm:prSet loTypeId="urn:microsoft.com/office/officeart/2005/8/layout/vProcess5" loCatId="process" qsTypeId="urn:microsoft.com/office/officeart/2005/8/quickstyle/3d1" qsCatId="3D" csTypeId="urn:microsoft.com/office/officeart/2005/8/colors/colorful4" csCatId="colorful" phldr="1"/>
      <dgm:spPr/>
      <dgm:t>
        <a:bodyPr/>
        <a:lstStyle/>
        <a:p>
          <a:endParaRPr lang="ru-RU"/>
        </a:p>
      </dgm:t>
    </dgm:pt>
    <dgm:pt modelId="{CE68BF6F-7410-446D-ACC7-EF4BE4BEDA00}">
      <dgm:prSet phldrT="[Текст]" custT="1"/>
      <dgm:spPr/>
      <dgm:t>
        <a:bodyPr/>
        <a:lstStyle/>
        <a:p>
          <a:pPr algn="l" defTabSz="1089025">
            <a:lnSpc>
              <a:spcPct val="150000"/>
            </a:lnSpc>
            <a:tabLst/>
          </a:pPr>
          <a:r>
            <a:rPr lang="ru-RU" sz="2600" dirty="0" smtClean="0">
              <a:solidFill>
                <a:schemeClr val="tx1"/>
              </a:solidFill>
              <a:latin typeface="Times New Roman" pitchFamily="18" charset="0"/>
              <a:cs typeface="Times New Roman" pitchFamily="18" charset="0"/>
            </a:rPr>
            <a:t>18.1. </a:t>
          </a:r>
          <a:r>
            <a:rPr lang="ru-RU" sz="2600" dirty="0" err="1" smtClean="0">
              <a:solidFill>
                <a:schemeClr val="tx1"/>
              </a:solidFill>
              <a:latin typeface="Times New Roman" pitchFamily="18" charset="0"/>
              <a:cs typeface="Times New Roman" pitchFamily="18" charset="0"/>
            </a:rPr>
            <a:t>Юклаш</a:t>
          </a:r>
          <a:r>
            <a:rPr lang="ru-RU" sz="2600" dirty="0" smtClean="0">
              <a:solidFill>
                <a:schemeClr val="tx1"/>
              </a:solidFill>
              <a:latin typeface="Times New Roman" pitchFamily="18" charset="0"/>
              <a:cs typeface="Times New Roman" pitchFamily="18" charset="0"/>
            </a:rPr>
            <a:t> </a:t>
          </a:r>
          <a:r>
            <a:rPr lang="ru-RU" sz="2600" dirty="0" err="1" smtClean="0">
              <a:solidFill>
                <a:schemeClr val="tx1"/>
              </a:solidFill>
              <a:latin typeface="Times New Roman" pitchFamily="18" charset="0"/>
              <a:cs typeface="Times New Roman" pitchFamily="18" charset="0"/>
            </a:rPr>
            <a:t>қурилмалари</a:t>
          </a:r>
          <a:r>
            <a:rPr lang="ru-RU" sz="2600" dirty="0" smtClean="0">
              <a:solidFill>
                <a:schemeClr val="tx1"/>
              </a:solidFill>
              <a:latin typeface="Times New Roman" pitchFamily="18" charset="0"/>
              <a:cs typeface="Times New Roman" pitchFamily="18" charset="0"/>
            </a:rPr>
            <a:t> </a:t>
          </a:r>
          <a:r>
            <a:rPr lang="ru-RU" sz="2600" dirty="0" err="1" smtClean="0">
              <a:solidFill>
                <a:schemeClr val="tx1"/>
              </a:solidFill>
              <a:latin typeface="Times New Roman" pitchFamily="18" charset="0"/>
              <a:cs typeface="Times New Roman" pitchFamily="18" charset="0"/>
            </a:rPr>
            <a:t>тўғрисида</a:t>
          </a:r>
          <a:r>
            <a:rPr lang="ru-RU" sz="2600" dirty="0" smtClean="0">
              <a:solidFill>
                <a:schemeClr val="tx1"/>
              </a:solidFill>
              <a:latin typeface="Times New Roman" pitchFamily="18" charset="0"/>
              <a:cs typeface="Times New Roman" pitchFamily="18" charset="0"/>
            </a:rPr>
            <a:t> </a:t>
          </a:r>
          <a:r>
            <a:rPr lang="ru-RU" sz="2600" dirty="0" err="1" smtClean="0">
              <a:solidFill>
                <a:schemeClr val="tx1"/>
              </a:solidFill>
              <a:latin typeface="Times New Roman" pitchFamily="18" charset="0"/>
              <a:cs typeface="Times New Roman" pitchFamily="18" charset="0"/>
            </a:rPr>
            <a:t>тушунчалар</a:t>
          </a:r>
          <a:r>
            <a:rPr lang="ru-RU" sz="2600" dirty="0" smtClean="0">
              <a:solidFill>
                <a:schemeClr val="tx1"/>
              </a:solidFill>
              <a:latin typeface="Times New Roman" pitchFamily="18" charset="0"/>
              <a:cs typeface="Times New Roman" pitchFamily="18" charset="0"/>
            </a:rPr>
            <a:t>.</a:t>
          </a:r>
          <a:endParaRPr lang="ru-RU" sz="2600" dirty="0">
            <a:solidFill>
              <a:schemeClr val="tx1"/>
            </a:solidFill>
            <a:latin typeface="Times New Roman" pitchFamily="18" charset="0"/>
            <a:cs typeface="Times New Roman" pitchFamily="18" charset="0"/>
          </a:endParaRPr>
        </a:p>
      </dgm:t>
    </dgm:pt>
    <dgm:pt modelId="{583F6040-F4F6-41F4-8321-F3CCEA7BA1BB}" type="parTrans" cxnId="{3B9AD7AC-EF93-4268-BE66-67CD2E421EBD}">
      <dgm:prSet/>
      <dgm:spPr/>
      <dgm:t>
        <a:bodyPr/>
        <a:lstStyle/>
        <a:p>
          <a:endParaRPr lang="ru-RU"/>
        </a:p>
      </dgm:t>
    </dgm:pt>
    <dgm:pt modelId="{5B3AC45A-9C2D-4CC1-AC67-1038A2431F78}" type="sibTrans" cxnId="{3B9AD7AC-EF93-4268-BE66-67CD2E421EBD}">
      <dgm:prSet/>
      <dgm:spPr/>
      <dgm:t>
        <a:bodyPr/>
        <a:lstStyle/>
        <a:p>
          <a:endParaRPr lang="ru-RU"/>
        </a:p>
      </dgm:t>
    </dgm:pt>
    <dgm:pt modelId="{A7E40F65-6355-4EC4-93C7-F779B67C4704}">
      <dgm:prSet phldrT="[Текст]" custT="1"/>
      <dgm:spPr/>
      <dgm:t>
        <a:bodyPr/>
        <a:lstStyle/>
        <a:p>
          <a:pPr algn="l">
            <a:lnSpc>
              <a:spcPct val="150000"/>
            </a:lnSpc>
            <a:spcAft>
              <a:spcPts val="0"/>
            </a:spcAft>
            <a:tabLst/>
          </a:pPr>
          <a:r>
            <a:rPr lang="ru-RU" sz="2800" dirty="0" smtClean="0">
              <a:solidFill>
                <a:schemeClr val="tx1"/>
              </a:solidFill>
              <a:latin typeface="Times New Roman" pitchFamily="18" charset="0"/>
              <a:cs typeface="Times New Roman" pitchFamily="18" charset="0"/>
            </a:rPr>
            <a:t>18.2. </a:t>
          </a:r>
          <a:r>
            <a:rPr lang="ru-RU" sz="2800" dirty="0" err="1" smtClean="0">
              <a:solidFill>
                <a:schemeClr val="tx1"/>
              </a:solidFill>
              <a:latin typeface="Times New Roman" pitchFamily="18" charset="0"/>
              <a:cs typeface="Times New Roman" pitchFamily="18" charset="0"/>
            </a:rPr>
            <a:t>Фазода</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буюмларни</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ориентациялаш</a:t>
          </a:r>
          <a:r>
            <a:rPr lang="ru-RU" sz="2800" dirty="0" smtClean="0">
              <a:solidFill>
                <a:schemeClr val="tx1"/>
              </a:solidFill>
              <a:latin typeface="Times New Roman" pitchFamily="18" charset="0"/>
              <a:cs typeface="Times New Roman" pitchFamily="18" charset="0"/>
            </a:rPr>
            <a:t>.</a:t>
          </a:r>
          <a:endParaRPr lang="ru-RU" sz="2800" dirty="0">
            <a:solidFill>
              <a:schemeClr val="tx1"/>
            </a:solidFill>
            <a:latin typeface="Times New Roman" pitchFamily="18" charset="0"/>
            <a:cs typeface="Times New Roman" pitchFamily="18" charset="0"/>
          </a:endParaRPr>
        </a:p>
      </dgm:t>
    </dgm:pt>
    <dgm:pt modelId="{EBFF239E-0102-4991-A213-A135518A0B5A}" type="parTrans" cxnId="{F89BF742-AB2E-4810-B9DC-21AB8741DBA2}">
      <dgm:prSet/>
      <dgm:spPr/>
      <dgm:t>
        <a:bodyPr/>
        <a:lstStyle/>
        <a:p>
          <a:endParaRPr lang="ru-RU"/>
        </a:p>
      </dgm:t>
    </dgm:pt>
    <dgm:pt modelId="{D4DD5C93-E37A-4C5F-AA1A-B05C91C7DE7B}" type="sibTrans" cxnId="{F89BF742-AB2E-4810-B9DC-21AB8741DBA2}">
      <dgm:prSet/>
      <dgm:spPr/>
      <dgm:t>
        <a:bodyPr/>
        <a:lstStyle/>
        <a:p>
          <a:endParaRPr lang="ru-RU"/>
        </a:p>
      </dgm:t>
    </dgm:pt>
    <dgm:pt modelId="{1CFBDB9B-E944-4F98-83AF-6D4F766D7987}">
      <dgm:prSet phldrT="[Текст]" custT="1"/>
      <dgm:spPr/>
      <dgm:t>
        <a:bodyPr/>
        <a:lstStyle/>
        <a:p>
          <a:pPr algn="l">
            <a:lnSpc>
              <a:spcPct val="150000"/>
            </a:lnSpc>
            <a:spcAft>
              <a:spcPts val="0"/>
            </a:spcAft>
            <a:tabLst/>
          </a:pPr>
          <a:r>
            <a:rPr lang="ru-RU" sz="2800" b="0" dirty="0" smtClean="0">
              <a:solidFill>
                <a:schemeClr val="tx1"/>
              </a:solidFill>
              <a:latin typeface="Times New Roman" panose="02020603050405020304" pitchFamily="18" charset="0"/>
              <a:cs typeface="Times New Roman" panose="02020603050405020304" pitchFamily="18" charset="0"/>
            </a:rPr>
            <a:t>18.3. </a:t>
          </a:r>
          <a:r>
            <a:rPr lang="ru-RU" sz="2800" b="0" dirty="0" err="1" smtClean="0">
              <a:solidFill>
                <a:schemeClr val="tx1"/>
              </a:solidFill>
              <a:latin typeface="Times New Roman" panose="02020603050405020304" pitchFamily="18" charset="0"/>
              <a:cs typeface="Times New Roman" panose="02020603050405020304" pitchFamily="18" charset="0"/>
            </a:rPr>
            <a:t>Бункерли-тахлама</a:t>
          </a:r>
          <a:r>
            <a:rPr lang="ru-RU" sz="2800" b="0" dirty="0" smtClean="0">
              <a:solidFill>
                <a:schemeClr val="tx1"/>
              </a:solidFill>
              <a:latin typeface="Times New Roman" panose="02020603050405020304" pitchFamily="18" charset="0"/>
              <a:cs typeface="Times New Roman" panose="02020603050405020304" pitchFamily="18" charset="0"/>
            </a:rPr>
            <a:t> </a:t>
          </a:r>
          <a:r>
            <a:rPr lang="ru-RU" sz="2800" b="0" dirty="0" err="1" smtClean="0">
              <a:solidFill>
                <a:schemeClr val="tx1"/>
              </a:solidFill>
              <a:latin typeface="Times New Roman" panose="02020603050405020304" pitchFamily="18" charset="0"/>
              <a:cs typeface="Times New Roman" panose="02020603050405020304" pitchFamily="18" charset="0"/>
            </a:rPr>
            <a:t>юклаш</a:t>
          </a:r>
          <a:r>
            <a:rPr lang="ru-RU" sz="2800" b="0" dirty="0" smtClean="0">
              <a:solidFill>
                <a:schemeClr val="tx1"/>
              </a:solidFill>
              <a:latin typeface="Times New Roman" panose="02020603050405020304" pitchFamily="18" charset="0"/>
              <a:cs typeface="Times New Roman" panose="02020603050405020304" pitchFamily="18" charset="0"/>
            </a:rPr>
            <a:t> </a:t>
          </a:r>
          <a:r>
            <a:rPr lang="ru-RU" sz="2800" b="0" dirty="0" err="1" smtClean="0">
              <a:solidFill>
                <a:schemeClr val="tx1"/>
              </a:solidFill>
              <a:latin typeface="Times New Roman" panose="02020603050405020304" pitchFamily="18" charset="0"/>
              <a:cs typeface="Times New Roman" panose="02020603050405020304" pitchFamily="18" charset="0"/>
            </a:rPr>
            <a:t>қурилмалари</a:t>
          </a:r>
          <a:r>
            <a:rPr lang="ru-RU" sz="2800" b="0" dirty="0" smtClean="0">
              <a:solidFill>
                <a:schemeClr val="tx1"/>
              </a:solidFill>
              <a:latin typeface="Times New Roman" panose="02020603050405020304" pitchFamily="18" charset="0"/>
              <a:cs typeface="Times New Roman" panose="02020603050405020304" pitchFamily="18" charset="0"/>
            </a:rPr>
            <a:t>.</a:t>
          </a:r>
          <a:endParaRPr lang="ru-RU" sz="2800" b="0" dirty="0">
            <a:solidFill>
              <a:schemeClr val="tx1"/>
            </a:solidFill>
            <a:latin typeface="Times New Roman" pitchFamily="18" charset="0"/>
            <a:cs typeface="Times New Roman" pitchFamily="18" charset="0"/>
          </a:endParaRPr>
        </a:p>
      </dgm:t>
    </dgm:pt>
    <dgm:pt modelId="{8FC441A2-0046-4E70-843F-A959CF4AF2FD}" type="parTrans" cxnId="{C353F59A-2900-480F-B2A1-1591390234C7}">
      <dgm:prSet/>
      <dgm:spPr/>
      <dgm:t>
        <a:bodyPr/>
        <a:lstStyle/>
        <a:p>
          <a:endParaRPr lang="ru-RU"/>
        </a:p>
      </dgm:t>
    </dgm:pt>
    <dgm:pt modelId="{9B5185C3-0823-4B5D-9B20-DFC90C96522E}" type="sibTrans" cxnId="{C353F59A-2900-480F-B2A1-1591390234C7}">
      <dgm:prSet/>
      <dgm:spPr/>
      <dgm:t>
        <a:bodyPr/>
        <a:lstStyle/>
        <a:p>
          <a:endParaRPr lang="ru-RU"/>
        </a:p>
      </dgm:t>
    </dgm:pt>
    <dgm:pt modelId="{E633FB53-849B-4563-97F1-5B83424674CD}" type="pres">
      <dgm:prSet presAssocID="{8F9FC7F7-8A43-483A-8500-4353DD0BC143}" presName="outerComposite" presStyleCnt="0">
        <dgm:presLayoutVars>
          <dgm:chMax val="5"/>
          <dgm:dir/>
          <dgm:resizeHandles val="exact"/>
        </dgm:presLayoutVars>
      </dgm:prSet>
      <dgm:spPr/>
      <dgm:t>
        <a:bodyPr/>
        <a:lstStyle/>
        <a:p>
          <a:endParaRPr lang="ru-RU"/>
        </a:p>
      </dgm:t>
    </dgm:pt>
    <dgm:pt modelId="{A6FE43DC-C014-43A9-AD7C-602182B9758D}" type="pres">
      <dgm:prSet presAssocID="{8F9FC7F7-8A43-483A-8500-4353DD0BC143}" presName="dummyMaxCanvas" presStyleCnt="0">
        <dgm:presLayoutVars/>
      </dgm:prSet>
      <dgm:spPr/>
      <dgm:t>
        <a:bodyPr/>
        <a:lstStyle/>
        <a:p>
          <a:endParaRPr lang="ru-RU"/>
        </a:p>
      </dgm:t>
    </dgm:pt>
    <dgm:pt modelId="{FE163ECA-060D-4E2F-AD9B-A30BD45752C3}" type="pres">
      <dgm:prSet presAssocID="{8F9FC7F7-8A43-483A-8500-4353DD0BC143}" presName="ThreeNodes_1" presStyleLbl="node1" presStyleIdx="0" presStyleCnt="3">
        <dgm:presLayoutVars>
          <dgm:bulletEnabled val="1"/>
        </dgm:presLayoutVars>
      </dgm:prSet>
      <dgm:spPr/>
      <dgm:t>
        <a:bodyPr/>
        <a:lstStyle/>
        <a:p>
          <a:endParaRPr lang="ru-RU"/>
        </a:p>
      </dgm:t>
    </dgm:pt>
    <dgm:pt modelId="{EDE51A44-B019-44C8-8833-4C76C1E778FA}" type="pres">
      <dgm:prSet presAssocID="{8F9FC7F7-8A43-483A-8500-4353DD0BC143}" presName="ThreeNodes_2" presStyleLbl="node1" presStyleIdx="1" presStyleCnt="3">
        <dgm:presLayoutVars>
          <dgm:bulletEnabled val="1"/>
        </dgm:presLayoutVars>
      </dgm:prSet>
      <dgm:spPr/>
      <dgm:t>
        <a:bodyPr/>
        <a:lstStyle/>
        <a:p>
          <a:endParaRPr lang="ru-RU"/>
        </a:p>
      </dgm:t>
    </dgm:pt>
    <dgm:pt modelId="{83F32A54-67D2-4B99-BC64-A2928C7D385B}" type="pres">
      <dgm:prSet presAssocID="{8F9FC7F7-8A43-483A-8500-4353DD0BC143}" presName="ThreeNodes_3" presStyleLbl="node1" presStyleIdx="2" presStyleCnt="3" custScaleY="115686">
        <dgm:presLayoutVars>
          <dgm:bulletEnabled val="1"/>
        </dgm:presLayoutVars>
      </dgm:prSet>
      <dgm:spPr/>
      <dgm:t>
        <a:bodyPr/>
        <a:lstStyle/>
        <a:p>
          <a:endParaRPr lang="ru-RU"/>
        </a:p>
      </dgm:t>
    </dgm:pt>
    <dgm:pt modelId="{88CEAE0B-FEAE-42A0-BDCC-1C0249180351}" type="pres">
      <dgm:prSet presAssocID="{8F9FC7F7-8A43-483A-8500-4353DD0BC143}" presName="ThreeConn_1-2" presStyleLbl="fgAccFollowNode1" presStyleIdx="0" presStyleCnt="2">
        <dgm:presLayoutVars>
          <dgm:bulletEnabled val="1"/>
        </dgm:presLayoutVars>
      </dgm:prSet>
      <dgm:spPr/>
      <dgm:t>
        <a:bodyPr/>
        <a:lstStyle/>
        <a:p>
          <a:endParaRPr lang="ru-RU"/>
        </a:p>
      </dgm:t>
    </dgm:pt>
    <dgm:pt modelId="{8F6A97E4-5D6C-4A12-9941-763CB1E5D5ED}" type="pres">
      <dgm:prSet presAssocID="{8F9FC7F7-8A43-483A-8500-4353DD0BC143}" presName="ThreeConn_2-3" presStyleLbl="fgAccFollowNode1" presStyleIdx="1" presStyleCnt="2">
        <dgm:presLayoutVars>
          <dgm:bulletEnabled val="1"/>
        </dgm:presLayoutVars>
      </dgm:prSet>
      <dgm:spPr/>
      <dgm:t>
        <a:bodyPr/>
        <a:lstStyle/>
        <a:p>
          <a:endParaRPr lang="ru-RU"/>
        </a:p>
      </dgm:t>
    </dgm:pt>
    <dgm:pt modelId="{6CFAC3AF-F886-4EB3-A5CD-D9C668AF2B53}" type="pres">
      <dgm:prSet presAssocID="{8F9FC7F7-8A43-483A-8500-4353DD0BC143}" presName="ThreeNodes_1_text" presStyleLbl="node1" presStyleIdx="2" presStyleCnt="3">
        <dgm:presLayoutVars>
          <dgm:bulletEnabled val="1"/>
        </dgm:presLayoutVars>
      </dgm:prSet>
      <dgm:spPr/>
      <dgm:t>
        <a:bodyPr/>
        <a:lstStyle/>
        <a:p>
          <a:endParaRPr lang="ru-RU"/>
        </a:p>
      </dgm:t>
    </dgm:pt>
    <dgm:pt modelId="{7A36FBBB-122E-48A5-AF45-C7A632BF2412}" type="pres">
      <dgm:prSet presAssocID="{8F9FC7F7-8A43-483A-8500-4353DD0BC143}" presName="ThreeNodes_2_text" presStyleLbl="node1" presStyleIdx="2" presStyleCnt="3">
        <dgm:presLayoutVars>
          <dgm:bulletEnabled val="1"/>
        </dgm:presLayoutVars>
      </dgm:prSet>
      <dgm:spPr/>
      <dgm:t>
        <a:bodyPr/>
        <a:lstStyle/>
        <a:p>
          <a:endParaRPr lang="ru-RU"/>
        </a:p>
      </dgm:t>
    </dgm:pt>
    <dgm:pt modelId="{23C0BEBC-4A1F-4BEE-89BA-38DD992F22FC}" type="pres">
      <dgm:prSet presAssocID="{8F9FC7F7-8A43-483A-8500-4353DD0BC143}" presName="ThreeNodes_3_text" presStyleLbl="node1" presStyleIdx="2" presStyleCnt="3">
        <dgm:presLayoutVars>
          <dgm:bulletEnabled val="1"/>
        </dgm:presLayoutVars>
      </dgm:prSet>
      <dgm:spPr/>
      <dgm:t>
        <a:bodyPr/>
        <a:lstStyle/>
        <a:p>
          <a:endParaRPr lang="ru-RU"/>
        </a:p>
      </dgm:t>
    </dgm:pt>
  </dgm:ptLst>
  <dgm:cxnLst>
    <dgm:cxn modelId="{B9A3A9BB-1F35-4B63-97F0-402BADC8C4E4}" type="presOf" srcId="{1CFBDB9B-E944-4F98-83AF-6D4F766D7987}" destId="{23C0BEBC-4A1F-4BEE-89BA-38DD992F22FC}" srcOrd="1" destOrd="0" presId="urn:microsoft.com/office/officeart/2005/8/layout/vProcess5"/>
    <dgm:cxn modelId="{5F6D600D-C936-4F5E-8F1C-EE39C42E600D}" type="presOf" srcId="{A7E40F65-6355-4EC4-93C7-F779B67C4704}" destId="{EDE51A44-B019-44C8-8833-4C76C1E778FA}" srcOrd="0" destOrd="0" presId="urn:microsoft.com/office/officeart/2005/8/layout/vProcess5"/>
    <dgm:cxn modelId="{F89BF742-AB2E-4810-B9DC-21AB8741DBA2}" srcId="{8F9FC7F7-8A43-483A-8500-4353DD0BC143}" destId="{A7E40F65-6355-4EC4-93C7-F779B67C4704}" srcOrd="1" destOrd="0" parTransId="{EBFF239E-0102-4991-A213-A135518A0B5A}" sibTransId="{D4DD5C93-E37A-4C5F-AA1A-B05C91C7DE7B}"/>
    <dgm:cxn modelId="{3B9AD7AC-EF93-4268-BE66-67CD2E421EBD}" srcId="{8F9FC7F7-8A43-483A-8500-4353DD0BC143}" destId="{CE68BF6F-7410-446D-ACC7-EF4BE4BEDA00}" srcOrd="0" destOrd="0" parTransId="{583F6040-F4F6-41F4-8321-F3CCEA7BA1BB}" sibTransId="{5B3AC45A-9C2D-4CC1-AC67-1038A2431F78}"/>
    <dgm:cxn modelId="{56B59292-A91C-4184-9A5C-666A25EF1FBA}" type="presOf" srcId="{CE68BF6F-7410-446D-ACC7-EF4BE4BEDA00}" destId="{FE163ECA-060D-4E2F-AD9B-A30BD45752C3}" srcOrd="0" destOrd="0" presId="urn:microsoft.com/office/officeart/2005/8/layout/vProcess5"/>
    <dgm:cxn modelId="{8E7A4D88-839D-4C62-BECE-61FF2FF4FFB9}" type="presOf" srcId="{D4DD5C93-E37A-4C5F-AA1A-B05C91C7DE7B}" destId="{8F6A97E4-5D6C-4A12-9941-763CB1E5D5ED}" srcOrd="0" destOrd="0" presId="urn:microsoft.com/office/officeart/2005/8/layout/vProcess5"/>
    <dgm:cxn modelId="{4C8E3B8D-2A3B-4896-B2AE-ABF5DABB8752}" type="presOf" srcId="{A7E40F65-6355-4EC4-93C7-F779B67C4704}" destId="{7A36FBBB-122E-48A5-AF45-C7A632BF2412}" srcOrd="1" destOrd="0" presId="urn:microsoft.com/office/officeart/2005/8/layout/vProcess5"/>
    <dgm:cxn modelId="{C353F59A-2900-480F-B2A1-1591390234C7}" srcId="{8F9FC7F7-8A43-483A-8500-4353DD0BC143}" destId="{1CFBDB9B-E944-4F98-83AF-6D4F766D7987}" srcOrd="2" destOrd="0" parTransId="{8FC441A2-0046-4E70-843F-A959CF4AF2FD}" sibTransId="{9B5185C3-0823-4B5D-9B20-DFC90C96522E}"/>
    <dgm:cxn modelId="{01DB7757-CD94-4247-BA57-BDEF78F0EF81}" type="presOf" srcId="{8F9FC7F7-8A43-483A-8500-4353DD0BC143}" destId="{E633FB53-849B-4563-97F1-5B83424674CD}" srcOrd="0" destOrd="0" presId="urn:microsoft.com/office/officeart/2005/8/layout/vProcess5"/>
    <dgm:cxn modelId="{D14DE12A-905E-4286-BDEC-93BC6A5BBD6D}" type="presOf" srcId="{1CFBDB9B-E944-4F98-83AF-6D4F766D7987}" destId="{83F32A54-67D2-4B99-BC64-A2928C7D385B}" srcOrd="0" destOrd="0" presId="urn:microsoft.com/office/officeart/2005/8/layout/vProcess5"/>
    <dgm:cxn modelId="{6144755A-4B12-401D-B05C-7E853A60A0F9}" type="presOf" srcId="{5B3AC45A-9C2D-4CC1-AC67-1038A2431F78}" destId="{88CEAE0B-FEAE-42A0-BDCC-1C0249180351}" srcOrd="0" destOrd="0" presId="urn:microsoft.com/office/officeart/2005/8/layout/vProcess5"/>
    <dgm:cxn modelId="{92BC4E8C-2052-48A4-8F87-F914146E6583}" type="presOf" srcId="{CE68BF6F-7410-446D-ACC7-EF4BE4BEDA00}" destId="{6CFAC3AF-F886-4EB3-A5CD-D9C668AF2B53}" srcOrd="1" destOrd="0" presId="urn:microsoft.com/office/officeart/2005/8/layout/vProcess5"/>
    <dgm:cxn modelId="{9238314D-CA2A-4635-9B1D-E91E40936E10}" type="presParOf" srcId="{E633FB53-849B-4563-97F1-5B83424674CD}" destId="{A6FE43DC-C014-43A9-AD7C-602182B9758D}" srcOrd="0" destOrd="0" presId="urn:microsoft.com/office/officeart/2005/8/layout/vProcess5"/>
    <dgm:cxn modelId="{58554962-C8B8-48CC-BEE6-1E2F301A29E3}" type="presParOf" srcId="{E633FB53-849B-4563-97F1-5B83424674CD}" destId="{FE163ECA-060D-4E2F-AD9B-A30BD45752C3}" srcOrd="1" destOrd="0" presId="urn:microsoft.com/office/officeart/2005/8/layout/vProcess5"/>
    <dgm:cxn modelId="{6005B693-EB6D-400A-A929-AA55ED777FDD}" type="presParOf" srcId="{E633FB53-849B-4563-97F1-5B83424674CD}" destId="{EDE51A44-B019-44C8-8833-4C76C1E778FA}" srcOrd="2" destOrd="0" presId="urn:microsoft.com/office/officeart/2005/8/layout/vProcess5"/>
    <dgm:cxn modelId="{F90759B9-8D69-46D9-8231-4B777727D2EE}" type="presParOf" srcId="{E633FB53-849B-4563-97F1-5B83424674CD}" destId="{83F32A54-67D2-4B99-BC64-A2928C7D385B}" srcOrd="3" destOrd="0" presId="urn:microsoft.com/office/officeart/2005/8/layout/vProcess5"/>
    <dgm:cxn modelId="{A37C9CE7-C2A4-4701-B7C4-790DCB9BDB41}" type="presParOf" srcId="{E633FB53-849B-4563-97F1-5B83424674CD}" destId="{88CEAE0B-FEAE-42A0-BDCC-1C0249180351}" srcOrd="4" destOrd="0" presId="urn:microsoft.com/office/officeart/2005/8/layout/vProcess5"/>
    <dgm:cxn modelId="{9109F0EA-D4A3-4BBF-BA08-D0D235E35C01}" type="presParOf" srcId="{E633FB53-849B-4563-97F1-5B83424674CD}" destId="{8F6A97E4-5D6C-4A12-9941-763CB1E5D5ED}" srcOrd="5" destOrd="0" presId="urn:microsoft.com/office/officeart/2005/8/layout/vProcess5"/>
    <dgm:cxn modelId="{13D2F53D-C3A4-4ED7-B1ED-403AE58C217C}" type="presParOf" srcId="{E633FB53-849B-4563-97F1-5B83424674CD}" destId="{6CFAC3AF-F886-4EB3-A5CD-D9C668AF2B53}" srcOrd="6" destOrd="0" presId="urn:microsoft.com/office/officeart/2005/8/layout/vProcess5"/>
    <dgm:cxn modelId="{F231D7A0-2BDA-48B6-BC08-8087277BA52B}" type="presParOf" srcId="{E633FB53-849B-4563-97F1-5B83424674CD}" destId="{7A36FBBB-122E-48A5-AF45-C7A632BF2412}" srcOrd="7" destOrd="0" presId="urn:microsoft.com/office/officeart/2005/8/layout/vProcess5"/>
    <dgm:cxn modelId="{665DFF27-8BC4-493D-B47C-D18A36A5F3CC}" type="presParOf" srcId="{E633FB53-849B-4563-97F1-5B83424674CD}" destId="{23C0BEBC-4A1F-4BEE-89BA-38DD992F22FC}"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163ECA-060D-4E2F-AD9B-A30BD45752C3}">
      <dsp:nvSpPr>
        <dsp:cNvPr id="0" name=""/>
        <dsp:cNvSpPr/>
      </dsp:nvSpPr>
      <dsp:spPr>
        <a:xfrm>
          <a:off x="0" y="-55063"/>
          <a:ext cx="6732748" cy="1404156"/>
        </a:xfrm>
        <a:prstGeom prst="roundRect">
          <a:avLst>
            <a:gd name="adj" fmla="val 10000"/>
          </a:avLst>
        </a:prstGeom>
        <a:gradFill rotWithShape="0">
          <a:gsLst>
            <a:gs pos="0">
              <a:schemeClr val="accent4">
                <a:hueOff val="0"/>
                <a:satOff val="0"/>
                <a:lumOff val="0"/>
                <a:alphaOff val="0"/>
                <a:lumMod val="95000"/>
              </a:schemeClr>
            </a:gs>
            <a:gs pos="100000">
              <a:schemeClr val="accent4">
                <a:hueOff val="0"/>
                <a:satOff val="0"/>
                <a:lumOff val="0"/>
                <a:alphaOff val="0"/>
                <a:shade val="82000"/>
                <a:satMod val="125000"/>
                <a:lumMod val="74000"/>
              </a:schemeClr>
            </a:gs>
          </a:gsLst>
          <a:lin ang="5400000" scaled="0"/>
        </a:gradFill>
        <a:ln>
          <a:noFill/>
        </a:ln>
        <a:effectLst>
          <a:outerShdw blurRad="40005" dist="22984"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l" defTabSz="1089025">
            <a:lnSpc>
              <a:spcPct val="150000"/>
            </a:lnSpc>
            <a:spcBef>
              <a:spcPct val="0"/>
            </a:spcBef>
            <a:spcAft>
              <a:spcPct val="35000"/>
            </a:spcAft>
            <a:tabLst/>
          </a:pPr>
          <a:r>
            <a:rPr lang="ru-RU" sz="2600" kern="1200" dirty="0" smtClean="0">
              <a:solidFill>
                <a:schemeClr val="tx1"/>
              </a:solidFill>
              <a:latin typeface="Times New Roman" pitchFamily="18" charset="0"/>
              <a:cs typeface="Times New Roman" pitchFamily="18" charset="0"/>
            </a:rPr>
            <a:t>18.1. </a:t>
          </a:r>
          <a:r>
            <a:rPr lang="ru-RU" sz="2600" kern="1200" dirty="0" err="1" smtClean="0">
              <a:solidFill>
                <a:schemeClr val="tx1"/>
              </a:solidFill>
              <a:latin typeface="Times New Roman" pitchFamily="18" charset="0"/>
              <a:cs typeface="Times New Roman" pitchFamily="18" charset="0"/>
            </a:rPr>
            <a:t>Юклаш</a:t>
          </a:r>
          <a:r>
            <a:rPr lang="ru-RU" sz="2600" kern="1200" dirty="0" smtClean="0">
              <a:solidFill>
                <a:schemeClr val="tx1"/>
              </a:solidFill>
              <a:latin typeface="Times New Roman" pitchFamily="18" charset="0"/>
              <a:cs typeface="Times New Roman" pitchFamily="18" charset="0"/>
            </a:rPr>
            <a:t> </a:t>
          </a:r>
          <a:r>
            <a:rPr lang="ru-RU" sz="2600" kern="1200" dirty="0" err="1" smtClean="0">
              <a:solidFill>
                <a:schemeClr val="tx1"/>
              </a:solidFill>
              <a:latin typeface="Times New Roman" pitchFamily="18" charset="0"/>
              <a:cs typeface="Times New Roman" pitchFamily="18" charset="0"/>
            </a:rPr>
            <a:t>қурилмалари</a:t>
          </a:r>
          <a:r>
            <a:rPr lang="ru-RU" sz="2600" kern="1200" dirty="0" smtClean="0">
              <a:solidFill>
                <a:schemeClr val="tx1"/>
              </a:solidFill>
              <a:latin typeface="Times New Roman" pitchFamily="18" charset="0"/>
              <a:cs typeface="Times New Roman" pitchFamily="18" charset="0"/>
            </a:rPr>
            <a:t> </a:t>
          </a:r>
          <a:r>
            <a:rPr lang="ru-RU" sz="2600" kern="1200" dirty="0" err="1" smtClean="0">
              <a:solidFill>
                <a:schemeClr val="tx1"/>
              </a:solidFill>
              <a:latin typeface="Times New Roman" pitchFamily="18" charset="0"/>
              <a:cs typeface="Times New Roman" pitchFamily="18" charset="0"/>
            </a:rPr>
            <a:t>тўғрисида</a:t>
          </a:r>
          <a:r>
            <a:rPr lang="ru-RU" sz="2600" kern="1200" dirty="0" smtClean="0">
              <a:solidFill>
                <a:schemeClr val="tx1"/>
              </a:solidFill>
              <a:latin typeface="Times New Roman" pitchFamily="18" charset="0"/>
              <a:cs typeface="Times New Roman" pitchFamily="18" charset="0"/>
            </a:rPr>
            <a:t> </a:t>
          </a:r>
          <a:r>
            <a:rPr lang="ru-RU" sz="2600" kern="1200" dirty="0" err="1" smtClean="0">
              <a:solidFill>
                <a:schemeClr val="tx1"/>
              </a:solidFill>
              <a:latin typeface="Times New Roman" pitchFamily="18" charset="0"/>
              <a:cs typeface="Times New Roman" pitchFamily="18" charset="0"/>
            </a:rPr>
            <a:t>тушунчалар</a:t>
          </a:r>
          <a:r>
            <a:rPr lang="ru-RU" sz="2600" kern="1200" dirty="0" smtClean="0">
              <a:solidFill>
                <a:schemeClr val="tx1"/>
              </a:solidFill>
              <a:latin typeface="Times New Roman" pitchFamily="18" charset="0"/>
              <a:cs typeface="Times New Roman" pitchFamily="18" charset="0"/>
            </a:rPr>
            <a:t>.</a:t>
          </a:r>
          <a:endParaRPr lang="ru-RU" sz="2600" kern="1200" dirty="0">
            <a:solidFill>
              <a:schemeClr val="tx1"/>
            </a:solidFill>
            <a:latin typeface="Times New Roman" pitchFamily="18" charset="0"/>
            <a:cs typeface="Times New Roman" pitchFamily="18" charset="0"/>
          </a:endParaRPr>
        </a:p>
      </dsp:txBody>
      <dsp:txXfrm>
        <a:off x="41126" y="-13937"/>
        <a:ext cx="5217554" cy="1321904"/>
      </dsp:txXfrm>
    </dsp:sp>
    <dsp:sp modelId="{EDE51A44-B019-44C8-8833-4C76C1E778FA}">
      <dsp:nvSpPr>
        <dsp:cNvPr id="0" name=""/>
        <dsp:cNvSpPr/>
      </dsp:nvSpPr>
      <dsp:spPr>
        <a:xfrm>
          <a:off x="594065" y="1583118"/>
          <a:ext cx="6732748" cy="1404156"/>
        </a:xfrm>
        <a:prstGeom prst="roundRect">
          <a:avLst>
            <a:gd name="adj" fmla="val 10000"/>
          </a:avLst>
        </a:prstGeom>
        <a:gradFill rotWithShape="0">
          <a:gsLst>
            <a:gs pos="0">
              <a:schemeClr val="accent4">
                <a:hueOff val="-4135930"/>
                <a:satOff val="23223"/>
                <a:lumOff val="-1078"/>
                <a:alphaOff val="0"/>
                <a:lumMod val="95000"/>
              </a:schemeClr>
            </a:gs>
            <a:gs pos="100000">
              <a:schemeClr val="accent4">
                <a:hueOff val="-4135930"/>
                <a:satOff val="23223"/>
                <a:lumOff val="-1078"/>
                <a:alphaOff val="0"/>
                <a:shade val="82000"/>
                <a:satMod val="125000"/>
                <a:lumMod val="74000"/>
              </a:schemeClr>
            </a:gs>
          </a:gsLst>
          <a:lin ang="5400000" scaled="0"/>
        </a:gradFill>
        <a:ln>
          <a:noFill/>
        </a:ln>
        <a:effectLst>
          <a:outerShdw blurRad="40005" dist="22984"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150000"/>
            </a:lnSpc>
            <a:spcBef>
              <a:spcPct val="0"/>
            </a:spcBef>
            <a:spcAft>
              <a:spcPts val="0"/>
            </a:spcAft>
            <a:tabLst/>
          </a:pPr>
          <a:r>
            <a:rPr lang="ru-RU" sz="2800" kern="1200" dirty="0" smtClean="0">
              <a:solidFill>
                <a:schemeClr val="tx1"/>
              </a:solidFill>
              <a:latin typeface="Times New Roman" pitchFamily="18" charset="0"/>
              <a:cs typeface="Times New Roman" pitchFamily="18" charset="0"/>
            </a:rPr>
            <a:t>18.2. </a:t>
          </a:r>
          <a:r>
            <a:rPr lang="ru-RU" sz="2800" kern="1200" dirty="0" err="1" smtClean="0">
              <a:solidFill>
                <a:schemeClr val="tx1"/>
              </a:solidFill>
              <a:latin typeface="Times New Roman" pitchFamily="18" charset="0"/>
              <a:cs typeface="Times New Roman" pitchFamily="18" charset="0"/>
            </a:rPr>
            <a:t>Фазода</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буюмларни</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ориентациялаш</a:t>
          </a:r>
          <a:r>
            <a:rPr lang="ru-RU" sz="2800" kern="1200" dirty="0" smtClean="0">
              <a:solidFill>
                <a:schemeClr val="tx1"/>
              </a:solidFill>
              <a:latin typeface="Times New Roman" pitchFamily="18" charset="0"/>
              <a:cs typeface="Times New Roman" pitchFamily="18" charset="0"/>
            </a:rPr>
            <a:t>.</a:t>
          </a:r>
          <a:endParaRPr lang="ru-RU" sz="2800" kern="1200" dirty="0">
            <a:solidFill>
              <a:schemeClr val="tx1"/>
            </a:solidFill>
            <a:latin typeface="Times New Roman" pitchFamily="18" charset="0"/>
            <a:cs typeface="Times New Roman" pitchFamily="18" charset="0"/>
          </a:endParaRPr>
        </a:p>
      </dsp:txBody>
      <dsp:txXfrm>
        <a:off x="635191" y="1624244"/>
        <a:ext cx="5143728" cy="1321904"/>
      </dsp:txXfrm>
    </dsp:sp>
    <dsp:sp modelId="{83F32A54-67D2-4B99-BC64-A2928C7D385B}">
      <dsp:nvSpPr>
        <dsp:cNvPr id="0" name=""/>
        <dsp:cNvSpPr/>
      </dsp:nvSpPr>
      <dsp:spPr>
        <a:xfrm>
          <a:off x="1188131" y="3111172"/>
          <a:ext cx="6732748" cy="1624411"/>
        </a:xfrm>
        <a:prstGeom prst="roundRect">
          <a:avLst>
            <a:gd name="adj" fmla="val 10000"/>
          </a:avLst>
        </a:prstGeom>
        <a:gradFill rotWithShape="0">
          <a:gsLst>
            <a:gs pos="0">
              <a:schemeClr val="accent4">
                <a:hueOff val="-8271860"/>
                <a:satOff val="46445"/>
                <a:lumOff val="-2156"/>
                <a:alphaOff val="0"/>
                <a:lumMod val="95000"/>
              </a:schemeClr>
            </a:gs>
            <a:gs pos="100000">
              <a:schemeClr val="accent4">
                <a:hueOff val="-8271860"/>
                <a:satOff val="46445"/>
                <a:lumOff val="-2156"/>
                <a:alphaOff val="0"/>
                <a:shade val="82000"/>
                <a:satMod val="125000"/>
                <a:lumMod val="74000"/>
              </a:schemeClr>
            </a:gs>
          </a:gsLst>
          <a:lin ang="5400000" scaled="0"/>
        </a:gradFill>
        <a:ln>
          <a:noFill/>
        </a:ln>
        <a:effectLst>
          <a:outerShdw blurRad="40005" dist="22984"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150000"/>
            </a:lnSpc>
            <a:spcBef>
              <a:spcPct val="0"/>
            </a:spcBef>
            <a:spcAft>
              <a:spcPts val="0"/>
            </a:spcAft>
            <a:tabLst/>
          </a:pPr>
          <a:r>
            <a:rPr lang="ru-RU" sz="2800" b="0" kern="1200" dirty="0" smtClean="0">
              <a:solidFill>
                <a:schemeClr val="tx1"/>
              </a:solidFill>
              <a:latin typeface="Times New Roman" panose="02020603050405020304" pitchFamily="18" charset="0"/>
              <a:cs typeface="Times New Roman" panose="02020603050405020304" pitchFamily="18" charset="0"/>
            </a:rPr>
            <a:t>18.3. </a:t>
          </a:r>
          <a:r>
            <a:rPr lang="ru-RU" sz="2800" b="0" kern="1200" dirty="0" err="1" smtClean="0">
              <a:solidFill>
                <a:schemeClr val="tx1"/>
              </a:solidFill>
              <a:latin typeface="Times New Roman" panose="02020603050405020304" pitchFamily="18" charset="0"/>
              <a:cs typeface="Times New Roman" panose="02020603050405020304" pitchFamily="18" charset="0"/>
            </a:rPr>
            <a:t>Бункерли-тахлама</a:t>
          </a:r>
          <a:r>
            <a:rPr lang="ru-RU" sz="2800" b="0" kern="1200" dirty="0" smtClean="0">
              <a:solidFill>
                <a:schemeClr val="tx1"/>
              </a:solidFill>
              <a:latin typeface="Times New Roman" panose="02020603050405020304" pitchFamily="18" charset="0"/>
              <a:cs typeface="Times New Roman" panose="02020603050405020304" pitchFamily="18" charset="0"/>
            </a:rPr>
            <a:t> </a:t>
          </a:r>
          <a:r>
            <a:rPr lang="ru-RU" sz="2800" b="0" kern="1200" dirty="0" err="1" smtClean="0">
              <a:solidFill>
                <a:schemeClr val="tx1"/>
              </a:solidFill>
              <a:latin typeface="Times New Roman" panose="02020603050405020304" pitchFamily="18" charset="0"/>
              <a:cs typeface="Times New Roman" panose="02020603050405020304" pitchFamily="18" charset="0"/>
            </a:rPr>
            <a:t>юклаш</a:t>
          </a:r>
          <a:r>
            <a:rPr lang="ru-RU" sz="2800" b="0" kern="1200" dirty="0" smtClean="0">
              <a:solidFill>
                <a:schemeClr val="tx1"/>
              </a:solidFill>
              <a:latin typeface="Times New Roman" panose="02020603050405020304" pitchFamily="18" charset="0"/>
              <a:cs typeface="Times New Roman" panose="02020603050405020304" pitchFamily="18" charset="0"/>
            </a:rPr>
            <a:t> </a:t>
          </a:r>
          <a:r>
            <a:rPr lang="ru-RU" sz="2800" b="0" kern="1200" dirty="0" err="1" smtClean="0">
              <a:solidFill>
                <a:schemeClr val="tx1"/>
              </a:solidFill>
              <a:latin typeface="Times New Roman" panose="02020603050405020304" pitchFamily="18" charset="0"/>
              <a:cs typeface="Times New Roman" panose="02020603050405020304" pitchFamily="18" charset="0"/>
            </a:rPr>
            <a:t>қурилмалари</a:t>
          </a:r>
          <a:r>
            <a:rPr lang="ru-RU" sz="2800" b="0" kern="1200" dirty="0" smtClean="0">
              <a:solidFill>
                <a:schemeClr val="tx1"/>
              </a:solidFill>
              <a:latin typeface="Times New Roman" panose="02020603050405020304" pitchFamily="18" charset="0"/>
              <a:cs typeface="Times New Roman" panose="02020603050405020304" pitchFamily="18" charset="0"/>
            </a:rPr>
            <a:t>.</a:t>
          </a:r>
          <a:endParaRPr lang="ru-RU" sz="2800" b="0" kern="1200" dirty="0">
            <a:solidFill>
              <a:schemeClr val="tx1"/>
            </a:solidFill>
            <a:latin typeface="Times New Roman" pitchFamily="18" charset="0"/>
            <a:cs typeface="Times New Roman" pitchFamily="18" charset="0"/>
          </a:endParaRPr>
        </a:p>
      </dsp:txBody>
      <dsp:txXfrm>
        <a:off x="1235708" y="3158749"/>
        <a:ext cx="5130826" cy="1529257"/>
      </dsp:txXfrm>
    </dsp:sp>
    <dsp:sp modelId="{88CEAE0B-FEAE-42A0-BDCC-1C0249180351}">
      <dsp:nvSpPr>
        <dsp:cNvPr id="0" name=""/>
        <dsp:cNvSpPr/>
      </dsp:nvSpPr>
      <dsp:spPr>
        <a:xfrm>
          <a:off x="5820046" y="1009754"/>
          <a:ext cx="912701" cy="912701"/>
        </a:xfrm>
        <a:prstGeom prst="downArrow">
          <a:avLst>
            <a:gd name="adj1" fmla="val 55000"/>
            <a:gd name="adj2" fmla="val 45000"/>
          </a:avLst>
        </a:prstGeom>
        <a:solidFill>
          <a:schemeClr val="accent4">
            <a:tint val="40000"/>
            <a:alpha val="90000"/>
            <a:hueOff val="0"/>
            <a:satOff val="0"/>
            <a:lumOff val="0"/>
            <a:alphaOff val="0"/>
          </a:schemeClr>
        </a:solidFill>
        <a:ln w="9525" cap="flat" cmpd="sng" algn="ctr">
          <a:solidFill>
            <a:schemeClr val="accent4">
              <a:tint val="40000"/>
              <a:alpha val="90000"/>
              <a:hueOff val="0"/>
              <a:satOff val="0"/>
              <a:lumOff val="0"/>
              <a:alphaOff val="0"/>
            </a:schemeClr>
          </a:solidFill>
          <a:prstDash val="solid"/>
        </a:ln>
        <a:effectLst>
          <a:outerShdw blurRad="40005" dist="22984" dir="5400000" rotWithShape="0">
            <a:srgbClr val="000000">
              <a:alpha val="4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6025404" y="1009754"/>
        <a:ext cx="501985" cy="686808"/>
      </dsp:txXfrm>
    </dsp:sp>
    <dsp:sp modelId="{8F6A97E4-5D6C-4A12-9941-763CB1E5D5ED}">
      <dsp:nvSpPr>
        <dsp:cNvPr id="0" name=""/>
        <dsp:cNvSpPr/>
      </dsp:nvSpPr>
      <dsp:spPr>
        <a:xfrm>
          <a:off x="6414112" y="2638575"/>
          <a:ext cx="912701" cy="912701"/>
        </a:xfrm>
        <a:prstGeom prst="downArrow">
          <a:avLst>
            <a:gd name="adj1" fmla="val 55000"/>
            <a:gd name="adj2" fmla="val 45000"/>
          </a:avLst>
        </a:prstGeom>
        <a:solidFill>
          <a:schemeClr val="accent4">
            <a:tint val="40000"/>
            <a:alpha val="90000"/>
            <a:hueOff val="-8704081"/>
            <a:satOff val="57049"/>
            <a:lumOff val="2439"/>
            <a:alphaOff val="0"/>
          </a:schemeClr>
        </a:solidFill>
        <a:ln w="9525" cap="flat" cmpd="sng" algn="ctr">
          <a:solidFill>
            <a:schemeClr val="accent4">
              <a:tint val="40000"/>
              <a:alpha val="90000"/>
              <a:hueOff val="-8704081"/>
              <a:satOff val="57049"/>
              <a:lumOff val="2439"/>
              <a:alphaOff val="0"/>
            </a:schemeClr>
          </a:solidFill>
          <a:prstDash val="solid"/>
        </a:ln>
        <a:effectLst>
          <a:outerShdw blurRad="40005" dist="22984" dir="5400000" rotWithShape="0">
            <a:srgbClr val="000000">
              <a:alpha val="4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6619470" y="2638575"/>
        <a:ext cx="501985" cy="686808"/>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347724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5702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01859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759972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6473428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264859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922884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11366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3417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34370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7445849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337554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867169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6141456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30027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681281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9274919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422830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112771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050076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1597292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415829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BD22821-3FA7-4EB1-9043-C53E5C0F81E5}"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0508344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6178842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7781434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5095122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0901597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93371769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6320287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4121126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1537096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2975744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18971349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0508344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6178842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7781434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5095122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0901597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93371769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6320287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4121126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1537096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2975744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18971349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7714724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8915076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81862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1668060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3715806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123926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2598441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64978625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8872720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5736246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725569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7714724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8915076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81862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16680607"/>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3715806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123926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25984419"/>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649786254"/>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8872720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57362464"/>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72556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FBEFFB"/>
            </a:gs>
            <a:gs pos="2000">
              <a:srgbClr val="A3C2C9"/>
            </a:gs>
            <a:gs pos="75000">
              <a:srgbClr val="E9FDE3"/>
            </a:gs>
            <a:gs pos="100000">
              <a:srgbClr val="F9FDCF"/>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1623744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FBEFFB"/>
            </a:gs>
            <a:gs pos="2000">
              <a:srgbClr val="A3C2C9"/>
            </a:gs>
            <a:gs pos="75000">
              <a:srgbClr val="E9FDE3"/>
            </a:gs>
            <a:gs pos="100000">
              <a:srgbClr val="F9FDCF"/>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3225161695"/>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FBEFFB"/>
            </a:gs>
            <a:gs pos="2000">
              <a:srgbClr val="A3C2C9"/>
            </a:gs>
            <a:gs pos="75000">
              <a:srgbClr val="E9FDE3"/>
            </a:gs>
            <a:gs pos="100000">
              <a:srgbClr val="F9FDCF"/>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00D7FE59-95B5-4FBD-8A03-4E13D2D0EF64}" type="datetimeFigureOut">
              <a:rPr lang="ru-RU" smtClean="0"/>
              <a:t>30.05.2021</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DBD22821-3FA7-4EB1-9043-C53E5C0F81E5}"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FBEFFB"/>
            </a:gs>
            <a:gs pos="2000">
              <a:srgbClr val="A3C2C9"/>
            </a:gs>
            <a:gs pos="75000">
              <a:srgbClr val="E9FDE3"/>
            </a:gs>
            <a:gs pos="100000">
              <a:srgbClr val="F9FDCF"/>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724104294"/>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FBEFFB"/>
            </a:gs>
            <a:gs pos="2000">
              <a:srgbClr val="A3C2C9"/>
            </a:gs>
            <a:gs pos="75000">
              <a:srgbClr val="E9FDE3"/>
            </a:gs>
            <a:gs pos="100000">
              <a:srgbClr val="F9FDCF"/>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724104294"/>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4000">
              <a:srgbClr val="FBEFFB"/>
            </a:gs>
            <a:gs pos="2000">
              <a:srgbClr val="A3C2C9"/>
            </a:gs>
            <a:gs pos="75000">
              <a:srgbClr val="E9FDE3"/>
            </a:gs>
            <a:gs pos="100000">
              <a:srgbClr val="F9FDCF"/>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77466729"/>
      </p:ext>
    </p:extLst>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77466729"/>
      </p:ext>
    </p:extLst>
  </p:cSld>
  <p:clrMap bg1="lt1" tx1="dk1" bg2="lt2" tx2="dk2" accent1="accent1" accent2="accent2" accent3="accent3" accent4="accent4" accent5="accent5" accent6="accent6" hlink="hlink" folHlink="folHlink"/>
  <p:sldLayoutIdLst>
    <p:sldLayoutId id="2147483973" r:id="rId1"/>
    <p:sldLayoutId id="2147483974" r:id="rId2"/>
    <p:sldLayoutId id="2147483975" r:id="rId3"/>
    <p:sldLayoutId id="2147483976" r:id="rId4"/>
    <p:sldLayoutId id="2147483977" r:id="rId5"/>
    <p:sldLayoutId id="2147483978" r:id="rId6"/>
    <p:sldLayoutId id="2147483979" r:id="rId7"/>
    <p:sldLayoutId id="2147483980" r:id="rId8"/>
    <p:sldLayoutId id="2147483981" r:id="rId9"/>
    <p:sldLayoutId id="2147483982" r:id="rId10"/>
    <p:sldLayoutId id="21474839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188640"/>
            <a:ext cx="8064896" cy="1296144"/>
          </a:xfrm>
        </p:spPr>
        <p:txBody>
          <a:bodyPr anchor="ctr">
            <a:noAutofit/>
          </a:bodyPr>
          <a:lstStyle/>
          <a:p>
            <a:pPr marL="3175" indent="0" algn="ctr">
              <a:lnSpc>
                <a:spcPct val="130000"/>
              </a:lnSpc>
              <a:buNone/>
            </a:pPr>
            <a:r>
              <a:rPr lang="uz-Cyrl-UZ" sz="2400" b="1" dirty="0" smtClean="0">
                <a:solidFill>
                  <a:srgbClr val="FF0000"/>
                </a:solidFill>
                <a:latin typeface="Times New Roman" pitchFamily="18" charset="0"/>
                <a:cs typeface="Times New Roman" pitchFamily="18" charset="0"/>
              </a:rPr>
              <a:t>18</a:t>
            </a:r>
            <a:r>
              <a:rPr lang="ru-RU" sz="2400" b="1" dirty="0" smtClean="0">
                <a:solidFill>
                  <a:srgbClr val="FF0000"/>
                </a:solidFill>
                <a:latin typeface="Times New Roman" pitchFamily="18" charset="0"/>
                <a:cs typeface="Times New Roman" pitchFamily="18" charset="0"/>
              </a:rPr>
              <a:t>-МАЪРУЗА. </a:t>
            </a:r>
            <a:r>
              <a:rPr lang="ru-RU" sz="2400" dirty="0">
                <a:solidFill>
                  <a:srgbClr val="FF0000"/>
                </a:solidFill>
                <a:latin typeface="Times New Roman" pitchFamily="18" charset="0"/>
                <a:cs typeface="Times New Roman" pitchFamily="18" charset="0"/>
              </a:rPr>
              <a:t>БУНКЕРЛИ ВА ТАХЛАМА ЮКЛАШ МЕХАНИЗМЛАРИ.</a:t>
            </a:r>
          </a:p>
        </p:txBody>
      </p:sp>
      <p:graphicFrame>
        <p:nvGraphicFramePr>
          <p:cNvPr id="4" name="Схема 3"/>
          <p:cNvGraphicFramePr/>
          <p:nvPr>
            <p:extLst>
              <p:ext uri="{D42A27DB-BD31-4B8C-83A1-F6EECF244321}">
                <p14:modId xmlns:p14="http://schemas.microsoft.com/office/powerpoint/2010/main" val="1634321947"/>
              </p:ext>
            </p:extLst>
          </p:nvPr>
        </p:nvGraphicFramePr>
        <p:xfrm>
          <a:off x="683568" y="1772816"/>
          <a:ext cx="7920880" cy="4680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53034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51520" y="260648"/>
            <a:ext cx="8640960" cy="6336704"/>
          </a:xfrm>
        </p:spPr>
        <p:txBody>
          <a:bodyPr>
            <a:noAutofit/>
          </a:bodyPr>
          <a:lstStyle/>
          <a:p>
            <a:pPr marL="0" lvl="0" indent="0" algn="ctr">
              <a:spcBef>
                <a:spcPts val="0"/>
              </a:spcBef>
              <a:buNone/>
            </a:pPr>
            <a:r>
              <a:rPr lang="ru-RU" sz="2800" b="1" dirty="0">
                <a:latin typeface="Times New Roman" panose="02020603050405020304" pitchFamily="18" charset="0"/>
                <a:cs typeface="Times New Roman" panose="02020603050405020304" pitchFamily="18" charset="0"/>
              </a:rPr>
              <a:t>18.1.	</a:t>
            </a:r>
            <a:r>
              <a:rPr lang="ru-RU" sz="2800" b="1" dirty="0" err="1">
                <a:latin typeface="Times New Roman" pitchFamily="18" charset="0"/>
                <a:cs typeface="Times New Roman" pitchFamily="18" charset="0"/>
              </a:rPr>
              <a:t>Юклаш</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қурилмалари</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тўғрисида</a:t>
            </a:r>
            <a:r>
              <a:rPr lang="ru-RU" sz="2800" b="1" dirty="0">
                <a:latin typeface="Times New Roman" pitchFamily="18" charset="0"/>
                <a:cs typeface="Times New Roman" pitchFamily="18" charset="0"/>
              </a:rPr>
              <a:t> </a:t>
            </a:r>
            <a:r>
              <a:rPr lang="ru-RU" sz="2800" b="1" dirty="0" err="1">
                <a:latin typeface="Times New Roman" pitchFamily="18" charset="0"/>
                <a:cs typeface="Times New Roman" pitchFamily="18" charset="0"/>
              </a:rPr>
              <a:t>тушунчалар</a:t>
            </a:r>
            <a:r>
              <a:rPr lang="ru-RU" sz="2800" b="1" dirty="0" smtClean="0">
                <a:latin typeface="Times New Roman" panose="02020603050405020304" pitchFamily="18" charset="0"/>
                <a:cs typeface="Times New Roman" panose="02020603050405020304" pitchFamily="18" charset="0"/>
              </a:rPr>
              <a:t>.</a:t>
            </a:r>
          </a:p>
          <a:p>
            <a:pPr marL="0" indent="0" algn="ctr">
              <a:spcBef>
                <a:spcPts val="0"/>
              </a:spcBef>
              <a:buNone/>
            </a:pPr>
            <a:endParaRPr lang="ru-RU" sz="2400" b="1" dirty="0">
              <a:latin typeface="Times New Roman" panose="02020603050405020304" pitchFamily="18" charset="0"/>
              <a:cs typeface="Times New Roman" panose="02020603050405020304" pitchFamily="18" charset="0"/>
            </a:endParaRP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Изланиш усулларини </a:t>
            </a:r>
            <a:r>
              <a:rPr lang="uz-Cyrl-UZ" sz="2800" dirty="0" smtClean="0">
                <a:latin typeface="Times New Roman" panose="02020603050405020304" pitchFamily="18" charset="0"/>
                <a:cs typeface="Times New Roman" panose="02020603050405020304" pitchFamily="18" charset="0"/>
              </a:rPr>
              <a:t>аниқлаш </a:t>
            </a:r>
            <a:r>
              <a:rPr lang="uz-Cyrl-UZ" sz="2800" dirty="0">
                <a:latin typeface="Times New Roman" panose="02020603050405020304" pitchFamily="18" charset="0"/>
                <a:cs typeface="Times New Roman" panose="02020603050405020304" pitchFamily="18" charset="0"/>
              </a:rPr>
              <a:t>маълумки деталларни ишончли автоматик жамлаш (йиғиш), уларнинг ўзаро жойлашиш умумий, яъни туташган юзалар хатолиги бу </a:t>
            </a:r>
            <a:r>
              <a:rPr lang="uz-Cyrl-UZ" sz="2800" b="1" dirty="0">
                <a:latin typeface="Times New Roman" panose="02020603050405020304" pitchFamily="18" charset="0"/>
                <a:cs typeface="Times New Roman" panose="02020603050405020304" pitchFamily="18" charset="0"/>
              </a:rPr>
              <a:t>δ</a:t>
            </a:r>
            <a:r>
              <a:rPr lang="uz-Cyrl-UZ" sz="2800" b="1" baseline="-250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 (туташган занжир хатолиги, туташаётган </a:t>
            </a:r>
            <a:r>
              <a:rPr lang="uz-Cyrl-UZ" sz="2800" dirty="0" smtClean="0">
                <a:latin typeface="Times New Roman" panose="02020603050405020304" pitchFamily="18" charset="0"/>
                <a:cs typeface="Times New Roman" panose="02020603050405020304" pitchFamily="18" charset="0"/>
              </a:rPr>
              <a:t>деталлар ҳисобига </a:t>
            </a:r>
            <a:r>
              <a:rPr lang="uz-Cyrl-UZ" sz="2800" dirty="0">
                <a:latin typeface="Times New Roman" panose="02020603050405020304" pitchFamily="18" charset="0"/>
                <a:cs typeface="Times New Roman" panose="02020603050405020304" pitchFamily="18" charset="0"/>
              </a:rPr>
              <a:t>олинган ҳолда </a:t>
            </a:r>
            <a:r>
              <a:rPr lang="uz-Cyrl-UZ" sz="2800" dirty="0" smtClean="0">
                <a:latin typeface="Times New Roman" panose="02020603050405020304" pitchFamily="18" charset="0"/>
                <a:cs typeface="Times New Roman" panose="02020603050405020304" pitchFamily="18" charset="0"/>
              </a:rPr>
              <a:t>δ</a:t>
            </a:r>
            <a:r>
              <a:rPr lang="uz-Cyrl-UZ" sz="2800" baseline="-25000" dirty="0" smtClean="0">
                <a:latin typeface="Times New Roman" panose="02020603050405020304" pitchFamily="18" charset="0"/>
                <a:cs typeface="Times New Roman" panose="02020603050405020304" pitchFamily="18" charset="0"/>
              </a:rPr>
              <a:t>о </a:t>
            </a:r>
            <a:r>
              <a:rPr lang="uz-Cyrl-UZ" sz="2800" dirty="0" smtClean="0">
                <a:latin typeface="Times New Roman" panose="02020603050405020304" pitchFamily="18" charset="0"/>
                <a:cs typeface="Times New Roman" panose="02020603050405020304" pitchFamily="18" charset="0"/>
              </a:rPr>
              <a:t>– рухсат </a:t>
            </a:r>
            <a:r>
              <a:rPr lang="uz-Cyrl-UZ" sz="2800" dirty="0">
                <a:latin typeface="Times New Roman" panose="02020603050405020304" pitchFamily="18" charset="0"/>
                <a:cs typeface="Times New Roman" panose="02020603050405020304" pitchFamily="18" charset="0"/>
              </a:rPr>
              <a:t>этилган хатоликдан ошмаслиги лозим, яъни</a:t>
            </a:r>
            <a:r>
              <a:rPr lang="uz-Latn-UZ" sz="2800" dirty="0" smtClean="0">
                <a:latin typeface="Times New Roman" panose="02020603050405020304" pitchFamily="18" charset="0"/>
                <a:cs typeface="Times New Roman" panose="02020603050405020304" pitchFamily="18" charset="0"/>
              </a:rPr>
              <a:t>;</a:t>
            </a:r>
            <a:endParaRPr lang="uz-Cyrl-UZ" sz="2800" dirty="0" smtClean="0">
              <a:latin typeface="Times New Roman" panose="02020603050405020304" pitchFamily="18" charset="0"/>
              <a:cs typeface="Times New Roman" panose="02020603050405020304" pitchFamily="18" charset="0"/>
            </a:endParaRPr>
          </a:p>
          <a:p>
            <a:pPr marL="0" indent="536575" algn="just">
              <a:buNone/>
            </a:pPr>
            <a:endParaRPr lang="ru-RU" sz="2800" b="1" dirty="0">
              <a:latin typeface="Times New Roman" panose="02020603050405020304" pitchFamily="18" charset="0"/>
              <a:cs typeface="Times New Roman" panose="02020603050405020304" pitchFamily="18" charset="0"/>
            </a:endParaRPr>
          </a:p>
          <a:p>
            <a:pPr marL="0" indent="536575" algn="r">
              <a:buNone/>
            </a:pPr>
            <a:r>
              <a:rPr lang="uz-Cyrl-UZ" sz="2800" dirty="0">
                <a:latin typeface="Times New Roman" panose="02020603050405020304" pitchFamily="18" charset="0"/>
                <a:cs typeface="Times New Roman" panose="02020603050405020304" pitchFamily="18" charset="0"/>
              </a:rPr>
              <a:t>δ</a:t>
            </a:r>
            <a:r>
              <a:rPr lang="uz-Cyrl-UZ" sz="2800" baseline="-250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 δ</a:t>
            </a:r>
            <a:r>
              <a:rPr lang="uz-Cyrl-UZ" sz="2800" baseline="-25000" dirty="0">
                <a:latin typeface="Times New Roman" panose="02020603050405020304" pitchFamily="18" charset="0"/>
                <a:cs typeface="Times New Roman" panose="02020603050405020304" pitchFamily="18" charset="0"/>
              </a:rPr>
              <a:t>о</a:t>
            </a:r>
            <a:r>
              <a:rPr lang="uz-Latn-UZ" sz="2800" dirty="0">
                <a:latin typeface="Times New Roman" panose="02020603050405020304" pitchFamily="18" charset="0"/>
                <a:cs typeface="Times New Roman" panose="02020603050405020304" pitchFamily="18" charset="0"/>
              </a:rPr>
              <a:t>                      </a:t>
            </a:r>
            <a:r>
              <a:rPr lang="uz-Latn-UZ" sz="2800" dirty="0" smtClean="0">
                <a:latin typeface="Times New Roman" panose="02020603050405020304" pitchFamily="18" charset="0"/>
                <a:cs typeface="Times New Roman" panose="02020603050405020304" pitchFamily="18" charset="0"/>
              </a:rPr>
              <a:t>            </a:t>
            </a:r>
            <a:r>
              <a:rPr lang="uz-Latn-UZ" sz="2800" dirty="0">
                <a:latin typeface="Times New Roman" panose="02020603050405020304" pitchFamily="18" charset="0"/>
                <a:cs typeface="Times New Roman" panose="02020603050405020304" pitchFamily="18" charset="0"/>
              </a:rPr>
              <a:t>(18.1)</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175080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260648"/>
            <a:ext cx="8229600" cy="6480720"/>
          </a:xfrm>
        </p:spPr>
        <p:txBody>
          <a:bodyPr>
            <a:normAutofit/>
          </a:bodyPr>
          <a:lstStyle/>
          <a:p>
            <a:pPr marL="0" indent="0" algn="just">
              <a:buNone/>
            </a:pPr>
            <a:r>
              <a:rPr lang="uz-Cyrl-UZ" sz="2800" dirty="0" smtClean="0">
                <a:latin typeface="Times New Roman" panose="02020603050405020304" pitchFamily="18" charset="0"/>
                <a:cs typeface="Times New Roman" panose="02020603050405020304" pitchFamily="18" charset="0"/>
              </a:rPr>
              <a:t>ўзаро </a:t>
            </a:r>
            <a:r>
              <a:rPr lang="uz-Cyrl-UZ" sz="2800" dirty="0">
                <a:latin typeface="Times New Roman" panose="02020603050405020304" pitchFamily="18" charset="0"/>
                <a:cs typeface="Times New Roman" panose="02020603050405020304" pitchFamily="18" charset="0"/>
              </a:rPr>
              <a:t>жойлашиш чегараси кичкина бўлган деталларни йиғишда шароитни (18.1) тайинлаш жуда қийин, чунки йиғиш меанизмларини юқори аниқлик билан ишлашини талаб қилади ва туташаётган деталлар орасидаги чегара, туташаётган деталлар ўлчамига қараб, қатъий бўлиши зарур.</a:t>
            </a:r>
            <a:endParaRPr lang="ru-RU" sz="2800" b="1" dirty="0">
              <a:latin typeface="Times New Roman" panose="02020603050405020304" pitchFamily="18" charset="0"/>
              <a:cs typeface="Times New Roman" panose="02020603050405020304" pitchFamily="18" charset="0"/>
            </a:endParaRPr>
          </a:p>
          <a:p>
            <a:pPr marL="0" indent="536575" algn="just">
              <a:buNone/>
            </a:pPr>
            <a:r>
              <a:rPr lang="uz-Cyrl-UZ" sz="2800" dirty="0">
                <a:latin typeface="Times New Roman" panose="02020603050405020304" pitchFamily="18" charset="0"/>
                <a:cs typeface="Times New Roman" panose="02020603050405020304" pitchFamily="18" charset="0"/>
              </a:rPr>
              <a:t>Бундай ҳолатда тегишли компенсаторлар (ростлагичлар) кўзда тутилиши зарур, шароит (18.1) эса қуйидагича ифодаланади</a:t>
            </a:r>
            <a:r>
              <a:rPr lang="uz-Latn-UZ"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536575" algn="ctr">
              <a:buNone/>
            </a:pPr>
            <a:r>
              <a:rPr lang="uz-Cyrl-UZ" sz="2800" dirty="0">
                <a:latin typeface="Times New Roman" panose="02020603050405020304" pitchFamily="18" charset="0"/>
                <a:cs typeface="Times New Roman" panose="02020603050405020304" pitchFamily="18" charset="0"/>
              </a:rPr>
              <a:t>δ</a:t>
            </a:r>
            <a:r>
              <a:rPr lang="uz-Cyrl-UZ" sz="2800" baseline="-250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 δ</a:t>
            </a:r>
            <a:r>
              <a:rPr lang="uz-Cyrl-UZ" sz="2800" baseline="-25000" dirty="0">
                <a:latin typeface="Times New Roman" panose="02020603050405020304" pitchFamily="18" charset="0"/>
                <a:cs typeface="Times New Roman" panose="02020603050405020304" pitchFamily="18" charset="0"/>
              </a:rPr>
              <a:t> о</a:t>
            </a:r>
            <a:r>
              <a:rPr lang="uz-Cyrl-UZ" sz="2800" dirty="0">
                <a:latin typeface="Times New Roman" panose="02020603050405020304" pitchFamily="18" charset="0"/>
                <a:cs typeface="Times New Roman" panose="02020603050405020304" pitchFamily="18" charset="0"/>
              </a:rPr>
              <a:t>+К</a:t>
            </a:r>
            <a:endParaRPr lang="ru-RU" sz="2800" b="1" dirty="0">
              <a:latin typeface="Times New Roman" panose="02020603050405020304" pitchFamily="18" charset="0"/>
              <a:cs typeface="Times New Roman" panose="02020603050405020304" pitchFamily="18" charset="0"/>
            </a:endParaRPr>
          </a:p>
          <a:p>
            <a:pPr marL="0" indent="536575" algn="just">
              <a:buNone/>
            </a:pPr>
            <a:r>
              <a:rPr lang="uz-Cyrl-UZ" sz="2800" dirty="0">
                <a:latin typeface="Times New Roman" panose="02020603050405020304" pitchFamily="18" charset="0"/>
                <a:cs typeface="Times New Roman" panose="02020603050405020304" pitchFamily="18" charset="0"/>
              </a:rPr>
              <a:t>бу </a:t>
            </a:r>
            <a:r>
              <a:rPr lang="uz-Cyrl-UZ" sz="2800" dirty="0" smtClean="0">
                <a:latin typeface="Times New Roman" panose="02020603050405020304" pitchFamily="18" charset="0"/>
                <a:cs typeface="Times New Roman" panose="02020603050405020304" pitchFamily="18" charset="0"/>
              </a:rPr>
              <a:t>ерда:</a:t>
            </a:r>
            <a:r>
              <a:rPr lang="uz-Latn-UZ" sz="2800" dirty="0" smtClean="0">
                <a:latin typeface="Times New Roman" panose="02020603050405020304" pitchFamily="18" charset="0"/>
                <a:cs typeface="Times New Roman" panose="02020603050405020304" pitchFamily="18" charset="0"/>
              </a:rPr>
              <a:t> </a:t>
            </a:r>
            <a:r>
              <a:rPr lang="uz-Latn-UZ" sz="2800" dirty="0">
                <a:latin typeface="Times New Roman" panose="02020603050405020304" pitchFamily="18" charset="0"/>
                <a:cs typeface="Times New Roman" panose="02020603050405020304" pitchFamily="18" charset="0"/>
              </a:rPr>
              <a:t>К </a:t>
            </a:r>
            <a:r>
              <a:rPr lang="uz-Cyrl-UZ" sz="2800" dirty="0" smtClean="0">
                <a:latin typeface="Times New Roman" panose="02020603050405020304" pitchFamily="18" charset="0"/>
                <a:cs typeface="Times New Roman" panose="02020603050405020304" pitchFamily="18" charset="0"/>
              </a:rPr>
              <a:t>– йиғилаётган </a:t>
            </a:r>
            <a:r>
              <a:rPr lang="uz-Cyrl-UZ" sz="2800" dirty="0">
                <a:latin typeface="Times New Roman" panose="02020603050405020304" pitchFamily="18" charset="0"/>
                <a:cs typeface="Times New Roman" panose="02020603050405020304" pitchFamily="18" charset="0"/>
              </a:rPr>
              <a:t>деталларнинг ўзаро жойлаштиришдаги умумий хатолигини ростловчи катталик.</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276057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179512" y="44624"/>
            <a:ext cx="8712968" cy="6552728"/>
          </a:xfrm>
        </p:spPr>
        <p:txBody>
          <a:bodyPr>
            <a:noAutofit/>
          </a:bodyPr>
          <a:lstStyle/>
          <a:p>
            <a:pPr marL="0" indent="536575" algn="just">
              <a:lnSpc>
                <a:spcPct val="130000"/>
              </a:lnSpc>
              <a:spcBef>
                <a:spcPts val="0"/>
              </a:spcBef>
              <a:buNone/>
            </a:pPr>
            <a:r>
              <a:rPr lang="ru-RU" sz="2800" dirty="0" err="1">
                <a:latin typeface="Times New Roman" panose="02020603050405020304" pitchFamily="18" charset="0"/>
                <a:cs typeface="Times New Roman" panose="02020603050405020304" pitchFamily="18" charset="0"/>
              </a:rPr>
              <a:t>Келтирилган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шароит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бажарилиши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чегараланган</a:t>
            </a:r>
            <a:r>
              <a:rPr lang="ru-RU" sz="2800" dirty="0">
                <a:latin typeface="Times New Roman" panose="02020603050405020304" pitchFamily="18" charset="0"/>
                <a:cs typeface="Times New Roman" panose="02020603050405020304" pitchFamily="18" charset="0"/>
              </a:rPr>
              <a:t> (18.1) </a:t>
            </a:r>
            <a:r>
              <a:rPr lang="ru-RU" sz="2800" dirty="0" err="1">
                <a:latin typeface="Times New Roman" panose="02020603050405020304" pitchFamily="18" charset="0"/>
                <a:cs typeface="Times New Roman" panose="02020603050405020304" pitchFamily="18" charset="0"/>
              </a:rPr>
              <a:t>тенгсизлик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зонасида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келтирилади</a:t>
            </a:r>
            <a:r>
              <a:rPr lang="ru-RU" sz="2800" dirty="0">
                <a:latin typeface="Times New Roman" panose="02020603050405020304" pitchFamily="18" charset="0"/>
                <a:cs typeface="Times New Roman" panose="02020603050405020304" pitchFamily="18" charset="0"/>
              </a:rPr>
              <a:t>.</a:t>
            </a:r>
          </a:p>
          <a:p>
            <a:pPr marL="0" indent="536575" algn="just">
              <a:lnSpc>
                <a:spcPct val="130000"/>
              </a:lnSpc>
              <a:spcBef>
                <a:spcPts val="0"/>
              </a:spcBef>
              <a:buNone/>
            </a:pPr>
            <a:r>
              <a:rPr lang="ru-RU" sz="2800" dirty="0" err="1">
                <a:latin typeface="Times New Roman" panose="02020603050405020304" pitchFamily="18" charset="0"/>
                <a:cs typeface="Times New Roman" panose="02020603050405020304" pitchFamily="18" charset="0"/>
              </a:rPr>
              <a:t>Ҳаракат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шундай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келадики</a:t>
            </a:r>
            <a:r>
              <a:rPr lang="ru-RU" sz="2800" dirty="0">
                <a:latin typeface="Times New Roman" panose="02020603050405020304" pitchFamily="18" charset="0"/>
                <a:cs typeface="Times New Roman" panose="02020603050405020304" pitchFamily="18" charset="0"/>
              </a:rPr>
              <a:t>, бунда </a:t>
            </a:r>
            <a:r>
              <a:rPr lang="el-GR" sz="2800" dirty="0" smtClean="0">
                <a:latin typeface="Times New Roman" panose="02020603050405020304" pitchFamily="18" charset="0"/>
                <a:cs typeface="Times New Roman" panose="02020603050405020304" pitchFamily="18" charset="0"/>
              </a:rPr>
              <a:t>δ</a:t>
            </a:r>
            <a:r>
              <a:rPr lang="el-GR" sz="2800" baseline="-25000" dirty="0" smtClean="0">
                <a:latin typeface="Times New Roman" panose="02020603050405020304" pitchFamily="18" charset="0"/>
                <a:cs typeface="Times New Roman" panose="02020603050405020304" pitchFamily="18" charset="0"/>
              </a:rPr>
              <a:t>∑</a:t>
            </a:r>
            <a:r>
              <a:rPr lang="el-GR" sz="2800" dirty="0" smtClean="0">
                <a:latin typeface="Times New Roman" panose="02020603050405020304" pitchFamily="18" charset="0"/>
                <a:cs typeface="Times New Roman" panose="02020603050405020304" pitchFamily="18" charset="0"/>
              </a:rPr>
              <a:t>&lt;δ</a:t>
            </a:r>
            <a:r>
              <a:rPr lang="ru-RU" sz="2800" baseline="-25000" dirty="0" smtClean="0">
                <a:latin typeface="Times New Roman" panose="02020603050405020304" pitchFamily="18" charset="0"/>
                <a:cs typeface="Times New Roman" panose="02020603050405020304" pitchFamily="18" charset="0"/>
              </a:rPr>
              <a:t>о</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туташаётган</a:t>
            </a:r>
            <a:r>
              <a:rPr lang="ru-RU" sz="2800" dirty="0">
                <a:latin typeface="Times New Roman" panose="02020603050405020304" pitchFamily="18" charset="0"/>
                <a:cs typeface="Times New Roman" panose="02020603050405020304" pitchFamily="18" charset="0"/>
              </a:rPr>
              <a:t> юза </a:t>
            </a:r>
            <a:r>
              <a:rPr lang="ru-RU" sz="2800" dirty="0" err="1">
                <a:latin typeface="Times New Roman" panose="02020603050405020304" pitchFamily="18" charset="0"/>
                <a:cs typeface="Times New Roman" panose="02020603050405020304" pitchFamily="18" charset="0"/>
              </a:rPr>
              <a:t>бўйлаб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ўзаро</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ростланади</a:t>
            </a:r>
            <a:r>
              <a:rPr lang="ru-RU" sz="2800" dirty="0">
                <a:latin typeface="Times New Roman" panose="02020603050405020304" pitchFamily="18" charset="0"/>
                <a:cs typeface="Times New Roman" panose="02020603050405020304" pitchFamily="18" charset="0"/>
              </a:rPr>
              <a:t>.</a:t>
            </a:r>
          </a:p>
          <a:p>
            <a:pPr marL="0" indent="536575" algn="just">
              <a:lnSpc>
                <a:spcPct val="130000"/>
              </a:lnSpc>
              <a:spcBef>
                <a:spcPts val="0"/>
              </a:spcBef>
              <a:buNone/>
            </a:pPr>
            <a:r>
              <a:rPr lang="ru-RU" sz="2800" dirty="0" err="1">
                <a:latin typeface="Times New Roman" panose="02020603050405020304" pitchFamily="18" charset="0"/>
                <a:cs typeface="Times New Roman" panose="02020603050405020304" pitchFamily="18" charset="0"/>
              </a:rPr>
              <a:t>Ҳозирги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ҳаракатланувчи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базада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туташ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юзаларни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жойлаштиришни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этувчи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борада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изланишлар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тарқалган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изланишлар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механизмлар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сифатида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кўпинча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қўлда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элементларига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асосланган</a:t>
            </a:r>
            <a:r>
              <a:rPr lang="ru-RU" sz="2800" dirty="0">
                <a:latin typeface="Times New Roman" panose="02020603050405020304" pitchFamily="18" charset="0"/>
                <a:cs typeface="Times New Roman" panose="02020603050405020304" pitchFamily="18" charset="0"/>
              </a:rPr>
              <a:t> механизм </a:t>
            </a:r>
            <a:r>
              <a:rPr lang="ru-RU" sz="2800" dirty="0" err="1">
                <a:latin typeface="Times New Roman" panose="02020603050405020304" pitchFamily="18" charset="0"/>
                <a:cs typeface="Times New Roman" panose="02020603050405020304" pitchFamily="18" charset="0"/>
              </a:rPr>
              <a:t>тушунилади</a:t>
            </a:r>
            <a:r>
              <a:rPr lang="ru-RU" sz="28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044422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88640"/>
            <a:ext cx="8424936" cy="6336704"/>
          </a:xfrm>
        </p:spPr>
        <p:txBody>
          <a:bodyPr>
            <a:noAutofit/>
          </a:bodyPr>
          <a:lstStyle/>
          <a:p>
            <a:pPr marL="0" indent="536575" algn="just">
              <a:lnSpc>
                <a:spcPct val="130000"/>
              </a:lnSpc>
              <a:spcBef>
                <a:spcPts val="0"/>
              </a:spcBef>
              <a:buNone/>
            </a:pPr>
            <a:r>
              <a:rPr lang="ru-RU" sz="2800" dirty="0" err="1">
                <a:latin typeface="Times New Roman" panose="02020603050405020304" pitchFamily="18" charset="0"/>
                <a:cs typeface="Times New Roman" panose="02020603050405020304" pitchFamily="18" charset="0"/>
              </a:rPr>
              <a:t>Изланиш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борадиган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ҳарактерли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ҳосса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йиғилаётган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нисбий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жойлашишини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назорат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баҳоловчи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элементларнинг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билвосита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бўлмаслигидир</a:t>
            </a:r>
            <a:r>
              <a:rPr lang="ru-RU" sz="2800" dirty="0">
                <a:latin typeface="Times New Roman" panose="02020603050405020304" pitchFamily="18" charset="0"/>
                <a:cs typeface="Times New Roman" panose="02020603050405020304" pitchFamily="18" charset="0"/>
              </a:rPr>
              <a:t>. Шу </a:t>
            </a:r>
            <a:r>
              <a:rPr lang="ru-RU" sz="2800" dirty="0" err="1">
                <a:latin typeface="Times New Roman" panose="02020603050405020304" pitchFamily="18" charset="0"/>
                <a:cs typeface="Times New Roman" panose="02020603050405020304" pitchFamily="18" charset="0"/>
              </a:rPr>
              <a:t>сабабли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изланиш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механизми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автоизланиш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термини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тарқалган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фақат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келтирувчи</a:t>
            </a:r>
            <a:r>
              <a:rPr lang="ru-RU" sz="2800" dirty="0">
                <a:latin typeface="Times New Roman" panose="02020603050405020304" pitchFamily="18" charset="0"/>
                <a:cs typeface="Times New Roman" panose="02020603050405020304" pitchFamily="18" charset="0"/>
              </a:rPr>
              <a:t> орган </a:t>
            </a:r>
            <a:r>
              <a:rPr lang="ru-RU" sz="2800" dirty="0" err="1">
                <a:latin typeface="Times New Roman" panose="02020603050405020304" pitchFamily="18" charset="0"/>
                <a:cs typeface="Times New Roman" panose="02020603050405020304" pitchFamily="18" charset="0"/>
              </a:rPr>
              <a:t>бўлиб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томондан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мос</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келмаслиги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томондан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назорат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органни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йўқлиги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камлиги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ҳисобланади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механизмлар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универсаллиги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камаяди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40012301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23528" y="332656"/>
            <a:ext cx="8496944" cy="6264696"/>
          </a:xfrm>
        </p:spPr>
        <p:txBody>
          <a:bodyPr>
            <a:noAutofit/>
          </a:bodyPr>
          <a:lstStyle/>
          <a:p>
            <a:pPr marL="0" indent="536575" algn="just">
              <a:lnSpc>
                <a:spcPct val="130000"/>
              </a:lnSpc>
              <a:spcBef>
                <a:spcPts val="600"/>
              </a:spcBef>
              <a:buNone/>
            </a:pPr>
            <a:r>
              <a:rPr lang="ru-RU" sz="2800" dirty="0" err="1">
                <a:latin typeface="Times New Roman" panose="02020603050405020304" pitchFamily="18" charset="0"/>
                <a:cs typeface="Times New Roman" panose="02020603050405020304" pitchFamily="18" charset="0"/>
              </a:rPr>
              <a:t>Автоизланишда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туташаётган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ҳаракатсиз</a:t>
            </a:r>
            <a:r>
              <a:rPr lang="ru-RU" sz="2800" dirty="0">
                <a:latin typeface="Times New Roman" panose="02020603050405020304" pitchFamily="18" charset="0"/>
                <a:cs typeface="Times New Roman" panose="02020603050405020304" pitchFamily="18" charset="0"/>
              </a:rPr>
              <a:t> база </a:t>
            </a:r>
            <a:r>
              <a:rPr lang="ru-RU" sz="2800" dirty="0" err="1">
                <a:latin typeface="Times New Roman" panose="02020603050405020304" pitchFamily="18" charset="0"/>
                <a:cs typeface="Times New Roman" panose="02020603050405020304" pitchFamily="18" charset="0"/>
              </a:rPr>
              <a:t>бўлса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юзада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ўқига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перпенликуляр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ҳолатда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қонунлар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траекториялар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бўйича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ҳаракатланади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масалан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тўғри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чизиқ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бўйича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аррасимон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эгри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чизиқ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бўйича</a:t>
            </a:r>
            <a:r>
              <a:rPr lang="ru-RU" sz="2800" dirty="0">
                <a:latin typeface="Times New Roman" panose="02020603050405020304" pitchFamily="18" charset="0"/>
                <a:cs typeface="Times New Roman" panose="02020603050405020304" pitchFamily="18" charset="0"/>
              </a:rPr>
              <a:t>, синусоид, спирал </a:t>
            </a:r>
            <a:r>
              <a:rPr lang="ru-RU" sz="2800" dirty="0" err="1">
                <a:latin typeface="Times New Roman" panose="02020603050405020304" pitchFamily="18" charset="0"/>
                <a:cs typeface="Times New Roman" panose="02020603050405020304" pitchFamily="18" charset="0"/>
              </a:rPr>
              <a:t>бўйича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бошқалар</a:t>
            </a:r>
            <a:r>
              <a:rPr lang="ru-RU" sz="2800" dirty="0">
                <a:latin typeface="Times New Roman" panose="02020603050405020304" pitchFamily="18" charset="0"/>
                <a:cs typeface="Times New Roman" panose="02020603050405020304" pitchFamily="18" charset="0"/>
              </a:rPr>
              <a:t>. </a:t>
            </a:r>
          </a:p>
          <a:p>
            <a:pPr marL="0" indent="536575" algn="just">
              <a:lnSpc>
                <a:spcPct val="130000"/>
              </a:lnSpc>
              <a:spcBef>
                <a:spcPts val="600"/>
              </a:spcBef>
              <a:buNone/>
            </a:pPr>
            <a:r>
              <a:rPr lang="ru-RU" sz="2800" dirty="0" err="1">
                <a:latin typeface="Times New Roman" panose="02020603050405020304" pitchFamily="18" charset="0"/>
                <a:cs typeface="Times New Roman" panose="02020603050405020304" pitchFamily="18" charset="0"/>
              </a:rPr>
              <a:t>Деталлар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бир-бирига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маълум</a:t>
            </a:r>
            <a:r>
              <a:rPr lang="ru-RU" sz="2800" dirty="0">
                <a:latin typeface="Times New Roman" panose="02020603050405020304" pitchFamily="18" charset="0"/>
                <a:cs typeface="Times New Roman" panose="02020603050405020304" pitchFamily="18" charset="0"/>
              </a:rPr>
              <a:t> куч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сиқилади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Туташаётган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контурлар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мос</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втулкага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киритилади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аксинча</a:t>
            </a:r>
            <a:r>
              <a:rPr lang="ru-RU" sz="2800" dirty="0">
                <a:latin typeface="Times New Roman" panose="02020603050405020304" pitchFamily="18" charset="0"/>
                <a:cs typeface="Times New Roman" panose="02020603050405020304" pitchFamily="18" charset="0"/>
              </a:rPr>
              <a:t> втулка </a:t>
            </a:r>
            <a:r>
              <a:rPr lang="ru-RU" sz="2800" dirty="0" err="1">
                <a:latin typeface="Times New Roman" panose="02020603050405020304" pitchFamily="18" charset="0"/>
                <a:cs typeface="Times New Roman" panose="02020603050405020304" pitchFamily="18" charset="0"/>
              </a:rPr>
              <a:t>ўққа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бириктиралади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Шундай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схемалар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мавжудки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бўйича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иккала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бўйича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изланиш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бажарилади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3580018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568952" cy="6192688"/>
          </a:xfrm>
        </p:spPr>
        <p:txBody>
          <a:bodyPr>
            <a:noAutofit/>
          </a:bodyPr>
          <a:lstStyle/>
          <a:p>
            <a:pPr marL="0" indent="536575" algn="just">
              <a:lnSpc>
                <a:spcPct val="150000"/>
              </a:lnSpc>
              <a:spcBef>
                <a:spcPts val="0"/>
              </a:spcBef>
              <a:buNone/>
            </a:pPr>
            <a:r>
              <a:rPr lang="uz-Cyrl-UZ" sz="2800" dirty="0">
                <a:latin typeface="Times New Roman" panose="02020603050405020304" pitchFamily="18" charset="0"/>
                <a:cs typeface="Times New Roman" panose="02020603050405020304" pitchFamily="18" charset="0"/>
              </a:rPr>
              <a:t>Берилган зона чегарасида йиғишдан аввал деталларнинг дастлабки жойлашиш жойи мутлақо бетартиб бўлиши мумкин, шу сабабли ростлаш жараёни эҳтимоллик характерига эга. Деталларни изланиш ҳаракат билан деталларни бир-бирига мослаб йиғиш эҳтимоллик жараёни бўлиб, йиғиш давомида бир детал иккинчи детал юзасини эгаллайди.</a:t>
            </a:r>
            <a:endParaRPr lang="ru-RU" sz="28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241087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260648"/>
            <a:ext cx="8640960" cy="6264696"/>
          </a:xfrm>
        </p:spPr>
        <p:txBody>
          <a:bodyPr>
            <a:noAutofit/>
          </a:bodyPr>
          <a:lstStyle/>
          <a:p>
            <a:pPr marL="0" indent="442913" algn="just">
              <a:lnSpc>
                <a:spcPct val="120000"/>
              </a:lnSpc>
              <a:spcBef>
                <a:spcPts val="600"/>
              </a:spcBef>
              <a:buNone/>
            </a:pPr>
            <a:r>
              <a:rPr lang="uz-Cyrl-UZ" sz="2800" dirty="0">
                <a:latin typeface="Times New Roman" panose="02020603050405020304" pitchFamily="18" charset="0"/>
                <a:cs typeface="Times New Roman" panose="02020603050405020304" pitchFamily="18" charset="0"/>
              </a:rPr>
              <a:t>Изланиш ҳаракати  бажариладиган механизмда ўхшаш вазифалар бошқа турли ҳолатларда ҳам ўз ечимини топмоқда. Бунда дастгоҳни назорат қилинаётган детал юзасининг ҳар бир нуқтаси бўйлаб ҳаракатлантиради, мос электротовушли материал сифат назоратида, ҳаракат майдонини оптик датчик билан ўлчашда, телекўрсатувда, кимёвий ишлаб чиқаришларда, радиолакацияда ва бошқаларда қўлланилади. Баъзи физик майдонларни бундай таҳлил усули, жумладан юза бўйича сканерлаш деган номни олди. Шундай қилиб автоизланиш ёрдамида ростлаш усулини сканерлаш деб номласа ҳам бўлади.</a:t>
            </a:r>
          </a:p>
        </p:txBody>
      </p:sp>
    </p:spTree>
    <p:extLst>
      <p:ext uri="{BB962C8B-B14F-4D97-AF65-F5344CB8AC3E}">
        <p14:creationId xmlns:p14="http://schemas.microsoft.com/office/powerpoint/2010/main" val="305685083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260648"/>
            <a:ext cx="8712968" cy="6408712"/>
          </a:xfrm>
        </p:spPr>
        <p:txBody>
          <a:bodyPr anchor="t">
            <a:noAutofit/>
          </a:bodyPr>
          <a:lstStyle/>
          <a:p>
            <a:pPr marL="0" indent="539750" algn="just">
              <a:spcBef>
                <a:spcPts val="600"/>
              </a:spcBef>
              <a:buNone/>
            </a:pPr>
            <a:r>
              <a:rPr lang="uz-Cyrl-UZ" sz="2800" dirty="0">
                <a:latin typeface="Times New Roman" panose="02020603050405020304" pitchFamily="18" charset="0"/>
                <a:cs typeface="Times New Roman" panose="02020603050405020304" pitchFamily="18" charset="0"/>
              </a:rPr>
              <a:t>Йиғилаётган деталларни мослаб жамлаш учун,  мос валик 1 ва пластина 2 (</a:t>
            </a:r>
            <a:r>
              <a:rPr lang="uz-Latn-UZ" sz="2800" dirty="0">
                <a:latin typeface="Times New Roman" panose="02020603050405020304" pitchFamily="18" charset="0"/>
                <a:cs typeface="Times New Roman" panose="02020603050405020304" pitchFamily="18" charset="0"/>
              </a:rPr>
              <a:t>18.1-</a:t>
            </a:r>
            <a:r>
              <a:rPr lang="uz-Cyrl-UZ" sz="2800" dirty="0">
                <a:latin typeface="Times New Roman" panose="02020603050405020304" pitchFamily="18" charset="0"/>
                <a:cs typeface="Times New Roman" panose="02020603050405020304" pitchFamily="18" charset="0"/>
              </a:rPr>
              <a:t>расм) </a:t>
            </a:r>
            <a:r>
              <a:rPr lang="uz-Latn-UZ" sz="2800" dirty="0">
                <a:latin typeface="Times New Roman" panose="02020603050405020304" pitchFamily="18" charset="0"/>
                <a:cs typeface="Times New Roman" panose="02020603050405020304" pitchFamily="18" charset="0"/>
              </a:rPr>
              <a:t>охирги</a:t>
            </a:r>
            <a:r>
              <a:rPr lang="uz-Cyrl-UZ" sz="2800" dirty="0">
                <a:latin typeface="Times New Roman" panose="02020603050405020304" pitchFamily="18" charset="0"/>
                <a:cs typeface="Times New Roman" panose="02020603050405020304" pitchFamily="18" charset="0"/>
              </a:rPr>
              <a:t>ни (3) ўқ тешиги бўлган юзасини сканерлаш қуйидагича боради: ўқ О, проекцияси (марказ О</a:t>
            </a:r>
            <a:r>
              <a:rPr lang="uz-Cyrl-UZ" sz="2800" baseline="-25000" dirty="0">
                <a:latin typeface="Times New Roman" panose="02020603050405020304" pitchFamily="18" charset="0"/>
                <a:cs typeface="Times New Roman" panose="02020603050405020304" pitchFamily="18" charset="0"/>
              </a:rPr>
              <a:t>1</a:t>
            </a:r>
            <a:r>
              <a:rPr lang="uz-Cyrl-UZ" sz="2800" dirty="0">
                <a:latin typeface="Times New Roman" panose="02020603050405020304" pitchFamily="18" charset="0"/>
                <a:cs typeface="Times New Roman" panose="02020603050405020304" pitchFamily="18" charset="0"/>
              </a:rPr>
              <a:t>) қандайдир мм </a:t>
            </a:r>
            <a:r>
              <a:rPr lang="uz-Cyrl-UZ" sz="2800" dirty="0" smtClean="0">
                <a:latin typeface="Times New Roman" panose="02020603050405020304" pitchFamily="18" charset="0"/>
                <a:cs typeface="Times New Roman" panose="02020603050405020304" pitchFamily="18" charset="0"/>
              </a:rPr>
              <a:t>траектория </a:t>
            </a:r>
            <a:r>
              <a:rPr lang="uz-Cyrl-UZ" sz="2800" dirty="0">
                <a:latin typeface="Times New Roman" panose="02020603050405020304" pitchFamily="18" charset="0"/>
                <a:cs typeface="Times New Roman" panose="02020603050405020304" pitchFamily="18" charset="0"/>
              </a:rPr>
              <a:t>бўйича горизонтал текисликда ҳаракатланиб О</a:t>
            </a:r>
            <a:r>
              <a:rPr lang="uz-Cyrl-UZ" sz="2800" baseline="-25000" dirty="0">
                <a:latin typeface="Times New Roman" panose="02020603050405020304" pitchFamily="18" charset="0"/>
                <a:cs typeface="Times New Roman" panose="02020603050405020304" pitchFamily="18" charset="0"/>
              </a:rPr>
              <a:t>2 </a:t>
            </a:r>
            <a:r>
              <a:rPr lang="uz-Cyrl-UZ" sz="2800" dirty="0">
                <a:latin typeface="Times New Roman" panose="02020603050405020304" pitchFamily="18" charset="0"/>
                <a:cs typeface="Times New Roman" panose="02020603050405020304" pitchFamily="18" charset="0"/>
              </a:rPr>
              <a:t>ўққа яқинлашади (тешик маркази О</a:t>
            </a:r>
            <a:r>
              <a:rPr lang="uz-Cyrl-UZ" sz="2800" baseline="-25000" dirty="0">
                <a:latin typeface="Times New Roman" panose="02020603050405020304" pitchFamily="18" charset="0"/>
                <a:cs typeface="Times New Roman" panose="02020603050405020304" pitchFamily="18" charset="0"/>
              </a:rPr>
              <a:t>2</a:t>
            </a:r>
            <a:r>
              <a:rPr lang="uz-Cyrl-UZ" sz="2800" dirty="0">
                <a:latin typeface="Times New Roman" panose="02020603050405020304" pitchFamily="18" charset="0"/>
                <a:cs typeface="Times New Roman" panose="02020603050405020304" pitchFamily="18" charset="0"/>
              </a:rPr>
              <a:t>) ва валик унга кириши мумкин. Бунда шартга амал қилиш учун мм</a:t>
            </a:r>
            <a:r>
              <a:rPr lang="uz-Cyrl-UZ" sz="2800" baseline="-25000" dirty="0">
                <a:latin typeface="Times New Roman" panose="02020603050405020304" pitchFamily="18" charset="0"/>
                <a:cs typeface="Times New Roman" panose="02020603050405020304" pitchFamily="18" charset="0"/>
              </a:rPr>
              <a:t>1 </a:t>
            </a:r>
            <a:r>
              <a:rPr lang="uz-Cyrl-UZ" sz="2800" dirty="0">
                <a:latin typeface="Times New Roman" panose="02020603050405020304" pitchFamily="18" charset="0"/>
                <a:cs typeface="Times New Roman" panose="02020603050405020304" pitchFamily="18" charset="0"/>
              </a:rPr>
              <a:t>траектория О</a:t>
            </a:r>
            <a:r>
              <a:rPr lang="uz-Cyrl-UZ" sz="2800" baseline="-25000" dirty="0">
                <a:latin typeface="Times New Roman" panose="02020603050405020304" pitchFamily="18" charset="0"/>
                <a:cs typeface="Times New Roman" panose="02020603050405020304" pitchFamily="18" charset="0"/>
              </a:rPr>
              <a:t>2</a:t>
            </a:r>
            <a:r>
              <a:rPr lang="uz-Cyrl-UZ" sz="2800" dirty="0">
                <a:latin typeface="Times New Roman" panose="02020603050405020304" pitchFamily="18" charset="0"/>
                <a:cs typeface="Times New Roman" panose="02020603050405020304" pitchFamily="18" charset="0"/>
              </a:rPr>
              <a:t> марказли айлана ва r=r</a:t>
            </a:r>
            <a:r>
              <a:rPr lang="uz-Cyrl-UZ" sz="2800" baseline="-25000" dirty="0">
                <a:latin typeface="Times New Roman" panose="02020603050405020304" pitchFamily="18" charset="0"/>
                <a:cs typeface="Times New Roman" panose="02020603050405020304" pitchFamily="18" charset="0"/>
              </a:rPr>
              <a:t>o</a:t>
            </a:r>
            <a:r>
              <a:rPr lang="uz-Cyrl-UZ" sz="2800" dirty="0">
                <a:latin typeface="Times New Roman" panose="02020603050405020304" pitchFamily="18" charset="0"/>
                <a:cs typeface="Times New Roman" panose="02020603050405020304" pitchFamily="18" charset="0"/>
              </a:rPr>
              <a:t>-r</a:t>
            </a:r>
            <a:r>
              <a:rPr lang="uz-Cyrl-UZ" sz="2800" baseline="-25000" dirty="0">
                <a:latin typeface="Times New Roman" panose="02020603050405020304" pitchFamily="18" charset="0"/>
                <a:cs typeface="Times New Roman" panose="02020603050405020304" pitchFamily="18" charset="0"/>
              </a:rPr>
              <a:t>в </a:t>
            </a:r>
            <a:r>
              <a:rPr lang="uz-Cyrl-UZ" sz="2800" dirty="0">
                <a:latin typeface="Times New Roman" panose="02020603050405020304" pitchFamily="18" charset="0"/>
                <a:cs typeface="Times New Roman" panose="02020603050405020304" pitchFamily="18" charset="0"/>
              </a:rPr>
              <a:t>радиус орқали ўтиши керак. Бу ерда</a:t>
            </a:r>
            <a:r>
              <a:rPr lang="uz-Latn-UZ" sz="2800" dirty="0">
                <a:latin typeface="Times New Roman" panose="02020603050405020304" pitchFamily="18" charset="0"/>
                <a:cs typeface="Times New Roman" panose="02020603050405020304" pitchFamily="18" charset="0"/>
              </a:rPr>
              <a:t> r</a:t>
            </a:r>
            <a:r>
              <a:rPr lang="uz-Latn-UZ" sz="2800" baseline="-25000" dirty="0">
                <a:latin typeface="Times New Roman" panose="02020603050405020304" pitchFamily="18" charset="0"/>
                <a:cs typeface="Times New Roman" panose="02020603050405020304" pitchFamily="18" charset="0"/>
              </a:rPr>
              <a:t>o</a:t>
            </a:r>
            <a:r>
              <a:rPr lang="uz-Cyrl-UZ" sz="2800" dirty="0">
                <a:latin typeface="Times New Roman" panose="02020603050405020304" pitchFamily="18" charset="0"/>
                <a:cs typeface="Times New Roman" panose="02020603050405020304" pitchFamily="18" charset="0"/>
              </a:rPr>
              <a:t>-тешик радиуси, </a:t>
            </a:r>
            <a:r>
              <a:rPr lang="uz-Latn-UZ" sz="2800" dirty="0">
                <a:latin typeface="Times New Roman" panose="02020603050405020304" pitchFamily="18" charset="0"/>
                <a:cs typeface="Times New Roman" panose="02020603050405020304" pitchFamily="18" charset="0"/>
              </a:rPr>
              <a:t>r</a:t>
            </a:r>
            <a:r>
              <a:rPr lang="uz-Cyrl-UZ" sz="2800" baseline="-25000" dirty="0">
                <a:latin typeface="Times New Roman" panose="02020603050405020304" pitchFamily="18" charset="0"/>
                <a:cs typeface="Times New Roman" panose="02020603050405020304" pitchFamily="18" charset="0"/>
              </a:rPr>
              <a:t>в</a:t>
            </a:r>
            <a:r>
              <a:rPr lang="uz-Cyrl-UZ" sz="2800" dirty="0">
                <a:latin typeface="Times New Roman" panose="02020603050405020304" pitchFamily="18" charset="0"/>
                <a:cs typeface="Times New Roman" panose="02020603050405020304" pitchFamily="18" charset="0"/>
              </a:rPr>
              <a:t> валик радиуси. Бу О</a:t>
            </a:r>
            <a:r>
              <a:rPr lang="uz-Latn-UZ" sz="2800" baseline="-25000" dirty="0">
                <a:latin typeface="Times New Roman" panose="02020603050405020304" pitchFamily="18" charset="0"/>
                <a:cs typeface="Times New Roman" panose="02020603050405020304" pitchFamily="18" charset="0"/>
              </a:rPr>
              <a:t>1</a:t>
            </a:r>
            <a:r>
              <a:rPr lang="uz-Cyrl-UZ" sz="2800" dirty="0">
                <a:latin typeface="Times New Roman" panose="02020603050405020304" pitchFamily="18" charset="0"/>
                <a:cs typeface="Times New Roman" panose="02020603050405020304" pitchFamily="18" charset="0"/>
              </a:rPr>
              <a:t>О</a:t>
            </a:r>
            <a:r>
              <a:rPr lang="uz-Cyrl-UZ" sz="2800" baseline="-25000" dirty="0">
                <a:latin typeface="Times New Roman" panose="02020603050405020304" pitchFamily="18" charset="0"/>
                <a:cs typeface="Times New Roman" panose="02020603050405020304" pitchFamily="18" charset="0"/>
              </a:rPr>
              <a:t>2 </a:t>
            </a:r>
            <a:r>
              <a:rPr lang="uz-Cyrl-UZ" sz="2800" dirty="0">
                <a:latin typeface="Times New Roman" panose="02020603050405020304" pitchFamily="18" charset="0"/>
                <a:cs typeface="Times New Roman" panose="02020603050405020304" pitchFamily="18" charset="0"/>
              </a:rPr>
              <a:t>масофа, </a:t>
            </a:r>
            <a:r>
              <a:rPr lang="uz-Cyrl-UZ" sz="2800" dirty="0" smtClean="0">
                <a:latin typeface="Times New Roman" panose="02020603050405020304" pitchFamily="18" charset="0"/>
                <a:cs typeface="Times New Roman" panose="02020603050405020304" pitchFamily="18" charset="0"/>
              </a:rPr>
              <a:t>r </a:t>
            </a:r>
            <a:r>
              <a:rPr lang="uz-Cyrl-UZ" sz="2800" dirty="0">
                <a:latin typeface="Times New Roman" panose="02020603050405020304" pitchFamily="18" charset="0"/>
                <a:cs typeface="Times New Roman" panose="02020603050405020304" pitchFamily="18" charset="0"/>
              </a:rPr>
              <a:t>катталиги, яъни валик ва  тешик орасидаги тирқишдан кичкина бўлганда йиғиш содир бўлади. Ёки валик контури тиши чегарасига кирганда изланиш ёйилмасини “қуюқлиги” (изланиш зичлиги) катталигини аниқлаймиз.</a:t>
            </a:r>
          </a:p>
        </p:txBody>
      </p:sp>
    </p:spTree>
    <p:extLst>
      <p:ext uri="{BB962C8B-B14F-4D97-AF65-F5344CB8AC3E}">
        <p14:creationId xmlns:p14="http://schemas.microsoft.com/office/powerpoint/2010/main" val="361227501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5"/>
          <p:cNvSpPr>
            <a:spLocks noGrp="1"/>
          </p:cNvSpPr>
          <p:nvPr>
            <p:ph idx="1"/>
          </p:nvPr>
        </p:nvSpPr>
        <p:spPr>
          <a:xfrm>
            <a:off x="323528" y="5733256"/>
            <a:ext cx="8496944" cy="864095"/>
          </a:xfrm>
        </p:spPr>
        <p:txBody>
          <a:bodyPr>
            <a:noAutofit/>
          </a:bodyPr>
          <a:lstStyle/>
          <a:p>
            <a:pPr marL="0" indent="536575" algn="ctr">
              <a:buNone/>
            </a:pPr>
            <a:r>
              <a:rPr lang="ru-RU" sz="2400" dirty="0" smtClean="0">
                <a:latin typeface="Times New Roman" panose="02020603050405020304" pitchFamily="18" charset="0"/>
                <a:cs typeface="Times New Roman" panose="02020603050405020304" pitchFamily="18" charset="0"/>
              </a:rPr>
              <a:t>18.1-расм. </a:t>
            </a:r>
            <a:r>
              <a:rPr lang="ru-RU" sz="2400" dirty="0" err="1" smtClean="0">
                <a:latin typeface="Times New Roman" panose="02020603050405020304" pitchFamily="18" charset="0"/>
                <a:cs typeface="Times New Roman" panose="02020603050405020304" pitchFamily="18" charset="0"/>
              </a:rPr>
              <a:t>Деталларнинг</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марказга</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томон</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ҳаракатланиш</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схемаси</a:t>
            </a:r>
            <a:r>
              <a:rPr lang="ru-RU" sz="2400" dirty="0" smtClean="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6729" y="190086"/>
            <a:ext cx="4957519" cy="5399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6572232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336704"/>
          </a:xfrm>
        </p:spPr>
        <p:txBody>
          <a:bodyPr>
            <a:noAutofit/>
          </a:bodyPr>
          <a:lstStyle/>
          <a:p>
            <a:pPr marL="0" indent="536575" algn="just">
              <a:lnSpc>
                <a:spcPct val="130000"/>
              </a:lnSpc>
              <a:spcBef>
                <a:spcPts val="600"/>
              </a:spcBef>
              <a:buNone/>
            </a:pPr>
            <a:r>
              <a:rPr lang="uz-Cyrl-UZ" sz="2800" dirty="0">
                <a:latin typeface="Times New Roman" panose="02020603050405020304" pitchFamily="18" charset="0"/>
                <a:cs typeface="Times New Roman" panose="02020603050405020304" pitchFamily="18" charset="0"/>
              </a:rPr>
              <a:t>Бунинг учун йиғишда энг ноқулай шароитда икки туташ ёйилма чизиқ орасидаги масофани аниқлаймиз (изланиш қадами), яъни валик диаметри </a:t>
            </a:r>
            <a:r>
              <a:rPr lang="uz-Cyrl-UZ" sz="2800" dirty="0" smtClean="0">
                <a:latin typeface="Times New Roman" panose="02020603050405020304" pitchFamily="18" charset="0"/>
                <a:cs typeface="Times New Roman" panose="02020603050405020304" pitchFamily="18" charset="0"/>
              </a:rPr>
              <a:t>d</a:t>
            </a:r>
            <a:r>
              <a:rPr lang="uz-Cyrl-UZ" sz="2800" baseline="-25000" dirty="0" smtClean="0">
                <a:latin typeface="Times New Roman" panose="02020603050405020304" pitchFamily="18" charset="0"/>
                <a:cs typeface="Times New Roman" panose="02020603050405020304" pitchFamily="18" charset="0"/>
              </a:rPr>
              <a:t>вmax</a:t>
            </a:r>
            <a:r>
              <a:rPr lang="uz-Cyrl-UZ" sz="2800" dirty="0" smtClean="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максимал тешик диаметри </a:t>
            </a:r>
            <a:r>
              <a:rPr lang="uz-Cyrl-UZ" sz="2800" dirty="0" smtClean="0">
                <a:latin typeface="Times New Roman" panose="02020603050405020304" pitchFamily="18" charset="0"/>
                <a:cs typeface="Times New Roman" panose="02020603050405020304" pitchFamily="18" charset="0"/>
              </a:rPr>
              <a:t>d</a:t>
            </a:r>
            <a:r>
              <a:rPr lang="uz-Cyrl-UZ" sz="2800" baseline="-25000" dirty="0" smtClean="0">
                <a:latin typeface="Times New Roman" panose="02020603050405020304" pitchFamily="18" charset="0"/>
                <a:cs typeface="Times New Roman" panose="02020603050405020304" pitchFamily="18" charset="0"/>
              </a:rPr>
              <a:t>omin</a:t>
            </a:r>
            <a:r>
              <a:rPr lang="uz-Cyrl-UZ" sz="2800" dirty="0" smtClean="0">
                <a:latin typeface="Times New Roman" panose="02020603050405020304" pitchFamily="18" charset="0"/>
                <a:cs typeface="Times New Roman" panose="02020603050405020304" pitchFamily="18" charset="0"/>
              </a:rPr>
              <a:t>-минимал</a:t>
            </a:r>
            <a:r>
              <a:rPr lang="uz-Latn-UZ"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иккита ёнма-ён чизиқ, валик марказини тешикли детал юзасидан изланиш қадами ∆-га тенг бўлгандаги изи.</a:t>
            </a:r>
            <a:endParaRPr lang="ru-RU" sz="2800" b="1" dirty="0">
              <a:latin typeface="Times New Roman" panose="02020603050405020304" pitchFamily="18" charset="0"/>
              <a:cs typeface="Times New Roman" panose="02020603050405020304" pitchFamily="18" charset="0"/>
            </a:endParaRPr>
          </a:p>
          <a:p>
            <a:pPr marL="0" indent="536575" algn="just">
              <a:lnSpc>
                <a:spcPct val="130000"/>
              </a:lnSpc>
              <a:spcBef>
                <a:spcPts val="600"/>
              </a:spcBef>
              <a:buNone/>
            </a:pPr>
            <a:r>
              <a:rPr lang="uz-Cyrl-UZ" sz="2800" dirty="0">
                <a:latin typeface="Times New Roman" panose="02020603050405020304" pitchFamily="18" charset="0"/>
                <a:cs typeface="Times New Roman" panose="02020603050405020304" pitchFamily="18" charset="0"/>
              </a:rPr>
              <a:t>Расмдан келиб чиқишича киришишни таъминлаш учун қуйидаги шарт бажарилиши зарур.</a:t>
            </a:r>
            <a:endParaRPr lang="ru-RU" sz="2800" b="1" dirty="0">
              <a:latin typeface="Times New Roman" panose="02020603050405020304" pitchFamily="18" charset="0"/>
              <a:cs typeface="Times New Roman" panose="02020603050405020304" pitchFamily="18" charset="0"/>
            </a:endParaRPr>
          </a:p>
          <a:p>
            <a:pPr marL="0" indent="536575" algn="r">
              <a:lnSpc>
                <a:spcPct val="130000"/>
              </a:lnSpc>
              <a:spcBef>
                <a:spcPts val="600"/>
              </a:spcBef>
              <a:buNone/>
            </a:pPr>
            <a:r>
              <a:rPr lang="en-US" sz="2800" dirty="0">
                <a:latin typeface="Times New Roman" panose="02020603050405020304" pitchFamily="18" charset="0"/>
                <a:cs typeface="Times New Roman" panose="02020603050405020304" pitchFamily="18" charset="0"/>
              </a:rPr>
              <a:t>h+</a:t>
            </a:r>
            <a:r>
              <a:rPr lang="uz-Cyrl-UZ" sz="2800" dirty="0" smtClean="0">
                <a:latin typeface="Times New Roman" panose="02020603050405020304" pitchFamily="18" charset="0"/>
                <a:cs typeface="Times New Roman" panose="02020603050405020304" pitchFamily="18" charset="0"/>
              </a:rPr>
              <a:t>d</a:t>
            </a:r>
            <a:r>
              <a:rPr lang="uz-Cyrl-UZ" sz="2800" baseline="-25000" dirty="0" smtClean="0">
                <a:latin typeface="Times New Roman" panose="02020603050405020304" pitchFamily="18" charset="0"/>
                <a:cs typeface="Times New Roman" panose="02020603050405020304" pitchFamily="18" charset="0"/>
              </a:rPr>
              <a:t>omin</a:t>
            </a:r>
            <a:r>
              <a:rPr lang="uz-Cyrl-UZ" sz="2800" dirty="0">
                <a:latin typeface="Times New Roman" panose="02020603050405020304" pitchFamily="18" charset="0"/>
                <a:cs typeface="Times New Roman" panose="02020603050405020304" pitchFamily="18" charset="0"/>
              </a:rPr>
              <a:t>≥</a:t>
            </a:r>
            <a:r>
              <a:rPr lang="uz-Cyrl-UZ" sz="2800" dirty="0" smtClean="0">
                <a:latin typeface="Times New Roman" panose="02020603050405020304" pitchFamily="18" charset="0"/>
                <a:cs typeface="Times New Roman" panose="02020603050405020304" pitchFamily="18" charset="0"/>
              </a:rPr>
              <a:t>d</a:t>
            </a:r>
            <a:r>
              <a:rPr lang="uz-Cyrl-UZ" sz="2800" baseline="-25000" dirty="0" smtClean="0">
                <a:latin typeface="Times New Roman" panose="02020603050405020304" pitchFamily="18" charset="0"/>
                <a:cs typeface="Times New Roman" panose="02020603050405020304" pitchFamily="18" charset="0"/>
              </a:rPr>
              <a:t>вmax</a:t>
            </a:r>
            <a:r>
              <a:rPr lang="en-US" sz="2800" dirty="0">
                <a:latin typeface="Times New Roman" panose="02020603050405020304" pitchFamily="18" charset="0"/>
                <a:cs typeface="Times New Roman" panose="02020603050405020304" pitchFamily="18" charset="0"/>
              </a:rPr>
              <a:t>+</a:t>
            </a:r>
            <a:r>
              <a:rPr lang="uz-Cyrl-UZ" sz="2800" dirty="0">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(18.2</a:t>
            </a:r>
            <a:r>
              <a:rPr lang="en-US" sz="2800" dirty="0" smtClean="0">
                <a:latin typeface="Times New Roman" panose="02020603050405020304" pitchFamily="18" charset="0"/>
                <a:cs typeface="Times New Roman" panose="02020603050405020304" pitchFamily="18" charset="0"/>
              </a:rPr>
              <a:t>)</a:t>
            </a:r>
            <a:endParaRPr lang="uz-Cyrl-UZ" sz="2800" dirty="0" smtClean="0">
              <a:latin typeface="Times New Roman" panose="02020603050405020304" pitchFamily="18" charset="0"/>
              <a:cs typeface="Times New Roman" panose="02020603050405020304" pitchFamily="18" charset="0"/>
            </a:endParaRPr>
          </a:p>
          <a:p>
            <a:pPr marL="0" indent="536575" algn="just">
              <a:lnSpc>
                <a:spcPct val="130000"/>
              </a:lnSpc>
              <a:spcBef>
                <a:spcPts val="600"/>
              </a:spcBef>
              <a:buNone/>
            </a:pPr>
            <a:r>
              <a:rPr lang="uz-Cyrl-UZ" sz="2800" dirty="0">
                <a:latin typeface="Times New Roman" panose="02020603050405020304" pitchFamily="18" charset="0"/>
                <a:cs typeface="Times New Roman" panose="02020603050405020304" pitchFamily="18" charset="0"/>
              </a:rPr>
              <a:t>бу ерда: </a:t>
            </a:r>
            <a:r>
              <a:rPr lang="en-US" sz="2800" dirty="0">
                <a:latin typeface="Times New Roman" panose="02020603050405020304" pitchFamily="18" charset="0"/>
                <a:cs typeface="Times New Roman" panose="02020603050405020304" pitchFamily="18" charset="0"/>
              </a:rPr>
              <a:t>h</a:t>
            </a:r>
            <a:r>
              <a:rPr lang="uz-Cyrl-UZ" sz="2800" dirty="0">
                <a:latin typeface="Times New Roman" panose="02020603050405020304" pitchFamily="18" charset="0"/>
                <a:cs typeface="Times New Roman" panose="02020603050405020304" pitchFamily="18" charset="0"/>
              </a:rPr>
              <a:t>-тешик нуқтаси А-дан валик изи нуқтаси А</a:t>
            </a:r>
            <a:r>
              <a:rPr lang="uz-Cyrl-UZ" sz="2800" baseline="-25000" dirty="0">
                <a:latin typeface="Times New Roman" panose="02020603050405020304" pitchFamily="18" charset="0"/>
                <a:cs typeface="Times New Roman" panose="02020603050405020304" pitchFamily="18" charset="0"/>
              </a:rPr>
              <a:t>1</a:t>
            </a:r>
            <a:r>
              <a:rPr lang="uz-Cyrl-UZ" sz="2800" dirty="0">
                <a:latin typeface="Times New Roman" panose="02020603050405020304" pitchFamily="18" charset="0"/>
                <a:cs typeface="Times New Roman" panose="02020603050405020304" pitchFamily="18" charset="0"/>
              </a:rPr>
              <a:t>–гача масофа.</a:t>
            </a:r>
          </a:p>
        </p:txBody>
      </p:sp>
    </p:spTree>
    <p:extLst>
      <p:ext uri="{BB962C8B-B14F-4D97-AF65-F5344CB8AC3E}">
        <p14:creationId xmlns:p14="http://schemas.microsoft.com/office/powerpoint/2010/main" val="229503489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260648"/>
            <a:ext cx="8424936" cy="6408712"/>
          </a:xfrm>
        </p:spPr>
        <p:txBody>
          <a:bodyPr anchor="t">
            <a:normAutofit lnSpcReduction="10000"/>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Масофа h-катталиги аниқ эмас ва унинг таъсирини йўқотиш учун унинг энг кичик қийматини қабул қилиш керак. h=0. Шу йўл билан ишончли қадам ∆-катталигини оламиз, бундай ҳолатда ҳар доим деталлар ўрнашиши содир бўлади.</a:t>
            </a:r>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Тенгсизлик (18.</a:t>
            </a:r>
            <a:r>
              <a:rPr lang="uz-Latn-UZ" sz="2800" dirty="0">
                <a:latin typeface="Times New Roman" panose="02020603050405020304" pitchFamily="18" charset="0"/>
                <a:cs typeface="Times New Roman" panose="02020603050405020304" pitchFamily="18" charset="0"/>
              </a:rPr>
              <a:t>2</a:t>
            </a:r>
            <a:r>
              <a:rPr lang="uz-Cyrl-UZ" sz="2800" dirty="0">
                <a:latin typeface="Times New Roman" panose="02020603050405020304" pitchFamily="18" charset="0"/>
                <a:cs typeface="Times New Roman" panose="02020603050405020304" pitchFamily="18" charset="0"/>
              </a:rPr>
              <a:t>) дан ҳосил қиламиз.</a:t>
            </a:r>
            <a:endParaRPr lang="ru-RU" sz="2800" b="1" dirty="0">
              <a:latin typeface="Times New Roman" panose="02020603050405020304" pitchFamily="18" charset="0"/>
              <a:cs typeface="Times New Roman" panose="02020603050405020304" pitchFamily="18" charset="0"/>
            </a:endParaRPr>
          </a:p>
          <a:p>
            <a:pPr marL="0" indent="536575" algn="ctr">
              <a:lnSpc>
                <a:spcPct val="150000"/>
              </a:lnSpc>
              <a:buNone/>
            </a:pPr>
            <a:r>
              <a:rPr lang="uz-Cyrl-UZ" sz="2800" dirty="0" smtClean="0">
                <a:latin typeface="Times New Roman" panose="02020603050405020304" pitchFamily="18" charset="0"/>
                <a:cs typeface="Times New Roman" panose="02020603050405020304" pitchFamily="18" charset="0"/>
              </a:rPr>
              <a:t>d</a:t>
            </a:r>
            <a:r>
              <a:rPr lang="uz-Cyrl-UZ" sz="2800" baseline="-25000" dirty="0" smtClean="0">
                <a:latin typeface="Times New Roman" panose="02020603050405020304" pitchFamily="18" charset="0"/>
                <a:cs typeface="Times New Roman" panose="02020603050405020304" pitchFamily="18" charset="0"/>
              </a:rPr>
              <a:t>omin</a:t>
            </a:r>
            <a:r>
              <a:rPr lang="uz-Cyrl-UZ" sz="2800" dirty="0">
                <a:latin typeface="Times New Roman" panose="02020603050405020304" pitchFamily="18" charset="0"/>
                <a:cs typeface="Times New Roman" panose="02020603050405020304" pitchFamily="18" charset="0"/>
              </a:rPr>
              <a:t>≤∆-</a:t>
            </a:r>
            <a:r>
              <a:rPr lang="uz-Cyrl-UZ" sz="2800" dirty="0" smtClean="0">
                <a:latin typeface="Times New Roman" panose="02020603050405020304" pitchFamily="18" charset="0"/>
                <a:cs typeface="Times New Roman" panose="02020603050405020304" pitchFamily="18" charset="0"/>
              </a:rPr>
              <a:t>d</a:t>
            </a:r>
            <a:r>
              <a:rPr lang="uz-Cyrl-UZ" sz="2800" baseline="-25000" dirty="0" smtClean="0">
                <a:latin typeface="Times New Roman" panose="02020603050405020304" pitchFamily="18" charset="0"/>
                <a:cs typeface="Times New Roman" panose="02020603050405020304" pitchFamily="18" charset="0"/>
              </a:rPr>
              <a:t>вmax</a:t>
            </a:r>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шундай қилиб, агар марказ О</a:t>
            </a:r>
            <a:r>
              <a:rPr lang="uz-Cyrl-UZ" sz="2800" baseline="-25000" dirty="0">
                <a:latin typeface="Times New Roman" panose="02020603050405020304" pitchFamily="18" charset="0"/>
                <a:cs typeface="Times New Roman" panose="02020603050405020304" pitchFamily="18" charset="0"/>
              </a:rPr>
              <a:t>2</a:t>
            </a:r>
            <a:r>
              <a:rPr lang="uz-Cyrl-UZ" sz="2800" dirty="0">
                <a:latin typeface="Times New Roman" panose="02020603050405020304" pitchFamily="18" charset="0"/>
                <a:cs typeface="Times New Roman" panose="02020603050405020304" pitchFamily="18" charset="0"/>
              </a:rPr>
              <a:t>-тешик ∆ йўлакда, ўрта чизиқ-О</a:t>
            </a:r>
            <a:r>
              <a:rPr lang="uz-Cyrl-UZ" sz="2800" baseline="-25000" dirty="0">
                <a:latin typeface="Times New Roman" panose="02020603050405020304" pitchFamily="18" charset="0"/>
                <a:cs typeface="Times New Roman" panose="02020603050405020304" pitchFamily="18" charset="0"/>
              </a:rPr>
              <a:t>1</a:t>
            </a:r>
            <a:r>
              <a:rPr lang="uz-Cyrl-UZ" sz="2800" dirty="0">
                <a:latin typeface="Times New Roman" panose="02020603050405020304" pitchFamily="18" charset="0"/>
                <a:cs typeface="Times New Roman" panose="02020603050405020304" pitchFamily="18" charset="0"/>
              </a:rPr>
              <a:t> валик изи О</a:t>
            </a:r>
            <a:r>
              <a:rPr lang="uz-Cyrl-UZ" sz="2800" baseline="-25000" dirty="0">
                <a:latin typeface="Times New Roman" panose="02020603050405020304" pitchFamily="18" charset="0"/>
                <a:cs typeface="Times New Roman" panose="02020603050405020304" pitchFamily="18" charset="0"/>
              </a:rPr>
              <a:t>1 </a:t>
            </a:r>
            <a:r>
              <a:rPr lang="uz-Cyrl-UZ" sz="2800" dirty="0">
                <a:latin typeface="Times New Roman" panose="02020603050405020304" pitchFamily="18" charset="0"/>
                <a:cs typeface="Times New Roman" panose="02020603050405020304" pitchFamily="18" charset="0"/>
              </a:rPr>
              <a:t>(валик</a:t>
            </a:r>
            <a:r>
              <a:rPr lang="uz-Cyrl-UZ" sz="2800" dirty="0" smtClean="0">
                <a:latin typeface="Times New Roman" panose="02020603050405020304" pitchFamily="18" charset="0"/>
                <a:cs typeface="Times New Roman" panose="02020603050405020304" pitchFamily="18" charset="0"/>
              </a:rPr>
              <a:t>), бўлса </a:t>
            </a:r>
            <a:r>
              <a:rPr lang="uz-Cyrl-UZ" sz="2800" dirty="0">
                <a:latin typeface="Times New Roman" panose="02020603050405020304" pitchFamily="18" charset="0"/>
                <a:cs typeface="Times New Roman" panose="02020603050405020304" pitchFamily="18" charset="0"/>
              </a:rPr>
              <a:t>киришув содир бўлади.</a:t>
            </a:r>
          </a:p>
        </p:txBody>
      </p:sp>
    </p:spTree>
    <p:extLst>
      <p:ext uri="{BB962C8B-B14F-4D97-AF65-F5344CB8AC3E}">
        <p14:creationId xmlns:p14="http://schemas.microsoft.com/office/powerpoint/2010/main" val="6177552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68210" y="260648"/>
            <a:ext cx="8229600" cy="6369571"/>
          </a:xfrm>
        </p:spPr>
        <p:txBody>
          <a:bodyPr>
            <a:norm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Баъзида автоизланиш деталларни тўғри чизиқ бўйича илгарилама-қайтма ҳаракати ҳисобига содир бўлади. Бунда изланиш фақат битта координата изланаётган деталга мос валик тўлқинламаси бериш билан боради.</a:t>
            </a:r>
            <a:endParaRPr lang="ru-RU" sz="2800" b="1" dirty="0">
              <a:latin typeface="Times New Roman" panose="02020603050405020304" pitchFamily="18" charset="0"/>
              <a:cs typeface="Times New Roman" panose="02020603050405020304" pitchFamily="18" charset="0"/>
            </a:endParaRP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Шунингдек, шундай қурилмалар мавжуд бўлиб, уларда бирлашаётган деталлар дастлабки ўқ силжиши камайиши, бу деталлардан бири айланаётганда содир бўлади.</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018776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6480720"/>
          </a:xfrm>
        </p:spPr>
        <p:txBody>
          <a:bodyPr>
            <a:noAutofit/>
          </a:bodyPr>
          <a:lstStyle/>
          <a:p>
            <a:pPr marL="0" indent="536575" algn="just">
              <a:lnSpc>
                <a:spcPct val="110000"/>
              </a:lnSpc>
              <a:spcBef>
                <a:spcPts val="600"/>
              </a:spcBef>
              <a:buNone/>
            </a:pPr>
            <a:r>
              <a:rPr lang="ru-RU" sz="2800" dirty="0" err="1">
                <a:latin typeface="Times New Roman" panose="02020603050405020304" pitchFamily="18" charset="0"/>
                <a:cs typeface="Times New Roman" panose="02020603050405020304" pitchFamily="18" charset="0"/>
              </a:rPr>
              <a:t>Бундай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схемалар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хил </a:t>
            </a:r>
            <a:r>
              <a:rPr lang="ru-RU" sz="2800" dirty="0" err="1">
                <a:latin typeface="Times New Roman" panose="02020603050405020304" pitchFamily="18" charset="0"/>
                <a:cs typeface="Times New Roman" panose="02020603050405020304" pitchFamily="18" charset="0"/>
              </a:rPr>
              <a:t>ҳислат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таълуқлилидир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ҳаракатланаётган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оддий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ҳаракат-қайтма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айланма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Агар</a:t>
            </a:r>
            <a:r>
              <a:rPr lang="ru-RU" sz="2800" dirty="0">
                <a:latin typeface="Times New Roman" panose="02020603050405020304" pitchFamily="18" charset="0"/>
                <a:cs typeface="Times New Roman" panose="02020603050405020304" pitchFamily="18" charset="0"/>
              </a:rPr>
              <a:t> вал </a:t>
            </a:r>
            <a:r>
              <a:rPr lang="ru-RU" sz="2800" dirty="0" err="1">
                <a:latin typeface="Times New Roman" panose="02020603050405020304" pitchFamily="18" charset="0"/>
                <a:cs typeface="Times New Roman" panose="02020603050405020304" pitchFamily="18" charset="0"/>
              </a:rPr>
              <a:t>ўқи</a:t>
            </a:r>
            <a:r>
              <a:rPr lang="ru-RU" sz="2800" dirty="0">
                <a:latin typeface="Times New Roman" panose="02020603050405020304" pitchFamily="18" charset="0"/>
                <a:cs typeface="Times New Roman" panose="02020603050405020304" pitchFamily="18" charset="0"/>
              </a:rPr>
              <a:t> втулка </a:t>
            </a:r>
            <a:r>
              <a:rPr lang="ru-RU" sz="2800" dirty="0" err="1">
                <a:latin typeface="Times New Roman" panose="02020603050405020304" pitchFamily="18" charset="0"/>
                <a:cs typeface="Times New Roman" panose="02020603050405020304" pitchFamily="18" charset="0"/>
              </a:rPr>
              <a:t>тешиги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ўқи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мос</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тушмаса</a:t>
            </a:r>
            <a:r>
              <a:rPr lang="ru-RU" sz="2800" dirty="0">
                <a:latin typeface="Times New Roman" panose="02020603050405020304" pitchFamily="18" charset="0"/>
                <a:cs typeface="Times New Roman" panose="02020603050405020304" pitchFamily="18" charset="0"/>
              </a:rPr>
              <a:t>, втулка </a:t>
            </a:r>
            <a:r>
              <a:rPr lang="ru-RU" sz="2800" dirty="0" err="1">
                <a:latin typeface="Times New Roman" panose="02020603050405020304" pitchFamily="18" charset="0"/>
                <a:cs typeface="Times New Roman" panose="02020603050405020304" pitchFamily="18" charset="0"/>
              </a:rPr>
              <a:t>ўқи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бирлаша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олмайди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тақдирда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йиғилган</a:t>
            </a:r>
            <a:r>
              <a:rPr lang="ru-RU" sz="2800" dirty="0">
                <a:latin typeface="Times New Roman" panose="02020603050405020304" pitchFamily="18" charset="0"/>
                <a:cs typeface="Times New Roman" panose="02020603050405020304" pitchFamily="18" charset="0"/>
              </a:rPr>
              <a:t> схема </a:t>
            </a:r>
            <a:r>
              <a:rPr lang="ru-RU" sz="2800" dirty="0" err="1">
                <a:latin typeface="Times New Roman" panose="02020603050405020304" pitchFamily="18" charset="0"/>
                <a:cs typeface="Times New Roman" panose="02020603050405020304" pitchFamily="18" charset="0"/>
              </a:rPr>
              <a:t>тўлиқ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ишончлиликка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бўлмайди</a:t>
            </a:r>
            <a:r>
              <a:rPr lang="ru-RU" sz="2800" dirty="0">
                <a:latin typeface="Times New Roman" panose="02020603050405020304" pitchFamily="18" charset="0"/>
                <a:cs typeface="Times New Roman" panose="02020603050405020304" pitchFamily="18" charset="0"/>
              </a:rPr>
              <a:t>.</a:t>
            </a:r>
          </a:p>
          <a:p>
            <a:pPr marL="0" indent="536575" algn="just">
              <a:lnSpc>
                <a:spcPct val="110000"/>
              </a:lnSpc>
              <a:spcBef>
                <a:spcPts val="600"/>
              </a:spcBef>
              <a:buNone/>
            </a:pPr>
            <a:r>
              <a:rPr lang="ru-RU" sz="2800" dirty="0" err="1">
                <a:latin typeface="Times New Roman" panose="02020603050405020304" pitchFamily="18" charset="0"/>
                <a:cs typeface="Times New Roman" panose="02020603050405020304" pitchFamily="18" charset="0"/>
              </a:rPr>
              <a:t>Деталлар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ўқи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бирлашиш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изланиш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чизиқ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бўйича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эмас</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маълум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майдон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бўйича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зарур</a:t>
            </a:r>
            <a:r>
              <a:rPr lang="ru-RU" sz="2800" dirty="0">
                <a:latin typeface="Times New Roman" panose="02020603050405020304" pitchFamily="18" charset="0"/>
                <a:cs typeface="Times New Roman" panose="02020603050405020304" pitchFamily="18" charset="0"/>
              </a:rPr>
              <a:t>. Ушбу </a:t>
            </a:r>
            <a:r>
              <a:rPr lang="ru-RU" sz="2800" dirty="0" err="1">
                <a:latin typeface="Times New Roman" panose="02020603050405020304" pitchFamily="18" charset="0"/>
                <a:cs typeface="Times New Roman" panose="02020603050405020304" pitchFamily="18" charset="0"/>
              </a:rPr>
              <a:t>шароит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изланиш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бораётган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мураккаблигини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таъминлашни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этади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Маълумки</a:t>
            </a:r>
            <a:r>
              <a:rPr lang="ru-RU" sz="2800" dirty="0">
                <a:latin typeface="Times New Roman" panose="02020603050405020304" pitchFamily="18" charset="0"/>
                <a:cs typeface="Times New Roman" panose="02020603050405020304" pitchFamily="18" charset="0"/>
              </a:rPr>
              <a:t> у </a:t>
            </a:r>
            <a:r>
              <a:rPr lang="ru-RU" sz="2800" dirty="0" err="1">
                <a:latin typeface="Times New Roman" panose="02020603050405020304" pitchFamily="18" charset="0"/>
                <a:cs typeface="Times New Roman" panose="02020603050405020304" pitchFamily="18" charset="0"/>
              </a:rPr>
              <a:t>икки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оддий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ҳаракатни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ўтказувчи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нисбий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бирлашувдан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ҳосил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9827703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6480720"/>
          </a:xfrm>
        </p:spPr>
        <p:txBody>
          <a:bodyPr>
            <a:noAutofit/>
          </a:bodyPr>
          <a:lstStyle/>
          <a:p>
            <a:pPr marL="0" indent="539750" algn="just">
              <a:lnSpc>
                <a:spcPct val="150000"/>
              </a:lnSpc>
              <a:spcBef>
                <a:spcPts val="0"/>
              </a:spcBef>
              <a:buNone/>
            </a:pPr>
            <a:r>
              <a:rPr lang="ru-RU" sz="2600" dirty="0" err="1">
                <a:latin typeface="Times New Roman" panose="02020603050405020304" pitchFamily="18" charset="0"/>
                <a:cs typeface="Times New Roman" panose="02020603050405020304" pitchFamily="18" charset="0"/>
              </a:rPr>
              <a:t>Агар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бирлашадиган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втулкага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айланма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ҳаракат</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берилса</a:t>
            </a:r>
            <a:r>
              <a:rPr lang="ru-RU" sz="2600" dirty="0">
                <a:latin typeface="Times New Roman" panose="02020603050405020304" pitchFamily="18" charset="0"/>
                <a:cs typeface="Times New Roman" panose="02020603050405020304" pitchFamily="18" charset="0"/>
              </a:rPr>
              <a:t>, бунда валик </a:t>
            </a:r>
            <a:r>
              <a:rPr lang="ru-RU" sz="2600" dirty="0" err="1">
                <a:latin typeface="Times New Roman" panose="02020603050405020304" pitchFamily="18" charset="0"/>
                <a:cs typeface="Times New Roman" panose="02020603050405020304" pitchFamily="18" charset="0"/>
              </a:rPr>
              <a:t>радиал</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қайтма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ҳаракат</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билан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биргаликда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бу</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ҳаракатларни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синхронлаш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шароитида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деталлар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умумий</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нисбий</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натижаловчи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ҳаракат</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ясси</a:t>
            </a:r>
            <a:r>
              <a:rPr lang="ru-RU" sz="2600" dirty="0">
                <a:latin typeface="Times New Roman" panose="02020603050405020304" pitchFamily="18" charset="0"/>
                <a:cs typeface="Times New Roman" panose="02020603050405020304" pitchFamily="18" charset="0"/>
              </a:rPr>
              <a:t> спирал </a:t>
            </a:r>
            <a:r>
              <a:rPr lang="ru-RU" sz="2600" dirty="0" err="1">
                <a:latin typeface="Times New Roman" panose="02020603050405020304" pitchFamily="18" charset="0"/>
                <a:cs typeface="Times New Roman" panose="02020603050405020304" pitchFamily="18" charset="0"/>
              </a:rPr>
              <a:t>кўринишини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беради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яъни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изланиш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майдон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бўйича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кетади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Табиийки</a:t>
            </a:r>
            <a:r>
              <a:rPr lang="ru-RU" sz="2600" dirty="0">
                <a:latin typeface="Times New Roman" panose="02020603050405020304" pitchFamily="18" charset="0"/>
                <a:cs typeface="Times New Roman" panose="02020603050405020304" pitchFamily="18" charset="0"/>
              </a:rPr>
              <a:t>, бунда </a:t>
            </a:r>
            <a:r>
              <a:rPr lang="ru-RU" sz="2600" dirty="0" err="1">
                <a:latin typeface="Times New Roman" panose="02020603050405020304" pitchFamily="18" charset="0"/>
                <a:cs typeface="Times New Roman" panose="02020603050405020304" pitchFamily="18" charset="0"/>
              </a:rPr>
              <a:t>ҳар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қандай</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ўқларни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дастлабки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ўқ</a:t>
            </a:r>
            <a:r>
              <a:rPr lang="ru-RU" sz="2600" dirty="0">
                <a:latin typeface="Times New Roman" panose="02020603050405020304" pitchFamily="18" charset="0"/>
                <a:cs typeface="Times New Roman" panose="02020603050405020304" pitchFamily="18" charset="0"/>
              </a:rPr>
              <a:t> валик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тешик</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ўқи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ҳолатида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юқорида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келтирилган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чегаралов</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йўқолади</a:t>
            </a:r>
            <a:r>
              <a:rPr lang="ru-RU" sz="2600" dirty="0">
                <a:latin typeface="Times New Roman" panose="02020603050405020304" pitchFamily="18" charset="0"/>
                <a:cs typeface="Times New Roman" panose="02020603050405020304" pitchFamily="18" charset="0"/>
              </a:rPr>
              <a:t>.</a:t>
            </a:r>
          </a:p>
          <a:p>
            <a:pPr marL="0" indent="539750" algn="just">
              <a:lnSpc>
                <a:spcPct val="150000"/>
              </a:lnSpc>
              <a:spcBef>
                <a:spcPts val="0"/>
              </a:spcBef>
              <a:buNone/>
            </a:pPr>
            <a:r>
              <a:rPr lang="ru-RU" sz="2600" dirty="0" err="1">
                <a:latin typeface="Times New Roman" panose="02020603050405020304" pitchFamily="18" charset="0"/>
                <a:cs typeface="Times New Roman" panose="02020603050405020304" pitchFamily="18" charset="0"/>
              </a:rPr>
              <a:t>Мисолдан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кўриниб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турибдики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деталнинг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ҳаракати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оддий</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бўлиши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қайтма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ёки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айланма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мумкин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лекин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умумий</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нисбий</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ҳаракати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албатта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мураккаб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бўлиб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икки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ҳаракат</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йиғиндисидан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иборат</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бўлади</a:t>
            </a:r>
            <a:r>
              <a:rPr lang="ru-RU" sz="26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11485324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6480720"/>
          </a:xfrm>
        </p:spPr>
        <p:txBody>
          <a:bodyPr>
            <a:noAutofit/>
          </a:bodyPr>
          <a:lstStyle/>
          <a:p>
            <a:pPr marL="0" indent="539750" algn="just">
              <a:lnSpc>
                <a:spcPct val="150000"/>
              </a:lnSpc>
              <a:spcBef>
                <a:spcPts val="0"/>
              </a:spcBef>
              <a:buNone/>
            </a:pPr>
            <a:r>
              <a:rPr lang="ru-RU" sz="2600" dirty="0" err="1">
                <a:latin typeface="Times New Roman" panose="02020603050405020304" pitchFamily="18" charset="0"/>
                <a:cs typeface="Times New Roman" panose="02020603050405020304" pitchFamily="18" charset="0"/>
              </a:rPr>
              <a:t>Мисолдан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маълум</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бўлишича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барча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бирлашадиган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деталларда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изланиш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ҳаракатини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олиб</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бориш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мумкин</a:t>
            </a:r>
            <a:r>
              <a:rPr lang="ru-RU" sz="2600" dirty="0">
                <a:latin typeface="Times New Roman" panose="02020603050405020304" pitchFamily="18" charset="0"/>
                <a:cs typeface="Times New Roman" panose="02020603050405020304" pitchFamily="18" charset="0"/>
              </a:rPr>
              <a:t>.</a:t>
            </a:r>
          </a:p>
          <a:p>
            <a:pPr marL="0" indent="539750" algn="just">
              <a:lnSpc>
                <a:spcPct val="150000"/>
              </a:lnSpc>
              <a:spcBef>
                <a:spcPts val="0"/>
              </a:spcBef>
              <a:buNone/>
            </a:pPr>
            <a:r>
              <a:rPr lang="ru-RU" sz="2600" dirty="0">
                <a:latin typeface="Times New Roman" panose="02020603050405020304" pitchFamily="18" charset="0"/>
                <a:cs typeface="Times New Roman" panose="02020603050405020304" pitchFamily="18" charset="0"/>
              </a:rPr>
              <a:t>Шу </a:t>
            </a:r>
            <a:r>
              <a:rPr lang="ru-RU" sz="2600" dirty="0" err="1">
                <a:latin typeface="Times New Roman" panose="02020603050405020304" pitchFamily="18" charset="0"/>
                <a:cs typeface="Times New Roman" panose="02020603050405020304" pitchFamily="18" charset="0"/>
              </a:rPr>
              <a:t>йўл</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билан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втулкага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иккита</a:t>
            </a:r>
            <a:r>
              <a:rPr lang="ru-RU" sz="2600" dirty="0">
                <a:latin typeface="Times New Roman" panose="02020603050405020304" pitchFamily="18" charset="0"/>
                <a:cs typeface="Times New Roman" panose="02020603050405020304" pitchFamily="18" charset="0"/>
              </a:rPr>
              <a:t> валик, </a:t>
            </a:r>
            <a:r>
              <a:rPr lang="ru-RU" sz="2600" dirty="0" err="1">
                <a:latin typeface="Times New Roman" panose="02020603050405020304" pitchFamily="18" charset="0"/>
                <a:cs typeface="Times New Roman" panose="02020603050405020304" pitchFamily="18" charset="0"/>
              </a:rPr>
              <a:t>бири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тепадан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бири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пастдан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ўрнатиш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мумкин</a:t>
            </a:r>
            <a:r>
              <a:rPr lang="ru-RU" sz="2600" dirty="0">
                <a:latin typeface="Times New Roman" panose="02020603050405020304" pitchFamily="18" charset="0"/>
                <a:cs typeface="Times New Roman" panose="02020603050405020304" pitchFamily="18" charset="0"/>
              </a:rPr>
              <a:t>.</a:t>
            </a:r>
          </a:p>
          <a:p>
            <a:pPr marL="0" indent="539750" algn="just">
              <a:lnSpc>
                <a:spcPct val="150000"/>
              </a:lnSpc>
              <a:spcBef>
                <a:spcPts val="0"/>
              </a:spcBef>
              <a:buNone/>
            </a:pPr>
            <a:r>
              <a:rPr lang="ru-RU" sz="2600" dirty="0" err="1">
                <a:latin typeface="Times New Roman" panose="02020603050405020304" pitchFamily="18" charset="0"/>
                <a:cs typeface="Times New Roman" panose="02020603050405020304" pitchFamily="18" charset="0"/>
              </a:rPr>
              <a:t>Автоизланиш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жараёнида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деталлар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ҳаракати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уларни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нисбий</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ростланишга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дастлабки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вектори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йиғилаётган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деталлар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ҳолатга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боғлиқ</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эмаслиги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билан</a:t>
            </a:r>
            <a:r>
              <a:rPr lang="ru-RU" sz="2600" dirty="0">
                <a:latin typeface="Times New Roman" panose="02020603050405020304" pitchFamily="18" charset="0"/>
                <a:cs typeface="Times New Roman" panose="02020603050405020304" pitchFamily="18" charset="0"/>
              </a:rPr>
              <a:t> </a:t>
            </a:r>
            <a:r>
              <a:rPr lang="ru-RU" sz="2600" dirty="0" err="1" smtClean="0">
                <a:latin typeface="Times New Roman" panose="02020603050405020304" pitchFamily="18" charset="0"/>
                <a:cs typeface="Times New Roman" panose="02020603050405020304" pitchFamily="18" charset="0"/>
              </a:rPr>
              <a:t>характерланади</a:t>
            </a:r>
            <a:r>
              <a:rPr lang="ru-RU" sz="26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65003743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260648"/>
            <a:ext cx="8568952" cy="6264696"/>
          </a:xfrm>
        </p:spPr>
        <p:txBody>
          <a:bodyPr>
            <a:noAutofit/>
          </a:bodyPr>
          <a:lstStyle/>
          <a:p>
            <a:pPr marL="0" indent="536575" algn="ctr">
              <a:spcBef>
                <a:spcPts val="600"/>
              </a:spcBef>
              <a:buNone/>
            </a:pPr>
            <a:r>
              <a:rPr lang="uz-Cyrl-UZ" sz="2800" b="1" dirty="0" smtClean="0">
                <a:latin typeface="Times New Roman" panose="02020603050405020304" pitchFamily="18" charset="0"/>
                <a:cs typeface="Times New Roman" panose="02020603050405020304" pitchFamily="18" charset="0"/>
              </a:rPr>
              <a:t>18.2. Фазода </a:t>
            </a:r>
            <a:r>
              <a:rPr lang="uz-Cyrl-UZ" sz="2800" b="1" dirty="0">
                <a:latin typeface="Times New Roman" panose="02020603050405020304" pitchFamily="18" charset="0"/>
                <a:cs typeface="Times New Roman" panose="02020603050405020304" pitchFamily="18" charset="0"/>
              </a:rPr>
              <a:t>буюмларни ориентациялаш.</a:t>
            </a:r>
          </a:p>
          <a:p>
            <a:pPr marL="0" indent="536575" algn="just">
              <a:spcBef>
                <a:spcPts val="600"/>
              </a:spcBef>
              <a:buNone/>
            </a:pPr>
            <a:r>
              <a:rPr lang="uz-Cyrl-UZ" sz="2800" dirty="0">
                <a:latin typeface="Times New Roman" panose="02020603050405020304" pitchFamily="18" charset="0"/>
                <a:cs typeface="Times New Roman" panose="02020603050405020304" pitchFamily="18" charset="0"/>
              </a:rPr>
              <a:t>Ориентациялаш усуллари ва техник воситалари заготовкани дастгоҳнинг иш зонасига ёки текшириш мосламасига узатиш учун уни маълум вазиятга келтирадиган механизм; ориентаторлар ҳар ҳил бўлади.</a:t>
            </a:r>
          </a:p>
          <a:p>
            <a:pPr marL="0" indent="536575" algn="just">
              <a:spcBef>
                <a:spcPts val="600"/>
              </a:spcBef>
              <a:buNone/>
            </a:pPr>
            <a:r>
              <a:rPr lang="uz-Cyrl-UZ" sz="2800" dirty="0">
                <a:latin typeface="Times New Roman" panose="02020603050405020304" pitchFamily="18" charset="0"/>
                <a:cs typeface="Times New Roman" panose="02020603050405020304" pitchFamily="18" charset="0"/>
              </a:rPr>
              <a:t>Заготовкалар паз, бортча, каллак, тешик, шаклдор ўйиқ, тирқишга мослаб ориентирланади. Кўпинча заготовкаларнинг оғирлик марказини силжитишдан ва уларни ассиметрик жойлаштиришдан фойдаланилади. Ориентатор баъзи ҳолларда қамрагич сифатида ҳам ишлайди. Бункер ичида тартибсиз ҳолатда турган заготовкаларни олиш учун таъминлаш механизмларида қамрагичлар назарда тутилган. </a:t>
            </a:r>
          </a:p>
        </p:txBody>
      </p:sp>
    </p:spTree>
    <p:extLst>
      <p:ext uri="{BB962C8B-B14F-4D97-AF65-F5344CB8AC3E}">
        <p14:creationId xmlns:p14="http://schemas.microsoft.com/office/powerpoint/2010/main" val="408459259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640960" cy="6264696"/>
          </a:xfrm>
        </p:spPr>
        <p:txBody>
          <a:bodyPr>
            <a:noAutofit/>
          </a:bodyPr>
          <a:lstStyle/>
          <a:p>
            <a:pPr marL="0" indent="536575" algn="just">
              <a:lnSpc>
                <a:spcPct val="140000"/>
              </a:lnSpc>
              <a:spcBef>
                <a:spcPts val="600"/>
              </a:spcBef>
              <a:buNone/>
            </a:pPr>
            <a:r>
              <a:rPr lang="ru-RU" sz="2800" dirty="0">
                <a:latin typeface="Times New Roman" panose="02020603050405020304" pitchFamily="18" charset="0"/>
                <a:cs typeface="Times New Roman" panose="02020603050405020304" pitchFamily="18" charset="0"/>
              </a:rPr>
              <a:t>Бункер </a:t>
            </a:r>
            <a:r>
              <a:rPr lang="ru-RU" sz="2800" dirty="0" err="1">
                <a:latin typeface="Times New Roman" panose="02020603050405020304" pitchFamily="18" charset="0"/>
                <a:cs typeface="Times New Roman" panose="02020603050405020304" pitchFamily="18" charset="0"/>
              </a:rPr>
              <a:t>ичида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тартибсиз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ҳолатда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заготовкаларни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таъминлаш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механизмларида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қамрагичлар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назарда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тутилган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Қамрагичлар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конструкцияси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жиҳатидан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илмоқлар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штирлар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трубкалар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кўринишида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ишланади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Тирқишли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қамрагич</a:t>
            </a:r>
            <a:r>
              <a:rPr lang="ru-RU" sz="2800" dirty="0">
                <a:latin typeface="Times New Roman" panose="02020603050405020304" pitchFamily="18" charset="0"/>
                <a:cs typeface="Times New Roman" panose="02020603050405020304" pitchFamily="18" charset="0"/>
              </a:rPr>
              <a:t> (</a:t>
            </a:r>
            <a:r>
              <a:rPr lang="ru-RU" sz="2800" dirty="0" smtClean="0">
                <a:latin typeface="Times New Roman" panose="02020603050405020304" pitchFamily="18" charset="0"/>
                <a:cs typeface="Times New Roman" panose="02020603050405020304" pitchFamily="18" charset="0"/>
              </a:rPr>
              <a:t>18.2–</a:t>
            </a:r>
            <a:r>
              <a:rPr lang="ru-RU" sz="2800" dirty="0" err="1" smtClean="0">
                <a:latin typeface="Times New Roman" panose="02020603050405020304" pitchFamily="18" charset="0"/>
                <a:cs typeface="Times New Roman" panose="02020603050405020304" pitchFamily="18" charset="0"/>
              </a:rPr>
              <a:t>расм</a:t>
            </a:r>
            <a:r>
              <a:rPr lang="ru-RU" sz="2800" dirty="0">
                <a:latin typeface="Times New Roman" panose="02020603050405020304" pitchFamily="18" charset="0"/>
                <a:cs typeface="Times New Roman" panose="02020603050405020304" pitchFamily="18" charset="0"/>
              </a:rPr>
              <a:t>, г) болт </a:t>
            </a:r>
            <a:r>
              <a:rPr lang="ru-RU" sz="2800" dirty="0" err="1">
                <a:latin typeface="Times New Roman" panose="02020603050405020304" pitchFamily="18" charset="0"/>
                <a:cs typeface="Times New Roman" panose="02020603050405020304" pitchFamily="18" charset="0"/>
              </a:rPr>
              <a:t>шаклидаги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заготовкалар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каллакли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заготовкалар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ишлатилади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Тешикли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заготовкалар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қамрагичлар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илмоқлар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кўринишида</a:t>
            </a:r>
            <a:r>
              <a:rPr lang="ru-RU" sz="2800" dirty="0">
                <a:latin typeface="Times New Roman" panose="02020603050405020304" pitchFamily="18" charset="0"/>
                <a:cs typeface="Times New Roman" panose="02020603050405020304" pitchFamily="18" charset="0"/>
              </a:rPr>
              <a:t> (18.2 – </a:t>
            </a:r>
            <a:r>
              <a:rPr lang="ru-RU" sz="2800" dirty="0" err="1">
                <a:latin typeface="Times New Roman" panose="02020603050405020304" pitchFamily="18" charset="0"/>
                <a:cs typeface="Times New Roman" panose="02020603050405020304" pitchFamily="18" charset="0"/>
              </a:rPr>
              <a:t>расм</a:t>
            </a:r>
            <a:r>
              <a:rPr lang="ru-RU" sz="2800" dirty="0">
                <a:latin typeface="Times New Roman" panose="02020603050405020304" pitchFamily="18" charset="0"/>
                <a:cs typeface="Times New Roman" panose="02020603050405020304" pitchFamily="18" charset="0"/>
              </a:rPr>
              <a:t>, д), </a:t>
            </a:r>
            <a:r>
              <a:rPr lang="ru-RU" sz="2800" dirty="0" err="1">
                <a:latin typeface="Times New Roman" panose="02020603050405020304" pitchFamily="18" charset="0"/>
                <a:cs typeface="Times New Roman" panose="02020603050405020304" pitchFamily="18" charset="0"/>
              </a:rPr>
              <a:t>брусоклар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типидаги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ясси</a:t>
            </a:r>
            <a:r>
              <a:rPr lang="ru-RU" sz="2800" dirty="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заготовкалар</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 </a:t>
            </a:r>
            <a:r>
              <a:rPr lang="ru-RU" sz="2800" dirty="0" err="1">
                <a:latin typeface="Times New Roman" panose="02020603050405020304" pitchFamily="18" charset="0"/>
                <a:cs typeface="Times New Roman" panose="02020603050405020304" pitchFamily="18" charset="0"/>
              </a:rPr>
              <a:t>кесикли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дисклар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кўринишида</a:t>
            </a:r>
            <a:r>
              <a:rPr lang="ru-RU" sz="2800" dirty="0">
                <a:latin typeface="Times New Roman" panose="02020603050405020304" pitchFamily="18" charset="0"/>
                <a:cs typeface="Times New Roman" panose="02020603050405020304" pitchFamily="18" charset="0"/>
              </a:rPr>
              <a:t> (</a:t>
            </a:r>
            <a:r>
              <a:rPr lang="ru-RU" sz="2800" dirty="0" smtClean="0">
                <a:latin typeface="Times New Roman" panose="02020603050405020304" pitchFamily="18" charset="0"/>
                <a:cs typeface="Times New Roman" panose="02020603050405020304" pitchFamily="18" charset="0"/>
              </a:rPr>
              <a:t>18.2–</a:t>
            </a:r>
            <a:r>
              <a:rPr lang="ru-RU" sz="2800" dirty="0" err="1" smtClean="0">
                <a:latin typeface="Times New Roman" panose="02020603050405020304" pitchFamily="18" charset="0"/>
                <a:cs typeface="Times New Roman" panose="02020603050405020304" pitchFamily="18" charset="0"/>
              </a:rPr>
              <a:t>расм</a:t>
            </a:r>
            <a:r>
              <a:rPr lang="ru-RU" sz="2800" dirty="0" smtClean="0">
                <a:latin typeface="Times New Roman" panose="02020603050405020304" pitchFamily="18" charset="0"/>
                <a:cs typeface="Times New Roman" panose="02020603050405020304" pitchFamily="18" charset="0"/>
              </a:rPr>
              <a:t>, е</a:t>
            </a:r>
            <a:r>
              <a:rPr lang="ru-RU" sz="2800" dirty="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ишланади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95521891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58738" y="5229200"/>
            <a:ext cx="8424936" cy="1512168"/>
          </a:xfrm>
        </p:spPr>
        <p:txBody>
          <a:bodyPr>
            <a:noAutofit/>
          </a:bodyPr>
          <a:lstStyle/>
          <a:p>
            <a:pPr marL="0" indent="0" algn="ctr">
              <a:spcBef>
                <a:spcPts val="0"/>
              </a:spcBef>
              <a:buNone/>
            </a:pPr>
            <a:r>
              <a:rPr lang="uz-Cyrl-UZ" sz="2200" dirty="0">
                <a:latin typeface="Times New Roman" panose="02020603050405020304" pitchFamily="18" charset="0"/>
                <a:cs typeface="Times New Roman" panose="02020603050405020304" pitchFamily="18" charset="0"/>
              </a:rPr>
              <a:t>18.2-расм. Юклаш қурилмаларининг элементлари: </a:t>
            </a:r>
          </a:p>
          <a:p>
            <a:pPr marL="0" indent="0" algn="ctr">
              <a:spcBef>
                <a:spcPts val="0"/>
              </a:spcBef>
              <a:buNone/>
            </a:pPr>
            <a:r>
              <a:rPr lang="uz-Cyrl-UZ" sz="2200" dirty="0">
                <a:latin typeface="Times New Roman" panose="02020603050405020304" pitchFamily="18" charset="0"/>
                <a:cs typeface="Times New Roman" panose="02020603050405020304" pitchFamily="18" charset="0"/>
              </a:rPr>
              <a:t>а – қайтма-илгариланма таъминлагич, б – айланувчи дискли таъминлагич, в – каскадли ориентатор, г – тирқишли қамрагич, </a:t>
            </a:r>
            <a:endParaRPr lang="uz-Cyrl-UZ" sz="2200" dirty="0" smtClean="0">
              <a:latin typeface="Times New Roman" panose="02020603050405020304" pitchFamily="18" charset="0"/>
              <a:cs typeface="Times New Roman" panose="02020603050405020304" pitchFamily="18" charset="0"/>
            </a:endParaRPr>
          </a:p>
          <a:p>
            <a:pPr marL="0" indent="0" algn="ctr">
              <a:spcBef>
                <a:spcPts val="0"/>
              </a:spcBef>
              <a:buNone/>
            </a:pPr>
            <a:r>
              <a:rPr lang="uz-Cyrl-UZ" sz="2200" dirty="0" smtClean="0">
                <a:latin typeface="Times New Roman" panose="02020603050405020304" pitchFamily="18" charset="0"/>
                <a:cs typeface="Times New Roman" panose="02020603050405020304" pitchFamily="18" charset="0"/>
              </a:rPr>
              <a:t>д </a:t>
            </a:r>
            <a:r>
              <a:rPr lang="uz-Cyrl-UZ" sz="2200" dirty="0">
                <a:latin typeface="Times New Roman" panose="02020603050405020304" pitchFamily="18" charset="0"/>
                <a:cs typeface="Times New Roman" panose="02020603050405020304" pitchFamily="18" charset="0"/>
              </a:rPr>
              <a:t>– илмоқли қамрагич</a:t>
            </a:r>
            <a:r>
              <a:rPr lang="uz-Cyrl-UZ" sz="2200" dirty="0" smtClean="0">
                <a:latin typeface="Times New Roman" panose="02020603050405020304" pitchFamily="18" charset="0"/>
                <a:cs typeface="Times New Roman" panose="02020603050405020304" pitchFamily="18" charset="0"/>
              </a:rPr>
              <a:t>, </a:t>
            </a:r>
            <a:r>
              <a:rPr lang="uz-Cyrl-UZ" sz="2200" dirty="0">
                <a:latin typeface="Times New Roman" panose="02020603050405020304" pitchFamily="18" charset="0"/>
                <a:cs typeface="Times New Roman" panose="02020603050405020304" pitchFamily="18" charset="0"/>
              </a:rPr>
              <a:t>е – </a:t>
            </a:r>
            <a:r>
              <a:rPr lang="uz-Cyrl-UZ" sz="2200" dirty="0" smtClean="0">
                <a:latin typeface="Times New Roman" panose="02020603050405020304" pitchFamily="18" charset="0"/>
                <a:cs typeface="Times New Roman" panose="02020603050405020304" pitchFamily="18" charset="0"/>
              </a:rPr>
              <a:t>кесик дискли, ж </a:t>
            </a:r>
            <a:r>
              <a:rPr lang="uz-Cyrl-UZ" sz="2200" dirty="0">
                <a:latin typeface="Times New Roman" panose="02020603050405020304" pitchFamily="18" charset="0"/>
                <a:cs typeface="Times New Roman" panose="02020603050405020304" pitchFamily="18" charset="0"/>
              </a:rPr>
              <a:t>– дискли </a:t>
            </a:r>
            <a:r>
              <a:rPr lang="uz-Cyrl-UZ" sz="2200" dirty="0" smtClean="0">
                <a:latin typeface="Times New Roman" panose="02020603050405020304" pitchFamily="18" charset="0"/>
                <a:cs typeface="Times New Roman" panose="02020603050405020304" pitchFamily="18" charset="0"/>
              </a:rPr>
              <a:t>туширгич</a:t>
            </a:r>
            <a:endParaRPr lang="uz-Cyrl-UZ" sz="2200" dirty="0">
              <a:latin typeface="Times New Roman" panose="02020603050405020304" pitchFamily="18" charset="0"/>
              <a:cs typeface="Times New Roman" panose="02020603050405020304" pitchFamily="18" charset="0"/>
            </a:endParaRPr>
          </a:p>
        </p:txBody>
      </p:sp>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188639"/>
            <a:ext cx="7056784" cy="4953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2461734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Узатиш жараёнида новларда нотўғри ориентирланган ёки ортиқча заготовкалар учраши мумкин. Улар олиб ташланиши зарур. Бу ишни тушириб юборгичлар бажаради. Плунжерли, ричагли, ғилдиракли (юлдузчали), пневматик тушириб юборгичлар бўлади. 18.2–расм, ж да брусоклар 2 типидаги деталлар учун мўлжалланган дискли тушириб юборгич 1 кўрсатилган.</a:t>
            </a:r>
          </a:p>
        </p:txBody>
      </p:sp>
    </p:spTree>
    <p:extLst>
      <p:ext uri="{BB962C8B-B14F-4D97-AF65-F5344CB8AC3E}">
        <p14:creationId xmlns:p14="http://schemas.microsoft.com/office/powerpoint/2010/main" val="30943563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smtClean="0">
                <a:latin typeface="Times New Roman" panose="02020603050405020304" pitchFamily="18" charset="0"/>
                <a:cs typeface="Times New Roman" panose="02020603050405020304" pitchFamily="18" charset="0"/>
              </a:rPr>
              <a:t>Титкич </a:t>
            </a:r>
            <a:r>
              <a:rPr lang="uz-Cyrl-UZ" sz="2800" dirty="0">
                <a:latin typeface="Times New Roman" panose="02020603050405020304" pitchFamily="18" charset="0"/>
                <a:cs typeface="Times New Roman" panose="02020603050405020304" pitchFamily="18" charset="0"/>
              </a:rPr>
              <a:t>- бункерга кириш тешиги олдида заготовкаларнинг туриб қолишини бартараф этиш учун уларни титиб турадиган қурилма. </a:t>
            </a:r>
            <a:r>
              <a:rPr lang="uz-Cyrl-UZ" sz="2800" dirty="0" smtClean="0">
                <a:latin typeface="Times New Roman" panose="02020603050405020304" pitchFamily="18" charset="0"/>
                <a:cs typeface="Times New Roman" panose="02020603050405020304" pitchFamily="18" charset="0"/>
              </a:rPr>
              <a:t>Титкич </a:t>
            </a:r>
            <a:r>
              <a:rPr lang="uz-Cyrl-UZ" sz="2800" dirty="0">
                <a:latin typeface="Times New Roman" panose="02020603050405020304" pitchFamily="18" charset="0"/>
                <a:cs typeface="Times New Roman" panose="02020603050405020304" pitchFamily="18" charset="0"/>
              </a:rPr>
              <a:t>баъзан ориентатор ва қамрагич бўлиб ҳам ҳизмат қилади (18.2 – расм, д га қаранг).</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Сургичлар, буриш қурилмалари, кантователлар ҳам </a:t>
            </a:r>
            <a:r>
              <a:rPr lang="uz-Cyrl-UZ" sz="2800" dirty="0" smtClean="0">
                <a:latin typeface="Times New Roman" panose="02020603050405020304" pitchFamily="18" charset="0"/>
                <a:cs typeface="Times New Roman" panose="02020603050405020304" pitchFamily="18" charset="0"/>
              </a:rPr>
              <a:t>таъминлаш </a:t>
            </a:r>
            <a:r>
              <a:rPr lang="uz-Cyrl-UZ" sz="2800" dirty="0">
                <a:latin typeface="Times New Roman" panose="02020603050405020304" pitchFamily="18" charset="0"/>
                <a:cs typeface="Times New Roman" panose="02020603050405020304" pitchFamily="18" charset="0"/>
              </a:rPr>
              <a:t>механизмлари жумласига киради. Улар кўп позицияда ишлов бериладиган мураккаб шаклли корпус деталлар учун зарурдир.</a:t>
            </a:r>
          </a:p>
        </p:txBody>
      </p:sp>
    </p:spTree>
    <p:extLst>
      <p:ext uri="{BB962C8B-B14F-4D97-AF65-F5344CB8AC3E}">
        <p14:creationId xmlns:p14="http://schemas.microsoft.com/office/powerpoint/2010/main" val="209215758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0" algn="ctr">
              <a:buNone/>
            </a:pPr>
            <a:r>
              <a:rPr lang="uz-Cyrl-UZ" sz="2800" b="1" dirty="0">
                <a:latin typeface="Times New Roman" panose="02020603050405020304" pitchFamily="18" charset="0"/>
                <a:cs typeface="Times New Roman" panose="02020603050405020304" pitchFamily="18" charset="0"/>
              </a:rPr>
              <a:t>18.3</a:t>
            </a:r>
            <a:r>
              <a:rPr lang="uz-Cyrl-UZ" sz="2800" b="1" dirty="0" smtClean="0">
                <a:latin typeface="Times New Roman" panose="02020603050405020304" pitchFamily="18" charset="0"/>
                <a:cs typeface="Times New Roman" panose="02020603050405020304" pitchFamily="18" charset="0"/>
              </a:rPr>
              <a:t>. </a:t>
            </a:r>
            <a:r>
              <a:rPr lang="uz-Cyrl-UZ" sz="2800" b="1" smtClean="0">
                <a:latin typeface="Times New Roman" panose="02020603050405020304" pitchFamily="18" charset="0"/>
                <a:cs typeface="Times New Roman" panose="02020603050405020304" pitchFamily="18" charset="0"/>
              </a:rPr>
              <a:t>Бункерли-тахлама </a:t>
            </a:r>
            <a:r>
              <a:rPr lang="uz-Cyrl-UZ" sz="2800" b="1" dirty="0">
                <a:latin typeface="Times New Roman" panose="02020603050405020304" pitchFamily="18" charset="0"/>
                <a:cs typeface="Times New Roman" panose="02020603050405020304" pitchFamily="18" charset="0"/>
              </a:rPr>
              <a:t>юклаш </a:t>
            </a:r>
            <a:r>
              <a:rPr lang="uz-Cyrl-UZ" sz="2800" b="1" dirty="0" smtClean="0">
                <a:latin typeface="Times New Roman" panose="02020603050405020304" pitchFamily="18" charset="0"/>
                <a:cs typeface="Times New Roman" panose="02020603050405020304" pitchFamily="18" charset="0"/>
              </a:rPr>
              <a:t>қурилмалари</a:t>
            </a:r>
          </a:p>
          <a:p>
            <a:pPr marL="0" indent="0" algn="ctr">
              <a:buNone/>
            </a:pPr>
            <a:endParaRPr lang="uz-Cyrl-UZ" sz="2800" b="1" dirty="0">
              <a:latin typeface="Times New Roman" panose="02020603050405020304" pitchFamily="18" charset="0"/>
              <a:cs typeface="Times New Roman" panose="02020603050405020304" pitchFamily="18" charset="0"/>
            </a:endParaRPr>
          </a:p>
          <a:p>
            <a:pPr marL="0" indent="536575" algn="just">
              <a:buNone/>
            </a:pPr>
            <a:r>
              <a:rPr lang="uz-Cyrl-UZ" sz="2800" dirty="0">
                <a:latin typeface="Times New Roman" panose="02020603050405020304" pitchFamily="18" charset="0"/>
                <a:cs typeface="Times New Roman" panose="02020603050405020304" pitchFamily="18" charset="0"/>
              </a:rPr>
              <a:t>Таъминлаш механизмларининг айрим элементларини ва уларнииг мумкин бўлган бирикмаларини кўриб чиқамиз.</a:t>
            </a:r>
          </a:p>
          <a:p>
            <a:pPr marL="0" indent="536575" algn="just">
              <a:buNone/>
            </a:pPr>
            <a:r>
              <a:rPr lang="uz-Cyrl-UZ" sz="2800" dirty="0">
                <a:latin typeface="Times New Roman" panose="02020603050405020304" pitchFamily="18" charset="0"/>
                <a:cs typeface="Times New Roman" panose="02020603050405020304" pitchFamily="18" charset="0"/>
              </a:rPr>
              <a:t>Техникада магазин - бир турдаги донали буюмлар жойланадиган идиш, мослама ёки бир корпусда бирлашган бир типдаги элементлар тўплами.</a:t>
            </a:r>
          </a:p>
          <a:p>
            <a:pPr marL="0" indent="536575" algn="just">
              <a:buNone/>
            </a:pPr>
            <a:r>
              <a:rPr lang="uz-Cyrl-UZ" sz="2800" dirty="0">
                <a:latin typeface="Times New Roman" panose="02020603050405020304" pitchFamily="18" charset="0"/>
                <a:cs typeface="Times New Roman" panose="02020603050405020304" pitchFamily="18" charset="0"/>
              </a:rPr>
              <a:t>Магазинли юклаш қурилмаси йиғгич, узгич ва таъминлагичдан тузилган; йиғгичга детални ишчи қўлда қўяди, узгич детални битталаб узатиб туради, таъминлагич эса детални иш зонасига жўнатиб туради. Магазинларнинг новли, трубали, штирли, жували, тебранма ва бошқа типлари мавжуд.</a:t>
            </a:r>
          </a:p>
        </p:txBody>
      </p:sp>
    </p:spTree>
    <p:extLst>
      <p:ext uri="{BB962C8B-B14F-4D97-AF65-F5344CB8AC3E}">
        <p14:creationId xmlns:p14="http://schemas.microsoft.com/office/powerpoint/2010/main" val="169777185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Горизонтал труба магазинли механизм (18.3-расм.) қуйидагича ишлайди. Сургич 2 нинг қулоқчаси механизм трубасининг бўйлама кесигига киради, шунда юк 1 заготовкани узгич 3 га узатади. Узгич айни вақтда таъминлагич вазифасини ҳам ўтайди. Заготовка таъминлагични юритма ёрдамида пастга суриш йўли билан узатилади.</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Магазинли юклаш қурилмасининг яна бир типи подшипниклар халқаларини автоматнинг иш зонасига узатиш учун ишлатилади.</a:t>
            </a:r>
          </a:p>
        </p:txBody>
      </p:sp>
    </p:spTree>
    <p:extLst>
      <p:ext uri="{BB962C8B-B14F-4D97-AF65-F5344CB8AC3E}">
        <p14:creationId xmlns:p14="http://schemas.microsoft.com/office/powerpoint/2010/main" val="276600365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5877272"/>
            <a:ext cx="8424936" cy="576064"/>
          </a:xfrm>
        </p:spPr>
        <p:txBody>
          <a:bodyPr>
            <a:noAutofit/>
          </a:bodyPr>
          <a:lstStyle/>
          <a:p>
            <a:pPr marL="0" indent="536575" algn="ctr">
              <a:buNone/>
            </a:pPr>
            <a:r>
              <a:rPr lang="uz-Cyrl-UZ" sz="2400" dirty="0" smtClean="0">
                <a:latin typeface="Times New Roman" panose="02020603050405020304" pitchFamily="18" charset="0"/>
                <a:cs typeface="Times New Roman" panose="02020603050405020304" pitchFamily="18" charset="0"/>
              </a:rPr>
              <a:t>18.3-расм. Икки жўвали юклаш қурилмаси.</a:t>
            </a:r>
            <a:endParaRPr lang="uz-Cyrl-UZ" sz="2400" dirty="0">
              <a:latin typeface="Times New Roman" panose="02020603050405020304" pitchFamily="18" charset="0"/>
              <a:cs typeface="Times New Roman" panose="02020603050405020304" pitchFamily="18" charset="0"/>
            </a:endParaRPr>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9689" y="476672"/>
            <a:ext cx="7485067" cy="51125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321215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Магазинли юклаш қурилмаларида заготовкаларнинг мажбурий ва ўз-ўзидан узатилиш системалари кўзда тутилган.</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18.4-расмда заготовкалар ўз-ўзидан узатиладиган магазинли қурилмалар схемалари кўрсатилган. Ясси сиртли заготовкаларни узатиш учун роликли қия транспортёрдан (18.4-расм, а), валик типидаги деталларни узатиш учун каскадли (18.4-расм, б), занжирли (18.4-расм, в) ёки дискли (18.4-расм, г) магазинлардан фойдаланилади.</a:t>
            </a:r>
          </a:p>
        </p:txBody>
      </p:sp>
    </p:spTree>
    <p:extLst>
      <p:ext uri="{BB962C8B-B14F-4D97-AF65-F5344CB8AC3E}">
        <p14:creationId xmlns:p14="http://schemas.microsoft.com/office/powerpoint/2010/main" val="200828587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5229200"/>
            <a:ext cx="8424936" cy="1224136"/>
          </a:xfrm>
        </p:spPr>
        <p:txBody>
          <a:bodyPr>
            <a:noAutofit/>
          </a:bodyPr>
          <a:lstStyle/>
          <a:p>
            <a:pPr marL="0" indent="536575" algn="ctr">
              <a:buNone/>
            </a:pPr>
            <a:r>
              <a:rPr lang="ru-RU" sz="2400" dirty="0" smtClean="0">
                <a:latin typeface="Times New Roman" panose="02020603050405020304" pitchFamily="18" charset="0"/>
                <a:cs typeface="Times New Roman" panose="02020603050405020304" pitchFamily="18" charset="0"/>
              </a:rPr>
              <a:t>18.4-расм. </a:t>
            </a:r>
            <a:r>
              <a:rPr lang="ru-RU" sz="2400" dirty="0" err="1" smtClean="0">
                <a:latin typeface="Times New Roman" panose="02020603050405020304" pitchFamily="18" charset="0"/>
                <a:cs typeface="Times New Roman" panose="02020603050405020304" pitchFamily="18" charset="0"/>
              </a:rPr>
              <a:t>Заготовкалар</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ўз-ўзидан</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узатиладиган</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магазинли</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қурилма</a:t>
            </a:r>
            <a:r>
              <a:rPr lang="ru-RU" sz="2400" dirty="0" smtClean="0">
                <a:latin typeface="Times New Roman" panose="02020603050405020304" pitchFamily="18" charset="0"/>
                <a:cs typeface="Times New Roman" panose="02020603050405020304" pitchFamily="18" charset="0"/>
              </a:rPr>
              <a:t>.</a:t>
            </a:r>
          </a:p>
          <a:p>
            <a:pPr marL="0" indent="536575" algn="ctr">
              <a:buNone/>
            </a:pPr>
            <a:r>
              <a:rPr lang="ru-RU" sz="2400" dirty="0" smtClean="0">
                <a:latin typeface="Times New Roman" panose="02020603050405020304" pitchFamily="18" charset="0"/>
                <a:cs typeface="Times New Roman" panose="02020603050405020304" pitchFamily="18" charset="0"/>
              </a:rPr>
              <a:t>а – </a:t>
            </a:r>
            <a:r>
              <a:rPr lang="ru-RU" sz="2400" dirty="0" err="1" smtClean="0">
                <a:latin typeface="Times New Roman" panose="02020603050405020304" pitchFamily="18" charset="0"/>
                <a:cs typeface="Times New Roman" panose="02020603050405020304" pitchFamily="18" charset="0"/>
              </a:rPr>
              <a:t>роликли</a:t>
            </a:r>
            <a:r>
              <a:rPr lang="ru-RU" sz="2400" dirty="0" smtClean="0">
                <a:latin typeface="Times New Roman" panose="02020603050405020304" pitchFamily="18" charset="0"/>
                <a:cs typeface="Times New Roman" panose="02020603050405020304" pitchFamily="18" charset="0"/>
              </a:rPr>
              <a:t>, б – </a:t>
            </a:r>
            <a:r>
              <a:rPr lang="ru-RU" sz="2400" dirty="0" err="1" smtClean="0">
                <a:latin typeface="Times New Roman" panose="02020603050405020304" pitchFamily="18" charset="0"/>
                <a:cs typeface="Times New Roman" panose="02020603050405020304" pitchFamily="18" charset="0"/>
              </a:rPr>
              <a:t>каскадли</a:t>
            </a:r>
            <a:r>
              <a:rPr lang="ru-RU" sz="2400" dirty="0" smtClean="0">
                <a:latin typeface="Times New Roman" panose="02020603050405020304" pitchFamily="18" charset="0"/>
                <a:cs typeface="Times New Roman" panose="02020603050405020304" pitchFamily="18" charset="0"/>
              </a:rPr>
              <a:t>, в – </a:t>
            </a:r>
            <a:r>
              <a:rPr lang="ru-RU" sz="2400" dirty="0" err="1" smtClean="0">
                <a:latin typeface="Times New Roman" panose="02020603050405020304" pitchFamily="18" charset="0"/>
                <a:cs typeface="Times New Roman" panose="02020603050405020304" pitchFamily="18" charset="0"/>
              </a:rPr>
              <a:t>занжирли</a:t>
            </a:r>
            <a:r>
              <a:rPr lang="ru-RU" sz="2400" dirty="0" smtClean="0">
                <a:latin typeface="Times New Roman" panose="02020603050405020304" pitchFamily="18" charset="0"/>
                <a:cs typeface="Times New Roman" panose="02020603050405020304" pitchFamily="18" charset="0"/>
              </a:rPr>
              <a:t>, г – </a:t>
            </a:r>
            <a:r>
              <a:rPr lang="ru-RU" sz="2400" dirty="0" err="1" smtClean="0">
                <a:latin typeface="Times New Roman" panose="02020603050405020304" pitchFamily="18" charset="0"/>
                <a:cs typeface="Times New Roman" panose="02020603050405020304" pitchFamily="18" charset="0"/>
              </a:rPr>
              <a:t>дискли</a:t>
            </a:r>
            <a:r>
              <a:rPr lang="ru-RU" sz="2400" dirty="0" smtClean="0">
                <a:latin typeface="Times New Roman" panose="02020603050405020304" pitchFamily="18" charset="0"/>
                <a:cs typeface="Times New Roman" panose="02020603050405020304" pitchFamily="18" charset="0"/>
              </a:rPr>
              <a:t>.</a:t>
            </a:r>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5346" y="476672"/>
            <a:ext cx="8355126" cy="388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1766933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Автоматик юклаш қурилмалари деталларни вақт бўйича ҳам, макон бўйича ҳам ўзи жойлайди. Бундай қурилмаларнинг ўзига хос томонлари, уларда у ёки бу типдаги бункернинг борлигидадир. Бундай қурилмалар бункерли қурилмалар дейилади.</a:t>
            </a:r>
          </a:p>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Сочилувчан материалларни идишсиз сақлашга мўлжалланган, юкдан ўзи бушайдиган идиш бункер дейилади. Юкдан ўзи бушаши учун кўпинча бункер пастки қисмининг деворлари қия қилиб ишланади.</a:t>
            </a:r>
          </a:p>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Материалнинг чиқишини ростлаш учун бункернинг пастки қисмига затворлар ва таъминлагичлар қўйилган.</a:t>
            </a:r>
          </a:p>
        </p:txBody>
      </p:sp>
    </p:spTree>
    <p:extLst>
      <p:ext uri="{BB962C8B-B14F-4D97-AF65-F5344CB8AC3E}">
        <p14:creationId xmlns:p14="http://schemas.microsoft.com/office/powerpoint/2010/main" val="401274395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Замонавий бункер юқори даражада автоматлаштирилган </a:t>
            </a:r>
            <a:r>
              <a:rPr lang="uz-Cyrl-UZ" sz="2800" dirty="0" smtClean="0">
                <a:latin typeface="Times New Roman" panose="02020603050405020304" pitchFamily="18" charset="0"/>
                <a:cs typeface="Times New Roman" panose="02020603050405020304" pitchFamily="18" charset="0"/>
              </a:rPr>
              <a:t>агрегат </a:t>
            </a:r>
            <a:r>
              <a:rPr lang="uz-Cyrl-UZ" sz="2800" dirty="0">
                <a:latin typeface="Times New Roman" panose="02020603050405020304" pitchFamily="18" charset="0"/>
                <a:cs typeface="Times New Roman" panose="02020603050405020304" pitchFamily="18" charset="0"/>
              </a:rPr>
              <a:t>бўлиб, унда юкнинг ортилиши ва бўшатилишини бошқариб ҳамда бункернинг тўлиш даражасини назорат қилиб турадиган қурилмалар ва бошқа зарур элементлар бор. Бункер технологик жараённи автоматлаштириш воситаси сифатида кенг қўлланилади. Бункер сферик, цилиндрик ва конуссимон шаклда бўлиб, пўлат, алюминий, қотишмалари ва полимер материаллардан ишланади. Озиқ-овқат маҳсулотлари учун бункерлар зангламайдиган пўлатдан тайёрланади. Бункернинг ички юзаси силлиқ бўлиши лозим.</a:t>
            </a:r>
          </a:p>
        </p:txBody>
      </p:sp>
    </p:spTree>
    <p:extLst>
      <p:ext uri="{BB962C8B-B14F-4D97-AF65-F5344CB8AC3E}">
        <p14:creationId xmlns:p14="http://schemas.microsoft.com/office/powerpoint/2010/main" val="208543925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10000"/>
              </a:lnSpc>
              <a:spcBef>
                <a:spcPts val="600"/>
              </a:spcBef>
              <a:buNone/>
            </a:pPr>
            <a:r>
              <a:rPr lang="uz-Cyrl-UZ" sz="2800" dirty="0">
                <a:latin typeface="Times New Roman" panose="02020603050405020304" pitchFamily="18" charset="0"/>
                <a:cs typeface="Times New Roman" panose="02020603050405020304" pitchFamily="18" charset="0"/>
              </a:rPr>
              <a:t>Бункернинг сиғимини ошириш мақсадида кўпинча қўшимча </a:t>
            </a:r>
            <a:r>
              <a:rPr lang="uz-Cyrl-UZ" sz="2800" dirty="0" smtClean="0">
                <a:latin typeface="Times New Roman" panose="02020603050405020304" pitchFamily="18" charset="0"/>
                <a:cs typeface="Times New Roman" panose="02020603050405020304" pitchFamily="18" charset="0"/>
              </a:rPr>
              <a:t>бункер </a:t>
            </a:r>
            <a:r>
              <a:rPr lang="uz-Cyrl-UZ" sz="2800" dirty="0">
                <a:latin typeface="Times New Roman" panose="02020603050405020304" pitchFamily="18" charset="0"/>
                <a:cs typeface="Times New Roman" panose="02020603050405020304" pitchFamily="18" charset="0"/>
              </a:rPr>
              <a:t>3 (18.5-расм) ўрнатилади. Заготовкалар аввал қўшимча бункерга йиғиб олинади, кейин заслонка 2 ни очиб, асосий бункер 1 га ўтказилади</a:t>
            </a:r>
            <a:r>
              <a:rPr lang="uz-Cyrl-UZ" sz="2800" dirty="0" smtClean="0">
                <a:latin typeface="Times New Roman" panose="02020603050405020304" pitchFamily="18" charset="0"/>
                <a:cs typeface="Times New Roman" panose="02020603050405020304" pitchFamily="18" charset="0"/>
              </a:rPr>
              <a:t>.</a:t>
            </a:r>
          </a:p>
          <a:p>
            <a:pPr marL="0" indent="536575" algn="just">
              <a:lnSpc>
                <a:spcPct val="110000"/>
              </a:lnSpc>
              <a:spcBef>
                <a:spcPts val="600"/>
              </a:spcBef>
              <a:buNone/>
            </a:pPr>
            <a:r>
              <a:rPr lang="uz-Cyrl-UZ" sz="2800" dirty="0">
                <a:latin typeface="Times New Roman" panose="02020603050405020304" pitchFamily="18" charset="0"/>
                <a:cs typeface="Times New Roman" panose="02020603050405020304" pitchFamily="18" charset="0"/>
              </a:rPr>
              <a:t>Заготовкалар тўплаб ортиладиган бункерли юклаш қурилмалари бункердан ва детални керакли вазиятда қўйиш (ориентирлаш) ва олиш механизмларидан тузилган. Деталларни бир неча ўққа нисбатан ориентирлаш зарурлиги бункерли юклаш қурилмасини мураккаблаштиради ҳамда қўшимча ориентирлаш механизми киритишга тўғри </a:t>
            </a:r>
            <a:r>
              <a:rPr lang="uz-Cyrl-UZ" sz="2800" dirty="0" smtClean="0">
                <a:latin typeface="Times New Roman" panose="02020603050405020304" pitchFamily="18" charset="0"/>
                <a:cs typeface="Times New Roman" panose="02020603050405020304" pitchFamily="18" charset="0"/>
              </a:rPr>
              <a:t>келади.</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989030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5877272"/>
            <a:ext cx="8424936" cy="576064"/>
          </a:xfrm>
        </p:spPr>
        <p:txBody>
          <a:bodyPr>
            <a:noAutofit/>
          </a:bodyPr>
          <a:lstStyle/>
          <a:p>
            <a:pPr marL="0" indent="536575" algn="ctr">
              <a:buNone/>
            </a:pPr>
            <a:r>
              <a:rPr lang="ru-RU" sz="2800" dirty="0" smtClean="0">
                <a:latin typeface="Times New Roman" panose="02020603050405020304" pitchFamily="18" charset="0"/>
                <a:cs typeface="Times New Roman" panose="02020603050405020304" pitchFamily="18" charset="0"/>
              </a:rPr>
              <a:t>18.5-расм. </a:t>
            </a:r>
            <a:r>
              <a:rPr lang="ru-RU" sz="2800" dirty="0" err="1" smtClean="0">
                <a:latin typeface="Times New Roman" panose="02020603050405020304" pitchFamily="18" charset="0"/>
                <a:cs typeface="Times New Roman" panose="02020603050405020304" pitchFamily="18" charset="0"/>
              </a:rPr>
              <a:t>Қўшимча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бункерли</a:t>
            </a:r>
            <a:r>
              <a:rPr lang="ru-RU" sz="2800" dirty="0" smtClean="0">
                <a:latin typeface="Times New Roman" panose="02020603050405020304" pitchFamily="18" charset="0"/>
                <a:cs typeface="Times New Roman" panose="02020603050405020304" pitchFamily="18" charset="0"/>
              </a:rPr>
              <a:t> бункер </a:t>
            </a:r>
            <a:r>
              <a:rPr lang="ru-RU" sz="2800" dirty="0" err="1" smtClean="0">
                <a:latin typeface="Times New Roman" panose="02020603050405020304" pitchFamily="18" charset="0"/>
                <a:cs typeface="Times New Roman" panose="02020603050405020304" pitchFamily="18" charset="0"/>
              </a:rPr>
              <a:t>схемаси</a:t>
            </a:r>
            <a:r>
              <a:rPr lang="ru-RU" sz="2800" dirty="0" smtClean="0">
                <a:latin typeface="Times New Roman" panose="02020603050405020304" pitchFamily="18" charset="0"/>
                <a:cs typeface="Times New Roman" panose="02020603050405020304" pitchFamily="18" charset="0"/>
              </a:rPr>
              <a:t>.</a:t>
            </a:r>
          </a:p>
        </p:txBody>
      </p:sp>
      <p:pic>
        <p:nvPicPr>
          <p:cNvPr id="15363" name="Picture 3" descr="C:\Users\Администратор\Pictures\Фрагмент.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404664"/>
            <a:ext cx="3908164" cy="5184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504187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Бункерли юклаш механизмининг схемаси 18.6-расмда кўрсатилган. Деталлар 5 бункер 4 га солинади ва улар </a:t>
            </a:r>
            <a:r>
              <a:rPr lang="uz-Cyrl-UZ" sz="2800" dirty="0" smtClean="0">
                <a:latin typeface="Times New Roman" panose="02020603050405020304" pitchFamily="18" charset="0"/>
                <a:cs typeface="Times New Roman" panose="02020603050405020304" pitchFamily="18" charset="0"/>
              </a:rPr>
              <a:t>тўпалгичда </a:t>
            </a:r>
            <a:r>
              <a:rPr lang="uz-Cyrl-UZ" sz="2800" dirty="0">
                <a:latin typeface="Times New Roman" panose="02020603050405020304" pitchFamily="18" charset="0"/>
                <a:cs typeface="Times New Roman" panose="02020603050405020304" pitchFamily="18" charset="0"/>
              </a:rPr>
              <a:t>дастлабки ориентирлангандан сўнг йиғгич 3 га тушади. Йиғгич ориентирланган заготовкаларнинг узлуксиз узатиб турилишини таъминлайди. Заготовкалар нов 2 бўйлаб таъминлагич 1 га келади. Таъминлагич детални дастгоҳнинг қисиш қурилмасига ёки бошқа функционал механизмга узатади. Бошқариш системаси қурилмалар 6, 7, 8, 9 </a:t>
            </a:r>
            <a:r>
              <a:rPr lang="uz-Cyrl-UZ" sz="2800" dirty="0" smtClean="0">
                <a:latin typeface="Times New Roman" panose="02020603050405020304" pitchFamily="18" charset="0"/>
                <a:cs typeface="Times New Roman" panose="02020603050405020304" pitchFamily="18" charset="0"/>
              </a:rPr>
              <a:t>ёрдамида </a:t>
            </a:r>
            <a:r>
              <a:rPr lang="uz-Cyrl-UZ" sz="2800" dirty="0">
                <a:latin typeface="Times New Roman" panose="02020603050405020304" pitchFamily="18" charset="0"/>
                <a:cs typeface="Times New Roman" panose="02020603050405020304" pitchFamily="18" charset="0"/>
              </a:rPr>
              <a:t>заготовкаларнинг бир ҳил вақт оралиғида узатиб </a:t>
            </a:r>
            <a:r>
              <a:rPr lang="uz-Cyrl-UZ" sz="2800" dirty="0" smtClean="0">
                <a:latin typeface="Times New Roman" panose="02020603050405020304" pitchFamily="18" charset="0"/>
                <a:cs typeface="Times New Roman" panose="02020603050405020304" pitchFamily="18" charset="0"/>
              </a:rPr>
              <a:t>турилишини </a:t>
            </a:r>
            <a:r>
              <a:rPr lang="uz-Cyrl-UZ" sz="2800" dirty="0">
                <a:latin typeface="Times New Roman" panose="02020603050405020304" pitchFamily="18" charset="0"/>
                <a:cs typeface="Times New Roman" panose="02020603050405020304" pitchFamily="18" charset="0"/>
              </a:rPr>
              <a:t>таъминлайди.</a:t>
            </a:r>
          </a:p>
        </p:txBody>
      </p:sp>
    </p:spTree>
    <p:extLst>
      <p:ext uri="{BB962C8B-B14F-4D97-AF65-F5344CB8AC3E}">
        <p14:creationId xmlns:p14="http://schemas.microsoft.com/office/powerpoint/2010/main" val="280587319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5877272"/>
            <a:ext cx="8424936" cy="576064"/>
          </a:xfrm>
        </p:spPr>
        <p:txBody>
          <a:bodyPr>
            <a:noAutofit/>
          </a:bodyPr>
          <a:lstStyle/>
          <a:p>
            <a:pPr marL="0" indent="536575" algn="ctr">
              <a:buNone/>
            </a:pPr>
            <a:r>
              <a:rPr lang="ru-RU" sz="2400" dirty="0" smtClean="0">
                <a:latin typeface="Times New Roman" panose="02020603050405020304" pitchFamily="18" charset="0"/>
                <a:cs typeface="Times New Roman" panose="02020603050405020304" pitchFamily="18" charset="0"/>
              </a:rPr>
              <a:t>18.6-расм. </a:t>
            </a:r>
            <a:r>
              <a:rPr lang="ru-RU" sz="2400" dirty="0" err="1" smtClean="0">
                <a:latin typeface="Times New Roman" panose="02020603050405020304" pitchFamily="18" charset="0"/>
                <a:cs typeface="Times New Roman" panose="02020603050405020304" pitchFamily="18" charset="0"/>
              </a:rPr>
              <a:t>Дастгоҳнинг</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ишчи</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зонасига</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донали</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заготовкаларни</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узатиб</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турадиган</a:t>
            </a:r>
            <a:r>
              <a:rPr lang="ru-RU" sz="2400" dirty="0" smtClean="0">
                <a:latin typeface="Times New Roman" panose="02020603050405020304" pitchFamily="18" charset="0"/>
                <a:cs typeface="Times New Roman" panose="02020603050405020304" pitchFamily="18" charset="0"/>
              </a:rPr>
              <a:t> автоматик </a:t>
            </a:r>
            <a:r>
              <a:rPr lang="ru-RU" sz="2400" dirty="0" err="1" smtClean="0">
                <a:latin typeface="Times New Roman" panose="02020603050405020304" pitchFamily="18" charset="0"/>
                <a:cs typeface="Times New Roman" panose="02020603050405020304" pitchFamily="18" charset="0"/>
              </a:rPr>
              <a:t>қурилма</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схемаси</a:t>
            </a:r>
            <a:r>
              <a:rPr lang="ru-RU" sz="2400" dirty="0" smtClean="0">
                <a:latin typeface="Times New Roman" panose="02020603050405020304" pitchFamily="18" charset="0"/>
                <a:cs typeface="Times New Roman" panose="02020603050405020304" pitchFamily="18" charset="0"/>
              </a:rPr>
              <a:t>.</a:t>
            </a:r>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13575" y="116632"/>
            <a:ext cx="4634689" cy="57291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0916226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Бункерли юклаш қурилмаларида заготовкалар фақат мажбурий узатилади. 18.7-расмда бункерли юклаш қурилмаларида </a:t>
            </a:r>
            <a:r>
              <a:rPr lang="uz-Cyrl-UZ" sz="2800" dirty="0" smtClean="0">
                <a:latin typeface="Times New Roman" panose="02020603050405020304" pitchFamily="18" charset="0"/>
                <a:cs typeface="Times New Roman" panose="02020603050405020304" pitchFamily="18" charset="0"/>
              </a:rPr>
              <a:t>заготовкалар </a:t>
            </a:r>
            <a:r>
              <a:rPr lang="uz-Cyrl-UZ" sz="2800" dirty="0">
                <a:latin typeface="Times New Roman" panose="02020603050405020304" pitchFamily="18" charset="0"/>
                <a:cs typeface="Times New Roman" panose="02020603050405020304" pitchFamily="18" charset="0"/>
              </a:rPr>
              <a:t>узатилишининг баъзи схемалари келтирилган. Заготовкалар қайтма-илгариланма цикл бўйича (18.7-расм, а) бункерга тўплаб жойланади. Ориентатор титкич бункер ичида пастга ва юқорига ҳаракатланиб, буюмларни қамраб ушлайди, ориентирлайди ва </a:t>
            </a:r>
            <a:r>
              <a:rPr lang="uz-Cyrl-UZ" sz="2800" dirty="0" smtClean="0">
                <a:latin typeface="Times New Roman" panose="02020603050405020304" pitchFamily="18" charset="0"/>
                <a:cs typeface="Times New Roman" panose="02020603050405020304" pitchFamily="18" charset="0"/>
              </a:rPr>
              <a:t>таъминлагич </a:t>
            </a:r>
            <a:r>
              <a:rPr lang="uz-Cyrl-UZ" sz="2800" dirty="0">
                <a:latin typeface="Times New Roman" panose="02020603050405020304" pitchFamily="18" charset="0"/>
                <a:cs typeface="Times New Roman" panose="02020603050405020304" pitchFamily="18" charset="0"/>
              </a:rPr>
              <a:t>новига узатади. Ясси заготовкаларни юклашда (18.7-расм, б) магнитли қамрагичлари бор мажбурий айланма ҳаракатлантириладиган дискли мосламадан фойдаланилади. </a:t>
            </a:r>
          </a:p>
        </p:txBody>
      </p:sp>
    </p:spTree>
    <p:extLst>
      <p:ext uri="{BB962C8B-B14F-4D97-AF65-F5344CB8AC3E}">
        <p14:creationId xmlns:p14="http://schemas.microsoft.com/office/powerpoint/2010/main" val="201597990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068960"/>
            <a:ext cx="8424936" cy="3672408"/>
          </a:xfrm>
        </p:spPr>
        <p:txBody>
          <a:bodyPr>
            <a:noAutofit/>
          </a:bodyPr>
          <a:lstStyle/>
          <a:p>
            <a:pPr marL="0" indent="536575" algn="ctr">
              <a:buNone/>
            </a:pPr>
            <a:r>
              <a:rPr lang="ru-RU" sz="2400" dirty="0" smtClean="0">
                <a:latin typeface="Times New Roman" panose="02020603050405020304" pitchFamily="18" charset="0"/>
                <a:cs typeface="Times New Roman" panose="02020603050405020304" pitchFamily="18" charset="0"/>
              </a:rPr>
              <a:t>18.7-расм. </a:t>
            </a:r>
            <a:r>
              <a:rPr lang="ru-RU" sz="2400" dirty="0" err="1" smtClean="0">
                <a:latin typeface="Times New Roman" panose="02020603050405020304" pitchFamily="18" charset="0"/>
                <a:cs typeface="Times New Roman" panose="02020603050405020304" pitchFamily="18" charset="0"/>
              </a:rPr>
              <a:t>Қайтма-илгариланма</a:t>
            </a:r>
            <a:r>
              <a:rPr lang="ru-RU" sz="2400" dirty="0" smtClean="0">
                <a:latin typeface="Times New Roman" panose="02020603050405020304" pitchFamily="18" charset="0"/>
                <a:cs typeface="Times New Roman" panose="02020603050405020304" pitchFamily="18" charset="0"/>
              </a:rPr>
              <a:t> (а), </a:t>
            </a:r>
            <a:r>
              <a:rPr lang="ru-RU" sz="2400" dirty="0" err="1" smtClean="0">
                <a:latin typeface="Times New Roman" panose="02020603050405020304" pitchFamily="18" charset="0"/>
                <a:cs typeface="Times New Roman" panose="02020603050405020304" pitchFamily="18" charset="0"/>
              </a:rPr>
              <a:t>магнитли</a:t>
            </a:r>
            <a:r>
              <a:rPr lang="ru-RU" sz="2400" dirty="0" smtClean="0">
                <a:latin typeface="Times New Roman" panose="02020603050405020304" pitchFamily="18" charset="0"/>
                <a:cs typeface="Times New Roman" panose="02020603050405020304" pitchFamily="18" charset="0"/>
              </a:rPr>
              <a:t> (б), </a:t>
            </a:r>
            <a:r>
              <a:rPr lang="ru-RU" sz="2400" dirty="0" err="1" smtClean="0">
                <a:latin typeface="Times New Roman" panose="02020603050405020304" pitchFamily="18" charset="0"/>
                <a:cs typeface="Times New Roman" panose="02020603050405020304" pitchFamily="18" charset="0"/>
              </a:rPr>
              <a:t>тебранма</a:t>
            </a:r>
            <a:r>
              <a:rPr lang="ru-RU" sz="2400" dirty="0" smtClean="0">
                <a:latin typeface="Times New Roman" panose="02020603050405020304" pitchFamily="18" charset="0"/>
                <a:cs typeface="Times New Roman" panose="02020603050405020304" pitchFamily="18" charset="0"/>
              </a:rPr>
              <a:t> (в), </a:t>
            </a:r>
            <a:r>
              <a:rPr lang="ru-RU" sz="2400" dirty="0" err="1" smtClean="0">
                <a:latin typeface="Times New Roman" panose="02020603050405020304" pitchFamily="18" charset="0"/>
                <a:cs typeface="Times New Roman" panose="02020603050405020304" pitchFamily="18" charset="0"/>
              </a:rPr>
              <a:t>бункерли</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юклаш</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қурилмаларининг</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схемалари</a:t>
            </a:r>
            <a:r>
              <a:rPr lang="ru-RU" sz="2400" dirty="0" smtClean="0">
                <a:latin typeface="Times New Roman" panose="02020603050405020304" pitchFamily="18" charset="0"/>
                <a:cs typeface="Times New Roman" panose="02020603050405020304" pitchFamily="18" charset="0"/>
              </a:rPr>
              <a:t>.</a:t>
            </a:r>
          </a:p>
          <a:p>
            <a:pPr marL="0" indent="536575" algn="ctr">
              <a:buNone/>
            </a:pPr>
            <a:endParaRPr lang="ru-RU" sz="2400" dirty="0" smtClean="0">
              <a:latin typeface="Times New Roman" panose="02020603050405020304" pitchFamily="18" charset="0"/>
              <a:cs typeface="Times New Roman" panose="02020603050405020304" pitchFamily="18" charset="0"/>
            </a:endParaRPr>
          </a:p>
          <a:p>
            <a:pPr marL="0" indent="536575" algn="just">
              <a:buNone/>
            </a:pPr>
            <a:r>
              <a:rPr lang="ru-RU" sz="2400" dirty="0" err="1" smtClean="0">
                <a:latin typeface="Times New Roman" panose="02020603050405020304" pitchFamily="18" charset="0"/>
                <a:cs typeface="Times New Roman" panose="02020603050405020304" pitchFamily="18" charset="0"/>
              </a:rPr>
              <a:t>Кейинги</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вақтларда</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бункерли</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тебранма</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юклаш</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қурилмалари</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кенг</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қўлланиляпти</a:t>
            </a:r>
            <a:r>
              <a:rPr lang="ru-RU" sz="2400" dirty="0" smtClean="0">
                <a:latin typeface="Times New Roman" panose="02020603050405020304" pitchFamily="18" charset="0"/>
                <a:cs typeface="Times New Roman" panose="02020603050405020304" pitchFamily="18" charset="0"/>
              </a:rPr>
              <a:t> (18.7-расм, в). </a:t>
            </a:r>
            <a:r>
              <a:rPr lang="ru-RU" sz="2400" dirty="0" err="1" smtClean="0">
                <a:latin typeface="Times New Roman" panose="02020603050405020304" pitchFamily="18" charset="0"/>
                <a:cs typeface="Times New Roman" panose="02020603050405020304" pitchFamily="18" charset="0"/>
              </a:rPr>
              <a:t>Заготовкалар</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тебранма</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бункерга</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солингандан</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сўнг</a:t>
            </a:r>
            <a:r>
              <a:rPr lang="ru-RU" sz="2400" dirty="0" smtClean="0">
                <a:latin typeface="Times New Roman" panose="02020603050405020304" pitchFamily="18" charset="0"/>
                <a:cs typeface="Times New Roman" panose="02020603050405020304" pitchFamily="18" charset="0"/>
              </a:rPr>
              <a:t> бункер </a:t>
            </a:r>
            <a:r>
              <a:rPr lang="ru-RU" sz="2400" dirty="0" err="1" smtClean="0">
                <a:latin typeface="Times New Roman" panose="02020603050405020304" pitchFamily="18" charset="0"/>
                <a:cs typeface="Times New Roman" panose="02020603050405020304" pitchFamily="18" charset="0"/>
              </a:rPr>
              <a:t>билан</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бирга</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тебраниб</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таъминлагичга</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тушади</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Заготовкалар</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юкланган</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бункерни</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электромагнитли</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юритма</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пружиналар</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орқали</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тебратади</a:t>
            </a:r>
            <a:r>
              <a:rPr lang="ru-RU" sz="2400" dirty="0" smtClean="0">
                <a:latin typeface="Times New Roman" panose="02020603050405020304" pitchFamily="18" charset="0"/>
                <a:cs typeface="Times New Roman" panose="02020603050405020304" pitchFamily="18" charset="0"/>
              </a:rPr>
              <a:t>.</a:t>
            </a:r>
          </a:p>
          <a:p>
            <a:pPr marL="0" indent="536575" algn="just">
              <a:buNone/>
            </a:pPr>
            <a:endParaRPr lang="ru-RU" sz="2400" dirty="0" smtClean="0">
              <a:latin typeface="Times New Roman" panose="02020603050405020304" pitchFamily="18" charset="0"/>
              <a:cs typeface="Times New Roman" panose="02020603050405020304" pitchFamily="18" charset="0"/>
            </a:endParaRPr>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6666" y="332656"/>
            <a:ext cx="7551758"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9747942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Қисман ўзи юкланадиган қурилмаларда (18.9-расм, б) </a:t>
            </a:r>
            <a:r>
              <a:rPr lang="uz-Cyrl-UZ" sz="2800" dirty="0" smtClean="0">
                <a:latin typeface="Times New Roman" panose="02020603050405020304" pitchFamily="18" charset="0"/>
                <a:cs typeface="Times New Roman" panose="02020603050405020304" pitchFamily="18" charset="0"/>
              </a:rPr>
              <a:t>заготовкалар </a:t>
            </a:r>
            <a:r>
              <a:rPr lang="uz-Cyrl-UZ" sz="2800" dirty="0">
                <a:latin typeface="Times New Roman" panose="02020603050405020304" pitchFamily="18" charset="0"/>
                <a:cs typeface="Times New Roman" panose="02020603050405020304" pitchFamily="18" charset="0"/>
              </a:rPr>
              <a:t>пластиналари бор трубага солинади. Труба айланганда </a:t>
            </a:r>
            <a:r>
              <a:rPr lang="uz-Cyrl-UZ" sz="2800" dirty="0" smtClean="0">
                <a:latin typeface="Times New Roman" panose="02020603050405020304" pitchFamily="18" charset="0"/>
                <a:cs typeface="Times New Roman" panose="02020603050405020304" pitchFamily="18" charset="0"/>
              </a:rPr>
              <a:t>заготовкалар </a:t>
            </a:r>
            <a:r>
              <a:rPr lang="uz-Cyrl-UZ" sz="2800" dirty="0">
                <a:latin typeface="Times New Roman" panose="02020603050405020304" pitchFamily="18" charset="0"/>
                <a:cs typeface="Times New Roman" panose="02020603050405020304" pitchFamily="18" charset="0"/>
              </a:rPr>
              <a:t>труба бўйлаб кесикка томон сурилади, у ердан таъминлагичнинг қамрагичига тушади. Юк мажбурий юкланадиган схемада заготовкалар тахлами бункерга жойланади ва заготовкаларнинг пастки катори лентали транспортёр бўйлаб таъминлагичнинг қамрагичига тушади (18.9-расм, в).</a:t>
            </a:r>
          </a:p>
        </p:txBody>
      </p:sp>
    </p:spTree>
    <p:extLst>
      <p:ext uri="{BB962C8B-B14F-4D97-AF65-F5344CB8AC3E}">
        <p14:creationId xmlns:p14="http://schemas.microsoft.com/office/powerpoint/2010/main" val="76918405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4005064"/>
            <a:ext cx="8424936" cy="2304256"/>
          </a:xfrm>
        </p:spPr>
        <p:txBody>
          <a:bodyPr>
            <a:noAutofit/>
          </a:bodyPr>
          <a:lstStyle/>
          <a:p>
            <a:pPr marL="0" indent="536575" algn="ctr">
              <a:buNone/>
            </a:pPr>
            <a:r>
              <a:rPr lang="ru-RU" sz="2800" dirty="0" smtClean="0">
                <a:latin typeface="Times New Roman" panose="02020603050405020304" pitchFamily="18" charset="0"/>
                <a:cs typeface="Times New Roman" panose="02020603050405020304" pitchFamily="18" charset="0"/>
              </a:rPr>
              <a:t>18.9-расм. </a:t>
            </a:r>
            <a:r>
              <a:rPr lang="ru-RU" sz="2800" dirty="0" err="1" smtClean="0">
                <a:latin typeface="Times New Roman" panose="02020603050405020304" pitchFamily="18" charset="0"/>
                <a:cs typeface="Times New Roman" panose="02020603050405020304" pitchFamily="18" charset="0"/>
              </a:rPr>
              <a:t>Тахлама</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юклаш</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қурилмаларининг</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типлари</a:t>
            </a:r>
            <a:r>
              <a:rPr lang="ru-RU" sz="2800" dirty="0" smtClean="0">
                <a:latin typeface="Times New Roman" panose="02020603050405020304" pitchFamily="18" charset="0"/>
                <a:cs typeface="Times New Roman" panose="02020603050405020304" pitchFamily="18" charset="0"/>
              </a:rPr>
              <a:t>: </a:t>
            </a:r>
          </a:p>
          <a:p>
            <a:pPr marL="0" indent="536575" algn="ctr">
              <a:buNone/>
            </a:pPr>
            <a:r>
              <a:rPr lang="ru-RU" sz="2800" dirty="0" smtClean="0">
                <a:latin typeface="Times New Roman" panose="02020603050405020304" pitchFamily="18" charset="0"/>
                <a:cs typeface="Times New Roman" panose="02020603050405020304" pitchFamily="18" charset="0"/>
              </a:rPr>
              <a:t>а – </a:t>
            </a:r>
            <a:r>
              <a:rPr lang="ru-RU" sz="2800" dirty="0" err="1" smtClean="0">
                <a:latin typeface="Times New Roman" panose="02020603050405020304" pitchFamily="18" charset="0"/>
                <a:cs typeface="Times New Roman" panose="02020603050405020304" pitchFamily="18" charset="0"/>
              </a:rPr>
              <a:t>юк</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ўзи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юкланадиган</a:t>
            </a:r>
            <a:r>
              <a:rPr lang="ru-RU" sz="2800" dirty="0" smtClean="0">
                <a:latin typeface="Times New Roman" panose="02020603050405020304" pitchFamily="18" charset="0"/>
                <a:cs typeface="Times New Roman" panose="02020603050405020304" pitchFamily="18" charset="0"/>
              </a:rPr>
              <a:t>; б – </a:t>
            </a:r>
            <a:r>
              <a:rPr lang="ru-RU" sz="2800" dirty="0" err="1" smtClean="0">
                <a:latin typeface="Times New Roman" panose="02020603050405020304" pitchFamily="18" charset="0"/>
                <a:cs typeface="Times New Roman" panose="02020603050405020304" pitchFamily="18" charset="0"/>
              </a:rPr>
              <a:t>юк</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ўзи</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қисман</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юкланадиган</a:t>
            </a:r>
            <a:r>
              <a:rPr lang="ru-RU" sz="2800" dirty="0" smtClean="0">
                <a:latin typeface="Times New Roman" panose="02020603050405020304" pitchFamily="18" charset="0"/>
                <a:cs typeface="Times New Roman" panose="02020603050405020304" pitchFamily="18" charset="0"/>
              </a:rPr>
              <a:t>; в – </a:t>
            </a:r>
            <a:r>
              <a:rPr lang="ru-RU" sz="2800" dirty="0" err="1" smtClean="0">
                <a:latin typeface="Times New Roman" panose="02020603050405020304" pitchFamily="18" charset="0"/>
                <a:cs typeface="Times New Roman" panose="02020603050405020304" pitchFamily="18" charset="0"/>
              </a:rPr>
              <a:t>юк</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мажбурий</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юкланадиган</a:t>
            </a:r>
            <a:r>
              <a:rPr lang="ru-RU" sz="2800" dirty="0" smtClean="0">
                <a:latin typeface="Times New Roman" panose="02020603050405020304" pitchFamily="18" charset="0"/>
                <a:cs typeface="Times New Roman" panose="02020603050405020304" pitchFamily="18" charset="0"/>
              </a:rPr>
              <a:t>.</a:t>
            </a:r>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3147" y="423518"/>
            <a:ext cx="8333309" cy="29334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2600960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55576" y="1988840"/>
            <a:ext cx="7938776" cy="2308324"/>
          </a:xfrm>
          <a:prstGeom prst="rect">
            <a:avLst/>
          </a:prstGeom>
          <a:noFill/>
        </p:spPr>
        <p:txBody>
          <a:bodyPr wrap="none" lIns="91440" tIns="45720" rIns="91440" bIns="45720">
            <a:prstTxWarp prst="textWave2">
              <a:avLst>
                <a:gd name="adj1" fmla="val 15359"/>
                <a:gd name="adj2" fmla="val 0"/>
              </a:avLst>
            </a:prstTxWarp>
            <a:spAutoFit/>
          </a:bodyPr>
          <a:lstStyle/>
          <a:p>
            <a:pPr algn="ctr"/>
            <a:r>
              <a:rPr lang="uz-Cyrl-UZ" sz="7200" b="1" cap="none" spc="0" dirty="0" smtClean="0">
                <a:ln w="10541" cmpd="sng">
                  <a:solidFill>
                    <a:schemeClr val="accent1">
                      <a:shade val="88000"/>
                      <a:satMod val="110000"/>
                    </a:schemeClr>
                  </a:solidFill>
                  <a:prstDash val="solid"/>
                </a:ln>
                <a:solidFill>
                  <a:schemeClr val="accent6">
                    <a:lumMod val="75000"/>
                  </a:schemeClr>
                </a:solidFill>
                <a:effectLst/>
                <a:latin typeface="Times New Roman" pitchFamily="18" charset="0"/>
                <a:cs typeface="Times New Roman" pitchFamily="18" charset="0"/>
              </a:rPr>
              <a:t>ЭЪТИБОРИНГИЗ </a:t>
            </a:r>
          </a:p>
          <a:p>
            <a:pPr algn="ctr"/>
            <a:r>
              <a:rPr lang="uz-Cyrl-UZ" sz="7200" b="1" cap="none" spc="0" dirty="0" smtClean="0">
                <a:ln w="10541" cmpd="sng">
                  <a:solidFill>
                    <a:schemeClr val="accent1">
                      <a:shade val="88000"/>
                      <a:satMod val="110000"/>
                    </a:schemeClr>
                  </a:solidFill>
                  <a:prstDash val="solid"/>
                </a:ln>
                <a:solidFill>
                  <a:schemeClr val="accent6">
                    <a:lumMod val="75000"/>
                  </a:schemeClr>
                </a:solidFill>
                <a:effectLst/>
                <a:latin typeface="Times New Roman" pitchFamily="18" charset="0"/>
                <a:cs typeface="Times New Roman" pitchFamily="18" charset="0"/>
              </a:rPr>
              <a:t>УЧУН </a:t>
            </a:r>
            <a:r>
              <a:rPr lang="uz-Cyrl-UZ" sz="7200" b="1" dirty="0" smtClean="0">
                <a:ln w="10541" cmpd="sng">
                  <a:solidFill>
                    <a:schemeClr val="accent1">
                      <a:shade val="88000"/>
                      <a:satMod val="110000"/>
                    </a:schemeClr>
                  </a:solidFill>
                  <a:prstDash val="solid"/>
                </a:ln>
                <a:solidFill>
                  <a:schemeClr val="accent6">
                    <a:lumMod val="75000"/>
                  </a:schemeClr>
                </a:solidFill>
                <a:latin typeface="Times New Roman" pitchFamily="18" charset="0"/>
                <a:cs typeface="Times New Roman" pitchFamily="18" charset="0"/>
              </a:rPr>
              <a:t>РАҲМАТ</a:t>
            </a:r>
            <a:endParaRPr lang="ru-RU" sz="7200" b="1" cap="none" spc="0" dirty="0">
              <a:ln w="10541" cmpd="sng">
                <a:solidFill>
                  <a:schemeClr val="accent1">
                    <a:shade val="88000"/>
                    <a:satMod val="110000"/>
                  </a:schemeClr>
                </a:solidFill>
                <a:prstDash val="solid"/>
              </a:ln>
              <a:solidFill>
                <a:schemeClr val="accent6">
                  <a:lumMod val="75000"/>
                </a:schemeClr>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64295566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4.xml><?xml version="1.0" encoding="utf-8"?>
<a:theme xmlns:a="http://schemas.openxmlformats.org/drawingml/2006/main" name="4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2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6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3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5614</TotalTime>
  <Words>2014</Words>
  <Application>Microsoft Office PowerPoint</Application>
  <PresentationFormat>Экран (4:3)</PresentationFormat>
  <Paragraphs>80</Paragraphs>
  <Slides>37</Slides>
  <Notes>0</Notes>
  <HiddenSlides>0</HiddenSlides>
  <MMClips>0</MMClips>
  <ScaleCrop>false</ScaleCrop>
  <HeadingPairs>
    <vt:vector size="4" baseType="variant">
      <vt:variant>
        <vt:lpstr>Тема</vt:lpstr>
      </vt:variant>
      <vt:variant>
        <vt:i4>7</vt:i4>
      </vt:variant>
      <vt:variant>
        <vt:lpstr>Заголовки слайдов</vt:lpstr>
      </vt:variant>
      <vt:variant>
        <vt:i4>37</vt:i4>
      </vt:variant>
    </vt:vector>
  </HeadingPairs>
  <TitlesOfParts>
    <vt:vector size="44" baseType="lpstr">
      <vt:lpstr>Тема Office</vt:lpstr>
      <vt:lpstr>1_Тема Office</vt:lpstr>
      <vt:lpstr>Воздушный поток</vt:lpstr>
      <vt:lpstr>4_Тема Office</vt:lpstr>
      <vt:lpstr>2_Тема Office</vt:lpstr>
      <vt:lpstr>6_Тема Office</vt:lpstr>
      <vt:lpstr>3_Тема Office</vt:lpstr>
      <vt:lpstr>18-МАЪРУЗА. БУНКЕРЛИ ВА ТАХЛАМА ЮКЛАШ МЕХАНИЗМЛАРИ.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3-маъруза. Дастгоҳларнинг асосий қисмларини ишлаб чиқариш технологияси.</dc:title>
  <dc:creator>User</dc:creator>
  <cp:lastModifiedBy>Администратор</cp:lastModifiedBy>
  <cp:revision>223</cp:revision>
  <dcterms:created xsi:type="dcterms:W3CDTF">2019-09-16T05:35:35Z</dcterms:created>
  <dcterms:modified xsi:type="dcterms:W3CDTF">2021-05-30T15:22:40Z</dcterms:modified>
</cp:coreProperties>
</file>