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24" r:id="rId4"/>
    <p:sldMasterId id="2147483936" r:id="rId5"/>
    <p:sldMasterId id="2147483960" r:id="rId6"/>
    <p:sldMasterId id="2147483972" r:id="rId7"/>
  </p:sldMasterIdLst>
  <p:sldIdLst>
    <p:sldId id="256" r:id="rId8"/>
    <p:sldId id="257" r:id="rId9"/>
    <p:sldId id="333" r:id="rId10"/>
    <p:sldId id="371" r:id="rId11"/>
    <p:sldId id="372" r:id="rId12"/>
    <p:sldId id="295" r:id="rId13"/>
    <p:sldId id="373" r:id="rId14"/>
    <p:sldId id="374" r:id="rId15"/>
    <p:sldId id="262" r:id="rId16"/>
    <p:sldId id="375" r:id="rId17"/>
    <p:sldId id="259" r:id="rId18"/>
    <p:sldId id="266" r:id="rId19"/>
    <p:sldId id="267" r:id="rId20"/>
    <p:sldId id="327" r:id="rId21"/>
    <p:sldId id="270" r:id="rId22"/>
    <p:sldId id="348" r:id="rId23"/>
    <p:sldId id="291" r:id="rId24"/>
    <p:sldId id="277" r:id="rId25"/>
    <p:sldId id="278" r:id="rId26"/>
    <p:sldId id="354" r:id="rId27"/>
    <p:sldId id="300" r:id="rId28"/>
    <p:sldId id="301" r:id="rId29"/>
    <p:sldId id="318" r:id="rId30"/>
    <p:sldId id="355" r:id="rId31"/>
    <p:sldId id="356" r:id="rId32"/>
    <p:sldId id="365" r:id="rId33"/>
    <p:sldId id="357" r:id="rId34"/>
    <p:sldId id="358" r:id="rId35"/>
    <p:sldId id="366" r:id="rId36"/>
    <p:sldId id="359" r:id="rId37"/>
    <p:sldId id="275"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7C1"/>
    <a:srgbClr val="F9FDCF"/>
    <a:srgbClr val="F6FCBE"/>
    <a:srgbClr val="F1F0C8"/>
    <a:srgbClr val="E9CFE7"/>
    <a:srgbClr val="E9FDE3"/>
    <a:srgbClr val="FBEFFB"/>
    <a:srgbClr val="A3C2C9"/>
    <a:srgbClr val="BC8FDD"/>
    <a:srgbClr val="9E5E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chemeClr val="accent5">
                <a:lumMod val="40000"/>
                <a:lumOff val="60000"/>
              </a:schemeClr>
            </a:gs>
            <a:gs pos="100000">
              <a:srgbClr val="F6F7C1"/>
            </a:gs>
          </a:gsLst>
        </a:gradFill>
      </dgm:spPr>
      <dgm:t>
        <a:bodyPr/>
        <a:lstStyle/>
        <a:p>
          <a:pPr algn="l" defTabSz="1089025">
            <a:lnSpc>
              <a:spcPct val="150000"/>
            </a:lnSpc>
            <a:tabLst/>
          </a:pPr>
          <a:r>
            <a:rPr lang="ru-RU" sz="2800" dirty="0" smtClean="0">
              <a:solidFill>
                <a:schemeClr val="tx1"/>
              </a:solidFill>
              <a:latin typeface="Times New Roman" pitchFamily="18" charset="0"/>
              <a:cs typeface="Times New Roman" pitchFamily="18" charset="0"/>
            </a:rPr>
            <a:t>19.1.</a:t>
          </a:r>
          <a:r>
            <a:rPr lang="en-US"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Машинасозликда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қамровчи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қурилмалар</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chemeClr val="accent2">
                <a:lumMod val="20000"/>
                <a:lumOff val="80000"/>
              </a:schemeClr>
            </a:gs>
            <a:gs pos="100000">
              <a:schemeClr val="accent6">
                <a:lumMod val="20000"/>
                <a:lumOff val="80000"/>
              </a:schemeClr>
            </a:gs>
          </a:gsLst>
        </a:gradFill>
      </dgm:spPr>
      <dgm:t>
        <a:bodyPr/>
        <a:lstStyle/>
        <a:p>
          <a:pPr algn="l">
            <a:lnSpc>
              <a:spcPct val="150000"/>
            </a:lnSpc>
            <a:spcAft>
              <a:spcPts val="0"/>
            </a:spcAft>
            <a:tabLst/>
          </a:pPr>
          <a:r>
            <a:rPr lang="ru-RU" sz="2800" dirty="0" smtClean="0">
              <a:solidFill>
                <a:schemeClr val="tx1"/>
              </a:solidFill>
              <a:latin typeface="Times New Roman" pitchFamily="18" charset="0"/>
              <a:cs typeface="Times New Roman" pitchFamily="18" charset="0"/>
            </a:rPr>
            <a:t>19.2.</a:t>
          </a:r>
          <a:r>
            <a:rPr lang="en-US"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Юкни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туширувчи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механизмлар</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ва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автооператорлар</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chemeClr val="accent5">
                <a:lumMod val="40000"/>
                <a:lumOff val="60000"/>
              </a:schemeClr>
            </a:gs>
            <a:gs pos="100000">
              <a:srgbClr val="F6F7C1"/>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5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19.1.</a:t>
          </a:r>
          <a:r>
            <a:rPr lang="en-US"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Машинасозликда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қамровчи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қурилмалар</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chemeClr val="accent2">
                <a:lumMod val="20000"/>
                <a:lumOff val="80000"/>
              </a:schemeClr>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19.2.</a:t>
          </a:r>
          <a:r>
            <a:rPr lang="en-US"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Юкни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туширувчи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механизмлар</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ва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автооператорлар</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8.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8.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en-US" sz="2400" b="1" dirty="0" smtClean="0">
                <a:solidFill>
                  <a:srgbClr val="FF0000"/>
                </a:solidFill>
                <a:latin typeface="Times New Roman" pitchFamily="18" charset="0"/>
                <a:cs typeface="Times New Roman" pitchFamily="18" charset="0"/>
              </a:rPr>
              <a:t>19</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ЗАГОТОВКАЛАРНИ ҚИСИШ МЕХАНИЗМЛАРИ.</a:t>
            </a:r>
          </a:p>
        </p:txBody>
      </p:sp>
      <p:graphicFrame>
        <p:nvGraphicFramePr>
          <p:cNvPr id="4" name="Схема 3"/>
          <p:cNvGraphicFramePr/>
          <p:nvPr>
            <p:extLst>
              <p:ext uri="{D42A27DB-BD31-4B8C-83A1-F6EECF244321}">
                <p14:modId xmlns:p14="http://schemas.microsoft.com/office/powerpoint/2010/main" val="3192366126"/>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19.1. </a:t>
            </a:r>
            <a:r>
              <a:rPr lang="ru-RU" sz="2800" b="1" dirty="0" err="1">
                <a:latin typeface="Times New Roman" panose="02020603050405020304" pitchFamily="18" charset="0"/>
                <a:cs typeface="Times New Roman" panose="02020603050405020304" pitchFamily="18" charset="0"/>
              </a:rPr>
              <a:t>Машинасозликда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қамровчи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қурилмалар</a:t>
            </a:r>
            <a:r>
              <a:rPr lang="ru-RU" sz="2800" b="1"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marL="0" indent="536575" algn="just">
              <a:buNone/>
            </a:pP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Машинасозликда саноат роботлари қамровчи </a:t>
            </a:r>
            <a:r>
              <a:rPr lang="uz-Cyrl-UZ" sz="2800" dirty="0" smtClean="0">
                <a:latin typeface="Times New Roman" panose="02020603050405020304" pitchFamily="18" charset="0"/>
                <a:cs typeface="Times New Roman" panose="02020603050405020304" pitchFamily="18" charset="0"/>
              </a:rPr>
              <a:t>қурилмаларининг </a:t>
            </a:r>
            <a:r>
              <a:rPr lang="uz-Cyrl-UZ" sz="2800" dirty="0">
                <a:latin typeface="Times New Roman" panose="02020603050405020304" pitchFamily="18" charset="0"/>
                <a:cs typeface="Times New Roman" panose="02020603050405020304" pitchFamily="18" charset="0"/>
              </a:rPr>
              <a:t>асосий вазифаси ишлов бериладиган деталларнинг узатиш жараёнида ушлаб туриш вазифасини бажаришдан иборатдир. Технологик жараёнга қўйилган талаблардан келиб чиққан ҳолда қамровчи қурилманинг тури ишлов беришга узатиладиган деталнинг ўлчамига, массасига, турига қараб аниқланади.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Қамровчи қурилмалар ҳаракатланиш принципига қараб қуйидагиларга бўлинади:</a:t>
            </a: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1)	Механик </a:t>
            </a:r>
            <a:r>
              <a:rPr lang="uz-Cyrl-UZ" sz="2800" dirty="0">
                <a:latin typeface="Times New Roman" panose="02020603050405020304" pitchFamily="18" charset="0"/>
                <a:cs typeface="Times New Roman" panose="02020603050405020304" pitchFamily="18" charset="0"/>
              </a:rPr>
              <a:t>(ишқаланиш кучи ёрдамида деталларни қисиш натижасида ушлаб туриш принципи асосида ишлаши ва қурилманинг бўртиб чиққан ишчи қисми элементларидан фойдаланиш принципига асосланиб</a:t>
            </a:r>
            <a:r>
              <a:rPr lang="uz-Cyrl-UZ"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2)	Вакуумли (босимларнинг фарқи натижасида ҳосил бўладиган кучга асосланиб).</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021288"/>
            <a:ext cx="8229600" cy="648072"/>
          </a:xfrm>
        </p:spPr>
        <p:txBody>
          <a:bodyPr>
            <a:normAutofit/>
          </a:bodyPr>
          <a:lstStyle/>
          <a:p>
            <a:pPr marL="0" indent="0" algn="ctr">
              <a:buNone/>
            </a:pPr>
            <a:r>
              <a:rPr lang="uz-Cyrl-UZ" dirty="0" smtClean="0">
                <a:latin typeface="Times New Roman" panose="02020603050405020304" pitchFamily="18" charset="0"/>
                <a:cs typeface="Times New Roman" panose="02020603050405020304" pitchFamily="18" charset="0"/>
              </a:rPr>
              <a:t>Механик қамровчи қурилмаларнинг турлари</a:t>
            </a:r>
            <a:endParaRPr lang="ru-RU" dirty="0">
              <a:latin typeface="Times New Roman" panose="02020603050405020304" pitchFamily="18" charset="0"/>
              <a:cs typeface="Times New Roman" panose="02020603050405020304" pitchFamily="18" charset="0"/>
            </a:endParaRPr>
          </a:p>
        </p:txBody>
      </p:sp>
      <p:pic>
        <p:nvPicPr>
          <p:cNvPr id="2052" name="Picture 4" descr="C:\Users\Администратор\Pictures\4.jpg"/>
          <p:cNvPicPr>
            <a:picLocks noChangeAspect="1" noChangeArrowheads="1"/>
          </p:cNvPicPr>
          <p:nvPr/>
        </p:nvPicPr>
        <p:blipFill rotWithShape="1">
          <a:blip r:embed="rId2">
            <a:extLst>
              <a:ext uri="{28A0092B-C50C-407E-A947-70E740481C1C}">
                <a14:useLocalDpi xmlns:a14="http://schemas.microsoft.com/office/drawing/2010/main" val="0"/>
              </a:ext>
            </a:extLst>
          </a:blip>
          <a:srcRect b="43600"/>
          <a:stretch/>
        </p:blipFill>
        <p:spPr bwMode="auto">
          <a:xfrm>
            <a:off x="971600" y="117272"/>
            <a:ext cx="7051229" cy="57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4720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661248"/>
            <a:ext cx="8229600" cy="648072"/>
          </a:xfrm>
        </p:spPr>
        <p:txBody>
          <a:bodyPr>
            <a:normAutofit/>
          </a:bodyPr>
          <a:lstStyle/>
          <a:p>
            <a:pPr marL="0" indent="0" algn="ctr">
              <a:buNone/>
            </a:pPr>
            <a:r>
              <a:rPr lang="uz-Cyrl-UZ" dirty="0" smtClean="0">
                <a:latin typeface="Times New Roman" panose="02020603050405020304" pitchFamily="18" charset="0"/>
                <a:cs typeface="Times New Roman" panose="02020603050405020304" pitchFamily="18" charset="0"/>
              </a:rPr>
              <a:t>Механик қамровчи қурилмаларнинг турлари</a:t>
            </a:r>
            <a:endParaRPr lang="ru-RU"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6339"/>
          <a:stretch/>
        </p:blipFill>
        <p:spPr bwMode="auto">
          <a:xfrm>
            <a:off x="669442" y="459511"/>
            <a:ext cx="7430950" cy="4697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27377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6552728"/>
          </a:xfrm>
        </p:spPr>
        <p:txBody>
          <a:bodyPr>
            <a:noAutofit/>
          </a:bodyPr>
          <a:lstStyle/>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3)	</a:t>
            </a:r>
            <a:r>
              <a:rPr lang="ru-RU" sz="2800" dirty="0" err="1">
                <a:latin typeface="Times New Roman" panose="02020603050405020304" pitchFamily="18" charset="0"/>
                <a:cs typeface="Times New Roman" panose="02020603050405020304" pitchFamily="18" charset="0"/>
              </a:rPr>
              <a:t>Магнитли</a:t>
            </a:r>
            <a:r>
              <a:rPr lang="ru-RU" sz="2800" dirty="0">
                <a:latin typeface="Times New Roman" panose="02020603050405020304" pitchFamily="18" charset="0"/>
                <a:cs typeface="Times New Roman" panose="02020603050405020304" pitchFamily="18" charset="0"/>
              </a:rPr>
              <a:t> (магнит </a:t>
            </a:r>
            <a:r>
              <a:rPr lang="ru-RU" sz="2800" dirty="0" err="1">
                <a:latin typeface="Times New Roman" panose="02020603050405020304" pitchFamily="18" charset="0"/>
                <a:cs typeface="Times New Roman" panose="02020603050405020304" pitchFamily="18" charset="0"/>
              </a:rPr>
              <a:t>тортиш</a:t>
            </a:r>
            <a:r>
              <a:rPr lang="ru-RU" sz="2800" dirty="0">
                <a:latin typeface="Times New Roman" panose="02020603050405020304" pitchFamily="18" charset="0"/>
                <a:cs typeface="Times New Roman" panose="02020603050405020304" pitchFamily="18" charset="0"/>
              </a:rPr>
              <a:t> кучи </a:t>
            </a:r>
            <a:r>
              <a:rPr lang="ru-RU" sz="2800" dirty="0" err="1">
                <a:latin typeface="Times New Roman" panose="02020603050405020304" pitchFamily="18" charset="0"/>
                <a:cs typeface="Times New Roman" panose="02020603050405020304" pitchFamily="18" charset="0"/>
              </a:rPr>
              <a:t>кучи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4)	Эластик </a:t>
            </a:r>
            <a:r>
              <a:rPr lang="ru-RU" sz="2800" dirty="0" err="1">
                <a:latin typeface="Times New Roman" panose="02020603050405020304" pitchFamily="18" charset="0"/>
                <a:cs typeface="Times New Roman" panose="02020603050405020304" pitchFamily="18" charset="0"/>
              </a:rPr>
              <a:t>камерали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0"/>
              </a:spcBef>
              <a:buNone/>
            </a:pPr>
            <a:r>
              <a:rPr lang="ru-RU" sz="2800" dirty="0" err="1" smtClean="0">
                <a:latin typeface="Times New Roman" panose="02020603050405020304" pitchFamily="18" charset="0"/>
                <a:cs typeface="Times New Roman" panose="02020603050405020304" pitchFamily="18" charset="0"/>
              </a:rPr>
              <a:t>Ишчи</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0"/>
              </a:spcBef>
              <a:buNone/>
            </a:pPr>
            <a:endParaRPr lang="ru-RU" sz="2800" dirty="0">
              <a:latin typeface="Times New Roman" panose="02020603050405020304" pitchFamily="18" charset="0"/>
              <a:cs typeface="Times New Roman" panose="02020603050405020304" pitchFamily="18" charset="0"/>
            </a:endParaRP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5373216"/>
            <a:ext cx="4114800" cy="1296144"/>
          </a:xfrm>
        </p:spPr>
        <p:txBody>
          <a:bodyPr>
            <a:normAutofit/>
          </a:bodyPr>
          <a:lstStyle/>
          <a:p>
            <a:pPr marL="0" indent="0" algn="ctr">
              <a:buNone/>
            </a:pPr>
            <a:r>
              <a:rPr lang="uz-Cyrl-UZ" sz="2800" dirty="0" smtClean="0">
                <a:latin typeface="Times New Roman" panose="02020603050405020304" pitchFamily="18" charset="0"/>
                <a:cs typeface="Times New Roman" panose="02020603050405020304" pitchFamily="18" charset="0"/>
              </a:rPr>
              <a:t>Вакуумли қамраш қурилмалари</a:t>
            </a:r>
            <a:endParaRPr lang="ru-RU" sz="2800" dirty="0">
              <a:latin typeface="Times New Roman" panose="02020603050405020304" pitchFamily="18" charset="0"/>
              <a:cs typeface="Times New Roman" panose="02020603050405020304" pitchFamily="18" charset="0"/>
            </a:endParaRPr>
          </a:p>
        </p:txBody>
      </p:sp>
      <p:pic>
        <p:nvPicPr>
          <p:cNvPr id="409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7215" t="18060" r="15698" b="17549"/>
          <a:stretch/>
        </p:blipFill>
        <p:spPr bwMode="auto">
          <a:xfrm>
            <a:off x="5292080" y="332656"/>
            <a:ext cx="2963049" cy="28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939" y="3587928"/>
            <a:ext cx="3810000" cy="244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260648"/>
            <a:ext cx="4472049" cy="432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609539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5373216"/>
            <a:ext cx="4114800" cy="1296144"/>
          </a:xfrm>
        </p:spPr>
        <p:txBody>
          <a:bodyPr>
            <a:normAutofit/>
          </a:bodyPr>
          <a:lstStyle/>
          <a:p>
            <a:pPr marL="0" indent="0" algn="ctr">
              <a:buNone/>
            </a:pPr>
            <a:r>
              <a:rPr lang="uz-Cyrl-UZ" sz="2800" dirty="0" smtClean="0">
                <a:latin typeface="Times New Roman" panose="02020603050405020304" pitchFamily="18" charset="0"/>
                <a:cs typeface="Times New Roman" panose="02020603050405020304" pitchFamily="18" charset="0"/>
              </a:rPr>
              <a:t>Магнитли қамраш қурилмалари</a:t>
            </a:r>
            <a:endParaRPr lang="ru-RU" sz="2800" dirty="0">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44624"/>
            <a:ext cx="5940491" cy="3956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9340" t="9794" r="28969" b="8886"/>
          <a:stretch/>
        </p:blipFill>
        <p:spPr bwMode="auto">
          <a:xfrm>
            <a:off x="5787655" y="2165961"/>
            <a:ext cx="3176833" cy="4647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3364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Метал </a:t>
            </a:r>
            <a:r>
              <a:rPr lang="ru-RU" sz="2800" dirty="0" err="1">
                <a:latin typeface="Times New Roman" panose="02020603050405020304" pitchFamily="18" charset="0"/>
                <a:cs typeface="Times New Roman" panose="02020603050405020304" pitchFamily="18" charset="0"/>
              </a:rPr>
              <a:t>қирқувчи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асосан</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ориентация, </a:t>
            </a:r>
            <a:r>
              <a:rPr lang="ru-RU" sz="2800" dirty="0" err="1">
                <a:latin typeface="Times New Roman" panose="02020603050405020304" pitchFamily="18" charset="0"/>
                <a:cs typeface="Times New Roman" panose="02020603050405020304" pitchFamily="18" charset="0"/>
              </a:rPr>
              <a:t>марказлаш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a:t>
            </a:r>
            <a:r>
              <a:rPr lang="ru-RU" sz="2800" dirty="0">
                <a:latin typeface="Times New Roman" panose="02020603050405020304" pitchFamily="18" charset="0"/>
                <a:cs typeface="Times New Roman" panose="02020603050405020304" pitchFamily="18" charset="0"/>
              </a:rPr>
              <a:t> коробка, </a:t>
            </a:r>
            <a:r>
              <a:rPr lang="ru-RU" sz="2800" dirty="0" err="1">
                <a:latin typeface="Times New Roman" panose="02020603050405020304" pitchFamily="18" charset="0"/>
                <a:cs typeface="Times New Roman" panose="02020603050405020304" pitchFamily="18" charset="0"/>
              </a:rPr>
              <a:t>айланувчи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5373216"/>
            <a:ext cx="4114800" cy="1296144"/>
          </a:xfrm>
        </p:spPr>
        <p:txBody>
          <a:bodyPr>
            <a:normAutofit/>
          </a:bodyPr>
          <a:lstStyle/>
          <a:p>
            <a:pPr marL="0" indent="0" algn="ctr">
              <a:buNone/>
            </a:pPr>
            <a:r>
              <a:rPr lang="uz-Cyrl-UZ" sz="2800" dirty="0" smtClean="0">
                <a:latin typeface="Times New Roman" panose="02020603050405020304" pitchFamily="18" charset="0"/>
                <a:cs typeface="Times New Roman" panose="02020603050405020304" pitchFamily="18" charset="0"/>
              </a:rPr>
              <a:t>Механик қамраш қурилмалари</a:t>
            </a:r>
            <a:endParaRPr lang="ru-RU" sz="2800" dirty="0">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4194933"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2428" t="13969" r="12428" b="10625"/>
          <a:stretch/>
        </p:blipFill>
        <p:spPr bwMode="auto">
          <a:xfrm>
            <a:off x="4427984" y="116632"/>
            <a:ext cx="4637988" cy="3447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2487" y="3717032"/>
            <a:ext cx="3325937" cy="3055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7712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қўлланилмоқда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тури </a:t>
            </a:r>
            <a:r>
              <a:rPr lang="ru-RU" sz="2800" dirty="0" err="1">
                <a:latin typeface="Times New Roman" panose="02020603050405020304" pitchFamily="18" charset="0"/>
                <a:cs typeface="Times New Roman" panose="02020603050405020304" pitchFamily="18" charset="0"/>
              </a:rPr>
              <a:t>қўлланилганда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камаяди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Замонавий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блокларни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Бошқа турдаги деталларга ишлов бериш учун саноат роботларини типавий қамровчи қурилмалар тўплами билан комплекслаштирилади. Бу ўз навбатида қамрагичларни алмаштиришда уларни ўзини эмас, балки ундаги ишчи элементларни (призмалар, қисқичлар ва бошқалар) алмаштиришни кўзда тутилган.</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Механик қамровчи қурилмаларнинг ҳисоби ўз ичига қамраланувчи детални мустаҳкамликка аниқлашни тақозо этади. Бундан ташқари қамровчи қурилмадаги юритманинг қисқичлар ва заготовкани туташув жойидаги кучини, заготовка ёки деталнинг қамралиш юзасидаги шикастланиши ҳисоблаш муҳим аҳамиятга эга. </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048672"/>
          </a:xfrm>
        </p:spPr>
        <p:txBody>
          <a:bodyPr anchor="t">
            <a:noAutofit/>
          </a:bodyPr>
          <a:lstStyle/>
          <a:p>
            <a:pPr marL="0" indent="539750" algn="just">
              <a:lnSpc>
                <a:spcPct val="150000"/>
              </a:lnSpc>
              <a:spcBef>
                <a:spcPts val="600"/>
              </a:spcBef>
              <a:buNone/>
            </a:pPr>
            <a:r>
              <a:rPr lang="uz-Cyrl-UZ" sz="2700" dirty="0">
                <a:latin typeface="Times New Roman" panose="02020603050405020304" pitchFamily="18" charset="0"/>
                <a:cs typeface="Times New Roman" panose="02020603050405020304" pitchFamily="18" charset="0"/>
              </a:rPr>
              <a:t>Қамраш қурилмалари ишлов бериладиган деталларни, буюмларни тутиб туриш усулларига қараб қуйидаги турларига бўлинади:</a:t>
            </a:r>
          </a:p>
          <a:p>
            <a:pPr marL="539750" indent="-455613" algn="just">
              <a:lnSpc>
                <a:spcPct val="150000"/>
              </a:lnSpc>
              <a:spcBef>
                <a:spcPts val="600"/>
              </a:spcBef>
              <a:buFont typeface="Wingdings" panose="05000000000000000000" pitchFamily="2" charset="2"/>
              <a:buChar char="Ø"/>
            </a:pPr>
            <a:r>
              <a:rPr lang="uz-Cyrl-UZ" sz="2700" dirty="0" smtClean="0">
                <a:latin typeface="Times New Roman" panose="02020603050405020304" pitchFamily="18" charset="0"/>
                <a:cs typeface="Times New Roman" panose="02020603050405020304" pitchFamily="18" charset="0"/>
              </a:rPr>
              <a:t>деталлар</a:t>
            </a:r>
            <a:r>
              <a:rPr lang="uz-Cyrl-UZ" sz="2700" dirty="0">
                <a:latin typeface="Times New Roman" panose="02020603050405020304" pitchFamily="18" charset="0"/>
                <a:cs typeface="Times New Roman" panose="02020603050405020304" pitchFamily="18" charset="0"/>
              </a:rPr>
              <a:t>, буюмларни ишқаланиш кучи ҳисобига ёки қулфловчи куч билан чангаллаб турадиган қамраш қурилмалари (лаблар, бармоқлар, омбирлар ва бошқалар ишчи қисмлар таъсирида тутиб туради);</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539750" indent="-455613" algn="just">
              <a:lnSpc>
                <a:spcPct val="150000"/>
              </a:lnSpc>
              <a:spcBef>
                <a:spcPts val="6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деталларни </a:t>
            </a:r>
            <a:r>
              <a:rPr lang="uz-Cyrl-UZ" sz="2800" dirty="0">
                <a:latin typeface="Times New Roman" panose="02020603050405020304" pitchFamily="18" charset="0"/>
                <a:cs typeface="Times New Roman" panose="02020603050405020304" pitchFamily="18" charset="0"/>
              </a:rPr>
              <a:t>қисмасдан уларнинг қуйи қисмидан, чиқиб турган ушлаш мумкин бўлган қисмларидан ёки ундаги тешиклардан фойдаланиб (илмоқлар, сиртмоқ, айри ва бошқалар ёрдамида) тутиб турадиган қурилмалар;</a:t>
            </a:r>
          </a:p>
          <a:p>
            <a:pPr marL="539750" indent="-455613" algn="just">
              <a:lnSpc>
                <a:spcPct val="150000"/>
              </a:lnSpc>
              <a:spcBef>
                <a:spcPts val="6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Роботларнинг </a:t>
            </a:r>
            <a:r>
              <a:rPr lang="uz-Cyrl-UZ" sz="2800" dirty="0">
                <a:latin typeface="Times New Roman" panose="02020603050405020304" pitchFamily="18" charset="0"/>
                <a:cs typeface="Times New Roman" panose="02020603050405020304" pitchFamily="18" charset="0"/>
              </a:rPr>
              <a:t>қамровчи қурилмалари уларнинг иш позицияларини сонига қараб кетма-кет, параллел ва аралаш ишлайдиган бир ва кўп позицияли бўлади.</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Қамраш қурилмалари ўзида қўшимча қурилмалар ва механизмларнинг мавжудлигига қараб технологик ишларни (пайвандлаш, бўяш ва бошқалар) бажариш учун мулжалланган мосламалар билан жиҳозланган бўлади.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Деталларга ишлов бериш ва йиғиш жараёнларини автоматлаштирилган тизимларида фойдаланиладиган саноат роботларининг кўп тарқалган қамраш қурилмалари мавжуд.</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fontScale="925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Метал қирқувчи дастгоҳларга вал ва фланецлар учун икки ҳил қамровчи қурилмалардан фойдаланилади: қисқичли ва кулачокли (19.1–расм). Деталларни марказга келтириш ва уларни қамрашдаги қисиш кучи ҳисобидан фарқ қилади. Бунга сабаб юклашни автоматлаштиришда заготовкани ёки ишлов бериладиган деталнинг ўқи қамраш ўқи билан тўғри келмайди.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Ўқдошликни ҳисобга олган ҳолда қисиш кучи </a:t>
            </a:r>
            <a:r>
              <a:rPr lang="en-US" sz="2800" dirty="0">
                <a:latin typeface="Times New Roman" panose="02020603050405020304" pitchFamily="18" charset="0"/>
                <a:cs typeface="Times New Roman" panose="02020603050405020304" pitchFamily="18" charset="0"/>
              </a:rPr>
              <a:t>Q</a:t>
            </a:r>
            <a:r>
              <a:rPr lang="uz-Cyrl-UZ" sz="2800" dirty="0">
                <a:latin typeface="Times New Roman" panose="02020603050405020304" pitchFamily="18" charset="0"/>
                <a:cs typeface="Times New Roman" panose="02020603050405020304" pitchFamily="18" charset="0"/>
              </a:rPr>
              <a:t>к ни ҳисоблашда тажриба асосида аниқланадиган коэффициент киргизилади.</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uz-Latn-UZ" sz="2800" dirty="0" smtClean="0">
                    <a:latin typeface="Times New Roman" panose="02020603050405020304" pitchFamily="18" charset="0"/>
                    <a:cs typeface="Times New Roman" panose="02020603050405020304" pitchFamily="18" charset="0"/>
                  </a:rPr>
                  <a:t>Қисқичли қамраш учун (</a:t>
                </a:r>
                <a:r>
                  <a:rPr lang="uz-Cyrl-UZ" sz="2800" dirty="0">
                    <a:latin typeface="Times New Roman" panose="02020603050405020304" pitchFamily="18" charset="0"/>
                    <a:cs typeface="Times New Roman" panose="02020603050405020304" pitchFamily="18" charset="0"/>
                  </a:rPr>
                  <a:t>19.1</a:t>
                </a:r>
                <a:r>
                  <a:rPr lang="uz-Latn-UZ" sz="2800" dirty="0">
                    <a:latin typeface="Times New Roman" panose="02020603050405020304" pitchFamily="18" charset="0"/>
                    <a:cs typeface="Times New Roman" panose="02020603050405020304" pitchFamily="18" charset="0"/>
                  </a:rPr>
                  <a:t>-расм, а) </a:t>
                </a:r>
                <a14:m>
                  <m:oMath xmlns:m="http://schemas.openxmlformats.org/officeDocument/2006/math">
                    <m:r>
                      <a:rPr lang="uz-Latn-UZ" sz="2800" b="1" i="1">
                        <a:latin typeface="Cambria Math"/>
                      </a:rPr>
                      <m:t>𝜶</m:t>
                    </m:r>
                    <m:r>
                      <a:rPr lang="uz-Latn-UZ" sz="2800" b="1" i="1">
                        <a:latin typeface="Cambria Math"/>
                      </a:rPr>
                      <m:t>=</m:t>
                    </m:r>
                    <m:r>
                      <a:rPr lang="uz-Latn-UZ" sz="2800" b="1" i="1">
                        <a:latin typeface="Cambria Math"/>
                      </a:rPr>
                      <m:t>𝟑𝟎</m:t>
                    </m:r>
                    <m:r>
                      <a:rPr lang="uz-Latn-UZ" sz="2800" b="1" i="1">
                        <a:latin typeface="Cambria Math"/>
                      </a:rPr>
                      <m:t>÷</m:t>
                    </m:r>
                    <m:r>
                      <a:rPr lang="uz-Latn-UZ" sz="2800" b="1" i="1">
                        <a:latin typeface="Cambria Math"/>
                      </a:rPr>
                      <m:t>𝟒𝟓</m:t>
                    </m:r>
                    <m:r>
                      <a:rPr lang="uz-Latn-UZ" sz="2800" b="1" i="1">
                        <a:latin typeface="Cambria Math"/>
                      </a:rPr>
                      <m:t>°</m:t>
                    </m:r>
                  </m:oMath>
                </a14:m>
                <a:r>
                  <a:rPr lang="uz-Latn-UZ" sz="2800" dirty="0">
                    <a:latin typeface="Times New Roman" panose="02020603050405020304" pitchFamily="18" charset="0"/>
                    <a:cs typeface="Times New Roman" panose="02020603050405020304" pitchFamily="18" charset="0"/>
                  </a:rPr>
                  <a:t> атрофида қабул қилинади. У ҳолда </a:t>
                </a:r>
                <a:endParaRPr lang="ru-RU" sz="2800" b="1" dirty="0">
                  <a:latin typeface="Times New Roman" panose="02020603050405020304" pitchFamily="18" charset="0"/>
                  <a:cs typeface="Times New Roman" panose="02020603050405020304" pitchFamily="18" charset="0"/>
                </a:endParaRPr>
              </a:p>
              <a:p>
                <a:pPr marL="0" indent="539750" algn="r">
                  <a:lnSpc>
                    <a:spcPct val="150000"/>
                  </a:lnSpc>
                  <a:buNone/>
                </a:pPr>
                <a14:m>
                  <m:oMath xmlns:m="http://schemas.openxmlformats.org/officeDocument/2006/math">
                    <m:sSub>
                      <m:sSubPr>
                        <m:ctrlPr>
                          <a:rPr lang="ru-RU" sz="2800" i="1">
                            <a:latin typeface="Cambria Math"/>
                          </a:rPr>
                        </m:ctrlPr>
                      </m:sSubPr>
                      <m:e>
                        <m:r>
                          <a:rPr lang="uz-Latn-UZ" sz="2800" b="1" i="1">
                            <a:latin typeface="Cambria Math"/>
                          </a:rPr>
                          <m:t>𝑸</m:t>
                        </m:r>
                      </m:e>
                      <m:sub>
                        <m:r>
                          <a:rPr lang="uz-Latn-UZ" sz="2800" b="1" i="1">
                            <a:latin typeface="Cambria Math"/>
                          </a:rPr>
                          <m:t>𝒌</m:t>
                        </m:r>
                      </m:sub>
                    </m:sSub>
                    <m:r>
                      <a:rPr lang="uz-Latn-UZ" sz="2800" b="1" i="1">
                        <a:latin typeface="Cambria Math"/>
                      </a:rPr>
                      <m:t>=</m:t>
                    </m:r>
                    <m:r>
                      <a:rPr lang="uz-Latn-UZ" sz="2800" b="1" i="1">
                        <a:latin typeface="Cambria Math"/>
                      </a:rPr>
                      <m:t>𝟏</m:t>
                    </m:r>
                    <m:r>
                      <a:rPr lang="uz-Latn-UZ" sz="2800" b="1" i="1">
                        <a:latin typeface="Cambria Math"/>
                      </a:rPr>
                      <m:t>.</m:t>
                    </m:r>
                    <m:r>
                      <a:rPr lang="uz-Latn-UZ" sz="2800" b="1" i="1">
                        <a:latin typeface="Cambria Math"/>
                      </a:rPr>
                      <m:t>𝟑</m:t>
                    </m:r>
                    <m:r>
                      <a:rPr lang="uz-Latn-UZ" sz="2800" b="1" i="1">
                        <a:latin typeface="Cambria Math"/>
                      </a:rPr>
                      <m:t>𝑮</m:t>
                    </m:r>
                    <m:d>
                      <m:dPr>
                        <m:ctrlPr>
                          <a:rPr lang="ru-RU" sz="2800" i="1">
                            <a:latin typeface="Cambria Math"/>
                          </a:rPr>
                        </m:ctrlPr>
                      </m:dPr>
                      <m:e>
                        <m:r>
                          <a:rPr lang="uz-Latn-UZ" sz="2800" b="1" i="1">
                            <a:latin typeface="Cambria Math"/>
                          </a:rPr>
                          <m:t>𝟎</m:t>
                        </m:r>
                        <m:r>
                          <a:rPr lang="uz-Latn-UZ" sz="2800" b="1" i="1">
                            <a:latin typeface="Cambria Math"/>
                          </a:rPr>
                          <m:t>.</m:t>
                        </m:r>
                        <m:r>
                          <a:rPr lang="uz-Latn-UZ" sz="2800" b="1" i="1">
                            <a:latin typeface="Cambria Math"/>
                          </a:rPr>
                          <m:t>𝟔𝟑</m:t>
                        </m:r>
                        <m:f>
                          <m:fPr>
                            <m:ctrlPr>
                              <a:rPr lang="ru-RU" sz="2800" i="1">
                                <a:latin typeface="Cambria Math"/>
                              </a:rPr>
                            </m:ctrlPr>
                          </m:fPr>
                          <m:num>
                            <m:r>
                              <a:rPr lang="uz-Latn-UZ" sz="2800" b="1" i="1">
                                <a:latin typeface="Cambria Math"/>
                              </a:rPr>
                              <m:t>𝒃</m:t>
                            </m:r>
                          </m:num>
                          <m:den>
                            <m:r>
                              <a:rPr lang="uz-Latn-UZ" sz="2800" b="1" i="1">
                                <a:latin typeface="Cambria Math"/>
                              </a:rPr>
                              <m:t>𝒂</m:t>
                            </m:r>
                          </m:den>
                        </m:f>
                        <m:r>
                          <a:rPr lang="uz-Latn-UZ" sz="2800" b="1" i="1">
                            <a:latin typeface="Cambria Math"/>
                          </a:rPr>
                          <m:t>+</m:t>
                        </m:r>
                        <m:f>
                          <m:fPr>
                            <m:ctrlPr>
                              <a:rPr lang="ru-RU" sz="2800" i="1">
                                <a:latin typeface="Cambria Math"/>
                              </a:rPr>
                            </m:ctrlPr>
                          </m:fPr>
                          <m:num>
                            <m:r>
                              <a:rPr lang="uz-Latn-UZ" sz="2800" b="1" i="1">
                                <a:latin typeface="Cambria Math"/>
                              </a:rPr>
                              <m:t>𝟏</m:t>
                            </m:r>
                            <m:r>
                              <a:rPr lang="uz-Latn-UZ" sz="2800" b="1" i="1">
                                <a:latin typeface="Cambria Math"/>
                              </a:rPr>
                              <m:t>.</m:t>
                            </m:r>
                            <m:r>
                              <a:rPr lang="uz-Latn-UZ" sz="2800" b="1" i="1">
                                <a:latin typeface="Cambria Math"/>
                              </a:rPr>
                              <m:t>𝟓</m:t>
                            </m:r>
                            <m:sSub>
                              <m:sSubPr>
                                <m:ctrlPr>
                                  <a:rPr lang="ru-RU" sz="2800" i="1">
                                    <a:latin typeface="Cambria Math"/>
                                  </a:rPr>
                                </m:ctrlPr>
                              </m:sSubPr>
                              <m:e>
                                <m:r>
                                  <a:rPr lang="uz-Latn-UZ" sz="2800" b="1" i="1">
                                    <a:latin typeface="Cambria Math"/>
                                  </a:rPr>
                                  <m:t>𝒂</m:t>
                                </m:r>
                              </m:e>
                              <m:sub>
                                <m:r>
                                  <a:rPr lang="uz-Latn-UZ" sz="2800" b="1" i="1">
                                    <a:latin typeface="Cambria Math"/>
                                  </a:rPr>
                                  <m:t>𝟏</m:t>
                                </m:r>
                              </m:sub>
                            </m:sSub>
                            <m:r>
                              <a:rPr lang="uz-Latn-UZ" sz="2800" b="1" i="1">
                                <a:latin typeface="Cambria Math"/>
                              </a:rPr>
                              <m:t>𝒃</m:t>
                            </m:r>
                          </m:num>
                          <m:den>
                            <m:d>
                              <m:dPr>
                                <m:ctrlPr>
                                  <a:rPr lang="ru-RU" sz="2800" i="1">
                                    <a:latin typeface="Cambria Math"/>
                                  </a:rPr>
                                </m:ctrlPr>
                              </m:dPr>
                              <m:e>
                                <m:sSub>
                                  <m:sSubPr>
                                    <m:ctrlPr>
                                      <a:rPr lang="ru-RU" sz="2800" i="1">
                                        <a:latin typeface="Cambria Math"/>
                                      </a:rPr>
                                    </m:ctrlPr>
                                  </m:sSubPr>
                                  <m:e>
                                    <m:r>
                                      <a:rPr lang="uz-Latn-UZ" sz="2800" b="1" i="1">
                                        <a:latin typeface="Cambria Math"/>
                                      </a:rPr>
                                      <m:t>𝒃</m:t>
                                    </m:r>
                                  </m:e>
                                  <m:sub>
                                    <m:r>
                                      <a:rPr lang="uz-Latn-UZ" sz="2800" b="1" i="1">
                                        <a:latin typeface="Cambria Math"/>
                                      </a:rPr>
                                      <m:t>𝟏</m:t>
                                    </m:r>
                                  </m:sub>
                                </m:sSub>
                                <m:r>
                                  <a:rPr lang="uz-Latn-UZ" sz="2800" b="1" i="1">
                                    <a:latin typeface="Cambria Math"/>
                                  </a:rPr>
                                  <m:t>+</m:t>
                                </m:r>
                                <m:r>
                                  <a:rPr lang="uz-Latn-UZ" sz="2800" b="1" i="1">
                                    <a:latin typeface="Cambria Math"/>
                                  </a:rPr>
                                  <m:t>𝒇𝑫</m:t>
                                </m:r>
                              </m:e>
                            </m:d>
                            <m:r>
                              <a:rPr lang="uz-Latn-UZ" sz="2800" b="1" i="1">
                                <a:latin typeface="Cambria Math"/>
                              </a:rPr>
                              <m:t>𝒂</m:t>
                            </m:r>
                          </m:den>
                        </m:f>
                      </m:e>
                    </m:d>
                    <m:d>
                      <m:dPr>
                        <m:ctrlPr>
                          <a:rPr lang="ru-RU" sz="2800" i="1">
                            <a:latin typeface="Cambria Math"/>
                          </a:rPr>
                        </m:ctrlPr>
                      </m:dPr>
                      <m:e>
                        <m:f>
                          <m:fPr>
                            <m:ctrlPr>
                              <a:rPr lang="ru-RU" sz="2800" i="1">
                                <a:latin typeface="Cambria Math"/>
                              </a:rPr>
                            </m:ctrlPr>
                          </m:fPr>
                          <m:num>
                            <m:r>
                              <a:rPr lang="uz-Latn-UZ" sz="2800" b="1" i="1">
                                <a:latin typeface="Cambria Math"/>
                              </a:rPr>
                              <m:t>𝒘</m:t>
                            </m:r>
                          </m:num>
                          <m:den>
                            <m:r>
                              <a:rPr lang="uz-Latn-UZ" sz="2800" b="1" i="1">
                                <a:latin typeface="Cambria Math"/>
                              </a:rPr>
                              <m:t>𝒒</m:t>
                            </m:r>
                          </m:den>
                        </m:f>
                        <m:r>
                          <a:rPr lang="uz-Latn-UZ" sz="2800" b="1" i="1">
                            <a:latin typeface="Cambria Math"/>
                          </a:rPr>
                          <m:t>+</m:t>
                        </m:r>
                        <m:r>
                          <a:rPr lang="uz-Latn-UZ" sz="2800" b="1" i="1">
                            <a:latin typeface="Cambria Math"/>
                          </a:rPr>
                          <m:t>𝟏</m:t>
                        </m:r>
                      </m:e>
                    </m:d>
                    <m:r>
                      <a:rPr lang="uz-Latn-UZ" sz="2800" b="1" i="1" smtClean="0">
                        <a:latin typeface="Cambria Math"/>
                      </a:rPr>
                      <m:t>𝑲</m:t>
                    </m:r>
                  </m:oMath>
                </a14:m>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19</a:t>
                </a:r>
                <a:r>
                  <a:rPr lang="uz-Latn-UZ" sz="2800" dirty="0">
                    <a:latin typeface="Times New Roman" panose="02020603050405020304" pitchFamily="18" charset="0"/>
                    <a:cs typeface="Times New Roman" panose="02020603050405020304" pitchFamily="18" charset="0"/>
                  </a:rPr>
                  <a:t>.1)</a:t>
                </a:r>
                <a:endParaRPr lang="ru-RU" sz="2800" b="1" dirty="0">
                  <a:latin typeface="Times New Roman" panose="02020603050405020304" pitchFamily="18" charset="0"/>
                  <a:cs typeface="Times New Roman" panose="02020603050405020304" pitchFamily="18" charset="0"/>
                </a:endParaRPr>
              </a:p>
              <a:p>
                <a:pPr marL="0" indent="539750" algn="just">
                  <a:lnSpc>
                    <a:spcPct val="150000"/>
                  </a:lnSpc>
                  <a:buNone/>
                </a:pPr>
                <a:r>
                  <a:rPr lang="uz-Latn-UZ" sz="2800" dirty="0">
                    <a:latin typeface="Times New Roman" panose="02020603050405020304" pitchFamily="18" charset="0"/>
                    <a:cs typeface="Times New Roman" panose="02020603050405020304" pitchFamily="18" charset="0"/>
                  </a:rPr>
                  <a:t>Икки ричагли кулачокли қамраш учун </a:t>
                </a:r>
                <a:r>
                  <a:rPr lang="uz-Latn-UZ"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19</a:t>
                </a:r>
                <a:r>
                  <a:rPr lang="uz-Cyrl-UZ" sz="2800" dirty="0" smtClean="0">
                    <a:latin typeface="Times New Roman" panose="02020603050405020304" pitchFamily="18" charset="0"/>
                    <a:cs typeface="Times New Roman" panose="02020603050405020304" pitchFamily="18" charset="0"/>
                  </a:rPr>
                  <a:t>.1</a:t>
                </a:r>
                <a:r>
                  <a:rPr lang="uz-Latn-UZ" sz="2800" dirty="0" smtClean="0">
                    <a:latin typeface="Times New Roman" panose="02020603050405020304" pitchFamily="18" charset="0"/>
                    <a:cs typeface="Times New Roman" panose="02020603050405020304" pitchFamily="18" charset="0"/>
                  </a:rPr>
                  <a:t>–расм,б</a:t>
                </a:r>
                <a:r>
                  <a:rPr lang="uz-Latn-UZ" sz="2800" dirty="0">
                    <a:latin typeface="Times New Roman" panose="02020603050405020304" pitchFamily="18" charset="0"/>
                    <a:cs typeface="Times New Roman" panose="02020603050405020304" pitchFamily="18" charset="0"/>
                  </a:rPr>
                  <a:t>) </a:t>
                </a:r>
                <a14:m>
                  <m:oMath xmlns:m="http://schemas.openxmlformats.org/officeDocument/2006/math">
                    <m:r>
                      <a:rPr lang="uz-Latn-UZ" sz="2800" b="1" i="1">
                        <a:latin typeface="Cambria Math"/>
                      </a:rPr>
                      <m:t>𝜶</m:t>
                    </m:r>
                    <m:r>
                      <a:rPr lang="uz-Latn-UZ" sz="2800" b="1" i="1">
                        <a:latin typeface="Cambria Math"/>
                      </a:rPr>
                      <m:t>=</m:t>
                    </m:r>
                    <m:r>
                      <a:rPr lang="uz-Latn-UZ" sz="2800" b="1" i="1">
                        <a:latin typeface="Cambria Math"/>
                      </a:rPr>
                      <m:t>𝟔𝟓</m:t>
                    </m:r>
                    <m:r>
                      <a:rPr lang="uz-Latn-UZ" sz="2800" b="1" i="1">
                        <a:latin typeface="Cambria Math"/>
                      </a:rPr>
                      <m:t>÷</m:t>
                    </m:r>
                    <m:r>
                      <a:rPr lang="uz-Latn-UZ" sz="2800" b="1" i="1">
                        <a:latin typeface="Cambria Math"/>
                      </a:rPr>
                      <m:t>𝟕𝟓</m:t>
                    </m:r>
                    <m:r>
                      <a:rPr lang="uz-Latn-UZ" sz="2800" b="1" i="1">
                        <a:latin typeface="Cambria Math"/>
                      </a:rPr>
                      <m:t>°</m:t>
                    </m:r>
                  </m:oMath>
                </a14:m>
                <a:r>
                  <a:rPr lang="uz-Latn-UZ" sz="2800" dirty="0">
                    <a:latin typeface="Times New Roman" panose="02020603050405020304" pitchFamily="18" charset="0"/>
                    <a:cs typeface="Times New Roman" panose="02020603050405020304" pitchFamily="18" charset="0"/>
                  </a:rPr>
                  <a:t> атрофида қабул қилинади.</a:t>
                </a:r>
                <a:endParaRPr lang="ru-RU" sz="2800" b="1" dirty="0">
                  <a:latin typeface="Times New Roman" panose="02020603050405020304" pitchFamily="18" charset="0"/>
                  <a:cs typeface="Times New Roman" panose="02020603050405020304" pitchFamily="18" charset="0"/>
                </a:endParaRPr>
              </a:p>
              <a:p>
                <a:pPr marL="0" indent="539750" algn="r">
                  <a:lnSpc>
                    <a:spcPct val="150000"/>
                  </a:lnSpc>
                  <a:buNone/>
                </a:pPr>
                <a14:m>
                  <m:oMath xmlns:m="http://schemas.openxmlformats.org/officeDocument/2006/math">
                    <m:sSub>
                      <m:sSubPr>
                        <m:ctrlPr>
                          <a:rPr lang="ru-RU" sz="2400" i="1">
                            <a:latin typeface="Cambria Math"/>
                          </a:rPr>
                        </m:ctrlPr>
                      </m:sSubPr>
                      <m:e>
                        <m:r>
                          <a:rPr lang="uz-Latn-UZ" sz="2400" b="1" i="1">
                            <a:latin typeface="Cambria Math"/>
                          </a:rPr>
                          <m:t>𝑸</m:t>
                        </m:r>
                      </m:e>
                      <m:sub>
                        <m:r>
                          <a:rPr lang="uz-Latn-UZ" sz="2400" b="1" i="1">
                            <a:latin typeface="Cambria Math"/>
                          </a:rPr>
                          <m:t>𝒌</m:t>
                        </m:r>
                      </m:sub>
                    </m:sSub>
                    <m:r>
                      <a:rPr lang="uz-Latn-UZ" sz="2400" b="1" i="1">
                        <a:latin typeface="Cambria Math"/>
                      </a:rPr>
                      <m:t>=</m:t>
                    </m:r>
                    <m:r>
                      <a:rPr lang="uz-Latn-UZ" sz="2400" b="1" i="1">
                        <a:latin typeface="Cambria Math"/>
                      </a:rPr>
                      <m:t>𝟏𝟕</m:t>
                    </m:r>
                    <m:r>
                      <a:rPr lang="uz-Latn-UZ" sz="2400" b="1" i="1">
                        <a:latin typeface="Cambria Math"/>
                      </a:rPr>
                      <m:t>.</m:t>
                    </m:r>
                    <m:r>
                      <a:rPr lang="uz-Latn-UZ" sz="2400" b="1" i="1">
                        <a:latin typeface="Cambria Math"/>
                      </a:rPr>
                      <m:t>𝟐</m:t>
                    </m:r>
                    <m:r>
                      <a:rPr lang="uz-Latn-UZ" sz="2400" b="1" i="1">
                        <a:latin typeface="Cambria Math"/>
                      </a:rPr>
                      <m:t>𝑸</m:t>
                    </m:r>
                    <m:f>
                      <m:fPr>
                        <m:ctrlPr>
                          <a:rPr lang="ru-RU" sz="2400" i="1">
                            <a:latin typeface="Cambria Math"/>
                          </a:rPr>
                        </m:ctrlPr>
                      </m:fPr>
                      <m:num>
                        <m:r>
                          <a:rPr lang="uz-Latn-UZ" sz="2400" b="1" i="1">
                            <a:latin typeface="Cambria Math"/>
                          </a:rPr>
                          <m:t>𝒃</m:t>
                        </m:r>
                      </m:num>
                      <m:den>
                        <m:r>
                          <a:rPr lang="uz-Latn-UZ" sz="2400" b="1" i="1">
                            <a:latin typeface="Cambria Math"/>
                          </a:rPr>
                          <m:t>𝒂</m:t>
                        </m:r>
                      </m:den>
                    </m:f>
                    <m:d>
                      <m:dPr>
                        <m:begChr m:val="["/>
                        <m:endChr m:val="]"/>
                        <m:ctrlPr>
                          <a:rPr lang="ru-RU" sz="2400" i="1">
                            <a:latin typeface="Cambria Math"/>
                          </a:rPr>
                        </m:ctrlPr>
                      </m:dPr>
                      <m:e>
                        <m:f>
                          <m:fPr>
                            <m:ctrlPr>
                              <a:rPr lang="ru-RU" sz="2400" i="1">
                                <a:latin typeface="Cambria Math"/>
                              </a:rPr>
                            </m:ctrlPr>
                          </m:fPr>
                          <m:num>
                            <m:r>
                              <a:rPr lang="uz-Latn-UZ" sz="2400" b="1" i="1">
                                <a:latin typeface="Cambria Math"/>
                              </a:rPr>
                              <m:t>𝒂</m:t>
                            </m:r>
                          </m:num>
                          <m:den>
                            <m:sSub>
                              <m:sSubPr>
                                <m:ctrlPr>
                                  <a:rPr lang="ru-RU" sz="2400" i="1">
                                    <a:latin typeface="Cambria Math"/>
                                  </a:rPr>
                                </m:ctrlPr>
                              </m:sSubPr>
                              <m:e>
                                <m:r>
                                  <a:rPr lang="uz-Latn-UZ" sz="2400" b="1" i="1">
                                    <a:latin typeface="Cambria Math"/>
                                  </a:rPr>
                                  <m:t>𝒃</m:t>
                                </m:r>
                              </m:e>
                              <m:sub>
                                <m:r>
                                  <a:rPr lang="uz-Latn-UZ" sz="2400" b="1" i="1">
                                    <a:latin typeface="Cambria Math"/>
                                  </a:rPr>
                                  <m:t>𝟏</m:t>
                                </m:r>
                              </m:sub>
                            </m:sSub>
                            <m:r>
                              <a:rPr lang="uz-Latn-UZ" sz="2400" b="1" i="1">
                                <a:latin typeface="Cambria Math"/>
                              </a:rPr>
                              <m:t>+</m:t>
                            </m:r>
                            <m:r>
                              <a:rPr lang="uz-Latn-UZ" sz="2400" b="1" i="1">
                                <a:latin typeface="Cambria Math"/>
                              </a:rPr>
                              <m:t>𝒇𝑫</m:t>
                            </m:r>
                          </m:den>
                        </m:f>
                        <m:d>
                          <m:dPr>
                            <m:ctrlPr>
                              <a:rPr lang="ru-RU" sz="2400" i="1">
                                <a:latin typeface="Cambria Math"/>
                              </a:rPr>
                            </m:ctrlPr>
                          </m:dPr>
                          <m:e>
                            <m:r>
                              <a:rPr lang="uz-Latn-UZ" sz="2400" b="1" i="1">
                                <a:latin typeface="Cambria Math"/>
                              </a:rPr>
                              <m:t>𝟏</m:t>
                            </m:r>
                            <m:r>
                              <a:rPr lang="uz-Latn-UZ" sz="2400" b="1" i="1">
                                <a:latin typeface="Cambria Math"/>
                              </a:rPr>
                              <m:t>.</m:t>
                            </m:r>
                            <m:r>
                              <a:rPr lang="uz-Latn-UZ" sz="2400" b="1" i="1">
                                <a:latin typeface="Cambria Math"/>
                              </a:rPr>
                              <m:t>𝟓</m:t>
                            </m:r>
                            <m:f>
                              <m:fPr>
                                <m:ctrlPr>
                                  <a:rPr lang="ru-RU" sz="2400" i="1">
                                    <a:latin typeface="Cambria Math"/>
                                  </a:rPr>
                                </m:ctrlPr>
                              </m:fPr>
                              <m:num>
                                <m:r>
                                  <a:rPr lang="uz-Latn-UZ" sz="2400" b="1" i="1">
                                    <a:latin typeface="Cambria Math"/>
                                  </a:rPr>
                                  <m:t>𝒘</m:t>
                                </m:r>
                              </m:num>
                              <m:den>
                                <m:r>
                                  <a:rPr lang="uz-Latn-UZ" sz="2400" b="1" i="1">
                                    <a:latin typeface="Cambria Math"/>
                                  </a:rPr>
                                  <m:t>𝒒</m:t>
                                </m:r>
                              </m:den>
                            </m:f>
                            <m:r>
                              <a:rPr lang="uz-Latn-UZ" sz="2400" b="1" i="1">
                                <a:latin typeface="Cambria Math"/>
                              </a:rPr>
                              <m:t>+</m:t>
                            </m:r>
                            <m:r>
                              <a:rPr lang="uz-Latn-UZ" sz="2400" b="1" i="1">
                                <a:latin typeface="Cambria Math"/>
                              </a:rPr>
                              <m:t>𝟐</m:t>
                            </m:r>
                          </m:e>
                        </m:d>
                        <m:r>
                          <a:rPr lang="uz-Latn-UZ" sz="2400" b="1" i="1">
                            <a:latin typeface="Cambria Math"/>
                          </a:rPr>
                          <m:t>+(</m:t>
                        </m:r>
                        <m:r>
                          <a:rPr lang="uz-Latn-UZ" sz="2400" b="1" i="1">
                            <a:latin typeface="Cambria Math"/>
                          </a:rPr>
                          <m:t>𝟎</m:t>
                        </m:r>
                        <m:r>
                          <a:rPr lang="uz-Latn-UZ" sz="2400" b="1" i="1">
                            <a:latin typeface="Cambria Math"/>
                          </a:rPr>
                          <m:t>.</m:t>
                        </m:r>
                        <m:r>
                          <a:rPr lang="uz-Latn-UZ" sz="2400" b="1" i="1">
                            <a:latin typeface="Cambria Math"/>
                          </a:rPr>
                          <m:t>𝟓</m:t>
                        </m:r>
                        <m:f>
                          <m:fPr>
                            <m:ctrlPr>
                              <a:rPr lang="ru-RU" sz="2400" i="1">
                                <a:latin typeface="Cambria Math"/>
                              </a:rPr>
                            </m:ctrlPr>
                          </m:fPr>
                          <m:num>
                            <m:r>
                              <a:rPr lang="uz-Latn-UZ" sz="2400" b="1" i="1">
                                <a:latin typeface="Cambria Math"/>
                              </a:rPr>
                              <m:t>𝒘</m:t>
                            </m:r>
                          </m:num>
                          <m:den>
                            <m:r>
                              <a:rPr lang="uz-Latn-UZ" sz="2400" b="1" i="1">
                                <a:latin typeface="Cambria Math"/>
                              </a:rPr>
                              <m:t>𝒒</m:t>
                            </m:r>
                          </m:den>
                        </m:f>
                        <m:r>
                          <a:rPr lang="uz-Latn-UZ" sz="2400" b="1" i="1">
                            <a:latin typeface="Cambria Math"/>
                          </a:rPr>
                          <m:t>+</m:t>
                        </m:r>
                        <m:r>
                          <a:rPr lang="uz-Latn-UZ" sz="2400" b="1" i="1">
                            <a:latin typeface="Cambria Math"/>
                          </a:rPr>
                          <m:t>𝟏</m:t>
                        </m:r>
                        <m:r>
                          <a:rPr lang="uz-Latn-UZ" sz="2400" b="1" i="1">
                            <a:latin typeface="Cambria Math"/>
                          </a:rPr>
                          <m:t>)</m:t>
                        </m:r>
                      </m:e>
                    </m:d>
                    <m:r>
                      <a:rPr lang="uz-Latn-UZ" sz="2400" b="1" i="1">
                        <a:latin typeface="Cambria Math"/>
                      </a:rPr>
                      <m:t>𝑲</m:t>
                    </m:r>
                  </m:oMath>
                </a14:m>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19</a:t>
                </a:r>
                <a:r>
                  <a:rPr lang="uz-Latn-UZ" sz="2800" dirty="0">
                    <a:latin typeface="Times New Roman" panose="02020603050405020304" pitchFamily="18" charset="0"/>
                    <a:cs typeface="Times New Roman" panose="02020603050405020304" pitchFamily="18" charset="0"/>
                  </a:rPr>
                  <a:t>.2)</a:t>
                </a:r>
                <a:endParaRPr lang="ru-RU"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116632"/>
                <a:ext cx="8640960" cy="6480720"/>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0"/>
              </a:spcBef>
              <a:buNone/>
            </a:pPr>
            <a:r>
              <a:rPr lang="uz-Latn-UZ" sz="2800" dirty="0">
                <a:latin typeface="Times New Roman" panose="02020603050405020304" pitchFamily="18" charset="0"/>
                <a:cs typeface="Times New Roman" panose="02020603050405020304" pitchFamily="18" charset="0"/>
              </a:rPr>
              <a:t>Бу ерда</a:t>
            </a:r>
            <a:r>
              <a:rPr lang="uz-Cyrl-UZ" sz="2800" dirty="0">
                <a:latin typeface="Times New Roman" panose="02020603050405020304" pitchFamily="18" charset="0"/>
                <a:cs typeface="Times New Roman" panose="02020603050405020304" pitchFamily="18" charset="0"/>
              </a:rPr>
              <a:t>: </a:t>
            </a:r>
            <a:r>
              <a:rPr lang="uz-Latn-UZ" sz="2800" i="1"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 – заготовка оғирлиги, Н; </a:t>
            </a:r>
            <a:r>
              <a:rPr lang="uz-Latn-UZ" sz="2800" i="1" dirty="0">
                <a:latin typeface="Times New Roman" panose="02020603050405020304" pitchFamily="18" charset="0"/>
                <a:cs typeface="Times New Roman" panose="02020603050405020304" pitchFamily="18" charset="0"/>
              </a:rPr>
              <a:t>а, а</a:t>
            </a:r>
            <a:r>
              <a:rPr lang="uz-Latn-UZ" sz="2800" i="1" baseline="-25000" dirty="0">
                <a:latin typeface="Times New Roman" panose="02020603050405020304" pitchFamily="18" charset="0"/>
                <a:cs typeface="Times New Roman" panose="02020603050405020304" pitchFamily="18" charset="0"/>
              </a:rPr>
              <a:t>1</a:t>
            </a:r>
            <a:r>
              <a:rPr lang="uz-Latn-UZ" sz="2800" i="1" dirty="0">
                <a:latin typeface="Times New Roman" panose="02020603050405020304" pitchFamily="18" charset="0"/>
                <a:cs typeface="Times New Roman" panose="02020603050405020304" pitchFamily="18" charset="0"/>
              </a:rPr>
              <a:t>, в, в</a:t>
            </a:r>
            <a:r>
              <a:rPr lang="uz-Latn-UZ" sz="2800" i="1" baseline="-25000" dirty="0">
                <a:latin typeface="Times New Roman" panose="02020603050405020304" pitchFamily="18" charset="0"/>
                <a:cs typeface="Times New Roman" panose="02020603050405020304" pitchFamily="18" charset="0"/>
              </a:rPr>
              <a:t>1</a:t>
            </a:r>
            <a:r>
              <a:rPr lang="uz-Latn-UZ" sz="2800" dirty="0">
                <a:latin typeface="Times New Roman" panose="02020603050405020304" pitchFamily="18" charset="0"/>
                <a:cs typeface="Times New Roman" panose="02020603050405020304" pitchFamily="18" charset="0"/>
              </a:rPr>
              <a:t>– ричагли элементнинг ўлчами, м; </a:t>
            </a:r>
            <a:r>
              <a:rPr lang="uz-Latn-UZ" sz="2800" i="1" dirty="0">
                <a:latin typeface="Times New Roman" panose="02020603050405020304" pitchFamily="18" charset="0"/>
                <a:cs typeface="Times New Roman" panose="02020603050405020304" pitchFamily="18" charset="0"/>
              </a:rPr>
              <a:t>D</a:t>
            </a:r>
            <a:r>
              <a:rPr lang="uz-Latn-UZ" sz="2800" dirty="0">
                <a:latin typeface="Times New Roman" panose="02020603050405020304" pitchFamily="18" charset="0"/>
                <a:cs typeface="Times New Roman" panose="02020603050405020304" pitchFamily="18" charset="0"/>
              </a:rPr>
              <a:t> – заготовка (детал)нинг диаметри, м; </a:t>
            </a:r>
            <a:r>
              <a:rPr lang="uz-Latn-UZ" sz="2800" i="1" dirty="0">
                <a:latin typeface="Times New Roman" panose="02020603050405020304" pitchFamily="18" charset="0"/>
                <a:cs typeface="Times New Roman" panose="02020603050405020304" pitchFamily="18" charset="0"/>
              </a:rPr>
              <a:t>w</a:t>
            </a:r>
            <a:r>
              <a:rPr lang="uz-Latn-UZ" sz="2800" dirty="0">
                <a:latin typeface="Times New Roman" panose="02020603050405020304" pitchFamily="18" charset="0"/>
                <a:cs typeface="Times New Roman" panose="02020603050405020304" pitchFamily="18" charset="0"/>
              </a:rPr>
              <a:t> – қамраш ҳаракатини тезлиниши, м/с</a:t>
            </a:r>
            <a:r>
              <a:rPr lang="uz-Latn-UZ" sz="2800" baseline="30000" dirty="0">
                <a:latin typeface="Times New Roman" panose="02020603050405020304" pitchFamily="18" charset="0"/>
                <a:cs typeface="Times New Roman" panose="02020603050405020304" pitchFamily="18" charset="0"/>
              </a:rPr>
              <a:t>2</a:t>
            </a:r>
            <a:r>
              <a:rPr lang="uz-Latn-UZ" sz="2800" dirty="0">
                <a:latin typeface="Times New Roman" panose="02020603050405020304" pitchFamily="18" charset="0"/>
                <a:cs typeface="Times New Roman" panose="02020603050405020304" pitchFamily="18" charset="0"/>
              </a:rPr>
              <a:t>;  </a:t>
            </a:r>
            <a:r>
              <a:rPr lang="uz-Latn-UZ" sz="2800" i="1" dirty="0">
                <a:latin typeface="Times New Roman" panose="02020603050405020304" pitchFamily="18" charset="0"/>
                <a:cs typeface="Times New Roman" panose="02020603050405020304" pitchFamily="18" charset="0"/>
              </a:rPr>
              <a:t>f</a:t>
            </a:r>
            <a:r>
              <a:rPr lang="uz-Latn-UZ" sz="2800" dirty="0">
                <a:latin typeface="Times New Roman" panose="02020603050405020304" pitchFamily="18" charset="0"/>
                <a:cs typeface="Times New Roman" panose="02020603050405020304" pitchFamily="18" charset="0"/>
              </a:rPr>
              <a:t> – қамраш лаблари юзаси билан заготовкани ишқаланиш коэффициенти; </a:t>
            </a:r>
            <a:r>
              <a:rPr lang="uz-Latn-UZ" sz="2800" i="1" dirty="0">
                <a:latin typeface="Times New Roman" panose="02020603050405020304" pitchFamily="18" charset="0"/>
                <a:cs typeface="Times New Roman" panose="02020603050405020304" pitchFamily="18" charset="0"/>
              </a:rPr>
              <a:t>К</a:t>
            </a:r>
            <a:r>
              <a:rPr lang="uz-Latn-UZ" sz="2800" dirty="0">
                <a:latin typeface="Times New Roman" panose="02020603050405020304" pitchFamily="18" charset="0"/>
                <a:cs typeface="Times New Roman" panose="02020603050405020304" pitchFamily="18" charset="0"/>
              </a:rPr>
              <a:t> – қамраш ва детал ўқлари ўқдошлиги ени ҳисобга олувчи коэффициент (</a:t>
            </a:r>
            <a:r>
              <a:rPr lang="uz-Latn-UZ" sz="2800" i="1" dirty="0">
                <a:latin typeface="Times New Roman" panose="02020603050405020304" pitchFamily="18" charset="0"/>
                <a:cs typeface="Times New Roman" panose="02020603050405020304" pitchFamily="18" charset="0"/>
              </a:rPr>
              <a:t>K=1.6</a:t>
            </a:r>
            <a:r>
              <a:rPr lang="uz-Latn-UZ" sz="2800" dirty="0">
                <a:latin typeface="Times New Roman" panose="02020603050405020304" pitchFamily="18" charset="0"/>
                <a:cs typeface="Times New Roman" panose="02020603050405020304" pitchFamily="18" charset="0"/>
              </a:rPr>
              <a:t> да </a:t>
            </a:r>
            <a:r>
              <a:rPr lang="uz-Latn-UZ" sz="2800" i="1" dirty="0">
                <a:latin typeface="Times New Roman" panose="02020603050405020304" pitchFamily="18" charset="0"/>
                <a:cs typeface="Times New Roman" panose="02020603050405020304" pitchFamily="18" charset="0"/>
              </a:rPr>
              <a:t>е≤</a:t>
            </a:r>
            <a:r>
              <a:rPr lang="uz-Latn-UZ" sz="2800" i="1" dirty="0" smtClean="0">
                <a:latin typeface="Times New Roman" panose="02020603050405020304" pitchFamily="18" charset="0"/>
                <a:cs typeface="Times New Roman" panose="02020603050405020304" pitchFamily="18" charset="0"/>
              </a:rPr>
              <a:t>2</a:t>
            </a:r>
            <a:r>
              <a:rPr lang="uz-Cyrl-UZ" sz="2800" i="1" dirty="0" smtClean="0">
                <a:latin typeface="Times New Roman" panose="02020603050405020304" pitchFamily="18" charset="0"/>
                <a:cs typeface="Times New Roman" panose="02020603050405020304" pitchFamily="18" charset="0"/>
              </a:rPr>
              <a:t>,</a:t>
            </a:r>
            <a:r>
              <a:rPr lang="uz-Latn-UZ" sz="2800" i="1" dirty="0" smtClean="0">
                <a:latin typeface="Times New Roman" panose="02020603050405020304" pitchFamily="18" charset="0"/>
                <a:cs typeface="Times New Roman" panose="02020603050405020304" pitchFamily="18" charset="0"/>
              </a:rPr>
              <a:t>5мм</a:t>
            </a:r>
            <a:r>
              <a:rPr lang="uz-Latn-UZ" sz="2800" dirty="0">
                <a:latin typeface="Times New Roman" panose="02020603050405020304" pitchFamily="18" charset="0"/>
                <a:cs typeface="Times New Roman" panose="02020603050405020304" pitchFamily="18" charset="0"/>
              </a:rPr>
              <a:t>; </a:t>
            </a:r>
            <a:r>
              <a:rPr lang="uz-Latn-UZ" sz="2800" i="1" dirty="0">
                <a:latin typeface="Times New Roman" panose="02020603050405020304" pitchFamily="18" charset="0"/>
                <a:cs typeface="Times New Roman" panose="02020603050405020304" pitchFamily="18" charset="0"/>
              </a:rPr>
              <a:t>К=2</a:t>
            </a:r>
            <a:r>
              <a:rPr lang="uz-Latn-UZ" sz="2800" dirty="0">
                <a:latin typeface="Times New Roman" panose="02020603050405020304" pitchFamily="18" charset="0"/>
                <a:cs typeface="Times New Roman" panose="02020603050405020304" pitchFamily="18" charset="0"/>
              </a:rPr>
              <a:t> да </a:t>
            </a:r>
            <a:r>
              <a:rPr lang="uz-Latn-UZ" sz="2800" i="1" dirty="0" smtClean="0">
                <a:latin typeface="Times New Roman" panose="02020603050405020304" pitchFamily="18" charset="0"/>
                <a:cs typeface="Times New Roman" panose="02020603050405020304" pitchFamily="18" charset="0"/>
              </a:rPr>
              <a:t>е=2</a:t>
            </a:r>
            <a:r>
              <a:rPr lang="uz-Cyrl-UZ" sz="2800" i="1" dirty="0" smtClean="0">
                <a:latin typeface="Times New Roman" panose="02020603050405020304" pitchFamily="18" charset="0"/>
                <a:cs typeface="Times New Roman" panose="02020603050405020304" pitchFamily="18" charset="0"/>
              </a:rPr>
              <a:t>,</a:t>
            </a:r>
            <a:r>
              <a:rPr lang="uz-Latn-UZ" sz="2800" i="1" dirty="0" smtClean="0">
                <a:latin typeface="Times New Roman" panose="02020603050405020304" pitchFamily="18" charset="0"/>
                <a:cs typeface="Times New Roman" panose="02020603050405020304" pitchFamily="18" charset="0"/>
              </a:rPr>
              <a:t>5÷5мм</a:t>
            </a:r>
            <a:r>
              <a:rPr lang="uz-Latn-UZ"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861048"/>
            <a:ext cx="8640960" cy="2880320"/>
          </a:xfrm>
        </p:spPr>
        <p:txBody>
          <a:bodyPr>
            <a:noAutofit/>
          </a:bodyPr>
          <a:lstStyle/>
          <a:p>
            <a:pPr marL="0" indent="539750" algn="ctr">
              <a:lnSpc>
                <a:spcPct val="120000"/>
              </a:lnSpc>
              <a:spcBef>
                <a:spcPts val="0"/>
              </a:spcBef>
              <a:buNone/>
            </a:pPr>
            <a:r>
              <a:rPr lang="uz-Cyrl-UZ" sz="2800" dirty="0">
                <a:latin typeface="Times New Roman" panose="02020603050405020304" pitchFamily="18" charset="0"/>
                <a:cs typeface="Times New Roman" panose="02020603050405020304" pitchFamily="18" charset="0"/>
              </a:rPr>
              <a:t>19.1</a:t>
            </a:r>
            <a:r>
              <a:rPr lang="uz-Latn-UZ" sz="2800" dirty="0">
                <a:latin typeface="Times New Roman" panose="02020603050405020304" pitchFamily="18" charset="0"/>
                <a:cs typeface="Times New Roman" panose="02020603050405020304" pitchFamily="18" charset="0"/>
              </a:rPr>
              <a:t>-расм. Қисқичли ва кулачокли қамровчи қурилмалар</a:t>
            </a:r>
            <a:r>
              <a:rPr lang="uz-Latn-UZ" sz="2800" dirty="0" smtClean="0">
                <a:latin typeface="Times New Roman" panose="02020603050405020304" pitchFamily="18" charset="0"/>
                <a:cs typeface="Times New Roman" panose="02020603050405020304" pitchFamily="18" charset="0"/>
              </a:rPr>
              <a:t>.</a:t>
            </a:r>
            <a:endParaRPr lang="uz-Cyrl-UZ" sz="2800" dirty="0" smtClean="0">
              <a:latin typeface="Times New Roman" panose="02020603050405020304" pitchFamily="18" charset="0"/>
              <a:cs typeface="Times New Roman" panose="02020603050405020304" pitchFamily="18" charset="0"/>
            </a:endParaRPr>
          </a:p>
          <a:p>
            <a:pPr marL="0" indent="539750" algn="just">
              <a:lnSpc>
                <a:spcPct val="120000"/>
              </a:lnSpc>
              <a:spcBef>
                <a:spcPts val="0"/>
              </a:spcBef>
              <a:buNone/>
            </a:pPr>
            <a:r>
              <a:rPr lang="ru-RU" sz="2600" dirty="0" err="1">
                <a:latin typeface="Times New Roman" panose="02020603050405020304" pitchFamily="18" charset="0"/>
                <a:cs typeface="Times New Roman" panose="02020603050405020304" pitchFamily="18" charset="0"/>
              </a:rPr>
              <a:t>Йўналтирувчи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кулачоклардаги</a:t>
            </a:r>
            <a:r>
              <a:rPr lang="ru-RU" sz="2600" dirty="0">
                <a:latin typeface="Times New Roman" panose="02020603050405020304" pitchFamily="18" charset="0"/>
                <a:cs typeface="Times New Roman" panose="02020603050405020304" pitchFamily="18" charset="0"/>
              </a:rPr>
              <a:t> (19.1-расм, а) </a:t>
            </a:r>
            <a:r>
              <a:rPr lang="ru-RU" sz="2600" dirty="0" err="1">
                <a:latin typeface="Times New Roman" panose="02020603050405020304" pitchFamily="18" charset="0"/>
                <a:cs typeface="Times New Roman" panose="02020603050405020304" pitchFamily="18" charset="0"/>
              </a:rPr>
              <a:t>ишқаланиш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кучини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кулачокли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қамрагич</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ҳисобланади</a:t>
            </a:r>
            <a:r>
              <a:rPr lang="ru-RU" sz="2600" dirty="0">
                <a:latin typeface="Times New Roman" panose="02020603050405020304" pitchFamily="18" charset="0"/>
                <a:cs typeface="Times New Roman" panose="02020603050405020304" pitchFamily="18" charset="0"/>
              </a:rPr>
              <a:t> (19.1-расм, б).</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8640"/>
            <a:ext cx="8161344"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0037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260648"/>
                <a:ext cx="8568952" cy="6264696"/>
              </a:xfrm>
            </p:spPr>
            <p:txBody>
              <a:bodyPr>
                <a:noAutofit/>
              </a:bodyPr>
              <a:lstStyle/>
              <a:p>
                <a:pPr marL="0" indent="457200" algn="just">
                  <a:lnSpc>
                    <a:spcPct val="110000"/>
                  </a:lnSpc>
                  <a:spcBef>
                    <a:spcPts val="600"/>
                  </a:spcBef>
                  <a:buNone/>
                </a:pPr>
                <a:r>
                  <a:rPr lang="uz-Latn-UZ" sz="2800" dirty="0">
                    <a:latin typeface="Times New Roman" panose="02020603050405020304" pitchFamily="18" charset="0"/>
                    <a:cs typeface="Times New Roman" panose="02020603050405020304" pitchFamily="18" charset="0"/>
                  </a:rPr>
                  <a:t>Ричагли тизимга эга бўлган кулачокли қамрагични қисиш кучи:</a:t>
                </a:r>
                <a:endParaRPr lang="ru-RU" sz="2800" b="1" dirty="0">
                  <a:latin typeface="Times New Roman" panose="02020603050405020304" pitchFamily="18" charset="0"/>
                  <a:cs typeface="Times New Roman" panose="02020603050405020304" pitchFamily="18" charset="0"/>
                </a:endParaRPr>
              </a:p>
              <a:p>
                <a:pPr marL="0" indent="457200" algn="r">
                  <a:lnSpc>
                    <a:spcPct val="110000"/>
                  </a:lnSpc>
                  <a:spcBef>
                    <a:spcPts val="600"/>
                  </a:spcBef>
                  <a:buNone/>
                </a:pPr>
                <a14:m>
                  <m:oMath xmlns:m="http://schemas.openxmlformats.org/officeDocument/2006/math">
                    <m:r>
                      <a:rPr lang="uz-Latn-UZ" sz="2800" b="1" i="1">
                        <a:latin typeface="Cambria Math"/>
                      </a:rPr>
                      <m:t>𝑸</m:t>
                    </m:r>
                    <m:r>
                      <a:rPr lang="uz-Latn-UZ" sz="2800" b="1" i="1">
                        <a:latin typeface="Cambria Math"/>
                      </a:rPr>
                      <m:t>=</m:t>
                    </m:r>
                    <m:f>
                      <m:fPr>
                        <m:ctrlPr>
                          <a:rPr lang="ru-RU" sz="2800" i="1">
                            <a:latin typeface="Cambria Math"/>
                          </a:rPr>
                        </m:ctrlPr>
                      </m:fPr>
                      <m:num>
                        <m:r>
                          <a:rPr lang="uz-Latn-UZ" sz="2800" b="1" i="1">
                            <a:latin typeface="Cambria Math"/>
                          </a:rPr>
                          <m:t>𝑸</m:t>
                        </m:r>
                        <m:sSub>
                          <m:sSubPr>
                            <m:ctrlPr>
                              <a:rPr lang="ru-RU" sz="2800" i="1">
                                <a:latin typeface="Cambria Math"/>
                              </a:rPr>
                            </m:ctrlPr>
                          </m:sSubPr>
                          <m:e>
                            <m:r>
                              <a:rPr lang="uz-Latn-UZ" sz="2800" b="1" i="1">
                                <a:latin typeface="Cambria Math"/>
                              </a:rPr>
                              <m:t>𝒂</m:t>
                            </m:r>
                          </m:e>
                          <m:sub>
                            <m:r>
                              <a:rPr lang="uz-Latn-UZ" sz="2800" b="1" i="1">
                                <a:latin typeface="Cambria Math"/>
                              </a:rPr>
                              <m:t>𝒏</m:t>
                            </m:r>
                          </m:sub>
                        </m:sSub>
                        <m:r>
                          <a:rPr lang="uz-Latn-UZ" sz="2800" b="1" i="1">
                            <a:latin typeface="Cambria Math"/>
                          </a:rPr>
                          <m:t>𝑲</m:t>
                        </m:r>
                        <m:d>
                          <m:dPr>
                            <m:ctrlPr>
                              <a:rPr lang="ru-RU" sz="2800" i="1">
                                <a:latin typeface="Cambria Math"/>
                              </a:rPr>
                            </m:ctrlPr>
                          </m:dPr>
                          <m:e>
                            <m:f>
                              <m:fPr>
                                <m:ctrlPr>
                                  <a:rPr lang="ru-RU" sz="2800" i="1">
                                    <a:latin typeface="Cambria Math"/>
                                  </a:rPr>
                                </m:ctrlPr>
                              </m:fPr>
                              <m:num>
                                <m:r>
                                  <a:rPr lang="uz-Latn-UZ" sz="2800" b="1" i="1">
                                    <a:latin typeface="Cambria Math"/>
                                  </a:rPr>
                                  <m:t>𝒉</m:t>
                                </m:r>
                              </m:num>
                              <m:den>
                                <m:r>
                                  <a:rPr lang="uz-Latn-UZ" sz="2800" b="1" i="1">
                                    <a:latin typeface="Cambria Math"/>
                                  </a:rPr>
                                  <m:t>𝟐</m:t>
                                </m:r>
                                <m:r>
                                  <a:rPr lang="uz-Latn-UZ" sz="2800" b="1" i="1">
                                    <a:latin typeface="Cambria Math"/>
                                  </a:rPr>
                                  <m:t>𝒇</m:t>
                                </m:r>
                              </m:den>
                            </m:f>
                            <m:r>
                              <a:rPr lang="uz-Latn-UZ" sz="2800" b="1" i="1">
                                <a:latin typeface="Cambria Math"/>
                              </a:rPr>
                              <m:t>+</m:t>
                            </m:r>
                            <m:r>
                              <a:rPr lang="uz-Latn-UZ" sz="2800" b="1" i="1">
                                <a:latin typeface="Cambria Math"/>
                              </a:rPr>
                              <m:t>𝟏</m:t>
                            </m:r>
                          </m:e>
                        </m:d>
                        <m:r>
                          <a:rPr lang="uz-Latn-UZ" sz="2800" b="1" i="1">
                            <a:latin typeface="Cambria Math"/>
                          </a:rPr>
                          <m:t>(</m:t>
                        </m:r>
                        <m:f>
                          <m:fPr>
                            <m:ctrlPr>
                              <a:rPr lang="ru-RU" sz="2800" i="1">
                                <a:latin typeface="Cambria Math"/>
                              </a:rPr>
                            </m:ctrlPr>
                          </m:fPr>
                          <m:num>
                            <m:r>
                              <a:rPr lang="uz-Latn-UZ" sz="2800" b="1" i="1">
                                <a:latin typeface="Cambria Math"/>
                              </a:rPr>
                              <m:t>𝒘</m:t>
                            </m:r>
                          </m:num>
                          <m:den>
                            <m:r>
                              <a:rPr lang="uz-Latn-UZ" sz="2800" b="1" i="1">
                                <a:latin typeface="Cambria Math"/>
                              </a:rPr>
                              <m:t>𝒈</m:t>
                            </m:r>
                          </m:den>
                        </m:f>
                        <m:r>
                          <a:rPr lang="uz-Latn-UZ" sz="2800" b="1" i="1">
                            <a:latin typeface="Cambria Math"/>
                          </a:rPr>
                          <m:t>+</m:t>
                        </m:r>
                        <m:r>
                          <a:rPr lang="uz-Latn-UZ" sz="2800" b="1" i="1">
                            <a:latin typeface="Cambria Math"/>
                          </a:rPr>
                          <m:t>𝟏</m:t>
                        </m:r>
                        <m:r>
                          <a:rPr lang="uz-Latn-UZ" sz="2800" b="1" i="1">
                            <a:latin typeface="Cambria Math"/>
                          </a:rPr>
                          <m:t>)</m:t>
                        </m:r>
                      </m:num>
                      <m:den>
                        <m:r>
                          <a:rPr lang="uz-Latn-UZ" sz="2800" b="1" i="1">
                            <a:latin typeface="Cambria Math"/>
                          </a:rPr>
                          <m:t>(</m:t>
                        </m:r>
                        <m:f>
                          <m:fPr>
                            <m:ctrlPr>
                              <a:rPr lang="ru-RU" sz="2800" i="1">
                                <a:latin typeface="Cambria Math"/>
                              </a:rPr>
                            </m:ctrlPr>
                          </m:fPr>
                          <m:num>
                            <m:r>
                              <a:rPr lang="uz-Latn-UZ" sz="2800" b="1" i="1">
                                <a:latin typeface="Cambria Math"/>
                              </a:rPr>
                              <m:t>𝒉</m:t>
                            </m:r>
                          </m:num>
                          <m:den>
                            <m:r>
                              <a:rPr lang="uz-Latn-UZ" sz="2800" b="1" i="1">
                                <a:latin typeface="Cambria Math"/>
                              </a:rPr>
                              <m:t>𝟐</m:t>
                            </m:r>
                            <m:r>
                              <a:rPr lang="uz-Latn-UZ" sz="2800" b="1" i="1">
                                <a:latin typeface="Cambria Math"/>
                              </a:rPr>
                              <m:t>𝒇</m:t>
                            </m:r>
                          </m:den>
                        </m:f>
                        <m:r>
                          <a:rPr lang="uz-Latn-UZ" sz="2800" b="1" i="1">
                            <a:latin typeface="Cambria Math"/>
                          </a:rPr>
                          <m:t>−</m:t>
                        </m:r>
                        <m:r>
                          <a:rPr lang="uz-Latn-UZ" sz="2800" b="1" i="1">
                            <a:latin typeface="Cambria Math"/>
                          </a:rPr>
                          <m:t>𝒂</m:t>
                        </m:r>
                        <m:r>
                          <a:rPr lang="uz-Latn-UZ" sz="2800" b="1" i="1">
                            <a:latin typeface="Cambria Math"/>
                          </a:rPr>
                          <m:t>′)</m:t>
                        </m:r>
                        <m:r>
                          <a:rPr lang="uz-Latn-UZ" sz="2800" b="1" i="1">
                            <a:latin typeface="Cambria Math"/>
                          </a:rPr>
                          <m:t>𝒃</m:t>
                        </m:r>
                      </m:den>
                    </m:f>
                    <m:r>
                      <a:rPr lang="uz-Latn-UZ" sz="2800" b="1" i="1">
                        <a:latin typeface="Cambria Math"/>
                      </a:rPr>
                      <m:t>;</m:t>
                    </m:r>
                  </m:oMath>
                </a14:m>
                <a:r>
                  <a:rPr lang="uz-Latn-UZ" sz="2800" b="1" dirty="0">
                    <a:latin typeface="Times New Roman" panose="02020603050405020304" pitchFamily="18" charset="0"/>
                    <a:cs typeface="Times New Roman" panose="02020603050405020304" pitchFamily="18" charset="0"/>
                  </a:rPr>
                  <a:t>           </a:t>
                </a:r>
                <a:r>
                  <a:rPr lang="uz-Latn-UZ" sz="2800" b="1"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19</a:t>
                </a:r>
                <a:r>
                  <a:rPr lang="uz-Latn-UZ" sz="2800" dirty="0">
                    <a:latin typeface="Times New Roman" panose="02020603050405020304" pitchFamily="18" charset="0"/>
                    <a:cs typeface="Times New Roman" panose="02020603050405020304" pitchFamily="18" charset="0"/>
                  </a:rPr>
                  <a:t>.3)</a:t>
                </a:r>
                <a:endParaRPr lang="ru-RU" sz="2800" b="1" dirty="0">
                  <a:latin typeface="Times New Roman" panose="02020603050405020304" pitchFamily="18" charset="0"/>
                  <a:cs typeface="Times New Roman" panose="02020603050405020304" pitchFamily="18" charset="0"/>
                </a:endParaRPr>
              </a:p>
              <a:p>
                <a:pPr marL="0" indent="457200" algn="just">
                  <a:lnSpc>
                    <a:spcPct val="110000"/>
                  </a:lnSpc>
                  <a:spcBef>
                    <a:spcPts val="600"/>
                  </a:spcBef>
                  <a:buNone/>
                </a:pPr>
                <a:r>
                  <a:rPr lang="uz-Latn-UZ" sz="2800" dirty="0">
                    <a:latin typeface="Times New Roman" panose="02020603050405020304" pitchFamily="18" charset="0"/>
                    <a:cs typeface="Times New Roman" panose="02020603050405020304" pitchFamily="18" charset="0"/>
                  </a:rPr>
                  <a:t>Клинли механизмга эга бўлган кулачокли қамрагичлар:</a:t>
                </a:r>
                <a:endParaRPr lang="ru-RU" sz="2800" b="1" dirty="0">
                  <a:latin typeface="Times New Roman" panose="02020603050405020304" pitchFamily="18" charset="0"/>
                  <a:cs typeface="Times New Roman" panose="02020603050405020304" pitchFamily="18" charset="0"/>
                </a:endParaRPr>
              </a:p>
              <a:p>
                <a:pPr marL="0" indent="457200" algn="r">
                  <a:lnSpc>
                    <a:spcPct val="110000"/>
                  </a:lnSpc>
                  <a:spcBef>
                    <a:spcPts val="600"/>
                  </a:spcBef>
                  <a:buNone/>
                </a:pPr>
                <a14:m>
                  <m:oMath xmlns:m="http://schemas.openxmlformats.org/officeDocument/2006/math">
                    <m:r>
                      <a:rPr lang="uz-Latn-UZ" sz="2800" b="1" i="1">
                        <a:latin typeface="Cambria Math"/>
                      </a:rPr>
                      <m:t>𝑸</m:t>
                    </m:r>
                    <m:r>
                      <a:rPr lang="uz-Latn-UZ" sz="2800" b="1" i="1">
                        <a:latin typeface="Cambria Math"/>
                      </a:rPr>
                      <m:t>=</m:t>
                    </m:r>
                    <m:f>
                      <m:fPr>
                        <m:ctrlPr>
                          <a:rPr lang="ru-RU" sz="2800" i="1">
                            <a:latin typeface="Cambria Math"/>
                          </a:rPr>
                        </m:ctrlPr>
                      </m:fPr>
                      <m:num>
                        <m:sSub>
                          <m:sSubPr>
                            <m:ctrlPr>
                              <a:rPr lang="ru-RU" sz="2800" i="1">
                                <a:latin typeface="Cambria Math"/>
                              </a:rPr>
                            </m:ctrlPr>
                          </m:sSubPr>
                          <m:e>
                            <m:r>
                              <a:rPr lang="uz-Latn-UZ" sz="2800" b="1" i="1">
                                <a:latin typeface="Cambria Math"/>
                              </a:rPr>
                              <m:t>𝑸</m:t>
                            </m:r>
                          </m:e>
                          <m:sub>
                            <m:sSub>
                              <m:sSubPr>
                                <m:ctrlPr>
                                  <a:rPr lang="ru-RU" sz="2800" i="1">
                                    <a:latin typeface="Cambria Math"/>
                                  </a:rPr>
                                </m:ctrlPr>
                              </m:sSubPr>
                              <m:e>
                                <m:r>
                                  <a:rPr lang="uz-Latn-UZ" sz="2800" b="1" i="1">
                                    <a:latin typeface="Cambria Math"/>
                                  </a:rPr>
                                  <m:t>𝒂</m:t>
                                </m:r>
                              </m:e>
                              <m:sub>
                                <m:r>
                                  <a:rPr lang="uz-Latn-UZ" sz="2800" b="1" i="1">
                                    <a:latin typeface="Cambria Math"/>
                                  </a:rPr>
                                  <m:t>𝒏</m:t>
                                </m:r>
                              </m:sub>
                            </m:sSub>
                          </m:sub>
                        </m:sSub>
                        <m:r>
                          <a:rPr lang="uz-Latn-UZ" sz="2800" b="1" i="1">
                            <a:latin typeface="Cambria Math"/>
                          </a:rPr>
                          <m:t>𝑲</m:t>
                        </m:r>
                        <m:f>
                          <m:fPr>
                            <m:ctrlPr>
                              <a:rPr lang="ru-RU" sz="2800" i="1">
                                <a:latin typeface="Cambria Math"/>
                              </a:rPr>
                            </m:ctrlPr>
                          </m:fPr>
                          <m:num>
                            <m:r>
                              <a:rPr lang="uz-Latn-UZ" sz="2800" b="1" i="1">
                                <a:latin typeface="Cambria Math"/>
                              </a:rPr>
                              <m:t>𝒉</m:t>
                            </m:r>
                          </m:num>
                          <m:den>
                            <m:r>
                              <a:rPr lang="uz-Latn-UZ" sz="2800" b="1" i="1">
                                <a:latin typeface="Cambria Math"/>
                              </a:rPr>
                              <m:t>𝟐</m:t>
                            </m:r>
                            <m:r>
                              <a:rPr lang="uz-Latn-UZ" sz="2800" b="1" i="1">
                                <a:latin typeface="Cambria Math"/>
                              </a:rPr>
                              <m:t>𝒇</m:t>
                            </m:r>
                            <m:r>
                              <a:rPr lang="uz-Latn-UZ" sz="2800" b="1" i="1">
                                <a:latin typeface="Cambria Math"/>
                              </a:rPr>
                              <m:t>+</m:t>
                            </m:r>
                            <m:r>
                              <a:rPr lang="uz-Latn-UZ" sz="2800" b="1" i="1">
                                <a:latin typeface="Cambria Math"/>
                              </a:rPr>
                              <m:t>𝟏</m:t>
                            </m:r>
                          </m:den>
                        </m:f>
                        <m:r>
                          <a:rPr lang="uz-Latn-UZ" sz="2800" b="1" i="1">
                            <a:latin typeface="Cambria Math"/>
                          </a:rPr>
                          <m:t>(</m:t>
                        </m:r>
                        <m:f>
                          <m:fPr>
                            <m:ctrlPr>
                              <a:rPr lang="ru-RU" sz="2800" i="1">
                                <a:latin typeface="Cambria Math"/>
                              </a:rPr>
                            </m:ctrlPr>
                          </m:fPr>
                          <m:num>
                            <m:r>
                              <a:rPr lang="uz-Latn-UZ" sz="2800" b="1" i="1">
                                <a:latin typeface="Cambria Math"/>
                              </a:rPr>
                              <m:t>𝒘</m:t>
                            </m:r>
                          </m:num>
                          <m:den>
                            <m:r>
                              <a:rPr lang="uz-Latn-UZ" sz="2800" b="1" i="1">
                                <a:latin typeface="Cambria Math"/>
                              </a:rPr>
                              <m:t>𝒒</m:t>
                            </m:r>
                          </m:den>
                        </m:f>
                        <m:r>
                          <a:rPr lang="uz-Latn-UZ" sz="2800" b="1" i="1">
                            <a:latin typeface="Cambria Math"/>
                          </a:rPr>
                          <m:t>+</m:t>
                        </m:r>
                        <m:r>
                          <a:rPr lang="uz-Latn-UZ" sz="2800" b="1" i="1">
                            <a:latin typeface="Cambria Math"/>
                          </a:rPr>
                          <m:t>𝟏</m:t>
                        </m:r>
                        <m:r>
                          <a:rPr lang="uz-Latn-UZ" sz="2800" b="1" i="1">
                            <a:latin typeface="Cambria Math"/>
                          </a:rPr>
                          <m:t>)</m:t>
                        </m:r>
                      </m:num>
                      <m:den>
                        <m:f>
                          <m:fPr>
                            <m:ctrlPr>
                              <a:rPr lang="ru-RU" sz="2800" i="1">
                                <a:latin typeface="Cambria Math"/>
                              </a:rPr>
                            </m:ctrlPr>
                          </m:fPr>
                          <m:num>
                            <m:f>
                              <m:fPr>
                                <m:ctrlPr>
                                  <a:rPr lang="ru-RU" sz="2800" i="1">
                                    <a:latin typeface="Cambria Math"/>
                                  </a:rPr>
                                </m:ctrlPr>
                              </m:fPr>
                              <m:num>
                                <m:r>
                                  <a:rPr lang="uz-Latn-UZ" sz="2800" b="1" i="1">
                                    <a:latin typeface="Cambria Math"/>
                                  </a:rPr>
                                  <m:t>𝒉</m:t>
                                </m:r>
                              </m:num>
                              <m:den>
                                <m:r>
                                  <a:rPr lang="uz-Latn-UZ" sz="2800" b="1" i="1">
                                    <a:latin typeface="Cambria Math"/>
                                  </a:rPr>
                                  <m:t>𝟐</m:t>
                                </m:r>
                                <m:r>
                                  <a:rPr lang="uz-Latn-UZ" sz="2800" b="1" i="1">
                                    <a:latin typeface="Cambria Math"/>
                                  </a:rPr>
                                  <m:t>𝒇</m:t>
                                </m:r>
                              </m:den>
                            </m:f>
                            <m:r>
                              <a:rPr lang="uz-Latn-UZ" sz="2800" b="1" i="1">
                                <a:latin typeface="Cambria Math"/>
                              </a:rPr>
                              <m:t>+</m:t>
                            </m:r>
                            <m:r>
                              <a:rPr lang="uz-Latn-UZ" sz="2800" b="1" i="1">
                                <a:latin typeface="Cambria Math"/>
                              </a:rPr>
                              <m:t>𝒂</m:t>
                            </m:r>
                          </m:num>
                          <m:den>
                            <m:r>
                              <a:rPr lang="uz-Latn-UZ" sz="2800" b="1" i="1">
                                <a:latin typeface="Cambria Math"/>
                              </a:rPr>
                              <m:t>𝒕𝒈</m:t>
                            </m:r>
                            <m:d>
                              <m:dPr>
                                <m:ctrlPr>
                                  <a:rPr lang="ru-RU" sz="2800" i="1">
                                    <a:latin typeface="Cambria Math"/>
                                  </a:rPr>
                                </m:ctrlPr>
                              </m:dPr>
                              <m:e>
                                <m:r>
                                  <a:rPr lang="uz-Latn-UZ" sz="2800" b="1" i="1">
                                    <a:latin typeface="Cambria Math"/>
                                  </a:rPr>
                                  <m:t>∝+</m:t>
                                </m:r>
                                <m:r>
                                  <a:rPr lang="uz-Latn-UZ" sz="2800" b="1" i="1">
                                    <a:latin typeface="Cambria Math"/>
                                  </a:rPr>
                                  <m:t>𝜷</m:t>
                                </m:r>
                              </m:e>
                            </m:d>
                          </m:den>
                        </m:f>
                        <m:r>
                          <a:rPr lang="uz-Latn-UZ" sz="2800" b="1" i="1">
                            <a:latin typeface="Cambria Math"/>
                          </a:rPr>
                          <m:t>+</m:t>
                        </m:r>
                        <m:r>
                          <a:rPr lang="uz-Latn-UZ" sz="2800" b="1" i="1">
                            <a:latin typeface="Cambria Math"/>
                          </a:rPr>
                          <m:t>𝒄</m:t>
                        </m:r>
                        <m:r>
                          <a:rPr lang="uz-Latn-UZ" sz="2800" b="1" i="1">
                            <a:latin typeface="Cambria Math"/>
                          </a:rPr>
                          <m:t>−</m:t>
                        </m:r>
                        <m:r>
                          <a:rPr lang="uz-Latn-UZ" sz="2800" b="1" i="1">
                            <a:latin typeface="Cambria Math"/>
                          </a:rPr>
                          <m:t>𝒅</m:t>
                        </m:r>
                        <m:r>
                          <a:rPr lang="uz-Latn-UZ" sz="2800" b="1" i="1">
                            <a:latin typeface="Cambria Math"/>
                          </a:rPr>
                          <m:t>+</m:t>
                        </m:r>
                        <m:f>
                          <m:fPr>
                            <m:ctrlPr>
                              <a:rPr lang="ru-RU" sz="2800" i="1">
                                <a:latin typeface="Cambria Math"/>
                              </a:rPr>
                            </m:ctrlPr>
                          </m:fPr>
                          <m:num>
                            <m:r>
                              <a:rPr lang="uz-Latn-UZ" sz="2800" b="1" i="1">
                                <a:latin typeface="Cambria Math"/>
                              </a:rPr>
                              <m:t>𝒇𝒃</m:t>
                            </m:r>
                          </m:num>
                          <m:den>
                            <m:r>
                              <a:rPr lang="uz-Latn-UZ" sz="2800" b="1" i="1">
                                <a:latin typeface="Cambria Math"/>
                              </a:rPr>
                              <m:t>𝟐</m:t>
                            </m:r>
                          </m:den>
                        </m:f>
                        <m:r>
                          <a:rPr lang="uz-Latn-UZ" sz="2800" b="1" i="1">
                            <a:latin typeface="Cambria Math"/>
                          </a:rPr>
                          <m:t>−</m:t>
                        </m:r>
                        <m:f>
                          <m:fPr>
                            <m:ctrlPr>
                              <a:rPr lang="ru-RU" sz="2800" i="1">
                                <a:latin typeface="Cambria Math"/>
                              </a:rPr>
                            </m:ctrlPr>
                          </m:fPr>
                          <m:num>
                            <m:r>
                              <a:rPr lang="uz-Latn-UZ" sz="2800" b="1" i="1">
                                <a:latin typeface="Cambria Math"/>
                              </a:rPr>
                              <m:t>𝒉</m:t>
                            </m:r>
                          </m:num>
                          <m:den>
                            <m:r>
                              <a:rPr lang="uz-Latn-UZ" sz="2800" b="1" i="1">
                                <a:latin typeface="Cambria Math"/>
                              </a:rPr>
                              <m:t>𝒓</m:t>
                            </m:r>
                          </m:den>
                        </m:f>
                      </m:den>
                    </m:f>
                    <m:r>
                      <a:rPr lang="uz-Latn-UZ" sz="2800" b="1" i="1">
                        <a:latin typeface="Cambria Math"/>
                      </a:rPr>
                      <m:t>;</m:t>
                    </m:r>
                  </m:oMath>
                </a14:m>
                <a:r>
                  <a:rPr lang="uz-Latn-UZ" sz="2800" b="1" dirty="0">
                    <a:latin typeface="Times New Roman" panose="02020603050405020304" pitchFamily="18" charset="0"/>
                    <a:cs typeface="Times New Roman" panose="02020603050405020304" pitchFamily="18" charset="0"/>
                  </a:rPr>
                  <a:t>              </a:t>
                </a:r>
                <a:r>
                  <a:rPr lang="uz-Latn-UZ" sz="2800" b="1"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19</a:t>
                </a:r>
                <a:r>
                  <a:rPr lang="uz-Latn-UZ" sz="2800" dirty="0">
                    <a:latin typeface="Times New Roman" panose="02020603050405020304" pitchFamily="18" charset="0"/>
                    <a:cs typeface="Times New Roman" panose="02020603050405020304" pitchFamily="18" charset="0"/>
                  </a:rPr>
                  <a:t>.4)</a:t>
                </a:r>
                <a:endParaRPr lang="ru-RU" sz="2800" b="1" dirty="0">
                  <a:latin typeface="Times New Roman" panose="02020603050405020304" pitchFamily="18" charset="0"/>
                  <a:cs typeface="Times New Roman" panose="02020603050405020304" pitchFamily="18" charset="0"/>
                </a:endParaRPr>
              </a:p>
              <a:p>
                <a:pPr marL="0" indent="457200" algn="just">
                  <a:lnSpc>
                    <a:spcPct val="110000"/>
                  </a:lnSpc>
                  <a:spcBef>
                    <a:spcPts val="600"/>
                  </a:spcBef>
                  <a:buNone/>
                </a:pPr>
                <a:r>
                  <a:rPr lang="uz-Latn-UZ" sz="2800" dirty="0">
                    <a:latin typeface="Times New Roman" panose="02020603050405020304" pitchFamily="18" charset="0"/>
                    <a:cs typeface="Times New Roman" panose="02020603050405020304" pitchFamily="18" charset="0"/>
                  </a:rPr>
                  <a:t>Бу ерда</a:t>
                </a:r>
                <a:r>
                  <a:rPr lang="uz-Cyrl-UZ" sz="2800" dirty="0">
                    <a:latin typeface="Times New Roman" panose="02020603050405020304" pitchFamily="18" charset="0"/>
                    <a:cs typeface="Times New Roman" panose="02020603050405020304" pitchFamily="18" charset="0"/>
                  </a:rPr>
                  <a:t>: </a:t>
                </a:r>
                <a:r>
                  <a:rPr lang="uz-Latn-UZ" sz="2800" i="1"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 – йўналтирувчи кулачокларни узунлиги, м; </a:t>
                </a:r>
                <a:r>
                  <a:rPr lang="uz-Latn-UZ" sz="2800" i="1" dirty="0">
                    <a:latin typeface="Times New Roman" panose="02020603050405020304" pitchFamily="18" charset="0"/>
                    <a:cs typeface="Times New Roman" panose="02020603050405020304" pitchFamily="18" charset="0"/>
                  </a:rPr>
                  <a:t>n</a:t>
                </a:r>
                <a:r>
                  <a:rPr lang="uz-Latn-UZ" sz="2800" dirty="0">
                    <a:latin typeface="Times New Roman" panose="02020603050405020304" pitchFamily="18" charset="0"/>
                    <a:cs typeface="Times New Roman" panose="02020603050405020304" pitchFamily="18" charset="0"/>
                  </a:rPr>
                  <a:t> – кулачоклар сони;  </a:t>
                </a:r>
                <a:r>
                  <a:rPr lang="uz-Latn-UZ" sz="2800" i="1" dirty="0">
                    <a:latin typeface="Times New Roman" panose="02020603050405020304" pitchFamily="18" charset="0"/>
                    <a:cs typeface="Times New Roman" panose="02020603050405020304" pitchFamily="18" charset="0"/>
                  </a:rPr>
                  <a:t>f </a:t>
                </a:r>
                <a:r>
                  <a:rPr lang="uz-Latn-UZ" sz="2800" dirty="0">
                    <a:latin typeface="Times New Roman" panose="02020603050405020304" pitchFamily="18" charset="0"/>
                    <a:cs typeface="Times New Roman" panose="02020603050405020304" pitchFamily="18" charset="0"/>
                  </a:rPr>
                  <a:t>– ишқаланиш сирпаниш коэффициенти.</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260648"/>
                <a:ext cx="8568952" cy="6264696"/>
              </a:xfrm>
              <a:blipFill rotWithShape="1">
                <a:blip r:embed="rId2"/>
                <a:stretch>
                  <a:fillRect l="-1422" t="-779" r="-1494" b="-2921"/>
                </a:stretch>
              </a:blipFill>
            </p:spPr>
            <p:txBody>
              <a:bodyPr/>
              <a:lstStyle/>
              <a:p>
                <a:r>
                  <a:rPr lang="ru-RU">
                    <a:noFill/>
                  </a:rPr>
                  <a:t> </a:t>
                </a:r>
              </a:p>
            </p:txBody>
          </p:sp>
        </mc:Fallback>
      </mc:AlternateContent>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ctr">
              <a:lnSpc>
                <a:spcPct val="140000"/>
              </a:lnSpc>
              <a:spcBef>
                <a:spcPts val="600"/>
              </a:spcBef>
              <a:buNone/>
            </a:pPr>
            <a:r>
              <a:rPr lang="ru-RU" sz="2800" b="1" dirty="0">
                <a:latin typeface="Times New Roman" panose="02020603050405020304" pitchFamily="18" charset="0"/>
                <a:cs typeface="Times New Roman" panose="02020603050405020304" pitchFamily="18" charset="0"/>
              </a:rPr>
              <a:t>19.2. </a:t>
            </a:r>
            <a:r>
              <a:rPr lang="ru-RU" sz="2800" b="1" dirty="0" err="1">
                <a:latin typeface="Times New Roman" panose="02020603050405020304" pitchFamily="18" charset="0"/>
                <a:cs typeface="Times New Roman" panose="02020603050405020304" pitchFamily="18" charset="0"/>
              </a:rPr>
              <a:t>Юкни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туширувчи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механизмлар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автооператорлар</a:t>
            </a:r>
            <a:r>
              <a:rPr lang="ru-RU" sz="2800" b="1" dirty="0">
                <a:latin typeface="Times New Roman" panose="02020603050405020304" pitchFamily="18" charset="0"/>
                <a:cs typeface="Times New Roman" panose="02020603050405020304" pitchFamily="18" charset="0"/>
              </a:rPr>
              <a:t>.</a:t>
            </a:r>
          </a:p>
          <a:p>
            <a:pPr marL="0" indent="536575" algn="just">
              <a:lnSpc>
                <a:spcPct val="140000"/>
              </a:lnSpc>
              <a:spcBef>
                <a:spcPts val="600"/>
              </a:spcBef>
              <a:buNone/>
            </a:pP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баъзи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юкни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туширувчилардан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юкловчиларга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оддийроқ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рухсат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20000"/>
              </a:lnSpc>
              <a:buNone/>
            </a:pPr>
            <a:r>
              <a:rPr lang="uz-Cyrl-UZ" sz="2800" dirty="0" smtClean="0">
                <a:latin typeface="Times New Roman" panose="02020603050405020304" pitchFamily="18" charset="0"/>
                <a:cs typeface="Times New Roman" panose="02020603050405020304" pitchFamily="18" charset="0"/>
              </a:rPr>
              <a:t>Юк </a:t>
            </a:r>
            <a:r>
              <a:rPr lang="uz-Cyrl-UZ" sz="2800" dirty="0">
                <a:latin typeface="Times New Roman" panose="02020603050405020304" pitchFamily="18" charset="0"/>
                <a:cs typeface="Times New Roman" panose="02020603050405020304" pitchFamily="18" charset="0"/>
              </a:rPr>
              <a:t>туширувчилар сифатида кўпинча оддий итарувчилар, ташлаб юборувчилар ва бошқалардан фойдаланилади. Лекин шундай операциялар борки, тушириб олишни механизациялаш катта аҳамиятга эга, масалан совуқлайин штампловчи ишлар</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Бир қатор ҳолатларда штампланган детал пуансон ёки матрицада қолади ва тушириб юбориш керак. Штампланган деталларни тушириб олиш учун (қўл ҳизматидан фойдаланилганда) кетадиган вақт оддий штампларда ушбу операцияни бажариш учун кетадиган умумий вақтнинг 35-50% (ёрдамчи вақтлар билан биргаликда) ташкил этади.</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Ушбу вақтни камайтириш, штампланган детални тушириб олишда инсон бевосита иштирок этишини йўқотиш ёки технологик чиқиндиларни камайтириш учун штампга махсус механизмлар киритиш йўли билан бажариш мумкин.</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Тушириб олишни механизациялаш унумдорликни оширади ва меҳнат шароитини яхшилайди, қўл меҳнати билан деталларни тушириб олишда эҳтимоли бўлган баҳтсиз ҳодисаларни тўлиқ бартараф этади. Штамп конструкциялари ва штампланадиган деталлар шакллари турлича бўлганлиги сабабли деталларни тушириб олиш учун турли-туман механизмлар мавжуд.</a:t>
            </a:r>
          </a:p>
        </p:txBody>
      </p:sp>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b="1" dirty="0">
                <a:latin typeface="Times New Roman" panose="02020603050405020304" pitchFamily="18" charset="0"/>
                <a:cs typeface="Times New Roman" panose="02020603050405020304" pitchFamily="18" charset="0"/>
              </a:rPr>
              <a:t>Автооператорлар.</a:t>
            </a:r>
            <a:r>
              <a:rPr lang="uz-Cyrl-UZ" sz="2800" dirty="0">
                <a:latin typeface="Times New Roman" panose="02020603050405020304" pitchFamily="18" charset="0"/>
                <a:cs typeface="Times New Roman" panose="02020603050405020304" pitchFamily="18" charset="0"/>
              </a:rPr>
              <a:t> Автооператорларнинг иш жараёни анча мураккаб: улар машинага юклаш ҳамда юкни тушириб олишни бажаради, баъзида эса қўшимча транспортлаш операциясини бажаради.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Автооператорнинг иш жараёни қуйидагилардан иборат: шестерняларга ишлов бериш жараёни тугаллангач қисқич бўшатилади, детал кўтарилади ва автооператор тутгичи дастгоҳ ишчи зонасига, детал тагига киритилади.</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877272"/>
            <a:ext cx="8424936" cy="576064"/>
          </a:xfrm>
        </p:spPr>
        <p:txBody>
          <a:bodyPr>
            <a:noAutofit/>
          </a:bodyPr>
          <a:lstStyle/>
          <a:p>
            <a:pPr marL="0" indent="536575" algn="ctr">
              <a:buNone/>
            </a:pPr>
            <a:r>
              <a:rPr lang="uz-Cyrl-UZ" sz="2400" dirty="0" smtClean="0">
                <a:latin typeface="Times New Roman" panose="02020603050405020304" pitchFamily="18" charset="0"/>
                <a:cs typeface="Times New Roman" panose="02020603050405020304" pitchFamily="18" charset="0"/>
              </a:rPr>
              <a:t>Юк кўтарувчи автооператор</a:t>
            </a:r>
            <a:endParaRPr lang="uz-Cyrl-UZ" sz="2400" dirty="0">
              <a:latin typeface="Times New Roman" panose="02020603050405020304" pitchFamily="18" charset="0"/>
              <a:cs typeface="Times New Roman" panose="02020603050405020304" pitchFamily="18" charset="0"/>
            </a:endParaRPr>
          </a:p>
        </p:txBody>
      </p:sp>
      <p:pic>
        <p:nvPicPr>
          <p:cNvPr id="6146" name="Picture 2" descr="Подвесные автооператоры – Ev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04663"/>
            <a:ext cx="7330735" cy="4968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212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Шундан сўнг тутгич кўтарилади ва детални машиналараро траспартёрга ўтказилади, транспартёр машина томонидан барча тармоқ учун бир тизимда жойлаштирилган бўлиб, дастгоҳлар ишламайдиган зонада жойлашган, детал унга туширилади. Бундай ҳолатда тутгич заготовкани бир қадамга силжиши ва яна янги заготовкани жойлаштиришга имкон яратади ва уни машинани ишчи зонасига ўтказади, қисқичли қурилма туширилади.</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Автооператорлар халқаларга ишлов бериш учун кенг қўлланилади. Заготовкали патрон дастгоҳ патронлар кулачоги зонасига кириб, заготовкани бўшатади ва уни дастгоҳ патронлари таянчига сиқади. Заготовка дастгоҳ патронларига сиқилгач, итаргич орқага – даслабки ҳолатига қайтади. Шу билан автооператор иши якунланади.</a:t>
            </a:r>
          </a:p>
        </p:txBody>
      </p:sp>
    </p:spTree>
    <p:extLst>
      <p:ext uri="{BB962C8B-B14F-4D97-AF65-F5344CB8AC3E}">
        <p14:creationId xmlns:p14="http://schemas.microsoft.com/office/powerpoint/2010/main" val="2008285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6237312"/>
            <a:ext cx="8424936" cy="432048"/>
          </a:xfrm>
        </p:spPr>
        <p:txBody>
          <a:bodyPr>
            <a:noAutofit/>
          </a:bodyPr>
          <a:lstStyle/>
          <a:p>
            <a:pPr marL="0" indent="536575" algn="ctr">
              <a:buNone/>
            </a:pPr>
            <a:r>
              <a:rPr lang="uz-Cyrl-UZ" sz="2400" dirty="0" smtClean="0">
                <a:latin typeface="Times New Roman" panose="02020603050405020304" pitchFamily="18" charset="0"/>
                <a:cs typeface="Times New Roman" panose="02020603050405020304" pitchFamily="18" charset="0"/>
              </a:rPr>
              <a:t>Автооператор</a:t>
            </a:r>
            <a:endParaRPr lang="ru-RU" sz="2400" dirty="0" smtClean="0">
              <a:latin typeface="Times New Roman" panose="02020603050405020304" pitchFamily="18" charset="0"/>
              <a:cs typeface="Times New Roman" panose="0202060305040502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565" y="188640"/>
            <a:ext cx="777686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766933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Дастгоҳ шпиндели айлана бошлайди, шпинделли барабан ўгирилади ва юклаш позициясига ишлов берилган халқа билан навбатдаги шпиндел келади. Сўнг барча жараён тушириш ва ўрнатиш қайтарилади. Ишлов берилган ва заготовкани тайёрлашни автооператор, бошқа шпинделларда халқаларга ишлов берилаётган вақтда бажарилади, яъни қўшимча иш вақти сарфланмайди.</a:t>
            </a:r>
          </a:p>
        </p:txBody>
      </p:sp>
    </p:spTree>
    <p:extLst>
      <p:ext uri="{BB962C8B-B14F-4D97-AF65-F5344CB8AC3E}">
        <p14:creationId xmlns:p14="http://schemas.microsoft.com/office/powerpoint/2010/main" val="40127439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5900</TotalTime>
  <Words>1224</Words>
  <Application>Microsoft Office PowerPoint</Application>
  <PresentationFormat>Экран (4:3)</PresentationFormat>
  <Paragraphs>60</Paragraphs>
  <Slides>31</Slides>
  <Notes>0</Notes>
  <HiddenSlides>0</HiddenSlides>
  <MMClips>0</MMClips>
  <ScaleCrop>false</ScaleCrop>
  <HeadingPairs>
    <vt:vector size="4" baseType="variant">
      <vt:variant>
        <vt:lpstr>Тема</vt:lpstr>
      </vt:variant>
      <vt:variant>
        <vt:i4>7</vt:i4>
      </vt:variant>
      <vt:variant>
        <vt:lpstr>Заголовки слайдов</vt:lpstr>
      </vt:variant>
      <vt:variant>
        <vt:i4>31</vt:i4>
      </vt:variant>
    </vt:vector>
  </HeadingPairs>
  <TitlesOfParts>
    <vt:vector size="38" baseType="lpstr">
      <vt:lpstr>Тема Office</vt:lpstr>
      <vt:lpstr>1_Тема Office</vt:lpstr>
      <vt:lpstr>Воздушный поток</vt:lpstr>
      <vt:lpstr>4_Тема Office</vt:lpstr>
      <vt:lpstr>2_Тема Office</vt:lpstr>
      <vt:lpstr>6_Тема Office</vt:lpstr>
      <vt:lpstr>3_Тема Office</vt:lpstr>
      <vt:lpstr>19-МАЪРУЗА. ЗАГОТОВКАЛАРНИ ҚИСИШ МЕХАНИЗМЛАРИ.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230</cp:revision>
  <dcterms:created xsi:type="dcterms:W3CDTF">2019-09-16T05:35:35Z</dcterms:created>
  <dcterms:modified xsi:type="dcterms:W3CDTF">2021-05-30T15:24:32Z</dcterms:modified>
</cp:coreProperties>
</file>