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24" r:id="rId4"/>
    <p:sldMasterId id="2147483936" r:id="rId5"/>
    <p:sldMasterId id="2147483960" r:id="rId6"/>
    <p:sldMasterId id="2147483984" r:id="rId7"/>
  </p:sldMasterIdLst>
  <p:sldIdLst>
    <p:sldId id="256" r:id="rId8"/>
    <p:sldId id="257" r:id="rId9"/>
    <p:sldId id="333" r:id="rId10"/>
    <p:sldId id="295" r:id="rId11"/>
    <p:sldId id="372" r:id="rId12"/>
    <p:sldId id="262" r:id="rId13"/>
    <p:sldId id="259" r:id="rId14"/>
    <p:sldId id="266" r:id="rId15"/>
    <p:sldId id="373" r:id="rId16"/>
    <p:sldId id="267" r:id="rId17"/>
    <p:sldId id="327" r:id="rId18"/>
    <p:sldId id="367" r:id="rId19"/>
    <p:sldId id="270" r:id="rId20"/>
    <p:sldId id="348" r:id="rId21"/>
    <p:sldId id="368" r:id="rId22"/>
    <p:sldId id="369" r:id="rId23"/>
    <p:sldId id="291" r:id="rId24"/>
    <p:sldId id="277" r:id="rId25"/>
    <p:sldId id="370" r:id="rId26"/>
    <p:sldId id="278" r:id="rId27"/>
    <p:sldId id="354" r:id="rId28"/>
    <p:sldId id="300" r:id="rId29"/>
    <p:sldId id="301" r:id="rId30"/>
    <p:sldId id="371" r:id="rId31"/>
    <p:sldId id="318" r:id="rId32"/>
    <p:sldId id="355" r:id="rId33"/>
    <p:sldId id="356" r:id="rId34"/>
    <p:sldId id="365" r:id="rId35"/>
    <p:sldId id="357" r:id="rId36"/>
    <p:sldId id="275"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E2EA"/>
    <a:srgbClr val="C9ECFB"/>
    <a:srgbClr val="F6F7C1"/>
    <a:srgbClr val="F9FDCF"/>
    <a:srgbClr val="F6FCBE"/>
    <a:srgbClr val="F1F0C8"/>
    <a:srgbClr val="E9CFE7"/>
    <a:srgbClr val="E9FDE3"/>
    <a:srgbClr val="FBEFFB"/>
    <a:srgbClr val="A3C2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chemeClr val="accent5">
                <a:lumMod val="40000"/>
                <a:lumOff val="60000"/>
              </a:schemeClr>
            </a:gs>
            <a:gs pos="100000">
              <a:srgbClr val="F6F7C1"/>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20.1.	</a:t>
          </a:r>
          <a:r>
            <a:rPr lang="ru-RU" sz="2800" dirty="0" err="1" smtClean="0">
              <a:solidFill>
                <a:schemeClr val="tx1"/>
              </a:solidFill>
              <a:latin typeface="Times New Roman" pitchFamily="18" charset="0"/>
              <a:cs typeface="Times New Roman" pitchFamily="18" charset="0"/>
            </a:rPr>
            <a:t>Автоматлаштирилган</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линиялар</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технологик</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жиҳозлари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chemeClr val="accent2">
                <a:lumMod val="20000"/>
                <a:lumOff val="80000"/>
              </a:schemeClr>
            </a:gs>
            <a:gs pos="100000">
              <a:schemeClr val="accent6">
                <a:lumMod val="20000"/>
                <a:lumOff val="80000"/>
              </a:schemeClr>
            </a:gs>
          </a:gsLst>
        </a:gradFill>
      </dgm:spPr>
      <dgm:t>
        <a:bodyPr/>
        <a:lstStyle/>
        <a:p>
          <a:pPr algn="l">
            <a:lnSpc>
              <a:spcPct val="100000"/>
            </a:lnSpc>
            <a:spcAft>
              <a:spcPts val="0"/>
            </a:spcAft>
            <a:tabLst/>
          </a:pPr>
          <a:r>
            <a:rPr lang="ru-RU" sz="2400" dirty="0" smtClean="0">
              <a:solidFill>
                <a:schemeClr val="tx1"/>
              </a:solidFill>
              <a:latin typeface="Times New Roman" pitchFamily="18" charset="0"/>
              <a:cs typeface="Times New Roman" pitchFamily="18" charset="0"/>
            </a:rPr>
            <a:t>20.2.</a:t>
          </a:r>
          <a:r>
            <a:rPr lang="en-US"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Автоматлаштирилган</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линиялар</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технологик</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жиҳозларининг</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конструкциялари</a:t>
          </a:r>
          <a:r>
            <a:rPr lang="ru-RU"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chemeClr val="accent5">
                <a:lumMod val="40000"/>
                <a:lumOff val="60000"/>
              </a:schemeClr>
            </a:gs>
            <a:gs pos="100000">
              <a:srgbClr val="F6F7C1"/>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20.1.	</a:t>
          </a:r>
          <a:r>
            <a:rPr lang="ru-RU" sz="2800" kern="1200" dirty="0" err="1" smtClean="0">
              <a:solidFill>
                <a:schemeClr val="tx1"/>
              </a:solidFill>
              <a:latin typeface="Times New Roman" pitchFamily="18" charset="0"/>
              <a:cs typeface="Times New Roman" pitchFamily="18" charset="0"/>
            </a:rPr>
            <a:t>Автоматлаштирилган</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линиялар</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технологик</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жиҳозлари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chemeClr val="accent2">
                <a:lumMod val="20000"/>
                <a:lumOff val="80000"/>
              </a:schemeClr>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100000"/>
            </a:lnSpc>
            <a:spcBef>
              <a:spcPct val="0"/>
            </a:spcBef>
            <a:spcAft>
              <a:spcPts val="0"/>
            </a:spcAft>
            <a:tabLst/>
          </a:pPr>
          <a:r>
            <a:rPr lang="ru-RU" sz="2400" kern="1200" dirty="0" smtClean="0">
              <a:solidFill>
                <a:schemeClr val="tx1"/>
              </a:solidFill>
              <a:latin typeface="Times New Roman" pitchFamily="18" charset="0"/>
              <a:cs typeface="Times New Roman" pitchFamily="18" charset="0"/>
            </a:rPr>
            <a:t>20.2.</a:t>
          </a:r>
          <a:r>
            <a:rPr lang="en-US"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Автоматлаштирилган</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линиялар</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технологик</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жиҳозларининг</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конструкциялари</a:t>
          </a:r>
          <a:r>
            <a:rPr lang="ru-RU" sz="2400" kern="1200" dirty="0" smtClean="0">
              <a:solidFill>
                <a:schemeClr val="tx1"/>
              </a:solidFill>
              <a:latin typeface="Times New Roman" pitchFamily="18" charset="0"/>
              <a:cs typeface="Times New Roman" pitchFamily="18" charset="0"/>
            </a:rPr>
            <a:t>.</a:t>
          </a:r>
          <a:endParaRPr lang="ru-RU" sz="24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C9ECFB"/>
            </a:gs>
            <a:gs pos="75000">
              <a:srgbClr val="E9FDE3"/>
            </a:gs>
            <a:gs pos="100000">
              <a:srgbClr val="E8E2E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C9ECFB"/>
            </a:gs>
            <a:gs pos="75000">
              <a:srgbClr val="E9FDE3"/>
            </a:gs>
            <a:gs pos="100000">
              <a:srgbClr val="E8E2E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C9ECFB"/>
            </a:gs>
            <a:gs pos="75000">
              <a:srgbClr val="E9FDE3"/>
            </a:gs>
            <a:gs pos="100000">
              <a:srgbClr val="E8E2EA"/>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C9ECFB"/>
            </a:gs>
            <a:gs pos="75000">
              <a:srgbClr val="E9FDE3"/>
            </a:gs>
            <a:gs pos="100000">
              <a:srgbClr val="E8E2E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C9ECFB"/>
            </a:gs>
            <a:gs pos="75000">
              <a:srgbClr val="E9FDE3"/>
            </a:gs>
            <a:gs pos="100000">
              <a:srgbClr val="E8E2E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C9ECFB"/>
            </a:gs>
            <a:gs pos="75000">
              <a:srgbClr val="E9FDE3"/>
            </a:gs>
            <a:gs pos="100000">
              <a:srgbClr val="E8E2E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8.xml"/><Relationship Id="rId1" Type="http://schemas.openxmlformats.org/officeDocument/2006/relationships/vmlDrawing" Target="../drawings/vmlDrawing1.v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en-US" sz="2400" b="1" dirty="0" smtClean="0">
                <a:solidFill>
                  <a:srgbClr val="FF0000"/>
                </a:solidFill>
                <a:latin typeface="Times New Roman" pitchFamily="18" charset="0"/>
                <a:cs typeface="Times New Roman" pitchFamily="18" charset="0"/>
              </a:rPr>
              <a:t>20</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АВТОМАТИК ЛИНИЯЛАР ЖИҲОЗЛАРИ.</a:t>
            </a:r>
          </a:p>
        </p:txBody>
      </p:sp>
      <p:graphicFrame>
        <p:nvGraphicFramePr>
          <p:cNvPr id="4" name="Схема 3"/>
          <p:cNvGraphicFramePr/>
          <p:nvPr>
            <p:extLst>
              <p:ext uri="{D42A27DB-BD31-4B8C-83A1-F6EECF244321}">
                <p14:modId xmlns:p14="http://schemas.microsoft.com/office/powerpoint/2010/main" val="4217022865"/>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smtClean="0">
                <a:latin typeface="Times New Roman" panose="02020603050405020304" pitchFamily="18" charset="0"/>
                <a:cs typeface="Times New Roman" panose="02020603050405020304" pitchFamily="18" charset="0"/>
              </a:rPr>
              <a:t>20.1</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Автоматлаштирилган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линиялар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технологик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жиҳозлари</a:t>
            </a:r>
            <a:r>
              <a:rPr lang="ru-RU" sz="2800" b="1" dirty="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Турли </a:t>
            </a:r>
            <a:r>
              <a:rPr lang="uz-Cyrl-UZ" sz="2800" dirty="0">
                <a:latin typeface="Times New Roman" panose="02020603050405020304" pitchFamily="18" charset="0"/>
                <a:cs typeface="Times New Roman" panose="02020603050405020304" pitchFamily="18" charset="0"/>
              </a:rPr>
              <a:t>механик ишлов бериш ва йиғиш амалларини таҳлили ёрдамчи вақтларни кўп ҳолларда 40% дан ошишини кўрсатади. Шу сабабли технологик жиҳозларни автоматлаштиришнинг аҳамияти </a:t>
            </a:r>
            <a:r>
              <a:rPr lang="uz-Cyrl-UZ" sz="2800" dirty="0" smtClean="0">
                <a:latin typeface="Times New Roman" panose="02020603050405020304" pitchFamily="18" charset="0"/>
                <a:cs typeface="Times New Roman" panose="02020603050405020304" pitchFamily="18" charset="0"/>
              </a:rPr>
              <a:t>катта.</a:t>
            </a:r>
            <a:r>
              <a:rPr lang="en-US"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ор</a:t>
            </a:r>
            <a:r>
              <a:rPr lang="uz-Cyrl-UZ" sz="2800" dirty="0" smtClean="0">
                <a:latin typeface="Times New Roman" panose="02020603050405020304" pitchFamily="18" charset="0"/>
                <a:cs typeface="Times New Roman" panose="02020603050405020304" pitchFamily="18" charset="0"/>
              </a:rPr>
              <a:t>қ</a:t>
            </a:r>
            <a:r>
              <a:rPr lang="ru-RU" sz="2800" dirty="0" smtClean="0">
                <a:latin typeface="Times New Roman" panose="02020603050405020304" pitchFamily="18" charset="0"/>
                <a:cs typeface="Times New Roman" panose="02020603050405020304" pitchFamily="18" charset="0"/>
              </a:rPr>
              <a:t>али </a:t>
            </a:r>
            <a:r>
              <a:rPr lang="ru-RU" sz="2800" dirty="0" err="1" smtClean="0">
                <a:latin typeface="Times New Roman" panose="02020603050405020304" pitchFamily="18" charset="0"/>
                <a:cs typeface="Times New Roman" panose="02020603050405020304" pitchFamily="18" charset="0"/>
              </a:rPr>
              <a:t>эса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ишлаб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чиқариш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жараёнларининг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технологик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унумдорлигини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аниқлигини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самарадорлигини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оширишга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имкон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яратади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Технологик жиҳозлар қисман автоматлаштирилганда иш жараёнини  маълум бир қисми автоматлаштирилади; турли юклаш қурилмалари ёрдамида заготовкани олиб қўйиш; заготовкани бир жойдан иккинчи жойга ташиш; заготовкани маҳкамлаш ва бўшатиш; амал бажарилгандан кейин заготовкани иш зонасидан суриб чиқариш; кўп позицияли технологик жиҳозларни буралувчи қисмини буриш, фиксациялаш, маҳкамлаш, ишлов бериш даврида заготовкани ўлчаш.</a:t>
            </a: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4624"/>
            <a:ext cx="8712968" cy="6552728"/>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цикли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функцияси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бункерни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тўлдириб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функциялари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қолади</a:t>
            </a:r>
            <a:r>
              <a:rPr lang="ru-RU" sz="2800" dirty="0">
                <a:latin typeface="Times New Roman" panose="02020603050405020304" pitchFamily="18" charset="0"/>
                <a:cs typeface="Times New Roman" panose="02020603050405020304" pitchFamily="18" charset="0"/>
              </a:rPr>
              <a:t>. </a:t>
            </a:r>
          </a:p>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қириндиларни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зонасидан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эътибор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қиринди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ҳаво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совутиш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суюқлиги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ювиб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5733256"/>
            <a:ext cx="8712968" cy="720080"/>
          </a:xfrm>
        </p:spPr>
        <p:txBody>
          <a:bodyPr>
            <a:noAutofit/>
          </a:bodyPr>
          <a:lstStyle/>
          <a:p>
            <a:pPr marL="0" indent="536575" algn="ctr">
              <a:lnSpc>
                <a:spcPct val="150000"/>
              </a:lnSpc>
              <a:spcBef>
                <a:spcPts val="0"/>
              </a:spcBef>
              <a:buNone/>
            </a:pPr>
            <a:r>
              <a:rPr lang="uz-Cyrl-UZ" sz="2800" dirty="0" smtClean="0">
                <a:latin typeface="Times New Roman" panose="02020603050405020304" pitchFamily="18" charset="0"/>
                <a:cs typeface="Times New Roman" panose="02020603050405020304" pitchFamily="18" charset="0"/>
              </a:rPr>
              <a:t>Пайвандлаш учун мўлжалланган жиҳоз</a:t>
            </a:r>
            <a:endParaRPr lang="ru-RU" sz="2800" dirty="0">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8640"/>
            <a:ext cx="7056784" cy="524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00295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нотўғри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блокировка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нотўғри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тўхтайди</a:t>
            </a:r>
            <a:r>
              <a:rPr lang="ru-RU" sz="2800" dirty="0">
                <a:latin typeface="Times New Roman" panose="02020603050405020304" pitchFamily="18" charset="0"/>
                <a:cs typeface="Times New Roman" panose="02020603050405020304" pitchFamily="18" charset="0"/>
              </a:rPr>
              <a:t>. </a:t>
            </a:r>
          </a:p>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линияларда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зоготовкаларни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20000"/>
              </a:lnSpc>
              <a:spcBef>
                <a:spcPts val="600"/>
              </a:spcBef>
              <a:buNone/>
            </a:pPr>
            <a:r>
              <a:rPr lang="ru-RU" sz="2800" dirty="0" err="1" smtClean="0">
                <a:latin typeface="Times New Roman" panose="02020603050405020304" pitchFamily="18" charset="0"/>
                <a:cs typeface="Times New Roman" panose="02020603050405020304" pitchFamily="18" charset="0"/>
              </a:rPr>
              <a:t>Йўлдош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технологик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жиҳозларни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ўрнатиш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учун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мўлжалланган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ўрнатиш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элементлари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тўртбурчак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палеталар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кўринишида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бўлиб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уларни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сиртлари</a:t>
            </a:r>
            <a:r>
              <a:rPr lang="ru-RU" sz="2800" dirty="0" smtClean="0">
                <a:latin typeface="Times New Roman" panose="02020603050405020304" pitchFamily="18" charset="0"/>
                <a:cs typeface="Times New Roman" panose="02020603050405020304" pitchFamily="18" charset="0"/>
              </a:rPr>
              <a:t> автоматик </a:t>
            </a:r>
            <a:r>
              <a:rPr lang="ru-RU" sz="2800" dirty="0" err="1" smtClean="0">
                <a:latin typeface="Times New Roman" panose="02020603050405020304" pitchFamily="18" charset="0"/>
                <a:cs typeface="Times New Roman" panose="02020603050405020304" pitchFamily="18" charset="0"/>
              </a:rPr>
              <a:t>линияни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ташиш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қурилмасининг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давоми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ҳисобланади</a:t>
            </a:r>
            <a:r>
              <a:rPr lang="ru-RU" sz="2800" dirty="0" smtClean="0">
                <a:latin typeface="Times New Roman" panose="02020603050405020304" pitchFamily="18" charset="0"/>
                <a:cs typeface="Times New Roman" panose="02020603050405020304" pitchFamily="18" charset="0"/>
              </a:rPr>
              <a:t>. Бунда </a:t>
            </a:r>
            <a:r>
              <a:rPr lang="ru-RU" sz="2800" dirty="0">
                <a:latin typeface="Times New Roman" panose="02020603050405020304" pitchFamily="18" charset="0"/>
                <a:cs typeface="Times New Roman" panose="02020603050405020304" pitchFamily="18" charset="0"/>
              </a:rPr>
              <a:t>автоматик линия </a:t>
            </a:r>
            <a:r>
              <a:rPr lang="ru-RU" sz="2800" dirty="0" err="1">
                <a:latin typeface="Times New Roman" panose="02020603050405020304" pitchFamily="18" charset="0"/>
                <a:cs typeface="Times New Roman" panose="02020603050405020304" pitchFamily="18" charset="0"/>
              </a:rPr>
              <a:t>соддалашиб</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текислик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боради</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ҳолати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текислиги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бармоқлари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аниқланади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ўрнатилгандан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бармоқлар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конусли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ҳолатини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қўяди</a:t>
            </a:r>
            <a:r>
              <a:rPr lang="ru-RU" sz="2800" dirty="0">
                <a:latin typeface="Times New Roman" panose="02020603050405020304" pitchFamily="18" charset="0"/>
                <a:cs typeface="Times New Roman" panose="02020603050405020304" pitchFamily="18" charset="0"/>
              </a:rPr>
              <a:t>, цилиндрик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базалайди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Қўзғалувчан ўрнатиш элементларида базалаш хотолиги кўп бўлади. Шу сабабли технологик жиҳоз аниқлиги лойиҳалаш босқичида тўғри ва аниқ ҳисобланиши зарур. </a:t>
            </a:r>
          </a:p>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Йўлдош технологик жиҳозларни содда кўриниши тўртбурчак плита шаклида бўлиб, заготовка бу технологик жиҳозларда маҳкамланиб автоматик линияларни бошидан охиригача қадамли ташигич билан позициядан –позицияга кўчирилиб ўтилади.</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5949280"/>
            <a:ext cx="8568952" cy="720080"/>
          </a:xfrm>
        </p:spPr>
        <p:txBody>
          <a:bodyPr>
            <a:noAutofit/>
          </a:bodyPr>
          <a:lstStyle/>
          <a:p>
            <a:pPr marL="0" indent="536575" algn="ctr">
              <a:lnSpc>
                <a:spcPct val="150000"/>
              </a:lnSpc>
              <a:spcBef>
                <a:spcPts val="0"/>
              </a:spcBef>
              <a:buNone/>
            </a:pPr>
            <a:r>
              <a:rPr lang="uz-Cyrl-UZ" sz="2800" dirty="0" smtClean="0">
                <a:latin typeface="Times New Roman" panose="02020603050405020304" pitchFamily="18" charset="0"/>
                <a:cs typeface="Times New Roman" panose="02020603050405020304" pitchFamily="18" charset="0"/>
              </a:rPr>
              <a:t>Турли хил кўринишдаги технологик жиҳозлар</a:t>
            </a:r>
            <a:endParaRPr lang="uz-Cyrl-UZ" sz="2800" dirty="0">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545"/>
          <a:stretch/>
        </p:blipFill>
        <p:spPr bwMode="auto">
          <a:xfrm>
            <a:off x="1561817" y="72008"/>
            <a:ext cx="6034519" cy="5949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25492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Заготовка технологик жиҳозга линияни бошида маҳкамланиб, охирида ечиб олинади. Йўлдош технологик жиҳозлар махсус ташигич ёрдамида линияни бошига қайтарилади. Қайтариш чоғида технологик жиҳозлар қириндидан тозаланиб турилади. Линиядаги йўлдош технологик жиҳозлар сони линия позицияларнинг сонидан 20-30% кўп бўлади, бунга заҳирада турган 5-10% технологик жиҳозлар ҳам киради.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chor="t">
            <a:noAutofit/>
          </a:bodyPr>
          <a:lstStyle/>
          <a:p>
            <a:pPr marL="0" indent="539750"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Ҳар бир амал вақтида йўлдош технологик жиҳоз гидроцилиндр ёрдамида қисилади. Йўлдош технологик жиҳозлар кўп позицияли ишлов бериш учун бурилувчи ҳамда кўп ўринли бўлиши мумкин. </a:t>
            </a:r>
          </a:p>
          <a:p>
            <a:pPr marL="0" indent="539750"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Бир қатор йўлдош технологик жиҳозлар  ўзароалмашинувчан бўлиши керак. Ишлов бериш аниқлигича таъсир қилувчи асосий ўлчамлар аниқлиги ишланаётган ўлчам аниқлигини 0,1…0,2 қисмига тенг қилиб олинади.</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408712"/>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Йўлдош технологик жиҳозлар  ишлатилаган линиялар камчиликлари қаторига ташиш қурилмаларини мураккаблашишини (линия бошига қайтариш зарурлиги учун), линияни нархини ошиши (йўлдошлар сони кўплиги учун) ва оралиқ заҳираларни кўплиги киради. </a:t>
            </a:r>
          </a:p>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Рақамли дастур билан бошқариладиган дастгоҳларда турли кўринишдаги деталлар кичик партиялар билан ишланади. Ишланадиган деталлар мураккаб ва юқори аниқликда бўлади. </a:t>
            </a:r>
          </a:p>
        </p:txBody>
      </p:sp>
    </p:spTree>
    <p:extLst>
      <p:ext uri="{BB962C8B-B14F-4D97-AF65-F5344CB8AC3E}">
        <p14:creationId xmlns:p14="http://schemas.microsoft.com/office/powerpoint/2010/main" val="34428734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552728"/>
          </a:xfrm>
        </p:spPr>
        <p:txBody>
          <a:bodyPr>
            <a:noAutofit/>
          </a:bodyPr>
          <a:lstStyle/>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Шунинг учун бу дастгоҳлар технологик жиҳозлари содда ва ишончли бўлиб, заготовкани тез ўрнатиб ечишга ва гуруҳлаб ишлов беришга қулай бўлиш керак</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Мураккаб конструкцияли деталларга кўп амалли ишлов бериш имкониятини яратиш учун ишчи асбоблар заготовкаларига ҳар тамонлардан яқинлаша оладиган бўлиши керак. Рақамли дастур билан бошқариладиган дастгоҳларда заготовка билан асбобларнинг ҳаракатлари олдиндан киритилган координаталар системасида аниқланади. </a:t>
            </a:r>
            <a:endParaRPr lang="uz-Cyrl-UZ" sz="2800" dirty="0" smtClean="0">
              <a:latin typeface="Times New Roman" panose="02020603050405020304" pitchFamily="18" charset="0"/>
              <a:cs typeface="Times New Roman" panose="02020603050405020304" pitchFamily="18" charset="0"/>
            </a:endParaRPr>
          </a:p>
          <a:p>
            <a:pPr marL="0" indent="536575" algn="just">
              <a:lnSpc>
                <a:spcPct val="150000"/>
              </a:lnSpc>
              <a:spcBef>
                <a:spcPts val="600"/>
              </a:spcBef>
              <a:buNone/>
            </a:pPr>
            <a:r>
              <a:rPr lang="uz-Cyrl-UZ" sz="2800" dirty="0" smtClean="0">
                <a:latin typeface="Times New Roman" panose="02020603050405020304" pitchFamily="18" charset="0"/>
                <a:cs typeface="Times New Roman" panose="02020603050405020304" pitchFamily="18" charset="0"/>
              </a:rPr>
              <a:t>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rmAutofit fontScale="925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Шунинг учун заготовка технологик жиҳозда тўлиқ базаланиши керак. Заготовка базалари дастгоҳ координаталарнинг бошланғич нуқтасига нисбатан аниқ ҳолатда жойлашиши керак. Ҳудди шунингдек технологик жиҳозни ўзи ҳам дастгоҳ столида бошланғич координата нуқтасига нисбатан аниқ жойлашиши керак.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Қуйида кўп амалли рақамли дастур билан бошқариладиган дастгоҳларида ишлатиладиган махсус йиғма технологик жиҳозлар конструкциялари келтирилган (20.1, 20.2-расм).</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805264"/>
            <a:ext cx="8229600" cy="680939"/>
          </a:xfrm>
        </p:spPr>
        <p:txBody>
          <a:bodyPr>
            <a:normAutofit/>
          </a:bodyPr>
          <a:lstStyle/>
          <a:p>
            <a:pPr marL="0" indent="0" algn="ctr">
              <a:buNone/>
            </a:pPr>
            <a:r>
              <a:rPr lang="ru-RU" sz="2800" dirty="0" smtClean="0">
                <a:latin typeface="Times New Roman" panose="02020603050405020304" pitchFamily="18" charset="0"/>
                <a:cs typeface="Times New Roman" panose="02020603050405020304" pitchFamily="18" charset="0"/>
              </a:rPr>
              <a:t>20.1-расм. Гидравлик универсал </a:t>
            </a:r>
            <a:r>
              <a:rPr lang="ru-RU" sz="2800" dirty="0" err="1" smtClean="0">
                <a:latin typeface="Times New Roman" panose="02020603050405020304" pitchFamily="18" charset="0"/>
                <a:cs typeface="Times New Roman" panose="02020603050405020304" pitchFamily="18" charset="0"/>
              </a:rPr>
              <a:t>маҳкамлагич</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2349" y="188639"/>
            <a:ext cx="6065995" cy="5414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5031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417462"/>
            <a:ext cx="8229600" cy="1068741"/>
          </a:xfrm>
        </p:spPr>
        <p:txBody>
          <a:bodyPr>
            <a:normAutofit/>
          </a:bodyPr>
          <a:lstStyle/>
          <a:p>
            <a:pPr marL="0" indent="0" algn="ctr">
              <a:buNone/>
            </a:pPr>
            <a:r>
              <a:rPr lang="ru-RU" sz="2800" dirty="0" smtClean="0">
                <a:latin typeface="Times New Roman" panose="02020603050405020304" pitchFamily="18" charset="0"/>
                <a:cs typeface="Times New Roman" panose="02020603050405020304" pitchFamily="18" charset="0"/>
              </a:rPr>
              <a:t>20.2-расм. Гидравлик универсал </a:t>
            </a:r>
            <a:r>
              <a:rPr lang="ru-RU" sz="2800" dirty="0" err="1" smtClean="0">
                <a:latin typeface="Times New Roman" panose="02020603050405020304" pitchFamily="18" charset="0"/>
                <a:cs typeface="Times New Roman" panose="02020603050405020304" pitchFamily="18" charset="0"/>
              </a:rPr>
              <a:t>маҳкамлагич</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ёрдамида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тайёрланган</a:t>
            </a:r>
            <a:r>
              <a:rPr lang="ru-RU" sz="2800" dirty="0" smtClean="0">
                <a:latin typeface="Times New Roman" panose="02020603050405020304" pitchFamily="18" charset="0"/>
                <a:cs typeface="Times New Roman" panose="02020603050405020304" pitchFamily="18" charset="0"/>
              </a:rPr>
              <a:t> универсал </a:t>
            </a:r>
            <a:r>
              <a:rPr lang="ru-RU" sz="2800" dirty="0" err="1" smtClean="0">
                <a:latin typeface="Times New Roman" panose="02020603050405020304" pitchFamily="18" charset="0"/>
                <a:cs typeface="Times New Roman" panose="02020603050405020304" pitchFamily="18" charset="0"/>
              </a:rPr>
              <a:t>йиғма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мослама</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877" y="332656"/>
            <a:ext cx="6396491" cy="5084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8828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fontScale="925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Ушбу махкамлагич  созланадиган универсал йиғма мосламаларда ҳар хил қалинликдаги  зоготовкаларда маҳкамлаш  учун ишлатилади. Маҳкамлагич, 2-ўққа ўрнатилган, шпилка-3 ичидан ўтган ричаг-1 ва шунингдек 4-ўқ ёрдамида шарнирли уланган 5-балдоқдан иборат. Балдоқ-5 гидроцилиндр штокига боғланган. Гидроцилиндр 6-таянч билан шарнирли боғланган. Шпилка 7 сухарик ва 8-гайка ёрдамида технологик жиҳозни базавий танасидаги Т-симон чуқурчасига маҳкамланади.</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buNone/>
            </a:pPr>
            <a:r>
              <a:rPr lang="ru-RU" sz="2800" dirty="0" err="1">
                <a:latin typeface="Times New Roman" panose="02020603050405020304" pitchFamily="18" charset="0"/>
                <a:cs typeface="Times New Roman" panose="02020603050405020304" pitchFamily="18" charset="0"/>
              </a:rPr>
              <a:t>Маҳкамлагични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универсаллигини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маҳкамлагични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баландлигини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ўзгартириш</a:t>
            </a:r>
            <a:r>
              <a:rPr lang="ru-RU" sz="2800" dirty="0">
                <a:latin typeface="Times New Roman" panose="02020603050405020304" pitchFamily="18" charset="0"/>
                <a:cs typeface="Times New Roman" panose="02020603050405020304" pitchFamily="18" charset="0"/>
              </a:rPr>
              <a:t> шпилька </a:t>
            </a:r>
            <a:r>
              <a:rPr lang="ru-RU" sz="2800" dirty="0" err="1">
                <a:latin typeface="Times New Roman" panose="02020603050405020304" pitchFamily="18" charset="0"/>
                <a:cs typeface="Times New Roman" panose="02020603050405020304" pitchFamily="18" charset="0"/>
              </a:rPr>
              <a:t>резьбаси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зоготовкаларни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Зоготовкани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неча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неча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маҳкамлагичларни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20.2-расмда </a:t>
            </a:r>
            <a:r>
              <a:rPr lang="ru-RU" sz="2800" dirty="0" err="1">
                <a:latin typeface="Times New Roman" panose="02020603050405020304" pitchFamily="18" charset="0"/>
                <a:cs typeface="Times New Roman" panose="02020603050405020304" pitchFamily="18" charset="0"/>
              </a:rPr>
              <a:t>Фрезалаш</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пармалаш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рақамли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2 та </a:t>
            </a:r>
            <a:r>
              <a:rPr lang="ru-RU" sz="2800" dirty="0" err="1">
                <a:latin typeface="Times New Roman" panose="02020603050405020304" pitchFamily="18" charset="0"/>
                <a:cs typeface="Times New Roman" panose="02020603050405020304" pitchFamily="18" charset="0"/>
              </a:rPr>
              <a:t>гидроцилиндрли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маҳкамлагичли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келтирилган</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йўналтирувчи</a:t>
            </a:r>
            <a:r>
              <a:rPr lang="ru-RU" sz="2800" dirty="0">
                <a:latin typeface="Times New Roman" panose="02020603050405020304" pitchFamily="18" charset="0"/>
                <a:cs typeface="Times New Roman" panose="02020603050405020304" pitchFamily="18" charset="0"/>
              </a:rPr>
              <a:t> база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5-таянчлар </a:t>
            </a:r>
            <a:r>
              <a:rPr lang="ru-RU" sz="2800" dirty="0" err="1">
                <a:latin typeface="Times New Roman" panose="02020603050405020304" pitchFamily="18" charset="0"/>
                <a:cs typeface="Times New Roman" panose="02020603050405020304" pitchFamily="18" charset="0"/>
              </a:rPr>
              <a:t>ўрнатилган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6-маҳкамлагич </a:t>
            </a:r>
            <a:r>
              <a:rPr lang="ru-RU" sz="2800" dirty="0" err="1">
                <a:latin typeface="Times New Roman" panose="02020603050405020304" pitchFamily="18" charset="0"/>
                <a:cs typeface="Times New Roman" panose="02020603050405020304" pitchFamily="18" charset="0"/>
              </a:rPr>
              <a:t>таянч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Зогатовка-3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гидроцилиндрли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Гидроцилиндрларга</a:t>
            </a:r>
            <a:r>
              <a:rPr lang="ru-RU" sz="2800" dirty="0">
                <a:latin typeface="Times New Roman" panose="02020603050405020304" pitchFamily="18" charset="0"/>
                <a:cs typeface="Times New Roman" panose="02020603050405020304" pitchFamily="18" charset="0"/>
              </a:rPr>
              <a:t> мой 2 </a:t>
            </a:r>
            <a:r>
              <a:rPr lang="ru-RU" sz="2800" dirty="0" err="1">
                <a:latin typeface="Times New Roman" panose="02020603050405020304" pitchFamily="18" charset="0"/>
                <a:cs typeface="Times New Roman" panose="02020603050405020304" pitchFamily="18" charset="0"/>
              </a:rPr>
              <a:t>новлар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ctr">
              <a:lnSpc>
                <a:spcPct val="150000"/>
              </a:lnSpc>
              <a:spcBef>
                <a:spcPts val="0"/>
              </a:spcBef>
              <a:buNone/>
            </a:pPr>
            <a:r>
              <a:rPr lang="ru-RU" sz="2800" b="1" dirty="0">
                <a:latin typeface="Times New Roman" panose="02020603050405020304" pitchFamily="18" charset="0"/>
                <a:cs typeface="Times New Roman" panose="02020603050405020304" pitchFamily="18" charset="0"/>
              </a:rPr>
              <a:t>20.2. </a:t>
            </a:r>
            <a:r>
              <a:rPr lang="ru-RU" sz="2800" b="1" dirty="0" err="1">
                <a:latin typeface="Times New Roman" panose="02020603050405020304" pitchFamily="18" charset="0"/>
                <a:cs typeface="Times New Roman" panose="02020603050405020304" pitchFamily="18" charset="0"/>
              </a:rPr>
              <a:t>Автоматлаштирилган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линиялар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технологик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жиҳозларининг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конструкциялари</a:t>
            </a:r>
            <a:r>
              <a:rPr lang="ru-RU" sz="2800" b="1" dirty="0">
                <a:latin typeface="Times New Roman" panose="02020603050405020304" pitchFamily="18" charset="0"/>
                <a:cs typeface="Times New Roman" panose="02020603050405020304" pitchFamily="18" charset="0"/>
              </a:rPr>
              <a:t>.</a:t>
            </a:r>
          </a:p>
          <a:p>
            <a:pPr marL="0" indent="539750" algn="just">
              <a:lnSpc>
                <a:spcPct val="150000"/>
              </a:lnSpc>
              <a:spcBef>
                <a:spcPts val="0"/>
              </a:spcBef>
              <a:buNone/>
            </a:pPr>
            <a:endParaRPr lang="ru-RU" sz="2800" dirty="0" smtClean="0">
              <a:latin typeface="Times New Roman" panose="02020603050405020304" pitchFamily="18" charset="0"/>
              <a:cs typeface="Times New Roman" panose="02020603050405020304" pitchFamily="18" charset="0"/>
            </a:endParaRPr>
          </a:p>
          <a:p>
            <a:pPr marL="0" indent="539750" algn="just">
              <a:lnSpc>
                <a:spcPct val="150000"/>
              </a:lnSpc>
              <a:spcBef>
                <a:spcPts val="0"/>
              </a:spcBef>
              <a:buNone/>
            </a:pPr>
            <a:r>
              <a:rPr lang="ru-RU" sz="2800" dirty="0" err="1" smtClean="0">
                <a:latin typeface="Times New Roman" panose="02020603050405020304" pitchFamily="18" charset="0"/>
                <a:cs typeface="Times New Roman" panose="02020603050405020304" pitchFamily="18" charset="0"/>
              </a:rPr>
              <a:t>Кўп</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рақамли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мосланувчан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модуллари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универсал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созланувчан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(20.3, 20.4-расм)</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04048" y="4509120"/>
            <a:ext cx="3888432" cy="2088232"/>
          </a:xfrm>
        </p:spPr>
        <p:txBody>
          <a:bodyPr>
            <a:noAutofit/>
          </a:bodyPr>
          <a:lstStyle/>
          <a:p>
            <a:pPr marL="0" indent="0" algn="ctr">
              <a:lnSpc>
                <a:spcPct val="120000"/>
              </a:lnSpc>
              <a:spcBef>
                <a:spcPts val="0"/>
              </a:spcBef>
              <a:buNone/>
            </a:pPr>
            <a:r>
              <a:rPr lang="ru-RU" sz="2600" dirty="0" smtClean="0">
                <a:latin typeface="Times New Roman" panose="02020603050405020304" pitchFamily="18" charset="0"/>
                <a:cs typeface="Times New Roman" panose="02020603050405020304" pitchFamily="18" charset="0"/>
              </a:rPr>
              <a:t>20.3-расм. </a:t>
            </a:r>
            <a:r>
              <a:rPr lang="ru-RU" sz="2600" dirty="0" err="1" smtClean="0">
                <a:latin typeface="Times New Roman" panose="02020603050405020304" pitchFamily="18" charset="0"/>
                <a:cs typeface="Times New Roman" panose="02020603050405020304" pitchFamily="18" charset="0"/>
              </a:rPr>
              <a:t>Йўлдош</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технологик</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жиҳозларни</a:t>
            </a:r>
            <a:r>
              <a:rPr lang="ru-RU" sz="2600" dirty="0" smtClean="0">
                <a:latin typeface="Times New Roman" panose="02020603050405020304" pitchFamily="18" charset="0"/>
                <a:cs typeface="Times New Roman" panose="02020603050405020304" pitchFamily="18" charset="0"/>
              </a:rPr>
              <a:t> автоматик </a:t>
            </a:r>
            <a:r>
              <a:rPr lang="ru-RU" sz="2600" dirty="0" err="1" smtClean="0">
                <a:latin typeface="Times New Roman" panose="02020603050405020304" pitchFamily="18" charset="0"/>
                <a:cs typeface="Times New Roman" panose="02020603050405020304" pitchFamily="18" charset="0"/>
              </a:rPr>
              <a:t>алмаштириш</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қурилмаси</a:t>
            </a:r>
            <a:r>
              <a:rPr lang="ru-RU" sz="2600" dirty="0" smtClean="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116632"/>
            <a:ext cx="4434549"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0037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45720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жиҳозни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алмаштириш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a:t>
            </a:r>
            <a:r>
              <a:rPr lang="ru-RU" sz="2800" dirty="0">
                <a:latin typeface="Times New Roman" panose="02020603050405020304" pitchFamily="18" charset="0"/>
                <a:cs typeface="Times New Roman" panose="02020603050405020304" pitchFamily="18" charset="0"/>
              </a:rPr>
              <a:t> (20.3.-расм) 3 та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холатли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столдан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А </a:t>
            </a:r>
            <a:r>
              <a:rPr lang="ru-RU" sz="2800" dirty="0" err="1">
                <a:latin typeface="Times New Roman" panose="02020603050405020304" pitchFamily="18" charset="0"/>
                <a:cs typeface="Times New Roman" panose="02020603050405020304" pitchFamily="18" charset="0"/>
              </a:rPr>
              <a:t>позициядаги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4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столига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столдаги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 5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Б </a:t>
            </a:r>
            <a:r>
              <a:rPr lang="ru-RU" sz="2800" dirty="0" err="1">
                <a:latin typeface="Times New Roman" panose="02020603050405020304" pitchFamily="18" charset="0"/>
                <a:cs typeface="Times New Roman" panose="02020603050405020304" pitchFamily="18" charset="0"/>
              </a:rPr>
              <a:t>позицияга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Б </a:t>
            </a:r>
            <a:r>
              <a:rPr lang="ru-RU" sz="2800" dirty="0" err="1">
                <a:latin typeface="Times New Roman" panose="02020603050405020304" pitchFamily="18" charset="0"/>
                <a:cs typeface="Times New Roman" panose="02020603050405020304" pitchFamily="18" charset="0"/>
              </a:rPr>
              <a:t>позицияда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янги</a:t>
            </a:r>
            <a:r>
              <a:rPr lang="ru-RU" sz="2800" dirty="0">
                <a:latin typeface="Times New Roman" panose="02020603050405020304" pitchFamily="18" charset="0"/>
                <a:cs typeface="Times New Roman" panose="02020603050405020304" pitchFamily="18" charset="0"/>
              </a:rPr>
              <a:t> заготовка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тугагандан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сўнг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жиҳозлар-ўринлари</a:t>
            </a:r>
            <a:r>
              <a:rPr lang="ru-RU" sz="2800" dirty="0">
                <a:latin typeface="Times New Roman" panose="02020603050405020304" pitchFamily="18" charset="0"/>
                <a:cs typeface="Times New Roman" panose="02020603050405020304" pitchFamily="18" charset="0"/>
              </a:rPr>
              <a:t> Б </a:t>
            </a:r>
            <a:r>
              <a:rPr lang="ru-RU" sz="2800" dirty="0" err="1">
                <a:latin typeface="Times New Roman" panose="02020603050405020304" pitchFamily="18" charset="0"/>
                <a:cs typeface="Times New Roman" panose="02020603050405020304" pitchFamily="18" charset="0"/>
              </a:rPr>
              <a:t>позициядан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дастгоҳдан</a:t>
            </a:r>
            <a:r>
              <a:rPr lang="ru-RU" sz="2800" dirty="0">
                <a:latin typeface="Times New Roman" panose="02020603050405020304" pitchFamily="18" charset="0"/>
                <a:cs typeface="Times New Roman" panose="02020603050405020304" pitchFamily="18" charset="0"/>
              </a:rPr>
              <a:t> А </a:t>
            </a:r>
            <a:r>
              <a:rPr lang="ru-RU" sz="2800" dirty="0" err="1">
                <a:latin typeface="Times New Roman" panose="02020603050405020304" pitchFamily="18" charset="0"/>
                <a:cs typeface="Times New Roman" panose="02020603050405020304" pitchFamily="18" charset="0"/>
              </a:rPr>
              <a:t>позицияга</a:t>
            </a:r>
            <a:r>
              <a:rPr lang="ru-RU" sz="2800" dirty="0">
                <a:latin typeface="Times New Roman" panose="02020603050405020304" pitchFamily="18" charset="0"/>
                <a:cs typeface="Times New Roman" panose="02020603050405020304" pitchFamily="18" charset="0"/>
              </a:rPr>
              <a:t> 6-гидроцилиндр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алмаштирилади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just">
              <a:lnSpc>
                <a:spcPct val="120000"/>
              </a:lnSpc>
              <a:spcBef>
                <a:spcPts val="600"/>
              </a:spcBef>
              <a:buNone/>
            </a:pPr>
            <a:r>
              <a:rPr lang="ru-RU" sz="2800" dirty="0" err="1">
                <a:latin typeface="Times New Roman" panose="02020603050405020304" pitchFamily="18" charset="0"/>
                <a:cs typeface="Times New Roman" panose="02020603050405020304" pitchFamily="18" charset="0"/>
              </a:rPr>
              <a:t>Мосланувчан</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ишлаб-чиқариш</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модулларида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магазинидан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бирин</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кетин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жиҳозларни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алмаштириш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тутилади</a:t>
            </a:r>
            <a:r>
              <a:rPr lang="ru-RU" sz="2800" dirty="0">
                <a:latin typeface="Times New Roman" panose="02020603050405020304" pitchFamily="18" charset="0"/>
                <a:cs typeface="Times New Roman" panose="02020603050405020304" pitchFamily="18" charset="0"/>
              </a:rPr>
              <a:t> (20.3 в-</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a:t>
            </a:r>
            <a:r>
              <a:rPr lang="ru-RU" sz="2800" dirty="0">
                <a:latin typeface="Times New Roman" panose="02020603050405020304" pitchFamily="18" charset="0"/>
                <a:cs typeface="Times New Roman" panose="02020603050405020304" pitchFamily="18" charset="0"/>
              </a:rPr>
              <a:t>–11, </a:t>
            </a:r>
            <a:r>
              <a:rPr lang="ru-RU" sz="2800" dirty="0" err="1">
                <a:latin typeface="Times New Roman" panose="02020603050405020304" pitchFamily="18" charset="0"/>
                <a:cs typeface="Times New Roman" panose="02020603050405020304" pitchFamily="18" charset="0"/>
              </a:rPr>
              <a:t>иккита</a:t>
            </a:r>
            <a:r>
              <a:rPr lang="ru-RU" sz="2800" dirty="0">
                <a:latin typeface="Times New Roman" panose="02020603050405020304" pitchFamily="18" charset="0"/>
                <a:cs typeface="Times New Roman" panose="02020603050405020304" pitchFamily="18" charset="0"/>
              </a:rPr>
              <a:t> гидроцилиндр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Т-</a:t>
            </a:r>
            <a:r>
              <a:rPr lang="ru-RU" sz="2800" dirty="0" err="1">
                <a:latin typeface="Times New Roman" panose="02020603050405020304" pitchFamily="18" charset="0"/>
                <a:cs typeface="Times New Roman" panose="02020603050405020304" pitchFamily="18" charset="0"/>
              </a:rPr>
              <a:t>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ушлагич</a:t>
            </a:r>
            <a:r>
              <a:rPr lang="ru-RU" sz="2800" dirty="0">
                <a:latin typeface="Times New Roman" panose="02020603050405020304" pitchFamily="18" charset="0"/>
                <a:cs typeface="Times New Roman" panose="02020603050405020304" pitchFamily="18" charset="0"/>
              </a:rPr>
              <a:t>–14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иккинчи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узатилади</a:t>
            </a:r>
            <a:r>
              <a:rPr lang="ru-RU" sz="2800" dirty="0" smtClean="0">
                <a:latin typeface="Times New Roman" panose="02020603050405020304" pitchFamily="18" charset="0"/>
                <a:cs typeface="Times New Roman" panose="02020603050405020304" pitchFamily="18" charset="0"/>
              </a:rPr>
              <a:t>.</a:t>
            </a:r>
          </a:p>
          <a:p>
            <a:pPr marL="0" indent="536575" algn="just">
              <a:lnSpc>
                <a:spcPct val="120000"/>
              </a:lnSpc>
              <a:spcBef>
                <a:spcPts val="600"/>
              </a:spcBef>
              <a:buNone/>
            </a:pPr>
            <a:r>
              <a:rPr lang="ru-RU" sz="2800" dirty="0" err="1" smtClean="0">
                <a:latin typeface="Times New Roman" panose="02020603050405020304" pitchFamily="18" charset="0"/>
                <a:cs typeface="Times New Roman" panose="02020603050405020304" pitchFamily="18" charset="0"/>
              </a:rPr>
              <a:t>Мосланувчан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ишлаб</a:t>
            </a:r>
            <a:r>
              <a:rPr lang="ru-RU" sz="2800" dirty="0" smtClean="0">
                <a:latin typeface="Times New Roman" panose="02020603050405020304" pitchFamily="18" charset="0"/>
                <a:cs typeface="Times New Roman" panose="02020603050405020304" pitchFamily="18" charset="0"/>
              </a:rPr>
              <a:t> – </a:t>
            </a:r>
            <a:r>
              <a:rPr lang="ru-RU" sz="2800" dirty="0" err="1" smtClean="0">
                <a:latin typeface="Times New Roman" panose="02020603050405020304" pitchFamily="18" charset="0"/>
                <a:cs typeface="Times New Roman" panose="02020603050405020304" pitchFamily="18" charset="0"/>
              </a:rPr>
              <a:t>чиқариш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модулларида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йўлдош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технологик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жиҳозлар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магазини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доиравий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шаклда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тайёрланиши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мумкин</a:t>
            </a:r>
            <a:r>
              <a:rPr lang="ru-RU" sz="2800" dirty="0" smtClean="0">
                <a:latin typeface="Times New Roman" panose="02020603050405020304" pitchFamily="18" charset="0"/>
                <a:cs typeface="Times New Roman" panose="02020603050405020304" pitchFamily="18" charset="0"/>
              </a:rPr>
              <a:t> (20.4-расм).</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76056" y="4509120"/>
            <a:ext cx="3888432" cy="2160240"/>
          </a:xfrm>
        </p:spPr>
        <p:txBody>
          <a:bodyPr>
            <a:noAutofit/>
          </a:bodyPr>
          <a:lstStyle/>
          <a:p>
            <a:pPr marL="0" indent="0" algn="ctr">
              <a:lnSpc>
                <a:spcPct val="120000"/>
              </a:lnSpc>
              <a:spcBef>
                <a:spcPts val="0"/>
              </a:spcBef>
              <a:buNone/>
            </a:pPr>
            <a:r>
              <a:rPr lang="ru-RU" sz="2600" dirty="0" smtClean="0">
                <a:latin typeface="Times New Roman" panose="02020603050405020304" pitchFamily="18" charset="0"/>
                <a:cs typeface="Times New Roman" panose="02020603050405020304" pitchFamily="18" charset="0"/>
              </a:rPr>
              <a:t>20.4-расм. </a:t>
            </a:r>
            <a:r>
              <a:rPr lang="ru-RU" sz="2600" dirty="0" err="1" smtClean="0">
                <a:latin typeface="Times New Roman" panose="02020603050405020304" pitchFamily="18" charset="0"/>
                <a:cs typeface="Times New Roman" panose="02020603050405020304" pitchFamily="18" charset="0"/>
              </a:rPr>
              <a:t>Кўп</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амалли</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дастгоҳлар</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учун</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йўлдош</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технологик</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жиҳозлар</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магазини</a:t>
            </a:r>
            <a:r>
              <a:rPr lang="ru-RU" sz="2600" dirty="0" smtClean="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974001952"/>
              </p:ext>
            </p:extLst>
          </p:nvPr>
        </p:nvGraphicFramePr>
        <p:xfrm>
          <a:off x="251520" y="188640"/>
          <a:ext cx="4727646" cy="6480720"/>
        </p:xfrm>
        <a:graphic>
          <a:graphicData uri="http://schemas.openxmlformats.org/presentationml/2006/ole">
            <mc:AlternateContent xmlns:mc="http://schemas.openxmlformats.org/markup-compatibility/2006">
              <mc:Choice xmlns:v="urn:schemas-microsoft-com:vml" Requires="v">
                <p:oleObj spid="_x0000_s4108" r:id="rId3" imgW="6553248" imgH="8991666" progId="MSPhotoEd.3">
                  <p:embed/>
                </p:oleObj>
              </mc:Choice>
              <mc:Fallback>
                <p:oleObj r:id="rId3" imgW="6553248" imgH="8991666" progId="MSPhotoEd.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88640"/>
                        <a:ext cx="4727646" cy="6480720"/>
                      </a:xfrm>
                      <a:prstGeom prst="rect">
                        <a:avLst/>
                      </a:prstGeom>
                      <a:noFill/>
                    </p:spPr>
                  </p:pic>
                </p:oleObj>
              </mc:Fallback>
            </mc:AlternateContent>
          </a:graphicData>
        </a:graphic>
      </p:graphicFrame>
    </p:spTree>
    <p:extLst>
      <p:ext uri="{BB962C8B-B14F-4D97-AF65-F5344CB8AC3E}">
        <p14:creationId xmlns:p14="http://schemas.microsoft.com/office/powerpoint/2010/main" val="21166545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Технологик жараёнларни технологик жиҳозлар билан таъминлаш масаласи янги махсулотлар ишлаб чиқаришни технологик тайёрлашда муҳим ўрин тутади. Технологик жиҳозларни лойиҳалаш ва ишлаб чиқариш жараёнлари кескин тезлаштиришнинг йулларидан бири бу технологик жиҳозларни автоматик лойиҳалаш тизимларидан фойдаланилган ҳолда лойиҳалашдир. </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Дастлабки вақтларда дастгоҳ технологик жиҳозларини лойиҳалашни автоматлаштириш масаласи қуйидагича  хал этилган. Ҳар бир сонли кодлар системаси билан ифодаланувчи ишлов бериладиган деталлар синфлари учун зарур бўлган технологик жиҳозлар конструкциялари тўплами кутубхонаси ташкил қилинади.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Шундай автоматик лойиҳалаш системасида, лойиҳалаш жараёни қуйидаги тартибда ўтади. </a:t>
            </a:r>
          </a:p>
        </p:txBody>
      </p:sp>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Берилган амалда технологик жиҳозни ишлатиш системаси ва деталнинг ўзи хақидаги информация электрон ҳисоблаш машинага киритилади. Электрон ҳисоблаш машинада лойиҳалаш жараёни конструкцияларини синтез қилиш дастурлар асосида ташкил этилади. Технологик жиҳозни информацион ифодаси сонлар массивлари кўринишида ишлаб чиқилади.</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877272"/>
            <a:ext cx="8424936" cy="576064"/>
          </a:xfrm>
        </p:spPr>
        <p:txBody>
          <a:bodyPr>
            <a:noAutofit/>
          </a:bodyPr>
          <a:lstStyle/>
          <a:p>
            <a:pPr marL="0" indent="536575" algn="ctr">
              <a:buNone/>
            </a:pPr>
            <a:r>
              <a:rPr lang="uz-Cyrl-UZ" sz="2400" dirty="0" smtClean="0">
                <a:latin typeface="Times New Roman" panose="02020603050405020304" pitchFamily="18" charset="0"/>
                <a:cs typeface="Times New Roman" panose="02020603050405020304" pitchFamily="18" charset="0"/>
              </a:rPr>
              <a:t>Катта диаметрли симларни ёйиш ва узатиш учун жиҳоз</a:t>
            </a:r>
            <a:endParaRPr lang="uz-Cyrl-UZ" sz="2400" dirty="0">
              <a:latin typeface="Times New Roman" panose="02020603050405020304" pitchFamily="18" charset="0"/>
              <a:cs typeface="Times New Roman" panose="02020603050405020304"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32656"/>
            <a:ext cx="7272808" cy="545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32121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35000"/>
              </a:lnSpc>
              <a:buNone/>
            </a:pPr>
            <a:r>
              <a:rPr lang="uz-Cyrl-UZ" sz="2800" dirty="0">
                <a:latin typeface="Times New Roman" panose="02020603050405020304" pitchFamily="18" charset="0"/>
                <a:cs typeface="Times New Roman" panose="02020603050405020304" pitchFamily="18" charset="0"/>
              </a:rPr>
              <a:t>Ундан кейин уни натижаларини чизма чизиш қурилмасига чиқарилади. Бунда  технологик жиҳозни умумий бошқариш спецификацияси тузиш блокига берилиб йиғма ва деталлари чизмалари автоматик тарзда ишлаб чиқилади.</a:t>
            </a:r>
          </a:p>
          <a:p>
            <a:pPr marL="0" indent="536575" algn="just">
              <a:lnSpc>
                <a:spcPct val="135000"/>
              </a:lnSpc>
              <a:buNone/>
            </a:pPr>
            <a:r>
              <a:rPr lang="uz-Cyrl-UZ" sz="2800" dirty="0">
                <a:latin typeface="Times New Roman" panose="02020603050405020304" pitchFamily="18" charset="0"/>
                <a:cs typeface="Times New Roman" panose="02020603050405020304" pitchFamily="18" charset="0"/>
              </a:rPr>
              <a:t>Ҳозирда компьютерда берилган  детал чизмаси ва амалини бажариш маълумотлари асосида технологик жиҳоз нафақат танланиб чизмаси чизилади, балки уни асосий параметирлари ҳам бирин–кетин ҳисобланиб асосланган ҳолда лойиҳалаш тўлиқ компьютерга юкланмоқда.</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5969</TotalTime>
  <Words>1123</Words>
  <Application>Microsoft Office PowerPoint</Application>
  <PresentationFormat>Экран (4:3)</PresentationFormat>
  <Paragraphs>48</Paragraphs>
  <Slides>30</Slides>
  <Notes>0</Notes>
  <HiddenSlides>0</HiddenSlides>
  <MMClips>0</MMClips>
  <ScaleCrop>false</ScaleCrop>
  <HeadingPairs>
    <vt:vector size="6" baseType="variant">
      <vt:variant>
        <vt:lpstr>Тема</vt:lpstr>
      </vt:variant>
      <vt:variant>
        <vt:i4>7</vt:i4>
      </vt:variant>
      <vt:variant>
        <vt:lpstr>Внедренные серверы OLE</vt:lpstr>
      </vt:variant>
      <vt:variant>
        <vt:i4>1</vt:i4>
      </vt:variant>
      <vt:variant>
        <vt:lpstr>Заголовки слайдов</vt:lpstr>
      </vt:variant>
      <vt:variant>
        <vt:i4>30</vt:i4>
      </vt:variant>
    </vt:vector>
  </HeadingPairs>
  <TitlesOfParts>
    <vt:vector size="38" baseType="lpstr">
      <vt:lpstr>Тема Office</vt:lpstr>
      <vt:lpstr>1_Тема Office</vt:lpstr>
      <vt:lpstr>Воздушный поток</vt:lpstr>
      <vt:lpstr>4_Тема Office</vt:lpstr>
      <vt:lpstr>2_Тема Office</vt:lpstr>
      <vt:lpstr>6_Тема Office</vt:lpstr>
      <vt:lpstr>5_Тема Office</vt:lpstr>
      <vt:lpstr>MSPhotoEd.3</vt:lpstr>
      <vt:lpstr>20-МАЪРУЗА. АВТОМАТИК ЛИНИЯЛАР ЖИҲОЗЛАРИ.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237</cp:revision>
  <dcterms:created xsi:type="dcterms:W3CDTF">2019-09-16T05:35:35Z</dcterms:created>
  <dcterms:modified xsi:type="dcterms:W3CDTF">2021-05-30T15:26:35Z</dcterms:modified>
</cp:coreProperties>
</file>