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36" r:id="rId4"/>
    <p:sldMasterId id="2147483960" r:id="rId5"/>
  </p:sldMasterIdLst>
  <p:sldIdLst>
    <p:sldId id="256" r:id="rId6"/>
    <p:sldId id="257" r:id="rId7"/>
    <p:sldId id="333" r:id="rId8"/>
    <p:sldId id="262" r:id="rId9"/>
    <p:sldId id="392" r:id="rId10"/>
    <p:sldId id="267" r:id="rId11"/>
    <p:sldId id="381" r:id="rId12"/>
    <p:sldId id="367" r:id="rId13"/>
    <p:sldId id="377" r:id="rId14"/>
    <p:sldId id="270" r:id="rId15"/>
    <p:sldId id="348" r:id="rId16"/>
    <p:sldId id="389" r:id="rId17"/>
    <p:sldId id="291" r:id="rId18"/>
    <p:sldId id="277" r:id="rId19"/>
    <p:sldId id="370" r:id="rId20"/>
    <p:sldId id="390" r:id="rId21"/>
    <p:sldId id="374" r:id="rId22"/>
    <p:sldId id="278" r:id="rId23"/>
    <p:sldId id="300" r:id="rId24"/>
    <p:sldId id="301" r:id="rId25"/>
    <p:sldId id="378" r:id="rId26"/>
    <p:sldId id="318" r:id="rId27"/>
    <p:sldId id="382" r:id="rId28"/>
    <p:sldId id="355" r:id="rId29"/>
    <p:sldId id="383" r:id="rId30"/>
    <p:sldId id="356" r:id="rId31"/>
    <p:sldId id="384" r:id="rId32"/>
    <p:sldId id="357" r:id="rId33"/>
    <p:sldId id="375" r:id="rId34"/>
    <p:sldId id="385" r:id="rId35"/>
    <p:sldId id="386" r:id="rId36"/>
    <p:sldId id="391" r:id="rId37"/>
    <p:sldId id="387" r:id="rId38"/>
    <p:sldId id="275"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DDF2"/>
    <a:srgbClr val="D5EBE4"/>
    <a:srgbClr val="D2ECB6"/>
    <a:srgbClr val="DEDEFA"/>
    <a:srgbClr val="F8F8FE"/>
    <a:srgbClr val="BCE292"/>
    <a:srgbClr val="B1F5BE"/>
    <a:srgbClr val="C6BDFB"/>
    <a:srgbClr val="FFFF7D"/>
    <a:srgbClr val="FCD3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23.1. </a:t>
          </a:r>
          <a:r>
            <a:rPr lang="ru-RU" sz="2800" dirty="0" err="1" smtClean="0">
              <a:solidFill>
                <a:schemeClr val="tx1"/>
              </a:solidFill>
              <a:latin typeface="Times New Roman" pitchFamily="18" charset="0"/>
              <a:cs typeface="Times New Roman" pitchFamily="18" charset="0"/>
            </a:rPr>
            <a:t>Машинасозлик</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корхоналарида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йиғиш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жараёнлари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30000"/>
            </a:lnSpc>
            <a:spcAft>
              <a:spcPts val="0"/>
            </a:spcAft>
            <a:tabLst/>
          </a:pPr>
          <a:r>
            <a:rPr lang="ru-RU" sz="2800" dirty="0" smtClean="0">
              <a:solidFill>
                <a:schemeClr val="tx1"/>
              </a:solidFill>
              <a:latin typeface="Times New Roman" pitchFamily="18" charset="0"/>
              <a:cs typeface="Times New Roman" pitchFamily="18" charset="0"/>
            </a:rPr>
            <a:t>23.2. </a:t>
          </a:r>
          <a:r>
            <a:rPr lang="ru-RU" sz="2800" dirty="0" err="1" smtClean="0">
              <a:solidFill>
                <a:schemeClr val="tx1"/>
              </a:solidFill>
              <a:latin typeface="Times New Roman" pitchFamily="18" charset="0"/>
              <a:cs typeface="Times New Roman" pitchFamily="18" charset="0"/>
            </a:rPr>
            <a:t>Йиғиш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турларининг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таснифи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8438F0-5AA9-4D98-B67C-FB71DE2D0852}" type="doc">
      <dgm:prSet loTypeId="urn:microsoft.com/office/officeart/2005/8/layout/list1" loCatId="list" qsTypeId="urn:microsoft.com/office/officeart/2005/8/quickstyle/3d3" qsCatId="3D" csTypeId="urn:microsoft.com/office/officeart/2005/8/colors/accent1_1" csCatId="accent1" phldr="1"/>
      <dgm:spPr/>
    </dgm:pt>
    <dgm:pt modelId="{AD1D34A8-611A-4EEE-9628-B1A4BEA17A71}">
      <dgm:prSet phldrT="[Текст]" custT="1"/>
      <dgm:spPr>
        <a:solidFill>
          <a:srgbClr val="FBDDF2"/>
        </a:solidFill>
      </dgm:spPr>
      <dgm: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ишчилар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томонидан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йиғилаётгаан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деталларни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мўлжаллаш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йўл</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қўядиган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хатолари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594F5B12-84CB-4D7A-8092-C58B24731FBD}" type="par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81829DDB-2D5E-46ED-A36E-80FE336B8D7A}" type="sib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C0551995-7F6D-4DF0-81B0-72E9A497A5B7}">
      <dgm:prSet phldrT="[Текст]" custT="1"/>
      <dgm:spPr>
        <a:solidFill>
          <a:srgbClr val="FBDDF2"/>
        </a:solidFill>
      </dgm:spPr>
      <dgm: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йиғиш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жараёнида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қўлланиладиган</a:t>
          </a:r>
          <a:r>
            <a:rPr lang="ru-RU" sz="2800" dirty="0" smtClean="0">
              <a:latin typeface="Times New Roman" panose="02020603050405020304" pitchFamily="18" charset="0"/>
              <a:cs typeface="Times New Roman" panose="02020603050405020304" pitchFamily="18" charset="0"/>
            </a:rPr>
            <a:t> калибр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ўлчов</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қурилмаларини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ўрнатишдаги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созлашдаги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ҳамда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машинада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аниқ</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жойлашувини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назорат</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қилишдаги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нуқсонлар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шунингдек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ўлчов</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асбобларининг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хатолиги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DE852C53-1744-4D77-8BD7-C69ACEA6E1F7}" type="par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2D9EAC1-9B67-4E0D-88F5-DE677D29D65C}" type="sib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AD1DF00-B808-4E3D-93AE-1E3DB683070E}" type="pres">
      <dgm:prSet presAssocID="{CE8438F0-5AA9-4D98-B67C-FB71DE2D0852}" presName="linear" presStyleCnt="0">
        <dgm:presLayoutVars>
          <dgm:dir/>
          <dgm:animLvl val="lvl"/>
          <dgm:resizeHandles val="exact"/>
        </dgm:presLayoutVars>
      </dgm:prSet>
      <dgm:spPr/>
    </dgm:pt>
    <dgm:pt modelId="{02F9A085-D18D-423A-876C-F610CBED802B}" type="pres">
      <dgm:prSet presAssocID="{AD1D34A8-611A-4EEE-9628-B1A4BEA17A71}" presName="parentLin" presStyleCnt="0"/>
      <dgm:spPr/>
    </dgm:pt>
    <dgm:pt modelId="{A1B3A980-3088-4844-A7B7-29D739123C4A}" type="pres">
      <dgm:prSet presAssocID="{AD1D34A8-611A-4EEE-9628-B1A4BEA17A71}" presName="parentLeftMargin" presStyleLbl="node1" presStyleIdx="0" presStyleCnt="2"/>
      <dgm:spPr/>
      <dgm:t>
        <a:bodyPr/>
        <a:lstStyle/>
        <a:p>
          <a:endParaRPr lang="ru-RU"/>
        </a:p>
      </dgm:t>
    </dgm:pt>
    <dgm:pt modelId="{512C863E-0065-45A3-A820-897C97849A1C}" type="pres">
      <dgm:prSet presAssocID="{AD1D34A8-611A-4EEE-9628-B1A4BEA17A71}" presName="parentText" presStyleLbl="node1" presStyleIdx="0" presStyleCnt="2" custScaleX="132348" custScaleY="377838">
        <dgm:presLayoutVars>
          <dgm:chMax val="0"/>
          <dgm:bulletEnabled val="1"/>
        </dgm:presLayoutVars>
      </dgm:prSet>
      <dgm:spPr/>
      <dgm:t>
        <a:bodyPr/>
        <a:lstStyle/>
        <a:p>
          <a:endParaRPr lang="ru-RU"/>
        </a:p>
      </dgm:t>
    </dgm:pt>
    <dgm:pt modelId="{BA5562B1-FFAB-41A2-8C2A-3D3C3D2D58F6}" type="pres">
      <dgm:prSet presAssocID="{AD1D34A8-611A-4EEE-9628-B1A4BEA17A71}" presName="negativeSpace" presStyleCnt="0"/>
      <dgm:spPr/>
    </dgm:pt>
    <dgm:pt modelId="{0A059355-FD7C-435D-ACF6-649F2ADDB5CD}" type="pres">
      <dgm:prSet presAssocID="{AD1D34A8-611A-4EEE-9628-B1A4BEA17A71}" presName="childText" presStyleLbl="conFgAcc1" presStyleIdx="0" presStyleCnt="2">
        <dgm:presLayoutVars>
          <dgm:bulletEnabled val="1"/>
        </dgm:presLayoutVars>
      </dgm:prSet>
      <dgm:spPr/>
    </dgm:pt>
    <dgm:pt modelId="{48988391-2A00-489E-9BDC-B5325A91E00B}" type="pres">
      <dgm:prSet presAssocID="{81829DDB-2D5E-46ED-A36E-80FE336B8D7A}" presName="spaceBetweenRectangles" presStyleCnt="0"/>
      <dgm:spPr/>
    </dgm:pt>
    <dgm:pt modelId="{C742FB8E-B240-4673-833C-A4EF1B3068AB}" type="pres">
      <dgm:prSet presAssocID="{C0551995-7F6D-4DF0-81B0-72E9A497A5B7}" presName="parentLin" presStyleCnt="0"/>
      <dgm:spPr/>
    </dgm:pt>
    <dgm:pt modelId="{FCB2C916-14DC-4C1D-9C1E-C3159A72C097}" type="pres">
      <dgm:prSet presAssocID="{C0551995-7F6D-4DF0-81B0-72E9A497A5B7}" presName="parentLeftMargin" presStyleLbl="node1" presStyleIdx="0" presStyleCnt="2"/>
      <dgm:spPr/>
      <dgm:t>
        <a:bodyPr/>
        <a:lstStyle/>
        <a:p>
          <a:endParaRPr lang="ru-RU"/>
        </a:p>
      </dgm:t>
    </dgm:pt>
    <dgm:pt modelId="{FB9F4921-E4A8-4CE4-8CB3-7D49D4FB5C82}" type="pres">
      <dgm:prSet presAssocID="{C0551995-7F6D-4DF0-81B0-72E9A497A5B7}" presName="parentText" presStyleLbl="node1" presStyleIdx="1" presStyleCnt="2" custScaleX="131746" custScaleY="506783">
        <dgm:presLayoutVars>
          <dgm:chMax val="0"/>
          <dgm:bulletEnabled val="1"/>
        </dgm:presLayoutVars>
      </dgm:prSet>
      <dgm:spPr/>
      <dgm:t>
        <a:bodyPr/>
        <a:lstStyle/>
        <a:p>
          <a:endParaRPr lang="ru-RU"/>
        </a:p>
      </dgm:t>
    </dgm:pt>
    <dgm:pt modelId="{4B40E16B-611C-4E75-A1EF-7A2343BBC5C4}" type="pres">
      <dgm:prSet presAssocID="{C0551995-7F6D-4DF0-81B0-72E9A497A5B7}" presName="negativeSpace" presStyleCnt="0"/>
      <dgm:spPr/>
    </dgm:pt>
    <dgm:pt modelId="{E1390966-ECD0-4807-BC4A-15CBA798145D}" type="pres">
      <dgm:prSet presAssocID="{C0551995-7F6D-4DF0-81B0-72E9A497A5B7}" presName="childText" presStyleLbl="conFgAcc1" presStyleIdx="1" presStyleCnt="2">
        <dgm:presLayoutVars>
          <dgm:bulletEnabled val="1"/>
        </dgm:presLayoutVars>
      </dgm:prSet>
      <dgm:spPr/>
    </dgm:pt>
  </dgm:ptLst>
  <dgm:cxnLst>
    <dgm:cxn modelId="{409B2159-0341-4A5A-9376-B7373E39ED2A}" type="presOf" srcId="{AD1D34A8-611A-4EEE-9628-B1A4BEA17A71}" destId="{A1B3A980-3088-4844-A7B7-29D739123C4A}" srcOrd="0" destOrd="0" presId="urn:microsoft.com/office/officeart/2005/8/layout/list1"/>
    <dgm:cxn modelId="{A51A2706-CB3C-4957-B1AE-0786DBB2866F}" type="presOf" srcId="{CE8438F0-5AA9-4D98-B67C-FB71DE2D0852}" destId="{6AD1DF00-B808-4E3D-93AE-1E3DB683070E}" srcOrd="0" destOrd="0" presId="urn:microsoft.com/office/officeart/2005/8/layout/list1"/>
    <dgm:cxn modelId="{EEE8F9AA-4E59-4E51-8360-C0EC8F6AB9C4}" type="presOf" srcId="{C0551995-7F6D-4DF0-81B0-72E9A497A5B7}" destId="{FB9F4921-E4A8-4CE4-8CB3-7D49D4FB5C82}" srcOrd="1" destOrd="0" presId="urn:microsoft.com/office/officeart/2005/8/layout/list1"/>
    <dgm:cxn modelId="{22ADF6BB-FCC3-4754-B855-6309C6412DAA}" type="presOf" srcId="{C0551995-7F6D-4DF0-81B0-72E9A497A5B7}" destId="{FCB2C916-14DC-4C1D-9C1E-C3159A72C097}" srcOrd="0" destOrd="0" presId="urn:microsoft.com/office/officeart/2005/8/layout/list1"/>
    <dgm:cxn modelId="{659D7E21-C907-4DD7-B33E-CB8DEB00F228}" srcId="{CE8438F0-5AA9-4D98-B67C-FB71DE2D0852}" destId="{C0551995-7F6D-4DF0-81B0-72E9A497A5B7}" srcOrd="1" destOrd="0" parTransId="{DE852C53-1744-4D77-8BD7-C69ACEA6E1F7}" sibTransId="{62D9EAC1-9B67-4E0D-88F5-DE677D29D65C}"/>
    <dgm:cxn modelId="{710F77B0-7132-4080-A569-5626ED63C8D4}" type="presOf" srcId="{AD1D34A8-611A-4EEE-9628-B1A4BEA17A71}" destId="{512C863E-0065-45A3-A820-897C97849A1C}" srcOrd="1" destOrd="0" presId="urn:microsoft.com/office/officeart/2005/8/layout/list1"/>
    <dgm:cxn modelId="{DFCF9404-E035-4C29-8683-3F3F4F8C21EA}" srcId="{CE8438F0-5AA9-4D98-B67C-FB71DE2D0852}" destId="{AD1D34A8-611A-4EEE-9628-B1A4BEA17A71}" srcOrd="0" destOrd="0" parTransId="{594F5B12-84CB-4D7A-8092-C58B24731FBD}" sibTransId="{81829DDB-2D5E-46ED-A36E-80FE336B8D7A}"/>
    <dgm:cxn modelId="{0AD9DBA7-C11A-4127-81CF-939F1E57697A}" type="presParOf" srcId="{6AD1DF00-B808-4E3D-93AE-1E3DB683070E}" destId="{02F9A085-D18D-423A-876C-F610CBED802B}" srcOrd="0" destOrd="0" presId="urn:microsoft.com/office/officeart/2005/8/layout/list1"/>
    <dgm:cxn modelId="{36633F77-B793-4862-AB5D-C6F232BA1094}" type="presParOf" srcId="{02F9A085-D18D-423A-876C-F610CBED802B}" destId="{A1B3A980-3088-4844-A7B7-29D739123C4A}" srcOrd="0" destOrd="0" presId="urn:microsoft.com/office/officeart/2005/8/layout/list1"/>
    <dgm:cxn modelId="{91083370-9A64-492B-BA7B-5915A95C8BE5}" type="presParOf" srcId="{02F9A085-D18D-423A-876C-F610CBED802B}" destId="{512C863E-0065-45A3-A820-897C97849A1C}" srcOrd="1" destOrd="0" presId="urn:microsoft.com/office/officeart/2005/8/layout/list1"/>
    <dgm:cxn modelId="{498796BC-3017-4E83-88DB-D845459D4935}" type="presParOf" srcId="{6AD1DF00-B808-4E3D-93AE-1E3DB683070E}" destId="{BA5562B1-FFAB-41A2-8C2A-3D3C3D2D58F6}" srcOrd="1" destOrd="0" presId="urn:microsoft.com/office/officeart/2005/8/layout/list1"/>
    <dgm:cxn modelId="{5EAE2DDC-4FA6-4482-9AC7-74DC79E02116}" type="presParOf" srcId="{6AD1DF00-B808-4E3D-93AE-1E3DB683070E}" destId="{0A059355-FD7C-435D-ACF6-649F2ADDB5CD}" srcOrd="2" destOrd="0" presId="urn:microsoft.com/office/officeart/2005/8/layout/list1"/>
    <dgm:cxn modelId="{3751EF91-C46C-4DAD-A9A8-CE6AD988E12C}" type="presParOf" srcId="{6AD1DF00-B808-4E3D-93AE-1E3DB683070E}" destId="{48988391-2A00-489E-9BDC-B5325A91E00B}" srcOrd="3" destOrd="0" presId="urn:microsoft.com/office/officeart/2005/8/layout/list1"/>
    <dgm:cxn modelId="{7BBBBC0B-B34D-408F-8EC8-458FD80CD5A8}" type="presParOf" srcId="{6AD1DF00-B808-4E3D-93AE-1E3DB683070E}" destId="{C742FB8E-B240-4673-833C-A4EF1B3068AB}" srcOrd="4" destOrd="0" presId="urn:microsoft.com/office/officeart/2005/8/layout/list1"/>
    <dgm:cxn modelId="{E7C2A8FE-5743-4C93-A850-4D7118F59504}" type="presParOf" srcId="{C742FB8E-B240-4673-833C-A4EF1B3068AB}" destId="{FCB2C916-14DC-4C1D-9C1E-C3159A72C097}" srcOrd="0" destOrd="0" presId="urn:microsoft.com/office/officeart/2005/8/layout/list1"/>
    <dgm:cxn modelId="{934F41E2-B3D8-465E-B45A-E35FF0FC341F}" type="presParOf" srcId="{C742FB8E-B240-4673-833C-A4EF1B3068AB}" destId="{FB9F4921-E4A8-4CE4-8CB3-7D49D4FB5C82}" srcOrd="1" destOrd="0" presId="urn:microsoft.com/office/officeart/2005/8/layout/list1"/>
    <dgm:cxn modelId="{997CAE22-4B8E-4289-8753-ABDD37183DD9}" type="presParOf" srcId="{6AD1DF00-B808-4E3D-93AE-1E3DB683070E}" destId="{4B40E16B-611C-4E75-A1EF-7A2343BBC5C4}" srcOrd="5" destOrd="0" presId="urn:microsoft.com/office/officeart/2005/8/layout/list1"/>
    <dgm:cxn modelId="{90C57AF6-3DC3-4533-B748-ACAB1F375915}" type="presParOf" srcId="{6AD1DF00-B808-4E3D-93AE-1E3DB683070E}" destId="{E1390966-ECD0-4807-BC4A-15CBA798145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E8438F0-5AA9-4D98-B67C-FB71DE2D0852}" type="doc">
      <dgm:prSet loTypeId="urn:microsoft.com/office/officeart/2005/8/layout/list1" loCatId="list" qsTypeId="urn:microsoft.com/office/officeart/2005/8/quickstyle/3d3" qsCatId="3D" csTypeId="urn:microsoft.com/office/officeart/2005/8/colors/accent1_1" csCatId="accent1" phldr="1"/>
      <dgm:spPr/>
    </dgm:pt>
    <dgm:pt modelId="{AD1D34A8-611A-4EEE-9628-B1A4BEA17A71}">
      <dgm:prSet phldrT="[Текст]" custT="1"/>
      <dgm:spPr>
        <a:solidFill>
          <a:srgbClr val="FBDDF2"/>
        </a:solidFill>
      </dgm:spPr>
      <dgm: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керакли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жойга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жойлаштириш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вақти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оралиғида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нисбатан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сурилиши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594F5B12-84CB-4D7A-8092-C58B24731FBD}" type="par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81829DDB-2D5E-46ED-A36E-80FE336B8D7A}" type="sibTrans" cxnId="{DFCF9404-E035-4C29-8683-3F3F4F8C21EA}">
      <dgm:prSet/>
      <dgm:spPr/>
      <dgm:t>
        <a:bodyPr/>
        <a:lstStyle/>
        <a:p>
          <a:endParaRPr lang="ru-RU">
            <a:latin typeface="Times New Roman" panose="02020603050405020304" pitchFamily="18" charset="0"/>
            <a:cs typeface="Times New Roman" panose="02020603050405020304" pitchFamily="18" charset="0"/>
          </a:endParaRPr>
        </a:p>
      </dgm:t>
    </dgm:pt>
    <dgm:pt modelId="{C0551995-7F6D-4DF0-81B0-72E9A497A5B7}">
      <dgm:prSet phldrT="[Текст]" custT="1"/>
      <dgm:spPr>
        <a:solidFill>
          <a:srgbClr val="FBDDF2"/>
        </a:solidFill>
      </dgm:spPr>
      <dgm: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бирикувчи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юзаларида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нуқсонларнинг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пайдо</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бўлиши</a:t>
          </a:r>
          <a:r>
            <a:rPr lang="ru-RU"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DE852C53-1744-4D77-8BD7-C69ACEA6E1F7}" type="par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2D9EAC1-9B67-4E0D-88F5-DE677D29D65C}" type="sib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429C4A21-4EED-4EA0-9117-84E7B4128EEA}">
      <dgm:prSet phldrT="[Текст]" custT="1"/>
      <dgm:spPr>
        <a:solidFill>
          <a:srgbClr val="FBDDF2"/>
        </a:solidFill>
      </dgm:spPr>
      <dgm: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бирикувчи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деталларни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жойлаштириш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ўрнатиш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пайтида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аниқ</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тўлиқ</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боғланишига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ҳалақит</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берадиган</a:t>
          </a:r>
          <a:r>
            <a:rPr lang="ru-RU" sz="2800" dirty="0" smtClean="0">
              <a:latin typeface="Times New Roman" panose="02020603050405020304" pitchFamily="18" charset="0"/>
              <a:cs typeface="Times New Roman" panose="02020603050405020304" pitchFamily="18" charset="0"/>
            </a:rPr>
            <a:t> эластик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пластик деформация.</a:t>
          </a:r>
          <a:endParaRPr lang="ru-RU" sz="2800" dirty="0">
            <a:latin typeface="Times New Roman" panose="02020603050405020304" pitchFamily="18" charset="0"/>
            <a:cs typeface="Times New Roman" panose="02020603050405020304" pitchFamily="18" charset="0"/>
          </a:endParaRPr>
        </a:p>
      </dgm:t>
    </dgm:pt>
    <dgm:pt modelId="{FA68E4C7-3B8B-4BF6-B242-70B5DF082A85}" type="parTrans" cxnId="{A56F490F-86DD-4831-B52C-1C27E0A92C9C}">
      <dgm:prSet/>
      <dgm:spPr/>
      <dgm:t>
        <a:bodyPr/>
        <a:lstStyle/>
        <a:p>
          <a:endParaRPr lang="ru-RU">
            <a:latin typeface="Times New Roman" panose="02020603050405020304" pitchFamily="18" charset="0"/>
            <a:cs typeface="Times New Roman" panose="02020603050405020304" pitchFamily="18" charset="0"/>
          </a:endParaRPr>
        </a:p>
      </dgm:t>
    </dgm:pt>
    <dgm:pt modelId="{EDEFDCCD-29E3-4379-8140-A3574F75E75A}" type="sibTrans" cxnId="{A56F490F-86DD-4831-B52C-1C27E0A92C9C}">
      <dgm:prSet/>
      <dgm:spPr/>
      <dgm:t>
        <a:bodyPr/>
        <a:lstStyle/>
        <a:p>
          <a:endParaRPr lang="ru-RU">
            <a:latin typeface="Times New Roman" panose="02020603050405020304" pitchFamily="18" charset="0"/>
            <a:cs typeface="Times New Roman" panose="02020603050405020304" pitchFamily="18" charset="0"/>
          </a:endParaRPr>
        </a:p>
      </dgm:t>
    </dgm:pt>
    <dgm:pt modelId="{6AD1DF00-B808-4E3D-93AE-1E3DB683070E}" type="pres">
      <dgm:prSet presAssocID="{CE8438F0-5AA9-4D98-B67C-FB71DE2D0852}" presName="linear" presStyleCnt="0">
        <dgm:presLayoutVars>
          <dgm:dir/>
          <dgm:animLvl val="lvl"/>
          <dgm:resizeHandles val="exact"/>
        </dgm:presLayoutVars>
      </dgm:prSet>
      <dgm:spPr/>
    </dgm:pt>
    <dgm:pt modelId="{02F9A085-D18D-423A-876C-F610CBED802B}" type="pres">
      <dgm:prSet presAssocID="{AD1D34A8-611A-4EEE-9628-B1A4BEA17A71}" presName="parentLin" presStyleCnt="0"/>
      <dgm:spPr/>
    </dgm:pt>
    <dgm:pt modelId="{A1B3A980-3088-4844-A7B7-29D739123C4A}" type="pres">
      <dgm:prSet presAssocID="{AD1D34A8-611A-4EEE-9628-B1A4BEA17A71}" presName="parentLeftMargin" presStyleLbl="node1" presStyleIdx="0" presStyleCnt="3"/>
      <dgm:spPr/>
      <dgm:t>
        <a:bodyPr/>
        <a:lstStyle/>
        <a:p>
          <a:endParaRPr lang="ru-RU"/>
        </a:p>
      </dgm:t>
    </dgm:pt>
    <dgm:pt modelId="{512C863E-0065-45A3-A820-897C97849A1C}" type="pres">
      <dgm:prSet presAssocID="{AD1D34A8-611A-4EEE-9628-B1A4BEA17A71}" presName="parentText" presStyleLbl="node1" presStyleIdx="0" presStyleCnt="3" custScaleX="132348" custScaleY="377838">
        <dgm:presLayoutVars>
          <dgm:chMax val="0"/>
          <dgm:bulletEnabled val="1"/>
        </dgm:presLayoutVars>
      </dgm:prSet>
      <dgm:spPr/>
      <dgm:t>
        <a:bodyPr/>
        <a:lstStyle/>
        <a:p>
          <a:endParaRPr lang="ru-RU"/>
        </a:p>
      </dgm:t>
    </dgm:pt>
    <dgm:pt modelId="{BA5562B1-FFAB-41A2-8C2A-3D3C3D2D58F6}" type="pres">
      <dgm:prSet presAssocID="{AD1D34A8-611A-4EEE-9628-B1A4BEA17A71}" presName="negativeSpace" presStyleCnt="0"/>
      <dgm:spPr/>
    </dgm:pt>
    <dgm:pt modelId="{0A059355-FD7C-435D-ACF6-649F2ADDB5CD}" type="pres">
      <dgm:prSet presAssocID="{AD1D34A8-611A-4EEE-9628-B1A4BEA17A71}" presName="childText" presStyleLbl="conFgAcc1" presStyleIdx="0" presStyleCnt="3">
        <dgm:presLayoutVars>
          <dgm:bulletEnabled val="1"/>
        </dgm:presLayoutVars>
      </dgm:prSet>
      <dgm:spPr/>
    </dgm:pt>
    <dgm:pt modelId="{48988391-2A00-489E-9BDC-B5325A91E00B}" type="pres">
      <dgm:prSet presAssocID="{81829DDB-2D5E-46ED-A36E-80FE336B8D7A}" presName="spaceBetweenRectangles" presStyleCnt="0"/>
      <dgm:spPr/>
    </dgm:pt>
    <dgm:pt modelId="{C742FB8E-B240-4673-833C-A4EF1B3068AB}" type="pres">
      <dgm:prSet presAssocID="{C0551995-7F6D-4DF0-81B0-72E9A497A5B7}" presName="parentLin" presStyleCnt="0"/>
      <dgm:spPr/>
    </dgm:pt>
    <dgm:pt modelId="{FCB2C916-14DC-4C1D-9C1E-C3159A72C097}" type="pres">
      <dgm:prSet presAssocID="{C0551995-7F6D-4DF0-81B0-72E9A497A5B7}" presName="parentLeftMargin" presStyleLbl="node1" presStyleIdx="0" presStyleCnt="3"/>
      <dgm:spPr/>
      <dgm:t>
        <a:bodyPr/>
        <a:lstStyle/>
        <a:p>
          <a:endParaRPr lang="ru-RU"/>
        </a:p>
      </dgm:t>
    </dgm:pt>
    <dgm:pt modelId="{FB9F4921-E4A8-4CE4-8CB3-7D49D4FB5C82}" type="pres">
      <dgm:prSet presAssocID="{C0551995-7F6D-4DF0-81B0-72E9A497A5B7}" presName="parentText" presStyleLbl="node1" presStyleIdx="1" presStyleCnt="3" custScaleX="131746" custScaleY="307694">
        <dgm:presLayoutVars>
          <dgm:chMax val="0"/>
          <dgm:bulletEnabled val="1"/>
        </dgm:presLayoutVars>
      </dgm:prSet>
      <dgm:spPr/>
      <dgm:t>
        <a:bodyPr/>
        <a:lstStyle/>
        <a:p>
          <a:endParaRPr lang="ru-RU"/>
        </a:p>
      </dgm:t>
    </dgm:pt>
    <dgm:pt modelId="{4B40E16B-611C-4E75-A1EF-7A2343BBC5C4}" type="pres">
      <dgm:prSet presAssocID="{C0551995-7F6D-4DF0-81B0-72E9A497A5B7}" presName="negativeSpace" presStyleCnt="0"/>
      <dgm:spPr/>
    </dgm:pt>
    <dgm:pt modelId="{E1390966-ECD0-4807-BC4A-15CBA798145D}" type="pres">
      <dgm:prSet presAssocID="{C0551995-7F6D-4DF0-81B0-72E9A497A5B7}" presName="childText" presStyleLbl="conFgAcc1" presStyleIdx="1" presStyleCnt="3">
        <dgm:presLayoutVars>
          <dgm:bulletEnabled val="1"/>
        </dgm:presLayoutVars>
      </dgm:prSet>
      <dgm:spPr/>
    </dgm:pt>
    <dgm:pt modelId="{563DEEB0-1F32-4CE6-8B82-6A294AB90164}" type="pres">
      <dgm:prSet presAssocID="{62D9EAC1-9B67-4E0D-88F5-DE677D29D65C}" presName="spaceBetweenRectangles" presStyleCnt="0"/>
      <dgm:spPr/>
    </dgm:pt>
    <dgm:pt modelId="{AE7E8BD1-C6B5-4E4E-A792-4D4FE44050AD}" type="pres">
      <dgm:prSet presAssocID="{429C4A21-4EED-4EA0-9117-84E7B4128EEA}" presName="parentLin" presStyleCnt="0"/>
      <dgm:spPr/>
    </dgm:pt>
    <dgm:pt modelId="{4E4D6921-9A86-41A5-8E83-D7A3EBC6B044}" type="pres">
      <dgm:prSet presAssocID="{429C4A21-4EED-4EA0-9117-84E7B4128EEA}" presName="parentLeftMargin" presStyleLbl="node1" presStyleIdx="1" presStyleCnt="3"/>
      <dgm:spPr/>
      <dgm:t>
        <a:bodyPr/>
        <a:lstStyle/>
        <a:p>
          <a:endParaRPr lang="ru-RU"/>
        </a:p>
      </dgm:t>
    </dgm:pt>
    <dgm:pt modelId="{9B0E64D7-62FF-458B-A25B-46F9D7CC77E8}" type="pres">
      <dgm:prSet presAssocID="{429C4A21-4EED-4EA0-9117-84E7B4128EEA}" presName="parentText" presStyleLbl="node1" presStyleIdx="2" presStyleCnt="3" custScaleX="129906" custScaleY="476514">
        <dgm:presLayoutVars>
          <dgm:chMax val="0"/>
          <dgm:bulletEnabled val="1"/>
        </dgm:presLayoutVars>
      </dgm:prSet>
      <dgm:spPr/>
      <dgm:t>
        <a:bodyPr/>
        <a:lstStyle/>
        <a:p>
          <a:endParaRPr lang="ru-RU"/>
        </a:p>
      </dgm:t>
    </dgm:pt>
    <dgm:pt modelId="{DDC202D8-2790-46BF-9850-674F71855B50}" type="pres">
      <dgm:prSet presAssocID="{429C4A21-4EED-4EA0-9117-84E7B4128EEA}" presName="negativeSpace" presStyleCnt="0"/>
      <dgm:spPr/>
    </dgm:pt>
    <dgm:pt modelId="{8BE318E3-6A57-439E-B290-287D9A5D3036}" type="pres">
      <dgm:prSet presAssocID="{429C4A21-4EED-4EA0-9117-84E7B4128EEA}" presName="childText" presStyleLbl="conFgAcc1" presStyleIdx="2" presStyleCnt="3">
        <dgm:presLayoutVars>
          <dgm:bulletEnabled val="1"/>
        </dgm:presLayoutVars>
      </dgm:prSet>
      <dgm:spPr/>
    </dgm:pt>
  </dgm:ptLst>
  <dgm:cxnLst>
    <dgm:cxn modelId="{C8B3E93C-CA94-48C8-AE2B-4EF2B2A4A300}" type="presOf" srcId="{429C4A21-4EED-4EA0-9117-84E7B4128EEA}" destId="{4E4D6921-9A86-41A5-8E83-D7A3EBC6B044}" srcOrd="0" destOrd="0" presId="urn:microsoft.com/office/officeart/2005/8/layout/list1"/>
    <dgm:cxn modelId="{D06EBBB3-7170-4144-AB58-9A3ECA6D6E07}" type="presOf" srcId="{CE8438F0-5AA9-4D98-B67C-FB71DE2D0852}" destId="{6AD1DF00-B808-4E3D-93AE-1E3DB683070E}" srcOrd="0" destOrd="0" presId="urn:microsoft.com/office/officeart/2005/8/layout/list1"/>
    <dgm:cxn modelId="{C59FB0DC-CE80-4915-BA78-709677F969F9}" type="presOf" srcId="{AD1D34A8-611A-4EEE-9628-B1A4BEA17A71}" destId="{A1B3A980-3088-4844-A7B7-29D739123C4A}" srcOrd="0" destOrd="0" presId="urn:microsoft.com/office/officeart/2005/8/layout/list1"/>
    <dgm:cxn modelId="{5FFC546E-D986-4BDA-8697-EC9BBD3A591D}" type="presOf" srcId="{AD1D34A8-611A-4EEE-9628-B1A4BEA17A71}" destId="{512C863E-0065-45A3-A820-897C97849A1C}" srcOrd="1" destOrd="0" presId="urn:microsoft.com/office/officeart/2005/8/layout/list1"/>
    <dgm:cxn modelId="{A56F490F-86DD-4831-B52C-1C27E0A92C9C}" srcId="{CE8438F0-5AA9-4D98-B67C-FB71DE2D0852}" destId="{429C4A21-4EED-4EA0-9117-84E7B4128EEA}" srcOrd="2" destOrd="0" parTransId="{FA68E4C7-3B8B-4BF6-B242-70B5DF082A85}" sibTransId="{EDEFDCCD-29E3-4379-8140-A3574F75E75A}"/>
    <dgm:cxn modelId="{0D6E1F61-D353-4E41-AE06-08670712C92D}" type="presOf" srcId="{C0551995-7F6D-4DF0-81B0-72E9A497A5B7}" destId="{FB9F4921-E4A8-4CE4-8CB3-7D49D4FB5C82}" srcOrd="1" destOrd="0" presId="urn:microsoft.com/office/officeart/2005/8/layout/list1"/>
    <dgm:cxn modelId="{659D7E21-C907-4DD7-B33E-CB8DEB00F228}" srcId="{CE8438F0-5AA9-4D98-B67C-FB71DE2D0852}" destId="{C0551995-7F6D-4DF0-81B0-72E9A497A5B7}" srcOrd="1" destOrd="0" parTransId="{DE852C53-1744-4D77-8BD7-C69ACEA6E1F7}" sibTransId="{62D9EAC1-9B67-4E0D-88F5-DE677D29D65C}"/>
    <dgm:cxn modelId="{695A41D4-CA55-4D6C-98F6-AA66EFFF2AFD}" type="presOf" srcId="{C0551995-7F6D-4DF0-81B0-72E9A497A5B7}" destId="{FCB2C916-14DC-4C1D-9C1E-C3159A72C097}" srcOrd="0" destOrd="0" presId="urn:microsoft.com/office/officeart/2005/8/layout/list1"/>
    <dgm:cxn modelId="{F3EE6C83-6FF6-460C-9955-B50C09DBE373}" type="presOf" srcId="{429C4A21-4EED-4EA0-9117-84E7B4128EEA}" destId="{9B0E64D7-62FF-458B-A25B-46F9D7CC77E8}" srcOrd="1" destOrd="0" presId="urn:microsoft.com/office/officeart/2005/8/layout/list1"/>
    <dgm:cxn modelId="{DFCF9404-E035-4C29-8683-3F3F4F8C21EA}" srcId="{CE8438F0-5AA9-4D98-B67C-FB71DE2D0852}" destId="{AD1D34A8-611A-4EEE-9628-B1A4BEA17A71}" srcOrd="0" destOrd="0" parTransId="{594F5B12-84CB-4D7A-8092-C58B24731FBD}" sibTransId="{81829DDB-2D5E-46ED-A36E-80FE336B8D7A}"/>
    <dgm:cxn modelId="{249250B6-CC6F-4953-A502-CFDD321BA867}" type="presParOf" srcId="{6AD1DF00-B808-4E3D-93AE-1E3DB683070E}" destId="{02F9A085-D18D-423A-876C-F610CBED802B}" srcOrd="0" destOrd="0" presId="urn:microsoft.com/office/officeart/2005/8/layout/list1"/>
    <dgm:cxn modelId="{3BE755E3-6B12-413F-A134-94F63848AE3D}" type="presParOf" srcId="{02F9A085-D18D-423A-876C-F610CBED802B}" destId="{A1B3A980-3088-4844-A7B7-29D739123C4A}" srcOrd="0" destOrd="0" presId="urn:microsoft.com/office/officeart/2005/8/layout/list1"/>
    <dgm:cxn modelId="{DB6500C8-3D1D-4186-B5F3-6C82F62CA1D2}" type="presParOf" srcId="{02F9A085-D18D-423A-876C-F610CBED802B}" destId="{512C863E-0065-45A3-A820-897C97849A1C}" srcOrd="1" destOrd="0" presId="urn:microsoft.com/office/officeart/2005/8/layout/list1"/>
    <dgm:cxn modelId="{04D1F460-F6F2-448F-AA3B-C4721C94B1F9}" type="presParOf" srcId="{6AD1DF00-B808-4E3D-93AE-1E3DB683070E}" destId="{BA5562B1-FFAB-41A2-8C2A-3D3C3D2D58F6}" srcOrd="1" destOrd="0" presId="urn:microsoft.com/office/officeart/2005/8/layout/list1"/>
    <dgm:cxn modelId="{1D4A689B-49F7-477C-BF88-C35D013773E7}" type="presParOf" srcId="{6AD1DF00-B808-4E3D-93AE-1E3DB683070E}" destId="{0A059355-FD7C-435D-ACF6-649F2ADDB5CD}" srcOrd="2" destOrd="0" presId="urn:microsoft.com/office/officeart/2005/8/layout/list1"/>
    <dgm:cxn modelId="{A618007D-5B4B-4A1E-946B-62C729616DC4}" type="presParOf" srcId="{6AD1DF00-B808-4E3D-93AE-1E3DB683070E}" destId="{48988391-2A00-489E-9BDC-B5325A91E00B}" srcOrd="3" destOrd="0" presId="urn:microsoft.com/office/officeart/2005/8/layout/list1"/>
    <dgm:cxn modelId="{EB56FA9A-F0F1-4864-9F8E-304E3A4352A0}" type="presParOf" srcId="{6AD1DF00-B808-4E3D-93AE-1E3DB683070E}" destId="{C742FB8E-B240-4673-833C-A4EF1B3068AB}" srcOrd="4" destOrd="0" presId="urn:microsoft.com/office/officeart/2005/8/layout/list1"/>
    <dgm:cxn modelId="{0E766FF1-0DB3-4A37-8F9B-31ED65EEB1C7}" type="presParOf" srcId="{C742FB8E-B240-4673-833C-A4EF1B3068AB}" destId="{FCB2C916-14DC-4C1D-9C1E-C3159A72C097}" srcOrd="0" destOrd="0" presId="urn:microsoft.com/office/officeart/2005/8/layout/list1"/>
    <dgm:cxn modelId="{264E3AFE-3F68-4670-ACA9-085FD1129E29}" type="presParOf" srcId="{C742FB8E-B240-4673-833C-A4EF1B3068AB}" destId="{FB9F4921-E4A8-4CE4-8CB3-7D49D4FB5C82}" srcOrd="1" destOrd="0" presId="urn:microsoft.com/office/officeart/2005/8/layout/list1"/>
    <dgm:cxn modelId="{EA0E0907-49F5-4D7C-B49A-9FFFF7FF8F6A}" type="presParOf" srcId="{6AD1DF00-B808-4E3D-93AE-1E3DB683070E}" destId="{4B40E16B-611C-4E75-A1EF-7A2343BBC5C4}" srcOrd="5" destOrd="0" presId="urn:microsoft.com/office/officeart/2005/8/layout/list1"/>
    <dgm:cxn modelId="{C6FFC9C1-FF0C-46AF-B5C6-45808C73C069}" type="presParOf" srcId="{6AD1DF00-B808-4E3D-93AE-1E3DB683070E}" destId="{E1390966-ECD0-4807-BC4A-15CBA798145D}" srcOrd="6" destOrd="0" presId="urn:microsoft.com/office/officeart/2005/8/layout/list1"/>
    <dgm:cxn modelId="{DDD6EB8A-F291-4049-9719-FBEA0E1D0D22}" type="presParOf" srcId="{6AD1DF00-B808-4E3D-93AE-1E3DB683070E}" destId="{563DEEB0-1F32-4CE6-8B82-6A294AB90164}" srcOrd="7" destOrd="0" presId="urn:microsoft.com/office/officeart/2005/8/layout/list1"/>
    <dgm:cxn modelId="{567618F6-CC31-45F6-BED0-3E02B51F5D9B}" type="presParOf" srcId="{6AD1DF00-B808-4E3D-93AE-1E3DB683070E}" destId="{AE7E8BD1-C6B5-4E4E-A792-4D4FE44050AD}" srcOrd="8" destOrd="0" presId="urn:microsoft.com/office/officeart/2005/8/layout/list1"/>
    <dgm:cxn modelId="{2FA79352-3105-4636-98BC-E393974D7521}" type="presParOf" srcId="{AE7E8BD1-C6B5-4E4E-A792-4D4FE44050AD}" destId="{4E4D6921-9A86-41A5-8E83-D7A3EBC6B044}" srcOrd="0" destOrd="0" presId="urn:microsoft.com/office/officeart/2005/8/layout/list1"/>
    <dgm:cxn modelId="{1954C596-DD98-4475-B0B2-E26D84CBB269}" type="presParOf" srcId="{AE7E8BD1-C6B5-4E4E-A792-4D4FE44050AD}" destId="{9B0E64D7-62FF-458B-A25B-46F9D7CC77E8}" srcOrd="1" destOrd="0" presId="urn:microsoft.com/office/officeart/2005/8/layout/list1"/>
    <dgm:cxn modelId="{3A6E5873-644F-4A0E-931F-5BD604C98FEA}" type="presParOf" srcId="{6AD1DF00-B808-4E3D-93AE-1E3DB683070E}" destId="{DDC202D8-2790-46BF-9850-674F71855B50}" srcOrd="9" destOrd="0" presId="urn:microsoft.com/office/officeart/2005/8/layout/list1"/>
    <dgm:cxn modelId="{49236858-4613-4C55-A80F-2F6D72408E4E}" type="presParOf" srcId="{6AD1DF00-B808-4E3D-93AE-1E3DB683070E}" destId="{8BE318E3-6A57-439E-B290-287D9A5D303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23.1. </a:t>
          </a:r>
          <a:r>
            <a:rPr lang="ru-RU" sz="2800" kern="1200" dirty="0" err="1" smtClean="0">
              <a:solidFill>
                <a:schemeClr val="tx1"/>
              </a:solidFill>
              <a:latin typeface="Times New Roman" pitchFamily="18" charset="0"/>
              <a:cs typeface="Times New Roman" pitchFamily="18" charset="0"/>
            </a:rPr>
            <a:t>Машинасозлик</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корхоналарида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йиғиш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жараёнлари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3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23.2. </a:t>
          </a:r>
          <a:r>
            <a:rPr lang="ru-RU" sz="2800" kern="1200" dirty="0" err="1" smtClean="0">
              <a:solidFill>
                <a:schemeClr val="tx1"/>
              </a:solidFill>
              <a:latin typeface="Times New Roman" pitchFamily="18" charset="0"/>
              <a:cs typeface="Times New Roman" pitchFamily="18" charset="0"/>
            </a:rPr>
            <a:t>Йиғиш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турларининг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таснифи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59355-FD7C-435D-ACF6-649F2ADDB5CD}">
      <dsp:nvSpPr>
        <dsp:cNvPr id="0" name=""/>
        <dsp:cNvSpPr/>
      </dsp:nvSpPr>
      <dsp:spPr>
        <a:xfrm>
          <a:off x="0" y="2207577"/>
          <a:ext cx="8424863" cy="5544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12C863E-0065-45A3-A820-897C97849A1C}">
      <dsp:nvSpPr>
        <dsp:cNvPr id="0" name=""/>
        <dsp:cNvSpPr/>
      </dsp:nvSpPr>
      <dsp:spPr>
        <a:xfrm>
          <a:off x="420831" y="78466"/>
          <a:ext cx="7797474" cy="2453831"/>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томонидан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йиғилаётгаан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деталларни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мўлжаллаш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ўрнатишда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қўядиган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хатолари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540617" y="198252"/>
        <a:ext cx="7557902" cy="2214259"/>
      </dsp:txXfrm>
    </dsp:sp>
    <dsp:sp modelId="{E1390966-ECD0-4807-BC4A-15CBA798145D}">
      <dsp:nvSpPr>
        <dsp:cNvPr id="0" name=""/>
        <dsp:cNvSpPr/>
      </dsp:nvSpPr>
      <dsp:spPr>
        <a:xfrm>
          <a:off x="0" y="5847308"/>
          <a:ext cx="8424863" cy="5544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FB9F4921-E4A8-4CE4-8CB3-7D49D4FB5C82}">
      <dsp:nvSpPr>
        <dsp:cNvPr id="0" name=""/>
        <dsp:cNvSpPr/>
      </dsp:nvSpPr>
      <dsp:spPr>
        <a:xfrm>
          <a:off x="420831" y="2880777"/>
          <a:ext cx="7762006" cy="3291251"/>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йиғиш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қўлланиладиган</a:t>
          </a:r>
          <a:r>
            <a:rPr lang="ru-RU" sz="2800" kern="1200" dirty="0" smtClean="0">
              <a:latin typeface="Times New Roman" panose="02020603050405020304" pitchFamily="18" charset="0"/>
              <a:cs typeface="Times New Roman" panose="02020603050405020304" pitchFamily="18" charset="0"/>
            </a:rPr>
            <a:t> калибр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ўлчов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қурилмаларини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ўрнатишдаги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созлашдаги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машинада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деталнинг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аниқ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жойлашувини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назорат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қилишдаги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нуқсонлар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шунингдек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ўлчов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асбобларининг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хатолиги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581497" y="3041443"/>
        <a:ext cx="7440674" cy="29699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059355-FD7C-435D-ACF6-649F2ADDB5CD}">
      <dsp:nvSpPr>
        <dsp:cNvPr id="0" name=""/>
        <dsp:cNvSpPr/>
      </dsp:nvSpPr>
      <dsp:spPr>
        <a:xfrm>
          <a:off x="0" y="1707284"/>
          <a:ext cx="8424863" cy="4032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12C863E-0065-45A3-A820-897C97849A1C}">
      <dsp:nvSpPr>
        <dsp:cNvPr id="0" name=""/>
        <dsp:cNvSpPr/>
      </dsp:nvSpPr>
      <dsp:spPr>
        <a:xfrm>
          <a:off x="420831" y="158839"/>
          <a:ext cx="7797474" cy="1784604"/>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жойлаштириш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ўрнатиш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вақти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оралиғида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деталларнинг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сурилиши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507948" y="245956"/>
        <a:ext cx="7623240" cy="1610370"/>
      </dsp:txXfrm>
    </dsp:sp>
    <dsp:sp modelId="{E1390966-ECD0-4807-BC4A-15CBA798145D}">
      <dsp:nvSpPr>
        <dsp:cNvPr id="0" name=""/>
        <dsp:cNvSpPr/>
      </dsp:nvSpPr>
      <dsp:spPr>
        <a:xfrm>
          <a:off x="0" y="3414024"/>
          <a:ext cx="8424863" cy="4032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FB9F4921-E4A8-4CE4-8CB3-7D49D4FB5C82}">
      <dsp:nvSpPr>
        <dsp:cNvPr id="0" name=""/>
        <dsp:cNvSpPr/>
      </dsp:nvSpPr>
      <dsp:spPr>
        <a:xfrm>
          <a:off x="421243" y="2196884"/>
          <a:ext cx="7769594" cy="1453300"/>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бирикувчи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детал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юзаларида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нуқсонларнинг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пайдо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492187" y="2267828"/>
        <a:ext cx="7627706" cy="1311412"/>
      </dsp:txXfrm>
    </dsp:sp>
    <dsp:sp modelId="{8BE318E3-6A57-439E-B290-287D9A5D3036}">
      <dsp:nvSpPr>
        <dsp:cNvPr id="0" name=""/>
        <dsp:cNvSpPr/>
      </dsp:nvSpPr>
      <dsp:spPr>
        <a:xfrm>
          <a:off x="0" y="5918135"/>
          <a:ext cx="8424863" cy="4032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9B0E64D7-62FF-458B-A25B-46F9D7CC77E8}">
      <dsp:nvSpPr>
        <dsp:cNvPr id="0" name=""/>
        <dsp:cNvSpPr/>
      </dsp:nvSpPr>
      <dsp:spPr>
        <a:xfrm>
          <a:off x="420831" y="3903624"/>
          <a:ext cx="7653600" cy="2250670"/>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lvl="0" algn="just" defTabSz="1244600">
            <a:lnSpc>
              <a:spcPct val="90000"/>
            </a:lnSpc>
            <a:spcBef>
              <a:spcPct val="0"/>
            </a:spcBef>
            <a:spcAft>
              <a:spcPct val="35000"/>
            </a:spcAft>
          </a:pPr>
          <a:r>
            <a:rPr lang="en-US"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бирикувчи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деталларни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жойлаштириш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ўрнатиш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пайтида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аниқ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тўлиқ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боғланишига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ҳалақит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берадиган</a:t>
          </a:r>
          <a:r>
            <a:rPr lang="ru-RU" sz="2800" kern="1200" dirty="0" smtClean="0">
              <a:latin typeface="Times New Roman" panose="02020603050405020304" pitchFamily="18" charset="0"/>
              <a:cs typeface="Times New Roman" panose="02020603050405020304" pitchFamily="18" charset="0"/>
            </a:rPr>
            <a:t> эластик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пластик деформация.</a:t>
          </a:r>
          <a:endParaRPr lang="ru-RU" sz="2800" kern="1200" dirty="0">
            <a:latin typeface="Times New Roman" panose="02020603050405020304" pitchFamily="18" charset="0"/>
            <a:cs typeface="Times New Roman" panose="02020603050405020304" pitchFamily="18" charset="0"/>
          </a:endParaRPr>
        </a:p>
      </dsp:txBody>
      <dsp:txXfrm>
        <a:off x="530700" y="4013493"/>
        <a:ext cx="7433862" cy="203093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smtClean="0">
                <a:solidFill>
                  <a:srgbClr val="FF0000"/>
                </a:solidFill>
                <a:latin typeface="Times New Roman" pitchFamily="18" charset="0"/>
                <a:cs typeface="Times New Roman" pitchFamily="18" charset="0"/>
              </a:rPr>
              <a:t>23</a:t>
            </a:r>
            <a:r>
              <a:rPr lang="ru-RU" sz="2400" b="1" smtClean="0">
                <a:solidFill>
                  <a:srgbClr val="FF0000"/>
                </a:solidFill>
                <a:latin typeface="Times New Roman" pitchFamily="18" charset="0"/>
                <a:cs typeface="Times New Roman" pitchFamily="18" charset="0"/>
              </a:rPr>
              <a:t>-МАЪРУЗА</a:t>
            </a:r>
            <a:r>
              <a:rPr lang="ru-RU" sz="2400" b="1" dirty="0" smtClean="0">
                <a:solidFill>
                  <a:srgbClr val="FF0000"/>
                </a:solidFill>
                <a:latin typeface="Times New Roman" pitchFamily="18" charset="0"/>
                <a:cs typeface="Times New Roman" pitchFamily="18" charset="0"/>
              </a:rPr>
              <a:t>. </a:t>
            </a:r>
            <a:r>
              <a:rPr lang="ru-RU" sz="2400" dirty="0">
                <a:solidFill>
                  <a:srgbClr val="FF0000"/>
                </a:solidFill>
                <a:latin typeface="Times New Roman" pitchFamily="18" charset="0"/>
                <a:cs typeface="Times New Roman" pitchFamily="18" charset="0"/>
              </a:rPr>
              <a:t>ЙИҒИШ ЖАРАЁНЛАРИНИ АВТОМАТЛАШТИРИШ УСУЛЛАРИ</a:t>
            </a:r>
          </a:p>
        </p:txBody>
      </p:sp>
      <p:graphicFrame>
        <p:nvGraphicFramePr>
          <p:cNvPr id="4" name="Схема 3"/>
          <p:cNvGraphicFramePr/>
          <p:nvPr>
            <p:extLst>
              <p:ext uri="{D42A27DB-BD31-4B8C-83A1-F6EECF244321}">
                <p14:modId xmlns:p14="http://schemas.microsoft.com/office/powerpoint/2010/main" val="1744844283"/>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23.1. </a:t>
            </a:r>
            <a:r>
              <a:rPr lang="ru-RU" sz="2800" b="1" dirty="0" err="1">
                <a:latin typeface="Times New Roman" panose="02020603050405020304" pitchFamily="18" charset="0"/>
                <a:cs typeface="Times New Roman" panose="02020603050405020304" pitchFamily="18" charset="0"/>
              </a:rPr>
              <a:t>Машинасозлик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корхоналарида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жараёнлари</a:t>
            </a:r>
            <a:r>
              <a:rPr lang="ru-RU" sz="2800" b="1" dirty="0" smtClean="0">
                <a:latin typeface="Times New Roman" panose="02020603050405020304" pitchFamily="18" charset="0"/>
                <a:cs typeface="Times New Roman" panose="02020603050405020304" pitchFamily="18" charset="0"/>
              </a:rPr>
              <a:t>.</a:t>
            </a:r>
          </a:p>
          <a:p>
            <a:pPr marL="0" lv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lv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рол </a:t>
            </a:r>
            <a:r>
              <a:rPr lang="ru-RU" sz="2800" dirty="0" err="1" smtClean="0">
                <a:latin typeface="Times New Roman" panose="02020603050405020304" pitchFamily="18" charset="0"/>
                <a:cs typeface="Times New Roman" panose="02020603050405020304" pitchFamily="18" charset="0"/>
              </a:rPr>
              <a:t>ўйнайди</a:t>
            </a:r>
            <a:r>
              <a:rPr lang="ru-RU" sz="2800" dirty="0" smtClean="0">
                <a:latin typeface="Times New Roman" panose="02020603050405020304" pitchFamily="18" charset="0"/>
                <a:cs typeface="Times New Roman" panose="02020603050405020304" pitchFamily="18" charset="0"/>
              </a:rPr>
              <a:t>.</a:t>
            </a:r>
          </a:p>
          <a:p>
            <a:pPr marL="0" lvl="0" indent="536575" algn="just">
              <a:lnSpc>
                <a:spcPct val="150000"/>
              </a:lnSpc>
              <a:spcBef>
                <a:spcPts val="0"/>
              </a:spcBef>
              <a:buNone/>
            </a:pPr>
            <a:r>
              <a:rPr lang="ru-RU" sz="2800" dirty="0" err="1" smtClean="0">
                <a:latin typeface="Times New Roman" panose="02020603050405020304" pitchFamily="18" charset="0"/>
                <a:cs typeface="Times New Roman" panose="02020603050405020304" pitchFamily="18" charset="0"/>
              </a:rPr>
              <a:t>Металларни</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кесиб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турдаги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ускуналар</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Йиғиш жараёнлари ўзининг мураккаблиги билан бошқа технологик жараёнлардан ажралиб туради. Бу технологик жараёндаги йиғиладиган детал ва бирикмалар хилма-хиллиги сабабли улар учун умумий бир ўзгармас технология яратиш анча қийин. Улар учун умумий технологик жиҳоз ҳам яратиш мумкин эмас. Булар ўз навбатида йиғиш жараёнларини механизациялаш ва автоматлаштириш даражасини анча пасайтириб юборади. Шу сабабли бу жараёнлар асосан қўл кучи ёрдамида бажарилиб келинмоқда.</a:t>
            </a: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дисплей 1"/>
          <p:cNvSpPr/>
          <p:nvPr/>
        </p:nvSpPr>
        <p:spPr>
          <a:xfrm>
            <a:off x="611560" y="404664"/>
            <a:ext cx="7848872" cy="6048672"/>
          </a:xfrm>
          <a:prstGeom prst="flowChartDisplay">
            <a:avLst/>
          </a:prstGeom>
          <a:blipFill>
            <a:blip r:embed="rId2"/>
            <a:tile tx="0" ty="0" sx="100000" sy="100000" flip="none" algn="tl"/>
          </a:blipFill>
        </p:spPr>
        <p:style>
          <a:lnRef idx="1">
            <a:schemeClr val="accent1"/>
          </a:lnRef>
          <a:fillRef idx="2">
            <a:schemeClr val="accent1"/>
          </a:fillRef>
          <a:effectRef idx="1">
            <a:schemeClr val="accent1"/>
          </a:effectRef>
          <a:fontRef idx="minor">
            <a:schemeClr val="dk1"/>
          </a:fontRef>
        </p:style>
        <p:txBody>
          <a:bodyPr rtlCol="0" anchor="ctr"/>
          <a:lstStyle/>
          <a:p>
            <a:pPr algn="ctr">
              <a:lnSpc>
                <a:spcPct val="150000"/>
              </a:lnSpc>
            </a:pPr>
            <a:r>
              <a:rPr lang="uz-Cyrl-UZ" sz="3200" dirty="0">
                <a:latin typeface="Times New Roman" panose="02020603050405020304" pitchFamily="18" charset="0"/>
                <a:cs typeface="Times New Roman" panose="02020603050405020304" pitchFamily="18" charset="0"/>
              </a:rPr>
              <a:t>Ўзароалмашинувчанлик принципларига таянган ҳолда юқори аниқликдаги йиғиш жараёни ялпи ва кўп серияли корхоналарида олиб борилади.</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434" t="16766" r="1174" b="5127"/>
          <a:stretch/>
        </p:blipFill>
        <p:spPr bwMode="auto">
          <a:xfrm>
            <a:off x="611560" y="332656"/>
            <a:ext cx="7939068" cy="54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Объект 2"/>
          <p:cNvSpPr>
            <a:spLocks noGrp="1"/>
          </p:cNvSpPr>
          <p:nvPr>
            <p:ph idx="1"/>
          </p:nvPr>
        </p:nvSpPr>
        <p:spPr>
          <a:xfrm>
            <a:off x="467544" y="5949280"/>
            <a:ext cx="8229600" cy="594267"/>
          </a:xfrm>
        </p:spPr>
        <p:txBody>
          <a:bodyPr>
            <a:norm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Йиғиш технологик жараёни</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92238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Майда серияли, доналаб ишлаб чиқариш корхоналарида ўзароалмашинувчанлик принциплари иқтисодий жиҳатдан яхши натижалар бермайди. Бу корхоналарда деталлар асосан универсал ўлчов асбоблари ёрдамида бажарилади. Шунинг учун ишлов берилаётган детал юзалари кўп ҳолларда рухсат этилган ўлчовлардан ошиб кетади. Бу ўз навбатида йиғиш жараёни даврида детал юзаларига қўшимча ишлов беришни тақазо этади, яъни жойида керакли ўлчамга (пригонка) етказиш керак. </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вырезанными соседними углами 1"/>
          <p:cNvSpPr/>
          <p:nvPr/>
        </p:nvSpPr>
        <p:spPr>
          <a:xfrm>
            <a:off x="611560" y="404664"/>
            <a:ext cx="7848872" cy="6048672"/>
          </a:xfrm>
          <a:prstGeom prst="snip2SameRect">
            <a:avLst>
              <a:gd name="adj1" fmla="val 21966"/>
              <a:gd name="adj2" fmla="val 0"/>
            </a:avLst>
          </a:prstGeom>
          <a:solidFill>
            <a:srgbClr val="D5EBE4"/>
          </a:solidFill>
          <a:ln>
            <a:solidFill>
              <a:srgbClr val="C00000"/>
            </a:solidFill>
          </a:ln>
        </p:spPr>
        <p:style>
          <a:lnRef idx="1">
            <a:schemeClr val="accent1"/>
          </a:lnRef>
          <a:fillRef idx="2">
            <a:schemeClr val="accent1"/>
          </a:fillRef>
          <a:effectRef idx="1">
            <a:schemeClr val="accent1"/>
          </a:effectRef>
          <a:fontRef idx="minor">
            <a:schemeClr val="dk1"/>
          </a:fontRef>
        </p:style>
        <p:txBody>
          <a:bodyPr rtlCol="0" anchor="t"/>
          <a:lstStyle/>
          <a:p>
            <a:pPr algn="ctr">
              <a:lnSpc>
                <a:spcPct val="150000"/>
              </a:lnSpc>
            </a:pPr>
            <a:r>
              <a:rPr lang="uz-Cyrl-UZ" sz="3200" dirty="0">
                <a:latin typeface="Times New Roman" panose="02020603050405020304" pitchFamily="18" charset="0"/>
                <a:cs typeface="Times New Roman" panose="02020603050405020304" pitchFamily="18" charset="0"/>
              </a:rPr>
              <a:t>Ўлчамга етказиш усули серияли корхоналарда ҳам ишлатилиши мумкин, чунки айрим ҳолларда оралиқ масофаларни кичиклиги (допуск) иқтисодий жиҳатдан қулайроқ бўлган вариантлардан фойдаланишни тақозо этади.</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68173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188640"/>
                <a:ext cx="8640960" cy="6408712"/>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Агарда йиғиш жараёнидаги аниқлик ўлчамга етказиш усули ёрдамида бажарилса, ўлчов занжиридаги деталларни орттирилган оралиқ масофали қилиб тайёрланади. Занжирдаги охирги звенонинг оралиқ </a:t>
                </a:r>
                <a:r>
                  <a:rPr lang="uz-Cyrl-UZ" sz="2800" dirty="0" smtClean="0">
                    <a:latin typeface="Times New Roman" panose="02020603050405020304" pitchFamily="18" charset="0"/>
                    <a:cs typeface="Times New Roman" panose="02020603050405020304" pitchFamily="18" charset="0"/>
                  </a:rPr>
                  <a:t>масофаси </a:t>
                </a: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𝜟</m:t>
                        </m:r>
                      </m:sub>
                    </m:sSub>
                    <m:r>
                      <a:rPr lang="uz-Cyrl-UZ" sz="2800" b="1" i="1">
                        <a:latin typeface="Cambria Math"/>
                      </a:rPr>
                      <m:t>=</m:t>
                    </m:r>
                    <m:limUpp>
                      <m:limUppPr>
                        <m:ctrlPr>
                          <a:rPr lang="ru-RU" sz="2800" b="1" i="1">
                            <a:latin typeface="Cambria Math"/>
                          </a:rPr>
                        </m:ctrlPr>
                      </m:limUppPr>
                      <m:e>
                        <m:limLow>
                          <m:limLowPr>
                            <m:ctrlPr>
                              <a:rPr lang="ru-RU" sz="2800" b="1" i="1">
                                <a:latin typeface="Cambria Math"/>
                              </a:rPr>
                            </m:ctrlPr>
                          </m:limLowPr>
                          <m:e>
                            <m:r>
                              <a:rPr lang="uz-Cyrl-UZ" sz="2800" b="1" i="1">
                                <a:latin typeface="Cambria Math"/>
                              </a:rPr>
                              <m:t>𝜮</m:t>
                            </m:r>
                          </m:e>
                          <m:lim>
                            <m:r>
                              <a:rPr lang="uz-Cyrl-UZ" sz="2800" b="1" i="1">
                                <a:latin typeface="Cambria Math"/>
                              </a:rPr>
                              <m:t>𝒊</m:t>
                            </m:r>
                            <m:r>
                              <a:rPr lang="uz-Cyrl-UZ" sz="2800" b="1" i="1">
                                <a:latin typeface="Cambria Math"/>
                              </a:rPr>
                              <m:t>=</m:t>
                            </m:r>
                            <m:r>
                              <a:rPr lang="uz-Cyrl-UZ" sz="2800" b="1" i="1">
                                <a:latin typeface="Cambria Math"/>
                              </a:rPr>
                              <m:t>𝟏</m:t>
                            </m:r>
                          </m:lim>
                        </m:limLow>
                      </m:e>
                      <m:lim>
                        <m:r>
                          <a:rPr lang="uz-Cyrl-UZ" sz="2800" b="1" i="1">
                            <a:latin typeface="Cambria Math"/>
                          </a:rPr>
                          <m:t>𝒎</m:t>
                        </m:r>
                        <m:r>
                          <a:rPr lang="uz-Cyrl-UZ" sz="2800" b="1" i="1">
                            <a:latin typeface="Cambria Math"/>
                          </a:rPr>
                          <m:t>−</m:t>
                        </m:r>
                        <m:r>
                          <a:rPr lang="uz-Cyrl-UZ" sz="2800" b="1" i="1">
                            <a:latin typeface="Cambria Math"/>
                          </a:rPr>
                          <m:t>𝟏</m:t>
                        </m:r>
                      </m:lim>
                    </m:limUpp>
                    <m:sSub>
                      <m:sSubPr>
                        <m:ctrlPr>
                          <a:rPr lang="ru-RU" sz="2800" b="1" i="1">
                            <a:latin typeface="Cambria Math"/>
                          </a:rPr>
                        </m:ctrlPr>
                      </m:sSubPr>
                      <m:e>
                        <m:r>
                          <a:rPr lang="uz-Cyrl-UZ" sz="2800" b="1" i="1">
                            <a:latin typeface="Cambria Math"/>
                          </a:rPr>
                          <m:t>𝜹</m:t>
                        </m:r>
                      </m:e>
                      <m:sub>
                        <m:r>
                          <a:rPr lang="uz-Cyrl-UZ" sz="2800" b="1" i="1">
                            <a:latin typeface="Cambria Math"/>
                          </a:rPr>
                          <m:t>𝟏</m:t>
                        </m:r>
                      </m:sub>
                    </m:sSub>
                  </m:oMath>
                </a14:m>
                <a:r>
                  <a:rPr lang="uz-Cyrl-UZ" sz="2800" b="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ҳолат учун талаб этилган </a:t>
                </a: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𝜟</m:t>
                        </m:r>
                      </m:sub>
                    </m:sSub>
                  </m:oMath>
                </a14:m>
                <a:r>
                  <a:rPr lang="uz-Cyrl-UZ" sz="2800" dirty="0">
                    <a:latin typeface="Times New Roman" panose="02020603050405020304" pitchFamily="18" charset="0"/>
                    <a:cs typeface="Times New Roman" panose="02020603050405020304" pitchFamily="18" charset="0"/>
                  </a:rPr>
                  <a:t> дан катта бўлади. Бу ўз навбатида </a:t>
                </a: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𝜟</m:t>
                        </m:r>
                      </m:sub>
                    </m:sSub>
                    <m:r>
                      <a:rPr lang="uz-Cyrl-UZ" sz="2800" b="1" i="1">
                        <a:latin typeface="Cambria Math"/>
                      </a:rPr>
                      <m:t>=</m:t>
                    </m:r>
                    <m:sSub>
                      <m:sSubPr>
                        <m:ctrlPr>
                          <a:rPr lang="ru-RU" sz="2800" b="1" i="1">
                            <a:latin typeface="Cambria Math"/>
                          </a:rPr>
                        </m:ctrlPr>
                      </m:sSubPr>
                      <m:e>
                        <m:r>
                          <a:rPr lang="uz-Cyrl-UZ" sz="2800" b="1" i="1">
                            <a:latin typeface="Cambria Math"/>
                          </a:rPr>
                          <m:t>𝜹</m:t>
                        </m:r>
                      </m:e>
                      <m:sub>
                        <m:r>
                          <a:rPr lang="uz-Cyrl-UZ" sz="2800" b="1" i="1">
                            <a:latin typeface="Cambria Math"/>
                          </a:rPr>
                          <m:t>𝜟</m:t>
                        </m:r>
                      </m:sub>
                    </m:sSub>
                    <m:r>
                      <a:rPr lang="uz-Cyrl-UZ" sz="2800" b="1" i="1">
                        <a:latin typeface="Cambria Math"/>
                      </a:rPr>
                      <m:t>−</m:t>
                    </m:r>
                    <m:sSub>
                      <m:sSubPr>
                        <m:ctrlPr>
                          <a:rPr lang="ru-RU" sz="2800" b="1" i="1">
                            <a:latin typeface="Cambria Math"/>
                          </a:rPr>
                        </m:ctrlPr>
                      </m:sSubPr>
                      <m:e>
                        <m:r>
                          <a:rPr lang="uz-Cyrl-UZ" sz="2800" b="1" i="1">
                            <a:latin typeface="Cambria Math"/>
                          </a:rPr>
                          <m:t>𝜹</m:t>
                        </m:r>
                      </m:e>
                      <m:sub>
                        <m:r>
                          <a:rPr lang="uz-Cyrl-UZ" sz="2800" b="1" i="1">
                            <a:latin typeface="Cambria Math"/>
                          </a:rPr>
                          <m:t>𝒌</m:t>
                        </m:r>
                      </m:sub>
                    </m:sSub>
                  </m:oMath>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 ерда:</a:t>
                </a:r>
                <a:r>
                  <a:rPr lang="uz-Cyrl-UZ" sz="28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800" b="1" i="1">
                            <a:latin typeface="Cambria Math"/>
                          </a:rPr>
                        </m:ctrlPr>
                      </m:sSubPr>
                      <m:e>
                        <m:r>
                          <a:rPr lang="uz-Cyrl-UZ" sz="2800" b="1" i="1">
                            <a:latin typeface="Cambria Math"/>
                          </a:rPr>
                          <m:t>𝜹</m:t>
                        </m:r>
                      </m:e>
                      <m:sub>
                        <m:r>
                          <a:rPr lang="uz-Cyrl-UZ" sz="2800" b="1" i="1">
                            <a:latin typeface="Cambria Math"/>
                          </a:rPr>
                          <m:t>𝒌</m:t>
                        </m:r>
                      </m:sub>
                    </m:sSub>
                  </m:oMath>
                </a14:m>
                <a:r>
                  <a:rPr lang="uz-Cyrl-UZ" sz="2800" dirty="0">
                    <a:latin typeface="Times New Roman" panose="02020603050405020304" pitchFamily="18" charset="0"/>
                    <a:cs typeface="Times New Roman" panose="02020603050405020304" pitchFamily="18" charset="0"/>
                  </a:rPr>
                  <a:t> -ўлчам хатолиги.</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188640"/>
                <a:ext cx="8640960" cy="6408712"/>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Ўлчамига етказиш ишларида компенсация деталлари ушбу ҳолат учун тайёрланди, яъни фақат мана шу бирикма учун яроқли ҳисобланади.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Демак, ўлчамига етказиш ишлари йиғиш жараёнида техник жиҳатдан керакли ҳисобланиб цехларда деталларга ишлов бериш сифати пастлигидан келиб чиқади.</a:t>
            </a: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Ўлчамига етказиш жараёни икки этапдан иборат: хатоликни катталигини аниқлаш ва ушбу катталикни йўқотиш мақсадида ортиқча металл қатламини олиб ташлаш. Ушбу жараённи вақтини чегаралаш жуда қийин масала, сабаби ҳар бир ҳолат учун хатолик ҳар хил бўлиши мумкин.</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Оғир жиҳозлар ишлаб чиқадиган майда серияли корхоналарда ўлчамига етказиш ишлари умумий ишнинг 17-28% ни ташкил қилади.</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Шундан 6-7% ички цилиндрик юзаларда ишлов бериш бўлса 7-14% ҳар хил юзаларга ишлов беришдир.</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Ўлчамига етказиш усуллардан кўп тарқалганларига эговлаш, тозалаш, ишқалаш, ялтиратиш, шаберлаш, тешик тешиш, тешикни развёрткалаш, эгиш ва бошқалар маълумки, кесиш асбоблари ёрдамида деталларга бериладиган юзаларда ҳар хил нотекисликлар, чуқурчалар, ғадир будурликлар ҳосил бўлади. Уларнинг ўлчамлари ишлов бериш усулига боғлиқ.</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445224"/>
            <a:ext cx="8229600" cy="1129024"/>
          </a:xfrm>
        </p:spPr>
        <p:txBody>
          <a:bodyPr/>
          <a:lstStyle/>
          <a:p>
            <a:pPr marL="0" indent="0" algn="ctr">
              <a:buNone/>
            </a:pPr>
            <a:r>
              <a:rPr lang="uz-Cyrl-UZ" dirty="0" smtClean="0">
                <a:latin typeface="Times New Roman" panose="02020603050405020304" pitchFamily="18" charset="0"/>
                <a:cs typeface="Times New Roman" panose="02020603050405020304" pitchFamily="18" charset="0"/>
              </a:rPr>
              <a:t>Йиғиш жараёнларини автоматлаштириш</a:t>
            </a:r>
            <a:endParaRPr lang="ru-RU" dirty="0">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3"/>
            <a:ext cx="8319999" cy="46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94745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 нарсани таъкидлаб ўтиш керакки халқ хўжалигида ҳар йили бир неча минг трактор ва машиналар таъмирланади. Таъмирлаш даврида машина механизмлари алоҳида-алоҳида бирикмаларга, деталларга ажралиб яроқсиз ҳолатга келганлари алмаштирилиб ҳар хил носозликларга бархам берилиб яна қайта йиғилиб тикланади. Бу жараён машина ва жиҳозлар учун бутун ишлаш фаолиятида бир неча марта такрорланиши мумкин. </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buNone/>
            </a:pPr>
            <a:r>
              <a:rPr lang="ru-RU" sz="2800" dirty="0" err="1">
                <a:latin typeface="Times New Roman" panose="02020603050405020304" pitchFamily="18" charset="0"/>
                <a:cs typeface="Times New Roman" panose="02020603050405020304" pitchFamily="18" charset="0"/>
              </a:rPr>
              <a:t>Мисол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тракторни</a:t>
            </a:r>
            <a:r>
              <a:rPr lang="ru-RU" sz="2800" dirty="0">
                <a:latin typeface="Times New Roman" panose="02020603050405020304" pitchFamily="18" charset="0"/>
                <a:cs typeface="Times New Roman" panose="02020603050405020304" pitchFamily="18" charset="0"/>
              </a:rPr>
              <a:t> капитал ремонт </a:t>
            </a:r>
            <a:r>
              <a:rPr lang="ru-RU" sz="2800" dirty="0" err="1">
                <a:latin typeface="Times New Roman" panose="02020603050405020304" pitchFamily="18" charset="0"/>
                <a:cs typeface="Times New Roman" panose="02020603050405020304" pitchFamily="18" charset="0"/>
              </a:rPr>
              <a:t>қилишдаги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ҳолатларда</a:t>
            </a:r>
            <a:r>
              <a:rPr lang="ru-RU" sz="2800" dirty="0">
                <a:latin typeface="Times New Roman" panose="02020603050405020304" pitchFamily="18" charset="0"/>
                <a:cs typeface="Times New Roman" panose="02020603050405020304" pitchFamily="18" charset="0"/>
              </a:rPr>
              <a:t> трактор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юклайди</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buNone/>
            </a:pPr>
            <a:r>
              <a:rPr lang="ru-RU" sz="2800" dirty="0">
                <a:latin typeface="Times New Roman" panose="02020603050405020304" pitchFamily="18" charset="0"/>
                <a:cs typeface="Times New Roman" panose="02020603050405020304" pitchFamily="18" charset="0"/>
              </a:rPr>
              <a:t>Машина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бажарилганлигига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пайтларда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келинмоқда</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вазафаларни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қўяди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татбиқ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рол </a:t>
            </a:r>
            <a:r>
              <a:rPr lang="ru-RU" sz="2800" dirty="0" err="1">
                <a:latin typeface="Times New Roman" panose="02020603050405020304" pitchFamily="18" charset="0"/>
                <a:cs typeface="Times New Roman" panose="02020603050405020304" pitchFamily="18" charset="0"/>
              </a:rPr>
              <a:t>ўйнайди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2314" y="5805264"/>
            <a:ext cx="8229600" cy="824955"/>
          </a:xfrm>
        </p:spPr>
        <p:txBody>
          <a:bodyPr>
            <a:normAutofit fontScale="92500" lnSpcReduction="20000"/>
          </a:bodyPr>
          <a:lstStyle/>
          <a:p>
            <a:pPr marL="0" indent="0" algn="ctr">
              <a:buNone/>
            </a:pPr>
            <a:r>
              <a:rPr lang="uz-Cyrl-UZ" dirty="0" smtClean="0">
                <a:latin typeface="Times New Roman" panose="02020603050405020304" pitchFamily="18" charset="0"/>
                <a:cs typeface="Times New Roman" panose="02020603050405020304" pitchFamily="18" charset="0"/>
              </a:rPr>
              <a:t>Ялпи ишлаб чиқаришда йиғиш жараёнларини автоматлаштириш</a:t>
            </a:r>
            <a:endParaRPr lang="ru-RU" dirty="0">
              <a:latin typeface="Times New Roman" panose="02020603050405020304" pitchFamily="18" charset="0"/>
              <a:cs typeface="Times New Roman" panose="02020603050405020304" pitchFamily="18"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496" y="188640"/>
            <a:ext cx="8095952" cy="54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36157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lvl="0" indent="358775" algn="just">
              <a:lnSpc>
                <a:spcPct val="150000"/>
              </a:lnSpc>
              <a:buNone/>
            </a:pP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маҳсулоти</a:t>
            </a:r>
            <a:r>
              <a:rPr lang="ru-RU" sz="2800" dirty="0">
                <a:latin typeface="Times New Roman" panose="02020603050405020304" pitchFamily="18" charset="0"/>
                <a:cs typeface="Times New Roman" panose="02020603050405020304" pitchFamily="18" charset="0"/>
              </a:rPr>
              <a:t> механизм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материал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ярим </a:t>
            </a:r>
            <a:r>
              <a:rPr lang="ru-RU" sz="2800" dirty="0" err="1">
                <a:latin typeface="Times New Roman" panose="02020603050405020304" pitchFamily="18" charset="0"/>
                <a:cs typeface="Times New Roman" panose="02020603050405020304" pitchFamily="18" charset="0"/>
              </a:rPr>
              <a:t>фабрикалардан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мажмуасидир</a:t>
            </a:r>
            <a:r>
              <a:rPr lang="ru-RU" sz="2800" dirty="0">
                <a:latin typeface="Times New Roman" panose="02020603050405020304" pitchFamily="18" charset="0"/>
                <a:cs typeface="Times New Roman" panose="02020603050405020304" pitchFamily="18" charset="0"/>
              </a:rPr>
              <a:t>. </a:t>
            </a:r>
          </a:p>
          <a:p>
            <a:pPr marL="0" lvl="0" indent="358775" algn="just">
              <a:lnSpc>
                <a:spcPct val="150000"/>
              </a:lnSpc>
              <a:buNone/>
            </a:pPr>
            <a:r>
              <a:rPr lang="ru-RU" sz="2800" dirty="0" err="1">
                <a:latin typeface="Times New Roman" panose="02020603050405020304" pitchFamily="18" charset="0"/>
                <a:cs typeface="Times New Roman" panose="02020603050405020304" pitchFamily="18" charset="0"/>
              </a:rPr>
              <a:t>Агарда</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ичига </a:t>
            </a:r>
            <a:r>
              <a:rPr lang="ru-RU" sz="2800" dirty="0" err="1">
                <a:latin typeface="Times New Roman" panose="02020603050405020304" pitchFamily="18" charset="0"/>
                <a:cs typeface="Times New Roman" panose="02020603050405020304" pitchFamily="18" charset="0"/>
              </a:rPr>
              <a:t>олса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тушунилади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35000"/>
              </a:lnSpc>
              <a:spcBef>
                <a:spcPts val="600"/>
              </a:spcBef>
              <a:buNone/>
            </a:pP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тарзида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жўнатилади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айниқса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таъллуқли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Мисол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тариқасида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Асака</a:t>
            </a:r>
            <a:r>
              <a:rPr lang="ru-RU"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UZAutoMotors</a:t>
            </a:r>
            <a:r>
              <a:rPr lang="en-US"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енгил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бутловчи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корхонасида</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йиғилиб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чиқаридали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45720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Келажакда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бутловчи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атрофидаги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Фарғонадаги</a:t>
            </a:r>
            <a:r>
              <a:rPr lang="ru-RU" sz="2800" dirty="0">
                <a:latin typeface="Times New Roman" panose="02020603050405020304" pitchFamily="18" charset="0"/>
                <a:cs typeface="Times New Roman" panose="02020603050405020304" pitchFamily="18" charset="0"/>
              </a:rPr>
              <a:t> “ТАПО ДИСК” </a:t>
            </a:r>
            <a:r>
              <a:rPr lang="ru-RU" sz="2800" dirty="0" err="1">
                <a:latin typeface="Times New Roman" panose="02020603050405020304" pitchFamily="18" charset="0"/>
                <a:cs typeface="Times New Roman" panose="02020603050405020304" pitchFamily="18" charset="0"/>
              </a:rPr>
              <a:t>қўшма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дискларни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етказиб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киришди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552728"/>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рол </a:t>
            </a:r>
            <a:r>
              <a:rPr lang="ru-RU" sz="2800" dirty="0" err="1">
                <a:latin typeface="Times New Roman" panose="02020603050405020304" pitchFamily="18" charset="0"/>
                <a:cs typeface="Times New Roman" panose="02020603050405020304" pitchFamily="18" charset="0"/>
              </a:rPr>
              <a:t>ўйнайди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омилларига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такомиллаштириш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малакасини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доимий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равишда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рағбатлантириб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аҳамиятга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жадвалда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тармоқларида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яққол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18907845"/>
              </p:ext>
            </p:extLst>
          </p:nvPr>
        </p:nvGraphicFramePr>
        <p:xfrm>
          <a:off x="250825" y="765175"/>
          <a:ext cx="8642352" cy="5832176"/>
        </p:xfrm>
        <a:graphic>
          <a:graphicData uri="http://schemas.openxmlformats.org/drawingml/2006/table">
            <a:tbl>
              <a:tblPr firstRow="1" bandRow="1">
                <a:tableStyleId>{5DA37D80-6434-44D0-A028-1B22A696006F}</a:tableStyleId>
              </a:tblPr>
              <a:tblGrid>
                <a:gridCol w="2592983"/>
                <a:gridCol w="1944216"/>
                <a:gridCol w="2088232"/>
                <a:gridCol w="2016921"/>
              </a:tblGrid>
              <a:tr h="923184">
                <a:tc rowSpan="2">
                  <a:txBody>
                    <a:bodyPr/>
                    <a:lstStyle/>
                    <a:p>
                      <a:pPr algn="ctr">
                        <a:lnSpc>
                          <a:spcPct val="100000"/>
                        </a:lnSpc>
                        <a:spcAft>
                          <a:spcPts val="0"/>
                        </a:spcAft>
                      </a:pPr>
                      <a:r>
                        <a:rPr lang="uz-Cyrl-UZ" sz="1600" dirty="0">
                          <a:solidFill>
                            <a:srgbClr val="002060"/>
                          </a:solidFill>
                          <a:effectLst/>
                          <a:latin typeface="Times New Roman" panose="02020603050405020304" pitchFamily="18" charset="0"/>
                          <a:cs typeface="Times New Roman" panose="02020603050405020304" pitchFamily="18" charset="0"/>
                        </a:rPr>
                        <a:t>Машинасозлик тармоқлари</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rowSpan="2">
                  <a:txBody>
                    <a:bodyPr/>
                    <a:lstStyle/>
                    <a:p>
                      <a:pPr algn="ctr">
                        <a:lnSpc>
                          <a:spcPct val="100000"/>
                        </a:lnSpc>
                        <a:spcAft>
                          <a:spcPts val="0"/>
                        </a:spcAft>
                      </a:pPr>
                      <a:r>
                        <a:rPr lang="uz-Cyrl-UZ" sz="1600" dirty="0">
                          <a:solidFill>
                            <a:srgbClr val="002060"/>
                          </a:solidFill>
                          <a:effectLst/>
                          <a:latin typeface="Times New Roman" panose="02020603050405020304" pitchFamily="18" charset="0"/>
                          <a:cs typeface="Times New Roman" panose="02020603050405020304" pitchFamily="18" charset="0"/>
                        </a:rPr>
                        <a:t>Умумий маҳмулот тайёрлашда йиғиш жараёнларини тутган ўрни, %</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gridSpan="2">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Умумий меҳнат хажмига нисбатан йиғиш жараёнларини таркиби, %</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ru-RU"/>
                    </a:p>
                  </a:txBody>
                  <a:tcPr/>
                </a:tc>
              </a:tr>
              <a:tr h="923184">
                <a:tc vMerge="1">
                  <a:txBody>
                    <a:bodyPr/>
                    <a:lstStyle/>
                    <a:p>
                      <a:endParaRPr lang="ru-RU"/>
                    </a:p>
                  </a:txBody>
                  <a:tcPr/>
                </a:tc>
                <a:tc vMerge="1">
                  <a:txBody>
                    <a:bodyPr/>
                    <a:lstStyle/>
                    <a:p>
                      <a:endParaRPr lang="ru-RU"/>
                    </a:p>
                  </a:txBody>
                  <a:tcPr/>
                </a:tc>
                <a:tc>
                  <a:txBody>
                    <a:bodyPr/>
                    <a:lstStyle/>
                    <a:p>
                      <a:pPr algn="ctr">
                        <a:lnSpc>
                          <a:spcPct val="100000"/>
                        </a:lnSpc>
                        <a:spcAft>
                          <a:spcPts val="0"/>
                        </a:spcAft>
                      </a:pPr>
                      <a:r>
                        <a:rPr lang="uz-Cyrl-UZ" sz="1600" dirty="0" smtClean="0">
                          <a:solidFill>
                            <a:srgbClr val="002060"/>
                          </a:solidFill>
                          <a:effectLst/>
                          <a:latin typeface="Times New Roman" panose="02020603050405020304" pitchFamily="18" charset="0"/>
                          <a:cs typeface="Times New Roman" panose="02020603050405020304" pitchFamily="18" charset="0"/>
                        </a:rPr>
                        <a:t>Механизациялашган</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Қўл кучи ёрдамида</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34860">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Оғир машинасозлик</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30-35</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15-20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80-85</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34860">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Дастгоҳсозлик</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25-30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dirty="0">
                          <a:solidFill>
                            <a:srgbClr val="002060"/>
                          </a:solidFill>
                          <a:effectLst/>
                          <a:latin typeface="Times New Roman" panose="02020603050405020304" pitchFamily="18" charset="0"/>
                          <a:cs typeface="Times New Roman" panose="02020603050405020304" pitchFamily="18" charset="0"/>
                        </a:rPr>
                        <a:t>22-25</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75-78</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34860">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Автомобилсозлик</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18-20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50-55</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45-50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923184">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Трактор ва қишлоқ хўжалик машинасозлиги</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20-25</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40-50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50-60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534860">
                <a:tc>
                  <a:txBody>
                    <a:bodyPr/>
                    <a:lstStyle/>
                    <a:p>
                      <a:pPr algn="ctr">
                        <a:lnSpc>
                          <a:spcPct val="100000"/>
                        </a:lnSpc>
                        <a:spcAft>
                          <a:spcPts val="0"/>
                        </a:spcAft>
                      </a:pPr>
                      <a:r>
                        <a:rPr lang="uz-Cyrl-UZ" sz="1600">
                          <a:solidFill>
                            <a:srgbClr val="002060"/>
                          </a:solidFill>
                          <a:effectLst/>
                          <a:latin typeface="Times New Roman" panose="02020603050405020304" pitchFamily="18" charset="0"/>
                          <a:cs typeface="Times New Roman" panose="02020603050405020304" pitchFamily="18" charset="0"/>
                        </a:rPr>
                        <a:t>Электр машинасозлиги</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35-40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25-30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70-75</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r h="923184">
                <a:tc>
                  <a:txBody>
                    <a:bodyPr/>
                    <a:lstStyle/>
                    <a:p>
                      <a:pPr algn="ctr">
                        <a:lnSpc>
                          <a:spcPct val="100000"/>
                        </a:lnSpc>
                        <a:spcAft>
                          <a:spcPts val="0"/>
                        </a:spcAft>
                      </a:pPr>
                      <a:r>
                        <a:rPr lang="uz-Cyrl-UZ" sz="1600" dirty="0">
                          <a:solidFill>
                            <a:srgbClr val="002060"/>
                          </a:solidFill>
                          <a:effectLst/>
                          <a:latin typeface="Times New Roman" panose="02020603050405020304" pitchFamily="18" charset="0"/>
                          <a:cs typeface="Times New Roman" panose="02020603050405020304" pitchFamily="18" charset="0"/>
                        </a:rPr>
                        <a:t>Қурилиш ва йўл қурилиш машинасозлиги</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25-30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a:solidFill>
                            <a:srgbClr val="002060"/>
                          </a:solidFill>
                          <a:effectLst/>
                          <a:latin typeface="Times New Roman" panose="02020603050405020304" pitchFamily="18" charset="0"/>
                          <a:cs typeface="Times New Roman" panose="02020603050405020304" pitchFamily="18" charset="0"/>
                        </a:rPr>
                        <a:t>35-40</a:t>
                      </a:r>
                      <a:endParaRPr lang="ru-RU" sz="54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algn="ctr">
                        <a:lnSpc>
                          <a:spcPct val="100000"/>
                        </a:lnSpc>
                        <a:spcAft>
                          <a:spcPts val="0"/>
                        </a:spcAft>
                      </a:pPr>
                      <a:r>
                        <a:rPr lang="ru-RU" sz="1600" dirty="0">
                          <a:solidFill>
                            <a:srgbClr val="002060"/>
                          </a:solidFill>
                          <a:effectLst/>
                          <a:latin typeface="Times New Roman" panose="02020603050405020304" pitchFamily="18" charset="0"/>
                          <a:cs typeface="Times New Roman" panose="02020603050405020304" pitchFamily="18" charset="0"/>
                        </a:rPr>
                        <a:t>60-65</a:t>
                      </a:r>
                      <a:endParaRPr lang="ru-RU" sz="54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r>
            </a:tbl>
          </a:graphicData>
        </a:graphic>
      </p:graphicFrame>
      <p:sp>
        <p:nvSpPr>
          <p:cNvPr id="6" name="Прямоугольник 5"/>
          <p:cNvSpPr/>
          <p:nvPr/>
        </p:nvSpPr>
        <p:spPr>
          <a:xfrm>
            <a:off x="6012160" y="260648"/>
            <a:ext cx="2692488" cy="400110"/>
          </a:xfrm>
          <a:prstGeom prst="rect">
            <a:avLst/>
          </a:prstGeom>
        </p:spPr>
        <p:txBody>
          <a:bodyPr wrap="square">
            <a:spAutoFit/>
          </a:bodyPr>
          <a:lstStyle/>
          <a:p>
            <a:pPr algn="r"/>
            <a:r>
              <a:rPr lang="ru-RU" sz="2000" b="1" dirty="0">
                <a:latin typeface="Times New Roman" panose="02020603050405020304" pitchFamily="18" charset="0"/>
                <a:cs typeface="Times New Roman" panose="02020603050405020304" pitchFamily="18" charset="0"/>
              </a:rPr>
              <a:t>23.1-жадвал</a:t>
            </a:r>
          </a:p>
        </p:txBody>
      </p:sp>
    </p:spTree>
    <p:extLst>
      <p:ext uri="{BB962C8B-B14F-4D97-AF65-F5344CB8AC3E}">
        <p14:creationId xmlns:p14="http://schemas.microsoft.com/office/powerpoint/2010/main" val="201163821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ctr">
              <a:lnSpc>
                <a:spcPct val="150000"/>
              </a:lnSpc>
              <a:buNone/>
            </a:pPr>
            <a:r>
              <a:rPr lang="uz-Cyrl-UZ" sz="2800" b="1" dirty="0">
                <a:latin typeface="Times New Roman" panose="02020603050405020304" pitchFamily="18" charset="0"/>
                <a:cs typeface="Times New Roman" panose="02020603050405020304" pitchFamily="18" charset="0"/>
              </a:rPr>
              <a:t>23.2. Йиғиш турларининг </a:t>
            </a:r>
            <a:r>
              <a:rPr lang="uz-Cyrl-UZ" sz="2800" b="1" dirty="0" smtClean="0">
                <a:latin typeface="Times New Roman" panose="02020603050405020304" pitchFamily="18" charset="0"/>
                <a:cs typeface="Times New Roman" panose="02020603050405020304" pitchFamily="18" charset="0"/>
              </a:rPr>
              <a:t>таснифи</a:t>
            </a:r>
            <a:endParaRPr lang="en-US" sz="2800" b="1" dirty="0" smtClean="0">
              <a:latin typeface="Times New Roman" panose="02020603050405020304" pitchFamily="18" charset="0"/>
              <a:cs typeface="Times New Roman" panose="02020603050405020304" pitchFamily="18" charset="0"/>
            </a:endParaRPr>
          </a:p>
          <a:p>
            <a:pPr marL="0" indent="536575" algn="ctr">
              <a:buNone/>
            </a:pPr>
            <a:endParaRPr lang="uz-Cyrl-UZ" sz="1800" b="1" dirty="0">
              <a:latin typeface="Times New Roman" panose="02020603050405020304" pitchFamily="18" charset="0"/>
              <a:cs typeface="Times New Roman" panose="02020603050405020304" pitchFamily="18" charset="0"/>
            </a:endParaRPr>
          </a:p>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Йиғиш жараёни машиналарни тайёрлашнинг якунловчи босқичи бўлиб, унинг асосий эксплуатация сифатини аниқлайди. Машинанинг юқори эксплуатацион ҳусусиятларига эришиш фақатгина муваффақиятли конструкция яратиш ёки юқори сифатли материалларни қўллаш орқали эришилмайди. Ушбу сифатлар ва ўта аниқ юзали деталлар ўзаро бириккан юза қатламларининг оптимал ҳолатини таъминламай туриб таъминлай олмайди. </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Машиналарни тайёрлаш жараёни барча эксплуатация, шунингдек эксплуатация чоғидаги ишончлилик ва пухталик кўрсаткичларга эришишга юқори сифатли йиғиш, созлаш ва синаш босқичларини шаоитларида кафил бўлиши мумкин. Бу сифатли маҳсулотни йиғиш жараёнида турли сабабларга кўра деталларнинг ўзаро жойлашишидаги хатоликларнинг пайдо бўлиши билан йиғилаётган маҳсулотнинг аниқлик ва иш сифатини сезиларли тушириши билан боғланади. Бундай хатоликлар сабаби қуйидагилар бўлиши мумкин:</a:t>
            </a:r>
          </a:p>
        </p:txBody>
      </p:sp>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3924047639"/>
              </p:ext>
            </p:extLst>
          </p:nvPr>
        </p:nvGraphicFramePr>
        <p:xfrm>
          <a:off x="323850" y="188913"/>
          <a:ext cx="8424863" cy="648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350422988"/>
              </p:ext>
            </p:extLst>
          </p:nvPr>
        </p:nvGraphicFramePr>
        <p:xfrm>
          <a:off x="323850" y="188913"/>
          <a:ext cx="8424863" cy="648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011013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Йиғув ишларини бажариш машиналарни ишлаб чиқаришга сарфланадиган умумий меҳнат ҳажмининг катта қисмини ташкил қиладиган кўп вақт сарфи биланбоғлиқ. Ишлаб чиқариш турига кўра йиғув ишларига сарфланадиган вақт япли ва катта серияли ишлаб чиқариш шароитида 20-30% ни, доналаб ва кичик серияли ишлаб чиқаришда 35-45% ни ташкил қилади. </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Шуни алоҳида таъкидлаб ўтиш жоизки, чилангарлик-йиғиш жараёнларининг 50-85% қўл меҳнати орқали амалга оширилади ва бу кўп инсон меҳнати ва катта иқтисодий ҳаражатларни, шуниндек, юқори малакали ишчилар меҳнатини талаб қилади. Кўрсатиб ўтилган муаммолар йиғиш сифати ва унумдорлигини кўтариш муаммоларини кўпайтиради.</a:t>
            </a:r>
          </a:p>
        </p:txBody>
      </p:sp>
    </p:spTree>
    <p:extLst>
      <p:ext uri="{BB962C8B-B14F-4D97-AF65-F5344CB8AC3E}">
        <p14:creationId xmlns:p14="http://schemas.microsoft.com/office/powerpoint/2010/main" val="32372134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336704"/>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Йиғиш - заготовка ёки маҳсулотнинг таркибий қисмларини бир ажралмас ёки ажралувчи бўлак ҳосил қилишдир. Йиғиш деталларни оддий бириктириш, уларни пресслаш, резьба орқали бириктириш, пайвандлаш, қалайлаш, клейлаш ва бошқалар орқали амалга оширилиши мумкин. Йиғиш ҳажмига кўра умумий йиғиш ёки узелли йиғиш турларига бўлинади. Доналаб ва кичик серияли ишлаб чиқариш шароитларида йиғиш ишларининг асосий қисми умумий йиғиш ва озгина қисми эса алоҳида йиғув бирикмаларини амалга ошириш билан бажарилади. </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Ишлаб чиқариш сериясининг ўсиши билан йиғиш ишлари кўпроқ алоҳида йиғув бирикмаларини йиғишга бўлинади, ялпи ва катта серияли ишлаб чиқариш шароитларида йиғув бирикмаларнинг улуши асосий йиғув жараёни улушидан ошиб кетади. Бу йиғиш ишларини механизациялашиши ва автоматлаштирилишига ва самарадорликнинг ўсишига олиб келади. Йиғиш жараёни даврига кўра дастлабки, оралиқ, пайвандлаш орқали йиғиш ва тугал йиғиш босқичарига бўлинади.</a:t>
            </a: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Дастлабки йиғиш - келгусида қайтадан қисмларга ажратиладиган заготовкалар таркибий қисми ёки тўлиқ маҳсулотни йиғиш. Масалан, қўзғалмас компенсатор ўлчамларини аниқлаш мақсадида дастлабки йиғиш. Оралиқ йиғиш - бирга ишлов бериш мақсадида заготовкаларни йиғиш. Масалан, Редуктор корпуси ва копқоғини подшипник ўрнатиладиган тешикка ишлов бериш мақсадида йиғиш, шатун ва шатун қопқоғини колен валдаги шатун бўғзига ишлов бериш учун йиғиш ва бошқалар.</a:t>
            </a:r>
          </a:p>
        </p:txBody>
      </p:sp>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5000"/>
              </a:lnSpc>
              <a:buNone/>
            </a:pPr>
            <a:r>
              <a:rPr lang="uz-Cyrl-UZ" sz="2800" dirty="0">
                <a:latin typeface="Times New Roman" panose="02020603050405020304" pitchFamily="18" charset="0"/>
                <a:cs typeface="Times New Roman" panose="02020603050405020304" pitchFamily="18" charset="0"/>
              </a:rPr>
              <a:t>Пайвандлаш орқали йиғиш - заготовкаларни пайвандлаш орқали йиғиш. Деталларни пайвандлаш орқали йиғиш жараёни кўпгина ҳолларда умумий ёки бирикмаларни йиғиш босқичида амалга оширилади. Пайвандлаш ишларининг катта қисми турли транспорт машиналарнинг кабина ва кузов қисмларини тайёрлашда қўлланилади. Пайвандлаш жараёнида асос, кабина ва кузовнинг бошқа элементлари маҳсус фиксаторлар мосламалари ёрдамида ушлаб турилади ва бу орқали элементларнинг ўзаро тўғри жойлашуви таъминланади.</a:t>
            </a:r>
          </a:p>
        </p:txBody>
      </p:sp>
    </p:spTree>
    <p:extLst>
      <p:ext uri="{BB962C8B-B14F-4D97-AF65-F5344CB8AC3E}">
        <p14:creationId xmlns:p14="http://schemas.microsoft.com/office/powerpoint/2010/main" val="178679405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021288"/>
            <a:ext cx="8229600" cy="752947"/>
          </a:xfrm>
        </p:spPr>
        <p:txBody>
          <a:bodyPr>
            <a:norm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Пайвандлаш жараёнини автоматлаштириш</a:t>
            </a:r>
            <a:endParaRPr lang="ru-RU" sz="2800" b="1" dirty="0">
              <a:latin typeface="Times New Roman" panose="02020603050405020304" pitchFamily="18" charset="0"/>
              <a:cs typeface="Times New Roman" panose="02020603050405020304" pitchFamily="18" charset="0"/>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84" y="332656"/>
            <a:ext cx="7488032" cy="5616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537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Охирги (тугал) йиғиш - ишлаб чиқариш жараёнида бошқа қисмларга ажратиш кўзда тутилмайдиган маҳсулот ёки унинг қисмларини йиғиш жараёни. Эътибор бериш лозимки, тугал йиғишдан кейин ҳаридорга етказиб бериш ва упаковка қилиш мақсадида айрим буюмлар учун демонтаж ишларини бажариш  мумкин.</a:t>
            </a:r>
          </a:p>
        </p:txBody>
      </p:sp>
    </p:spTree>
    <p:extLst>
      <p:ext uri="{BB962C8B-B14F-4D97-AF65-F5344CB8AC3E}">
        <p14:creationId xmlns:p14="http://schemas.microsoft.com/office/powerpoint/2010/main" val="27017892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8370"/>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1E95D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6632</TotalTime>
  <Words>1524</Words>
  <Application>Microsoft Office PowerPoint</Application>
  <PresentationFormat>Экран (4:3)</PresentationFormat>
  <Paragraphs>81</Paragraphs>
  <Slides>34</Slides>
  <Notes>0</Notes>
  <HiddenSlides>0</HiddenSlides>
  <MMClips>0</MMClips>
  <ScaleCrop>false</ScaleCrop>
  <HeadingPairs>
    <vt:vector size="4" baseType="variant">
      <vt:variant>
        <vt:lpstr>Тема</vt:lpstr>
      </vt:variant>
      <vt:variant>
        <vt:i4>5</vt:i4>
      </vt:variant>
      <vt:variant>
        <vt:lpstr>Заголовки слайдов</vt:lpstr>
      </vt:variant>
      <vt:variant>
        <vt:i4>34</vt:i4>
      </vt:variant>
    </vt:vector>
  </HeadingPairs>
  <TitlesOfParts>
    <vt:vector size="39" baseType="lpstr">
      <vt:lpstr>Тема Office</vt:lpstr>
      <vt:lpstr>1_Тема Office</vt:lpstr>
      <vt:lpstr>Воздушный поток</vt:lpstr>
      <vt:lpstr>2_Тема Office</vt:lpstr>
      <vt:lpstr>6_Тема Office</vt:lpstr>
      <vt:lpstr>23-МАЪРУЗА. ЙИҒИШ ЖАРАЁНЛАРИНИ АВТОМАТЛАШТИРИШ УСУЛЛАРИ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260</cp:revision>
  <dcterms:created xsi:type="dcterms:W3CDTF">2019-09-16T05:35:35Z</dcterms:created>
  <dcterms:modified xsi:type="dcterms:W3CDTF">2021-05-30T15:36:06Z</dcterms:modified>
</cp:coreProperties>
</file>