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936" r:id="rId4"/>
    <p:sldMasterId id="2147483960" r:id="rId5"/>
    <p:sldMasterId id="2147483972" r:id="rId6"/>
  </p:sldMasterIdLst>
  <p:sldIdLst>
    <p:sldId id="256" r:id="rId7"/>
    <p:sldId id="257" r:id="rId8"/>
    <p:sldId id="333" r:id="rId9"/>
    <p:sldId id="262" r:id="rId10"/>
    <p:sldId id="267" r:id="rId11"/>
    <p:sldId id="367" r:id="rId12"/>
    <p:sldId id="377" r:id="rId13"/>
    <p:sldId id="270" r:id="rId14"/>
    <p:sldId id="348" r:id="rId15"/>
    <p:sldId id="291" r:id="rId16"/>
    <p:sldId id="277" r:id="rId17"/>
    <p:sldId id="370" r:id="rId18"/>
    <p:sldId id="374" r:id="rId19"/>
    <p:sldId id="278" r:id="rId20"/>
    <p:sldId id="300" r:id="rId21"/>
    <p:sldId id="301" r:id="rId22"/>
    <p:sldId id="318" r:id="rId23"/>
    <p:sldId id="382" r:id="rId24"/>
    <p:sldId id="355" r:id="rId25"/>
    <p:sldId id="356" r:id="rId26"/>
    <p:sldId id="384" r:id="rId27"/>
    <p:sldId id="357" r:id="rId28"/>
    <p:sldId id="375" r:id="rId29"/>
    <p:sldId id="385" r:id="rId30"/>
    <p:sldId id="386" r:id="rId31"/>
    <p:sldId id="387" r:id="rId32"/>
    <p:sldId id="388" r:id="rId33"/>
    <p:sldId id="389" r:id="rId34"/>
    <p:sldId id="390" r:id="rId35"/>
    <p:sldId id="391" r:id="rId36"/>
    <p:sldId id="392" r:id="rId37"/>
    <p:sldId id="393" r:id="rId38"/>
    <p:sldId id="394" r:id="rId39"/>
    <p:sldId id="395" r:id="rId40"/>
    <p:sldId id="396" r:id="rId41"/>
    <p:sldId id="397" r:id="rId42"/>
    <p:sldId id="275" r:id="rId4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EBF2"/>
    <a:srgbClr val="FBDDF2"/>
    <a:srgbClr val="BCEED0"/>
    <a:srgbClr val="9C8FFB"/>
    <a:srgbClr val="7563F9"/>
    <a:srgbClr val="FFFF89"/>
    <a:srgbClr val="FFFF5B"/>
    <a:srgbClr val="D5EBE4"/>
    <a:srgbClr val="D2ECB6"/>
    <a:srgbClr val="DEDE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8B1032C-EA38-4F05-BA0D-38AFFFC7BED3}" styleName="Светлый стиль 3 - акцент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1" qsCatId="3D" csTypeId="urn:microsoft.com/office/officeart/2005/8/colors/colorful3" csCatId="colorful" phldr="1"/>
      <dgm:spPr/>
      <dgm:t>
        <a:bodyPr/>
        <a:lstStyle/>
        <a:p>
          <a:endParaRPr lang="ru-RU"/>
        </a:p>
      </dgm:t>
    </dgm:pt>
    <dgm:pt modelId="{CE68BF6F-7410-446D-ACC7-EF4BE4BEDA00}">
      <dgm:prSet phldrT="[Текст]" custT="1"/>
      <dgm:spPr>
        <a:gradFill rotWithShape="0">
          <a:gsLst>
            <a:gs pos="0">
              <a:srgbClr val="B1F5BE"/>
            </a:gs>
            <a:gs pos="100000">
              <a:srgbClr val="C6BDFB"/>
            </a:gs>
          </a:gsLst>
        </a:gradFill>
      </dgm:spPr>
      <dgm:t>
        <a:bodyPr/>
        <a:lstStyle/>
        <a:p>
          <a:pPr algn="l" defTabSz="1089025">
            <a:lnSpc>
              <a:spcPct val="100000"/>
            </a:lnSpc>
            <a:tabLst/>
          </a:pPr>
          <a:r>
            <a:rPr lang="ru-RU" sz="2800" dirty="0" smtClean="0">
              <a:solidFill>
                <a:schemeClr val="tx1"/>
              </a:solidFill>
              <a:latin typeface="Times New Roman" pitchFamily="18" charset="0"/>
              <a:cs typeface="Times New Roman" pitchFamily="18" charset="0"/>
            </a:rPr>
            <a:t>24.1.</a:t>
          </a:r>
          <a:r>
            <a:rPr lang="en-US"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Микропроцессорли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ростлаш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ўлчаш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қурилмалари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rgbClr val="FF0000">
            <a:alpha val="66000"/>
          </a:srgbClr>
        </a:solidFill>
      </dgm:spPr>
      <dgm:t>
        <a:bodyPr/>
        <a:lstStyle/>
        <a:p>
          <a:endParaRPr lang="ru-RU"/>
        </a:p>
      </dgm:t>
    </dgm:pt>
    <dgm:pt modelId="{A7E40F65-6355-4EC4-93C7-F779B67C4704}">
      <dgm:prSet phldrT="[Текст]" custT="1"/>
      <dgm:spPr>
        <a:gradFill rotWithShape="0">
          <a:gsLst>
            <a:gs pos="0">
              <a:srgbClr val="FFFF7D"/>
            </a:gs>
            <a:gs pos="100000">
              <a:schemeClr val="accent6">
                <a:lumMod val="20000"/>
                <a:lumOff val="80000"/>
              </a:schemeClr>
            </a:gs>
          </a:gsLst>
        </a:gradFill>
      </dgm:spPr>
      <dgm:t>
        <a:bodyPr/>
        <a:lstStyle/>
        <a:p>
          <a:pPr algn="l">
            <a:lnSpc>
              <a:spcPct val="130000"/>
            </a:lnSpc>
            <a:spcAft>
              <a:spcPts val="0"/>
            </a:spcAft>
            <a:tabLst/>
          </a:pPr>
          <a:r>
            <a:rPr lang="ru-RU" sz="2800" dirty="0" smtClean="0">
              <a:solidFill>
                <a:schemeClr val="tx1"/>
              </a:solidFill>
              <a:latin typeface="Times New Roman" pitchFamily="18" charset="0"/>
              <a:cs typeface="Times New Roman" pitchFamily="18" charset="0"/>
            </a:rPr>
            <a:t>24.2.</a:t>
          </a:r>
          <a:r>
            <a:rPr lang="en-US" sz="2800" dirty="0" smtClean="0">
              <a:solidFill>
                <a:schemeClr val="tx1"/>
              </a:solidFill>
              <a:latin typeface="Times New Roman" pitchFamily="18" charset="0"/>
              <a:cs typeface="Times New Roman" pitchFamily="18" charset="0"/>
            </a:rPr>
            <a:t> </a:t>
          </a:r>
          <a:r>
            <a:rPr lang="ru-RU" sz="2800" dirty="0" smtClean="0">
              <a:solidFill>
                <a:schemeClr val="tx1"/>
              </a:solidFill>
              <a:latin typeface="Times New Roman" pitchFamily="18" charset="0"/>
              <a:cs typeface="Times New Roman" pitchFamily="18" charset="0"/>
            </a:rPr>
            <a:t>Механик </a:t>
          </a:r>
          <a:r>
            <a:rPr lang="ru-RU" sz="2800" dirty="0" err="1" smtClean="0">
              <a:solidFill>
                <a:schemeClr val="tx1"/>
              </a:solidFill>
              <a:latin typeface="Times New Roman" pitchFamily="18" charset="0"/>
              <a:cs typeface="Times New Roman" pitchFamily="18" charset="0"/>
            </a:rPr>
            <a:t>тизимли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ростлаш</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қурилмалари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93555F60-68B8-43E3-B410-F485582BEE90}" type="pres">
      <dgm:prSet presAssocID="{8F9FC7F7-8A43-483A-8500-4353DD0BC143}" presName="TwoNodes_1" presStyleLbl="node1" presStyleIdx="0" presStyleCnt="2">
        <dgm:presLayoutVars>
          <dgm:bulletEnabled val="1"/>
        </dgm:presLayoutVars>
      </dgm:prSet>
      <dgm:spPr/>
      <dgm:t>
        <a:bodyPr/>
        <a:lstStyle/>
        <a:p>
          <a:endParaRPr lang="ru-RU"/>
        </a:p>
      </dgm:t>
    </dgm:pt>
    <dgm:pt modelId="{D28B4AC4-556A-4308-93F3-DB09607DD51B}" type="pres">
      <dgm:prSet presAssocID="{8F9FC7F7-8A43-483A-8500-4353DD0BC143}" presName="TwoNodes_2" presStyleLbl="node1" presStyleIdx="1" presStyleCnt="2" custLinFactNeighborX="535" custLinFactNeighborY="855">
        <dgm:presLayoutVars>
          <dgm:bulletEnabled val="1"/>
        </dgm:presLayoutVars>
      </dgm:prSet>
      <dgm:spPr/>
      <dgm:t>
        <a:bodyPr/>
        <a:lstStyle/>
        <a:p>
          <a:endParaRPr lang="ru-RU"/>
        </a:p>
      </dgm:t>
    </dgm:pt>
    <dgm:pt modelId="{6C6BC30B-D432-4920-BD11-381A2C1A823B}"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4BDF60DE-456A-462A-8718-52E54D7FD0A0}"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9A899892-9DC1-403C-B5FC-2FA520E1DB63}"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3056ACA8-FB4F-4075-8E30-F4D6A365FF20}" type="presOf" srcId="{A7E40F65-6355-4EC4-93C7-F779B67C4704}" destId="{9A899892-9DC1-403C-B5FC-2FA520E1DB63}" srcOrd="1" destOrd="0" presId="urn:microsoft.com/office/officeart/2005/8/layout/vProcess5"/>
    <dgm:cxn modelId="{FE19F764-AB6B-4E6F-9903-7FD89BEE3780}" type="presOf" srcId="{A7E40F65-6355-4EC4-93C7-F779B67C4704}" destId="{D28B4AC4-556A-4308-93F3-DB09607DD51B}" srcOrd="0" destOrd="0" presId="urn:microsoft.com/office/officeart/2005/8/layout/vProcess5"/>
    <dgm:cxn modelId="{430695CB-D2C4-4630-BE93-112B60B14B26}" type="presOf" srcId="{CE68BF6F-7410-446D-ACC7-EF4BE4BEDA00}" destId="{4BDF60DE-456A-462A-8718-52E54D7FD0A0}" srcOrd="1" destOrd="0" presId="urn:microsoft.com/office/officeart/2005/8/layout/vProcess5"/>
    <dgm:cxn modelId="{63C994DE-D1F0-4E8D-A68E-F33EB91717CB}" type="presOf" srcId="{5B3AC45A-9C2D-4CC1-AC67-1038A2431F78}" destId="{6C6BC30B-D432-4920-BD11-381A2C1A823B}" srcOrd="0" destOrd="0" presId="urn:microsoft.com/office/officeart/2005/8/layout/vProcess5"/>
    <dgm:cxn modelId="{4207FB9F-6FE7-487C-8315-0DBC1B81576A}" type="presOf" srcId="{CE68BF6F-7410-446D-ACC7-EF4BE4BEDA00}" destId="{93555F60-68B8-43E3-B410-F485582BEE90}" srcOrd="0"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1F59E0A9-78D4-4995-9BD3-70DA3BF99BE2}" type="presParOf" srcId="{E633FB53-849B-4563-97F1-5B83424674CD}" destId="{93555F60-68B8-43E3-B410-F485582BEE90}" srcOrd="1" destOrd="0" presId="urn:microsoft.com/office/officeart/2005/8/layout/vProcess5"/>
    <dgm:cxn modelId="{204A2413-1A1A-4C19-8C86-40EFBDE937DE}" type="presParOf" srcId="{E633FB53-849B-4563-97F1-5B83424674CD}" destId="{D28B4AC4-556A-4308-93F3-DB09607DD51B}" srcOrd="2" destOrd="0" presId="urn:microsoft.com/office/officeart/2005/8/layout/vProcess5"/>
    <dgm:cxn modelId="{A8E1975C-1DED-4D5D-9AC7-761E2DE13B49}" type="presParOf" srcId="{E633FB53-849B-4563-97F1-5B83424674CD}" destId="{6C6BC30B-D432-4920-BD11-381A2C1A823B}" srcOrd="3" destOrd="0" presId="urn:microsoft.com/office/officeart/2005/8/layout/vProcess5"/>
    <dgm:cxn modelId="{45CEAD7B-120B-4FD7-823E-9EE6B14BE806}" type="presParOf" srcId="{E633FB53-849B-4563-97F1-5B83424674CD}" destId="{4BDF60DE-456A-462A-8718-52E54D7FD0A0}" srcOrd="4" destOrd="0" presId="urn:microsoft.com/office/officeart/2005/8/layout/vProcess5"/>
    <dgm:cxn modelId="{9ABFE008-3191-4219-A3C8-4CAD507B613F}" type="presParOf" srcId="{E633FB53-849B-4563-97F1-5B83424674CD}" destId="{9A899892-9DC1-403C-B5FC-2FA520E1DB63}"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8438F0-5AA9-4D98-B67C-FB71DE2D0852}" type="doc">
      <dgm:prSet loTypeId="urn:microsoft.com/office/officeart/2005/8/layout/list1" loCatId="list" qsTypeId="urn:microsoft.com/office/officeart/2005/8/quickstyle/3d3" qsCatId="3D" csTypeId="urn:microsoft.com/office/officeart/2005/8/colors/accent1_1" csCatId="accent1" phldr="1"/>
      <dgm:spPr/>
    </dgm:pt>
    <dgm:pt modelId="{C0551995-7F6D-4DF0-81B0-72E9A497A5B7}">
      <dgm:prSet phldrT="[Текст]" custT="1"/>
      <dgm:spPr>
        <a:solidFill>
          <a:srgbClr val="FBDDF2"/>
        </a:solidFill>
      </dgm:spPr>
      <dgm:t>
        <a:bodyPr/>
        <a:lstStyle/>
        <a:p>
          <a:pPr marL="0" indent="536575" algn="just">
            <a:lnSpc>
              <a:spcPct val="150000"/>
            </a:lnSpc>
          </a:pPr>
          <a:r>
            <a:rPr lang="uz-Cyrl-UZ" sz="2800" dirty="0" smtClean="0">
              <a:latin typeface="Times New Roman" panose="02020603050405020304" pitchFamily="18" charset="0"/>
              <a:cs typeface="Times New Roman" panose="02020603050405020304" pitchFamily="18" charset="0"/>
            </a:rPr>
            <a:t>Ўхшаш сигналли датчиклар ўлчанаётган катталикнинг бутун диапазони бўйича стандарт чиқишга эга бўлиши керак (одатда бу токнинг 0 дан 5 мА оралиқда ўзгариши, кучланишнинг 0 дан 10 В гача оралиқда ўзгариши ёки айрим ҳолларда датчик ҳосил қиладиган частота ўзгаришидан иборатдир).</a:t>
          </a:r>
          <a:endParaRPr lang="ru-RU" sz="2800" dirty="0">
            <a:latin typeface="Times New Roman" panose="02020603050405020304" pitchFamily="18" charset="0"/>
            <a:cs typeface="Times New Roman" panose="02020603050405020304" pitchFamily="18" charset="0"/>
          </a:endParaRPr>
        </a:p>
      </dgm:t>
    </dgm:pt>
    <dgm:pt modelId="{DE852C53-1744-4D77-8BD7-C69ACEA6E1F7}" type="par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62D9EAC1-9B67-4E0D-88F5-DE677D29D65C}" type="sibTrans" cxnId="{659D7E21-C907-4DD7-B33E-CB8DEB00F228}">
      <dgm:prSet/>
      <dgm:spPr/>
      <dgm:t>
        <a:bodyPr/>
        <a:lstStyle/>
        <a:p>
          <a:endParaRPr lang="ru-RU">
            <a:latin typeface="Times New Roman" panose="02020603050405020304" pitchFamily="18" charset="0"/>
            <a:cs typeface="Times New Roman" panose="02020603050405020304" pitchFamily="18" charset="0"/>
          </a:endParaRPr>
        </a:p>
      </dgm:t>
    </dgm:pt>
    <dgm:pt modelId="{6AD1DF00-B808-4E3D-93AE-1E3DB683070E}" type="pres">
      <dgm:prSet presAssocID="{CE8438F0-5AA9-4D98-B67C-FB71DE2D0852}" presName="linear" presStyleCnt="0">
        <dgm:presLayoutVars>
          <dgm:dir/>
          <dgm:animLvl val="lvl"/>
          <dgm:resizeHandles val="exact"/>
        </dgm:presLayoutVars>
      </dgm:prSet>
      <dgm:spPr/>
    </dgm:pt>
    <dgm:pt modelId="{C742FB8E-B240-4673-833C-A4EF1B3068AB}" type="pres">
      <dgm:prSet presAssocID="{C0551995-7F6D-4DF0-81B0-72E9A497A5B7}" presName="parentLin" presStyleCnt="0"/>
      <dgm:spPr/>
    </dgm:pt>
    <dgm:pt modelId="{FCB2C916-14DC-4C1D-9C1E-C3159A72C097}" type="pres">
      <dgm:prSet presAssocID="{C0551995-7F6D-4DF0-81B0-72E9A497A5B7}" presName="parentLeftMargin" presStyleLbl="node1" presStyleIdx="0" presStyleCnt="1"/>
      <dgm:spPr/>
      <dgm:t>
        <a:bodyPr/>
        <a:lstStyle/>
        <a:p>
          <a:endParaRPr lang="ru-RU"/>
        </a:p>
      </dgm:t>
    </dgm:pt>
    <dgm:pt modelId="{FB9F4921-E4A8-4CE4-8CB3-7D49D4FB5C82}" type="pres">
      <dgm:prSet presAssocID="{C0551995-7F6D-4DF0-81B0-72E9A497A5B7}" presName="parentText" presStyleLbl="node1" presStyleIdx="0" presStyleCnt="1" custScaleX="131746" custScaleY="506783">
        <dgm:presLayoutVars>
          <dgm:chMax val="0"/>
          <dgm:bulletEnabled val="1"/>
        </dgm:presLayoutVars>
      </dgm:prSet>
      <dgm:spPr/>
      <dgm:t>
        <a:bodyPr/>
        <a:lstStyle/>
        <a:p>
          <a:endParaRPr lang="ru-RU"/>
        </a:p>
      </dgm:t>
    </dgm:pt>
    <dgm:pt modelId="{4B40E16B-611C-4E75-A1EF-7A2343BBC5C4}" type="pres">
      <dgm:prSet presAssocID="{C0551995-7F6D-4DF0-81B0-72E9A497A5B7}" presName="negativeSpace" presStyleCnt="0"/>
      <dgm:spPr/>
    </dgm:pt>
    <dgm:pt modelId="{E1390966-ECD0-4807-BC4A-15CBA798145D}" type="pres">
      <dgm:prSet presAssocID="{C0551995-7F6D-4DF0-81B0-72E9A497A5B7}" presName="childText" presStyleLbl="conFgAcc1" presStyleIdx="0" presStyleCnt="1">
        <dgm:presLayoutVars>
          <dgm:bulletEnabled val="1"/>
        </dgm:presLayoutVars>
      </dgm:prSet>
      <dgm:spPr/>
    </dgm:pt>
  </dgm:ptLst>
  <dgm:cxnLst>
    <dgm:cxn modelId="{22ADF6BB-FCC3-4754-B855-6309C6412DAA}" type="presOf" srcId="{C0551995-7F6D-4DF0-81B0-72E9A497A5B7}" destId="{FCB2C916-14DC-4C1D-9C1E-C3159A72C097}" srcOrd="0" destOrd="0" presId="urn:microsoft.com/office/officeart/2005/8/layout/list1"/>
    <dgm:cxn modelId="{EEE8F9AA-4E59-4E51-8360-C0EC8F6AB9C4}" type="presOf" srcId="{C0551995-7F6D-4DF0-81B0-72E9A497A5B7}" destId="{FB9F4921-E4A8-4CE4-8CB3-7D49D4FB5C82}" srcOrd="1" destOrd="0" presId="urn:microsoft.com/office/officeart/2005/8/layout/list1"/>
    <dgm:cxn modelId="{A51A2706-CB3C-4957-B1AE-0786DBB2866F}" type="presOf" srcId="{CE8438F0-5AA9-4D98-B67C-FB71DE2D0852}" destId="{6AD1DF00-B808-4E3D-93AE-1E3DB683070E}" srcOrd="0" destOrd="0" presId="urn:microsoft.com/office/officeart/2005/8/layout/list1"/>
    <dgm:cxn modelId="{659D7E21-C907-4DD7-B33E-CB8DEB00F228}" srcId="{CE8438F0-5AA9-4D98-B67C-FB71DE2D0852}" destId="{C0551995-7F6D-4DF0-81B0-72E9A497A5B7}" srcOrd="0" destOrd="0" parTransId="{DE852C53-1744-4D77-8BD7-C69ACEA6E1F7}" sibTransId="{62D9EAC1-9B67-4E0D-88F5-DE677D29D65C}"/>
    <dgm:cxn modelId="{7BBBBC0B-B34D-408F-8EC8-458FD80CD5A8}" type="presParOf" srcId="{6AD1DF00-B808-4E3D-93AE-1E3DB683070E}" destId="{C742FB8E-B240-4673-833C-A4EF1B3068AB}" srcOrd="0" destOrd="0" presId="urn:microsoft.com/office/officeart/2005/8/layout/list1"/>
    <dgm:cxn modelId="{E7C2A8FE-5743-4C93-A850-4D7118F59504}" type="presParOf" srcId="{C742FB8E-B240-4673-833C-A4EF1B3068AB}" destId="{FCB2C916-14DC-4C1D-9C1E-C3159A72C097}" srcOrd="0" destOrd="0" presId="urn:microsoft.com/office/officeart/2005/8/layout/list1"/>
    <dgm:cxn modelId="{934F41E2-B3D8-465E-B45A-E35FF0FC341F}" type="presParOf" srcId="{C742FB8E-B240-4673-833C-A4EF1B3068AB}" destId="{FB9F4921-E4A8-4CE4-8CB3-7D49D4FB5C82}" srcOrd="1" destOrd="0" presId="urn:microsoft.com/office/officeart/2005/8/layout/list1"/>
    <dgm:cxn modelId="{997CAE22-4B8E-4289-8753-ABDD37183DD9}" type="presParOf" srcId="{6AD1DF00-B808-4E3D-93AE-1E3DB683070E}" destId="{4B40E16B-611C-4E75-A1EF-7A2343BBC5C4}" srcOrd="1" destOrd="0" presId="urn:microsoft.com/office/officeart/2005/8/layout/list1"/>
    <dgm:cxn modelId="{90C57AF6-3DC3-4533-B748-ACAB1F375915}" type="presParOf" srcId="{6AD1DF00-B808-4E3D-93AE-1E3DB683070E}" destId="{E1390966-ECD0-4807-BC4A-15CBA798145D}"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55F60-68B8-43E3-B410-F485582BEE90}">
      <dsp:nvSpPr>
        <dsp:cNvPr id="0" name=""/>
        <dsp:cNvSpPr/>
      </dsp:nvSpPr>
      <dsp:spPr>
        <a:xfrm>
          <a:off x="0" y="0"/>
          <a:ext cx="6732748" cy="2106234"/>
        </a:xfrm>
        <a:prstGeom prst="roundRect">
          <a:avLst>
            <a:gd name="adj" fmla="val 10000"/>
          </a:avLst>
        </a:prstGeom>
        <a:gradFill rotWithShape="0">
          <a:gsLst>
            <a:gs pos="0">
              <a:srgbClr val="B1F5BE"/>
            </a:gs>
            <a:gs pos="100000">
              <a:srgbClr val="C6BDFB"/>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0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24.1.</a:t>
          </a:r>
          <a:r>
            <a:rPr lang="en-US"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Микропроцессорли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ростлаш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ўлчаш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қурилмалари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61689" y="61689"/>
        <a:ext cx="4555791" cy="1982856"/>
      </dsp:txXfrm>
    </dsp:sp>
    <dsp:sp modelId="{D28B4AC4-556A-4308-93F3-DB09607DD51B}">
      <dsp:nvSpPr>
        <dsp:cNvPr id="0" name=""/>
        <dsp:cNvSpPr/>
      </dsp:nvSpPr>
      <dsp:spPr>
        <a:xfrm>
          <a:off x="1188131" y="2574286"/>
          <a:ext cx="6732748" cy="2106234"/>
        </a:xfrm>
        <a:prstGeom prst="roundRect">
          <a:avLst>
            <a:gd name="adj" fmla="val 10000"/>
          </a:avLst>
        </a:prstGeom>
        <a:gradFill rotWithShape="0">
          <a:gsLst>
            <a:gs pos="0">
              <a:srgbClr val="FFFF7D"/>
            </a:gs>
            <a:gs pos="100000">
              <a:schemeClr val="accent6">
                <a:lumMod val="20000"/>
                <a:lumOff val="80000"/>
              </a:schemeClr>
            </a:gs>
          </a:gsLst>
          <a:lin ang="5400000" scaled="0"/>
        </a:gradFill>
        <a:ln>
          <a:noFill/>
        </a:ln>
        <a:effectLst>
          <a:outerShdw blurRad="40005" dist="22984" dir="5400000" rotWithShape="0">
            <a:srgbClr val="000000">
              <a:alpha val="4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30000"/>
            </a:lnSpc>
            <a:spcBef>
              <a:spcPct val="0"/>
            </a:spcBef>
            <a:spcAft>
              <a:spcPts val="0"/>
            </a:spcAft>
            <a:tabLst/>
          </a:pPr>
          <a:r>
            <a:rPr lang="ru-RU" sz="2800" kern="1200" dirty="0" smtClean="0">
              <a:solidFill>
                <a:schemeClr val="tx1"/>
              </a:solidFill>
              <a:latin typeface="Times New Roman" pitchFamily="18" charset="0"/>
              <a:cs typeface="Times New Roman" pitchFamily="18" charset="0"/>
            </a:rPr>
            <a:t>24.2.</a:t>
          </a:r>
          <a:r>
            <a:rPr lang="en-US" sz="2800" kern="1200" dirty="0" smtClean="0">
              <a:solidFill>
                <a:schemeClr val="tx1"/>
              </a:solidFill>
              <a:latin typeface="Times New Roman" pitchFamily="18" charset="0"/>
              <a:cs typeface="Times New Roman" pitchFamily="18" charset="0"/>
            </a:rPr>
            <a:t> </a:t>
          </a:r>
          <a:r>
            <a:rPr lang="ru-RU" sz="2800" kern="1200" dirty="0" smtClean="0">
              <a:solidFill>
                <a:schemeClr val="tx1"/>
              </a:solidFill>
              <a:latin typeface="Times New Roman" pitchFamily="18" charset="0"/>
              <a:cs typeface="Times New Roman" pitchFamily="18" charset="0"/>
            </a:rPr>
            <a:t>Механик </a:t>
          </a:r>
          <a:r>
            <a:rPr lang="ru-RU" sz="2800" kern="1200" dirty="0" err="1" smtClean="0">
              <a:solidFill>
                <a:schemeClr val="tx1"/>
              </a:solidFill>
              <a:latin typeface="Times New Roman" pitchFamily="18" charset="0"/>
              <a:cs typeface="Times New Roman" pitchFamily="18" charset="0"/>
            </a:rPr>
            <a:t>тизимли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ростлаш</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қурилмалари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9820" y="2635975"/>
        <a:ext cx="4052185" cy="1982856"/>
      </dsp:txXfrm>
    </dsp:sp>
    <dsp:sp modelId="{6C6BC30B-D432-4920-BD11-381A2C1A823B}">
      <dsp:nvSpPr>
        <dsp:cNvPr id="0" name=""/>
        <dsp:cNvSpPr/>
      </dsp:nvSpPr>
      <dsp:spPr>
        <a:xfrm>
          <a:off x="5363695" y="1655733"/>
          <a:ext cx="1369052" cy="1369052"/>
        </a:xfrm>
        <a:prstGeom prst="downArrow">
          <a:avLst>
            <a:gd name="adj1" fmla="val 55000"/>
            <a:gd name="adj2" fmla="val 45000"/>
          </a:avLst>
        </a:prstGeom>
        <a:solidFill>
          <a:srgbClr val="FF0000">
            <a:alpha val="66000"/>
          </a:srgbClr>
        </a:solidFill>
        <a:ln w="9525" cap="flat" cmpd="sng" algn="ctr">
          <a:solidFill>
            <a:schemeClr val="accent3">
              <a:tint val="40000"/>
              <a:alpha val="90000"/>
              <a:hueOff val="0"/>
              <a:satOff val="0"/>
              <a:lumOff val="0"/>
              <a:alphaOff val="0"/>
            </a:schemeClr>
          </a:solidFill>
          <a:prstDash val="solid"/>
        </a:ln>
        <a:effectLst>
          <a:outerShdw blurRad="40005" dist="22984" dir="5400000" rotWithShape="0">
            <a:srgbClr val="000000">
              <a:alpha val="4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390966-ECD0-4807-BC4A-15CBA798145D}">
      <dsp:nvSpPr>
        <dsp:cNvPr id="0" name=""/>
        <dsp:cNvSpPr/>
      </dsp:nvSpPr>
      <dsp:spPr>
        <a:xfrm>
          <a:off x="0" y="5432934"/>
          <a:ext cx="8424863" cy="1008000"/>
        </a:xfrm>
        <a:prstGeom prst="rect">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FB9F4921-E4A8-4CE4-8CB3-7D49D4FB5C82}">
      <dsp:nvSpPr>
        <dsp:cNvPr id="0" name=""/>
        <dsp:cNvSpPr/>
      </dsp:nvSpPr>
      <dsp:spPr>
        <a:xfrm>
          <a:off x="420831" y="39240"/>
          <a:ext cx="7762006" cy="5984093"/>
        </a:xfrm>
        <a:prstGeom prst="roundRect">
          <a:avLst/>
        </a:prstGeom>
        <a:solidFill>
          <a:srgbClr val="FBDDF2"/>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222908" tIns="0" rIns="222908" bIns="0" numCol="1" spcCol="1270" anchor="ctr" anchorCtr="0">
          <a:noAutofit/>
        </a:bodyPr>
        <a:lstStyle/>
        <a:p>
          <a:pPr marL="0" lvl="0" indent="536575" algn="just" defTabSz="1244600">
            <a:lnSpc>
              <a:spcPct val="15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Ўхшаш сигналли датчиклар ўлчанаётган катталикнинг бутун диапазони бўйича стандарт чиқишга эга бўлиши керак (одатда бу токнинг 0 дан 5 мА оралиқда ўзгариши, кучланишнинг 0 дан 10 В гача оралиқда ўзгариши ёки айрим ҳолларда датчик ҳосил қиладиган частота ўзгаришидан иборатдир).</a:t>
          </a:r>
          <a:endParaRPr lang="ru-RU" sz="2800" kern="1200" dirty="0">
            <a:latin typeface="Times New Roman" panose="02020603050405020304" pitchFamily="18" charset="0"/>
            <a:cs typeface="Times New Roman" panose="02020603050405020304" pitchFamily="18" charset="0"/>
          </a:endParaRPr>
        </a:p>
      </dsp:txBody>
      <dsp:txXfrm>
        <a:off x="712950" y="331359"/>
        <a:ext cx="7177768" cy="539985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0508344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17884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778143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509512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0901597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337176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6320287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4121126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153709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297574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18971349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7714724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891507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81862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1668060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371580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12392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259844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4978625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8872720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5736246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725569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4637864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11865693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120908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547209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30.05.2021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4120163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30.05.2021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5121974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30.05.2021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2259886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9682305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30.05.2021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5419775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714104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6238127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9C8FFB"/>
            </a:gs>
            <a:gs pos="89000">
              <a:srgbClr val="FFFF89"/>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9C8FFB"/>
            </a:gs>
            <a:gs pos="89000">
              <a:srgbClr val="FFFF89"/>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9C8FFB"/>
            </a:gs>
            <a:gs pos="89000">
              <a:srgbClr val="FFFF89"/>
            </a:gs>
          </a:gsLst>
          <a:lin ang="135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30.05.2021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9C8FFB"/>
            </a:gs>
            <a:gs pos="89000">
              <a:srgbClr val="FFFF89"/>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72410429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9C8FFB"/>
            </a:gs>
            <a:gs pos="89000">
              <a:srgbClr val="FFFF89"/>
            </a:gs>
          </a:gsLst>
          <a:lin ang="135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77466729"/>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30.05.2021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597962144"/>
      </p:ext>
    </p:extLst>
  </p:cSld>
  <p:clrMap bg1="lt1" tx1="dk1" bg2="lt2" tx2="dk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188640"/>
            <a:ext cx="8064896" cy="1296144"/>
          </a:xfrm>
        </p:spPr>
        <p:txBody>
          <a:bodyPr anchor="ctr">
            <a:noAutofit/>
          </a:bodyPr>
          <a:lstStyle/>
          <a:p>
            <a:pPr marL="3175" indent="0" algn="ctr">
              <a:lnSpc>
                <a:spcPct val="130000"/>
              </a:lnSpc>
              <a:buNone/>
            </a:pPr>
            <a:r>
              <a:rPr lang="en-US" sz="2400" b="1" dirty="0" smtClean="0">
                <a:solidFill>
                  <a:srgbClr val="FF0000"/>
                </a:solidFill>
                <a:latin typeface="Times New Roman" pitchFamily="18" charset="0"/>
                <a:cs typeface="Times New Roman" pitchFamily="18" charset="0"/>
              </a:rPr>
              <a:t>24</a:t>
            </a:r>
            <a:r>
              <a:rPr lang="ru-RU" sz="2400" b="1" dirty="0" smtClean="0">
                <a:solidFill>
                  <a:srgbClr val="FF0000"/>
                </a:solidFill>
                <a:latin typeface="Times New Roman" pitchFamily="18" charset="0"/>
                <a:cs typeface="Times New Roman" pitchFamily="18" charset="0"/>
              </a:rPr>
              <a:t>-МАЪРУЗА</a:t>
            </a:r>
            <a:r>
              <a:rPr lang="ru-RU" sz="2400" b="1" dirty="0" smtClean="0">
                <a:solidFill>
                  <a:srgbClr val="FF0000"/>
                </a:solidFill>
                <a:latin typeface="Times New Roman" pitchFamily="18" charset="0"/>
                <a:cs typeface="Times New Roman" pitchFamily="18" charset="0"/>
              </a:rPr>
              <a:t>. </a:t>
            </a:r>
            <a:r>
              <a:rPr lang="ru-RU" sz="2400" dirty="0">
                <a:solidFill>
                  <a:srgbClr val="FF0000"/>
                </a:solidFill>
                <a:latin typeface="Times New Roman" pitchFamily="18" charset="0"/>
                <a:cs typeface="Times New Roman" pitchFamily="18" charset="0"/>
              </a:rPr>
              <a:t>ТЕХНОЛОГИК ЖАРАЁНЛАРНИ АВТОМАТЛАШТИРИШНИНГ ЗАМОНАВИЙ УСУЛЛАРИ</a:t>
            </a:r>
            <a:endParaRPr lang="ru-RU" sz="2400"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1336698157"/>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lvl="0" indent="0" algn="ctr">
              <a:spcBef>
                <a:spcPts val="0"/>
              </a:spcBef>
              <a:buNone/>
            </a:pPr>
            <a:r>
              <a:rPr lang="ru-RU" sz="2800" b="1" dirty="0">
                <a:latin typeface="Times New Roman" panose="02020603050405020304" pitchFamily="18" charset="0"/>
                <a:cs typeface="Times New Roman" panose="02020603050405020304" pitchFamily="18" charset="0"/>
              </a:rPr>
              <a:t>24.1.	</a:t>
            </a:r>
            <a:r>
              <a:rPr lang="ru-RU" sz="2800" b="1" dirty="0" err="1">
                <a:latin typeface="Times New Roman" panose="02020603050405020304" pitchFamily="18" charset="0"/>
                <a:cs typeface="Times New Roman" panose="02020603050405020304" pitchFamily="18" charset="0"/>
              </a:rPr>
              <a:t>Микропроцессорли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ростлаш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ўлчаш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қурилмалари</a:t>
            </a:r>
            <a:r>
              <a:rPr lang="ru-RU" sz="2800" b="1" dirty="0" smtClean="0">
                <a:latin typeface="Times New Roman" panose="02020603050405020304" pitchFamily="18" charset="0"/>
                <a:cs typeface="Times New Roman" panose="02020603050405020304" pitchFamily="18" charset="0"/>
              </a:rPr>
              <a:t>.</a:t>
            </a:r>
            <a:endParaRPr lang="ru-RU" sz="2800" b="1" dirty="0" smtClean="0">
              <a:latin typeface="Times New Roman" panose="02020603050405020304" pitchFamily="18" charset="0"/>
              <a:cs typeface="Times New Roman" panose="02020603050405020304" pitchFamily="18" charset="0"/>
            </a:endParaRPr>
          </a:p>
          <a:p>
            <a:pPr marL="0" lvl="0" indent="0" algn="ctr">
              <a:spcBef>
                <a:spcPts val="0"/>
              </a:spcBef>
              <a:buNone/>
            </a:pPr>
            <a:endParaRPr lang="ru-RU" sz="2800" b="1" dirty="0">
              <a:latin typeface="Times New Roman" panose="02020603050405020304" pitchFamily="18" charset="0"/>
              <a:cs typeface="Times New Roman" panose="02020603050405020304" pitchFamily="18" charset="0"/>
            </a:endParaRPr>
          </a:p>
          <a:p>
            <a:pPr marL="0" lvl="0" indent="536575"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Физик </a:t>
            </a:r>
            <a:r>
              <a:rPr lang="ru-RU" sz="2800" dirty="0" err="1">
                <a:latin typeface="Times New Roman" panose="02020603050405020304" pitchFamily="18" charset="0"/>
                <a:cs typeface="Times New Roman" panose="02020603050405020304" pitchFamily="18" charset="0"/>
              </a:rPr>
              <a:t>ҳодисаларни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ўрганиш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физик </a:t>
            </a:r>
            <a:r>
              <a:rPr lang="ru-RU" sz="2800" dirty="0" err="1">
                <a:latin typeface="Times New Roman" panose="02020603050405020304" pitchFamily="18" charset="0"/>
                <a:cs typeface="Times New Roman" panose="02020603050405020304" pitchFamily="18" charset="0"/>
              </a:rPr>
              <a:t>катталикларни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яъни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тўла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холисона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физик </a:t>
            </a:r>
            <a:r>
              <a:rPr lang="ru-RU" sz="2800" dirty="0" err="1">
                <a:latin typeface="Times New Roman" panose="02020603050405020304" pitchFamily="18" charset="0"/>
                <a:cs typeface="Times New Roman" panose="02020603050405020304" pitchFamily="18" charset="0"/>
              </a:rPr>
              <a:t>ходисаларнинг</a:t>
            </a:r>
            <a:r>
              <a:rPr lang="ru-RU" sz="2800" dirty="0">
                <a:latin typeface="Times New Roman" panose="02020603050405020304" pitchFamily="18" charset="0"/>
                <a:cs typeface="Times New Roman" panose="02020603050405020304" pitchFamily="18" charset="0"/>
              </a:rPr>
              <a:t> туб </a:t>
            </a:r>
            <a:r>
              <a:rPr lang="ru-RU" sz="2800" dirty="0" err="1">
                <a:latin typeface="Times New Roman" panose="02020603050405020304" pitchFamily="18" charset="0"/>
                <a:cs typeface="Times New Roman" panose="02020603050405020304" pitchFamily="18" charset="0"/>
              </a:rPr>
              <a:t>маъносини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тушуниш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шунчалик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чуқур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 Физик </a:t>
            </a:r>
            <a:r>
              <a:rPr lang="ru-RU" sz="2800" dirty="0" err="1">
                <a:latin typeface="Times New Roman" panose="02020603050405020304" pitchFamily="18" charset="0"/>
                <a:cs typeface="Times New Roman" panose="02020603050405020304" pitchFamily="18" charset="0"/>
              </a:rPr>
              <a:t>катталикнинг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муайян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ҳақидаги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маълумотнинг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қисмидир</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6480720"/>
          </a:xfrm>
        </p:spPr>
        <p:txBody>
          <a:bodyPr>
            <a:norm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Турли усул ва асбоблар орқали ифодаланган технологик жараённинг ҳолати ҳақидаги ахборотларни маълумот, яъни информация деб биламиз. Информациялар, асосан, ўлчаш асбоблари ва қурилмалари ёрдамида олинади. Физик объектнинг сифат жиҳатдан умумий, лекин миқдор жиҳатдан ҳар бир объект учун алоҳида хусусияти физик катталик деб аталади. Шундай қилиб, ҳар бир физик катталик айнан шу катталикнинг сонли қиймати бирлигига кўпайтмасидан иборат бўлган индивидуал қиймати билан ифодаланади.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76057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323528" y="260648"/>
            <a:ext cx="8496944" cy="6264696"/>
          </a:xfrm>
          <a:prstGeom prst="round2DiagRect">
            <a:avLst>
              <a:gd name="adj1" fmla="val 14485"/>
              <a:gd name="adj2" fmla="val 0"/>
            </a:avLst>
          </a:prstGeom>
          <a:solidFill>
            <a:srgbClr val="BCEED0"/>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3200" dirty="0">
                <a:latin typeface="Times New Roman" panose="02020603050405020304" pitchFamily="18" charset="0"/>
                <a:cs typeface="Times New Roman" panose="02020603050405020304" pitchFamily="18" charset="0"/>
              </a:rPr>
              <a:t>Ўлчаш ўзгартиргичи – ўлчашлар воситаси сифатида ўлчаш ўзгартиришни ∆Р→∆а ни амалга оширишга имкон берди. Катталикнинг кетма-кет ўзгартиришлар қаторидан биттаси юз берадиган ўлчаш воситалари элементи ўзгартириш элементи деб аталади. Ўзгартириш элементи ҳар доим ҳам конструктив ажралиб турмайди, яъни ўлчаш воситаси тузилишининг айни битта элементи икки ва ундан ортиқ ўзгартириш элементига эга бўлиши мумкин.</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вал 1"/>
          <p:cNvSpPr/>
          <p:nvPr/>
        </p:nvSpPr>
        <p:spPr>
          <a:xfrm>
            <a:off x="323528" y="260648"/>
            <a:ext cx="8568952" cy="6408712"/>
          </a:xfrm>
          <a:prstGeom prst="ellipse">
            <a:avLst/>
          </a:prstGeom>
          <a:solidFill>
            <a:srgbClr val="FBDDF2"/>
          </a:solidFill>
        </p:spPr>
        <p:style>
          <a:lnRef idx="0">
            <a:schemeClr val="accent3"/>
          </a:lnRef>
          <a:fillRef idx="3">
            <a:schemeClr val="accent3"/>
          </a:fillRef>
          <a:effectRef idx="3">
            <a:schemeClr val="accent3"/>
          </a:effectRef>
          <a:fontRef idx="minor">
            <a:schemeClr val="lt1"/>
          </a:fontRef>
        </p:style>
        <p:txBody>
          <a:bodyPr rtlCol="0" anchor="ctr"/>
          <a:lstStyle/>
          <a:p>
            <a:pPr algn="ctr">
              <a:lnSpc>
                <a:spcPct val="120000"/>
              </a:lnSpc>
            </a:pPr>
            <a:r>
              <a:rPr lang="uz-Cyrl-UZ" sz="2800" dirty="0">
                <a:solidFill>
                  <a:sysClr val="windowText" lastClr="000000"/>
                </a:solidFill>
                <a:latin typeface="Times New Roman" panose="02020603050405020304" pitchFamily="18" charset="0"/>
                <a:cs typeface="Times New Roman" panose="02020603050405020304" pitchFamily="18" charset="0"/>
              </a:rPr>
              <a:t>Ўлчаш ахбороти сигнали ҳамма ўзгаришларининг амалга ошишини таъминловчи ўзгартириш элементлари тўплами ўлчаш воситасининг ўлчаш мақсади дейилади. Ўлчаш занжирида бевосита ўлчанаётган катталикнинг таъсирида бўлган биринчи ўзгартириш элементининг қисми сезгир элемент дейилади. </a:t>
            </a:r>
            <a:endParaRPr lang="ru-RU" sz="2800" dirty="0">
              <a:solidFill>
                <a:sysClr val="windowText" lastClr="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408712"/>
          </a:xfrm>
        </p:spPr>
        <p:txBody>
          <a:bodyPr>
            <a:noAutofit/>
          </a:bodyPr>
          <a:lstStyle/>
          <a:p>
            <a:pPr marL="0" indent="536575" algn="just">
              <a:lnSpc>
                <a:spcPct val="105000"/>
              </a:lnSpc>
              <a:buNone/>
            </a:pPr>
            <a:r>
              <a:rPr lang="uz-Cyrl-UZ" sz="2800" dirty="0">
                <a:latin typeface="Times New Roman" panose="02020603050405020304" pitchFamily="18" charset="0"/>
                <a:cs typeface="Times New Roman" panose="02020603050405020304" pitchFamily="18" charset="0"/>
              </a:rPr>
              <a:t>Сезгир элементнинг ўлчаш воситасини аниқлашда эътиборли бўлиш ва уни химоя арматураси билан чалкаштирмаслик керак, чунки бу арматура ўлчанаётган катталикка бевосита тегиб туради. «Ўлчаш ўзгартириши» тушунчаси «ўлчов ўзгартиргичи» тушунчасига қараганда анча кенг маънога эга, чунки айни бир ўлчов ўзгартириши ўлчов ўзгартиргичларнинг иш (таъсир) принципи турлича бўлган кетма-кетлик билан бажарилиши мумкин. Биринчи ҳолда бу симоб устунининг ҳарорат кўтарилиши натижасида кенгайишидаги силжиши бўлса, иккинчи ҳолда – қатламлари турлича бўлган ҳарорат кенгайиш коэффициентига эга бўлган биметалл пластинкаларнинг силжиши;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287340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251520" y="260648"/>
            <a:ext cx="8640960" cy="6408712"/>
          </a:xfrm>
        </p:spPr>
        <p:txBody>
          <a:bodyPr>
            <a:normAutofit fontScale="92500"/>
          </a:bodyPr>
          <a:lstStyle/>
          <a:p>
            <a:pPr marL="0" indent="0" algn="just">
              <a:lnSpc>
                <a:spcPct val="150000"/>
              </a:lnSpc>
              <a:buNone/>
            </a:pPr>
            <a:r>
              <a:rPr lang="uz-Cyrl-UZ" sz="2800" dirty="0">
                <a:latin typeface="Times New Roman" panose="02020603050405020304" pitchFamily="18" charset="0"/>
                <a:cs typeface="Times New Roman" panose="02020603050405020304" pitchFamily="18" charset="0"/>
              </a:rPr>
              <a:t>учинчи ҳолда – ҳарорат ўлчанадиган муҳит билан бевосита алоқада бўлган сезгир элемент билан боғлиқ асбоб кўрсаткичининг (стрелкасининг) силжиши. Шундай қилиб, ўлчаш ўзгартиришининг кўрсатмаси нимани ва нимага айлантириш керак, деган саволгагина жавоб беради, аниқ ўлчаш ўзгартиргичларининг кўрсатиши эса буни табиатан қандай бажариш мумкин, деган саволга жавоб беради. Аслида ўлчаш ўзгартиргичи бир хусусий ўлчаш ўзгартиришини бажарувчи маълум амал принципида ясалган техник қурилмани ифодалайди.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1377831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лако 1"/>
          <p:cNvSpPr/>
          <p:nvPr/>
        </p:nvSpPr>
        <p:spPr>
          <a:xfrm>
            <a:off x="323528" y="188640"/>
            <a:ext cx="8424936" cy="6480720"/>
          </a:xfrm>
          <a:prstGeom prst="cloud">
            <a:avLst/>
          </a:prstGeom>
          <a:solidFill>
            <a:schemeClr val="accent3">
              <a:lumMod val="20000"/>
              <a:lumOff val="80000"/>
            </a:schemeClr>
          </a:solidFill>
          <a:ln>
            <a:solidFill>
              <a:srgbClr val="FF0000"/>
            </a:solidFill>
          </a:ln>
        </p:spPr>
        <p:style>
          <a:lnRef idx="1">
            <a:schemeClr val="dk1"/>
          </a:lnRef>
          <a:fillRef idx="2">
            <a:schemeClr val="dk1"/>
          </a:fillRef>
          <a:effectRef idx="1">
            <a:schemeClr val="dk1"/>
          </a:effectRef>
          <a:fontRef idx="minor">
            <a:schemeClr val="dk1"/>
          </a:fontRef>
        </p:style>
        <p:txBody>
          <a:bodyPr rtlCol="0" anchor="ctr"/>
          <a:lstStyle/>
          <a:p>
            <a:pPr algn="ctr">
              <a:lnSpc>
                <a:spcPct val="120000"/>
              </a:lnSpc>
            </a:pPr>
            <a:r>
              <a:rPr lang="ru-RU" sz="2800" dirty="0" err="1">
                <a:solidFill>
                  <a:srgbClr val="002060"/>
                </a:solidFill>
                <a:latin typeface="Times New Roman" panose="02020603050405020304" pitchFamily="18" charset="0"/>
                <a:cs typeface="Times New Roman" panose="02020603050405020304" pitchFamily="18" charset="0"/>
              </a:rPr>
              <a:t>Ўлчаш</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ўзгартиргичининг</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асосий</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характеристикаларидан</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бири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ўзгартириш</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коэффициенти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бўлиб</a:t>
            </a:r>
            <a:r>
              <a:rPr lang="ru-RU" sz="2800" dirty="0">
                <a:solidFill>
                  <a:srgbClr val="002060"/>
                </a:solidFill>
                <a:latin typeface="Times New Roman" panose="02020603050405020304" pitchFamily="18" charset="0"/>
                <a:cs typeface="Times New Roman" panose="02020603050405020304" pitchFamily="18" charset="0"/>
              </a:rPr>
              <a:t>, у </a:t>
            </a:r>
            <a:r>
              <a:rPr lang="ru-RU" sz="2800" dirty="0" err="1">
                <a:solidFill>
                  <a:srgbClr val="002060"/>
                </a:solidFill>
                <a:latin typeface="Times New Roman" panose="02020603050405020304" pitchFamily="18" charset="0"/>
                <a:cs typeface="Times New Roman" panose="02020603050405020304" pitchFamily="18" charset="0"/>
              </a:rPr>
              <a:t>ўлчанаётган</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катталикни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акслантирувчи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ўзгартиргичнинг</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чиқишидаги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сигналнинг</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ўзгартиргич</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киришидаги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сигналга</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нисбатини</a:t>
            </a:r>
            <a:r>
              <a:rPr lang="ru-RU" sz="2800" dirty="0">
                <a:solidFill>
                  <a:srgbClr val="002060"/>
                </a:solidFill>
                <a:latin typeface="Times New Roman" panose="02020603050405020304" pitchFamily="18" charset="0"/>
                <a:cs typeface="Times New Roman" panose="02020603050405020304" pitchFamily="18" charset="0"/>
              </a:rPr>
              <a:t> </a:t>
            </a:r>
            <a:r>
              <a:rPr lang="ru-RU" sz="2800" dirty="0" err="1">
                <a:solidFill>
                  <a:srgbClr val="002060"/>
                </a:solidFill>
                <a:latin typeface="Times New Roman" panose="02020603050405020304" pitchFamily="18" charset="0"/>
                <a:cs typeface="Times New Roman" panose="02020603050405020304" pitchFamily="18" charset="0"/>
              </a:rPr>
              <a:t>ифодалайди</a:t>
            </a:r>
            <a:r>
              <a:rPr lang="ru-RU" sz="2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24936" cy="6408712"/>
          </a:xfrm>
        </p:spPr>
        <p:txBody>
          <a:bodyPr anchor="t">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Функционал вазифасига кўра ўлчаш ўзгартиргичларини қуйидаги турларга ажратиш қабул қилинган: бирламчи, оралиқ, масштабли, узатувчи ва бошқалар. Бирламчи ўлчаш ўзгартиргичи – ўлчаш ўзгартиргичи биринчи босқичи бўлиб, унга ўлчанаётган физик катталик қийматини бошқа физик катталик қийматига ўзгартиради, масалан, деформацион манометрнинг найсимон пружинаси. Бирламчи ўлчаш ўзгартиргичи ёрдамида ўлчанадиган катталик ёки ўзгартириладиган физик катталик бошқа ўзгартиргичга ёки ўлчаш асбобига узатилиши мумкин.</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77552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468210" y="260648"/>
            <a:ext cx="8229600" cy="6369571"/>
          </a:xfrm>
        </p:spPr>
        <p:txBody>
          <a:bodyPr>
            <a:normAutofit fontScale="92500"/>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Оралиқ ўлчаш ўзгартиргичи – ўлчаш занжирида бирламчи ўзгартиргичдан кейинги ўринни эгаллаган ўлчаш ўзгартиргич бўлиб ўлчанаётган физик катталикни унификация (бир хил) сигналга ўзгартиришга мўлжалланган ўзгартиргичдир.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Узатувчи ўлчаш ўзгартиргичи – ўлчаш ахбороти сигналларини масофадан туриб узатиш учун мўлжалланган ўзгартиргичдир.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Масштабли ўлчаш ўзгартиргичи – катталикни берилган марта ўлчаш учун мўлжалланган ўзгартиргич.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539750" algn="just">
              <a:lnSpc>
                <a:spcPct val="120000"/>
              </a:lnSpc>
              <a:buNone/>
            </a:pPr>
            <a:r>
              <a:rPr lang="ru-RU" sz="2800" dirty="0" err="1">
                <a:latin typeface="Times New Roman" panose="02020603050405020304" pitchFamily="18" charset="0"/>
                <a:cs typeface="Times New Roman" panose="02020603050405020304" pitchFamily="18" charset="0"/>
              </a:rPr>
              <a:t>Истаган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ўзгартиргичи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конструктив </a:t>
            </a:r>
            <a:r>
              <a:rPr lang="ru-RU" sz="2800" dirty="0" err="1">
                <a:latin typeface="Times New Roman" panose="02020603050405020304" pitchFamily="18" charset="0"/>
                <a:cs typeface="Times New Roman" panose="02020603050405020304" pitchFamily="18" charset="0"/>
              </a:rPr>
              <a:t>бирлаштирилган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объектига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ўрнатилган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ўлчамлари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массаси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омилларга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мустаҳкамлигига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нисбатан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жавоб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ўзгартиргичларининг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қатор</a:t>
            </a:r>
            <a:r>
              <a:rPr lang="ru-RU" sz="2800" dirty="0">
                <a:latin typeface="Times New Roman" panose="02020603050405020304" pitchFamily="18" charset="0"/>
                <a:cs typeface="Times New Roman" panose="02020603050405020304" pitchFamily="18" charset="0"/>
              </a:rPr>
              <a:t> конструктив </a:t>
            </a:r>
            <a:r>
              <a:rPr lang="ru-RU" sz="2800" dirty="0" err="1">
                <a:latin typeface="Times New Roman" panose="02020603050405020304" pitchFamily="18" charset="0"/>
                <a:cs typeface="Times New Roman" panose="02020603050405020304" pitchFamily="18" charset="0"/>
              </a:rPr>
              <a:t>тўпламини</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аташ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қилинган</a:t>
            </a:r>
            <a:r>
              <a:rPr lang="ru-RU" sz="2800" dirty="0">
                <a:latin typeface="Times New Roman" panose="02020603050405020304" pitchFamily="18" charset="0"/>
                <a:cs typeface="Times New Roman" panose="02020603050405020304" pitchFamily="18" charset="0"/>
              </a:rPr>
              <a:t>. </a:t>
            </a:r>
          </a:p>
          <a:p>
            <a:pPr marL="0" indent="539750" algn="just">
              <a:lnSpc>
                <a:spcPct val="120000"/>
              </a:lnSpc>
              <a:buNone/>
            </a:pP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хиллаштирилган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табиий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дискрет</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контактли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фарқ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indent="0" algn="ctr">
              <a:lnSpc>
                <a:spcPct val="150000"/>
              </a:lnSpc>
              <a:spcBef>
                <a:spcPts val="600"/>
              </a:spcBef>
              <a:buNone/>
            </a:pPr>
            <a:r>
              <a:rPr lang="ru-RU" sz="2800" b="1" dirty="0" smtClean="0">
                <a:latin typeface="Times New Roman" panose="02020603050405020304" pitchFamily="18" charset="0"/>
                <a:cs typeface="Times New Roman" panose="02020603050405020304" pitchFamily="18" charset="0"/>
              </a:rPr>
              <a:t>24.2.</a:t>
            </a:r>
            <a:r>
              <a:rPr lang="en-US" sz="2800" b="1" dirty="0" smtClean="0">
                <a:latin typeface="Times New Roman" panose="02020603050405020304" pitchFamily="18" charset="0"/>
                <a:cs typeface="Times New Roman" panose="02020603050405020304" pitchFamily="18" charset="0"/>
              </a:rPr>
              <a:t> </a:t>
            </a:r>
            <a:r>
              <a:rPr lang="ru-RU" sz="2800" b="1" dirty="0" smtClean="0">
                <a:latin typeface="Times New Roman" panose="02020603050405020304" pitchFamily="18" charset="0"/>
                <a:cs typeface="Times New Roman" panose="02020603050405020304" pitchFamily="18" charset="0"/>
              </a:rPr>
              <a:t>Механик </a:t>
            </a:r>
            <a:r>
              <a:rPr lang="ru-RU" sz="2800" b="1" dirty="0" err="1">
                <a:latin typeface="Times New Roman" panose="02020603050405020304" pitchFamily="18" charset="0"/>
                <a:cs typeface="Times New Roman" panose="02020603050405020304" pitchFamily="18" charset="0"/>
              </a:rPr>
              <a:t>тизимли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ростлаш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қурилмалари</a:t>
            </a:r>
            <a:r>
              <a:rPr lang="ru-RU" sz="2800" b="1" dirty="0">
                <a:latin typeface="Times New Roman" panose="02020603050405020304" pitchFamily="18" charset="0"/>
                <a:cs typeface="Times New Roman" panose="02020603050405020304" pitchFamily="18" charset="0"/>
              </a:rPr>
              <a:t>.</a:t>
            </a:r>
          </a:p>
          <a:p>
            <a:pPr marL="0" indent="539750" algn="just">
              <a:lnSpc>
                <a:spcPct val="150000"/>
              </a:lnSpc>
              <a:spcBef>
                <a:spcPts val="600"/>
              </a:spcBef>
              <a:buNone/>
            </a:pPr>
            <a:endParaRPr lang="en-US" sz="2800" dirty="0">
              <a:latin typeface="Times New Roman" panose="02020603050405020304" pitchFamily="18" charset="0"/>
              <a:cs typeface="Times New Roman" panose="02020603050405020304" pitchFamily="18" charset="0"/>
            </a:endParaRPr>
          </a:p>
          <a:p>
            <a:pPr marL="0" indent="539750" algn="just">
              <a:lnSpc>
                <a:spcPct val="150000"/>
              </a:lnSpc>
              <a:spcBef>
                <a:spcPts val="600"/>
              </a:spcBef>
              <a:buNone/>
            </a:pPr>
            <a:r>
              <a:rPr lang="ru-RU" sz="2800" dirty="0" err="1" smtClean="0">
                <a:latin typeface="Times New Roman" panose="02020603050405020304" pitchFamily="18" charset="0"/>
                <a:cs typeface="Times New Roman" panose="02020603050405020304" pitchFamily="18" charset="0"/>
              </a:rPr>
              <a:t>Автоматлаштирилган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даставвал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унинг</a:t>
            </a:r>
            <a:r>
              <a:rPr lang="ru-RU" sz="2800" dirty="0">
                <a:latin typeface="Times New Roman" panose="02020603050405020304" pitchFamily="18" charset="0"/>
                <a:cs typeface="Times New Roman" panose="02020603050405020304" pitchFamily="18" charset="0"/>
              </a:rPr>
              <a:t> объект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тўғрисида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ўйлаб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 Айни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гап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алоқани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амалга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ижро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ҳақида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бормоқда</a:t>
            </a:r>
            <a:r>
              <a:rPr lang="ru-RU"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790797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16632"/>
            <a:ext cx="8640960" cy="6480720"/>
          </a:xfrm>
        </p:spPr>
        <p:txBody>
          <a:bodyPr>
            <a:noAutofit/>
          </a:bodyPr>
          <a:lstStyle/>
          <a:p>
            <a:pPr marL="0" lvl="0" indent="358775" algn="just">
              <a:buNone/>
            </a:pPr>
            <a:r>
              <a:rPr lang="ru-RU" sz="2600" dirty="0">
                <a:latin typeface="Times New Roman" panose="02020603050405020304" pitchFamily="18" charset="0"/>
                <a:cs typeface="Times New Roman" panose="02020603050405020304" pitchFamily="18" charset="0"/>
              </a:rPr>
              <a:t>Датчик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ижро</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механизмларнинг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қаерга</a:t>
            </a:r>
            <a:r>
              <a:rPr lang="ru-RU" sz="2600" dirty="0">
                <a:latin typeface="Times New Roman" panose="02020603050405020304" pitchFamily="18" charset="0"/>
                <a:cs typeface="Times New Roman" panose="02020603050405020304" pitchFamily="18" charset="0"/>
              </a:rPr>
              <a:t> – </a:t>
            </a:r>
            <a:r>
              <a:rPr lang="ru-RU" sz="2600" dirty="0" err="1">
                <a:latin typeface="Times New Roman" panose="02020603050405020304" pitchFamily="18" charset="0"/>
                <a:cs typeface="Times New Roman" panose="02020603050405020304" pitchFamily="18" charset="0"/>
              </a:rPr>
              <a:t>тизимга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объектига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боғланиши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ҳақида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бахслашиш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мумкин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лекин</a:t>
            </a:r>
            <a:r>
              <a:rPr lang="ru-RU" sz="2600" dirty="0">
                <a:latin typeface="Times New Roman" panose="02020603050405020304" pitchFamily="18" charset="0"/>
                <a:cs typeface="Times New Roman" panose="02020603050405020304" pitchFamily="18" charset="0"/>
              </a:rPr>
              <a:t> улар </a:t>
            </a:r>
            <a:r>
              <a:rPr lang="ru-RU" sz="2600" dirty="0" err="1">
                <a:latin typeface="Times New Roman" panose="02020603050405020304" pitchFamily="18" charset="0"/>
                <a:cs typeface="Times New Roman" panose="02020603050405020304" pitchFamily="18" charset="0"/>
              </a:rPr>
              <a:t>қаерга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тааллуқли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ёки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боғланган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бўлмасин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нарса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аниқ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воситалар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томондан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объектнинг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ажралмас</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қисми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чунки</a:t>
            </a:r>
            <a:r>
              <a:rPr lang="ru-RU" sz="2600" dirty="0">
                <a:latin typeface="Times New Roman" panose="02020603050405020304" pitchFamily="18" charset="0"/>
                <a:cs typeface="Times New Roman" panose="02020603050405020304" pitchFamily="18" charset="0"/>
              </a:rPr>
              <a:t> улар </a:t>
            </a:r>
            <a:r>
              <a:rPr lang="ru-RU" sz="2600" dirty="0" err="1">
                <a:latin typeface="Times New Roman" panose="02020603050405020304" pitchFamily="18" charset="0"/>
                <a:cs typeface="Times New Roman" panose="02020603050405020304" pitchFamily="18" charset="0"/>
              </a:rPr>
              <a:t>унинг</a:t>
            </a:r>
            <a:r>
              <a:rPr lang="ru-RU" sz="2600" dirty="0">
                <a:latin typeface="Times New Roman" panose="02020603050405020304" pitchFamily="18" charset="0"/>
                <a:cs typeface="Times New Roman" panose="02020603050405020304" pitchFamily="18" charset="0"/>
              </a:rPr>
              <a:t> ичига </a:t>
            </a:r>
            <a:r>
              <a:rPr lang="ru-RU" sz="2600" dirty="0" err="1">
                <a:latin typeface="Times New Roman" panose="02020603050405020304" pitchFamily="18" charset="0"/>
                <a:cs typeface="Times New Roman" panose="02020603050405020304" pitchFamily="18" charset="0"/>
              </a:rPr>
              <a:t>ўрнатилган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ва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маълумотларни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узатишга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ҳамда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ишлов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натижасида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олинган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буйруқларни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бажариш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қабул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қилишга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имкон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беради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иккинчи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томондан</a:t>
            </a:r>
            <a:r>
              <a:rPr lang="ru-RU" sz="2600" dirty="0">
                <a:latin typeface="Times New Roman" panose="02020603050405020304" pitchFamily="18" charset="0"/>
                <a:cs typeface="Times New Roman" panose="02020603050405020304" pitchFamily="18" charset="0"/>
              </a:rPr>
              <a:t> улар </a:t>
            </a:r>
            <a:r>
              <a:rPr lang="ru-RU" sz="2600" dirty="0" err="1">
                <a:latin typeface="Times New Roman" panose="02020603050405020304" pitchFamily="18" charset="0"/>
                <a:cs typeface="Times New Roman" panose="02020603050405020304" pitchFamily="18" charset="0"/>
              </a:rPr>
              <a:t>бошқариш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тизимининг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ажралмас</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қисмидир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чунки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датчиклар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ҳам</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ижро</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этувчи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механизмлар</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ҳам</a:t>
            </a:r>
            <a:r>
              <a:rPr lang="ru-RU" sz="2600" dirty="0">
                <a:latin typeface="Times New Roman" panose="02020603050405020304" pitchFamily="18" charset="0"/>
                <a:cs typeface="Times New Roman" panose="02020603050405020304" pitchFamily="18" charset="0"/>
              </a:rPr>
              <a:t> органик </a:t>
            </a:r>
            <a:r>
              <a:rPr lang="ru-RU" sz="2600" dirty="0" err="1">
                <a:latin typeface="Times New Roman" panose="02020603050405020304" pitchFamily="18" charset="0"/>
                <a:cs typeface="Times New Roman" panose="02020603050405020304" pitchFamily="18" charset="0"/>
              </a:rPr>
              <a:t>жиҳатдан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унга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мувофиқ</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яъни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тизимнинг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бошқарилувчи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жараён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ҳақидаги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кирувчи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ахборотни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қабул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бошқарув</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объектининг</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эса</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бошқарувчи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ҳисоблаш</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машинасидан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келаётган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чиқувчи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ахборотни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қабул</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қилиши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учун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мослашган</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бўлиши</a:t>
            </a:r>
            <a:r>
              <a:rPr lang="ru-RU" sz="2600" dirty="0">
                <a:latin typeface="Times New Roman" panose="02020603050405020304" pitchFamily="18" charset="0"/>
                <a:cs typeface="Times New Roman" panose="02020603050405020304" pitchFamily="18" charset="0"/>
              </a:rPr>
              <a:t> </a:t>
            </a:r>
            <a:r>
              <a:rPr lang="ru-RU" sz="2600" dirty="0" err="1">
                <a:latin typeface="Times New Roman" panose="02020603050405020304" pitchFamily="18" charset="0"/>
                <a:cs typeface="Times New Roman" panose="02020603050405020304" pitchFamily="18" charset="0"/>
              </a:rPr>
              <a:t>керак</a:t>
            </a:r>
            <a:r>
              <a:rPr lang="ru-RU" sz="2600" dirty="0">
                <a:latin typeface="Times New Roman" panose="02020603050405020304" pitchFamily="18" charset="0"/>
                <a:cs typeface="Times New Roman" panose="02020603050405020304" pitchFamily="18" charset="0"/>
              </a:rPr>
              <a:t>.</a:t>
            </a:r>
            <a:endParaRPr lang="ru-R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32696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536575" algn="just">
              <a:spcBef>
                <a:spcPts val="600"/>
              </a:spcBef>
              <a:buNone/>
            </a:pPr>
            <a:r>
              <a:rPr lang="ru-RU" sz="2800" dirty="0" err="1">
                <a:latin typeface="Times New Roman" panose="02020603050405020304" pitchFamily="18" charset="0"/>
                <a:cs typeface="Times New Roman" panose="02020603050405020304" pitchFamily="18" charset="0"/>
              </a:rPr>
              <a:t>Ҳозирда</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ижро</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жиҳозлар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агрегатлар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станоклар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комплекс </a:t>
            </a:r>
            <a:r>
              <a:rPr lang="ru-RU" sz="2800" dirty="0" err="1">
                <a:latin typeface="Times New Roman" panose="02020603050405020304" pitchFamily="18" charset="0"/>
                <a:cs typeface="Times New Roman" panose="02020603050405020304" pitchFamily="18" charset="0"/>
              </a:rPr>
              <a:t>етказиб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анъанаси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мавжуд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бўлиб</a:t>
            </a:r>
            <a:r>
              <a:rPr lang="ru-RU" sz="2800" dirty="0">
                <a:latin typeface="Times New Roman" panose="02020603050405020304" pitchFamily="18" charset="0"/>
                <a:cs typeface="Times New Roman" panose="02020603050405020304" pitchFamily="18" charset="0"/>
              </a:rPr>
              <a:t>, бунда,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турлича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уланишлар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эҳтимоли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олинади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Демак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принципи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характеристикалари</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мақсад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объектининг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буюртмачининг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вазифаси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органлар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жавоб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танлашда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эътиборни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нимага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лозимлигини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чиқамиз</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536575">
              <a:lnSpc>
                <a:spcPct val="150000"/>
              </a:lnSpc>
              <a:spcBef>
                <a:spcPts val="600"/>
              </a:spcBef>
              <a:buNone/>
            </a:pPr>
            <a:r>
              <a:rPr lang="ru-RU" sz="2800" b="1" dirty="0" smtClean="0">
                <a:latin typeface="Times New Roman" panose="02020603050405020304" pitchFamily="18" charset="0"/>
                <a:cs typeface="Times New Roman" panose="02020603050405020304" pitchFamily="18" charset="0"/>
              </a:rPr>
              <a:t>1</a:t>
            </a:r>
            <a:r>
              <a:rPr lang="ru-RU" sz="2800" b="1" dirty="0">
                <a:latin typeface="Times New Roman" panose="02020603050405020304" pitchFamily="18" charset="0"/>
                <a:cs typeface="Times New Roman" panose="02020603050405020304" pitchFamily="18" charset="0"/>
              </a:rPr>
              <a:t>. Датчик </a:t>
            </a:r>
            <a:r>
              <a:rPr lang="ru-RU" sz="2800" b="1" dirty="0" err="1">
                <a:latin typeface="Times New Roman" panose="02020603050405020304" pitchFamily="18" charset="0"/>
                <a:cs typeface="Times New Roman" panose="02020603050405020304" pitchFamily="18" charset="0"/>
              </a:rPr>
              <a:t>чиқиш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сигналининг</a:t>
            </a:r>
            <a:r>
              <a:rPr lang="ru-RU" sz="2800" b="1" dirty="0">
                <a:latin typeface="Times New Roman" panose="02020603050405020304" pitchFamily="18" charset="0"/>
                <a:cs typeface="Times New Roman" panose="02020603050405020304" pitchFamily="18" charset="0"/>
              </a:rPr>
              <a:t> физик </a:t>
            </a:r>
            <a:r>
              <a:rPr lang="ru-RU" sz="2800" b="1" dirty="0" err="1">
                <a:latin typeface="Times New Roman" panose="02020603050405020304" pitchFamily="18" charset="0"/>
                <a:cs typeface="Times New Roman" panose="02020603050405020304" pitchFamily="18" charset="0"/>
              </a:rPr>
              <a:t>табиати</a:t>
            </a:r>
            <a:r>
              <a:rPr lang="ru-RU" sz="2800" b="1" dirty="0">
                <a:latin typeface="Times New Roman" panose="02020603050405020304" pitchFamily="18" charset="0"/>
                <a:cs typeface="Times New Roman" panose="02020603050405020304" pitchFamily="18" charset="0"/>
              </a:rPr>
              <a:t>. </a:t>
            </a:r>
          </a:p>
          <a:p>
            <a:pPr marL="0" indent="536575" algn="just">
              <a:lnSpc>
                <a:spcPct val="150000"/>
              </a:lnSpc>
              <a:spcBef>
                <a:spcPts val="600"/>
              </a:spcBef>
              <a:buNone/>
            </a:pPr>
            <a:r>
              <a:rPr lang="ru-RU" sz="2800" dirty="0" err="1" smtClean="0">
                <a:latin typeface="Times New Roman" panose="02020603050405020304" pitchFamily="18" charset="0"/>
                <a:cs typeface="Times New Roman" panose="02020603050405020304" pitchFamily="18" charset="0"/>
              </a:rPr>
              <a:t>Ҳисоблаш</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маълумотлар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баъзида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табиатдаги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пневмоэлементлар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оқимчали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Лекин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кўпчилик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ҳолларда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чиқишидан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характеристикали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электрсигналлар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керак</a:t>
            </a:r>
            <a:r>
              <a:rPr lang="ru-RU" sz="2800"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640960" cy="6552728"/>
          </a:xfrm>
        </p:spPr>
        <p:txBody>
          <a:bodyPr>
            <a:noAutofit/>
          </a:bodyPr>
          <a:lstStyle/>
          <a:p>
            <a:pPr marL="0" indent="0" algn="just">
              <a:lnSpc>
                <a:spcPct val="150000"/>
              </a:lnSpc>
              <a:spcBef>
                <a:spcPts val="0"/>
              </a:spcBef>
              <a:buNone/>
            </a:pPr>
            <a:r>
              <a:rPr lang="en-US"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Шунинг</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катталиклар</a:t>
            </a:r>
            <a:r>
              <a:rPr lang="ru-RU" sz="2800" dirty="0">
                <a:latin typeface="Times New Roman" panose="02020603050405020304" pitchFamily="18" charset="0"/>
                <a:cs typeface="Times New Roman" panose="02020603050405020304" pitchFamily="18" charset="0"/>
              </a:rPr>
              <a:t> (температура, </a:t>
            </a:r>
            <a:r>
              <a:rPr lang="ru-RU" sz="2800" dirty="0" err="1">
                <a:latin typeface="Times New Roman" panose="02020603050405020304" pitchFamily="18" charset="0"/>
                <a:cs typeface="Times New Roman" panose="02020603050405020304" pitchFamily="18" charset="0"/>
              </a:rPr>
              <a:t>босим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фазода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вазиятни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датчиклари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ноэлектрик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катталикларни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ўзгартиргичлар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баъзан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иккиламчи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асбоблар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дейилади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тузилиш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жиҳатдан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қайд</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этувчи</a:t>
            </a:r>
            <a:r>
              <a:rPr lang="ru-RU" sz="2800" dirty="0">
                <a:latin typeface="Times New Roman" panose="02020603050405020304" pitchFamily="18" charset="0"/>
                <a:cs typeface="Times New Roman" panose="02020603050405020304" pitchFamily="18" charset="0"/>
              </a:rPr>
              <a:t>) элемент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тайёрланади</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атамаси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эса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ўзгартиргич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биргаликдаги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ифодалайди</a:t>
            </a:r>
            <a:r>
              <a:rPr lang="ru-RU" sz="28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nSpc>
                <a:spcPct val="150000"/>
              </a:lnSpc>
              <a:buNone/>
            </a:pPr>
            <a:r>
              <a:rPr lang="ru-RU" sz="2800" b="1" dirty="0">
                <a:latin typeface="Times New Roman" panose="02020603050405020304" pitchFamily="18" charset="0"/>
                <a:cs typeface="Times New Roman" panose="02020603050405020304" pitchFamily="18" charset="0"/>
              </a:rPr>
              <a:t>2. Датчик </a:t>
            </a:r>
            <a:r>
              <a:rPr lang="ru-RU" sz="2800" b="1" dirty="0" err="1">
                <a:latin typeface="Times New Roman" panose="02020603050405020304" pitchFamily="18" charset="0"/>
                <a:cs typeface="Times New Roman" panose="02020603050405020304" pitchFamily="18" charset="0"/>
              </a:rPr>
              <a:t>чиқиш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сигналининг</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параметрлари</a:t>
            </a:r>
            <a:r>
              <a:rPr lang="ru-RU" sz="2800" b="1" dirty="0">
                <a:latin typeface="Times New Roman" panose="02020603050405020304" pitchFamily="18" charset="0"/>
                <a:cs typeface="Times New Roman" panose="02020603050405020304" pitchFamily="18" charset="0"/>
              </a:rPr>
              <a:t>.</a:t>
            </a:r>
            <a:endParaRPr lang="uz-Cyrl-UZ" sz="1800" b="1" dirty="0" smtClean="0">
              <a:latin typeface="Times New Roman" panose="02020603050405020304" pitchFamily="18" charset="0"/>
              <a:cs typeface="Times New Roman" panose="02020603050405020304" pitchFamily="18" charset="0"/>
            </a:endParaRPr>
          </a:p>
          <a:p>
            <a:pPr marL="0" indent="536575" algn="just">
              <a:lnSpc>
                <a:spcPct val="120000"/>
              </a:lnSpc>
              <a:spcBef>
                <a:spcPts val="600"/>
              </a:spcBef>
              <a:buNone/>
            </a:pPr>
            <a:r>
              <a:rPr lang="ru-RU" sz="2800" dirty="0" err="1">
                <a:latin typeface="Times New Roman" panose="02020603050405020304" pitchFamily="18" charset="0"/>
                <a:cs typeface="Times New Roman" panose="02020603050405020304" pitchFamily="18" charset="0"/>
              </a:rPr>
              <a:t>Замонавий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тахминан</a:t>
            </a:r>
            <a:r>
              <a:rPr lang="ru-RU" sz="2800" dirty="0">
                <a:latin typeface="Times New Roman" panose="02020603050405020304" pitchFamily="18" charset="0"/>
                <a:cs typeface="Times New Roman" panose="02020603050405020304" pitchFamily="18" charset="0"/>
              </a:rPr>
              <a:t> 6-24 В </a:t>
            </a:r>
            <a:r>
              <a:rPr lang="ru-RU" sz="2800" dirty="0" err="1">
                <a:latin typeface="Times New Roman" panose="02020603050405020304" pitchFamily="18" charset="0"/>
                <a:cs typeface="Times New Roman" panose="02020603050405020304" pitchFamily="18" charset="0"/>
              </a:rPr>
              <a:t>ўзгармас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дискрет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датчик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сигналининг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даражаси</a:t>
            </a:r>
            <a:r>
              <a:rPr lang="ru-RU" sz="2800" dirty="0">
                <a:latin typeface="Times New Roman" panose="02020603050405020304" pitchFamily="18" charset="0"/>
                <a:cs typeface="Times New Roman" panose="02020603050405020304" pitchFamily="18" charset="0"/>
              </a:rPr>
              <a:t> шу </a:t>
            </a:r>
            <a:r>
              <a:rPr lang="ru-RU" sz="2800" dirty="0" err="1">
                <a:latin typeface="Times New Roman" panose="02020603050405020304" pitchFamily="18" charset="0"/>
                <a:cs typeface="Times New Roman" panose="02020603050405020304" pitchFamily="18" charset="0"/>
              </a:rPr>
              <a:t>даражага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мувофиқдир</a:t>
            </a:r>
            <a:r>
              <a:rPr lang="ru-RU" sz="2800" dirty="0">
                <a:latin typeface="Times New Roman" panose="02020603050405020304" pitchFamily="18" charset="0"/>
                <a:cs typeface="Times New Roman" panose="02020603050405020304" pitchFamily="18" charset="0"/>
              </a:rPr>
              <a:t>. Объект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боғланиш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қурилмалари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(ОБҚ)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чиқиладиган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техникаси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комплектига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одатда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вольтли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кучланишли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сигналларни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220 В) </a:t>
            </a:r>
            <a:r>
              <a:rPr lang="ru-RU" sz="2800" dirty="0" err="1">
                <a:latin typeface="Times New Roman" panose="02020603050405020304" pitchFamily="18" charset="0"/>
                <a:cs typeface="Times New Roman" panose="02020603050405020304" pitchFamily="18" charset="0"/>
              </a:rPr>
              <a:t>қабул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мўлжалланган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блоклар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киритилган</a:t>
            </a:r>
            <a:r>
              <a:rPr lang="ru-RU" sz="2800" dirty="0">
                <a:latin typeface="Times New Roman" panose="02020603050405020304" pitchFamily="18" charset="0"/>
                <a:cs typeface="Times New Roman" panose="02020603050405020304" pitchFamily="18" charset="0"/>
              </a:rPr>
              <a:t>.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552728"/>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Бироқ бундай блоклардан фойдаланиш фақат чиқиши паст вольтли датчикдан фойдаланиш мумкин бўлмаган ҳоллардагина мақсадга мувофиқдир. Дискрет сигналлар датчиги чиқишда фақат икки қийматга эга бўлиши, уларни 0 (сигнал йўқ) ва 1 (сигнал бор) тарзида талқин этиш мумкин. Бундай датчикларни танлашда буюртмачи ўзгартиргичнинг чиқишида 0 электр сигналининг максимал қиймати 1 сигналнинг максимал қийматидан (тизим бу қийматларни 0 учун 1 ни ва аксинча қабул қилиб «адаштирмаслик» учун) анча фарқ қилиш (5-10 марта) кераклигини ҳисобга олиш лозим.</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90213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1"/>
            <p:extLst>
              <p:ext uri="{D42A27DB-BD31-4B8C-83A1-F6EECF244321}">
                <p14:modId xmlns:p14="http://schemas.microsoft.com/office/powerpoint/2010/main" val="1054884654"/>
              </p:ext>
            </p:extLst>
          </p:nvPr>
        </p:nvGraphicFramePr>
        <p:xfrm>
          <a:off x="323850" y="188913"/>
          <a:ext cx="8424863" cy="6480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215758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b="1" dirty="0">
                <a:latin typeface="Times New Roman" panose="02020603050405020304" pitchFamily="18" charset="0"/>
                <a:cs typeface="Times New Roman" panose="02020603050405020304" pitchFamily="18" charset="0"/>
              </a:rPr>
              <a:t>3. Датчикларнинг турини танлаш.</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Ишлаш принципига кўра датчиклар контактли ва контактсиз турларга бўлинади. Контактли датчикнинг чиқишидаги сигнал контактларнинг масалан, электр реле контактларининг) механик туташуви ҳисобига электр занжирининг уланиши натижасида шаклланади. Контактсиз датчик чиқишидаги сигнал контактсиз элементнинг (масалан, транзисторнинг) қайта уланиши натижасида шаклланади.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77718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Ҳисоблаш техникаси воситалари контактсиз элементлардан қилингани учун ўзининг ишлаш принципи бўйича ҳам, электр сигналлари параметрлари бўйича ҳам тизимга осон мослашиб кетадиган контактсиз датчиклар афзалрокдир. Шуни таъкидлаб ўтиш жоизки, контактли датчиклардан фақат бошқалари бўлмаганда ёки датчик билан тизим кириши ўртасида гальваник боғланиш йўқлигини таъминлаш талаб қилинган ҳоллардагина фойдаланиш мумкин (маълум бир сабабларга кўра). У ҳолда объектнинг чиқиш сигнали сифатида датчикнинг«соф» контактидан фойдаланилади.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72134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437112"/>
            <a:ext cx="8424936" cy="2232248"/>
          </a:xfrm>
        </p:spPr>
        <p:txBody>
          <a:bodyPr>
            <a:noAutofit/>
          </a:bodyPr>
          <a:lstStyle/>
          <a:p>
            <a:pPr marL="0" indent="536575" algn="ctr">
              <a:buNone/>
            </a:pPr>
            <a:r>
              <a:rPr lang="uz-Cyrl-UZ" sz="2400" dirty="0">
                <a:latin typeface="Times New Roman" panose="02020603050405020304" pitchFamily="18" charset="0"/>
                <a:cs typeface="Times New Roman" panose="02020603050405020304" pitchFamily="18" charset="0"/>
              </a:rPr>
              <a:t>24.1-расм. Контактсиз ва контактли датчикларнинг тизим билан боғланиш схемалари.</a:t>
            </a:r>
          </a:p>
          <a:p>
            <a:pPr marL="0" indent="536575" algn="ctr">
              <a:buNone/>
            </a:pPr>
            <a:r>
              <a:rPr lang="uz-Cyrl-UZ" sz="2400" dirty="0">
                <a:latin typeface="Times New Roman" panose="02020603050405020304" pitchFamily="18" charset="0"/>
                <a:cs typeface="Times New Roman" panose="02020603050405020304" pitchFamily="18" charset="0"/>
              </a:rPr>
              <a:t>а- контактсиз датчикнинг тизим чиқиши билан боғланишининг схематик кўрсатилиши, б,в- датчиклариинг контактли ўзгартиргич билан уланган икки усулинииг схематик кўрсатилиши</a:t>
            </a:r>
            <a:r>
              <a:rPr lang="uz-Cyrl-UZ" sz="2400" dirty="0" smtClean="0">
                <a:latin typeface="Times New Roman" panose="02020603050405020304" pitchFamily="18" charset="0"/>
                <a:cs typeface="Times New Roman" panose="02020603050405020304" pitchFamily="18" charset="0"/>
              </a:rPr>
              <a:t>.</a:t>
            </a:r>
            <a:endParaRPr lang="uz-Cyrl-UZ" sz="2400" dirty="0">
              <a:latin typeface="Times New Roman" panose="02020603050405020304" pitchFamily="18" charset="0"/>
              <a:cs typeface="Times New Roman" panose="02020603050405020304"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8640"/>
            <a:ext cx="8582404"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660036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24.1-расм, а да контактсиз датчикнинг чиқиши билан боғланиши схематик кўрсатилган, б, в да эса датчикларнинг контактли ўзгартиргич билан уланишининг икки усули схематик кўрсатилган. Расмда қуйидагилар шартли равишда тасвирланган: 1-бошқариш объекти; 2-датчикнинг ўлчаш элементи; 3-контактсиз иккиламчи асбоб (датчик ўзгартиргичи); 3-контактли ўзгартиргич; 4-тизимнинг кириш сигналларини қабул қилиш бўғини; 5- бошқариш тизими; </a:t>
            </a:r>
            <a:r>
              <a:rPr lang="en-US" sz="2800" dirty="0">
                <a:latin typeface="Times New Roman" panose="02020603050405020304" pitchFamily="18" charset="0"/>
                <a:cs typeface="Times New Roman" panose="02020603050405020304" pitchFamily="18" charset="0"/>
              </a:rPr>
              <a:t>U-</a:t>
            </a:r>
            <a:r>
              <a:rPr lang="uz-Cyrl-UZ" sz="2800" dirty="0">
                <a:latin typeface="Times New Roman" panose="02020603050405020304" pitchFamily="18" charset="0"/>
                <a:cs typeface="Times New Roman" panose="02020603050405020304" pitchFamily="18" charset="0"/>
              </a:rPr>
              <a:t>датчикни таъминловчи кучланиш.</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62120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Ижро этувчи механизмларга талаблар асосан бошқариш объекти томонидан ва бироз даражада бошқарувчи тизим томонидан белгиланади. Ҳақиқатдан, агар, масалан, ижро этувчи орган бирор контактор бўлса, у ҳолда унинг характеристикалари биринчи навбатда бу контакт улайдиган занжирларнинг қуввати билан белгиланади. Иккинчи томонидан, тизим таркибига кирувчи чиқиш кучайтиргичларининг номенклатураси, одатда, анча чекланган ва бошқарув объекти турли ижро этувчи механизмларининг катта спектрларини ҳар доим ҳам «қоплаб» ололмайди.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4123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88640"/>
            <a:ext cx="8424936" cy="6480720"/>
          </a:xfrm>
        </p:spPr>
        <p:txBody>
          <a:bodyPr>
            <a:noAutofit/>
          </a:bodyPr>
          <a:lstStyle/>
          <a:p>
            <a:pPr marL="0" indent="536575" algn="just">
              <a:buNone/>
            </a:pPr>
            <a:r>
              <a:rPr lang="uz-Cyrl-UZ" sz="2800" dirty="0">
                <a:latin typeface="Times New Roman" panose="02020603050405020304" pitchFamily="18" charset="0"/>
                <a:cs typeface="Times New Roman" panose="02020603050405020304" pitchFamily="18" charset="0"/>
              </a:rPr>
              <a:t>Буюртмачининг вазифаси шундан иборатки, ижро этувчи органларни, асосан, тизимнинг кучайтиргичларига бўладиган юкланишларнинг қиймати ва характери бўйича имкони борича максимал даражада бир хиллаштиришга эришишдир. Бундан ташқари, агар объект учун ноэлектрик табиатдаги боқарувчи сигнал талаб қилинса, у ҳолда ишлаб чиқувчи тегишли ўзгартиргични танлаб олиши керак. </a:t>
            </a:r>
          </a:p>
          <a:p>
            <a:pPr marL="0" indent="536575" algn="just">
              <a:buNone/>
            </a:pPr>
            <a:r>
              <a:rPr lang="uz-Cyrl-UZ" sz="2800" dirty="0">
                <a:latin typeface="Times New Roman" panose="02020603050405020304" pitchFamily="18" charset="0"/>
                <a:cs typeface="Times New Roman" panose="02020603050405020304" pitchFamily="18" charset="0"/>
              </a:rPr>
              <a:t>Ижро этувчи механизмлар номенклатураси ва қиймати аниқлангандан сўнг буюртмачи бошқариш тизими таркибига кирувчи чиқиш кучайтиргичларининг характеристикалари ва номенклатурасига қўйиладиган асосланган талабларни таърифлаб бериши керак.</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679405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Баъзи ижро этувчи механизмлар шундай тузилганки, уларда кирувчи бошқарув сигнали турли хил механик ва электр мосламалар ҳисобига бошқарувчи кириш сигналини хотирага олиш амалга оширилади. Бундай механизмни ишга тушириш учун унинг киришига импульс тарзидаги бошқарувчи сигнал бериш етарли. Бу сигнал олингандан сўнг механизм унга ўчириш ҳақидаги махсус сигнал берилмагунча уланган ҳолда туради.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0178923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Бундай механизмга мисол тарзида хонадаги оддий электр ўчиргич (виключатель) ни келтириш мумкин. Бошқа турдаги ижро этувчи механизмлар киришда уланишга сигнал бор экан, уланган ҳолда туради ва агар бошқарувчи сигнал бўлмаса, узилади. Бундай ижро этувчи механизмга мисол тарзида уйга кираверишдаги электр қўнғироғи тугмачаси хизмат қилиши мумкин.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466623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Ижро этувчи механизмнинг бирор турини танлаш технологик жараённинг ўзига хос хусусиятларига боғлиқ бўлиб, тизимнинг кириш қурилмалари структурасига ва ахборотни чиқариш дастурига катта таъсир қилади. Бу таъсир хотирали механизмларни бошқариш учун иккита бошқарувчи буйруқни улашга ва узишга алоҳида буйруқни шакллантириш зарурлиги (хотирасиз ижро этувчи механизмларда бунинг зарурати йўқ) билан белгиланади.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736359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Айрим ҳолларда бирор сабабга кўра икки бошқарувчи киришли механизмлардан фойдаланиш мумкин бўлмаганда, лекин тизим чиқишида хотирлаш талаб қилинганда, бу хотирани тизимнинг чиқиш кучайтиргичларига «кўчиришга» тўғри келади, яъни улаш ва узиш учун киришлари алоҳида бўлган ижро этувчи механизмларни бошқаришга ўхшаш махсус хотирали кучайтиргичлардан фойдаланишга тўғри келади.</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253928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Кўпинча ижро этувчи механизмнинг қуввати ёки бошқа характеристикалари уни бевосита тизимнинг кириш кучайтиргичлари орқали бошқаришга имкон бермайди. Б</a:t>
            </a:r>
            <a:r>
              <a:rPr lang="en-US" sz="2800" dirty="0">
                <a:latin typeface="Times New Roman" panose="02020603050405020304" pitchFamily="18" charset="0"/>
                <a:cs typeface="Times New Roman" panose="02020603050405020304" pitchFamily="18" charset="0"/>
              </a:rPr>
              <a:t>y </a:t>
            </a:r>
            <a:r>
              <a:rPr lang="uz-Cyrl-UZ" sz="2800" dirty="0">
                <a:latin typeface="Times New Roman" panose="02020603050405020304" pitchFamily="18" charset="0"/>
                <a:cs typeface="Times New Roman" panose="02020603050405020304" pitchFamily="18" charset="0"/>
              </a:rPr>
              <a:t>ҳолда мословчи элемент ўрнатишга тўғри келади (одатда бу реле билан ишлайдиган дастлабки кучайтирувчи оралиқ блокидир), у ўз кириш параметрлари бўйича тизим кучайтиричларига тўғри келиши, чиқиш параметрлари бўйича эса ижро этувчи механизмларга тўғри келиши лозим. </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Шундай қилиб, бошқариш объекти билан тизим ўртасидаги алоқани таъминлаш учун буюртмачи қуйидагиларни бажариши керак:</a:t>
            </a:r>
          </a:p>
        </p:txBody>
      </p:sp>
    </p:spTree>
    <p:extLst>
      <p:ext uri="{BB962C8B-B14F-4D97-AF65-F5344CB8AC3E}">
        <p14:creationId xmlns:p14="http://schemas.microsoft.com/office/powerpoint/2010/main" val="88296912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1) бошқариш тизимининг кириш ва чиқиш ахборотлари ҳажмини аналогли (узлуксиз) ва дискрет сигналлари бўйича алоҳида-алоҳида ишлаб чиқувчи билан аниқлаши ва келишиб олиши;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2) дискрет ва аналогли кириш сигналларининг маъқул бўладиган (бошқариш тизими билан туташиш нуқтаи назаридан) параметрларини ишлаб чиқувчи билан аниқлаши ва келишиб олиши; </a:t>
            </a:r>
          </a:p>
        </p:txBody>
      </p:sp>
    </p:spTree>
    <p:extLst>
      <p:ext uri="{BB962C8B-B14F-4D97-AF65-F5344CB8AC3E}">
        <p14:creationId xmlns:p14="http://schemas.microsoft.com/office/powerpoint/2010/main" val="221174144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3) тизимнинг датчиклар занжирлари билан гальваник ажралишини талаб қилувчи ҳамма киришларини санаб чиқиши ва тизимни ишлаб чиқувчи билан бундай ажралишни амалга ошириш усулларини келишиб олиши (контактли киришдан ёки тизимнинг кириш қурилмаларидаги схемали ечимлардан фойдаланиш); </a:t>
            </a:r>
          </a:p>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4) дискретли ва аналогли сигналлар датчикларини талаб қилинган характеристикаларни (чиқиш кучланиши амплитудаси, юкланиш токи, датчик тури, ишончлилик ва бошқалар) ҳисобга олган ҳолда танлаши; </a:t>
            </a:r>
          </a:p>
        </p:txBody>
      </p:sp>
    </p:spTree>
    <p:extLst>
      <p:ext uri="{BB962C8B-B14F-4D97-AF65-F5344CB8AC3E}">
        <p14:creationId xmlns:p14="http://schemas.microsoft.com/office/powerpoint/2010/main" val="356112525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5) бошқариш объекти ижро этувчи механизмларини имкони борича тизимнинг чиқиш кучайтиргичлари номенклатурасини ҳисобга олган ҳолда танлаш;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6) ижро этувчи механизмларнинг чиқиш кучайтиргичлари ва кириш занжирлари параметрлари мос келмаган ҳолда тегишли мословчи ўтиш қурилмаларини танлаш, шунингдек, уларни объектда жойлаштириш ўрнини аниқлаши; </a:t>
            </a:r>
          </a:p>
        </p:txBody>
      </p:sp>
    </p:spTree>
    <p:extLst>
      <p:ext uri="{BB962C8B-B14F-4D97-AF65-F5344CB8AC3E}">
        <p14:creationId xmlns:p14="http://schemas.microsoft.com/office/powerpoint/2010/main" val="285348445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7) тизимдан объектга чиқувчи ва бошқарувчи сигнални хотирлашни талаб қилувчи ҳамма чиқишларни санаб чиқиши (бунда хотирали ижро этувчи механизмлар билан таъминланганларни ажратиш керак); </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8) бошқариш тизими таркибига кирувчи аналогли-рақамли ва рақамли-аналогли ўзгартиргичларга қўйиладиган зарур талабларни (аниқлик алмаштириш тезлиги, чиқиш сигналининг шакли ва характери) аниқлаши; </a:t>
            </a:r>
          </a:p>
        </p:txBody>
      </p:sp>
    </p:spTree>
    <p:extLst>
      <p:ext uri="{BB962C8B-B14F-4D97-AF65-F5344CB8AC3E}">
        <p14:creationId xmlns:p14="http://schemas.microsoft.com/office/powerpoint/2010/main" val="344769358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188640"/>
            <a:ext cx="8424936" cy="6480720"/>
          </a:xfrm>
        </p:spPr>
        <p:txBody>
          <a:bodyPr>
            <a:noAutofit/>
          </a:bodyPr>
          <a:lstStyle/>
          <a:p>
            <a:pPr marL="0" indent="536575" algn="just">
              <a:lnSpc>
                <a:spcPct val="130000"/>
              </a:lnSpc>
              <a:buNone/>
            </a:pPr>
            <a:r>
              <a:rPr lang="uz-Cyrl-UZ" sz="2800" dirty="0">
                <a:latin typeface="Times New Roman" panose="02020603050405020304" pitchFamily="18" charset="0"/>
                <a:cs typeface="Times New Roman" panose="02020603050405020304" pitchFamily="18" charset="0"/>
              </a:rPr>
              <a:t>9) датчиклар ва кириш қурилмалари орасидаги алоқа линияларини таъминлаш, шунингдек, тизимнинг чиқиш тизимлари ва ижро этувчи механизмлар орасидаги алоқани мазкур объект учун кабель алоқаси (ўтказиш усуллари, халақит беришларга бардошлилиги ва бошқалар) талабларига ўзига ҳосликни ҳисобга олган ҳолдаги алоқа линиясини ва ишлаб чиқувчининг талабларини (алоқаларнинг йўл қўйилган узунлиги, бириктириш усуллари, ҳалақит беришнинг таъсирини пасайтириш ва бошқалар) таъминлаши.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51258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вырезанными противолежащими углами 1"/>
          <p:cNvSpPr/>
          <p:nvPr/>
        </p:nvSpPr>
        <p:spPr>
          <a:xfrm>
            <a:off x="251520" y="332656"/>
            <a:ext cx="8640960" cy="6120680"/>
          </a:xfrm>
          <a:prstGeom prst="snip2DiagRect">
            <a:avLst>
              <a:gd name="adj1" fmla="val 27723"/>
              <a:gd name="adj2" fmla="val 27757"/>
            </a:avLst>
          </a:prstGeom>
          <a:solidFill>
            <a:srgbClr val="ACEBF2"/>
          </a:solidFill>
        </p:spPr>
        <p:style>
          <a:lnRef idx="0">
            <a:schemeClr val="accent5"/>
          </a:lnRef>
          <a:fillRef idx="3">
            <a:schemeClr val="accent5"/>
          </a:fillRef>
          <a:effectRef idx="3">
            <a:schemeClr val="accent5"/>
          </a:effectRef>
          <a:fontRef idx="minor">
            <a:schemeClr val="lt1"/>
          </a:fontRef>
        </p:style>
        <p:txBody>
          <a:bodyPr rtlCol="0" anchor="ctr"/>
          <a:lstStyle/>
          <a:p>
            <a:pPr algn="ctr">
              <a:lnSpc>
                <a:spcPct val="130000"/>
              </a:lnSpc>
            </a:pPr>
            <a:r>
              <a:rPr lang="uz-Cyrl-UZ" sz="3200" dirty="0">
                <a:solidFill>
                  <a:srgbClr val="FF0000"/>
                </a:solidFill>
                <a:latin typeface="Times New Roman" panose="02020603050405020304" pitchFamily="18" charset="0"/>
                <a:cs typeface="Times New Roman" panose="02020603050405020304" pitchFamily="18" charset="0"/>
              </a:rPr>
              <a:t>Санаб ўтилган ишларни бажариши (албатта, тизимни ишлаб чиқувчи иштирокида) тизимни бошқариш объектига янада ишончли боғлашга ва кейинчалик мумкин бўладиган ўзгартиришлар ва қайта ишлашларни анча қисқартиришга имкон беради. </a:t>
            </a:r>
            <a:endParaRPr lang="ru-RU" sz="3200" dirty="0">
              <a:solidFill>
                <a:srgbClr val="FF0000"/>
              </a:solidFill>
            </a:endParaRPr>
          </a:p>
        </p:txBody>
      </p:sp>
    </p:spTree>
    <p:extLst>
      <p:ext uri="{BB962C8B-B14F-4D97-AF65-F5344CB8AC3E}">
        <p14:creationId xmlns:p14="http://schemas.microsoft.com/office/powerpoint/2010/main" val="9930992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880320"/>
          </a:xfrm>
          <a:prstGeom prst="rect">
            <a:avLst/>
          </a:prstGeom>
          <a:noFill/>
        </p:spPr>
        <p:txBody>
          <a:bodyPr wrap="none" lIns="91440" tIns="45720" rIns="91440" bIns="45720">
            <a:prstTxWarp prst="textCanDown">
              <a:avLst>
                <a:gd name="adj" fmla="val 15097"/>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tx2">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tx2">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tx2">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tx2">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6666</TotalTime>
  <Words>2027</Words>
  <Application>Microsoft Office PowerPoint</Application>
  <PresentationFormat>Экран (4:3)</PresentationFormat>
  <Paragraphs>57</Paragraphs>
  <Slides>37</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37</vt:i4>
      </vt:variant>
    </vt:vector>
  </HeadingPairs>
  <TitlesOfParts>
    <vt:vector size="43" baseType="lpstr">
      <vt:lpstr>Тема Office</vt:lpstr>
      <vt:lpstr>1_Тема Office</vt:lpstr>
      <vt:lpstr>Воздушный поток</vt:lpstr>
      <vt:lpstr>2_Тема Office</vt:lpstr>
      <vt:lpstr>6_Тема Office</vt:lpstr>
      <vt:lpstr>3_Тема Office</vt:lpstr>
      <vt:lpstr>24-МАЪРУЗА. ТЕХНОЛОГИК ЖАРАЁНЛАРНИ АВТОМАТЛАШТИРИШНИНГ ЗАМОНАВИЙ УСУЛЛАРИ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263</cp:revision>
  <dcterms:created xsi:type="dcterms:W3CDTF">2019-09-16T05:35:35Z</dcterms:created>
  <dcterms:modified xsi:type="dcterms:W3CDTF">2021-05-30T11:11:49Z</dcterms:modified>
</cp:coreProperties>
</file>