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36" r:id="rId4"/>
    <p:sldMasterId id="2147483960" r:id="rId5"/>
    <p:sldMasterId id="2147483984" r:id="rId6"/>
  </p:sldMasterIdLst>
  <p:sldIdLst>
    <p:sldId id="256" r:id="rId7"/>
    <p:sldId id="257" r:id="rId8"/>
    <p:sldId id="333" r:id="rId9"/>
    <p:sldId id="267" r:id="rId10"/>
    <p:sldId id="399" r:id="rId11"/>
    <p:sldId id="377" r:id="rId12"/>
    <p:sldId id="395" r:id="rId13"/>
    <p:sldId id="348" r:id="rId14"/>
    <p:sldId id="270" r:id="rId15"/>
    <p:sldId id="389" r:id="rId16"/>
    <p:sldId id="400" r:id="rId17"/>
    <p:sldId id="401" r:id="rId18"/>
    <p:sldId id="402" r:id="rId19"/>
    <p:sldId id="291" r:id="rId20"/>
    <p:sldId id="370" r:id="rId21"/>
    <p:sldId id="374" r:id="rId22"/>
    <p:sldId id="278" r:id="rId23"/>
    <p:sldId id="300" r:id="rId24"/>
    <p:sldId id="301" r:id="rId25"/>
    <p:sldId id="318" r:id="rId26"/>
    <p:sldId id="382" r:id="rId27"/>
    <p:sldId id="356" r:id="rId28"/>
    <p:sldId id="384" r:id="rId29"/>
    <p:sldId id="357" r:id="rId30"/>
    <p:sldId id="375" r:id="rId31"/>
    <p:sldId id="385" r:id="rId32"/>
    <p:sldId id="391" r:id="rId33"/>
    <p:sldId id="403" r:id="rId34"/>
    <p:sldId id="404" r:id="rId35"/>
    <p:sldId id="408" r:id="rId36"/>
    <p:sldId id="405" r:id="rId37"/>
    <p:sldId id="406" r:id="rId38"/>
    <p:sldId id="407" r:id="rId39"/>
    <p:sldId id="409" r:id="rId40"/>
    <p:sldId id="410" r:id="rId41"/>
    <p:sldId id="411" r:id="rId42"/>
    <p:sldId id="412" r:id="rId43"/>
    <p:sldId id="275"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F9FD"/>
    <a:srgbClr val="C3D9F3"/>
    <a:srgbClr val="7B66F6"/>
    <a:srgbClr val="C6BDFB"/>
    <a:srgbClr val="FBDDF2"/>
    <a:srgbClr val="D5EBE4"/>
    <a:srgbClr val="D2ECB6"/>
    <a:srgbClr val="DEDEFA"/>
    <a:srgbClr val="F8F8FE"/>
    <a:srgbClr val="BCE2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26.1. </a:t>
          </a:r>
          <a:r>
            <a:rPr lang="ru-RU" sz="2800" dirty="0" err="1" smtClean="0">
              <a:solidFill>
                <a:schemeClr val="tx1"/>
              </a:solidFill>
              <a:latin typeface="Times New Roman" pitchFamily="18" charset="0"/>
              <a:cs typeface="Times New Roman" pitchFamily="18" charset="0"/>
            </a:rPr>
            <a:t>Детал</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бирикмалари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классификацияси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30000"/>
            </a:lnSpc>
            <a:spcAft>
              <a:spcPts val="0"/>
            </a:spcAft>
            <a:tabLst/>
          </a:pPr>
          <a:r>
            <a:rPr lang="ru-RU" sz="2800" dirty="0" smtClean="0">
              <a:solidFill>
                <a:schemeClr val="tx1"/>
              </a:solidFill>
              <a:latin typeface="Times New Roman" pitchFamily="18" charset="0"/>
              <a:cs typeface="Times New Roman" pitchFamily="18" charset="0"/>
            </a:rPr>
            <a:t>26.2. Цилиндрик </a:t>
          </a:r>
          <a:r>
            <a:rPr lang="ru-RU" sz="2800" dirty="0" err="1" smtClean="0">
              <a:solidFill>
                <a:schemeClr val="tx1"/>
              </a:solidFill>
              <a:latin typeface="Times New Roman" pitchFamily="18" charset="0"/>
              <a:cs typeface="Times New Roman" pitchFamily="18" charset="0"/>
            </a:rPr>
            <a:t>бирикмаларни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йиғиш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конструкциялари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0F186A-439F-42E6-9C74-7799F0A5E9BB}" type="doc">
      <dgm:prSet loTypeId="urn:microsoft.com/office/officeart/2005/8/layout/process4" loCatId="list" qsTypeId="urn:microsoft.com/office/officeart/2005/8/quickstyle/3d3" qsCatId="3D" csTypeId="urn:microsoft.com/office/officeart/2005/8/colors/colorful4" csCatId="colorful" phldr="1"/>
      <dgm:spPr/>
      <dgm:t>
        <a:bodyPr/>
        <a:lstStyle/>
        <a:p>
          <a:endParaRPr lang="ru-RU"/>
        </a:p>
      </dgm:t>
    </dgm:pt>
    <dgm:pt modelId="{F68A3DB0-50B1-4FA4-B3D3-64E0835BEA92}">
      <dgm:prSet phldrT="[Текст]" custT="1"/>
      <dgm:spPr/>
      <dgm:t>
        <a:bodyPr/>
        <a:lstStyle/>
        <a:p>
          <a:pPr algn="ctr"/>
          <a:r>
            <a:rPr lang="ru-RU" sz="2600" dirty="0" err="1" smtClean="0">
              <a:solidFill>
                <a:srgbClr val="FFFF00"/>
              </a:solidFill>
              <a:latin typeface="Times New Roman" panose="02020603050405020304" pitchFamily="18" charset="0"/>
              <a:cs typeface="Times New Roman" panose="02020603050405020304" pitchFamily="18" charset="0"/>
            </a:rPr>
            <a:t>Бириктирил</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err="1" smtClean="0">
              <a:solidFill>
                <a:srgbClr val="FFFF00"/>
              </a:solidFill>
              <a:latin typeface="Times New Roman" panose="02020603050405020304" pitchFamily="18" charset="0"/>
              <a:cs typeface="Times New Roman" panose="02020603050405020304" pitchFamily="18" charset="0"/>
            </a:rPr>
            <a:t>ётг</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н д</a:t>
          </a:r>
          <a:r>
            <a:rPr lang="en-US" sz="2600" dirty="0" smtClean="0">
              <a:solidFill>
                <a:srgbClr val="FFFF00"/>
              </a:solidFill>
              <a:latin typeface="Times New Roman" panose="02020603050405020304" pitchFamily="18" charset="0"/>
              <a:cs typeface="Times New Roman" panose="02020603050405020304" pitchFamily="18" charset="0"/>
            </a:rPr>
            <a:t>e</a:t>
          </a:r>
          <a:r>
            <a:rPr lang="ru-RU" sz="2600" dirty="0" smtClean="0">
              <a:solidFill>
                <a:srgbClr val="FFFF00"/>
              </a:solidFill>
              <a:latin typeface="Times New Roman" panose="02020603050405020304" pitchFamily="18" charset="0"/>
              <a:cs typeface="Times New Roman" panose="02020603050405020304" pitchFamily="18" charset="0"/>
            </a:rPr>
            <a:t>т</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err="1" smtClean="0">
              <a:solidFill>
                <a:srgbClr val="FFFF00"/>
              </a:solidFill>
              <a:latin typeface="Times New Roman" panose="02020603050405020304" pitchFamily="18" charset="0"/>
              <a:cs typeface="Times New Roman" panose="02020603050405020304" pitchFamily="18" charset="0"/>
            </a:rPr>
            <a:t>лл</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р ҳ</a:t>
          </a:r>
          <a:r>
            <a:rPr lang="en-US" sz="2600" dirty="0" smtClean="0">
              <a:solidFill>
                <a:srgbClr val="FFFF00"/>
              </a:solidFill>
              <a:latin typeface="Times New Roman" panose="02020603050405020304" pitchFamily="18" charset="0"/>
              <a:cs typeface="Times New Roman" panose="02020603050405020304" pitchFamily="18" charset="0"/>
            </a:rPr>
            <a:t>o</a:t>
          </a:r>
          <a:r>
            <a:rPr lang="ru-RU" sz="2600" dirty="0" smtClean="0">
              <a:solidFill>
                <a:srgbClr val="FFFF00"/>
              </a:solidFill>
              <a:latin typeface="Times New Roman" panose="02020603050405020304" pitchFamily="18" charset="0"/>
              <a:cs typeface="Times New Roman" panose="02020603050405020304" pitchFamily="18" charset="0"/>
            </a:rPr>
            <a:t>л</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err="1" smtClean="0">
              <a:solidFill>
                <a:srgbClr val="FFFF00"/>
              </a:solidFill>
              <a:latin typeface="Times New Roman" panose="02020603050405020304" pitchFamily="18" charset="0"/>
              <a:cs typeface="Times New Roman" panose="02020603050405020304" pitchFamily="18" charset="0"/>
            </a:rPr>
            <a:t>тини</a:t>
          </a:r>
          <a:r>
            <a:rPr lang="ru-RU" sz="2600" dirty="0" smtClean="0">
              <a:solidFill>
                <a:srgbClr val="FFFF00"/>
              </a:solidFill>
              <a:latin typeface="Times New Roman" panose="02020603050405020304" pitchFamily="18" charset="0"/>
              <a:cs typeface="Times New Roman" panose="02020603050405020304" pitchFamily="18" charset="0"/>
            </a:rPr>
            <a:t> н</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з</a:t>
          </a:r>
          <a:r>
            <a:rPr lang="en-US" sz="2600" dirty="0" smtClean="0">
              <a:solidFill>
                <a:srgbClr val="FFFF00"/>
              </a:solidFill>
              <a:latin typeface="Times New Roman" panose="02020603050405020304" pitchFamily="18" charset="0"/>
              <a:cs typeface="Times New Roman" panose="02020603050405020304" pitchFamily="18" charset="0"/>
            </a:rPr>
            <a:t>o</a:t>
          </a:r>
          <a:r>
            <a:rPr lang="ru-RU" sz="2600" dirty="0" smtClean="0">
              <a:solidFill>
                <a:srgbClr val="FFFF00"/>
              </a:solidFill>
              <a:latin typeface="Times New Roman" panose="02020603050405020304" pitchFamily="18" charset="0"/>
              <a:cs typeface="Times New Roman" panose="02020603050405020304" pitchFamily="18" charset="0"/>
            </a:rPr>
            <a:t>р</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т </a:t>
          </a:r>
          <a:r>
            <a:rPr lang="ru-RU" sz="2600" dirty="0" err="1" smtClean="0">
              <a:solidFill>
                <a:srgbClr val="FFFF00"/>
              </a:solidFill>
              <a:latin typeface="Times New Roman" panose="02020603050405020304" pitchFamily="18" charset="0"/>
              <a:cs typeface="Times New Roman" panose="02020603050405020304" pitchFamily="18" charset="0"/>
            </a:rPr>
            <a:t>қурилм</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л</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err="1" smtClean="0">
              <a:solidFill>
                <a:srgbClr val="FFFF00"/>
              </a:solidFill>
              <a:latin typeface="Times New Roman" panose="02020603050405020304" pitchFamily="18" charset="0"/>
              <a:cs typeface="Times New Roman" panose="02020603050405020304" pitchFamily="18" charset="0"/>
            </a:rPr>
            <a:t>рисиз</a:t>
          </a:r>
          <a:r>
            <a:rPr lang="ru-RU" sz="2600" dirty="0" smtClean="0">
              <a:solidFill>
                <a:srgbClr val="FFFF00"/>
              </a:solidFill>
              <a:latin typeface="Times New Roman" panose="02020603050405020304" pitchFamily="18" charset="0"/>
              <a:cs typeface="Times New Roman" panose="02020603050405020304" pitchFamily="18" charset="0"/>
            </a:rPr>
            <a:t> м</a:t>
          </a:r>
          <a:r>
            <a:rPr lang="en-US" sz="2600" dirty="0" smtClean="0">
              <a:solidFill>
                <a:srgbClr val="FFFF00"/>
              </a:solidFill>
              <a:latin typeface="Times New Roman" panose="02020603050405020304" pitchFamily="18" charset="0"/>
              <a:cs typeface="Times New Roman" panose="02020603050405020304" pitchFamily="18" charset="0"/>
            </a:rPr>
            <a:t>o</a:t>
          </a:r>
          <a:r>
            <a:rPr lang="ru-RU" sz="2600" dirty="0" err="1" smtClean="0">
              <a:solidFill>
                <a:srgbClr val="FFFF00"/>
              </a:solidFill>
              <a:latin typeface="Times New Roman" panose="02020603050405020304" pitchFamily="18" charset="0"/>
              <a:cs typeface="Times New Roman" panose="02020603050405020304" pitchFamily="18" charset="0"/>
            </a:rPr>
            <a:t>сл</a:t>
          </a:r>
          <a:r>
            <a:rPr lang="en-US" sz="2600" dirty="0" smtClean="0">
              <a:solidFill>
                <a:srgbClr val="FFFF00"/>
              </a:solidFill>
              <a:latin typeface="Times New Roman" panose="02020603050405020304" pitchFamily="18" charset="0"/>
              <a:cs typeface="Times New Roman" panose="02020603050405020304" pitchFamily="18" charset="0"/>
            </a:rPr>
            <a:t>o</a:t>
          </a:r>
          <a:r>
            <a:rPr lang="ru-RU" sz="2600" dirty="0" err="1" smtClean="0">
              <a:solidFill>
                <a:srgbClr val="FFFF00"/>
              </a:solidFill>
              <a:latin typeface="Times New Roman" panose="02020603050405020304" pitchFamily="18" charset="0"/>
              <a:cs typeface="Times New Roman" panose="02020603050405020304" pitchFamily="18" charset="0"/>
            </a:rPr>
            <a:t>вчи</a:t>
          </a:r>
          <a:r>
            <a:rPr lang="ru-RU" sz="2600" dirty="0" smtClean="0">
              <a:solidFill>
                <a:srgbClr val="FFFF00"/>
              </a:solidFill>
              <a:latin typeface="Times New Roman" panose="02020603050405020304" pitchFamily="18" charset="0"/>
              <a:cs typeface="Times New Roman" panose="02020603050405020304" pitchFamily="18" charset="0"/>
            </a:rPr>
            <a:t> м</a:t>
          </a:r>
          <a:r>
            <a:rPr lang="en-US" sz="2600" dirty="0" err="1" smtClean="0">
              <a:solidFill>
                <a:srgbClr val="FFFF00"/>
              </a:solidFill>
              <a:latin typeface="Times New Roman" panose="02020603050405020304" pitchFamily="18" charset="0"/>
              <a:cs typeface="Times New Roman" panose="02020603050405020304" pitchFamily="18" charset="0"/>
            </a:rPr>
            <a:t>exa</a:t>
          </a:r>
          <a:r>
            <a:rPr lang="ru-RU" sz="2600" dirty="0" err="1" smtClean="0">
              <a:solidFill>
                <a:srgbClr val="FFFF00"/>
              </a:solidFill>
              <a:latin typeface="Times New Roman" panose="02020603050405020304" pitchFamily="18" charset="0"/>
              <a:cs typeface="Times New Roman" panose="02020603050405020304" pitchFamily="18" charset="0"/>
            </a:rPr>
            <a:t>низмл</a:t>
          </a:r>
          <a:r>
            <a:rPr lang="en-US" sz="2600" dirty="0" smtClean="0">
              <a:solidFill>
                <a:srgbClr val="FFFF00"/>
              </a:solidFill>
              <a:latin typeface="Times New Roman" panose="02020603050405020304" pitchFamily="18" charset="0"/>
              <a:cs typeface="Times New Roman" panose="02020603050405020304" pitchFamily="18" charset="0"/>
            </a:rPr>
            <a:t>a</a:t>
          </a:r>
          <a:r>
            <a:rPr lang="ru-RU" sz="2600" dirty="0" smtClean="0">
              <a:solidFill>
                <a:srgbClr val="FFFF00"/>
              </a:solidFill>
              <a:latin typeface="Times New Roman" panose="02020603050405020304" pitchFamily="18" charset="0"/>
              <a:cs typeface="Times New Roman" panose="02020603050405020304" pitchFamily="18" charset="0"/>
            </a:rPr>
            <a:t>р;</a:t>
          </a:r>
          <a:endParaRPr lang="ru-RU" sz="2600" dirty="0">
            <a:solidFill>
              <a:srgbClr val="FFFF00"/>
            </a:solidFill>
            <a:latin typeface="Times New Roman" panose="02020603050405020304" pitchFamily="18" charset="0"/>
            <a:cs typeface="Times New Roman" panose="02020603050405020304" pitchFamily="18" charset="0"/>
          </a:endParaRPr>
        </a:p>
      </dgm:t>
    </dgm:pt>
    <dgm:pt modelId="{9F0EBACB-6C2B-49AE-9E19-722B1B65FD0B}" type="parTrans" cxnId="{F63CEE68-6E09-455C-8009-CE87BE2AC953}">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DE2FD2D4-328D-4CA8-AB1A-7437EDCA9B43}" type="sibTrans" cxnId="{F63CEE68-6E09-455C-8009-CE87BE2AC953}">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F231741F-ABAC-4852-A3A5-29F4916165E7}">
      <dgm:prSet phldrT="[Текст]" custT="1"/>
      <dgm:spPr/>
      <dgm:t>
        <a:bodyPr/>
        <a:lstStyle/>
        <a:p>
          <a:pPr algn="ctr"/>
          <a:r>
            <a:rPr lang="ru-RU" sz="2600" dirty="0" err="1" smtClean="0">
              <a:solidFill>
                <a:srgbClr val="FFFF00"/>
              </a:solidFill>
              <a:latin typeface="Times New Roman" panose="02020603050405020304" pitchFamily="18" charset="0"/>
              <a:cs typeface="Times New Roman" panose="02020603050405020304" pitchFamily="18" charset="0"/>
            </a:rPr>
            <a:t>Ўқлардаги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тафовутлардан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ҳолдаги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dirty="0" smtClean="0">
              <a:solidFill>
                <a:srgbClr val="FFFF00"/>
              </a:solidFill>
              <a:latin typeface="Times New Roman" panose="02020603050405020304" pitchFamily="18" charset="0"/>
              <a:cs typeface="Times New Roman" panose="02020603050405020304" pitchFamily="18" charset="0"/>
            </a:rPr>
            <a:t>;</a:t>
          </a:r>
          <a:endParaRPr lang="ru-RU" sz="2600" dirty="0">
            <a:solidFill>
              <a:srgbClr val="FFFF00"/>
            </a:solidFill>
            <a:latin typeface="Times New Roman" panose="02020603050405020304" pitchFamily="18" charset="0"/>
            <a:cs typeface="Times New Roman" panose="02020603050405020304" pitchFamily="18" charset="0"/>
          </a:endParaRPr>
        </a:p>
      </dgm:t>
    </dgm:pt>
    <dgm:pt modelId="{8E16FFD1-0BF6-42B3-9D1E-0AD5A7CCA7CE}" type="parTrans" cxnId="{D65393E3-CB8D-4A73-B6C3-2EB823990D53}">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73D62D81-CE3E-497D-8BBF-68BC2E27CE5F}" type="sibTrans" cxnId="{D65393E3-CB8D-4A73-B6C3-2EB823990D53}">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FB146C3F-82E6-42D8-B629-CA931E0AD8A4}">
      <dgm:prSet phldrT="[Текст]" custT="1"/>
      <dgm:spPr/>
      <dgm:t>
        <a:bodyPr/>
        <a:lstStyle/>
        <a:p>
          <a:pPr algn="ctr"/>
          <a:r>
            <a:rPr lang="ru-RU" sz="2600" dirty="0" err="1" smtClean="0">
              <a:solidFill>
                <a:srgbClr val="FFFF00"/>
              </a:solidFill>
              <a:latin typeface="Times New Roman" panose="02020603050405020304" pitchFamily="18" charset="0"/>
              <a:cs typeface="Times New Roman" panose="02020603050405020304" pitchFamily="18" charset="0"/>
            </a:rPr>
            <a:t>Кирувчи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чархланган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қирралардан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ҳолдаги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dirty="0" smtClean="0">
              <a:solidFill>
                <a:srgbClr val="FFFF00"/>
              </a:solidFill>
              <a:latin typeface="Times New Roman" panose="02020603050405020304" pitchFamily="18" charset="0"/>
              <a:cs typeface="Times New Roman" panose="02020603050405020304" pitchFamily="18" charset="0"/>
            </a:rPr>
            <a:t>;</a:t>
          </a:r>
          <a:endParaRPr lang="ru-RU" sz="2600" dirty="0">
            <a:solidFill>
              <a:srgbClr val="FFFF00"/>
            </a:solidFill>
            <a:latin typeface="Times New Roman" panose="02020603050405020304" pitchFamily="18" charset="0"/>
            <a:cs typeface="Times New Roman" panose="02020603050405020304" pitchFamily="18" charset="0"/>
          </a:endParaRPr>
        </a:p>
      </dgm:t>
    </dgm:pt>
    <dgm:pt modelId="{6DE3F06D-1821-46F8-91D8-AA2A343661FB}" type="parTrans" cxnId="{4E689036-F98A-45E6-BD90-18D8BA394554}">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883337DF-4B71-4271-9E93-EDECF6EF144E}" type="sibTrans" cxnId="{4E689036-F98A-45E6-BD90-18D8BA394554}">
      <dgm:prSet/>
      <dgm:spPr/>
      <dgm:t>
        <a:bodyPr/>
        <a:lstStyle/>
        <a:p>
          <a:pPr algn="just"/>
          <a:endParaRPr lang="ru-RU" sz="2600">
            <a:solidFill>
              <a:srgbClr val="FFFF00"/>
            </a:solidFill>
            <a:latin typeface="Times New Roman" panose="02020603050405020304" pitchFamily="18" charset="0"/>
            <a:cs typeface="Times New Roman" panose="02020603050405020304" pitchFamily="18" charset="0"/>
          </a:endParaRPr>
        </a:p>
      </dgm:t>
    </dgm:pt>
    <dgm:pt modelId="{4F747D10-4EE9-483D-9207-0F4A60E8D195}">
      <dgm:prSet phldrT="[Текст]" custT="1"/>
      <dgm:spPr/>
      <dgm:t>
        <a:bodyPr/>
        <a:lstStyle/>
        <a:p>
          <a:pPr algn="ctr"/>
          <a:r>
            <a:rPr lang="ru-RU" sz="2600" dirty="0" err="1" smtClean="0">
              <a:solidFill>
                <a:srgbClr val="FFFF00"/>
              </a:solidFill>
              <a:latin typeface="Times New Roman" panose="02020603050405020304" pitchFamily="18" charset="0"/>
              <a:cs typeface="Times New Roman" panose="02020603050405020304" pitchFamily="18" charset="0"/>
            </a:rPr>
            <a:t>Қарши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ҳаракатланувчи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ишқаланиш</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кучининг</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камайиш</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таъсиридан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ҳолдаги</a:t>
          </a:r>
          <a:r>
            <a:rPr lang="ru-RU" sz="2600" dirty="0" smtClean="0">
              <a:solidFill>
                <a:srgbClr val="FFFF00"/>
              </a:solidFill>
              <a:latin typeface="Times New Roman" panose="02020603050405020304" pitchFamily="18" charset="0"/>
              <a:cs typeface="Times New Roman" panose="02020603050405020304" pitchFamily="18" charset="0"/>
            </a:rPr>
            <a:t> </a:t>
          </a:r>
          <a:r>
            <a:rPr lang="ru-RU" sz="26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dirty="0" smtClean="0">
              <a:solidFill>
                <a:srgbClr val="FFFF00"/>
              </a:solidFill>
              <a:latin typeface="Times New Roman" panose="02020603050405020304" pitchFamily="18" charset="0"/>
              <a:cs typeface="Times New Roman" panose="02020603050405020304" pitchFamily="18" charset="0"/>
            </a:rPr>
            <a:t>.</a:t>
          </a:r>
          <a:endParaRPr lang="ru-RU" sz="2600" dirty="0">
            <a:solidFill>
              <a:srgbClr val="FFFF00"/>
            </a:solidFill>
            <a:latin typeface="Times New Roman" panose="02020603050405020304" pitchFamily="18" charset="0"/>
            <a:cs typeface="Times New Roman" panose="02020603050405020304" pitchFamily="18" charset="0"/>
          </a:endParaRPr>
        </a:p>
      </dgm:t>
    </dgm:pt>
    <dgm:pt modelId="{8A9A27D4-CD53-4610-8C4F-C272021239A1}" type="parTrans" cxnId="{687500EE-22F2-4E3A-96BA-E863DE0ADDDD}">
      <dgm:prSet/>
      <dgm:spPr/>
      <dgm:t>
        <a:bodyPr/>
        <a:lstStyle/>
        <a:p>
          <a:endParaRPr lang="ru-RU" sz="2600">
            <a:solidFill>
              <a:srgbClr val="FFFF00"/>
            </a:solidFill>
            <a:latin typeface="Times New Roman" panose="02020603050405020304" pitchFamily="18" charset="0"/>
            <a:cs typeface="Times New Roman" panose="02020603050405020304" pitchFamily="18" charset="0"/>
          </a:endParaRPr>
        </a:p>
      </dgm:t>
    </dgm:pt>
    <dgm:pt modelId="{A3663159-438D-4605-BBBA-C7E53934910E}" type="sibTrans" cxnId="{687500EE-22F2-4E3A-96BA-E863DE0ADDDD}">
      <dgm:prSet/>
      <dgm:spPr/>
      <dgm:t>
        <a:bodyPr/>
        <a:lstStyle/>
        <a:p>
          <a:endParaRPr lang="ru-RU" sz="2600">
            <a:solidFill>
              <a:srgbClr val="FFFF00"/>
            </a:solidFill>
            <a:latin typeface="Times New Roman" panose="02020603050405020304" pitchFamily="18" charset="0"/>
            <a:cs typeface="Times New Roman" panose="02020603050405020304" pitchFamily="18" charset="0"/>
          </a:endParaRPr>
        </a:p>
      </dgm:t>
    </dgm:pt>
    <dgm:pt modelId="{39877FA8-50B2-44F1-B119-2C29D8CE469D}" type="pres">
      <dgm:prSet presAssocID="{C10F186A-439F-42E6-9C74-7799F0A5E9BB}" presName="Name0" presStyleCnt="0">
        <dgm:presLayoutVars>
          <dgm:dir/>
          <dgm:animLvl val="lvl"/>
          <dgm:resizeHandles val="exact"/>
        </dgm:presLayoutVars>
      </dgm:prSet>
      <dgm:spPr/>
      <dgm:t>
        <a:bodyPr/>
        <a:lstStyle/>
        <a:p>
          <a:endParaRPr lang="ru-RU"/>
        </a:p>
      </dgm:t>
    </dgm:pt>
    <dgm:pt modelId="{33C75764-1841-4000-97A5-800CA22A068C}" type="pres">
      <dgm:prSet presAssocID="{4F747D10-4EE9-483D-9207-0F4A60E8D195}" presName="boxAndChildren" presStyleCnt="0"/>
      <dgm:spPr/>
    </dgm:pt>
    <dgm:pt modelId="{25E00479-C3E7-4FF8-9FC2-CF55E167B399}" type="pres">
      <dgm:prSet presAssocID="{4F747D10-4EE9-483D-9207-0F4A60E8D195}" presName="parentTextBox" presStyleLbl="node1" presStyleIdx="0" presStyleCnt="4"/>
      <dgm:spPr/>
      <dgm:t>
        <a:bodyPr/>
        <a:lstStyle/>
        <a:p>
          <a:endParaRPr lang="ru-RU"/>
        </a:p>
      </dgm:t>
    </dgm:pt>
    <dgm:pt modelId="{C1DC6D56-67BA-460E-B3DA-7EAF2CC01054}" type="pres">
      <dgm:prSet presAssocID="{883337DF-4B71-4271-9E93-EDECF6EF144E}" presName="sp" presStyleCnt="0"/>
      <dgm:spPr/>
    </dgm:pt>
    <dgm:pt modelId="{1B360C37-D10F-4505-9149-14C4598E43C8}" type="pres">
      <dgm:prSet presAssocID="{FB146C3F-82E6-42D8-B629-CA931E0AD8A4}" presName="arrowAndChildren" presStyleCnt="0"/>
      <dgm:spPr/>
    </dgm:pt>
    <dgm:pt modelId="{67D573EE-4B6F-49A1-AD97-9DF614D3E40C}" type="pres">
      <dgm:prSet presAssocID="{FB146C3F-82E6-42D8-B629-CA931E0AD8A4}" presName="parentTextArrow" presStyleLbl="node1" presStyleIdx="1" presStyleCnt="4"/>
      <dgm:spPr/>
      <dgm:t>
        <a:bodyPr/>
        <a:lstStyle/>
        <a:p>
          <a:endParaRPr lang="ru-RU"/>
        </a:p>
      </dgm:t>
    </dgm:pt>
    <dgm:pt modelId="{F49512D6-A393-407A-B5EE-701B3CDCC515}" type="pres">
      <dgm:prSet presAssocID="{73D62D81-CE3E-497D-8BBF-68BC2E27CE5F}" presName="sp" presStyleCnt="0"/>
      <dgm:spPr/>
    </dgm:pt>
    <dgm:pt modelId="{9FD69076-6FCC-4D73-9F3B-F11E8A132E7B}" type="pres">
      <dgm:prSet presAssocID="{F231741F-ABAC-4852-A3A5-29F4916165E7}" presName="arrowAndChildren" presStyleCnt="0"/>
      <dgm:spPr/>
    </dgm:pt>
    <dgm:pt modelId="{34F8588F-B7E4-4A91-82F5-C38E1B37AC3F}" type="pres">
      <dgm:prSet presAssocID="{F231741F-ABAC-4852-A3A5-29F4916165E7}" presName="parentTextArrow" presStyleLbl="node1" presStyleIdx="2" presStyleCnt="4"/>
      <dgm:spPr/>
      <dgm:t>
        <a:bodyPr/>
        <a:lstStyle/>
        <a:p>
          <a:endParaRPr lang="ru-RU"/>
        </a:p>
      </dgm:t>
    </dgm:pt>
    <dgm:pt modelId="{228B4AB3-B3E5-4D28-B848-CB95C8250061}" type="pres">
      <dgm:prSet presAssocID="{DE2FD2D4-328D-4CA8-AB1A-7437EDCA9B43}" presName="sp" presStyleCnt="0"/>
      <dgm:spPr/>
    </dgm:pt>
    <dgm:pt modelId="{91FE9C70-20EF-4997-A972-009BE6210C46}" type="pres">
      <dgm:prSet presAssocID="{F68A3DB0-50B1-4FA4-B3D3-64E0835BEA92}" presName="arrowAndChildren" presStyleCnt="0"/>
      <dgm:spPr/>
    </dgm:pt>
    <dgm:pt modelId="{BF3EF1D7-0BEC-42A4-BEEC-7383650CF02E}" type="pres">
      <dgm:prSet presAssocID="{F68A3DB0-50B1-4FA4-B3D3-64E0835BEA92}" presName="parentTextArrow" presStyleLbl="node1" presStyleIdx="3" presStyleCnt="4"/>
      <dgm:spPr/>
      <dgm:t>
        <a:bodyPr/>
        <a:lstStyle/>
        <a:p>
          <a:endParaRPr lang="ru-RU"/>
        </a:p>
      </dgm:t>
    </dgm:pt>
  </dgm:ptLst>
  <dgm:cxnLst>
    <dgm:cxn modelId="{E20E3892-E2A7-4258-8BE8-0FB761889DFA}" type="presOf" srcId="{C10F186A-439F-42E6-9C74-7799F0A5E9BB}" destId="{39877FA8-50B2-44F1-B119-2C29D8CE469D}" srcOrd="0" destOrd="0" presId="urn:microsoft.com/office/officeart/2005/8/layout/process4"/>
    <dgm:cxn modelId="{687500EE-22F2-4E3A-96BA-E863DE0ADDDD}" srcId="{C10F186A-439F-42E6-9C74-7799F0A5E9BB}" destId="{4F747D10-4EE9-483D-9207-0F4A60E8D195}" srcOrd="3" destOrd="0" parTransId="{8A9A27D4-CD53-4610-8C4F-C272021239A1}" sibTransId="{A3663159-438D-4605-BBBA-C7E53934910E}"/>
    <dgm:cxn modelId="{A5E46691-805E-4E8E-B783-C9DCF996197E}" type="presOf" srcId="{FB146C3F-82E6-42D8-B629-CA931E0AD8A4}" destId="{67D573EE-4B6F-49A1-AD97-9DF614D3E40C}" srcOrd="0" destOrd="0" presId="urn:microsoft.com/office/officeart/2005/8/layout/process4"/>
    <dgm:cxn modelId="{F63CEE68-6E09-455C-8009-CE87BE2AC953}" srcId="{C10F186A-439F-42E6-9C74-7799F0A5E9BB}" destId="{F68A3DB0-50B1-4FA4-B3D3-64E0835BEA92}" srcOrd="0" destOrd="0" parTransId="{9F0EBACB-6C2B-49AE-9E19-722B1B65FD0B}" sibTransId="{DE2FD2D4-328D-4CA8-AB1A-7437EDCA9B43}"/>
    <dgm:cxn modelId="{51D19DDD-DF8C-40A2-9A04-4C5B84C3A207}" type="presOf" srcId="{F68A3DB0-50B1-4FA4-B3D3-64E0835BEA92}" destId="{BF3EF1D7-0BEC-42A4-BEEC-7383650CF02E}" srcOrd="0" destOrd="0" presId="urn:microsoft.com/office/officeart/2005/8/layout/process4"/>
    <dgm:cxn modelId="{D65393E3-CB8D-4A73-B6C3-2EB823990D53}" srcId="{C10F186A-439F-42E6-9C74-7799F0A5E9BB}" destId="{F231741F-ABAC-4852-A3A5-29F4916165E7}" srcOrd="1" destOrd="0" parTransId="{8E16FFD1-0BF6-42B3-9D1E-0AD5A7CCA7CE}" sibTransId="{73D62D81-CE3E-497D-8BBF-68BC2E27CE5F}"/>
    <dgm:cxn modelId="{925C3920-8E16-4FCE-AD8C-BD4DE0CFA5BF}" type="presOf" srcId="{F231741F-ABAC-4852-A3A5-29F4916165E7}" destId="{34F8588F-B7E4-4A91-82F5-C38E1B37AC3F}" srcOrd="0" destOrd="0" presId="urn:microsoft.com/office/officeart/2005/8/layout/process4"/>
    <dgm:cxn modelId="{4E689036-F98A-45E6-BD90-18D8BA394554}" srcId="{C10F186A-439F-42E6-9C74-7799F0A5E9BB}" destId="{FB146C3F-82E6-42D8-B629-CA931E0AD8A4}" srcOrd="2" destOrd="0" parTransId="{6DE3F06D-1821-46F8-91D8-AA2A343661FB}" sibTransId="{883337DF-4B71-4271-9E93-EDECF6EF144E}"/>
    <dgm:cxn modelId="{B03FFD43-9327-4E68-BAE8-975F316F5CDA}" type="presOf" srcId="{4F747D10-4EE9-483D-9207-0F4A60E8D195}" destId="{25E00479-C3E7-4FF8-9FC2-CF55E167B399}" srcOrd="0" destOrd="0" presId="urn:microsoft.com/office/officeart/2005/8/layout/process4"/>
    <dgm:cxn modelId="{E4C8DEE7-3AD5-4477-AA76-56CFC9AAF989}" type="presParOf" srcId="{39877FA8-50B2-44F1-B119-2C29D8CE469D}" destId="{33C75764-1841-4000-97A5-800CA22A068C}" srcOrd="0" destOrd="0" presId="urn:microsoft.com/office/officeart/2005/8/layout/process4"/>
    <dgm:cxn modelId="{EB7898B5-B76E-4D0E-99FF-154EB07C9C41}" type="presParOf" srcId="{33C75764-1841-4000-97A5-800CA22A068C}" destId="{25E00479-C3E7-4FF8-9FC2-CF55E167B399}" srcOrd="0" destOrd="0" presId="urn:microsoft.com/office/officeart/2005/8/layout/process4"/>
    <dgm:cxn modelId="{9FF96131-C736-4B05-AEF6-684BE2C64F2A}" type="presParOf" srcId="{39877FA8-50B2-44F1-B119-2C29D8CE469D}" destId="{C1DC6D56-67BA-460E-B3DA-7EAF2CC01054}" srcOrd="1" destOrd="0" presId="urn:microsoft.com/office/officeart/2005/8/layout/process4"/>
    <dgm:cxn modelId="{1EA85C48-122D-4D87-B5C1-794D14659367}" type="presParOf" srcId="{39877FA8-50B2-44F1-B119-2C29D8CE469D}" destId="{1B360C37-D10F-4505-9149-14C4598E43C8}" srcOrd="2" destOrd="0" presId="urn:microsoft.com/office/officeart/2005/8/layout/process4"/>
    <dgm:cxn modelId="{92ABB359-D452-4EC7-980D-8A36FA956058}" type="presParOf" srcId="{1B360C37-D10F-4505-9149-14C4598E43C8}" destId="{67D573EE-4B6F-49A1-AD97-9DF614D3E40C}" srcOrd="0" destOrd="0" presId="urn:microsoft.com/office/officeart/2005/8/layout/process4"/>
    <dgm:cxn modelId="{EEB415AB-A239-4A48-B24A-595734FA7656}" type="presParOf" srcId="{39877FA8-50B2-44F1-B119-2C29D8CE469D}" destId="{F49512D6-A393-407A-B5EE-701B3CDCC515}" srcOrd="3" destOrd="0" presId="urn:microsoft.com/office/officeart/2005/8/layout/process4"/>
    <dgm:cxn modelId="{957BFF7F-163D-4E5D-ABCE-990B15FE8F2F}" type="presParOf" srcId="{39877FA8-50B2-44F1-B119-2C29D8CE469D}" destId="{9FD69076-6FCC-4D73-9F3B-F11E8A132E7B}" srcOrd="4" destOrd="0" presId="urn:microsoft.com/office/officeart/2005/8/layout/process4"/>
    <dgm:cxn modelId="{60BB9C2E-458E-4A2A-8F83-DD3783C28660}" type="presParOf" srcId="{9FD69076-6FCC-4D73-9F3B-F11E8A132E7B}" destId="{34F8588F-B7E4-4A91-82F5-C38E1B37AC3F}" srcOrd="0" destOrd="0" presId="urn:microsoft.com/office/officeart/2005/8/layout/process4"/>
    <dgm:cxn modelId="{CBFE6D1C-E4F3-4984-B766-AF97BFEA278A}" type="presParOf" srcId="{39877FA8-50B2-44F1-B119-2C29D8CE469D}" destId="{228B4AB3-B3E5-4D28-B848-CB95C8250061}" srcOrd="5" destOrd="0" presId="urn:microsoft.com/office/officeart/2005/8/layout/process4"/>
    <dgm:cxn modelId="{9C994539-05EF-41B8-8061-0073AF62F283}" type="presParOf" srcId="{39877FA8-50B2-44F1-B119-2C29D8CE469D}" destId="{91FE9C70-20EF-4997-A972-009BE6210C46}" srcOrd="6" destOrd="0" presId="urn:microsoft.com/office/officeart/2005/8/layout/process4"/>
    <dgm:cxn modelId="{357E80BE-ED8B-43D4-978B-C24E446EF56F}" type="presParOf" srcId="{91FE9C70-20EF-4997-A972-009BE6210C46}" destId="{BF3EF1D7-0BEC-42A4-BEEC-7383650CF02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26.1. </a:t>
          </a:r>
          <a:r>
            <a:rPr lang="ru-RU" sz="2800" kern="1200" dirty="0" err="1" smtClean="0">
              <a:solidFill>
                <a:schemeClr val="tx1"/>
              </a:solidFill>
              <a:latin typeface="Times New Roman" pitchFamily="18" charset="0"/>
              <a:cs typeface="Times New Roman" pitchFamily="18" charset="0"/>
            </a:rPr>
            <a:t>Детал</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бирикмалари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классификацияси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3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26.2. Цилиндрик </a:t>
          </a:r>
          <a:r>
            <a:rPr lang="ru-RU" sz="2800" kern="1200" dirty="0" err="1" smtClean="0">
              <a:solidFill>
                <a:schemeClr val="tx1"/>
              </a:solidFill>
              <a:latin typeface="Times New Roman" pitchFamily="18" charset="0"/>
              <a:cs typeface="Times New Roman" pitchFamily="18" charset="0"/>
            </a:rPr>
            <a:t>бирикмаларни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йиғиш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конструкциялари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E00479-C3E7-4FF8-9FC2-CF55E167B399}">
      <dsp:nvSpPr>
        <dsp:cNvPr id="0" name=""/>
        <dsp:cNvSpPr/>
      </dsp:nvSpPr>
      <dsp:spPr>
        <a:xfrm>
          <a:off x="0" y="5375043"/>
          <a:ext cx="8424862" cy="1175928"/>
        </a:xfrm>
        <a:prstGeom prst="rect">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err="1" smtClean="0">
              <a:solidFill>
                <a:srgbClr val="FFFF00"/>
              </a:solidFill>
              <a:latin typeface="Times New Roman" panose="02020603050405020304" pitchFamily="18" charset="0"/>
              <a:cs typeface="Times New Roman" panose="02020603050405020304" pitchFamily="18" charset="0"/>
            </a:rPr>
            <a:t>Қарши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ҳаракатланувчи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ишқаланиш</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кучининг</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камайиш</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таъсиридан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ҳолдаги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kern="1200" dirty="0" smtClean="0">
              <a:solidFill>
                <a:srgbClr val="FFFF00"/>
              </a:solidFill>
              <a:latin typeface="Times New Roman" panose="02020603050405020304" pitchFamily="18" charset="0"/>
              <a:cs typeface="Times New Roman" panose="02020603050405020304" pitchFamily="18" charset="0"/>
            </a:rPr>
            <a:t>.</a:t>
          </a:r>
          <a:endParaRPr lang="ru-RU" sz="2600" kern="1200" dirty="0">
            <a:solidFill>
              <a:srgbClr val="FFFF00"/>
            </a:solidFill>
            <a:latin typeface="Times New Roman" panose="02020603050405020304" pitchFamily="18" charset="0"/>
            <a:cs typeface="Times New Roman" panose="02020603050405020304" pitchFamily="18" charset="0"/>
          </a:endParaRPr>
        </a:p>
      </dsp:txBody>
      <dsp:txXfrm>
        <a:off x="0" y="5375043"/>
        <a:ext cx="8424862" cy="1175928"/>
      </dsp:txXfrm>
    </dsp:sp>
    <dsp:sp modelId="{67D573EE-4B6F-49A1-AD97-9DF614D3E40C}">
      <dsp:nvSpPr>
        <dsp:cNvPr id="0" name=""/>
        <dsp:cNvSpPr/>
      </dsp:nvSpPr>
      <dsp:spPr>
        <a:xfrm rot="10800000">
          <a:off x="0" y="3584105"/>
          <a:ext cx="8424862" cy="1808577"/>
        </a:xfrm>
        <a:prstGeom prst="upArrowCallout">
          <a:avLst/>
        </a:prstGeom>
        <a:solidFill>
          <a:schemeClr val="accent4">
            <a:hueOff val="-1488257"/>
            <a:satOff val="8966"/>
            <a:lumOff val="719"/>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err="1" smtClean="0">
              <a:solidFill>
                <a:srgbClr val="FFFF00"/>
              </a:solidFill>
              <a:latin typeface="Times New Roman" panose="02020603050405020304" pitchFamily="18" charset="0"/>
              <a:cs typeface="Times New Roman" panose="02020603050405020304" pitchFamily="18" charset="0"/>
            </a:rPr>
            <a:t>Кирувчи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чархланган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қирралардан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ҳолдаги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kern="1200" dirty="0" smtClean="0">
              <a:solidFill>
                <a:srgbClr val="FFFF00"/>
              </a:solidFill>
              <a:latin typeface="Times New Roman" panose="02020603050405020304" pitchFamily="18" charset="0"/>
              <a:cs typeface="Times New Roman" panose="02020603050405020304" pitchFamily="18" charset="0"/>
            </a:rPr>
            <a:t>;</a:t>
          </a:r>
          <a:endParaRPr lang="ru-RU" sz="2600" kern="1200" dirty="0">
            <a:solidFill>
              <a:srgbClr val="FFFF00"/>
            </a:solidFill>
            <a:latin typeface="Times New Roman" panose="02020603050405020304" pitchFamily="18" charset="0"/>
            <a:cs typeface="Times New Roman" panose="02020603050405020304" pitchFamily="18" charset="0"/>
          </a:endParaRPr>
        </a:p>
      </dsp:txBody>
      <dsp:txXfrm rot="10800000">
        <a:off x="0" y="3584105"/>
        <a:ext cx="8424862" cy="1175159"/>
      </dsp:txXfrm>
    </dsp:sp>
    <dsp:sp modelId="{34F8588F-B7E4-4A91-82F5-C38E1B37AC3F}">
      <dsp:nvSpPr>
        <dsp:cNvPr id="0" name=""/>
        <dsp:cNvSpPr/>
      </dsp:nvSpPr>
      <dsp:spPr>
        <a:xfrm rot="10800000">
          <a:off x="0" y="1793166"/>
          <a:ext cx="8424862" cy="1808577"/>
        </a:xfrm>
        <a:prstGeom prst="upArrowCallout">
          <a:avLst/>
        </a:prstGeom>
        <a:solidFill>
          <a:schemeClr val="accent4">
            <a:hueOff val="-2976513"/>
            <a:satOff val="17933"/>
            <a:lumOff val="1437"/>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err="1" smtClean="0">
              <a:solidFill>
                <a:srgbClr val="FFFF00"/>
              </a:solidFill>
              <a:latin typeface="Times New Roman" panose="02020603050405020304" pitchFamily="18" charset="0"/>
              <a:cs typeface="Times New Roman" panose="02020603050405020304" pitchFamily="18" charset="0"/>
            </a:rPr>
            <a:t>Ўқлардаги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тафовутлардан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фойдаланган</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ҳолдаги</a:t>
          </a:r>
          <a:r>
            <a:rPr lang="ru-RU" sz="2600" kern="1200" dirty="0" smtClean="0">
              <a:solidFill>
                <a:srgbClr val="FFFF00"/>
              </a:solidFill>
              <a:latin typeface="Times New Roman" panose="02020603050405020304" pitchFamily="18" charset="0"/>
              <a:cs typeface="Times New Roman" panose="02020603050405020304" pitchFamily="18" charset="0"/>
            </a:rPr>
            <a:t> </a:t>
          </a:r>
          <a:r>
            <a:rPr lang="ru-RU" sz="2600" kern="1200" dirty="0" err="1" smtClean="0">
              <a:solidFill>
                <a:srgbClr val="FFFF00"/>
              </a:solidFill>
              <a:latin typeface="Times New Roman" panose="02020603050405020304" pitchFamily="18" charset="0"/>
              <a:cs typeface="Times New Roman" panose="02020603050405020304" pitchFamily="18" charset="0"/>
            </a:rPr>
            <a:t>механизмлар</a:t>
          </a:r>
          <a:r>
            <a:rPr lang="ru-RU" sz="2600" kern="1200" dirty="0" smtClean="0">
              <a:solidFill>
                <a:srgbClr val="FFFF00"/>
              </a:solidFill>
              <a:latin typeface="Times New Roman" panose="02020603050405020304" pitchFamily="18" charset="0"/>
              <a:cs typeface="Times New Roman" panose="02020603050405020304" pitchFamily="18" charset="0"/>
            </a:rPr>
            <a:t>;</a:t>
          </a:r>
          <a:endParaRPr lang="ru-RU" sz="2600" kern="1200" dirty="0">
            <a:solidFill>
              <a:srgbClr val="FFFF00"/>
            </a:solidFill>
            <a:latin typeface="Times New Roman" panose="02020603050405020304" pitchFamily="18" charset="0"/>
            <a:cs typeface="Times New Roman" panose="02020603050405020304" pitchFamily="18" charset="0"/>
          </a:endParaRPr>
        </a:p>
      </dsp:txBody>
      <dsp:txXfrm rot="10800000">
        <a:off x="0" y="1793166"/>
        <a:ext cx="8424862" cy="1175159"/>
      </dsp:txXfrm>
    </dsp:sp>
    <dsp:sp modelId="{BF3EF1D7-0BEC-42A4-BEEC-7383650CF02E}">
      <dsp:nvSpPr>
        <dsp:cNvPr id="0" name=""/>
        <dsp:cNvSpPr/>
      </dsp:nvSpPr>
      <dsp:spPr>
        <a:xfrm rot="10800000">
          <a:off x="0" y="2227"/>
          <a:ext cx="8424862" cy="1808577"/>
        </a:xfrm>
        <a:prstGeom prst="upArrowCallout">
          <a:avLst/>
        </a:prstGeom>
        <a:solidFill>
          <a:schemeClr val="accent4">
            <a:hueOff val="-4464770"/>
            <a:satOff val="26899"/>
            <a:lumOff val="2156"/>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err="1" smtClean="0">
              <a:solidFill>
                <a:srgbClr val="FFFF00"/>
              </a:solidFill>
              <a:latin typeface="Times New Roman" panose="02020603050405020304" pitchFamily="18" charset="0"/>
              <a:cs typeface="Times New Roman" panose="02020603050405020304" pitchFamily="18" charset="0"/>
            </a:rPr>
            <a:t>Бириктирил</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err="1" smtClean="0">
              <a:solidFill>
                <a:srgbClr val="FFFF00"/>
              </a:solidFill>
              <a:latin typeface="Times New Roman" panose="02020603050405020304" pitchFamily="18" charset="0"/>
              <a:cs typeface="Times New Roman" panose="02020603050405020304" pitchFamily="18" charset="0"/>
            </a:rPr>
            <a:t>ётг</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н д</a:t>
          </a:r>
          <a:r>
            <a:rPr lang="en-US" sz="2600" kern="1200" dirty="0" smtClean="0">
              <a:solidFill>
                <a:srgbClr val="FFFF00"/>
              </a:solidFill>
              <a:latin typeface="Times New Roman" panose="02020603050405020304" pitchFamily="18" charset="0"/>
              <a:cs typeface="Times New Roman" panose="02020603050405020304" pitchFamily="18" charset="0"/>
            </a:rPr>
            <a:t>e</a:t>
          </a:r>
          <a:r>
            <a:rPr lang="ru-RU" sz="2600" kern="1200" dirty="0" smtClean="0">
              <a:solidFill>
                <a:srgbClr val="FFFF00"/>
              </a:solidFill>
              <a:latin typeface="Times New Roman" panose="02020603050405020304" pitchFamily="18" charset="0"/>
              <a:cs typeface="Times New Roman" panose="02020603050405020304" pitchFamily="18" charset="0"/>
            </a:rPr>
            <a:t>т</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err="1" smtClean="0">
              <a:solidFill>
                <a:srgbClr val="FFFF00"/>
              </a:solidFill>
              <a:latin typeface="Times New Roman" panose="02020603050405020304" pitchFamily="18" charset="0"/>
              <a:cs typeface="Times New Roman" panose="02020603050405020304" pitchFamily="18" charset="0"/>
            </a:rPr>
            <a:t>лл</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р ҳ</a:t>
          </a:r>
          <a:r>
            <a:rPr lang="en-US" sz="2600" kern="1200" dirty="0" smtClean="0">
              <a:solidFill>
                <a:srgbClr val="FFFF00"/>
              </a:solidFill>
              <a:latin typeface="Times New Roman" panose="02020603050405020304" pitchFamily="18" charset="0"/>
              <a:cs typeface="Times New Roman" panose="02020603050405020304" pitchFamily="18" charset="0"/>
            </a:rPr>
            <a:t>o</a:t>
          </a:r>
          <a:r>
            <a:rPr lang="ru-RU" sz="2600" kern="1200" dirty="0" smtClean="0">
              <a:solidFill>
                <a:srgbClr val="FFFF00"/>
              </a:solidFill>
              <a:latin typeface="Times New Roman" panose="02020603050405020304" pitchFamily="18" charset="0"/>
              <a:cs typeface="Times New Roman" panose="02020603050405020304" pitchFamily="18" charset="0"/>
            </a:rPr>
            <a:t>л</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err="1" smtClean="0">
              <a:solidFill>
                <a:srgbClr val="FFFF00"/>
              </a:solidFill>
              <a:latin typeface="Times New Roman" panose="02020603050405020304" pitchFamily="18" charset="0"/>
              <a:cs typeface="Times New Roman" panose="02020603050405020304" pitchFamily="18" charset="0"/>
            </a:rPr>
            <a:t>тини</a:t>
          </a:r>
          <a:r>
            <a:rPr lang="ru-RU" sz="2600" kern="1200" dirty="0" smtClean="0">
              <a:solidFill>
                <a:srgbClr val="FFFF00"/>
              </a:solidFill>
              <a:latin typeface="Times New Roman" panose="02020603050405020304" pitchFamily="18" charset="0"/>
              <a:cs typeface="Times New Roman" panose="02020603050405020304" pitchFamily="18" charset="0"/>
            </a:rPr>
            <a:t> н</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з</a:t>
          </a:r>
          <a:r>
            <a:rPr lang="en-US" sz="2600" kern="1200" dirty="0" smtClean="0">
              <a:solidFill>
                <a:srgbClr val="FFFF00"/>
              </a:solidFill>
              <a:latin typeface="Times New Roman" panose="02020603050405020304" pitchFamily="18" charset="0"/>
              <a:cs typeface="Times New Roman" panose="02020603050405020304" pitchFamily="18" charset="0"/>
            </a:rPr>
            <a:t>o</a:t>
          </a:r>
          <a:r>
            <a:rPr lang="ru-RU" sz="2600" kern="1200" dirty="0" smtClean="0">
              <a:solidFill>
                <a:srgbClr val="FFFF00"/>
              </a:solidFill>
              <a:latin typeface="Times New Roman" panose="02020603050405020304" pitchFamily="18" charset="0"/>
              <a:cs typeface="Times New Roman" panose="02020603050405020304" pitchFamily="18" charset="0"/>
            </a:rPr>
            <a:t>р</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т </a:t>
          </a:r>
          <a:r>
            <a:rPr lang="ru-RU" sz="2600" kern="1200" dirty="0" err="1" smtClean="0">
              <a:solidFill>
                <a:srgbClr val="FFFF00"/>
              </a:solidFill>
              <a:latin typeface="Times New Roman" panose="02020603050405020304" pitchFamily="18" charset="0"/>
              <a:cs typeface="Times New Roman" panose="02020603050405020304" pitchFamily="18" charset="0"/>
            </a:rPr>
            <a:t>қурилм</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л</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err="1" smtClean="0">
              <a:solidFill>
                <a:srgbClr val="FFFF00"/>
              </a:solidFill>
              <a:latin typeface="Times New Roman" panose="02020603050405020304" pitchFamily="18" charset="0"/>
              <a:cs typeface="Times New Roman" panose="02020603050405020304" pitchFamily="18" charset="0"/>
            </a:rPr>
            <a:t>рисиз</a:t>
          </a:r>
          <a:r>
            <a:rPr lang="ru-RU" sz="2600" kern="1200" dirty="0" smtClean="0">
              <a:solidFill>
                <a:srgbClr val="FFFF00"/>
              </a:solidFill>
              <a:latin typeface="Times New Roman" panose="02020603050405020304" pitchFamily="18" charset="0"/>
              <a:cs typeface="Times New Roman" panose="02020603050405020304" pitchFamily="18" charset="0"/>
            </a:rPr>
            <a:t> м</a:t>
          </a:r>
          <a:r>
            <a:rPr lang="en-US" sz="2600" kern="1200" dirty="0" smtClean="0">
              <a:solidFill>
                <a:srgbClr val="FFFF00"/>
              </a:solidFill>
              <a:latin typeface="Times New Roman" panose="02020603050405020304" pitchFamily="18" charset="0"/>
              <a:cs typeface="Times New Roman" panose="02020603050405020304" pitchFamily="18" charset="0"/>
            </a:rPr>
            <a:t>o</a:t>
          </a:r>
          <a:r>
            <a:rPr lang="ru-RU" sz="2600" kern="1200" dirty="0" err="1" smtClean="0">
              <a:solidFill>
                <a:srgbClr val="FFFF00"/>
              </a:solidFill>
              <a:latin typeface="Times New Roman" panose="02020603050405020304" pitchFamily="18" charset="0"/>
              <a:cs typeface="Times New Roman" panose="02020603050405020304" pitchFamily="18" charset="0"/>
            </a:rPr>
            <a:t>сл</a:t>
          </a:r>
          <a:r>
            <a:rPr lang="en-US" sz="2600" kern="1200" dirty="0" smtClean="0">
              <a:solidFill>
                <a:srgbClr val="FFFF00"/>
              </a:solidFill>
              <a:latin typeface="Times New Roman" panose="02020603050405020304" pitchFamily="18" charset="0"/>
              <a:cs typeface="Times New Roman" panose="02020603050405020304" pitchFamily="18" charset="0"/>
            </a:rPr>
            <a:t>o</a:t>
          </a:r>
          <a:r>
            <a:rPr lang="ru-RU" sz="2600" kern="1200" dirty="0" err="1" smtClean="0">
              <a:solidFill>
                <a:srgbClr val="FFFF00"/>
              </a:solidFill>
              <a:latin typeface="Times New Roman" panose="02020603050405020304" pitchFamily="18" charset="0"/>
              <a:cs typeface="Times New Roman" panose="02020603050405020304" pitchFamily="18" charset="0"/>
            </a:rPr>
            <a:t>вчи</a:t>
          </a:r>
          <a:r>
            <a:rPr lang="ru-RU" sz="2600" kern="1200" dirty="0" smtClean="0">
              <a:solidFill>
                <a:srgbClr val="FFFF00"/>
              </a:solidFill>
              <a:latin typeface="Times New Roman" panose="02020603050405020304" pitchFamily="18" charset="0"/>
              <a:cs typeface="Times New Roman" panose="02020603050405020304" pitchFamily="18" charset="0"/>
            </a:rPr>
            <a:t> м</a:t>
          </a:r>
          <a:r>
            <a:rPr lang="en-US" sz="2600" kern="1200" dirty="0" err="1" smtClean="0">
              <a:solidFill>
                <a:srgbClr val="FFFF00"/>
              </a:solidFill>
              <a:latin typeface="Times New Roman" panose="02020603050405020304" pitchFamily="18" charset="0"/>
              <a:cs typeface="Times New Roman" panose="02020603050405020304" pitchFamily="18" charset="0"/>
            </a:rPr>
            <a:t>exa</a:t>
          </a:r>
          <a:r>
            <a:rPr lang="ru-RU" sz="2600" kern="1200" dirty="0" err="1" smtClean="0">
              <a:solidFill>
                <a:srgbClr val="FFFF00"/>
              </a:solidFill>
              <a:latin typeface="Times New Roman" panose="02020603050405020304" pitchFamily="18" charset="0"/>
              <a:cs typeface="Times New Roman" panose="02020603050405020304" pitchFamily="18" charset="0"/>
            </a:rPr>
            <a:t>низмл</a:t>
          </a:r>
          <a:r>
            <a:rPr lang="en-US" sz="2600" kern="1200" dirty="0" smtClean="0">
              <a:solidFill>
                <a:srgbClr val="FFFF00"/>
              </a:solidFill>
              <a:latin typeface="Times New Roman" panose="02020603050405020304" pitchFamily="18" charset="0"/>
              <a:cs typeface="Times New Roman" panose="02020603050405020304" pitchFamily="18" charset="0"/>
            </a:rPr>
            <a:t>a</a:t>
          </a:r>
          <a:r>
            <a:rPr lang="ru-RU" sz="2600" kern="1200" dirty="0" smtClean="0">
              <a:solidFill>
                <a:srgbClr val="FFFF00"/>
              </a:solidFill>
              <a:latin typeface="Times New Roman" panose="02020603050405020304" pitchFamily="18" charset="0"/>
              <a:cs typeface="Times New Roman" panose="02020603050405020304" pitchFamily="18" charset="0"/>
            </a:rPr>
            <a:t>р;</a:t>
          </a:r>
          <a:endParaRPr lang="ru-RU" sz="2600" kern="1200" dirty="0">
            <a:solidFill>
              <a:srgbClr val="FFFF00"/>
            </a:solidFill>
            <a:latin typeface="Times New Roman" panose="02020603050405020304" pitchFamily="18" charset="0"/>
            <a:cs typeface="Times New Roman" panose="02020603050405020304" pitchFamily="18" charset="0"/>
          </a:endParaRPr>
        </a:p>
      </dsp:txBody>
      <dsp:txXfrm rot="10800000">
        <a:off x="0" y="2227"/>
        <a:ext cx="8424862" cy="1175159"/>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C3D9F3"/>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C3D9F3"/>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C3D9F3"/>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C3D9F3"/>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C3D9F3"/>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7.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26</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ЙИҒИШ ЖАРАЁНЛАРИНИ АВТОМАТЛАШТИРИШДА КОНСТРУКЦИЯНИНГ ИШЛОВ БЕРИШ ЖАРАЁНИГА МОСЛИГИ</a:t>
            </a:r>
          </a:p>
        </p:txBody>
      </p:sp>
      <p:graphicFrame>
        <p:nvGraphicFramePr>
          <p:cNvPr id="4" name="Схема 3"/>
          <p:cNvGraphicFramePr/>
          <p:nvPr>
            <p:extLst>
              <p:ext uri="{D42A27DB-BD31-4B8C-83A1-F6EECF244321}">
                <p14:modId xmlns:p14="http://schemas.microsoft.com/office/powerpoint/2010/main" val="912381808"/>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26.1. </a:t>
            </a:r>
            <a:r>
              <a:rPr lang="ru-RU" sz="2800" b="1" dirty="0" err="1">
                <a:latin typeface="Times New Roman" panose="02020603050405020304" pitchFamily="18" charset="0"/>
                <a:cs typeface="Times New Roman" panose="02020603050405020304" pitchFamily="18" charset="0"/>
              </a:rPr>
              <a:t>Детал</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бирикмалари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классификацияси</a:t>
            </a:r>
            <a:r>
              <a:rPr lang="ru-RU" sz="2800" b="1" dirty="0">
                <a:latin typeface="Times New Roman" panose="02020603050405020304" pitchFamily="18" charset="0"/>
                <a:cs typeface="Times New Roman" panose="02020603050405020304" pitchFamily="18" charset="0"/>
              </a:rPr>
              <a:t>.</a:t>
            </a:r>
            <a:endParaRPr lang="ru-RU" sz="2800" b="1" dirty="0" smtClean="0">
              <a:latin typeface="Times New Roman" panose="02020603050405020304" pitchFamily="18" charset="0"/>
              <a:cs typeface="Times New Roman" panose="02020603050405020304" pitchFamily="18" charset="0"/>
            </a:endParaRPr>
          </a:p>
          <a:p>
            <a:pPr marL="0" lv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lv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неча</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бирикмалари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Машиналарда</a:t>
            </a:r>
            <a:r>
              <a:rPr lang="ru-RU" sz="2800" dirty="0">
                <a:latin typeface="Times New Roman" panose="02020603050405020304" pitchFamily="18" charset="0"/>
                <a:cs typeface="Times New Roman" panose="02020603050405020304" pitchFamily="18" charset="0"/>
              </a:rPr>
              <a:t> 35-40% </a:t>
            </a:r>
            <a:r>
              <a:rPr lang="ru-RU" sz="2800" dirty="0" err="1">
                <a:latin typeface="Times New Roman" panose="02020603050405020304" pitchFamily="18" charset="0"/>
                <a:cs typeface="Times New Roman" panose="02020603050405020304" pitchFamily="18" charset="0"/>
              </a:rPr>
              <a:t>бирикмаларни</a:t>
            </a:r>
            <a:r>
              <a:rPr lang="ru-RU" sz="2800" dirty="0">
                <a:latin typeface="Times New Roman" panose="02020603050405020304" pitchFamily="18" charset="0"/>
                <a:cs typeface="Times New Roman" panose="02020603050405020304" pitchFamily="18" charset="0"/>
              </a:rPr>
              <a:t> вал втулка, 15-20% ни </a:t>
            </a:r>
            <a:r>
              <a:rPr lang="ru-RU" sz="2800" dirty="0" err="1">
                <a:latin typeface="Times New Roman" panose="02020603050405020304" pitchFamily="18" charset="0"/>
                <a:cs typeface="Times New Roman" panose="02020603050405020304" pitchFamily="18" charset="0"/>
              </a:rPr>
              <a:t>текис</a:t>
            </a:r>
            <a:r>
              <a:rPr lang="ru-RU" sz="2800" dirty="0">
                <a:latin typeface="Times New Roman" panose="02020603050405020304" pitchFamily="18" charset="0"/>
                <a:cs typeface="Times New Roman" panose="02020603050405020304" pitchFamily="18" charset="0"/>
              </a:rPr>
              <a:t>, 15-25% ни </a:t>
            </a:r>
            <a:r>
              <a:rPr lang="ru-RU" sz="2800" dirty="0" err="1">
                <a:latin typeface="Times New Roman" panose="02020603050405020304" pitchFamily="18" charset="0"/>
                <a:cs typeface="Times New Roman" panose="02020603050405020304" pitchFamily="18" charset="0"/>
              </a:rPr>
              <a:t>резьбали</a:t>
            </a:r>
            <a:r>
              <a:rPr lang="ru-RU" sz="2800" dirty="0">
                <a:latin typeface="Times New Roman" panose="02020603050405020304" pitchFamily="18" charset="0"/>
                <a:cs typeface="Times New Roman" panose="02020603050405020304" pitchFamily="18" charset="0"/>
              </a:rPr>
              <a:t>, 6-7% ни </a:t>
            </a:r>
            <a:r>
              <a:rPr lang="ru-RU" sz="2800" dirty="0" err="1">
                <a:latin typeface="Times New Roman" panose="02020603050405020304" pitchFamily="18" charset="0"/>
                <a:cs typeface="Times New Roman" panose="02020603050405020304" pitchFamily="18" charset="0"/>
              </a:rPr>
              <a:t>конусли</a:t>
            </a:r>
            <a:r>
              <a:rPr lang="ru-RU" sz="2800" dirty="0">
                <a:latin typeface="Times New Roman" panose="02020603050405020304" pitchFamily="18" charset="0"/>
                <a:cs typeface="Times New Roman" panose="02020603050405020304" pitchFamily="18" charset="0"/>
              </a:rPr>
              <a:t>, 2-3% ни </a:t>
            </a:r>
            <a:r>
              <a:rPr lang="ru-RU" sz="2800" dirty="0" err="1">
                <a:latin typeface="Times New Roman" panose="02020603050405020304" pitchFamily="18" charset="0"/>
                <a:cs typeface="Times New Roman" panose="02020603050405020304" pitchFamily="18" charset="0"/>
              </a:rPr>
              <a:t>сферик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конструктив,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факторларга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ҳаражатлари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характерланади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Деталлар конструкцияга ва уларни ишлаш шароитига қараб айрим траекториялар бўйича ҳаракатланиши мумкин. Қўзғалмас бирикма деталлари ишчи ҳолатда ҳаракатлана олмайди.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Қўзғалувчан ва қўзғалмас бирикмалар ўзларининг қисмларга ажратиш мумкинлиги билан эркин ажралувчан ва ажралмас бўлади.</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Машина ва механизм бирикмаларининг 65–85% эркин ажралувчан бирикмалар ташкил қилади. Лекин бир нарсага эътиборни қаратиш керакки бунга бутунлай ўз ҳолатини ўзгартирмай ажраладиган бирикмалар киради. Қолганлари ажралмас бирикмалар туркумига киради. Бу бирикмаларни ҳам қисмларга ажратиш мумкин. Лекин ажралиш даврида бирикма деталларининг бири ўз ҳусусиятини йўқотади ёки қўшимча жараён бажаришга тўғри келади.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Бундан ташқари бирикмаларни қўзғалмас қисмларга ажратиш мумкин (мисол, резьбали, ариқчали ва конусли); қисмларга ажралмайдиган қўзғалмас (мисол, парчинли, босиб ўрнатилган бирикма ёки юмалоқлаб), қисмларга ажралувчи қўзғалувчан (мисол, вал  сирпаниш подшипники, плунжер втулка, ғилдирак тиши, каретка  станина) қисмларга ажралмайдиган қўзғалувчан (айрим </a:t>
            </a:r>
            <a:r>
              <a:rPr lang="uz-Cyrl-UZ" sz="2800" dirty="0" smtClean="0">
                <a:latin typeface="Times New Roman" panose="02020603050405020304" pitchFamily="18" charset="0"/>
                <a:cs typeface="Times New Roman" panose="02020603050405020304" pitchFamily="18" charset="0"/>
              </a:rPr>
              <a:t>ғилдирак </a:t>
            </a:r>
            <a:r>
              <a:rPr lang="uz-Cyrl-UZ" sz="2800" dirty="0">
                <a:latin typeface="Times New Roman" panose="02020603050405020304" pitchFamily="18" charset="0"/>
                <a:cs typeface="Times New Roman" panose="02020603050405020304" pitchFamily="18" charset="0"/>
              </a:rPr>
              <a:t>подшипниклари, беркитиш клапанлари).</a:t>
            </a:r>
          </a:p>
        </p:txBody>
      </p:sp>
    </p:spTree>
    <p:extLst>
      <p:ext uri="{BB962C8B-B14F-4D97-AF65-F5344CB8AC3E}">
        <p14:creationId xmlns:p14="http://schemas.microsoft.com/office/powerpoint/2010/main" val="16153947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fontScale="92500" lnSpcReduction="100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 детал бирикмалари классификацияси ўзининг оддийлиги билан ажралиб туради. Лекин уни ҳам ўзига яраша камчилиги мавжуд. Мисол учун ҳар бир гуруҳга технологик характеристикаси ва йиғиш усули ҳар хил бўлган кўп бирикмалар киради.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Классификация бўйича олиб борилган айрим изланишларда деталларнинг деформация ҳолатларини (эластик ва пластик деформация) молекула кучлари (илашиш, адгезия) йиғилаётган деталлар формаси, бирикма йиғилаётганда ҳосил бўладиган кучларни ҳисобга олиш тавсия этадилар.</a:t>
            </a: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3175" lvl="1" indent="533400" algn="just">
              <a:lnSpc>
                <a:spcPct val="150000"/>
              </a:lnSpc>
              <a:buNone/>
            </a:pPr>
            <a:r>
              <a:rPr lang="uz-Cyrl-UZ" dirty="0">
                <a:latin typeface="Times New Roman" panose="02020603050405020304" pitchFamily="18" charset="0"/>
                <a:cs typeface="Times New Roman" panose="02020603050405020304" pitchFamily="18" charset="0"/>
              </a:rPr>
              <a:t>Бошқа гуруҳ олимлар машина деталларини йиғиш жараёнини беш синфига бўлиш кераклигини айтиб ўтадилар. Бу синфлар: механик йиғиш, пайвандлаш ва кавшарлаш, клейлаш, магнитли ва комбинациялашган ёки бириктириш асосида резьбали, кавшарли, пайвандли, арматурали ва босим остида олиш. </a:t>
            </a:r>
          </a:p>
        </p:txBody>
      </p:sp>
    </p:spTree>
    <p:extLst>
      <p:ext uri="{BB962C8B-B14F-4D97-AF65-F5344CB8AC3E}">
        <p14:creationId xmlns:p14="http://schemas.microsoft.com/office/powerpoint/2010/main" val="34552503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Бошқа турдаги классификацияга асосан бирикмалар детал юзаларининг туташув нуқтаси асосида, яъни йиғиш жараёнидаги бирикмалар сифати, узоқ ишлаш муддати, ейилишга чидамлилиги деталларнинг тўғри ва аниқ туташувига боғлиқ. Бу туташувлар подшипникли бирикмаларда, тишли узатма, резьбали бирикма ва бошқалар бўлиши мумкин</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Маҳсулотларни автоматлаштирилган ҳолда йиғиш ускуналари:</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381091365"/>
              </p:ext>
            </p:extLst>
          </p:nvPr>
        </p:nvGraphicFramePr>
        <p:xfrm>
          <a:off x="395288" y="188913"/>
          <a:ext cx="8424862"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59632" y="818709"/>
            <a:ext cx="6840760" cy="954107"/>
          </a:xfrm>
          <a:prstGeom prst="rect">
            <a:avLst/>
          </a:prstGeom>
        </p:spPr>
        <p:txBody>
          <a:bodyPr wrap="square">
            <a:spAutoFit/>
          </a:bodyPr>
          <a:lstStyle/>
          <a:p>
            <a:pPr algn="ctr"/>
            <a:r>
              <a:rPr lang="ru-RU" sz="2800" dirty="0" err="1" smtClean="0">
                <a:latin typeface="Times New Roman" panose="02020603050405020304" pitchFamily="18" charset="0"/>
                <a:cs typeface="Times New Roman" panose="02020603050405020304" pitchFamily="18" charset="0"/>
              </a:rPr>
              <a:t>Йўналтирувчи</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a:t>
            </a:r>
          </a:p>
        </p:txBody>
      </p:sp>
      <p:pic>
        <p:nvPicPr>
          <p:cNvPr id="122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012" y="2707258"/>
            <a:ext cx="8634484" cy="2305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94745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59632" y="332656"/>
            <a:ext cx="6840760" cy="523220"/>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Технология асосида йиғиш турлари.</a:t>
            </a:r>
            <a:endParaRPr lang="ru-RU" sz="2800" dirty="0">
              <a:latin typeface="Times New Roman" panose="02020603050405020304" pitchFamily="18" charset="0"/>
              <a:cs typeface="Times New Roman" panose="02020603050405020304" pitchFamily="18" charset="0"/>
            </a:endParaRPr>
          </a:p>
        </p:txBody>
      </p:sp>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24744"/>
            <a:ext cx="8317983" cy="5142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757408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59632" y="332656"/>
            <a:ext cx="6840760" cy="523220"/>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Туташув нуқтаси асосида йиғиш турлари</a:t>
            </a:r>
            <a:endParaRPr lang="ru-RU" sz="2800" dirty="0">
              <a:latin typeface="Times New Roman" panose="02020603050405020304" pitchFamily="18" charset="0"/>
              <a:cs typeface="Times New Roman" panose="02020603050405020304" pitchFamily="18" charset="0"/>
            </a:endParaRPr>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908720"/>
            <a:ext cx="7859432"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46998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95536" y="6074132"/>
            <a:ext cx="8208912" cy="492443"/>
          </a:xfrm>
          <a:prstGeom prst="rect">
            <a:avLst/>
          </a:prstGeom>
        </p:spPr>
        <p:txBody>
          <a:bodyPr wrap="square">
            <a:spAutoFit/>
          </a:bodyPr>
          <a:lstStyle/>
          <a:p>
            <a:pPr algn="ctr"/>
            <a:r>
              <a:rPr lang="ru-RU" sz="2600" dirty="0">
                <a:latin typeface="Times New Roman" panose="02020603050405020304" pitchFamily="18" charset="0"/>
                <a:cs typeface="Times New Roman" panose="02020603050405020304" pitchFamily="18" charset="0"/>
              </a:rPr>
              <a:t>26.1-расм. </a:t>
            </a:r>
            <a:r>
              <a:rPr lang="ru-RU" sz="2600" dirty="0" err="1">
                <a:latin typeface="Times New Roman" panose="02020603050405020304" pitchFamily="18" charset="0"/>
                <a:cs typeface="Times New Roman" panose="02020603050405020304" pitchFamily="18" charset="0"/>
              </a:rPr>
              <a:t>Марказлаб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мўлжалловчи</a:t>
            </a:r>
            <a:r>
              <a:rPr lang="ru-RU" sz="2600" dirty="0">
                <a:latin typeface="Times New Roman" panose="02020603050405020304" pitchFamily="18" charset="0"/>
                <a:cs typeface="Times New Roman" panose="02020603050405020304" pitchFamily="18" charset="0"/>
              </a:rPr>
              <a:t> механизм </a:t>
            </a:r>
            <a:r>
              <a:rPr lang="ru-RU" sz="2600" dirty="0" err="1">
                <a:latin typeface="Times New Roman" panose="02020603050405020304" pitchFamily="18" charset="0"/>
                <a:cs typeface="Times New Roman" panose="02020603050405020304" pitchFamily="18" charset="0"/>
              </a:rPr>
              <a:t>схемаси</a:t>
            </a:r>
            <a:r>
              <a:rPr lang="ru-RU" sz="2600" dirty="0">
                <a:latin typeface="Times New Roman" panose="02020603050405020304" pitchFamily="18" charset="0"/>
                <a:cs typeface="Times New Roman" panose="02020603050405020304" pitchFamily="18" charset="0"/>
              </a:rPr>
              <a:t>.</a:t>
            </a:r>
          </a:p>
        </p:txBody>
      </p:sp>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264" y="236106"/>
            <a:ext cx="4464968" cy="5829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318097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Тиқин ва валнинг ўз ўқлари номутаносибликларида нисбий жойлашиши: а – ҳаракат ҳар иккала деталга берилмоқда, б – ҳаракат валга берилмоқда.</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Йиғилаётган бирикма деталларнинг аниқлигини ошириш учун детал ўқлари бир бирига тўғри келиши керак. Бирор бир детал ўқи силжиши йиғиш жараёнини мураккаблашишига олиб келади.</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0" algn="ctr">
              <a:spcBef>
                <a:spcPts val="600"/>
              </a:spcBef>
              <a:buNone/>
            </a:pPr>
            <a:r>
              <a:rPr lang="ru-RU" sz="2800" b="1" dirty="0">
                <a:latin typeface="Times New Roman" panose="02020603050405020304" pitchFamily="18" charset="0"/>
                <a:cs typeface="Times New Roman" panose="02020603050405020304" pitchFamily="18" charset="0"/>
              </a:rPr>
              <a:t>26.2. Цилиндрик </a:t>
            </a:r>
            <a:r>
              <a:rPr lang="ru-RU" sz="2800" b="1" dirty="0" err="1">
                <a:latin typeface="Times New Roman" panose="02020603050405020304" pitchFamily="18" charset="0"/>
                <a:cs typeface="Times New Roman" panose="02020603050405020304" pitchFamily="18" charset="0"/>
              </a:rPr>
              <a:t>бирикмаларни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конструкциялари</a:t>
            </a:r>
            <a:endParaRPr lang="ru-RU" sz="2800" b="1" dirty="0" smtClean="0">
              <a:latin typeface="Times New Roman" panose="02020603050405020304" pitchFamily="18" charset="0"/>
              <a:cs typeface="Times New Roman" panose="02020603050405020304" pitchFamily="18" charset="0"/>
            </a:endParaRPr>
          </a:p>
          <a:p>
            <a:pPr marL="0" indent="0" algn="ctr">
              <a:spcBef>
                <a:spcPts val="600"/>
              </a:spcBef>
              <a:buNone/>
            </a:pPr>
            <a:endParaRPr lang="ru-RU" sz="1800" b="1" dirty="0" smtClean="0">
              <a:latin typeface="Times New Roman" panose="02020603050405020304" pitchFamily="18" charset="0"/>
              <a:cs typeface="Times New Roman" panose="02020603050405020304" pitchFamily="18" charset="0"/>
            </a:endParaRPr>
          </a:p>
          <a:p>
            <a:pPr marL="0" indent="539750" algn="just">
              <a:spcBef>
                <a:spcPts val="600"/>
              </a:spcBef>
              <a:buNone/>
            </a:pPr>
            <a:r>
              <a:rPr lang="ru-RU" sz="2800" dirty="0" err="1" smtClean="0">
                <a:latin typeface="Times New Roman" panose="02020603050405020304" pitchFamily="18" charset="0"/>
                <a:cs typeface="Times New Roman" panose="02020603050405020304" pitchFamily="18" charset="0"/>
              </a:rPr>
              <a:t>Умуман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база детали,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база </a:t>
            </a:r>
            <a:r>
              <a:rPr lang="ru-RU" sz="2800" dirty="0" err="1">
                <a:latin typeface="Times New Roman" panose="02020603050405020304" pitchFamily="18" charset="0"/>
                <a:cs typeface="Times New Roman" panose="02020603050405020304" pitchFamily="18" charset="0"/>
              </a:rPr>
              <a:t>деталининг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ҳисобланса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ўқлари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марказланиб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йўналтирувчи</a:t>
            </a:r>
            <a:r>
              <a:rPr lang="ru-RU" sz="2800" dirty="0">
                <a:latin typeface="Times New Roman" panose="02020603050405020304" pitchFamily="18" charset="0"/>
                <a:cs typeface="Times New Roman" panose="02020603050405020304" pitchFamily="18" charset="0"/>
              </a:rPr>
              <a:t> база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Аммо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мушкул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база детали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эркин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ҳолатларда</a:t>
            </a:r>
            <a:r>
              <a:rPr lang="ru-RU" sz="2800" dirty="0">
                <a:latin typeface="Times New Roman" panose="02020603050405020304" pitchFamily="18" charset="0"/>
                <a:cs typeface="Times New Roman" panose="02020603050405020304" pitchFamily="18" charset="0"/>
              </a:rPr>
              <a:t> база детали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ишлатиладиган</a:t>
            </a:r>
            <a:r>
              <a:rPr lang="ru-RU" sz="2800" dirty="0">
                <a:latin typeface="Times New Roman" panose="02020603050405020304" pitchFamily="18" charset="0"/>
                <a:cs typeface="Times New Roman" panose="02020603050405020304" pitchFamily="18" charset="0"/>
              </a:rPr>
              <a:t> юза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116632"/>
                <a:ext cx="8640960"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Умуман олганда бирикмани базалашда деталларни ўрнатиш аниқлиги бирикма деталларининг юзаси ўқини ўзгариш ҳолати таянч нуқталарининг координаталарининг ўзгариши (формула) технологик база сифатида фойдаланиши ва аниқ бир нуқтага нисбатан бирикма юзаларини айланиши қуйидаги кўринишда ифодаланади. </a:t>
                </a:r>
                <a:endParaRPr lang="ru-RU" sz="2800" b="1" dirty="0">
                  <a:latin typeface="Times New Roman" panose="02020603050405020304" pitchFamily="18" charset="0"/>
                  <a:cs typeface="Times New Roman" panose="02020603050405020304" pitchFamily="18" charset="0"/>
                </a:endParaRPr>
              </a:p>
              <a:p>
                <a:pPr marL="0" indent="0" algn="r">
                  <a:lnSpc>
                    <a:spcPct val="150000"/>
                  </a:lnSpc>
                  <a:buNone/>
                </a:pPr>
                <a14:m>
                  <m:oMath xmlns:m="http://schemas.openxmlformats.org/officeDocument/2006/math">
                    <m:sSub>
                      <m:sSubPr>
                        <m:ctrlPr>
                          <a:rPr lang="ru-RU" sz="2000" i="1">
                            <a:latin typeface="Cambria Math"/>
                          </a:rPr>
                        </m:ctrlPr>
                      </m:sSubPr>
                      <m:e>
                        <m:r>
                          <a:rPr lang="uz-Cyrl-UZ" sz="2000" b="1" i="1">
                            <a:latin typeface="Cambria Math"/>
                          </a:rPr>
                          <m:t>𝜸</m:t>
                        </m:r>
                      </m:e>
                      <m:sub>
                        <m:r>
                          <a:rPr lang="uz-Cyrl-UZ" sz="2000" b="1" i="1">
                            <a:latin typeface="Cambria Math"/>
                          </a:rPr>
                          <m:t>𝟏</m:t>
                        </m:r>
                      </m:sub>
                    </m:sSub>
                    <m:r>
                      <a:rPr lang="uz-Cyrl-UZ" sz="2000" b="1" i="1">
                        <a:latin typeface="Cambria Math"/>
                      </a:rPr>
                      <m:t>=</m:t>
                    </m:r>
                    <m:r>
                      <a:rPr lang="uz-Cyrl-UZ" sz="2000" b="1" i="1">
                        <a:latin typeface="Cambria Math"/>
                      </a:rPr>
                      <m:t>𝒂𝒓</m:t>
                    </m:r>
                    <m:r>
                      <a:rPr lang="uz-Cyrl-UZ" sz="2000" b="1" i="1">
                        <a:latin typeface="Cambria Math"/>
                      </a:rPr>
                      <m:t>𝐜𝐨𝐬</m:t>
                    </m:r>
                    <m:f>
                      <m:fPr>
                        <m:ctrlPr>
                          <a:rPr lang="ru-RU" sz="2000" i="1">
                            <a:latin typeface="Cambria Math"/>
                          </a:rPr>
                        </m:ctrlPr>
                      </m:fPr>
                      <m:num>
                        <m:d>
                          <m:dPr>
                            <m:ctrlPr>
                              <a:rPr lang="ru-RU" sz="2000" i="1">
                                <a:latin typeface="Cambria Math"/>
                              </a:rPr>
                            </m:ctrlPr>
                          </m:dPr>
                          <m:e>
                            <m:sSub>
                              <m:sSubPr>
                                <m:ctrlPr>
                                  <a:rPr lang="ru-RU" sz="2000" i="1">
                                    <a:latin typeface="Cambria Math"/>
                                  </a:rPr>
                                </m:ctrlPr>
                              </m:sSubPr>
                              <m:e>
                                <m:r>
                                  <a:rPr lang="uz-Cyrl-UZ" sz="2000" b="1" i="1">
                                    <a:latin typeface="Cambria Math"/>
                                  </a:rPr>
                                  <m:t>𝒙</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𝒙</m:t>
                                </m:r>
                              </m:e>
                              <m:sub>
                                <m:r>
                                  <a:rPr lang="uz-Cyrl-UZ" sz="2000" b="1" i="1">
                                    <a:latin typeface="Cambria Math"/>
                                  </a:rPr>
                                  <m:t>𝟏</m:t>
                                </m:r>
                              </m:sub>
                            </m:sSub>
                          </m:e>
                        </m:d>
                        <m:d>
                          <m:dPr>
                            <m:ctrlPr>
                              <a:rPr lang="ru-RU" sz="2000" i="1">
                                <a:latin typeface="Cambria Math"/>
                              </a:rPr>
                            </m:ctrlPr>
                          </m:dPr>
                          <m:e>
                            <m:sSub>
                              <m:sSubPr>
                                <m:ctrlPr>
                                  <a:rPr lang="ru-RU" sz="2000" i="1">
                                    <a:latin typeface="Cambria Math"/>
                                  </a:rPr>
                                </m:ctrlPr>
                              </m:sSubPr>
                              <m:e>
                                <m:r>
                                  <a:rPr lang="uz-Cyrl-UZ" sz="2000" b="1" i="1">
                                    <a:latin typeface="Cambria Math"/>
                                  </a:rPr>
                                  <m:t>𝒙</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𝒙</m:t>
                                </m:r>
                              </m:e>
                              <m:sub>
                                <m:r>
                                  <a:rPr lang="uz-Cyrl-UZ" sz="2000" b="1" i="1">
                                    <a:latin typeface="Cambria Math"/>
                                  </a:rPr>
                                  <m:t>𝟑</m:t>
                                </m:r>
                              </m:sub>
                            </m:sSub>
                          </m:e>
                        </m:d>
                        <m:r>
                          <a:rPr lang="uz-Cyrl-UZ" sz="2000" b="1" i="1">
                            <a:latin typeface="Cambria Math"/>
                          </a:rPr>
                          <m:t>+</m:t>
                        </m:r>
                        <m:d>
                          <m:dPr>
                            <m:ctrlPr>
                              <a:rPr lang="ru-RU" sz="2000" i="1">
                                <a:latin typeface="Cambria Math"/>
                              </a:rPr>
                            </m:ctrlPr>
                          </m:dPr>
                          <m:e>
                            <m:sSub>
                              <m:sSubPr>
                                <m:ctrlPr>
                                  <a:rPr lang="ru-RU" sz="2000" i="1">
                                    <a:latin typeface="Cambria Math"/>
                                  </a:rPr>
                                </m:ctrlPr>
                              </m:sSubPr>
                              <m:e>
                                <m:r>
                                  <a:rPr lang="uz-Cyrl-UZ" sz="2000" b="1" i="1">
                                    <a:latin typeface="Cambria Math"/>
                                  </a:rPr>
                                  <m:t>𝒚</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𝒚</m:t>
                                </m:r>
                              </m:e>
                              <m:sub>
                                <m:r>
                                  <a:rPr lang="uz-Cyrl-UZ" sz="2000" b="1" i="1">
                                    <a:latin typeface="Cambria Math"/>
                                  </a:rPr>
                                  <m:t>𝟏</m:t>
                                </m:r>
                              </m:sub>
                            </m:sSub>
                          </m:e>
                        </m:d>
                        <m:d>
                          <m:dPr>
                            <m:ctrlPr>
                              <a:rPr lang="ru-RU" sz="2000" i="1">
                                <a:latin typeface="Cambria Math"/>
                              </a:rPr>
                            </m:ctrlPr>
                          </m:dPr>
                          <m:e>
                            <m:sSub>
                              <m:sSubPr>
                                <m:ctrlPr>
                                  <a:rPr lang="ru-RU" sz="2000" i="1">
                                    <a:latin typeface="Cambria Math"/>
                                  </a:rPr>
                                </m:ctrlPr>
                              </m:sSubPr>
                              <m:e>
                                <m:r>
                                  <a:rPr lang="uz-Cyrl-UZ" sz="2000" b="1" i="1">
                                    <a:latin typeface="Cambria Math"/>
                                  </a:rPr>
                                  <m:t>𝒚</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𝒚</m:t>
                                </m:r>
                              </m:e>
                              <m:sub>
                                <m:r>
                                  <a:rPr lang="uz-Cyrl-UZ" sz="2000" b="1" i="1">
                                    <a:latin typeface="Cambria Math"/>
                                  </a:rPr>
                                  <m:t>𝟑</m:t>
                                </m:r>
                              </m:sub>
                            </m:sSub>
                          </m:e>
                        </m:d>
                        <m:r>
                          <a:rPr lang="uz-Cyrl-UZ" sz="2000" b="1" i="1">
                            <a:latin typeface="Cambria Math"/>
                          </a:rPr>
                          <m:t>+</m:t>
                        </m:r>
                        <m:d>
                          <m:dPr>
                            <m:ctrlPr>
                              <a:rPr lang="ru-RU" sz="2000" i="1">
                                <a:latin typeface="Cambria Math"/>
                              </a:rPr>
                            </m:ctrlPr>
                          </m:dPr>
                          <m:e>
                            <m:sSub>
                              <m:sSubPr>
                                <m:ctrlPr>
                                  <a:rPr lang="ru-RU" sz="2000" i="1">
                                    <a:latin typeface="Cambria Math"/>
                                  </a:rPr>
                                </m:ctrlPr>
                              </m:sSubPr>
                              <m:e>
                                <m:r>
                                  <a:rPr lang="uz-Cyrl-UZ" sz="2000" b="1" i="1">
                                    <a:latin typeface="Cambria Math"/>
                                  </a:rPr>
                                  <m:t>𝒛</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𝒛</m:t>
                                </m:r>
                              </m:e>
                              <m:sub>
                                <m:r>
                                  <a:rPr lang="uz-Cyrl-UZ" sz="2000" b="1" i="1">
                                    <a:latin typeface="Cambria Math"/>
                                  </a:rPr>
                                  <m:t>𝟏</m:t>
                                </m:r>
                              </m:sub>
                            </m:sSub>
                          </m:e>
                        </m:d>
                        <m:d>
                          <m:dPr>
                            <m:ctrlPr>
                              <a:rPr lang="ru-RU" sz="2000" i="1">
                                <a:latin typeface="Cambria Math"/>
                              </a:rPr>
                            </m:ctrlPr>
                          </m:dPr>
                          <m:e>
                            <m:sSub>
                              <m:sSubPr>
                                <m:ctrlPr>
                                  <a:rPr lang="ru-RU" sz="2000" i="1">
                                    <a:latin typeface="Cambria Math"/>
                                  </a:rPr>
                                </m:ctrlPr>
                              </m:sSubPr>
                              <m:e>
                                <m:r>
                                  <a:rPr lang="uz-Cyrl-UZ" sz="2000" b="1" i="1">
                                    <a:latin typeface="Cambria Math"/>
                                  </a:rPr>
                                  <m:t>𝒛</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𝒛</m:t>
                                </m:r>
                              </m:e>
                              <m:sub>
                                <m:r>
                                  <a:rPr lang="uz-Cyrl-UZ" sz="2000" b="1" i="1">
                                    <a:latin typeface="Cambria Math"/>
                                  </a:rPr>
                                  <m:t>𝟑</m:t>
                                </m:r>
                              </m:sub>
                            </m:sSub>
                          </m:e>
                        </m:d>
                      </m:num>
                      <m:den>
                        <m:rad>
                          <m:radPr>
                            <m:degHide m:val="on"/>
                            <m:ctrlPr>
                              <a:rPr lang="ru-RU" sz="2000" i="1">
                                <a:latin typeface="Cambria Math"/>
                              </a:rPr>
                            </m:ctrlPr>
                          </m:radPr>
                          <m:deg/>
                          <m:e>
                            <m:d>
                              <m:dPr>
                                <m:begChr m:val="["/>
                                <m:endChr m:val="]"/>
                                <m:ctrlPr>
                                  <a:rPr lang="ru-RU" sz="2000" i="1">
                                    <a:latin typeface="Cambria Math"/>
                                  </a:rPr>
                                </m:ctrlPr>
                              </m:dPr>
                              <m:e>
                                <m:sSup>
                                  <m:sSupPr>
                                    <m:ctrlPr>
                                      <a:rPr lang="ru-RU" sz="2000" i="1">
                                        <a:latin typeface="Cambria Math"/>
                                      </a:rPr>
                                    </m:ctrlPr>
                                  </m:sSupPr>
                                  <m:e>
                                    <m:d>
                                      <m:dPr>
                                        <m:ctrlPr>
                                          <a:rPr lang="ru-RU" sz="2000" i="1">
                                            <a:latin typeface="Cambria Math"/>
                                          </a:rPr>
                                        </m:ctrlPr>
                                      </m:dPr>
                                      <m:e>
                                        <m:sSub>
                                          <m:sSubPr>
                                            <m:ctrlPr>
                                              <a:rPr lang="ru-RU" sz="2000" i="1">
                                                <a:latin typeface="Cambria Math"/>
                                              </a:rPr>
                                            </m:ctrlPr>
                                          </m:sSubPr>
                                          <m:e>
                                            <m:r>
                                              <a:rPr lang="uz-Cyrl-UZ" sz="2000" b="1" i="1">
                                                <a:latin typeface="Cambria Math"/>
                                              </a:rPr>
                                              <m:t>𝒙</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𝒙</m:t>
                                            </m:r>
                                          </m:e>
                                          <m:sub>
                                            <m:r>
                                              <a:rPr lang="uz-Cyrl-UZ" sz="2000" b="1" i="1">
                                                <a:latin typeface="Cambria Math"/>
                                              </a:rPr>
                                              <m:t>𝟏</m:t>
                                            </m:r>
                                          </m:sub>
                                        </m:sSub>
                                      </m:e>
                                    </m:d>
                                  </m:e>
                                  <m:sup>
                                    <m:r>
                                      <a:rPr lang="uz-Cyrl-UZ" sz="2000" b="1" i="1">
                                        <a:latin typeface="Cambria Math"/>
                                      </a:rPr>
                                      <m:t>𝟐</m:t>
                                    </m:r>
                                  </m:sup>
                                </m:sSup>
                                <m:r>
                                  <a:rPr lang="uz-Cyrl-UZ" sz="2000" b="1" i="1">
                                    <a:latin typeface="Cambria Math"/>
                                  </a:rPr>
                                  <m:t>+</m:t>
                                </m:r>
                                <m:sSup>
                                  <m:sSupPr>
                                    <m:ctrlPr>
                                      <a:rPr lang="ru-RU" sz="2000" i="1">
                                        <a:latin typeface="Cambria Math"/>
                                      </a:rPr>
                                    </m:ctrlPr>
                                  </m:sSupPr>
                                  <m:e>
                                    <m:d>
                                      <m:dPr>
                                        <m:ctrlPr>
                                          <a:rPr lang="ru-RU" sz="2000" i="1">
                                            <a:latin typeface="Cambria Math"/>
                                          </a:rPr>
                                        </m:ctrlPr>
                                      </m:dPr>
                                      <m:e>
                                        <m:sSub>
                                          <m:sSubPr>
                                            <m:ctrlPr>
                                              <a:rPr lang="ru-RU" sz="2000" i="1">
                                                <a:latin typeface="Cambria Math"/>
                                              </a:rPr>
                                            </m:ctrlPr>
                                          </m:sSubPr>
                                          <m:e>
                                            <m:r>
                                              <a:rPr lang="uz-Cyrl-UZ" sz="2000" b="1" i="1">
                                                <a:latin typeface="Cambria Math"/>
                                              </a:rPr>
                                              <m:t>𝒚</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𝒚</m:t>
                                            </m:r>
                                          </m:e>
                                          <m:sub>
                                            <m:r>
                                              <a:rPr lang="uz-Cyrl-UZ" sz="2000" b="1" i="1">
                                                <a:latin typeface="Cambria Math"/>
                                              </a:rPr>
                                              <m:t>𝟏</m:t>
                                            </m:r>
                                          </m:sub>
                                        </m:sSub>
                                      </m:e>
                                    </m:d>
                                  </m:e>
                                  <m:sup>
                                    <m:r>
                                      <a:rPr lang="uz-Cyrl-UZ" sz="2000" b="1" i="1">
                                        <a:latin typeface="Cambria Math"/>
                                      </a:rPr>
                                      <m:t>𝟐</m:t>
                                    </m:r>
                                  </m:sup>
                                </m:sSup>
                                <m:r>
                                  <a:rPr lang="uz-Cyrl-UZ" sz="2000" b="1" i="1">
                                    <a:latin typeface="Cambria Math"/>
                                  </a:rPr>
                                  <m:t>+</m:t>
                                </m:r>
                                <m:d>
                                  <m:dPr>
                                    <m:ctrlPr>
                                      <a:rPr lang="ru-RU" sz="2000" i="1">
                                        <a:latin typeface="Cambria Math"/>
                                      </a:rPr>
                                    </m:ctrlPr>
                                  </m:dPr>
                                  <m:e>
                                    <m:sSub>
                                      <m:sSubPr>
                                        <m:ctrlPr>
                                          <a:rPr lang="ru-RU" sz="2000" i="1">
                                            <a:latin typeface="Cambria Math"/>
                                          </a:rPr>
                                        </m:ctrlPr>
                                      </m:sSubPr>
                                      <m:e>
                                        <m:r>
                                          <a:rPr lang="uz-Cyrl-UZ" sz="2000" b="1" i="1">
                                            <a:latin typeface="Cambria Math"/>
                                          </a:rPr>
                                          <m:t>𝒛</m:t>
                                        </m:r>
                                      </m:e>
                                      <m:sub>
                                        <m:r>
                                          <a:rPr lang="uz-Cyrl-UZ" sz="2000" b="1" i="1">
                                            <a:latin typeface="Cambria Math"/>
                                          </a:rPr>
                                          <m:t>𝟐</m:t>
                                        </m:r>
                                      </m:sub>
                                    </m:sSub>
                                    <m:r>
                                      <a:rPr lang="uz-Cyrl-UZ" sz="2000" b="1" i="1">
                                        <a:latin typeface="Cambria Math"/>
                                      </a:rPr>
                                      <m:t>−</m:t>
                                    </m:r>
                                    <m:sSub>
                                      <m:sSubPr>
                                        <m:ctrlPr>
                                          <a:rPr lang="ru-RU" sz="2000" i="1">
                                            <a:latin typeface="Cambria Math"/>
                                          </a:rPr>
                                        </m:ctrlPr>
                                      </m:sSubPr>
                                      <m:e>
                                        <m:r>
                                          <a:rPr lang="uz-Cyrl-UZ" sz="2000" b="1" i="1">
                                            <a:latin typeface="Cambria Math"/>
                                          </a:rPr>
                                          <m:t>𝒛</m:t>
                                        </m:r>
                                      </m:e>
                                      <m:sub>
                                        <m:r>
                                          <a:rPr lang="uz-Cyrl-UZ" sz="2000" b="1" i="1">
                                            <a:latin typeface="Cambria Math"/>
                                          </a:rPr>
                                          <m:t>𝟏</m:t>
                                        </m:r>
                                      </m:sub>
                                    </m:sSub>
                                  </m:e>
                                </m:d>
                              </m:e>
                            </m:d>
                          </m:e>
                        </m:rad>
                        <m:d>
                          <m:dPr>
                            <m:begChr m:val="["/>
                            <m:endChr m:val="]"/>
                            <m:ctrlPr>
                              <a:rPr lang="ru-RU" sz="2000" i="1">
                                <a:latin typeface="Cambria Math"/>
                              </a:rPr>
                            </m:ctrlPr>
                          </m:dPr>
                          <m:e>
                            <m:sSup>
                              <m:sSupPr>
                                <m:ctrlPr>
                                  <a:rPr lang="ru-RU" sz="2000" i="1">
                                    <a:latin typeface="Cambria Math"/>
                                  </a:rPr>
                                </m:ctrlPr>
                              </m:sSupPr>
                              <m:e>
                                <m:d>
                                  <m:dPr>
                                    <m:ctrlPr>
                                      <a:rPr lang="ru-RU" sz="2000" i="1">
                                        <a:latin typeface="Cambria Math"/>
                                      </a:rPr>
                                    </m:ctrlPr>
                                  </m:dPr>
                                  <m:e>
                                    <m:sSub>
                                      <m:sSubPr>
                                        <m:ctrlPr>
                                          <a:rPr lang="ru-RU" sz="2000" i="1">
                                            <a:latin typeface="Cambria Math"/>
                                          </a:rPr>
                                        </m:ctrlPr>
                                      </m:sSubPr>
                                      <m:e>
                                        <m:r>
                                          <a:rPr lang="uz-Cyrl-UZ" sz="2000" b="1" i="1">
                                            <a:latin typeface="Cambria Math"/>
                                          </a:rPr>
                                          <m:t>𝒙</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𝒙</m:t>
                                        </m:r>
                                      </m:e>
                                      <m:sub>
                                        <m:r>
                                          <a:rPr lang="uz-Cyrl-UZ" sz="2000" b="1" i="1">
                                            <a:latin typeface="Cambria Math"/>
                                          </a:rPr>
                                          <m:t>𝟑</m:t>
                                        </m:r>
                                      </m:sub>
                                    </m:sSub>
                                  </m:e>
                                </m:d>
                              </m:e>
                              <m:sup>
                                <m:r>
                                  <a:rPr lang="uz-Cyrl-UZ" sz="2000" b="1" i="1">
                                    <a:latin typeface="Cambria Math"/>
                                  </a:rPr>
                                  <m:t>𝟐</m:t>
                                </m:r>
                              </m:sup>
                            </m:sSup>
                            <m:r>
                              <a:rPr lang="uz-Cyrl-UZ" sz="2000" b="1" i="1">
                                <a:latin typeface="Cambria Math"/>
                              </a:rPr>
                              <m:t>+</m:t>
                            </m:r>
                            <m:sSup>
                              <m:sSupPr>
                                <m:ctrlPr>
                                  <a:rPr lang="ru-RU" sz="2000" i="1">
                                    <a:latin typeface="Cambria Math"/>
                                  </a:rPr>
                                </m:ctrlPr>
                              </m:sSupPr>
                              <m:e>
                                <m:d>
                                  <m:dPr>
                                    <m:ctrlPr>
                                      <a:rPr lang="ru-RU" sz="2000" i="1">
                                        <a:latin typeface="Cambria Math"/>
                                      </a:rPr>
                                    </m:ctrlPr>
                                  </m:dPr>
                                  <m:e>
                                    <m:sSub>
                                      <m:sSubPr>
                                        <m:ctrlPr>
                                          <a:rPr lang="ru-RU" sz="2000" i="1">
                                            <a:latin typeface="Cambria Math"/>
                                          </a:rPr>
                                        </m:ctrlPr>
                                      </m:sSubPr>
                                      <m:e>
                                        <m:r>
                                          <a:rPr lang="uz-Cyrl-UZ" sz="2000" b="1" i="1">
                                            <a:latin typeface="Cambria Math"/>
                                          </a:rPr>
                                          <m:t>𝒚</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𝒚</m:t>
                                        </m:r>
                                      </m:e>
                                      <m:sub>
                                        <m:r>
                                          <a:rPr lang="uz-Cyrl-UZ" sz="2000" b="1" i="1">
                                            <a:latin typeface="Cambria Math"/>
                                          </a:rPr>
                                          <m:t>𝟑</m:t>
                                        </m:r>
                                      </m:sub>
                                    </m:sSub>
                                  </m:e>
                                </m:d>
                              </m:e>
                              <m:sup>
                                <m:r>
                                  <a:rPr lang="uz-Cyrl-UZ" sz="2000" b="1" i="1">
                                    <a:latin typeface="Cambria Math"/>
                                  </a:rPr>
                                  <m:t>𝟐</m:t>
                                </m:r>
                              </m:sup>
                            </m:sSup>
                            <m:r>
                              <a:rPr lang="uz-Cyrl-UZ" sz="2000" b="1" i="1">
                                <a:latin typeface="Cambria Math"/>
                              </a:rPr>
                              <m:t>+</m:t>
                            </m:r>
                            <m:d>
                              <m:dPr>
                                <m:ctrlPr>
                                  <a:rPr lang="ru-RU" sz="2000" i="1">
                                    <a:latin typeface="Cambria Math"/>
                                  </a:rPr>
                                </m:ctrlPr>
                              </m:dPr>
                              <m:e>
                                <m:sSub>
                                  <m:sSubPr>
                                    <m:ctrlPr>
                                      <a:rPr lang="ru-RU" sz="2000" i="1">
                                        <a:latin typeface="Cambria Math"/>
                                      </a:rPr>
                                    </m:ctrlPr>
                                  </m:sSubPr>
                                  <m:e>
                                    <m:r>
                                      <a:rPr lang="uz-Cyrl-UZ" sz="2000" b="1" i="1">
                                        <a:latin typeface="Cambria Math"/>
                                      </a:rPr>
                                      <m:t>𝒛</m:t>
                                    </m:r>
                                  </m:e>
                                  <m:sub>
                                    <m:r>
                                      <a:rPr lang="uz-Cyrl-UZ" sz="2000" b="1" i="1">
                                        <a:latin typeface="Cambria Math"/>
                                      </a:rPr>
                                      <m:t>𝟒</m:t>
                                    </m:r>
                                  </m:sub>
                                </m:sSub>
                                <m:r>
                                  <a:rPr lang="uz-Cyrl-UZ" sz="2000" b="1" i="1">
                                    <a:latin typeface="Cambria Math"/>
                                  </a:rPr>
                                  <m:t>−</m:t>
                                </m:r>
                                <m:sSub>
                                  <m:sSubPr>
                                    <m:ctrlPr>
                                      <a:rPr lang="ru-RU" sz="2000" i="1">
                                        <a:latin typeface="Cambria Math"/>
                                      </a:rPr>
                                    </m:ctrlPr>
                                  </m:sSubPr>
                                  <m:e>
                                    <m:r>
                                      <a:rPr lang="uz-Cyrl-UZ" sz="2000" b="1" i="1">
                                        <a:latin typeface="Cambria Math"/>
                                      </a:rPr>
                                      <m:t>𝒛</m:t>
                                    </m:r>
                                  </m:e>
                                  <m:sub>
                                    <m:r>
                                      <a:rPr lang="uz-Cyrl-UZ" sz="2000" b="1" i="1">
                                        <a:latin typeface="Cambria Math"/>
                                      </a:rPr>
                                      <m:t>𝟑</m:t>
                                    </m:r>
                                  </m:sub>
                                </m:sSub>
                              </m:e>
                            </m:d>
                          </m:e>
                        </m:d>
                      </m:den>
                    </m:f>
                  </m:oMath>
                </a14:m>
                <a:r>
                  <a:rPr lang="uz-Cyrl-UZ" sz="2800" dirty="0"/>
                  <a:t> </a:t>
                </a:r>
                <a:r>
                  <a:rPr lang="uz-Cyrl-UZ" sz="2800" dirty="0" smtClean="0"/>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116632"/>
                <a:ext cx="8640960" cy="6480720"/>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251520" y="116632"/>
                <a:ext cx="8640960"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Агарда </a:t>
                </a:r>
                <a:r>
                  <a:rPr lang="uz-Cyrl-UZ" sz="2800" dirty="0" smtClean="0">
                    <a:latin typeface="Times New Roman" panose="02020603050405020304" pitchFamily="18" charset="0"/>
                    <a:cs typeface="Times New Roman" panose="02020603050405020304" pitchFamily="18" charset="0"/>
                  </a:rPr>
                  <a:t>втулка </a:t>
                </a:r>
                <a:r>
                  <a:rPr lang="uz-Cyrl-UZ" sz="2800" dirty="0">
                    <a:latin typeface="Times New Roman" panose="02020603050405020304" pitchFamily="18" charset="0"/>
                    <a:cs typeface="Times New Roman" panose="02020603050405020304" pitchFamily="18" charset="0"/>
                  </a:rPr>
                  <a:t>тешиги юзасини ўқини координата ўқи деб ҳисобланса, у холда х</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=0,  y</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=0,  х</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=0,  y</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=0, Z</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ва z</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 хохлаган қийматлар бўлса </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sSub>
                      <m:sSubPr>
                        <m:ctrlPr>
                          <a:rPr lang="ru-RU" sz="2000" b="1" i="1">
                            <a:latin typeface="Cambria Math"/>
                          </a:rPr>
                        </m:ctrlPr>
                      </m:sSubPr>
                      <m:e>
                        <m:r>
                          <a:rPr lang="uz-Cyrl-UZ" sz="2000" b="1" i="1">
                            <a:latin typeface="Cambria Math"/>
                          </a:rPr>
                          <m:t>𝜸</m:t>
                        </m:r>
                      </m:e>
                      <m:sub>
                        <m:r>
                          <a:rPr lang="uz-Cyrl-UZ" sz="2000" b="1" i="1">
                            <a:latin typeface="Cambria Math"/>
                          </a:rPr>
                          <m:t>𝟐</m:t>
                        </m:r>
                      </m:sub>
                    </m:sSub>
                    <m:r>
                      <a:rPr lang="uz-Cyrl-UZ" sz="2000" b="1" i="1">
                        <a:latin typeface="Cambria Math"/>
                      </a:rPr>
                      <m:t>=</m:t>
                    </m:r>
                    <m:r>
                      <a:rPr lang="uz-Cyrl-UZ" sz="2000" b="1" i="1">
                        <a:latin typeface="Cambria Math"/>
                      </a:rPr>
                      <m:t>𝒂𝒓</m:t>
                    </m:r>
                    <m:r>
                      <a:rPr lang="uz-Cyrl-UZ" sz="2000" b="1" i="1">
                        <a:latin typeface="Cambria Math"/>
                      </a:rPr>
                      <m:t>𝐜𝐨𝐬</m:t>
                    </m:r>
                    <m:d>
                      <m:dPr>
                        <m:ctrlPr>
                          <a:rPr lang="ru-RU" sz="2000" b="1" i="1">
                            <a:latin typeface="Cambria Math"/>
                          </a:rPr>
                        </m:ctrlPr>
                      </m:dPr>
                      <m:e>
                        <m:sSub>
                          <m:sSubPr>
                            <m:ctrlPr>
                              <a:rPr lang="ru-RU" sz="2000" b="1" i="1">
                                <a:latin typeface="Cambria Math"/>
                              </a:rPr>
                            </m:ctrlPr>
                          </m:sSubPr>
                          <m:e>
                            <m:r>
                              <a:rPr lang="uz-Cyrl-UZ" sz="2000" b="1" i="1">
                                <a:latin typeface="Cambria Math"/>
                              </a:rPr>
                              <m:t>𝒛</m:t>
                            </m:r>
                          </m:e>
                          <m:sub>
                            <m:r>
                              <a:rPr lang="uz-Cyrl-UZ" sz="2000" b="1" i="1">
                                <a:latin typeface="Cambria Math"/>
                              </a:rPr>
                              <m:t>𝟒</m:t>
                            </m:r>
                          </m:sub>
                        </m:sSub>
                        <m:r>
                          <a:rPr lang="uz-Cyrl-UZ" sz="2000" b="1" i="1">
                            <a:latin typeface="Cambria Math"/>
                          </a:rPr>
                          <m:t>−</m:t>
                        </m:r>
                        <m:sSub>
                          <m:sSubPr>
                            <m:ctrlPr>
                              <a:rPr lang="ru-RU" sz="2000" b="1" i="1">
                                <a:latin typeface="Cambria Math"/>
                              </a:rPr>
                            </m:ctrlPr>
                          </m:sSubPr>
                          <m:e>
                            <m:r>
                              <a:rPr lang="uz-Cyrl-UZ" sz="2000" b="1" i="1">
                                <a:latin typeface="Cambria Math"/>
                              </a:rPr>
                              <m:t>𝒛</m:t>
                            </m:r>
                          </m:e>
                          <m:sub>
                            <m:r>
                              <a:rPr lang="uz-Cyrl-UZ" sz="2000" b="1" i="1">
                                <a:latin typeface="Cambria Math"/>
                              </a:rPr>
                              <m:t>𝟑</m:t>
                            </m:r>
                          </m:sub>
                        </m:sSub>
                      </m:e>
                    </m:d>
                    <m:sSup>
                      <m:sSupPr>
                        <m:ctrlPr>
                          <a:rPr lang="ru-RU" sz="2000" b="1" i="1">
                            <a:latin typeface="Cambria Math"/>
                          </a:rPr>
                        </m:ctrlPr>
                      </m:sSupPr>
                      <m:e>
                        <m:d>
                          <m:dPr>
                            <m:begChr m:val="["/>
                            <m:endChr m:val="]"/>
                            <m:ctrlPr>
                              <a:rPr lang="ru-RU" sz="2000" b="1" i="1">
                                <a:latin typeface="Cambria Math"/>
                              </a:rPr>
                            </m:ctrlPr>
                          </m:dPr>
                          <m:e>
                            <m:sSup>
                              <m:sSupPr>
                                <m:ctrlPr>
                                  <a:rPr lang="ru-RU" sz="2000" b="1" i="1">
                                    <a:latin typeface="Cambria Math"/>
                                  </a:rPr>
                                </m:ctrlPr>
                              </m:sSupPr>
                              <m:e>
                                <m:d>
                                  <m:dPr>
                                    <m:ctrlPr>
                                      <a:rPr lang="ru-RU" sz="2000" b="1" i="1">
                                        <a:latin typeface="Cambria Math"/>
                                      </a:rPr>
                                    </m:ctrlPr>
                                  </m:dPr>
                                  <m:e>
                                    <m:sSub>
                                      <m:sSubPr>
                                        <m:ctrlPr>
                                          <a:rPr lang="ru-RU" sz="2000" b="1" i="1">
                                            <a:latin typeface="Cambria Math"/>
                                          </a:rPr>
                                        </m:ctrlPr>
                                      </m:sSubPr>
                                      <m:e>
                                        <m:r>
                                          <m:rPr>
                                            <m:nor/>
                                          </m:rPr>
                                          <a:rPr lang="uz-Cyrl-UZ" sz="2000" b="1">
                                            <a:latin typeface="Times New Roman" panose="02020603050405020304" pitchFamily="18" charset="0"/>
                                            <a:cs typeface="Times New Roman" panose="02020603050405020304" pitchFamily="18" charset="0"/>
                                          </a:rPr>
                                          <m:t>x</m:t>
                                        </m:r>
                                      </m:e>
                                      <m:sub>
                                        <m:r>
                                          <m:rPr>
                                            <m:nor/>
                                          </m:rPr>
                                          <a:rPr lang="uz-Cyrl-UZ" sz="2000" b="1">
                                            <a:latin typeface="Times New Roman" panose="02020603050405020304" pitchFamily="18" charset="0"/>
                                            <a:cs typeface="Times New Roman" panose="02020603050405020304" pitchFamily="18" charset="0"/>
                                          </a:rPr>
                                          <m:t>4</m:t>
                                        </m:r>
                                      </m:sub>
                                    </m:sSub>
                                    <m:r>
                                      <a:rPr lang="uz-Cyrl-UZ" sz="2000" b="1" i="1">
                                        <a:latin typeface="Cambria Math"/>
                                      </a:rPr>
                                      <m:t>−</m:t>
                                    </m:r>
                                    <m:sSub>
                                      <m:sSubPr>
                                        <m:ctrlPr>
                                          <a:rPr lang="ru-RU" sz="2000" b="1" i="1">
                                            <a:latin typeface="Cambria Math"/>
                                          </a:rPr>
                                        </m:ctrlPr>
                                      </m:sSubPr>
                                      <m:e>
                                        <m:r>
                                          <a:rPr lang="uz-Cyrl-UZ" sz="2000" b="1" i="1">
                                            <a:latin typeface="Cambria Math"/>
                                          </a:rPr>
                                          <m:t>𝒙</m:t>
                                        </m:r>
                                      </m:e>
                                      <m:sub>
                                        <m:r>
                                          <a:rPr lang="uz-Cyrl-UZ" sz="2000" b="1" i="1">
                                            <a:latin typeface="Cambria Math"/>
                                          </a:rPr>
                                          <m:t>𝟑</m:t>
                                        </m:r>
                                      </m:sub>
                                    </m:sSub>
                                  </m:e>
                                </m:d>
                              </m:e>
                              <m:sup>
                                <m:r>
                                  <a:rPr lang="uz-Cyrl-UZ" sz="2000" b="1" i="1">
                                    <a:latin typeface="Cambria Math"/>
                                  </a:rPr>
                                  <m:t>𝟐</m:t>
                                </m:r>
                              </m:sup>
                            </m:sSup>
                            <m:r>
                              <a:rPr lang="uz-Cyrl-UZ" sz="2000" b="1" i="1">
                                <a:latin typeface="Cambria Math"/>
                              </a:rPr>
                              <m:t>+</m:t>
                            </m:r>
                            <m:sSup>
                              <m:sSupPr>
                                <m:ctrlPr>
                                  <a:rPr lang="ru-RU" sz="2000" b="1" i="1">
                                    <a:latin typeface="Cambria Math"/>
                                  </a:rPr>
                                </m:ctrlPr>
                              </m:sSupPr>
                              <m:e>
                                <m:d>
                                  <m:dPr>
                                    <m:ctrlPr>
                                      <a:rPr lang="ru-RU" sz="2000" b="1" i="1">
                                        <a:latin typeface="Cambria Math"/>
                                      </a:rPr>
                                    </m:ctrlPr>
                                  </m:dPr>
                                  <m:e>
                                    <m:sSub>
                                      <m:sSubPr>
                                        <m:ctrlPr>
                                          <a:rPr lang="ru-RU" sz="2000" b="1" i="1">
                                            <a:latin typeface="Cambria Math"/>
                                          </a:rPr>
                                        </m:ctrlPr>
                                      </m:sSubPr>
                                      <m:e>
                                        <m:r>
                                          <a:rPr lang="uz-Cyrl-UZ" sz="2000" b="1" i="1">
                                            <a:latin typeface="Cambria Math"/>
                                          </a:rPr>
                                          <m:t>𝒚</m:t>
                                        </m:r>
                                      </m:e>
                                      <m:sub>
                                        <m:r>
                                          <a:rPr lang="uz-Cyrl-UZ" sz="2000" b="1" i="1">
                                            <a:latin typeface="Cambria Math"/>
                                          </a:rPr>
                                          <m:t>𝟒</m:t>
                                        </m:r>
                                      </m:sub>
                                    </m:sSub>
                                    <m:r>
                                      <a:rPr lang="uz-Cyrl-UZ" sz="2000" b="1" i="1">
                                        <a:latin typeface="Cambria Math"/>
                                      </a:rPr>
                                      <m:t>−</m:t>
                                    </m:r>
                                    <m:sSub>
                                      <m:sSubPr>
                                        <m:ctrlPr>
                                          <a:rPr lang="ru-RU" sz="2000" b="1" i="1">
                                            <a:latin typeface="Cambria Math"/>
                                          </a:rPr>
                                        </m:ctrlPr>
                                      </m:sSubPr>
                                      <m:e>
                                        <m:r>
                                          <a:rPr lang="uz-Cyrl-UZ" sz="2000" b="1" i="1">
                                            <a:latin typeface="Cambria Math"/>
                                          </a:rPr>
                                          <m:t>𝒚</m:t>
                                        </m:r>
                                      </m:e>
                                      <m:sub>
                                        <m:r>
                                          <a:rPr lang="uz-Cyrl-UZ" sz="2000" b="1" i="1">
                                            <a:latin typeface="Cambria Math"/>
                                          </a:rPr>
                                          <m:t>𝟑</m:t>
                                        </m:r>
                                      </m:sub>
                                    </m:sSub>
                                  </m:e>
                                </m:d>
                              </m:e>
                              <m:sup>
                                <m:r>
                                  <a:rPr lang="uz-Cyrl-UZ" sz="2000" b="1" i="1">
                                    <a:latin typeface="Cambria Math"/>
                                  </a:rPr>
                                  <m:t>𝟐</m:t>
                                </m:r>
                              </m:sup>
                            </m:sSup>
                            <m:r>
                              <a:rPr lang="uz-Cyrl-UZ" sz="2000" b="1" i="1">
                                <a:latin typeface="Cambria Math"/>
                              </a:rPr>
                              <m:t>+</m:t>
                            </m:r>
                            <m:sSup>
                              <m:sSupPr>
                                <m:ctrlPr>
                                  <a:rPr lang="ru-RU" sz="2000" b="1" i="1">
                                    <a:latin typeface="Cambria Math"/>
                                  </a:rPr>
                                </m:ctrlPr>
                              </m:sSupPr>
                              <m:e>
                                <m:d>
                                  <m:dPr>
                                    <m:ctrlPr>
                                      <a:rPr lang="ru-RU" sz="2000" b="1" i="1">
                                        <a:latin typeface="Cambria Math"/>
                                      </a:rPr>
                                    </m:ctrlPr>
                                  </m:dPr>
                                  <m:e>
                                    <m:sSub>
                                      <m:sSubPr>
                                        <m:ctrlPr>
                                          <a:rPr lang="ru-RU" sz="2000" b="1" i="1">
                                            <a:latin typeface="Cambria Math"/>
                                          </a:rPr>
                                        </m:ctrlPr>
                                      </m:sSubPr>
                                      <m:e>
                                        <m:r>
                                          <a:rPr lang="uz-Cyrl-UZ" sz="2000" b="1" i="1">
                                            <a:latin typeface="Cambria Math"/>
                                          </a:rPr>
                                          <m:t>𝒛</m:t>
                                        </m:r>
                                      </m:e>
                                      <m:sub>
                                        <m:r>
                                          <a:rPr lang="uz-Cyrl-UZ" sz="2000" b="1" i="1">
                                            <a:latin typeface="Cambria Math"/>
                                          </a:rPr>
                                          <m:t>𝟒</m:t>
                                        </m:r>
                                      </m:sub>
                                    </m:sSub>
                                    <m:r>
                                      <a:rPr lang="uz-Cyrl-UZ" sz="2000" b="1" i="1">
                                        <a:latin typeface="Cambria Math"/>
                                      </a:rPr>
                                      <m:t>−</m:t>
                                    </m:r>
                                    <m:sSub>
                                      <m:sSubPr>
                                        <m:ctrlPr>
                                          <a:rPr lang="ru-RU" sz="2000" b="1" i="1">
                                            <a:latin typeface="Cambria Math"/>
                                          </a:rPr>
                                        </m:ctrlPr>
                                      </m:sSubPr>
                                      <m:e>
                                        <m:r>
                                          <a:rPr lang="uz-Cyrl-UZ" sz="2000" b="1" i="1">
                                            <a:latin typeface="Cambria Math"/>
                                          </a:rPr>
                                          <m:t>𝒛</m:t>
                                        </m:r>
                                      </m:e>
                                      <m:sub>
                                        <m:r>
                                          <a:rPr lang="uz-Cyrl-UZ" sz="2000" b="1" i="1">
                                            <a:latin typeface="Cambria Math"/>
                                          </a:rPr>
                                          <m:t>𝟑</m:t>
                                        </m:r>
                                      </m:sub>
                                    </m:sSub>
                                  </m:e>
                                </m:d>
                              </m:e>
                              <m:sup>
                                <m:r>
                                  <a:rPr lang="uz-Cyrl-UZ" sz="2000" b="1" i="1">
                                    <a:latin typeface="Cambria Math"/>
                                  </a:rPr>
                                  <m:t>𝟐</m:t>
                                </m:r>
                              </m:sup>
                            </m:sSup>
                          </m:e>
                        </m:d>
                      </m:e>
                      <m:sup>
                        <m:f>
                          <m:fPr>
                            <m:ctrlPr>
                              <a:rPr lang="ru-RU" sz="2000" b="1" i="1">
                                <a:latin typeface="Cambria Math"/>
                              </a:rPr>
                            </m:ctrlPr>
                          </m:fPr>
                          <m:num>
                            <m:r>
                              <a:rPr lang="uz-Cyrl-UZ" sz="2000" b="1" i="1">
                                <a:latin typeface="Cambria Math"/>
                              </a:rPr>
                              <m:t>𝟏</m:t>
                            </m:r>
                          </m:num>
                          <m:den>
                            <m:r>
                              <a:rPr lang="uz-Cyrl-UZ" sz="2000" b="1" i="1">
                                <a:latin typeface="Cambria Math"/>
                              </a:rPr>
                              <m:t>𝟐</m:t>
                            </m:r>
                          </m:den>
                        </m:f>
                      </m:sup>
                    </m:sSup>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26.2</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Ҳисобларни олиб боришда йиғиш жараёни шартига асосан тешик диаметри катта, вал диаметри эса кичик қилиб олинади (чегаравий ҳолатларни ҳисобга олган ҳолда).</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251520" y="116632"/>
                <a:ext cx="8640960" cy="6480720"/>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251520" y="260648"/>
                <a:ext cx="8640960" cy="6264696"/>
              </a:xfrm>
            </p:spPr>
            <p:txBody>
              <a:bodyPr>
                <a:noAutofit/>
              </a:bodyPr>
              <a:lstStyle/>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Таянч база асосан деталларни базалаштиришда втулка тешиги ўқини максимал бурчак ўзгариш ҳолати γ</a:t>
                </a:r>
                <a:r>
                  <a:rPr lang="uz-Cyrl-UZ" sz="2800" baseline="-25000"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ва γ</a:t>
                </a:r>
                <a:r>
                  <a:rPr lang="uz-Cyrl-UZ" sz="2800" baseline="-25000"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ларга вал учун </a:t>
                </a:r>
                <a:endParaRPr lang="ru-RU" sz="2800" b="1" dirty="0">
                  <a:latin typeface="Times New Roman" panose="02020603050405020304" pitchFamily="18" charset="0"/>
                  <a:cs typeface="Times New Roman" panose="02020603050405020304" pitchFamily="18" charset="0"/>
                </a:endParaRPr>
              </a:p>
              <a:p>
                <a:pPr marL="0" indent="0" algn="r">
                  <a:lnSpc>
                    <a:spcPct val="150000"/>
                  </a:lnSpc>
                  <a:buNone/>
                </a:pPr>
                <a14:m>
                  <m:oMath xmlns:m="http://schemas.openxmlformats.org/officeDocument/2006/math">
                    <m:sSub>
                      <m:sSubPr>
                        <m:ctrlPr>
                          <a:rPr lang="ru-RU" sz="2000" b="1" i="1">
                            <a:latin typeface="Cambria Math"/>
                          </a:rPr>
                        </m:ctrlPr>
                      </m:sSubPr>
                      <m:e>
                        <m:r>
                          <a:rPr lang="uz-Cyrl-UZ" sz="2000" b="1" i="1">
                            <a:latin typeface="Cambria Math"/>
                          </a:rPr>
                          <m:t>𝜸</m:t>
                        </m:r>
                      </m:e>
                      <m:sub>
                        <m:r>
                          <a:rPr lang="uz-Cyrl-UZ" sz="2000" b="1" i="1">
                            <a:latin typeface="Cambria Math"/>
                          </a:rPr>
                          <m:t>𝟐</m:t>
                        </m:r>
                      </m:sub>
                    </m:sSub>
                    <m:r>
                      <a:rPr lang="uz-Cyrl-UZ" sz="2000" b="1" i="1">
                        <a:latin typeface="Cambria Math"/>
                      </a:rPr>
                      <m:t>=</m:t>
                    </m:r>
                    <m:r>
                      <a:rPr lang="uz-Cyrl-UZ" sz="2000" b="1" i="1">
                        <a:latin typeface="Cambria Math"/>
                      </a:rPr>
                      <m:t>𝒂𝒓</m:t>
                    </m:r>
                    <m:r>
                      <a:rPr lang="uz-Cyrl-UZ" sz="2000" b="1" i="1">
                        <a:latin typeface="Cambria Math"/>
                      </a:rPr>
                      <m:t>𝐜𝐨𝐬</m:t>
                    </m:r>
                    <m:d>
                      <m:dPr>
                        <m:begChr m:val="{"/>
                        <m:endChr m:val="}"/>
                        <m:ctrlPr>
                          <a:rPr lang="ru-RU" sz="2000" b="1" i="1">
                            <a:latin typeface="Cambria Math"/>
                          </a:rPr>
                        </m:ctrlPr>
                      </m:dPr>
                      <m:e>
                        <m:d>
                          <m:dPr>
                            <m:ctrlPr>
                              <a:rPr lang="ru-RU" sz="2000" b="1" i="1">
                                <a:latin typeface="Cambria Math"/>
                              </a:rPr>
                            </m:ctrlPr>
                          </m:dPr>
                          <m:e>
                            <m:r>
                              <a:rPr lang="uz-Cyrl-UZ" sz="2000" b="1" i="1">
                                <a:latin typeface="Cambria Math"/>
                              </a:rPr>
                              <m:t>𝑨𝑨</m:t>
                            </m:r>
                            <m:r>
                              <a:rPr lang="en-US" sz="2000" b="1" i="1">
                                <a:latin typeface="Cambria Math"/>
                              </a:rPr>
                              <m:t>′</m:t>
                            </m:r>
                            <m:r>
                              <a:rPr lang="uz-Cyrl-UZ" sz="2000" b="1" i="1">
                                <a:latin typeface="Cambria Math"/>
                              </a:rPr>
                              <m:t>+</m:t>
                            </m:r>
                            <m:r>
                              <a:rPr lang="uz-Cyrl-UZ" sz="2000" b="1" i="1">
                                <a:latin typeface="Cambria Math"/>
                              </a:rPr>
                              <m:t>𝑩𝑩</m:t>
                            </m:r>
                            <m:r>
                              <a:rPr lang="uz-Cyrl-UZ" sz="2000" b="1" i="1">
                                <a:latin typeface="Cambria Math"/>
                              </a:rPr>
                              <m:t>′+</m:t>
                            </m:r>
                            <m:r>
                              <a:rPr lang="uz-Cyrl-UZ" sz="2000" b="1" i="1">
                                <a:latin typeface="Cambria Math"/>
                              </a:rPr>
                              <m:t>𝑪𝑪</m:t>
                            </m:r>
                            <m:r>
                              <a:rPr lang="uz-Cyrl-UZ" sz="2000" b="1" i="1">
                                <a:latin typeface="Cambria Math"/>
                              </a:rPr>
                              <m:t>′</m:t>
                            </m:r>
                          </m:e>
                        </m:d>
                        <m:sSup>
                          <m:sSupPr>
                            <m:ctrlPr>
                              <a:rPr lang="ru-RU" sz="2000" b="1" i="1">
                                <a:latin typeface="Cambria Math"/>
                              </a:rPr>
                            </m:ctrlPr>
                          </m:sSupPr>
                          <m:e>
                            <m:d>
                              <m:dPr>
                                <m:begChr m:val="["/>
                                <m:endChr m:val="]"/>
                                <m:ctrlPr>
                                  <a:rPr lang="ru-RU" sz="2000" b="1" i="1">
                                    <a:latin typeface="Cambria Math"/>
                                  </a:rPr>
                                </m:ctrlPr>
                              </m:dPr>
                              <m:e>
                                <m:d>
                                  <m:dPr>
                                    <m:ctrlPr>
                                      <a:rPr lang="ru-RU" sz="2000" b="1" i="1">
                                        <a:latin typeface="Cambria Math"/>
                                      </a:rPr>
                                    </m:ctrlPr>
                                  </m:dPr>
                                  <m:e>
                                    <m:sSub>
                                      <m:sSubPr>
                                        <m:ctrlPr>
                                          <a:rPr lang="ru-RU" sz="2000" b="1" i="1">
                                            <a:latin typeface="Cambria Math"/>
                                          </a:rPr>
                                        </m:ctrlPr>
                                      </m:sSubPr>
                                      <m:e>
                                        <m:r>
                                          <a:rPr lang="uz-Cyrl-UZ" sz="2000" b="1" i="1">
                                            <a:latin typeface="Cambria Math"/>
                                          </a:rPr>
                                          <m:t>𝑨</m:t>
                                        </m:r>
                                      </m:e>
                                      <m:sub>
                                        <m:r>
                                          <a:rPr lang="uz-Cyrl-UZ" sz="2000" b="1" i="1">
                                            <a:latin typeface="Cambria Math"/>
                                          </a:rPr>
                                          <m:t>𝟐</m:t>
                                        </m:r>
                                      </m:sub>
                                    </m:sSub>
                                    <m:r>
                                      <a:rPr lang="uz-Cyrl-UZ" sz="2000" b="1" i="1">
                                        <a:latin typeface="Cambria Math"/>
                                      </a:rPr>
                                      <m:t>+</m:t>
                                    </m:r>
                                    <m:sSub>
                                      <m:sSubPr>
                                        <m:ctrlPr>
                                          <a:rPr lang="ru-RU" sz="2000" b="1" i="1">
                                            <a:latin typeface="Cambria Math"/>
                                          </a:rPr>
                                        </m:ctrlPr>
                                      </m:sSubPr>
                                      <m:e>
                                        <m:r>
                                          <a:rPr lang="uz-Cyrl-UZ" sz="2000" b="1" i="1">
                                            <a:latin typeface="Cambria Math"/>
                                          </a:rPr>
                                          <m:t>𝑩</m:t>
                                        </m:r>
                                      </m:e>
                                      <m:sub>
                                        <m:r>
                                          <a:rPr lang="uz-Cyrl-UZ" sz="2000" b="1" i="1">
                                            <a:latin typeface="Cambria Math"/>
                                          </a:rPr>
                                          <m:t>𝟐</m:t>
                                        </m:r>
                                      </m:sub>
                                    </m:sSub>
                                    <m:r>
                                      <a:rPr lang="uz-Cyrl-UZ" sz="2000" b="1" i="1">
                                        <a:latin typeface="Cambria Math"/>
                                      </a:rPr>
                                      <m:t>+</m:t>
                                    </m:r>
                                    <m:sSub>
                                      <m:sSubPr>
                                        <m:ctrlPr>
                                          <a:rPr lang="ru-RU" sz="2000" b="1" i="1">
                                            <a:latin typeface="Cambria Math"/>
                                          </a:rPr>
                                        </m:ctrlPr>
                                      </m:sSubPr>
                                      <m:e>
                                        <m:r>
                                          <a:rPr lang="uz-Cyrl-UZ" sz="2000" b="1" i="1">
                                            <a:latin typeface="Cambria Math"/>
                                          </a:rPr>
                                          <m:t>𝑪</m:t>
                                        </m:r>
                                      </m:e>
                                      <m:sub>
                                        <m:r>
                                          <a:rPr lang="uz-Cyrl-UZ" sz="2000" b="1" i="1">
                                            <a:latin typeface="Cambria Math"/>
                                          </a:rPr>
                                          <m:t>𝟐</m:t>
                                        </m:r>
                                      </m:sub>
                                    </m:sSub>
                                  </m:e>
                                </m:d>
                                <m:r>
                                  <a:rPr lang="uz-Cyrl-UZ" sz="2000" b="1" i="1">
                                    <a:latin typeface="Cambria Math"/>
                                  </a:rPr>
                                  <m:t>⋅</m:t>
                                </m:r>
                                <m:d>
                                  <m:dPr>
                                    <m:ctrlPr>
                                      <a:rPr lang="ru-RU" sz="2000" b="1" i="1">
                                        <a:latin typeface="Cambria Math"/>
                                      </a:rPr>
                                    </m:ctrlPr>
                                  </m:dPr>
                                  <m:e>
                                    <m:sSub>
                                      <m:sSubPr>
                                        <m:ctrlPr>
                                          <a:rPr lang="ru-RU" sz="2000" b="1" i="1">
                                            <a:latin typeface="Cambria Math"/>
                                          </a:rPr>
                                        </m:ctrlPr>
                                      </m:sSubPr>
                                      <m:e>
                                        <m:r>
                                          <a:rPr lang="uz-Cyrl-UZ" sz="2000" b="1" i="1">
                                            <a:latin typeface="Cambria Math"/>
                                          </a:rPr>
                                          <m:t>𝑨</m:t>
                                        </m:r>
                                        <m:r>
                                          <a:rPr lang="uz-Cyrl-UZ" sz="2000" b="1" i="1">
                                            <a:latin typeface="Cambria Math"/>
                                          </a:rPr>
                                          <m:t>′</m:t>
                                        </m:r>
                                      </m:e>
                                      <m:sub>
                                        <m:r>
                                          <a:rPr lang="uz-Cyrl-UZ" sz="2000" b="1" i="1">
                                            <a:latin typeface="Cambria Math"/>
                                          </a:rPr>
                                          <m:t>𝟐</m:t>
                                        </m:r>
                                      </m:sub>
                                    </m:sSub>
                                    <m:r>
                                      <a:rPr lang="uz-Cyrl-UZ" sz="2000" b="1" i="1">
                                        <a:latin typeface="Cambria Math"/>
                                      </a:rPr>
                                      <m:t>+</m:t>
                                    </m:r>
                                    <m:sSub>
                                      <m:sSubPr>
                                        <m:ctrlPr>
                                          <a:rPr lang="ru-RU" sz="2000" b="1" i="1">
                                            <a:latin typeface="Cambria Math"/>
                                          </a:rPr>
                                        </m:ctrlPr>
                                      </m:sSubPr>
                                      <m:e>
                                        <m:r>
                                          <a:rPr lang="uz-Cyrl-UZ" sz="2000" b="1" i="1">
                                            <a:latin typeface="Cambria Math"/>
                                          </a:rPr>
                                          <m:t>𝑩</m:t>
                                        </m:r>
                                        <m:r>
                                          <a:rPr lang="uz-Cyrl-UZ" sz="2000" b="1" i="1">
                                            <a:latin typeface="Cambria Math"/>
                                          </a:rPr>
                                          <m:t>′</m:t>
                                        </m:r>
                                      </m:e>
                                      <m:sub>
                                        <m:r>
                                          <a:rPr lang="uz-Cyrl-UZ" sz="2000" b="1" i="1">
                                            <a:latin typeface="Cambria Math"/>
                                          </a:rPr>
                                          <m:t>𝟐</m:t>
                                        </m:r>
                                      </m:sub>
                                    </m:sSub>
                                    <m:r>
                                      <a:rPr lang="uz-Cyrl-UZ" sz="2000" b="1" i="1">
                                        <a:latin typeface="Cambria Math"/>
                                      </a:rPr>
                                      <m:t>+</m:t>
                                    </m:r>
                                    <m:sSub>
                                      <m:sSubPr>
                                        <m:ctrlPr>
                                          <a:rPr lang="ru-RU" sz="2000" b="1" i="1">
                                            <a:latin typeface="Cambria Math"/>
                                          </a:rPr>
                                        </m:ctrlPr>
                                      </m:sSubPr>
                                      <m:e>
                                        <m:r>
                                          <a:rPr lang="uz-Cyrl-UZ" sz="2000" b="1" i="1">
                                            <a:latin typeface="Cambria Math"/>
                                          </a:rPr>
                                          <m:t>𝑪</m:t>
                                        </m:r>
                                        <m:r>
                                          <a:rPr lang="uz-Cyrl-UZ" sz="2000" b="1" i="1">
                                            <a:latin typeface="Cambria Math"/>
                                          </a:rPr>
                                          <m:t>′</m:t>
                                        </m:r>
                                      </m:e>
                                      <m:sub>
                                        <m:r>
                                          <a:rPr lang="uz-Cyrl-UZ" sz="2000" b="1" i="1">
                                            <a:latin typeface="Cambria Math"/>
                                          </a:rPr>
                                          <m:t>𝟐</m:t>
                                        </m:r>
                                      </m:sub>
                                    </m:sSub>
                                  </m:e>
                                </m:d>
                              </m:e>
                            </m:d>
                          </m:e>
                          <m:sup>
                            <m:f>
                              <m:fPr>
                                <m:ctrlPr>
                                  <a:rPr lang="ru-RU" sz="2000" b="1" i="1">
                                    <a:latin typeface="Cambria Math"/>
                                  </a:rPr>
                                </m:ctrlPr>
                              </m:fPr>
                              <m:num>
                                <m:r>
                                  <a:rPr lang="uz-Cyrl-UZ" sz="2000" b="1" i="1">
                                    <a:latin typeface="Cambria Math"/>
                                  </a:rPr>
                                  <m:t>𝟏</m:t>
                                </m:r>
                              </m:num>
                              <m:den>
                                <m:r>
                                  <a:rPr lang="uz-Cyrl-UZ" sz="2000" b="1" i="1">
                                    <a:latin typeface="Cambria Math"/>
                                  </a:rPr>
                                  <m:t>𝟐</m:t>
                                </m:r>
                              </m:den>
                            </m:f>
                          </m:sup>
                        </m:sSup>
                      </m:e>
                    </m:d>
                  </m:oMath>
                </a14:m>
                <a:r>
                  <a:rPr lang="uz-Cyrl-UZ" sz="24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26.3</a:t>
                </a:r>
                <a:r>
                  <a:rPr lang="uz-Cyrl-UZ" sz="2000" dirty="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ерда: А, В, С, С</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A</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B</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 </a:t>
                </a:r>
                <a:r>
                  <a:rPr lang="uz-Cyrl-UZ" sz="2800" dirty="0">
                    <a:latin typeface="Times New Roman" panose="02020603050405020304" pitchFamily="18" charset="0"/>
                    <a:cs typeface="Times New Roman" panose="02020603050405020304" pitchFamily="18" charset="0"/>
                  </a:rPr>
                  <a:t>А векторини узунлик рекцияси (А</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Ана </a:t>
                </a:r>
                <a:r>
                  <a:rPr lang="uz-Cyrl-UZ" sz="2800" dirty="0">
                    <a:latin typeface="Times New Roman" panose="02020603050405020304" pitchFamily="18" charset="0"/>
                    <a:cs typeface="Times New Roman" panose="02020603050405020304" pitchFamily="18" charset="0"/>
                  </a:rPr>
                  <a:t>шу кўринишда втулка учун γ</a:t>
                </a:r>
                <a:r>
                  <a:rPr lang="uz-Cyrl-UZ" sz="2800" baseline="-25000"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бурчаги, ҳамда γ</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γ</a:t>
                </a:r>
                <a:r>
                  <a:rPr lang="uz-Cyrl-UZ" sz="2800" baseline="-25000"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бурчаклар </a:t>
                </a:r>
                <a:r>
                  <a:rPr lang="uz-Cyrl-UZ" sz="2800" dirty="0">
                    <a:latin typeface="Times New Roman" panose="02020603050405020304" pitchFamily="18" charset="0"/>
                    <a:cs typeface="Times New Roman" panose="02020603050405020304" pitchFamily="18" charset="0"/>
                  </a:rPr>
                  <a:t>ҳам аниқланади. </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251520" y="260648"/>
                <a:ext cx="8640960" cy="6264696"/>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251520" y="188640"/>
                <a:ext cx="8640960" cy="6552728"/>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Деталларни базалаштиришда ўрнатилувчи детал асосланиб базалардан ташқари икки ўрнатувчи бармоқларга ўрнатилса ҳамда улар таянч база ролини ўйнаса, втулка тешиги ўқини ҳолати бармоқлар билан ўрнатилаётган детал орасидаги S</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ва S</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зазорларига боғлиқ бўлиб қолади.</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r>
                      <a:rPr lang="uz-Cyrl-UZ" sz="2800" b="1" i="1">
                        <a:latin typeface="Cambria Math"/>
                      </a:rPr>
                      <m:t>𝜹</m:t>
                    </m:r>
                    <m:sSub>
                      <m:sSubPr>
                        <m:ctrlPr>
                          <a:rPr lang="ru-RU" sz="2800" b="1" i="1">
                            <a:latin typeface="Cambria Math"/>
                          </a:rPr>
                        </m:ctrlPr>
                      </m:sSubPr>
                      <m:e>
                        <m:r>
                          <a:rPr lang="uz-Cyrl-UZ" sz="2800" b="1" i="1">
                            <a:latin typeface="Cambria Math"/>
                          </a:rPr>
                          <m:t>𝒙</m:t>
                        </m:r>
                      </m:e>
                      <m:sub>
                        <m:r>
                          <a:rPr lang="uz-Cyrl-UZ" sz="2800" b="1" i="1">
                            <a:latin typeface="Cambria Math"/>
                          </a:rPr>
                          <m:t>𝟒</m:t>
                        </m:r>
                      </m:sub>
                    </m:sSub>
                    <m:r>
                      <a:rPr lang="uz-Cyrl-UZ" sz="2800" b="1" i="1">
                        <a:latin typeface="Cambria Math"/>
                      </a:rPr>
                      <m:t>=</m:t>
                    </m:r>
                    <m:sSub>
                      <m:sSubPr>
                        <m:ctrlPr>
                          <a:rPr lang="ru-RU" sz="2800" b="1" i="1">
                            <a:latin typeface="Cambria Math"/>
                          </a:rPr>
                        </m:ctrlPr>
                      </m:sSubPr>
                      <m:e>
                        <m:r>
                          <a:rPr lang="uz-Cyrl-UZ" sz="2800" b="1" i="1">
                            <a:latin typeface="Cambria Math"/>
                          </a:rPr>
                          <m:t>𝑳</m:t>
                        </m:r>
                      </m:e>
                      <m:sub>
                        <m:r>
                          <a:rPr lang="uz-Cyrl-UZ" sz="2800" b="1" i="1">
                            <a:latin typeface="Cambria Math"/>
                          </a:rPr>
                          <m:t>𝟎</m:t>
                        </m:r>
                      </m:sub>
                    </m:sSub>
                    <m:d>
                      <m:dPr>
                        <m:ctrlPr>
                          <a:rPr lang="ru-RU" sz="2800" b="1" i="1">
                            <a:latin typeface="Cambria Math"/>
                          </a:rPr>
                        </m:ctrlPr>
                      </m:dPr>
                      <m:e>
                        <m:sSub>
                          <m:sSubPr>
                            <m:ctrlPr>
                              <a:rPr lang="ru-RU" sz="2800" b="1" i="1">
                                <a:latin typeface="Cambria Math"/>
                              </a:rPr>
                            </m:ctrlPr>
                          </m:sSubPr>
                          <m:e>
                            <m:r>
                              <a:rPr lang="uz-Cyrl-UZ" sz="2800" b="1" i="1">
                                <a:latin typeface="Cambria Math"/>
                              </a:rPr>
                              <m:t>𝑺</m:t>
                            </m:r>
                          </m:e>
                          <m:sub>
                            <m:r>
                              <a:rPr lang="uz-Cyrl-UZ" sz="2800" b="1" i="1">
                                <a:latin typeface="Cambria Math"/>
                              </a:rPr>
                              <m:t>𝟏</m:t>
                            </m:r>
                          </m:sub>
                        </m:sSub>
                        <m:r>
                          <a:rPr lang="uz-Cyrl-UZ" sz="2800" b="1" i="1">
                            <a:latin typeface="Cambria Math"/>
                          </a:rPr>
                          <m:t>+</m:t>
                        </m:r>
                        <m:sSub>
                          <m:sSubPr>
                            <m:ctrlPr>
                              <a:rPr lang="ru-RU" sz="2800" b="1" i="1">
                                <a:latin typeface="Cambria Math"/>
                              </a:rPr>
                            </m:ctrlPr>
                          </m:sSubPr>
                          <m:e>
                            <m:r>
                              <a:rPr lang="uz-Cyrl-UZ" sz="2800" b="1" i="1">
                                <a:latin typeface="Cambria Math"/>
                              </a:rPr>
                              <m:t>𝑺</m:t>
                            </m:r>
                          </m:e>
                          <m:sub>
                            <m:r>
                              <a:rPr lang="uz-Cyrl-UZ" sz="2800" b="1" i="1">
                                <a:latin typeface="Cambria Math"/>
                              </a:rPr>
                              <m:t>𝟐</m:t>
                            </m:r>
                          </m:sub>
                        </m:sSub>
                      </m:e>
                    </m:d>
                    <m:r>
                      <a:rPr lang="uz-Cyrl-UZ" sz="2800" b="1" i="1">
                        <a:latin typeface="Cambria Math"/>
                      </a:rPr>
                      <m:t>/</m:t>
                    </m:r>
                    <m:r>
                      <a:rPr lang="uz-Cyrl-UZ" sz="2800" b="1" i="1">
                        <a:latin typeface="Cambria Math"/>
                      </a:rPr>
                      <m:t>𝑳</m:t>
                    </m:r>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26.4</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	Бу ерда: δх</a:t>
                </a:r>
                <a:r>
                  <a:rPr lang="uz-Cyrl-UZ" sz="2800" baseline="-25000" dirty="0">
                    <a:latin typeface="Times New Roman" panose="02020603050405020304" pitchFamily="18" charset="0"/>
                    <a:cs typeface="Times New Roman" panose="02020603050405020304" pitchFamily="18" charset="0"/>
                  </a:rPr>
                  <a:t>4</a:t>
                </a:r>
                <a:r>
                  <a:rPr lang="uz-Cyrl-UZ" sz="2800" dirty="0">
                    <a:latin typeface="Times New Roman" panose="02020603050405020304" pitchFamily="18" charset="0"/>
                    <a:cs typeface="Times New Roman" panose="02020603050405020304" pitchFamily="18" charset="0"/>
                  </a:rPr>
                  <a:t>  ва δх</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детал тешиги ўқини силжиши допуски (вал ва втулка);</a:t>
                </a:r>
                <a:endParaRPr lang="ru-RU" sz="2800" b="1" dirty="0">
                  <a:latin typeface="Times New Roman" panose="02020603050405020304" pitchFamily="18" charset="0"/>
                  <a:cs typeface="Times New Roman" panose="02020603050405020304" pitchFamily="18" charset="0"/>
                </a:endParaRPr>
              </a:p>
              <a:p>
                <a:pPr marL="0" indent="536575" algn="just">
                  <a:buNone/>
                </a:pP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a:t>
                </a:r>
                <a:r>
                  <a:rPr lang="ru-RU" sz="2800" baseline="-25000" dirty="0">
                    <a:latin typeface="Times New Roman" panose="02020603050405020304" pitchFamily="18" charset="0"/>
                    <a:cs typeface="Times New Roman" panose="02020603050405020304" pitchFamily="18" charset="0"/>
                  </a:rPr>
                  <a:t>0  </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йиғиладиган детал тешиги ўқи билан база тешиги орасидаги масофа;</a:t>
                </a:r>
                <a:endParaRPr lang="ru-RU" sz="2800" b="1" dirty="0">
                  <a:latin typeface="Times New Roman" panose="02020603050405020304" pitchFamily="18" charset="0"/>
                  <a:cs typeface="Times New Roman" panose="02020603050405020304" pitchFamily="18" charset="0"/>
                </a:endParaRPr>
              </a:p>
              <a:p>
                <a:pPr marL="0" indent="536575" algn="just">
                  <a:buNone/>
                </a:pP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t>
                </a:r>
                <a:r>
                  <a:rPr lang="ru-RU" sz="2800" baseline="-250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t>
                </a:r>
                <a:r>
                  <a:rPr lang="ru-RU"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максимал </a:t>
                </a:r>
                <a:r>
                  <a:rPr lang="uz-Cyrl-UZ" sz="2800" dirty="0">
                    <a:latin typeface="Times New Roman" panose="02020603050405020304" pitchFamily="18" charset="0"/>
                    <a:cs typeface="Times New Roman" panose="02020603050405020304" pitchFamily="18" charset="0"/>
                  </a:rPr>
                  <a:t>радиал зазор.</a:t>
                </a:r>
                <a:endParaRPr lang="ru-RU" sz="2800" b="1" dirty="0">
                  <a:latin typeface="Times New Roman" panose="02020603050405020304" pitchFamily="18" charset="0"/>
                  <a:cs typeface="Times New Roman" panose="02020603050405020304" pitchFamily="18" charset="0"/>
                </a:endParaRPr>
              </a:p>
              <a:p>
                <a:pPr marL="0" indent="536575" algn="just">
                  <a:buNone/>
                </a:pPr>
                <a:r>
                  <a:rPr lang="ru-RU"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L</a:t>
                </a:r>
                <a:r>
                  <a:rPr lang="uz-Cyrl-UZ" sz="2800" dirty="0" smtClean="0">
                    <a:latin typeface="Times New Roman" panose="02020603050405020304" pitchFamily="18" charset="0"/>
                    <a:cs typeface="Times New Roman" panose="02020603050405020304" pitchFamily="18" charset="0"/>
                  </a:rPr>
                  <a:t> - детал </a:t>
                </a:r>
                <a:r>
                  <a:rPr lang="uz-Cyrl-UZ" sz="2800" dirty="0">
                    <a:latin typeface="Times New Roman" panose="02020603050405020304" pitchFamily="18" charset="0"/>
                    <a:cs typeface="Times New Roman" panose="02020603050405020304" pitchFamily="18" charset="0"/>
                  </a:rPr>
                  <a:t>тешиги ўқи билан база ўқи орасидаги масофа.</a:t>
                </a:r>
                <a:endParaRPr lang="ru-RU" sz="2800"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251520" y="188640"/>
                <a:ext cx="8640960" cy="6552728"/>
              </a:xfrm>
              <a:blipFill rotWithShape="1">
                <a:blip r:embed="rId2"/>
                <a:stretch>
                  <a:fillRect l="-1410" t="-930" r="-1410" b="-1674"/>
                </a:stretch>
              </a:blipFill>
            </p:spPr>
            <p:txBody>
              <a:bodyPr/>
              <a:lstStyle/>
              <a:p>
                <a:r>
                  <a:rPr lang="ru-RU">
                    <a:noFill/>
                  </a:rPr>
                  <a:t> </a:t>
                </a:r>
              </a:p>
            </p:txBody>
          </p:sp>
        </mc:Fallback>
      </mc:AlternateContent>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Икки томонлама йўналтирувчи база сифатида фойдаланилаётган детал юзаларининг бир-бирига тўғри келиши бўйича базалаштирилган втулка учун γ</a:t>
            </a:r>
            <a:r>
              <a:rPr lang="uz-Cyrl-UZ" sz="2600" baseline="-25000" dirty="0">
                <a:latin typeface="Times New Roman" panose="02020603050405020304" pitchFamily="18" charset="0"/>
                <a:cs typeface="Times New Roman" panose="02020603050405020304" pitchFamily="18" charset="0"/>
              </a:rPr>
              <a:t>4</a:t>
            </a:r>
            <a:r>
              <a:rPr lang="uz-Cyrl-UZ" sz="2600" dirty="0">
                <a:latin typeface="Times New Roman" panose="02020603050405020304" pitchFamily="18" charset="0"/>
                <a:cs typeface="Times New Roman" panose="02020603050405020304" pitchFamily="18" charset="0"/>
              </a:rPr>
              <a:t> бурчак, γ</a:t>
            </a:r>
            <a:r>
              <a:rPr lang="uz-Cyrl-UZ" sz="2600" baseline="-25000" dirty="0">
                <a:latin typeface="Times New Roman" panose="02020603050405020304" pitchFamily="18" charset="0"/>
                <a:cs typeface="Times New Roman" panose="02020603050405020304" pitchFamily="18" charset="0"/>
              </a:rPr>
              <a:t>2</a:t>
            </a:r>
            <a:r>
              <a:rPr lang="uz-Cyrl-UZ" sz="2600" dirty="0">
                <a:latin typeface="Times New Roman" panose="02020603050405020304" pitchFamily="18" charset="0"/>
                <a:cs typeface="Times New Roman" panose="02020603050405020304" pitchFamily="18" charset="0"/>
              </a:rPr>
              <a:t> ва γ</a:t>
            </a:r>
            <a:r>
              <a:rPr lang="uz-Cyrl-UZ" sz="2600" baseline="-25000" dirty="0">
                <a:latin typeface="Times New Roman" panose="02020603050405020304" pitchFamily="18" charset="0"/>
                <a:cs typeface="Times New Roman" panose="02020603050405020304" pitchFamily="18" charset="0"/>
              </a:rPr>
              <a:t>4  </a:t>
            </a:r>
            <a:r>
              <a:rPr lang="uz-Cyrl-UZ" sz="2600" dirty="0">
                <a:latin typeface="Times New Roman" panose="02020603050405020304" pitchFamily="18" charset="0"/>
                <a:cs typeface="Times New Roman" panose="02020603050405020304" pitchFamily="18" charset="0"/>
              </a:rPr>
              <a:t>бурчаклар ҳисобланади. </a:t>
            </a:r>
            <a:endParaRPr lang="ru-RU" sz="2600" b="1" dirty="0">
              <a:latin typeface="Times New Roman" panose="02020603050405020304" pitchFamily="18" charset="0"/>
              <a:cs typeface="Times New Roman" panose="02020603050405020304" pitchFamily="18" charset="0"/>
            </a:endParaRPr>
          </a:p>
          <a:p>
            <a:pPr marL="0" indent="536575" algn="just">
              <a:buNone/>
            </a:pPr>
            <a:r>
              <a:rPr lang="uz-Cyrl-UZ" sz="2600" dirty="0">
                <a:latin typeface="Times New Roman" panose="02020603050405020304" pitchFamily="18" charset="0"/>
                <a:cs typeface="Times New Roman" panose="02020603050405020304" pitchFamily="18" charset="0"/>
              </a:rPr>
              <a:t>Юқоридагилар асосан, ўрнатилувчи база сифатида детал юзаси танланиб у ўрнатиш тешиги ўқига перпендикуляр, йиғиш жараёнида горизонтал ҳолда бўлади</a:t>
            </a:r>
            <a:r>
              <a:rPr lang="uz-Cyrl-UZ" sz="2600" dirty="0" smtClean="0">
                <a:latin typeface="Times New Roman" panose="02020603050405020304" pitchFamily="18" charset="0"/>
                <a:cs typeface="Times New Roman" panose="02020603050405020304" pitchFamily="18" charset="0"/>
              </a:rPr>
              <a:t>.</a:t>
            </a:r>
          </a:p>
          <a:p>
            <a:pPr marL="0" indent="536575" algn="just">
              <a:buNone/>
            </a:pPr>
            <a:r>
              <a:rPr lang="uz-Cyrl-UZ" sz="2600" dirty="0">
                <a:latin typeface="Times New Roman" panose="02020603050405020304" pitchFamily="18" charset="0"/>
                <a:cs typeface="Times New Roman" panose="02020603050405020304" pitchFamily="18" charset="0"/>
              </a:rPr>
              <a:t>Кўп ҳолларда йиғиш жараёнида база детали мосламага мустаҳкам ўрнатилган бўлиб, қолган барча керакли бирикмалар ҳосил қиладиган ҳаракатлар манипулятор ёки роботлар ёрдамида бажарилади. Бирикма ҳосил қиладиган деталлар аниқлиги уларни базалаштирилишдан ташқари кузатувчи механизмларга қандай қисилганлигига, бирикма деталларининг физик механик хоссаларига ҳам боғлиқ.</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Машина ва механизмларни ишлаш фаоиляти ундаги деталлар ва бирикмалар ҳолатига боғлиқ, чунки уларда ташқи кучлар таъсирида талаб этиладиган ўлчамлар четланишлар кузатилади. Бу ўз навбатида йиғиш жараёнларига ҳам боғлиқ. Сабаби, йиғиш жараёнида қўйилган хатоликлар охир оқибатда машина ва механизмларни хатолигига олиб келади. Шунинг учун йиғилаётган бирикмаларга юқори талаблар қўйилади.</a:t>
            </a:r>
          </a:p>
        </p:txBody>
      </p:sp>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40000"/>
              </a:lnSpc>
              <a:buNone/>
            </a:pPr>
            <a:r>
              <a:rPr lang="uz-Cyrl-UZ" sz="2800" dirty="0">
                <a:latin typeface="Times New Roman" panose="02020603050405020304" pitchFamily="18" charset="0"/>
                <a:cs typeface="Times New Roman" panose="02020603050405020304" pitchFamily="18" charset="0"/>
              </a:rPr>
              <a:t>Аниқлик бу машина сифатини белгиловчи техник иқтисодий кўрсаткич ҳисобланади. Маҳсулотга қўйиладиган аниқ талаблар асосида машиналар, уларни бирикмаларига ҳам талаблар қўйиларди. Лекин шу нарсани эсдан чиқармаслик керакки ҳар бир маҳсулотга, уни ишлатиш жойига қараб ҳар хил талабда деталлар, бирикмалар тайёрланади. Бирикма ва деталларни аниқлигини ортиб бориши ўз навбатида ишлов бериш технологиясини ортишига ва уларни ишлаб чиқариш таннархини ортиб кетишига олиб келади.</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16016" y="5013176"/>
            <a:ext cx="3888432" cy="1656184"/>
          </a:xfrm>
        </p:spPr>
        <p:txBody>
          <a:bodyPr>
            <a:noAutofit/>
          </a:bodyPr>
          <a:lstStyle/>
          <a:p>
            <a:pPr marL="0" indent="0" algn="ctr">
              <a:buNone/>
            </a:pPr>
            <a:r>
              <a:rPr lang="ru-RU" sz="2800" dirty="0" smtClean="0">
                <a:latin typeface="Times New Roman" panose="02020603050405020304" pitchFamily="18" charset="0"/>
                <a:cs typeface="Times New Roman" panose="02020603050405020304" pitchFamily="18" charset="0"/>
              </a:rPr>
              <a:t>26.2-расм. Вал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втулкани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юзаларини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фаскалари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бўйича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бир-бирига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бирикиши</a:t>
            </a:r>
            <a:r>
              <a:rPr lang="ru-RU" sz="2800" dirty="0" smtClean="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196752"/>
            <a:ext cx="315577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1196752"/>
            <a:ext cx="3888432" cy="3539430"/>
          </a:xfrm>
          <a:prstGeom prst="rect">
            <a:avLst/>
          </a:prstGeom>
        </p:spPr>
        <p:txBody>
          <a:bodyPr wrap="square">
            <a:spAutoFit/>
          </a:bodyPr>
          <a:lstStyle/>
          <a:p>
            <a:pPr indent="536575" algn="just"/>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аниқликдаги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372134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4320480" cy="6336704"/>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Демак, машинасозлик корхоналаридаги машина ва механизмларнинг аниқлиги уларни ташкил этувчи бирикмалар, деталларни аниқлигига боғлиқ экан.</a:t>
            </a:r>
          </a:p>
          <a:p>
            <a:pPr marL="0" indent="536575" algn="just">
              <a:buNone/>
            </a:pPr>
            <a:r>
              <a:rPr lang="uz-Cyrl-UZ" sz="2800" dirty="0" smtClean="0">
                <a:latin typeface="Times New Roman" panose="02020603050405020304" pitchFamily="18" charset="0"/>
                <a:cs typeface="Times New Roman" panose="02020603050405020304" pitchFamily="18" charset="0"/>
              </a:rPr>
              <a:t>Йиғиш </a:t>
            </a:r>
            <a:r>
              <a:rPr lang="uz-Cyrl-UZ" sz="2800" dirty="0">
                <a:latin typeface="Times New Roman" panose="02020603050405020304" pitchFamily="18" charset="0"/>
                <a:cs typeface="Times New Roman" panose="02020603050405020304" pitchFamily="18" charset="0"/>
              </a:rPr>
              <a:t>жараёнида ҳосил бўладиган деталлар туташмас ўзининг эркинлик даражаси қандайлигига қараб қўзғалувчан ва қўзғалмас бўлади.</a:t>
            </a:r>
          </a:p>
        </p:txBody>
      </p:sp>
      <p:pic>
        <p:nvPicPr>
          <p:cNvPr id="1843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500" y="847837"/>
            <a:ext cx="3566964" cy="358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219195" y="5229200"/>
            <a:ext cx="3891449" cy="1200329"/>
          </a:xfrm>
          <a:prstGeom prst="rect">
            <a:avLst/>
          </a:prstGeom>
        </p:spPr>
        <p:txBody>
          <a:bodyPr wrap="square">
            <a:spAutoFit/>
          </a:bodyPr>
          <a:lstStyle/>
          <a:p>
            <a:pPr algn="ctr"/>
            <a:r>
              <a:rPr lang="ru-RU" sz="2400" dirty="0">
                <a:latin typeface="Times New Roman" panose="02020603050405020304" pitchFamily="18" charset="0"/>
                <a:cs typeface="Times New Roman" panose="02020603050405020304" pitchFamily="18" charset="0"/>
              </a:rPr>
              <a:t>26.3-расм. </a:t>
            </a:r>
            <a:r>
              <a:rPr lang="ru-RU" sz="2400" dirty="0" err="1">
                <a:latin typeface="Times New Roman" panose="02020603050405020304" pitchFamily="18" charset="0"/>
                <a:cs typeface="Times New Roman" panose="02020603050405020304" pitchFamily="18" charset="0"/>
              </a:rPr>
              <a:t>Валнинг</a:t>
            </a:r>
            <a:r>
              <a:rPr lang="ru-RU" sz="2400" dirty="0">
                <a:latin typeface="Times New Roman" panose="02020603050405020304" pitchFamily="18" charset="0"/>
                <a:cs typeface="Times New Roman" panose="02020603050405020304" pitchFamily="18" charset="0"/>
              </a:rPr>
              <a:t> втулка </a:t>
            </a:r>
            <a:r>
              <a:rPr lang="ru-RU" sz="2400" dirty="0" err="1">
                <a:latin typeface="Times New Roman" panose="02020603050405020304" pitchFamily="18" charset="0"/>
                <a:cs typeface="Times New Roman" panose="02020603050405020304" pitchFamily="18" charset="0"/>
              </a:rPr>
              <a:t>тешигига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нисбатан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сўнги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жойлашиши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188640"/>
                <a:ext cx="8424936" cy="6480720"/>
              </a:xfrm>
            </p:spPr>
            <p:txBody>
              <a:bodyPr>
                <a:noAutofit/>
              </a:bodyPr>
              <a:lstStyle/>
              <a:p>
                <a:pPr marL="0" indent="539750" algn="just">
                  <a:lnSpc>
                    <a:spcPct val="130000"/>
                  </a:lnSpc>
                  <a:spcBef>
                    <a:spcPts val="600"/>
                  </a:spcBef>
                  <a:buNone/>
                </a:pPr>
                <a:r>
                  <a:rPr lang="uz-Cyrl-UZ" sz="2800" dirty="0" smtClean="0">
                    <a:latin typeface="Times New Roman" panose="02020603050405020304" pitchFamily="18" charset="0"/>
                    <a:cs typeface="Times New Roman" panose="02020603050405020304" pitchFamily="18" charset="0"/>
                  </a:rPr>
                  <a:t>Агар қамровчи деталнинг ўзгарувчан ўлчамларини А ва А</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қамраланувчи деталникини эса В ва В</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деб белгиласак у ҳолда деталлар туташмасидаги оралиқ ва таранглик ўлчамларнинг функцияси бўлиб</a:t>
                </a:r>
                <a:endParaRPr lang="ru-RU" sz="2800" b="1" dirty="0">
                  <a:latin typeface="Times New Roman" panose="02020603050405020304" pitchFamily="18" charset="0"/>
                  <a:cs typeface="Times New Roman" panose="02020603050405020304" pitchFamily="18" charset="0"/>
                </a:endParaRPr>
              </a:p>
              <a:p>
                <a:pPr marL="0" indent="539750" algn="r">
                  <a:lnSpc>
                    <a:spcPct val="130000"/>
                  </a:lnSpc>
                  <a:spcBef>
                    <a:spcPts val="600"/>
                  </a:spcBef>
                  <a:buNone/>
                </a:pPr>
                <a:r>
                  <a:rPr lang="en-US"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                </a:t>
                </a:r>
                <a14:m>
                  <m:oMath xmlns:m="http://schemas.openxmlformats.org/officeDocument/2006/math">
                    <m:r>
                      <a:rPr lang="uz-Cyrl-UZ" sz="2800" b="1" i="1">
                        <a:latin typeface="Cambria Math"/>
                      </a:rPr>
                      <m:t>𝜟</m:t>
                    </m:r>
                    <m:r>
                      <a:rPr lang="uz-Cyrl-UZ" sz="2800" b="1" i="1">
                        <a:latin typeface="Cambria Math"/>
                      </a:rPr>
                      <m:t>=</m:t>
                    </m:r>
                    <m:r>
                      <a:rPr lang="uz-Cyrl-UZ" sz="2800" b="1" i="1" smtClean="0">
                        <a:latin typeface="Cambria Math"/>
                        <a:ea typeface="Cambria Math"/>
                      </a:rPr>
                      <m:t>𝝋</m:t>
                    </m:r>
                    <m:d>
                      <m:dPr>
                        <m:ctrlPr>
                          <a:rPr lang="ru-RU" sz="2800" i="1">
                            <a:latin typeface="Cambria Math"/>
                          </a:rPr>
                        </m:ctrlPr>
                      </m:dPr>
                      <m:e>
                        <m:r>
                          <a:rPr lang="uz-Cyrl-UZ" sz="2800" b="1" i="1">
                            <a:latin typeface="Cambria Math"/>
                          </a:rPr>
                          <m:t>𝑨</m:t>
                        </m:r>
                        <m:r>
                          <a:rPr lang="uz-Cyrl-UZ" sz="2800" b="1" i="1">
                            <a:latin typeface="Cambria Math"/>
                          </a:rPr>
                          <m:t>,</m:t>
                        </m:r>
                        <m:sSub>
                          <m:sSubPr>
                            <m:ctrlPr>
                              <a:rPr lang="ru-RU" sz="2800" i="1">
                                <a:latin typeface="Cambria Math"/>
                              </a:rPr>
                            </m:ctrlPr>
                          </m:sSubPr>
                          <m:e>
                            <m:r>
                              <a:rPr lang="uz-Cyrl-UZ" sz="2800" b="1" i="1">
                                <a:latin typeface="Cambria Math"/>
                              </a:rPr>
                              <m:t>𝑨</m:t>
                            </m:r>
                          </m:e>
                          <m:sub>
                            <m:r>
                              <a:rPr lang="uz-Cyrl-UZ" sz="2800" b="1" i="1">
                                <a:latin typeface="Cambria Math"/>
                              </a:rPr>
                              <m:t>𝟏</m:t>
                            </m:r>
                          </m:sub>
                        </m:sSub>
                        <m:r>
                          <a:rPr lang="uz-Cyrl-UZ" sz="2800" b="1" i="1">
                            <a:latin typeface="Cambria Math"/>
                          </a:rPr>
                          <m:t>,</m:t>
                        </m:r>
                        <m:r>
                          <a:rPr lang="uz-Cyrl-UZ" sz="2800" b="1" i="1">
                            <a:latin typeface="Cambria Math"/>
                          </a:rPr>
                          <m:t>𝑩</m:t>
                        </m:r>
                        <m:r>
                          <a:rPr lang="uz-Cyrl-UZ" sz="2800" b="1" i="1">
                            <a:latin typeface="Cambria Math"/>
                          </a:rPr>
                          <m:t>,</m:t>
                        </m:r>
                        <m:sSub>
                          <m:sSubPr>
                            <m:ctrlPr>
                              <a:rPr lang="ru-RU" sz="2800" i="1">
                                <a:latin typeface="Cambria Math"/>
                              </a:rPr>
                            </m:ctrlPr>
                          </m:sSubPr>
                          <m:e>
                            <m:r>
                              <a:rPr lang="uz-Cyrl-UZ" sz="2800" b="1" i="1">
                                <a:latin typeface="Cambria Math"/>
                              </a:rPr>
                              <m:t>𝑩</m:t>
                            </m:r>
                          </m:e>
                          <m:sub>
                            <m:r>
                              <a:rPr lang="uz-Cyrl-UZ" sz="2800" b="1" i="1">
                                <a:latin typeface="Cambria Math"/>
                              </a:rPr>
                              <m:t>𝟏</m:t>
                            </m:r>
                          </m:sub>
                        </m:sSub>
                      </m:e>
                    </m:d>
                  </m:oMath>
                </a14:m>
                <a:r>
                  <a:rPr lang="uz-Cyrl-UZ" sz="2800" dirty="0"/>
                  <a:t> </a:t>
                </a:r>
                <a:r>
                  <a:rPr lang="uz-Latn-UZ"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26.5</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975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у </a:t>
                </a:r>
                <a:r>
                  <a:rPr lang="uz-Cyrl-UZ" sz="2800" dirty="0" smtClean="0">
                    <a:latin typeface="Times New Roman" panose="02020603050405020304" pitchFamily="18" charset="0"/>
                    <a:cs typeface="Times New Roman" panose="02020603050405020304" pitchFamily="18" charset="0"/>
                  </a:rPr>
                  <a:t>ҳолда </a:t>
                </a:r>
                <a:r>
                  <a:rPr lang="uz-Cyrl-UZ" sz="2800" dirty="0">
                    <a:latin typeface="Times New Roman" panose="02020603050405020304" pitchFamily="18" charset="0"/>
                    <a:cs typeface="Times New Roman" panose="02020603050405020304" pitchFamily="18" charset="0"/>
                  </a:rPr>
                  <a:t>детал ўлчамларини оралиқ масофага боғлиқлигини белгиловчи тенглама қуйидаги кўринишига эга: </a:t>
                </a:r>
                <a:endParaRPr lang="ru-RU" sz="2800" b="1" dirty="0">
                  <a:latin typeface="Times New Roman" panose="02020603050405020304" pitchFamily="18" charset="0"/>
                  <a:cs typeface="Times New Roman" panose="02020603050405020304" pitchFamily="18" charset="0"/>
                </a:endParaRPr>
              </a:p>
              <a:p>
                <a:pPr marL="0" indent="539750" algn="r">
                  <a:lnSpc>
                    <a:spcPct val="130000"/>
                  </a:lnSpc>
                  <a:spcBef>
                    <a:spcPts val="600"/>
                  </a:spcBef>
                  <a:buNone/>
                </a:pPr>
                <a14:m>
                  <m:oMath xmlns:m="http://schemas.openxmlformats.org/officeDocument/2006/math">
                    <m:r>
                      <a:rPr lang="uz-Cyrl-UZ" sz="2800" b="1" i="1">
                        <a:latin typeface="Cambria Math"/>
                      </a:rPr>
                      <m:t>𝜹𝜟</m:t>
                    </m:r>
                    <m:r>
                      <a:rPr lang="en-US" sz="2800" b="1" i="1" smtClean="0">
                        <a:latin typeface="Cambria Math"/>
                      </a:rPr>
                      <m:t>=</m:t>
                    </m:r>
                    <m:f>
                      <m:fPr>
                        <m:ctrlPr>
                          <a:rPr lang="ru-RU" sz="2800" b="1" i="1">
                            <a:latin typeface="Cambria Math"/>
                          </a:rPr>
                        </m:ctrlPr>
                      </m:fPr>
                      <m:num>
                        <m:r>
                          <a:rPr lang="uz-Cyrl-UZ" sz="2800" b="1" i="1">
                            <a:latin typeface="Cambria Math"/>
                          </a:rPr>
                          <m:t>𝝏</m:t>
                        </m:r>
                        <m:r>
                          <a:rPr lang="uz-Cyrl-UZ" sz="2800" b="1" i="1" smtClean="0">
                            <a:latin typeface="Cambria Math"/>
                            <a:ea typeface="Cambria Math"/>
                          </a:rPr>
                          <m:t>𝝋</m:t>
                        </m:r>
                      </m:num>
                      <m:den>
                        <m:r>
                          <a:rPr lang="uz-Cyrl-UZ" sz="2800" b="1" i="1">
                            <a:latin typeface="Cambria Math"/>
                          </a:rPr>
                          <m:t>𝝏</m:t>
                        </m:r>
                        <m:r>
                          <a:rPr lang="uz-Cyrl-UZ" sz="2800" b="1" i="1">
                            <a:latin typeface="Cambria Math"/>
                          </a:rPr>
                          <m:t>𝑨</m:t>
                        </m:r>
                      </m:den>
                    </m:f>
                    <m:r>
                      <a:rPr lang="uz-Cyrl-UZ" sz="2800" b="1" i="1">
                        <a:latin typeface="Cambria Math"/>
                      </a:rPr>
                      <m:t>𝜹</m:t>
                    </m:r>
                    <m:r>
                      <a:rPr lang="uz-Cyrl-UZ" sz="2800" b="1" i="1">
                        <a:latin typeface="Cambria Math"/>
                      </a:rPr>
                      <m:t>𝑨</m:t>
                    </m:r>
                    <m:r>
                      <a:rPr lang="uz-Cyrl-UZ" sz="2800" b="1" i="1">
                        <a:latin typeface="Cambria Math"/>
                      </a:rPr>
                      <m:t>+</m:t>
                    </m:r>
                    <m:f>
                      <m:fPr>
                        <m:ctrlPr>
                          <a:rPr lang="ru-RU" sz="2800" b="1" i="1">
                            <a:latin typeface="Cambria Math"/>
                          </a:rPr>
                        </m:ctrlPr>
                      </m:fPr>
                      <m:num>
                        <m:r>
                          <a:rPr lang="uz-Cyrl-UZ" sz="2800" b="1" i="1">
                            <a:latin typeface="Cambria Math"/>
                          </a:rPr>
                          <m:t>𝝏</m:t>
                        </m:r>
                        <m:r>
                          <a:rPr lang="uz-Cyrl-UZ" sz="2800" b="1" i="1" smtClean="0">
                            <a:latin typeface="Cambria Math"/>
                            <a:ea typeface="Cambria Math"/>
                          </a:rPr>
                          <m:t>𝝋</m:t>
                        </m:r>
                      </m:num>
                      <m:den>
                        <m:r>
                          <a:rPr lang="uz-Cyrl-UZ" sz="2800" b="1" i="1">
                            <a:latin typeface="Cambria Math"/>
                          </a:rPr>
                          <m:t>𝝏</m:t>
                        </m:r>
                        <m:sSub>
                          <m:sSubPr>
                            <m:ctrlPr>
                              <a:rPr lang="ru-RU" sz="2800" b="1" i="1">
                                <a:latin typeface="Cambria Math"/>
                              </a:rPr>
                            </m:ctrlPr>
                          </m:sSubPr>
                          <m:e>
                            <m:r>
                              <a:rPr lang="uz-Cyrl-UZ" sz="2800" b="1" i="1">
                                <a:latin typeface="Cambria Math"/>
                              </a:rPr>
                              <m:t>𝑨</m:t>
                            </m:r>
                          </m:e>
                          <m:sub>
                            <m:r>
                              <a:rPr lang="uz-Cyrl-UZ" sz="2800" b="1" i="1">
                                <a:latin typeface="Cambria Math"/>
                              </a:rPr>
                              <m:t>𝟏</m:t>
                            </m:r>
                          </m:sub>
                        </m:sSub>
                      </m:den>
                    </m:f>
                    <m:r>
                      <a:rPr lang="uz-Cyrl-UZ" sz="2800" b="1" i="1">
                        <a:latin typeface="Cambria Math"/>
                      </a:rPr>
                      <m:t>𝜹</m:t>
                    </m:r>
                    <m:sSub>
                      <m:sSubPr>
                        <m:ctrlPr>
                          <a:rPr lang="ru-RU" sz="2800" b="1" i="1">
                            <a:latin typeface="Cambria Math"/>
                          </a:rPr>
                        </m:ctrlPr>
                      </m:sSubPr>
                      <m:e>
                        <m:r>
                          <a:rPr lang="uz-Cyrl-UZ" sz="2800" b="1" i="1">
                            <a:latin typeface="Cambria Math"/>
                          </a:rPr>
                          <m:t>𝑨</m:t>
                        </m:r>
                      </m:e>
                      <m:sub>
                        <m:r>
                          <a:rPr lang="uz-Cyrl-UZ" sz="2800" b="1" i="1">
                            <a:latin typeface="Cambria Math"/>
                          </a:rPr>
                          <m:t>𝟏</m:t>
                        </m:r>
                      </m:sub>
                    </m:sSub>
                    <m:r>
                      <a:rPr lang="uz-Cyrl-UZ" sz="2800" b="1" i="1">
                        <a:latin typeface="Cambria Math"/>
                      </a:rPr>
                      <m:t>+</m:t>
                    </m:r>
                    <m:f>
                      <m:fPr>
                        <m:ctrlPr>
                          <a:rPr lang="ru-RU" sz="2800" b="1" i="1">
                            <a:latin typeface="Cambria Math"/>
                          </a:rPr>
                        </m:ctrlPr>
                      </m:fPr>
                      <m:num>
                        <m:r>
                          <a:rPr lang="uz-Cyrl-UZ" sz="2800" b="1" i="1">
                            <a:latin typeface="Cambria Math"/>
                          </a:rPr>
                          <m:t>𝝏</m:t>
                        </m:r>
                        <m:r>
                          <a:rPr lang="uz-Cyrl-UZ" sz="2800" b="1" i="1" smtClean="0">
                            <a:latin typeface="Cambria Math"/>
                            <a:ea typeface="Cambria Math"/>
                          </a:rPr>
                          <m:t>𝝋</m:t>
                        </m:r>
                      </m:num>
                      <m:den>
                        <m:r>
                          <a:rPr lang="uz-Cyrl-UZ" sz="2800" b="1" i="1">
                            <a:latin typeface="Cambria Math"/>
                          </a:rPr>
                          <m:t>𝝏</m:t>
                        </m:r>
                        <m:r>
                          <a:rPr lang="uz-Cyrl-UZ" sz="2800" b="1" i="1">
                            <a:latin typeface="Cambria Math"/>
                          </a:rPr>
                          <m:t>𝑩</m:t>
                        </m:r>
                      </m:den>
                    </m:f>
                    <m:r>
                      <a:rPr lang="uz-Cyrl-UZ" sz="2800" b="1" i="1">
                        <a:latin typeface="Cambria Math"/>
                      </a:rPr>
                      <m:t>𝜹</m:t>
                    </m:r>
                    <m:r>
                      <a:rPr lang="uz-Cyrl-UZ" sz="2800" b="1" i="1">
                        <a:latin typeface="Cambria Math"/>
                      </a:rPr>
                      <m:t>𝑩</m:t>
                    </m:r>
                    <m:r>
                      <a:rPr lang="uz-Cyrl-UZ" sz="2800" b="1" i="1">
                        <a:latin typeface="Cambria Math"/>
                      </a:rPr>
                      <m:t>+</m:t>
                    </m:r>
                    <m:f>
                      <m:fPr>
                        <m:ctrlPr>
                          <a:rPr lang="ru-RU" sz="2800" b="1" i="1">
                            <a:latin typeface="Cambria Math"/>
                          </a:rPr>
                        </m:ctrlPr>
                      </m:fPr>
                      <m:num>
                        <m:r>
                          <a:rPr lang="uz-Cyrl-UZ" sz="2800" b="1" i="1">
                            <a:latin typeface="Cambria Math"/>
                          </a:rPr>
                          <m:t>𝝏</m:t>
                        </m:r>
                        <m:r>
                          <a:rPr lang="uz-Cyrl-UZ" sz="2800" b="1" i="1" smtClean="0">
                            <a:latin typeface="Cambria Math"/>
                            <a:ea typeface="Cambria Math"/>
                          </a:rPr>
                          <m:t>𝝋</m:t>
                        </m:r>
                      </m:num>
                      <m:den>
                        <m:r>
                          <a:rPr lang="uz-Cyrl-UZ" sz="2800" b="1" i="1">
                            <a:latin typeface="Cambria Math"/>
                          </a:rPr>
                          <m:t>𝝏</m:t>
                        </m:r>
                        <m:sSub>
                          <m:sSubPr>
                            <m:ctrlPr>
                              <a:rPr lang="ru-RU" sz="2800" b="1" i="1">
                                <a:latin typeface="Cambria Math"/>
                              </a:rPr>
                            </m:ctrlPr>
                          </m:sSubPr>
                          <m:e>
                            <m:r>
                              <a:rPr lang="uz-Cyrl-UZ" sz="2800" b="1" i="1">
                                <a:latin typeface="Cambria Math"/>
                              </a:rPr>
                              <m:t>𝑩</m:t>
                            </m:r>
                          </m:e>
                          <m:sub>
                            <m:r>
                              <a:rPr lang="uz-Cyrl-UZ" sz="2800" b="1" i="1">
                                <a:latin typeface="Cambria Math"/>
                              </a:rPr>
                              <m:t>𝟏</m:t>
                            </m:r>
                          </m:sub>
                        </m:sSub>
                      </m:den>
                    </m:f>
                    <m:r>
                      <a:rPr lang="uz-Cyrl-UZ" sz="2800" b="1" i="1">
                        <a:latin typeface="Cambria Math"/>
                      </a:rPr>
                      <m:t>𝜹</m:t>
                    </m:r>
                    <m:sSub>
                      <m:sSubPr>
                        <m:ctrlPr>
                          <a:rPr lang="ru-RU" sz="2800" b="1" i="1">
                            <a:latin typeface="Cambria Math"/>
                          </a:rPr>
                        </m:ctrlPr>
                      </m:sSubPr>
                      <m:e>
                        <m:r>
                          <a:rPr lang="uz-Cyrl-UZ" sz="2800" b="1" i="1">
                            <a:latin typeface="Cambria Math"/>
                          </a:rPr>
                          <m:t>𝑩</m:t>
                        </m:r>
                      </m:e>
                      <m:sub>
                        <m:r>
                          <a:rPr lang="uz-Cyrl-UZ" sz="2800" b="1" i="1">
                            <a:latin typeface="Cambria Math"/>
                          </a:rPr>
                          <m:t>𝟏</m:t>
                        </m:r>
                      </m:sub>
                    </m:sSub>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26.6</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Цилиндрсимон деталлар туташмаси учун А=</a:t>
                </a:r>
                <a:r>
                  <a:rPr lang="en-US" sz="2800" dirty="0">
                    <a:latin typeface="Times New Roman" panose="02020603050405020304" pitchFamily="18" charset="0"/>
                    <a:cs typeface="Times New Roman" panose="02020603050405020304" pitchFamily="18" charset="0"/>
                  </a:rPr>
                  <a:t>D </a:t>
                </a:r>
                <a:r>
                  <a:rPr lang="uz-Cyrl-UZ" sz="2800" dirty="0">
                    <a:latin typeface="Times New Roman" panose="02020603050405020304" pitchFamily="18" charset="0"/>
                    <a:cs typeface="Times New Roman" panose="02020603050405020304" pitchFamily="18" charset="0"/>
                  </a:rPr>
                  <a:t>тешик диаметри ва В=</a:t>
                </a:r>
                <a:r>
                  <a:rPr lang="en-US" sz="2800" dirty="0">
                    <a:latin typeface="Times New Roman" panose="02020603050405020304" pitchFamily="18" charset="0"/>
                    <a:cs typeface="Times New Roman" panose="02020603050405020304" pitchFamily="18" charset="0"/>
                  </a:rPr>
                  <a:t>d </a:t>
                </a:r>
                <a:r>
                  <a:rPr lang="uz-Cyrl-UZ" sz="2800" dirty="0">
                    <a:latin typeface="Times New Roman" panose="02020603050405020304" pitchFamily="18" charset="0"/>
                    <a:cs typeface="Times New Roman" panose="02020603050405020304" pitchFamily="18" charset="0"/>
                  </a:rPr>
                  <a:t>вал диаметри.</a:t>
                </a:r>
              </a:p>
              <a:p>
                <a:pPr marL="0" indent="536575" algn="r">
                  <a:lnSpc>
                    <a:spcPct val="150000"/>
                  </a:lnSpc>
                  <a:buNone/>
                </a:pPr>
                <a14:m>
                  <m:oMath xmlns:m="http://schemas.openxmlformats.org/officeDocument/2006/math">
                    <m:f>
                      <m:fPr>
                        <m:ctrlPr>
                          <a:rPr lang="ru-RU" sz="2800" i="1">
                            <a:latin typeface="Cambria Math"/>
                          </a:rPr>
                        </m:ctrlPr>
                      </m:fPr>
                      <m:num>
                        <m:r>
                          <a:rPr lang="uz-Latn-UZ" sz="2800" b="1" i="1">
                            <a:latin typeface="Cambria Math"/>
                          </a:rPr>
                          <m:t>𝝏</m:t>
                        </m:r>
                        <m:r>
                          <a:rPr lang="uz-Latn-UZ" sz="2800" b="1" i="1" smtClean="0">
                            <a:latin typeface="Cambria Math"/>
                            <a:ea typeface="Cambria Math"/>
                          </a:rPr>
                          <m:t>𝝋</m:t>
                        </m:r>
                      </m:num>
                      <m:den>
                        <m:r>
                          <a:rPr lang="uz-Latn-UZ" sz="2800" b="1" i="1">
                            <a:latin typeface="Cambria Math"/>
                          </a:rPr>
                          <m:t>𝝏</m:t>
                        </m:r>
                        <m:r>
                          <a:rPr lang="uz-Latn-UZ" sz="2800" b="1" i="1">
                            <a:latin typeface="Cambria Math"/>
                          </a:rPr>
                          <m:t>𝑫</m:t>
                        </m:r>
                      </m:den>
                    </m:f>
                    <m:r>
                      <a:rPr lang="uz-Latn-UZ" sz="2800" b="1" i="1">
                        <a:latin typeface="Cambria Math"/>
                      </a:rPr>
                      <m:t>=</m:t>
                    </m:r>
                    <m:r>
                      <a:rPr lang="uz-Latn-UZ" sz="2800" b="1" i="1">
                        <a:latin typeface="Cambria Math"/>
                      </a:rPr>
                      <m:t>𝟏</m:t>
                    </m:r>
                    <m:r>
                      <a:rPr lang="uz-Latn-UZ" sz="2800" b="1" i="1">
                        <a:latin typeface="Cambria Math"/>
                      </a:rPr>
                      <m:t>;</m:t>
                    </m:r>
                    <m:f>
                      <m:fPr>
                        <m:ctrlPr>
                          <a:rPr lang="ru-RU" sz="2800" i="1">
                            <a:latin typeface="Cambria Math"/>
                          </a:rPr>
                        </m:ctrlPr>
                      </m:fPr>
                      <m:num>
                        <m:r>
                          <a:rPr lang="uz-Latn-UZ" sz="2800" b="1" i="1">
                            <a:latin typeface="Cambria Math"/>
                          </a:rPr>
                          <m:t>𝜹</m:t>
                        </m:r>
                        <m:r>
                          <a:rPr lang="uz-Latn-UZ" sz="2800" b="1" i="1" smtClean="0">
                            <a:latin typeface="Cambria Math"/>
                            <a:ea typeface="Cambria Math"/>
                          </a:rPr>
                          <m:t>𝝋</m:t>
                        </m:r>
                      </m:num>
                      <m:den>
                        <m:r>
                          <a:rPr lang="uz-Latn-UZ" sz="2800" b="1" i="1">
                            <a:latin typeface="Cambria Math"/>
                          </a:rPr>
                          <m:t>𝜹</m:t>
                        </m:r>
                        <m:sSub>
                          <m:sSubPr>
                            <m:ctrlPr>
                              <a:rPr lang="ru-RU" sz="2800" i="1">
                                <a:latin typeface="Cambria Math"/>
                              </a:rPr>
                            </m:ctrlPr>
                          </m:sSubPr>
                          <m:e>
                            <m:r>
                              <a:rPr lang="uz-Latn-UZ" sz="2800" b="1" i="1">
                                <a:latin typeface="Cambria Math"/>
                              </a:rPr>
                              <m:t>𝒅</m:t>
                            </m:r>
                          </m:e>
                          <m:sub>
                            <m:r>
                              <a:rPr lang="uz-Latn-UZ" sz="2800" b="1" i="1">
                                <a:latin typeface="Cambria Math"/>
                              </a:rPr>
                              <m:t>𝟏</m:t>
                            </m:r>
                          </m:sub>
                        </m:sSub>
                      </m:den>
                    </m:f>
                    <m:r>
                      <a:rPr lang="uz-Latn-UZ" sz="2800" b="1" i="1">
                        <a:latin typeface="Cambria Math"/>
                      </a:rPr>
                      <m:t>=−</m:t>
                    </m:r>
                    <m:r>
                      <a:rPr lang="uz-Latn-UZ" sz="2800" b="1" i="1">
                        <a:latin typeface="Cambria Math"/>
                      </a:rPr>
                      <m:t>𝟏</m:t>
                    </m:r>
                  </m:oMath>
                </a14:m>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(26.7)</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Цилиндрсимон деталлар туташмасини аниқлиги учта асосий факторлар билан белгиланади: ўқларни бир бирига тўғри келиши, кесимдаги бурчак ҳолатини ўқга нисбатан перпендикуляр аниқлиги, ўқ бўйлаб деталларни аниқлик бўйича жойлашиши.</a:t>
                </a: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021288"/>
            <a:ext cx="8229600" cy="536923"/>
          </a:xfrm>
        </p:spPr>
        <p:txBody>
          <a:bodyPr>
            <a:normAutofit fontScale="92500"/>
          </a:bodyPr>
          <a:lstStyle/>
          <a:p>
            <a:pPr marL="0" indent="0" algn="ctr">
              <a:buNone/>
            </a:pPr>
            <a:r>
              <a:rPr lang="ru-RU" sz="2800" b="1" dirty="0">
                <a:latin typeface="Times New Roman" panose="02020603050405020304" pitchFamily="18" charset="0"/>
                <a:cs typeface="Times New Roman" panose="02020603050405020304" pitchFamily="18" charset="0"/>
              </a:rPr>
              <a:t>26.4-расм. Вал втулка </a:t>
            </a:r>
            <a:r>
              <a:rPr lang="ru-RU" sz="2800" b="1" dirty="0" err="1">
                <a:latin typeface="Times New Roman" panose="02020603050405020304" pitchFamily="18" charset="0"/>
                <a:cs typeface="Times New Roman" panose="02020603050405020304" pitchFamily="18" charset="0"/>
              </a:rPr>
              <a:t>бирикмасини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схемаси</a:t>
            </a:r>
            <a:endParaRPr lang="ru-RU" sz="2800" b="1" dirty="0">
              <a:latin typeface="Times New Roman" panose="02020603050405020304" pitchFamily="18" charset="0"/>
              <a:cs typeface="Times New Roman" panose="02020603050405020304" pitchFamily="18" charset="0"/>
            </a:endParaRPr>
          </a:p>
        </p:txBody>
      </p:sp>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1819" y="188640"/>
            <a:ext cx="4510421" cy="5575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537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Қуйдаги бирикма ҳосил қилиш учун (</a:t>
                </a:r>
                <a:r>
                  <a:rPr lang="uz-Latn-UZ" sz="2800" dirty="0">
                    <a:latin typeface="Times New Roman" panose="02020603050405020304" pitchFamily="18" charset="0"/>
                    <a:cs typeface="Times New Roman" panose="02020603050405020304" pitchFamily="18" charset="0"/>
                  </a:rPr>
                  <a:t>26.4-расм</a:t>
                </a:r>
                <a:r>
                  <a:rPr lang="uz-Cyrl-UZ" sz="2800" dirty="0">
                    <a:latin typeface="Times New Roman" panose="02020603050405020304" pitchFamily="18" charset="0"/>
                    <a:cs typeface="Times New Roman" panose="02020603050405020304" pitchFamily="18" charset="0"/>
                  </a:rPr>
                  <a:t>) деталлар ўқларининг силжиши.</a:t>
                </a:r>
                <a:endParaRPr lang="ru-RU" sz="2800" b="1" dirty="0">
                  <a:latin typeface="Times New Roman" panose="02020603050405020304" pitchFamily="18" charset="0"/>
                  <a:cs typeface="Times New Roman" panose="02020603050405020304" pitchFamily="18" charset="0"/>
                </a:endParaRPr>
              </a:p>
              <a:p>
                <a:pPr marL="0" indent="536575" algn="r">
                  <a:buNone/>
                </a:pPr>
                <a:r>
                  <a:rPr lang="ru-RU"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ru-RU" sz="2400" i="1">
                            <a:latin typeface="Cambria Math"/>
                          </a:rPr>
                        </m:ctrlPr>
                      </m:fPr>
                      <m:num>
                        <m:sSub>
                          <m:sSubPr>
                            <m:ctrlPr>
                              <a:rPr lang="ru-RU" sz="2400" i="1">
                                <a:latin typeface="Cambria Math"/>
                              </a:rPr>
                            </m:ctrlPr>
                          </m:sSubPr>
                          <m:e>
                            <m:r>
                              <a:rPr lang="ru-RU" sz="2400" b="1" i="1">
                                <a:latin typeface="Cambria Math"/>
                              </a:rPr>
                              <m:t>𝜟</m:t>
                            </m:r>
                          </m:e>
                          <m:sub>
                            <m:r>
                              <a:rPr lang="ru-RU" sz="2400" b="1" i="1">
                                <a:latin typeface="Cambria Math"/>
                              </a:rPr>
                              <m:t>𝑴</m:t>
                            </m:r>
                          </m:sub>
                        </m:sSub>
                      </m:num>
                      <m:den>
                        <m:r>
                          <a:rPr lang="ru-RU" sz="2400" b="1" i="1">
                            <a:latin typeface="Cambria Math"/>
                          </a:rPr>
                          <m:t>𝟐</m:t>
                        </m:r>
                      </m:den>
                    </m:f>
                    <m:r>
                      <a:rPr lang="ru-RU" sz="2400" b="1" i="1">
                        <a:latin typeface="Cambria Math"/>
                      </a:rPr>
                      <m:t>≤</m:t>
                    </m:r>
                    <m:f>
                      <m:fPr>
                        <m:ctrlPr>
                          <a:rPr lang="ru-RU" sz="2400" i="1">
                            <a:latin typeface="Cambria Math"/>
                          </a:rPr>
                        </m:ctrlPr>
                      </m:fPr>
                      <m:num>
                        <m:sSub>
                          <m:sSubPr>
                            <m:ctrlPr>
                              <a:rPr lang="ru-RU" sz="2400" i="1">
                                <a:latin typeface="Cambria Math"/>
                              </a:rPr>
                            </m:ctrlPr>
                          </m:sSubPr>
                          <m:e>
                            <m:r>
                              <a:rPr lang="ru-RU" sz="2400" b="1" i="1">
                                <a:latin typeface="Cambria Math"/>
                              </a:rPr>
                              <m:t>𝒅</m:t>
                            </m:r>
                          </m:e>
                          <m:sub>
                            <m:r>
                              <a:rPr lang="ru-RU" sz="2400" b="1" i="1">
                                <a:latin typeface="Cambria Math"/>
                              </a:rPr>
                              <m:t>𝑶𝑴</m:t>
                            </m:r>
                          </m:sub>
                        </m:sSub>
                        <m:r>
                          <a:rPr lang="ru-RU" sz="2400" b="1" i="1">
                            <a:latin typeface="Cambria Math"/>
                          </a:rPr>
                          <m:t>−</m:t>
                        </m:r>
                        <m:sSub>
                          <m:sSubPr>
                            <m:ctrlPr>
                              <a:rPr lang="ru-RU" sz="2400" i="1">
                                <a:latin typeface="Cambria Math"/>
                              </a:rPr>
                            </m:ctrlPr>
                          </m:sSubPr>
                          <m:e>
                            <m:r>
                              <a:rPr lang="ru-RU" sz="2400" b="1" i="1">
                                <a:latin typeface="Cambria Math"/>
                              </a:rPr>
                              <m:t>𝒅</m:t>
                            </m:r>
                          </m:e>
                          <m:sub>
                            <m:r>
                              <a:rPr lang="ru-RU" sz="2400" b="1" i="1">
                                <a:latin typeface="Cambria Math"/>
                              </a:rPr>
                              <m:t>нб</m:t>
                            </m:r>
                          </m:sub>
                        </m:sSub>
                      </m:num>
                      <m:den>
                        <m:r>
                          <a:rPr lang="ru-RU" sz="2400" b="1" i="1">
                            <a:latin typeface="Cambria Math"/>
                          </a:rPr>
                          <m:t>𝟐</m:t>
                        </m:r>
                      </m:den>
                    </m:f>
                  </m:oMath>
                </a14:m>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26.8</a:t>
                </a:r>
                <a:r>
                  <a:rPr lang="uz-Cyrl-UZ" sz="2400"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Ўқларни бир бирига </a:t>
                </a:r>
                <a:r>
                  <a:rPr lang="uz-Cyrl-UZ" sz="2800" dirty="0" smtClean="0">
                    <a:latin typeface="Times New Roman" panose="02020603050405020304" pitchFamily="18" charset="0"/>
                    <a:cs typeface="Times New Roman" panose="02020603050405020304" pitchFamily="18" charset="0"/>
                  </a:rPr>
                  <a:t>нисбатан бурчаги</a:t>
                </a:r>
              </a:p>
              <a:p>
                <a:pPr marL="0" indent="536575" algn="just">
                  <a:buNone/>
                </a:pPr>
                <a14:m>
                  <m:oMathPara xmlns:m="http://schemas.openxmlformats.org/officeDocument/2006/math">
                    <m:oMathParaPr>
                      <m:jc m:val="center"/>
                    </m:oMathParaPr>
                    <m:oMath xmlns:m="http://schemas.openxmlformats.org/officeDocument/2006/math">
                      <m:sSub>
                        <m:sSubPr>
                          <m:ctrlPr>
                            <a:rPr lang="ru-RU" sz="2400" b="1" i="1">
                              <a:latin typeface="Cambria Math"/>
                            </a:rPr>
                          </m:ctrlPr>
                        </m:sSubPr>
                        <m:e>
                          <m:r>
                            <a:rPr lang="uz-Cyrl-UZ" sz="2400" b="1" i="1">
                              <a:latin typeface="Cambria Math"/>
                            </a:rPr>
                            <m:t>𝜸</m:t>
                          </m:r>
                        </m:e>
                        <m:sub>
                          <m:r>
                            <a:rPr lang="uz-Cyrl-UZ" sz="2400" b="1" i="1">
                              <a:latin typeface="Cambria Math"/>
                            </a:rPr>
                            <m:t>м</m:t>
                          </m:r>
                        </m:sub>
                      </m:sSub>
                      <m:r>
                        <a:rPr lang="uz-Cyrl-UZ" sz="2400" b="1" i="1">
                          <a:latin typeface="Cambria Math"/>
                        </a:rPr>
                        <m:t>≤</m:t>
                      </m:r>
                      <m:r>
                        <a:rPr lang="uz-Cyrl-UZ" sz="2400" b="1" i="1">
                          <a:latin typeface="Cambria Math"/>
                        </a:rPr>
                        <m:t>𝒂𝒓𝒄𝒕𝒈</m:t>
                      </m:r>
                      <m:f>
                        <m:fPr>
                          <m:ctrlPr>
                            <a:rPr lang="ru-RU" sz="2400" b="1" i="1">
                              <a:latin typeface="Cambria Math"/>
                            </a:rPr>
                          </m:ctrlPr>
                        </m:fPr>
                        <m:num>
                          <m:sSub>
                            <m:sSubPr>
                              <m:ctrlPr>
                                <a:rPr lang="ru-RU" sz="2400" b="1" i="1">
                                  <a:latin typeface="Cambria Math"/>
                                </a:rPr>
                              </m:ctrlPr>
                            </m:sSubPr>
                            <m:e>
                              <m:r>
                                <a:rPr lang="uz-Cyrl-UZ" sz="2400" b="1" i="1">
                                  <a:latin typeface="Cambria Math"/>
                                </a:rPr>
                                <m:t>𝜟</m:t>
                              </m:r>
                            </m:e>
                            <m:sub>
                              <m:r>
                                <a:rPr lang="uz-Cyrl-UZ" sz="2400" b="1" i="1">
                                  <a:latin typeface="Cambria Math"/>
                                </a:rPr>
                                <m:t>м</m:t>
                              </m:r>
                            </m:sub>
                          </m:sSub>
                        </m:num>
                        <m:den>
                          <m:r>
                            <a:rPr lang="uz-Cyrl-UZ" sz="2400" b="1" i="1">
                              <a:latin typeface="Cambria Math"/>
                            </a:rPr>
                            <m:t>Д</m:t>
                          </m:r>
                        </m:den>
                      </m:f>
                    </m:oMath>
                  </m:oMathPara>
                </a14:m>
                <a:endParaRPr lang="ru-RU" sz="2400" b="1" dirty="0" smtClean="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Иккала факторни ҳисобга олган холда (ўқларни силжиши ва нисбий бурилиши) бирикмани йиғиш шарти</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f>
                      <m:fPr>
                        <m:ctrlPr>
                          <a:rPr lang="ru-RU" sz="2400" b="1" i="1">
                            <a:latin typeface="Cambria Math"/>
                          </a:rPr>
                        </m:ctrlPr>
                      </m:fPr>
                      <m:num>
                        <m:sSub>
                          <m:sSubPr>
                            <m:ctrlPr>
                              <a:rPr lang="ru-RU" sz="2400" b="1" i="1">
                                <a:latin typeface="Cambria Math"/>
                              </a:rPr>
                            </m:ctrlPr>
                          </m:sSubPr>
                          <m:e>
                            <m:r>
                              <a:rPr lang="uz-Cyrl-UZ" sz="2400" b="1" i="1">
                                <a:latin typeface="Cambria Math"/>
                              </a:rPr>
                              <m:t>𝜟</m:t>
                            </m:r>
                          </m:e>
                          <m:sub>
                            <m:r>
                              <a:rPr lang="uz-Cyrl-UZ" sz="2400" b="1" i="1">
                                <a:latin typeface="Cambria Math"/>
                              </a:rPr>
                              <m:t>𝑴</m:t>
                            </m:r>
                          </m:sub>
                        </m:sSub>
                      </m:num>
                      <m:den>
                        <m:r>
                          <a:rPr lang="uz-Cyrl-UZ" sz="2400" b="1" i="1">
                            <a:latin typeface="Cambria Math"/>
                          </a:rPr>
                          <m:t>𝟐</m:t>
                        </m:r>
                      </m:den>
                    </m:f>
                    <m:r>
                      <a:rPr lang="uz-Cyrl-UZ" sz="2400" b="1" i="1">
                        <a:latin typeface="Cambria Math"/>
                      </a:rPr>
                      <m:t>≤</m:t>
                    </m:r>
                    <m:rad>
                      <m:radPr>
                        <m:degHide m:val="on"/>
                        <m:ctrlPr>
                          <a:rPr lang="ru-RU" sz="2400" b="1" i="1">
                            <a:latin typeface="Cambria Math"/>
                          </a:rPr>
                        </m:ctrlPr>
                      </m:radPr>
                      <m:deg/>
                      <m:e>
                        <m:d>
                          <m:dPr>
                            <m:ctrlPr>
                              <a:rPr lang="ru-RU" sz="2400" b="1" i="1">
                                <a:latin typeface="Cambria Math"/>
                              </a:rPr>
                            </m:ctrlPr>
                          </m:dPr>
                          <m:e>
                            <m:nary>
                              <m:naryPr>
                                <m:chr m:val="∑"/>
                                <m:limLoc m:val="undOvr"/>
                                <m:grow m:val="on"/>
                                <m:ctrlPr>
                                  <a:rPr lang="ru-RU" sz="2400" b="1" i="1">
                                    <a:latin typeface="Cambria Math"/>
                                  </a:rPr>
                                </m:ctrlPr>
                              </m:naryPr>
                              <m:sub>
                                <m:r>
                                  <a:rPr lang="uz-Cyrl-UZ" sz="2400" b="1" i="1">
                                    <a:latin typeface="Cambria Math"/>
                                  </a:rPr>
                                  <m:t>𝒊</m:t>
                                </m:r>
                                <m:r>
                                  <a:rPr lang="uz-Cyrl-UZ" sz="2400" b="1" i="1">
                                    <a:latin typeface="Cambria Math"/>
                                  </a:rPr>
                                  <m:t>=</m:t>
                                </m:r>
                                <m:r>
                                  <a:rPr lang="uz-Cyrl-UZ" sz="2400" b="1" i="1">
                                    <a:latin typeface="Cambria Math"/>
                                  </a:rPr>
                                  <m:t>𝟏</m:t>
                                </m:r>
                              </m:sub>
                              <m:sup>
                                <m:r>
                                  <a:rPr lang="uz-Cyrl-UZ" sz="2400" b="1" i="1">
                                    <a:latin typeface="Cambria Math"/>
                                  </a:rPr>
                                  <m:t>𝒎</m:t>
                                </m:r>
                              </m:sup>
                              <m:e>
                                <m:r>
                                  <a:rPr lang="uz-Cyrl-UZ" sz="2400" b="1" i="1">
                                    <a:latin typeface="Cambria Math"/>
                                  </a:rPr>
                                  <m:t>𝝎</m:t>
                                </m:r>
                                <m:sSub>
                                  <m:sSubPr>
                                    <m:ctrlPr>
                                      <a:rPr lang="ru-RU" sz="2400" b="1" i="1">
                                        <a:latin typeface="Cambria Math"/>
                                      </a:rPr>
                                    </m:ctrlPr>
                                  </m:sSubPr>
                                  <m:e>
                                    <m:r>
                                      <a:rPr lang="uz-Cyrl-UZ" sz="2400" b="1" i="1">
                                        <a:latin typeface="Cambria Math"/>
                                      </a:rPr>
                                      <m:t>𝑨</m:t>
                                    </m:r>
                                  </m:e>
                                  <m:sub>
                                    <m:r>
                                      <a:rPr lang="uz-Cyrl-UZ" sz="2400" b="1" i="1">
                                        <a:latin typeface="Cambria Math"/>
                                      </a:rPr>
                                      <m:t>𝒊</m:t>
                                    </m:r>
                                  </m:sub>
                                </m:sSub>
                              </m:e>
                            </m:nary>
                          </m:e>
                        </m:d>
                        <m:r>
                          <a:rPr lang="uz-Cyrl-UZ" sz="2400" b="1" i="1">
                            <a:latin typeface="Cambria Math"/>
                          </a:rPr>
                          <m:t>+</m:t>
                        </m:r>
                        <m:sSup>
                          <m:sSupPr>
                            <m:ctrlPr>
                              <a:rPr lang="ru-RU" sz="2400" b="1" i="1">
                                <a:latin typeface="Cambria Math"/>
                              </a:rPr>
                            </m:ctrlPr>
                          </m:sSupPr>
                          <m:e>
                            <m:d>
                              <m:dPr>
                                <m:ctrlPr>
                                  <a:rPr lang="ru-RU" sz="2400" b="1" i="1">
                                    <a:latin typeface="Cambria Math"/>
                                  </a:rPr>
                                </m:ctrlPr>
                              </m:dPr>
                              <m:e>
                                <m:nary>
                                  <m:naryPr>
                                    <m:chr m:val="∑"/>
                                    <m:limLoc m:val="undOvr"/>
                                    <m:grow m:val="on"/>
                                    <m:ctrlPr>
                                      <a:rPr lang="ru-RU" sz="2400" b="1" i="1">
                                        <a:latin typeface="Cambria Math"/>
                                      </a:rPr>
                                    </m:ctrlPr>
                                  </m:naryPr>
                                  <m:sub>
                                    <m:r>
                                      <a:rPr lang="uz-Cyrl-UZ" sz="2400" b="1" i="1">
                                        <a:latin typeface="Cambria Math"/>
                                      </a:rPr>
                                      <m:t>𝒊</m:t>
                                    </m:r>
                                    <m:r>
                                      <a:rPr lang="uz-Cyrl-UZ" sz="2400" b="1" i="1">
                                        <a:latin typeface="Cambria Math"/>
                                      </a:rPr>
                                      <m:t>=</m:t>
                                    </m:r>
                                    <m:r>
                                      <a:rPr lang="uz-Cyrl-UZ" sz="2400" b="1" i="1">
                                        <a:latin typeface="Cambria Math"/>
                                      </a:rPr>
                                      <m:t>𝟏</m:t>
                                    </m:r>
                                  </m:sub>
                                  <m:sup>
                                    <m:r>
                                      <a:rPr lang="uz-Cyrl-UZ" sz="2400" b="1" i="1">
                                        <a:latin typeface="Cambria Math"/>
                                      </a:rPr>
                                      <m:t>𝒉</m:t>
                                    </m:r>
                                  </m:sup>
                                  <m:e>
                                    <m:r>
                                      <a:rPr lang="uz-Cyrl-UZ" sz="2400" b="1" i="1">
                                        <a:latin typeface="Cambria Math"/>
                                      </a:rPr>
                                      <m:t>𝝎</m:t>
                                    </m:r>
                                    <m:sSub>
                                      <m:sSubPr>
                                        <m:ctrlPr>
                                          <a:rPr lang="ru-RU" sz="2400" b="1" i="1">
                                            <a:latin typeface="Cambria Math"/>
                                          </a:rPr>
                                        </m:ctrlPr>
                                      </m:sSubPr>
                                      <m:e>
                                        <m:r>
                                          <a:rPr lang="uz-Cyrl-UZ" sz="2400" b="1" i="1">
                                            <a:latin typeface="Cambria Math"/>
                                          </a:rPr>
                                          <m:t>𝑩</m:t>
                                        </m:r>
                                      </m:e>
                                      <m:sub>
                                        <m:r>
                                          <a:rPr lang="uz-Cyrl-UZ" sz="2400" b="1" i="1">
                                            <a:latin typeface="Cambria Math"/>
                                          </a:rPr>
                                          <m:t>𝒊</m:t>
                                        </m:r>
                                      </m:sub>
                                    </m:sSub>
                                  </m:e>
                                </m:nary>
                              </m:e>
                            </m:d>
                          </m:e>
                          <m:sup>
                            <m:r>
                              <a:rPr lang="uz-Cyrl-UZ" sz="2400" b="1" i="1">
                                <a:latin typeface="Cambria Math"/>
                              </a:rPr>
                              <m:t>𝟐</m:t>
                            </m:r>
                          </m:sup>
                        </m:sSup>
                        <m:r>
                          <a:rPr lang="uz-Cyrl-UZ" sz="2400" b="1" i="1">
                            <a:latin typeface="Cambria Math"/>
                          </a:rPr>
                          <m:t>;</m:t>
                        </m:r>
                      </m:e>
                    </m:rad>
                  </m:oMath>
                </a14:m>
                <a:r>
                  <a:rPr lang="uz-Cyrl-UZ"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26.9</a:t>
                </a:r>
                <a:r>
                  <a:rPr lang="uz-Cyrl-UZ" sz="2400"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r>
                      <a:rPr lang="uz-Cyrl-UZ" sz="2400" b="1" i="1">
                        <a:latin typeface="Cambria Math"/>
                      </a:rPr>
                      <m:t>𝜹</m:t>
                    </m:r>
                    <m:sSub>
                      <m:sSubPr>
                        <m:ctrlPr>
                          <a:rPr lang="ru-RU" sz="2400" i="1">
                            <a:latin typeface="Cambria Math"/>
                          </a:rPr>
                        </m:ctrlPr>
                      </m:sSubPr>
                      <m:e>
                        <m:r>
                          <a:rPr lang="uz-Cyrl-UZ" sz="2400" b="1" i="1">
                            <a:latin typeface="Cambria Math"/>
                          </a:rPr>
                          <m:t>𝜸</m:t>
                        </m:r>
                      </m:e>
                      <m:sub>
                        <m:r>
                          <a:rPr lang="uz-Cyrl-UZ" sz="2400" b="1" i="1">
                            <a:latin typeface="Cambria Math"/>
                          </a:rPr>
                          <m:t>𝜟</m:t>
                        </m:r>
                      </m:sub>
                    </m:sSub>
                    <m:r>
                      <a:rPr lang="uz-Cyrl-UZ" sz="2400" b="1" i="1">
                        <a:latin typeface="Cambria Math"/>
                      </a:rPr>
                      <m:t>≤</m:t>
                    </m:r>
                    <m:rad>
                      <m:radPr>
                        <m:degHide m:val="on"/>
                        <m:ctrlPr>
                          <a:rPr lang="ru-RU" sz="2400" i="1">
                            <a:latin typeface="Cambria Math"/>
                          </a:rPr>
                        </m:ctrlPr>
                      </m:radPr>
                      <m:deg/>
                      <m:e>
                        <m:sSup>
                          <m:sSupPr>
                            <m:ctrlPr>
                              <a:rPr lang="ru-RU" sz="2400" i="1">
                                <a:latin typeface="Cambria Math"/>
                              </a:rPr>
                            </m:ctrlPr>
                          </m:sSupPr>
                          <m:e>
                            <m:d>
                              <m:dPr>
                                <m:ctrlPr>
                                  <a:rPr lang="ru-RU" sz="2400" i="1">
                                    <a:latin typeface="Cambria Math"/>
                                  </a:rPr>
                                </m:ctrlPr>
                              </m:dPr>
                              <m:e>
                                <m:nary>
                                  <m:naryPr>
                                    <m:chr m:val="∑"/>
                                    <m:limLoc m:val="undOvr"/>
                                    <m:grow m:val="on"/>
                                    <m:ctrlPr>
                                      <a:rPr lang="ru-RU" sz="2400" i="1">
                                        <a:latin typeface="Cambria Math"/>
                                      </a:rPr>
                                    </m:ctrlPr>
                                  </m:naryPr>
                                  <m:sub>
                                    <m:r>
                                      <a:rPr lang="uz-Cyrl-UZ" sz="2400" b="1" i="1">
                                        <a:latin typeface="Cambria Math"/>
                                      </a:rPr>
                                      <m:t>𝒊</m:t>
                                    </m:r>
                                    <m:r>
                                      <a:rPr lang="uz-Cyrl-UZ" sz="2400" b="1" i="1">
                                        <a:latin typeface="Cambria Math"/>
                                      </a:rPr>
                                      <m:t>=</m:t>
                                    </m:r>
                                    <m:r>
                                      <a:rPr lang="uz-Cyrl-UZ" sz="2400" b="1" i="1">
                                        <a:latin typeface="Cambria Math"/>
                                      </a:rPr>
                                      <m:t>𝟏</m:t>
                                    </m:r>
                                  </m:sub>
                                  <m:sup>
                                    <m:r>
                                      <a:rPr lang="uz-Cyrl-UZ" sz="2400" b="1" i="1">
                                        <a:latin typeface="Cambria Math"/>
                                      </a:rPr>
                                      <m:t>𝒎</m:t>
                                    </m:r>
                                  </m:sup>
                                  <m:e>
                                    <m:r>
                                      <a:rPr lang="uz-Cyrl-UZ" sz="2400" b="1" i="1">
                                        <a:latin typeface="Cambria Math"/>
                                      </a:rPr>
                                      <m:t>𝝎</m:t>
                                    </m:r>
                                    <m:sSub>
                                      <m:sSubPr>
                                        <m:ctrlPr>
                                          <a:rPr lang="ru-RU" sz="2400" i="1">
                                            <a:latin typeface="Cambria Math"/>
                                          </a:rPr>
                                        </m:ctrlPr>
                                      </m:sSubPr>
                                      <m:e>
                                        <m:r>
                                          <a:rPr lang="uz-Cyrl-UZ" sz="2400" b="1" i="1">
                                            <a:latin typeface="Cambria Math"/>
                                          </a:rPr>
                                          <m:t>𝒂</m:t>
                                        </m:r>
                                      </m:e>
                                      <m:sub>
                                        <m:r>
                                          <a:rPr lang="uz-Cyrl-UZ" sz="2400" b="1" i="1">
                                            <a:latin typeface="Cambria Math"/>
                                          </a:rPr>
                                          <m:t>𝒊</m:t>
                                        </m:r>
                                      </m:sub>
                                    </m:sSub>
                                  </m:e>
                                </m:nary>
                              </m:e>
                            </m:d>
                          </m:e>
                          <m:sup>
                            <m:r>
                              <a:rPr lang="uz-Cyrl-UZ" sz="2400" b="1" i="1">
                                <a:latin typeface="Cambria Math"/>
                              </a:rPr>
                              <m:t>𝟐</m:t>
                            </m:r>
                          </m:sup>
                        </m:sSup>
                        <m:r>
                          <a:rPr lang="uz-Cyrl-UZ" sz="2400" b="1" i="1">
                            <a:latin typeface="Cambria Math"/>
                          </a:rPr>
                          <m:t>+</m:t>
                        </m:r>
                        <m:sSup>
                          <m:sSupPr>
                            <m:ctrlPr>
                              <a:rPr lang="ru-RU" sz="2400" i="1">
                                <a:latin typeface="Cambria Math"/>
                              </a:rPr>
                            </m:ctrlPr>
                          </m:sSupPr>
                          <m:e>
                            <m:d>
                              <m:dPr>
                                <m:ctrlPr>
                                  <a:rPr lang="ru-RU" sz="2400" i="1">
                                    <a:latin typeface="Cambria Math"/>
                                  </a:rPr>
                                </m:ctrlPr>
                              </m:dPr>
                              <m:e>
                                <m:nary>
                                  <m:naryPr>
                                    <m:chr m:val="∑"/>
                                    <m:limLoc m:val="undOvr"/>
                                    <m:grow m:val="on"/>
                                    <m:ctrlPr>
                                      <a:rPr lang="ru-RU" sz="2400" i="1">
                                        <a:latin typeface="Cambria Math"/>
                                      </a:rPr>
                                    </m:ctrlPr>
                                  </m:naryPr>
                                  <m:sub>
                                    <m:r>
                                      <a:rPr lang="uz-Cyrl-UZ" sz="2400" b="1" i="1">
                                        <a:latin typeface="Cambria Math"/>
                                      </a:rPr>
                                      <m:t>𝒊</m:t>
                                    </m:r>
                                    <m:r>
                                      <a:rPr lang="uz-Cyrl-UZ" sz="2400" b="1" i="1">
                                        <a:latin typeface="Cambria Math"/>
                                      </a:rPr>
                                      <m:t>=</m:t>
                                    </m:r>
                                    <m:r>
                                      <a:rPr lang="uz-Cyrl-UZ" sz="2400" b="1" i="1">
                                        <a:latin typeface="Cambria Math"/>
                                      </a:rPr>
                                      <m:t>𝟏</m:t>
                                    </m:r>
                                  </m:sub>
                                  <m:sup>
                                    <m:r>
                                      <a:rPr lang="uz-Cyrl-UZ" sz="2400" b="1" i="1">
                                        <a:latin typeface="Cambria Math"/>
                                      </a:rPr>
                                      <m:t>𝒉</m:t>
                                    </m:r>
                                  </m:sup>
                                  <m:e>
                                    <m:r>
                                      <a:rPr lang="uz-Cyrl-UZ" sz="2400" b="1" i="1">
                                        <a:latin typeface="Cambria Math"/>
                                      </a:rPr>
                                      <m:t>𝝎</m:t>
                                    </m:r>
                                    <m:sSub>
                                      <m:sSubPr>
                                        <m:ctrlPr>
                                          <a:rPr lang="ru-RU" sz="2400" i="1">
                                            <a:latin typeface="Cambria Math"/>
                                          </a:rPr>
                                        </m:ctrlPr>
                                      </m:sSubPr>
                                      <m:e>
                                        <m:r>
                                          <a:rPr lang="uz-Cyrl-UZ" sz="2400" b="1" i="1">
                                            <a:latin typeface="Cambria Math"/>
                                          </a:rPr>
                                          <m:t>𝜷</m:t>
                                        </m:r>
                                      </m:e>
                                      <m:sub>
                                        <m:r>
                                          <a:rPr lang="uz-Cyrl-UZ" sz="2400" b="1" i="1">
                                            <a:latin typeface="Cambria Math"/>
                                          </a:rPr>
                                          <m:t>𝒊</m:t>
                                        </m:r>
                                      </m:sub>
                                    </m:sSub>
                                  </m:e>
                                </m:nary>
                              </m:e>
                            </m:d>
                          </m:e>
                          <m:sup>
                            <m:r>
                              <a:rPr lang="uz-Cyrl-UZ" sz="2400" b="1" i="1">
                                <a:latin typeface="Cambria Math"/>
                              </a:rPr>
                              <m:t>𝟐</m:t>
                            </m:r>
                          </m:sup>
                        </m:sSup>
                        <m:r>
                          <a:rPr lang="uz-Cyrl-UZ" sz="2400" b="1" i="1">
                            <a:latin typeface="Cambria Math"/>
                          </a:rPr>
                          <m:t>;</m:t>
                        </m:r>
                      </m:e>
                    </m:rad>
                  </m:oMath>
                </a14:m>
                <a:r>
                  <a:rPr lang="uz-Cyrl-UZ"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26.</a:t>
                </a:r>
                <a:r>
                  <a:rPr lang="uz-Cyrl-UZ" sz="2400" dirty="0">
                    <a:latin typeface="Times New Roman" panose="02020603050405020304" pitchFamily="18" charset="0"/>
                    <a:cs typeface="Times New Roman" panose="02020603050405020304" pitchFamily="18" charset="0"/>
                  </a:rPr>
                  <a:t>10)</a:t>
                </a:r>
                <a:endParaRPr lang="ru-RU" sz="24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t="-941" r="-1520"/>
                </a:stretch>
              </a:blipFill>
            </p:spPr>
            <p:txBody>
              <a:bodyPr/>
              <a:lstStyle/>
              <a:p>
                <a:r>
                  <a:rPr lang="ru-RU">
                    <a:noFill/>
                  </a:rPr>
                  <a:t> </a:t>
                </a:r>
              </a:p>
            </p:txBody>
          </p:sp>
        </mc:Fallback>
      </mc:AlternateContent>
    </p:spTree>
    <p:extLst>
      <p:ext uri="{BB962C8B-B14F-4D97-AF65-F5344CB8AC3E}">
        <p14:creationId xmlns:p14="http://schemas.microsoft.com/office/powerpoint/2010/main" val="33012553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бу ерда:</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бирикмадаги </a:t>
                </a:r>
                <a:r>
                  <a:rPr lang="uz-Cyrl-UZ" sz="2800" dirty="0">
                    <a:latin typeface="Times New Roman" panose="02020603050405020304" pitchFamily="18" charset="0"/>
                    <a:cs typeface="Times New Roman" panose="02020603050405020304" pitchFamily="18" charset="0"/>
                  </a:rPr>
                  <a:t>энг паст оралиқ масофа;</a:t>
                </a:r>
                <a:endParaRPr lang="ru-RU" sz="2800" b="1" dirty="0">
                  <a:latin typeface="Times New Roman" panose="02020603050405020304" pitchFamily="18" charset="0"/>
                  <a:cs typeface="Times New Roman" panose="02020603050405020304" pitchFamily="18" charset="0"/>
                </a:endParaRPr>
              </a:p>
              <a:p>
                <a:pPr marL="0" lvl="0" indent="536575" algn="just">
                  <a:lnSpc>
                    <a:spcPct val="110000"/>
                  </a:lnSpc>
                  <a:buNone/>
                </a:pPr>
                <a:r>
                  <a:rPr lang="uz-Cyrl-UZ" sz="2800" dirty="0">
                    <a:latin typeface="Times New Roman" panose="02020603050405020304" pitchFamily="18" charset="0"/>
                    <a:cs typeface="Times New Roman" panose="02020603050405020304" pitchFamily="18" charset="0"/>
                  </a:rPr>
                  <a:t>энг паст диаметрли тешик;</a:t>
                </a:r>
                <a:endParaRPr lang="ru-RU" sz="2800" b="1" dirty="0">
                  <a:latin typeface="Times New Roman" panose="02020603050405020304" pitchFamily="18" charset="0"/>
                  <a:cs typeface="Times New Roman" panose="02020603050405020304" pitchFamily="18" charset="0"/>
                </a:endParaRPr>
              </a:p>
              <a:p>
                <a:pPr marL="0" lvl="0" indent="536575" algn="just">
                  <a:lnSpc>
                    <a:spcPct val="110000"/>
                  </a:lnSpc>
                  <a:buNone/>
                </a:pPr>
                <a:r>
                  <a:rPr lang="uz-Cyrl-UZ" sz="2800" dirty="0">
                    <a:latin typeface="Times New Roman" panose="02020603050405020304" pitchFamily="18" charset="0"/>
                    <a:cs typeface="Times New Roman" panose="02020603050405020304" pitchFamily="18" charset="0"/>
                  </a:rPr>
                  <a:t>валнинг энг юқори диаметри;</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14:m>
                  <m:oMath xmlns:m="http://schemas.openxmlformats.org/officeDocument/2006/math">
                    <m:nary>
                      <m:naryPr>
                        <m:chr m:val="∑"/>
                        <m:limLoc m:val="undOvr"/>
                        <m:grow m:val="on"/>
                        <m:ctrlPr>
                          <a:rPr lang="ru-RU" sz="2800" b="1" i="1">
                            <a:latin typeface="Cambria Math"/>
                          </a:rPr>
                        </m:ctrlPr>
                      </m:naryPr>
                      <m:sub>
                        <m:r>
                          <a:rPr lang="uz-Cyrl-UZ" sz="2800" b="1" i="1">
                            <a:latin typeface="Cambria Math"/>
                          </a:rPr>
                          <m:t>𝒊</m:t>
                        </m:r>
                        <m:r>
                          <a:rPr lang="uz-Cyrl-UZ" sz="2800" b="1" i="1">
                            <a:latin typeface="Cambria Math"/>
                          </a:rPr>
                          <m:t>=</m:t>
                        </m:r>
                        <m:r>
                          <a:rPr lang="uz-Cyrl-UZ" sz="2800" b="1" i="1">
                            <a:latin typeface="Cambria Math"/>
                          </a:rPr>
                          <m:t>𝟏</m:t>
                        </m:r>
                      </m:sub>
                      <m:sup>
                        <m:r>
                          <a:rPr lang="uz-Cyrl-UZ" sz="2800" b="1" i="1">
                            <a:latin typeface="Cambria Math"/>
                          </a:rPr>
                          <m:t>𝒎</m:t>
                        </m:r>
                      </m:sup>
                      <m:e>
                        <m:r>
                          <a:rPr lang="uz-Cyrl-UZ" sz="2800" b="1" i="1">
                            <a:latin typeface="Cambria Math"/>
                          </a:rPr>
                          <m:t>𝝎</m:t>
                        </m:r>
                        <m:sSub>
                          <m:sSubPr>
                            <m:ctrlPr>
                              <a:rPr lang="ru-RU" sz="2800" b="1" i="1">
                                <a:latin typeface="Cambria Math"/>
                              </a:rPr>
                            </m:ctrlPr>
                          </m:sSubPr>
                          <m:e>
                            <m:r>
                              <a:rPr lang="uz-Cyrl-UZ" sz="2800" b="1" i="1">
                                <a:latin typeface="Cambria Math"/>
                              </a:rPr>
                              <m:t>𝑨</m:t>
                            </m:r>
                          </m:e>
                          <m:sub>
                            <m:r>
                              <a:rPr lang="uz-Cyrl-UZ" sz="2800" b="1" i="1">
                                <a:latin typeface="Cambria Math"/>
                              </a:rPr>
                              <m:t>𝒊</m:t>
                            </m:r>
                          </m:sub>
                        </m:sSub>
                      </m:e>
                    </m:nary>
                    <m:r>
                      <a:rPr lang="uz-Cyrl-UZ" sz="2800" b="1" i="1">
                        <a:latin typeface="Cambria Math"/>
                      </a:rPr>
                      <m:t>;</m:t>
                    </m:r>
                    <m:nary>
                      <m:naryPr>
                        <m:chr m:val="∑"/>
                        <m:limLoc m:val="undOvr"/>
                        <m:grow m:val="on"/>
                        <m:ctrlPr>
                          <a:rPr lang="ru-RU" sz="2800" b="1" i="1">
                            <a:latin typeface="Cambria Math"/>
                          </a:rPr>
                        </m:ctrlPr>
                      </m:naryPr>
                      <m:sub>
                        <m:r>
                          <a:rPr lang="uz-Cyrl-UZ" sz="2800" b="1" i="1">
                            <a:latin typeface="Cambria Math"/>
                          </a:rPr>
                          <m:t>𝒊</m:t>
                        </m:r>
                        <m:r>
                          <a:rPr lang="uz-Cyrl-UZ" sz="2800" b="1" i="1">
                            <a:latin typeface="Cambria Math"/>
                          </a:rPr>
                          <m:t>=</m:t>
                        </m:r>
                        <m:r>
                          <a:rPr lang="uz-Cyrl-UZ" sz="2800" b="1" i="1">
                            <a:latin typeface="Cambria Math"/>
                          </a:rPr>
                          <m:t>𝟏</m:t>
                        </m:r>
                      </m:sub>
                      <m:sup>
                        <m:r>
                          <a:rPr lang="uz-Cyrl-UZ" sz="2800" b="1" i="1">
                            <a:latin typeface="Cambria Math"/>
                          </a:rPr>
                          <m:t>𝒉</m:t>
                        </m:r>
                      </m:sup>
                      <m:e>
                        <m:r>
                          <a:rPr lang="uz-Cyrl-UZ" sz="2800" b="1" i="1">
                            <a:latin typeface="Cambria Math"/>
                          </a:rPr>
                          <m:t>𝝎</m:t>
                        </m:r>
                        <m:sSub>
                          <m:sSubPr>
                            <m:ctrlPr>
                              <a:rPr lang="ru-RU" sz="2800" b="1" i="1">
                                <a:latin typeface="Cambria Math"/>
                              </a:rPr>
                            </m:ctrlPr>
                          </m:sSubPr>
                          <m:e>
                            <m:r>
                              <a:rPr lang="uz-Cyrl-UZ" sz="2800" b="1" i="1">
                                <a:latin typeface="Cambria Math"/>
                              </a:rPr>
                              <m:t>Б</m:t>
                            </m:r>
                          </m:e>
                          <m:sub>
                            <m:r>
                              <a:rPr lang="uz-Cyrl-UZ" sz="2800" b="1" i="1">
                                <a:latin typeface="Cambria Math"/>
                              </a:rPr>
                              <m:t>𝒊</m:t>
                            </m:r>
                          </m:sub>
                        </m:sSub>
                      </m:e>
                    </m:nary>
                  </m:oMath>
                </a14:m>
                <a:r>
                  <a:rPr lang="uz-Cyrl-UZ" sz="2800" dirty="0">
                    <a:latin typeface="Times New Roman" panose="02020603050405020304" pitchFamily="18" charset="0"/>
                    <a:cs typeface="Times New Roman" panose="02020603050405020304" pitchFamily="18" charset="0"/>
                  </a:rPr>
                  <a:t> А (текисликдаги вал ўқи) ва Б (текисликка перпендикуляр) занжирлар ўлчамларини умумий хатоликлари.</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14:m>
                  <m:oMath xmlns:m="http://schemas.openxmlformats.org/officeDocument/2006/math">
                    <m:nary>
                      <m:naryPr>
                        <m:chr m:val="∑"/>
                        <m:limLoc m:val="undOvr"/>
                        <m:grow m:val="on"/>
                        <m:ctrlPr>
                          <a:rPr lang="ru-RU" sz="2800" b="1" i="1">
                            <a:latin typeface="Cambria Math"/>
                          </a:rPr>
                        </m:ctrlPr>
                      </m:naryPr>
                      <m:sub>
                        <m:r>
                          <a:rPr lang="uz-Cyrl-UZ" sz="2800" b="1" i="1">
                            <a:latin typeface="Cambria Math"/>
                          </a:rPr>
                          <m:t>𝒊</m:t>
                        </m:r>
                        <m:r>
                          <a:rPr lang="uz-Cyrl-UZ" sz="2800" b="1" i="1">
                            <a:latin typeface="Cambria Math"/>
                          </a:rPr>
                          <m:t>=</m:t>
                        </m:r>
                        <m:r>
                          <a:rPr lang="uz-Cyrl-UZ" sz="2800" b="1" i="1">
                            <a:latin typeface="Cambria Math"/>
                          </a:rPr>
                          <m:t>𝟏</m:t>
                        </m:r>
                      </m:sub>
                      <m:sup>
                        <m:r>
                          <a:rPr lang="uz-Cyrl-UZ" sz="2800" b="1" i="1">
                            <a:latin typeface="Cambria Math"/>
                          </a:rPr>
                          <m:t>𝒎</m:t>
                        </m:r>
                      </m:sup>
                      <m:e>
                        <m:r>
                          <a:rPr lang="uz-Cyrl-UZ" sz="2800" b="1" i="1">
                            <a:latin typeface="Cambria Math"/>
                          </a:rPr>
                          <m:t>𝝎</m:t>
                        </m:r>
                        <m:sSub>
                          <m:sSubPr>
                            <m:ctrlPr>
                              <a:rPr lang="ru-RU" sz="2800" b="1" i="1">
                                <a:latin typeface="Cambria Math"/>
                              </a:rPr>
                            </m:ctrlPr>
                          </m:sSubPr>
                          <m:e>
                            <m:r>
                              <a:rPr lang="uz-Cyrl-UZ" sz="2800" b="1" i="1">
                                <a:latin typeface="Cambria Math"/>
                              </a:rPr>
                              <m:t>𝒂</m:t>
                            </m:r>
                          </m:e>
                          <m:sub>
                            <m:r>
                              <a:rPr lang="uz-Cyrl-UZ" sz="2800" b="1" i="1">
                                <a:latin typeface="Cambria Math"/>
                              </a:rPr>
                              <m:t>𝒊</m:t>
                            </m:r>
                          </m:sub>
                        </m:sSub>
                      </m:e>
                    </m:nary>
                    <m:r>
                      <a:rPr lang="uz-Cyrl-UZ" sz="2800" b="1" i="1">
                        <a:latin typeface="Cambria Math"/>
                      </a:rPr>
                      <m:t>;</m:t>
                    </m:r>
                    <m:nary>
                      <m:naryPr>
                        <m:chr m:val="∑"/>
                        <m:limLoc m:val="undOvr"/>
                        <m:grow m:val="on"/>
                        <m:ctrlPr>
                          <a:rPr lang="ru-RU" sz="2800" b="1" i="1">
                            <a:latin typeface="Cambria Math"/>
                          </a:rPr>
                        </m:ctrlPr>
                      </m:naryPr>
                      <m:sub>
                        <m:r>
                          <a:rPr lang="uz-Cyrl-UZ" sz="2800" b="1" i="1">
                            <a:latin typeface="Cambria Math"/>
                          </a:rPr>
                          <m:t>𝒊</m:t>
                        </m:r>
                        <m:r>
                          <a:rPr lang="uz-Cyrl-UZ" sz="2800" b="1" i="1">
                            <a:latin typeface="Cambria Math"/>
                          </a:rPr>
                          <m:t>=</m:t>
                        </m:r>
                        <m:r>
                          <a:rPr lang="uz-Cyrl-UZ" sz="2800" b="1" i="1">
                            <a:latin typeface="Cambria Math"/>
                          </a:rPr>
                          <m:t>𝟏</m:t>
                        </m:r>
                      </m:sub>
                      <m:sup>
                        <m:r>
                          <a:rPr lang="uz-Cyrl-UZ" sz="2800" b="1" i="1">
                            <a:latin typeface="Cambria Math"/>
                          </a:rPr>
                          <m:t>𝒉</m:t>
                        </m:r>
                      </m:sup>
                      <m:e>
                        <m:r>
                          <a:rPr lang="uz-Cyrl-UZ" sz="2800" b="1" i="1">
                            <a:latin typeface="Cambria Math"/>
                          </a:rPr>
                          <m:t>𝝎</m:t>
                        </m:r>
                        <m:sSub>
                          <m:sSubPr>
                            <m:ctrlPr>
                              <a:rPr lang="ru-RU" sz="2800" b="1" i="1">
                                <a:latin typeface="Cambria Math"/>
                              </a:rPr>
                            </m:ctrlPr>
                          </m:sSubPr>
                          <m:e>
                            <m:r>
                              <a:rPr lang="uz-Cyrl-UZ" sz="2800" b="1" i="1">
                                <a:latin typeface="Cambria Math"/>
                              </a:rPr>
                              <m:t>𝜷</m:t>
                            </m:r>
                          </m:e>
                          <m:sub>
                            <m:r>
                              <a:rPr lang="uz-Cyrl-UZ" sz="2800" b="1" i="1">
                                <a:latin typeface="Cambria Math"/>
                              </a:rPr>
                              <m:t>𝒊</m:t>
                            </m:r>
                          </m:sub>
                        </m:sSub>
                      </m:e>
                    </m:nary>
                  </m:oMath>
                </a14:m>
                <a:r>
                  <a:rPr lang="uz-Cyrl-UZ" sz="2800" dirty="0">
                    <a:latin typeface="Times New Roman" panose="02020603050405020304" pitchFamily="18" charset="0"/>
                    <a:cs typeface="Times New Roman" panose="02020603050405020304" pitchFamily="18" charset="0"/>
                  </a:rPr>
                  <a:t> а ва β (икки текисликда) бурилишлар учун занжирлар ўлчамларини умумий хатолиги</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(формула) узунликдаги бурилишларда бошланғич ва охирги занжирлар жоизлиги (допуски);</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t="-753" r="-1520"/>
                </a:stretch>
              </a:blipFill>
            </p:spPr>
            <p:txBody>
              <a:bodyPr/>
              <a:lstStyle/>
              <a:p>
                <a:r>
                  <a:rPr lang="ru-RU">
                    <a:noFill/>
                  </a:rPr>
                  <a:t> </a:t>
                </a:r>
              </a:p>
            </p:txBody>
          </p:sp>
        </mc:Fallback>
      </mc:AlternateContent>
    </p:spTree>
    <p:extLst>
      <p:ext uri="{BB962C8B-B14F-4D97-AF65-F5344CB8AC3E}">
        <p14:creationId xmlns:p14="http://schemas.microsoft.com/office/powerpoint/2010/main" val="21567371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589240"/>
            <a:ext cx="8229600" cy="536923"/>
          </a:xfrm>
        </p:spPr>
        <p:txBody>
          <a:bodyPr>
            <a:normAutofit/>
          </a:bodyPr>
          <a:lstStyle/>
          <a:p>
            <a:pPr marL="0" indent="0" algn="ctr">
              <a:buNone/>
            </a:pPr>
            <a:r>
              <a:rPr lang="ru-RU" sz="2800" b="1" dirty="0" smtClean="0">
                <a:latin typeface="Times New Roman" panose="02020603050405020304" pitchFamily="18" charset="0"/>
                <a:cs typeface="Times New Roman" panose="02020603050405020304" pitchFamily="18" charset="0"/>
              </a:rPr>
              <a:t>26.5-расм. </a:t>
            </a:r>
            <a:r>
              <a:rPr lang="ru-RU" sz="2800" b="1" dirty="0" err="1" smtClean="0">
                <a:latin typeface="Times New Roman" panose="02020603050405020304" pitchFamily="18" charset="0"/>
                <a:cs typeface="Times New Roman" panose="02020603050405020304" pitchFamily="18" charset="0"/>
              </a:rPr>
              <a:t>Ҳаракатланувчи</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йиғма</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472" y="384939"/>
            <a:ext cx="6158848" cy="433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99877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400" dirty="0" smtClean="0">
                    <a:latin typeface="Times New Roman" panose="02020603050405020304" pitchFamily="18" charset="0"/>
                    <a:cs typeface="Times New Roman" panose="02020603050405020304" pitchFamily="18" charset="0"/>
                  </a:rPr>
                  <a:t>Кафолатланган оралиқни вал втулка бирикмасида детал ўқларининг бир бирига нисбатан силжиши: </a:t>
                </a:r>
                <a:endParaRPr lang="ru-RU" sz="24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sSup>
                      <m:sSupPr>
                        <m:ctrlPr>
                          <a:rPr lang="ru-RU" sz="2000" b="1" i="1">
                            <a:latin typeface="Cambria Math"/>
                          </a:rPr>
                        </m:ctrlPr>
                      </m:sSupPr>
                      <m:e>
                        <m:r>
                          <a:rPr lang="uz-Cyrl-UZ" sz="2000" b="1" i="1">
                            <a:latin typeface="Cambria Math"/>
                          </a:rPr>
                          <m:t>∑</m:t>
                        </m:r>
                      </m:e>
                      <m:sup/>
                    </m:sSup>
                    <m:r>
                      <a:rPr lang="uz-Cyrl-UZ" sz="2000" b="1" i="1">
                        <a:latin typeface="Cambria Math"/>
                      </a:rPr>
                      <m:t>=</m:t>
                    </m:r>
                    <m:f>
                      <m:fPr>
                        <m:ctrlPr>
                          <a:rPr lang="ru-RU" sz="2000" b="1" i="1">
                            <a:latin typeface="Cambria Math"/>
                          </a:rPr>
                        </m:ctrlPr>
                      </m:fPr>
                      <m:num>
                        <m:r>
                          <a:rPr lang="uz-Cyrl-UZ" sz="2000" b="1" i="1">
                            <a:latin typeface="Cambria Math"/>
                          </a:rPr>
                          <m:t>𝟏</m:t>
                        </m:r>
                      </m:num>
                      <m:den>
                        <m:r>
                          <a:rPr lang="uz-Cyrl-UZ" sz="2000" b="1" i="1">
                            <a:latin typeface="Cambria Math"/>
                          </a:rPr>
                          <m:t>𝟐</m:t>
                        </m:r>
                      </m:den>
                    </m:f>
                    <m:d>
                      <m:dPr>
                        <m:begChr m:val="["/>
                        <m:endChr m:val="]"/>
                        <m:ctrlPr>
                          <a:rPr lang="ru-RU" sz="2000" b="1" i="1">
                            <a:latin typeface="Cambria Math"/>
                          </a:rPr>
                        </m:ctrlPr>
                      </m:dPr>
                      <m:e>
                        <m:d>
                          <m:dPr>
                            <m:ctrlPr>
                              <a:rPr lang="ru-RU" sz="2000" b="1" i="1">
                                <a:latin typeface="Cambria Math"/>
                              </a:rPr>
                            </m:ctrlPr>
                          </m:dPr>
                          <m:e>
                            <m:sSub>
                              <m:sSubPr>
                                <m:ctrlPr>
                                  <a:rPr lang="ru-RU" sz="2000" b="1" i="1">
                                    <a:latin typeface="Cambria Math"/>
                                  </a:rPr>
                                </m:ctrlPr>
                              </m:sSubPr>
                              <m:e>
                                <m:r>
                                  <a:rPr lang="uz-Cyrl-UZ" sz="2000" b="1" i="1">
                                    <a:latin typeface="Cambria Math"/>
                                  </a:rPr>
                                  <m:t>𝜟</m:t>
                                </m:r>
                              </m:e>
                              <m:sub>
                                <m:r>
                                  <a:rPr lang="uz-Cyrl-UZ" sz="2000" b="1" i="1">
                                    <a:latin typeface="Cambria Math"/>
                                  </a:rPr>
                                  <m:t>𝟎</m:t>
                                </m:r>
                              </m:sub>
                            </m:sSub>
                            <m:r>
                              <a:rPr lang="uz-Cyrl-UZ" sz="2000" b="1" i="1">
                                <a:latin typeface="Cambria Math"/>
                              </a:rPr>
                              <m:t>+</m:t>
                            </m:r>
                            <m:r>
                              <a:rPr lang="uz-Cyrl-UZ" sz="2000" b="1" i="1">
                                <a:latin typeface="Cambria Math"/>
                              </a:rPr>
                              <m:t>𝟎</m:t>
                            </m:r>
                            <m:r>
                              <a:rPr lang="uz-Cyrl-UZ" sz="2000" b="1">
                                <a:latin typeface="Cambria Math"/>
                              </a:rPr>
                              <m:t>,</m:t>
                            </m:r>
                            <m:r>
                              <a:rPr lang="uz-Cyrl-UZ" sz="2000" b="1" i="1">
                                <a:latin typeface="Cambria Math"/>
                              </a:rPr>
                              <m:t>𝟓</m:t>
                            </m:r>
                            <m:sSub>
                              <m:sSubPr>
                                <m:ctrlPr>
                                  <a:rPr lang="ru-RU" sz="2000" b="1" i="1">
                                    <a:latin typeface="Cambria Math"/>
                                  </a:rPr>
                                </m:ctrlPr>
                              </m:sSubPr>
                              <m:e>
                                <m:r>
                                  <a:rPr lang="uz-Cyrl-UZ" sz="2000" b="1" i="1">
                                    <a:latin typeface="Cambria Math"/>
                                  </a:rPr>
                                  <m:t>𝜹</m:t>
                                </m:r>
                              </m:e>
                              <m:sub>
                                <m:r>
                                  <a:rPr lang="uz-Cyrl-UZ" sz="2000" b="1" i="1">
                                    <a:latin typeface="Cambria Math"/>
                                  </a:rPr>
                                  <m:t>𝟎</m:t>
                                </m:r>
                              </m:sub>
                            </m:sSub>
                            <m:sSub>
                              <m:sSubPr>
                                <m:ctrlPr>
                                  <a:rPr lang="ru-RU" sz="2000" b="1" i="1">
                                    <a:latin typeface="Cambria Math"/>
                                  </a:rPr>
                                </m:ctrlPr>
                              </m:sSubPr>
                              <m:e>
                                <m:r>
                                  <a:rPr lang="uz-Cyrl-UZ" sz="2000" b="1" i="1">
                                    <a:latin typeface="Cambria Math"/>
                                  </a:rPr>
                                  <m:t>𝜶</m:t>
                                </m:r>
                              </m:e>
                              <m:sub>
                                <m:r>
                                  <a:rPr lang="uz-Cyrl-UZ" sz="2000" b="1" i="1">
                                    <a:latin typeface="Cambria Math"/>
                                  </a:rPr>
                                  <m:t>𝟎</m:t>
                                </m:r>
                              </m:sub>
                            </m:sSub>
                          </m:e>
                        </m:d>
                        <m:r>
                          <a:rPr lang="uz-Cyrl-UZ" sz="2000" b="1" i="1">
                            <a:latin typeface="Cambria Math"/>
                          </a:rPr>
                          <m:t>−</m:t>
                        </m:r>
                        <m:d>
                          <m:dPr>
                            <m:ctrlPr>
                              <a:rPr lang="ru-RU" sz="2000" b="1" i="1">
                                <a:latin typeface="Cambria Math"/>
                              </a:rPr>
                            </m:ctrlPr>
                          </m:dPr>
                          <m:e>
                            <m:sSub>
                              <m:sSubPr>
                                <m:ctrlPr>
                                  <a:rPr lang="ru-RU" sz="2000" b="1" i="1">
                                    <a:latin typeface="Cambria Math"/>
                                  </a:rPr>
                                </m:ctrlPr>
                              </m:sSubPr>
                              <m:e>
                                <m:r>
                                  <a:rPr lang="uz-Cyrl-UZ" sz="2000" b="1" i="1">
                                    <a:latin typeface="Cambria Math"/>
                                  </a:rPr>
                                  <m:t>𝜟</m:t>
                                </m:r>
                              </m:e>
                              <m:sub>
                                <m:r>
                                  <a:rPr lang="uz-Cyrl-UZ" sz="2000" b="1" i="1">
                                    <a:latin typeface="Cambria Math"/>
                                  </a:rPr>
                                  <m:t>𝑩</m:t>
                                </m:r>
                              </m:sub>
                            </m:sSub>
                            <m:r>
                              <a:rPr lang="uz-Cyrl-UZ" sz="2000" b="1" i="1">
                                <a:latin typeface="Cambria Math"/>
                              </a:rPr>
                              <m:t>+</m:t>
                            </m:r>
                            <m:r>
                              <a:rPr lang="uz-Cyrl-UZ" sz="2000" b="1" i="1">
                                <a:latin typeface="Cambria Math"/>
                              </a:rPr>
                              <m:t>𝟎</m:t>
                            </m:r>
                            <m:r>
                              <a:rPr lang="uz-Cyrl-UZ" sz="2000" b="1">
                                <a:latin typeface="Cambria Math"/>
                              </a:rPr>
                              <m:t>,</m:t>
                            </m:r>
                            <m:r>
                              <a:rPr lang="uz-Cyrl-UZ" sz="2000" b="1" i="1">
                                <a:latin typeface="Cambria Math"/>
                              </a:rPr>
                              <m:t>𝟓</m:t>
                            </m:r>
                            <m:sSub>
                              <m:sSubPr>
                                <m:ctrlPr>
                                  <a:rPr lang="ru-RU" sz="2000" b="1" i="1">
                                    <a:latin typeface="Cambria Math"/>
                                  </a:rPr>
                                </m:ctrlPr>
                              </m:sSubPr>
                              <m:e>
                                <m:r>
                                  <a:rPr lang="uz-Cyrl-UZ" sz="2000" b="1" i="1">
                                    <a:latin typeface="Cambria Math"/>
                                  </a:rPr>
                                  <m:t>𝜹</m:t>
                                </m:r>
                              </m:e>
                              <m:sub>
                                <m:sSub>
                                  <m:sSubPr>
                                    <m:ctrlPr>
                                      <a:rPr lang="ru-RU" sz="2000" b="1" i="1">
                                        <a:latin typeface="Cambria Math"/>
                                      </a:rPr>
                                    </m:ctrlPr>
                                  </m:sSubPr>
                                  <m:e>
                                    <m:r>
                                      <a:rPr lang="uz-Cyrl-UZ" sz="2000" b="1" i="1">
                                        <a:latin typeface="Cambria Math"/>
                                      </a:rPr>
                                      <m:t>𝑩</m:t>
                                    </m:r>
                                  </m:e>
                                  <m:sub/>
                                </m:sSub>
                              </m:sub>
                            </m:sSub>
                            <m:sSub>
                              <m:sSubPr>
                                <m:ctrlPr>
                                  <a:rPr lang="ru-RU" sz="2000" b="1" i="1">
                                    <a:latin typeface="Cambria Math"/>
                                  </a:rPr>
                                </m:ctrlPr>
                              </m:sSubPr>
                              <m:e>
                                <m:r>
                                  <a:rPr lang="uz-Cyrl-UZ" sz="2000" b="1" i="1">
                                    <a:latin typeface="Cambria Math"/>
                                  </a:rPr>
                                  <m:t>𝜶</m:t>
                                </m:r>
                              </m:e>
                              <m:sub>
                                <m:sSub>
                                  <m:sSubPr>
                                    <m:ctrlPr>
                                      <a:rPr lang="ru-RU" sz="2000" b="1" i="1">
                                        <a:latin typeface="Cambria Math"/>
                                      </a:rPr>
                                    </m:ctrlPr>
                                  </m:sSubPr>
                                  <m:e>
                                    <m:r>
                                      <a:rPr lang="uz-Cyrl-UZ" sz="2000" b="1" i="1">
                                        <a:latin typeface="Cambria Math"/>
                                      </a:rPr>
                                      <m:t>𝑩</m:t>
                                    </m:r>
                                  </m:e>
                                  <m:sub/>
                                </m:sSub>
                              </m:sub>
                            </m:sSub>
                          </m:e>
                        </m:d>
                      </m:e>
                    </m:d>
                    <m:r>
                      <a:rPr lang="uz-Cyrl-UZ" sz="2000" b="1" i="1">
                        <a:latin typeface="Cambria Math"/>
                      </a:rPr>
                      <m:t>−</m:t>
                    </m:r>
                    <m:r>
                      <a:rPr lang="uz-Cyrl-UZ" sz="2000" b="1" i="1">
                        <a:latin typeface="Cambria Math"/>
                      </a:rPr>
                      <m:t>𝟎</m:t>
                    </m:r>
                    <m:r>
                      <a:rPr lang="uz-Cyrl-UZ" sz="2000" b="1">
                        <a:latin typeface="Cambria Math"/>
                      </a:rPr>
                      <m:t>,</m:t>
                    </m:r>
                    <m:r>
                      <a:rPr lang="uz-Cyrl-UZ" sz="2000" b="1" i="1">
                        <a:latin typeface="Cambria Math"/>
                      </a:rPr>
                      <m:t>𝟓</m:t>
                    </m:r>
                    <m:sSub>
                      <m:sSubPr>
                        <m:ctrlPr>
                          <a:rPr lang="ru-RU" sz="2000" b="1" i="1">
                            <a:latin typeface="Cambria Math"/>
                          </a:rPr>
                        </m:ctrlPr>
                      </m:sSubPr>
                      <m:e>
                        <m:r>
                          <a:rPr lang="uz-Cyrl-UZ" sz="2000" b="1" i="1">
                            <a:latin typeface="Cambria Math"/>
                          </a:rPr>
                          <m:t>𝜹</m:t>
                        </m:r>
                      </m:e>
                      <m:sub>
                        <m:r>
                          <a:rPr lang="uz-Cyrl-UZ" sz="2000" b="1" i="1">
                            <a:latin typeface="Cambria Math"/>
                          </a:rPr>
                          <m:t>∑</m:t>
                        </m:r>
                      </m:sub>
                    </m:sSub>
                    <m:sSub>
                      <m:sSubPr>
                        <m:ctrlPr>
                          <a:rPr lang="ru-RU" sz="2000" b="1" i="1">
                            <a:latin typeface="Cambria Math"/>
                          </a:rPr>
                        </m:ctrlPr>
                      </m:sSubPr>
                      <m:e>
                        <m:r>
                          <a:rPr lang="uz-Cyrl-UZ" sz="2000" b="1" i="1">
                            <a:latin typeface="Cambria Math"/>
                          </a:rPr>
                          <m:t>𝜶</m:t>
                        </m:r>
                      </m:e>
                      <m:sub>
                        <m:r>
                          <a:rPr lang="uz-Cyrl-UZ" sz="2000" b="1" i="1">
                            <a:latin typeface="Cambria Math"/>
                          </a:rPr>
                          <m:t>∑</m:t>
                        </m:r>
                      </m:sub>
                    </m:sSub>
                  </m:oMath>
                </a14:m>
                <a:r>
                  <a:rPr lang="uz-Cyrl-UZ" sz="28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26.11</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sSub>
                      <m:sSubPr>
                        <m:ctrlPr>
                          <a:rPr lang="ru-RU" sz="2400" b="1" i="1">
                            <a:latin typeface="Cambria Math"/>
                          </a:rPr>
                        </m:ctrlPr>
                      </m:sSubPr>
                      <m:e>
                        <m:r>
                          <a:rPr lang="uz-Cyrl-UZ" sz="2400" b="1" i="1">
                            <a:latin typeface="Cambria Math"/>
                          </a:rPr>
                          <m:t>𝜹</m:t>
                        </m:r>
                      </m:e>
                      <m:sub>
                        <m:r>
                          <a:rPr lang="uz-Cyrl-UZ" sz="2400" b="1" i="1">
                            <a:latin typeface="Cambria Math"/>
                          </a:rPr>
                          <m:t>∑</m:t>
                        </m:r>
                      </m:sub>
                    </m:sSub>
                    <m:r>
                      <a:rPr lang="uz-Cyrl-UZ" sz="2400" b="1" i="1">
                        <a:latin typeface="Cambria Math"/>
                      </a:rPr>
                      <m:t>=</m:t>
                    </m:r>
                    <m:f>
                      <m:fPr>
                        <m:ctrlPr>
                          <a:rPr lang="ru-RU" sz="2400" b="1" i="1">
                            <a:latin typeface="Cambria Math"/>
                          </a:rPr>
                        </m:ctrlPr>
                      </m:fPr>
                      <m:num>
                        <m:r>
                          <a:rPr lang="uz-Cyrl-UZ" sz="2400" b="1" i="1">
                            <a:latin typeface="Cambria Math"/>
                          </a:rPr>
                          <m:t>𝟏</m:t>
                        </m:r>
                      </m:num>
                      <m:den>
                        <m:sSub>
                          <m:sSubPr>
                            <m:ctrlPr>
                              <a:rPr lang="ru-RU" sz="2400" b="1" i="1">
                                <a:latin typeface="Cambria Math"/>
                              </a:rPr>
                            </m:ctrlPr>
                          </m:sSubPr>
                          <m:e>
                            <m:r>
                              <a:rPr lang="uz-Cyrl-UZ" sz="2400" b="1" i="1">
                                <a:latin typeface="Cambria Math"/>
                              </a:rPr>
                              <m:t>𝑲</m:t>
                            </m:r>
                          </m:e>
                          <m:sub>
                            <m:r>
                              <a:rPr lang="uz-Cyrl-UZ" sz="2400" b="1" i="1">
                                <a:latin typeface="Cambria Math"/>
                              </a:rPr>
                              <m:t>∑</m:t>
                            </m:r>
                          </m:sub>
                        </m:sSub>
                      </m:den>
                    </m:f>
                    <m:rad>
                      <m:radPr>
                        <m:degHide m:val="on"/>
                        <m:ctrlPr>
                          <a:rPr lang="ru-RU" sz="2400" b="1" i="1">
                            <a:latin typeface="Cambria Math"/>
                          </a:rPr>
                        </m:ctrlPr>
                      </m:radPr>
                      <m:deg/>
                      <m:e>
                        <m:sSubSup>
                          <m:sSubSupPr>
                            <m:ctrlPr>
                              <a:rPr lang="ru-RU" sz="2400" b="1" i="1">
                                <a:latin typeface="Cambria Math"/>
                              </a:rPr>
                            </m:ctrlPr>
                          </m:sSubSupPr>
                          <m:e>
                            <m:r>
                              <a:rPr lang="uz-Cyrl-UZ" sz="2400" b="1" i="1">
                                <a:latin typeface="Cambria Math"/>
                              </a:rPr>
                              <m:t>𝑲</m:t>
                            </m:r>
                          </m:e>
                          <m:sub>
                            <m:r>
                              <a:rPr lang="uz-Cyrl-UZ" sz="2400" b="1" i="1">
                                <a:latin typeface="Cambria Math"/>
                              </a:rPr>
                              <m:t>𝟎</m:t>
                            </m:r>
                          </m:sub>
                          <m:sup>
                            <m:r>
                              <a:rPr lang="uz-Cyrl-UZ" sz="2400" b="1" i="1">
                                <a:latin typeface="Cambria Math"/>
                              </a:rPr>
                              <m:t>𝟐</m:t>
                            </m:r>
                          </m:sup>
                        </m:sSubSup>
                        <m:sSubSup>
                          <m:sSubSupPr>
                            <m:ctrlPr>
                              <a:rPr lang="ru-RU" sz="2400" b="1" i="1">
                                <a:latin typeface="Cambria Math"/>
                              </a:rPr>
                            </m:ctrlPr>
                          </m:sSubSupPr>
                          <m:e>
                            <m:r>
                              <a:rPr lang="uz-Cyrl-UZ" sz="2400" b="1" i="1">
                                <a:latin typeface="Cambria Math"/>
                              </a:rPr>
                              <m:t>𝜹</m:t>
                            </m:r>
                          </m:e>
                          <m:sub>
                            <m:r>
                              <a:rPr lang="uz-Cyrl-UZ" sz="2400" b="1" i="1">
                                <a:latin typeface="Cambria Math"/>
                              </a:rPr>
                              <m:t>𝟎</m:t>
                            </m:r>
                          </m:sub>
                          <m:sup>
                            <m:r>
                              <a:rPr lang="uz-Cyrl-UZ" sz="2400" b="1" i="1">
                                <a:latin typeface="Cambria Math"/>
                              </a:rPr>
                              <m:t>𝟐</m:t>
                            </m:r>
                          </m:sup>
                        </m:sSubSup>
                        <m:r>
                          <a:rPr lang="uz-Cyrl-UZ" sz="2400" b="1" i="1">
                            <a:latin typeface="Cambria Math"/>
                          </a:rPr>
                          <m:t>+</m:t>
                        </m:r>
                        <m:sSubSup>
                          <m:sSubSupPr>
                            <m:ctrlPr>
                              <a:rPr lang="ru-RU" sz="2400" b="1" i="1">
                                <a:latin typeface="Cambria Math"/>
                              </a:rPr>
                            </m:ctrlPr>
                          </m:sSubSupPr>
                          <m:e>
                            <m:r>
                              <a:rPr lang="uz-Cyrl-UZ" sz="2400" b="1" i="1">
                                <a:latin typeface="Cambria Math"/>
                              </a:rPr>
                              <m:t>𝑲</m:t>
                            </m:r>
                          </m:e>
                          <m:sub>
                            <m:r>
                              <a:rPr lang="uz-Cyrl-UZ" sz="2400" b="1" i="1">
                                <a:latin typeface="Cambria Math"/>
                              </a:rPr>
                              <m:t>𝑩</m:t>
                            </m:r>
                          </m:sub>
                          <m:sup>
                            <m:r>
                              <a:rPr lang="uz-Cyrl-UZ" sz="2400" b="1" i="1">
                                <a:latin typeface="Cambria Math"/>
                              </a:rPr>
                              <m:t>𝟐</m:t>
                            </m:r>
                          </m:sup>
                        </m:sSubSup>
                        <m:sSubSup>
                          <m:sSubSupPr>
                            <m:ctrlPr>
                              <a:rPr lang="ru-RU" sz="2400" b="1" i="1">
                                <a:latin typeface="Cambria Math"/>
                              </a:rPr>
                            </m:ctrlPr>
                          </m:sSubSupPr>
                          <m:e>
                            <m:r>
                              <a:rPr lang="uz-Cyrl-UZ" sz="2400" b="1" i="1">
                                <a:latin typeface="Cambria Math"/>
                              </a:rPr>
                              <m:t>𝜹</m:t>
                            </m:r>
                          </m:e>
                          <m:sub>
                            <m:r>
                              <a:rPr lang="uz-Cyrl-UZ" sz="2400" b="1" i="1">
                                <a:latin typeface="Cambria Math"/>
                              </a:rPr>
                              <m:t>𝑩</m:t>
                            </m:r>
                          </m:sub>
                          <m:sup>
                            <m:r>
                              <a:rPr lang="uz-Cyrl-UZ" sz="2400" b="1" i="1">
                                <a:latin typeface="Cambria Math"/>
                              </a:rPr>
                              <m:t>𝟐</m:t>
                            </m:r>
                          </m:sup>
                        </m:sSubSup>
                      </m:e>
                    </m:rad>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26.12</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400" dirty="0">
                    <a:latin typeface="Times New Roman" panose="02020603050405020304" pitchFamily="18" charset="0"/>
                    <a:cs typeface="Times New Roman" panose="02020603050405020304" pitchFamily="18" charset="0"/>
                  </a:rPr>
                  <a:t>бу ерда: оралиқ жоизлик чегарасида ўқларни бир бирига нисбатан ўртача силжиши;</a:t>
                </a:r>
                <a:endParaRPr lang="ru-RU" sz="24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400" b="1" i="1">
                            <a:latin typeface="Cambria Math"/>
                          </a:rPr>
                        </m:ctrlPr>
                      </m:sSubPr>
                      <m:e>
                        <m:r>
                          <a:rPr lang="uz-Cyrl-UZ" sz="2400" b="1" i="1">
                            <a:latin typeface="Cambria Math"/>
                          </a:rPr>
                          <m:t>𝜹</m:t>
                        </m:r>
                      </m:e>
                      <m:sub>
                        <m:r>
                          <a:rPr lang="uz-Cyrl-UZ" sz="2400" b="1" i="1">
                            <a:latin typeface="Cambria Math"/>
                          </a:rPr>
                          <m:t>∑</m:t>
                        </m:r>
                      </m:sub>
                    </m:sSub>
                  </m:oMath>
                </a14:m>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нисбий силжиш;</a:t>
                </a:r>
                <a:endParaRPr lang="ru-RU" sz="24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400" b="1" i="1">
                            <a:latin typeface="Cambria Math"/>
                          </a:rPr>
                        </m:ctrlPr>
                      </m:sSubPr>
                      <m:e>
                        <m:r>
                          <a:rPr lang="uz-Cyrl-UZ" sz="2400" b="1" i="1">
                            <a:latin typeface="Cambria Math"/>
                          </a:rPr>
                          <m:t>𝜟</m:t>
                        </m:r>
                      </m:e>
                      <m:sub>
                        <m:r>
                          <a:rPr lang="uz-Cyrl-UZ" sz="2400" b="1" i="1">
                            <a:latin typeface="Cambria Math"/>
                          </a:rPr>
                          <m:t>𝟎</m:t>
                        </m:r>
                      </m:sub>
                    </m:sSub>
                  </m:oMath>
                </a14:m>
                <a:r>
                  <a:rPr lang="uz-Cyrl-UZ"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400" b="1" i="1">
                            <a:latin typeface="Cambria Math"/>
                          </a:rPr>
                        </m:ctrlPr>
                      </m:sSubPr>
                      <m:e>
                        <m:r>
                          <a:rPr lang="uz-Cyrl-UZ" sz="2400" b="1" i="1">
                            <a:latin typeface="Cambria Math"/>
                          </a:rPr>
                          <m:t>𝜟</m:t>
                        </m:r>
                      </m:e>
                      <m:sub>
                        <m:r>
                          <a:rPr lang="uz-Cyrl-UZ" sz="2400" b="1" i="1">
                            <a:latin typeface="Cambria Math"/>
                          </a:rPr>
                          <m:t>𝑩</m:t>
                        </m:r>
                      </m:sub>
                    </m:sSub>
                  </m:oMath>
                </a14:m>
                <a:r>
                  <a:rPr lang="uz-Cyrl-UZ" sz="2400" dirty="0">
                    <a:latin typeface="Times New Roman" panose="02020603050405020304" pitchFamily="18" charset="0"/>
                    <a:cs typeface="Times New Roman" panose="02020603050405020304" pitchFamily="18" charset="0"/>
                  </a:rPr>
                  <a:t>- вал ва тешик ўлчамлари жоизни ўртача координатаси</a:t>
                </a:r>
                <a:r>
                  <a:rPr lang="uz-Cyrl-UZ" sz="2400" dirty="0" smtClean="0">
                    <a:latin typeface="Times New Roman" panose="02020603050405020304" pitchFamily="18" charset="0"/>
                    <a:cs typeface="Times New Roman" panose="02020603050405020304" pitchFamily="18" charset="0"/>
                  </a:rPr>
                  <a:t>;</a:t>
                </a:r>
              </a:p>
              <a:p>
                <a:pPr marL="0" indent="536575" algn="just">
                  <a:buNone/>
                </a:pPr>
                <a14:m>
                  <m:oMath xmlns:m="http://schemas.openxmlformats.org/officeDocument/2006/math">
                    <m:sSub>
                      <m:sSubPr>
                        <m:ctrlPr>
                          <a:rPr lang="ru-RU" sz="2400" b="1" i="1">
                            <a:latin typeface="Cambria Math"/>
                          </a:rPr>
                        </m:ctrlPr>
                      </m:sSubPr>
                      <m:e>
                        <m:r>
                          <a:rPr lang="uz-Cyrl-UZ" sz="2400" b="1" i="1">
                            <a:latin typeface="Cambria Math"/>
                          </a:rPr>
                          <m:t>𝜹</m:t>
                        </m:r>
                      </m:e>
                      <m:sub>
                        <m:r>
                          <a:rPr lang="uz-Cyrl-UZ" sz="2400" b="1" i="1">
                            <a:latin typeface="Cambria Math"/>
                          </a:rPr>
                          <m:t>𝟎</m:t>
                        </m:r>
                      </m:sub>
                    </m:sSub>
                  </m:oMath>
                </a14:m>
                <a:r>
                  <a:rPr lang="uz-Cyrl-UZ"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400" b="1" i="1">
                            <a:latin typeface="Cambria Math"/>
                          </a:rPr>
                        </m:ctrlPr>
                      </m:sSubPr>
                      <m:e>
                        <m:r>
                          <a:rPr lang="uz-Cyrl-UZ" sz="2400" b="1" i="1">
                            <a:latin typeface="Cambria Math"/>
                          </a:rPr>
                          <m:t>𝜹</m:t>
                        </m:r>
                      </m:e>
                      <m:sub>
                        <m:r>
                          <a:rPr lang="uz-Cyrl-UZ" sz="2400" b="1" i="1">
                            <a:latin typeface="Cambria Math"/>
                          </a:rPr>
                          <m:t>В</m:t>
                        </m:r>
                      </m:sub>
                    </m:sSub>
                  </m:oMath>
                </a14:m>
                <a:r>
                  <a:rPr lang="uz-Cyrl-UZ" sz="2400" dirty="0">
                    <a:latin typeface="Times New Roman" panose="02020603050405020304" pitchFamily="18" charset="0"/>
                    <a:cs typeface="Times New Roman" panose="02020603050405020304" pitchFamily="18" charset="0"/>
                  </a:rPr>
                  <a:t>- вал ва тешик ўлчамлари жоизи;</a:t>
                </a:r>
                <a:endParaRPr lang="ru-RU" sz="24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400" b="1" i="1">
                            <a:latin typeface="Cambria Math"/>
                          </a:rPr>
                        </m:ctrlPr>
                      </m:sSubPr>
                      <m:e>
                        <m:r>
                          <a:rPr lang="uz-Cyrl-UZ" sz="2400" b="1" i="1">
                            <a:latin typeface="Cambria Math"/>
                          </a:rPr>
                          <m:t>𝜶</m:t>
                        </m:r>
                      </m:e>
                      <m:sub>
                        <m:r>
                          <a:rPr lang="uz-Cyrl-UZ" sz="2400" b="1" i="1">
                            <a:latin typeface="Cambria Math"/>
                          </a:rPr>
                          <m:t>𝟎</m:t>
                        </m:r>
                      </m:sub>
                    </m:sSub>
                    <m:r>
                      <a:rPr lang="uz-Cyrl-UZ" sz="2400" b="1" i="1">
                        <a:latin typeface="Cambria Math"/>
                      </a:rPr>
                      <m:t>, </m:t>
                    </m:r>
                    <m:sSub>
                      <m:sSubPr>
                        <m:ctrlPr>
                          <a:rPr lang="ru-RU" sz="2400" b="1" i="1">
                            <a:latin typeface="Cambria Math"/>
                          </a:rPr>
                        </m:ctrlPr>
                      </m:sSubPr>
                      <m:e>
                        <m:r>
                          <a:rPr lang="uz-Cyrl-UZ" sz="2400" b="1" i="1">
                            <a:latin typeface="Cambria Math"/>
                          </a:rPr>
                          <m:t>𝜶</m:t>
                        </m:r>
                      </m:e>
                      <m:sub>
                        <m:r>
                          <a:rPr lang="uz-Cyrl-UZ" sz="2400" b="1" i="1">
                            <a:latin typeface="Cambria Math"/>
                          </a:rPr>
                          <m:t>в</m:t>
                        </m:r>
                      </m:sub>
                    </m:sSub>
                    <m:r>
                      <a:rPr lang="uz-Cyrl-UZ" sz="2400" b="1" i="1">
                        <a:latin typeface="Cambria Math"/>
                      </a:rPr>
                      <m:t>, </m:t>
                    </m:r>
                    <m:sSub>
                      <m:sSubPr>
                        <m:ctrlPr>
                          <a:rPr lang="ru-RU" sz="2400" b="1" i="1">
                            <a:latin typeface="Cambria Math"/>
                          </a:rPr>
                        </m:ctrlPr>
                      </m:sSubPr>
                      <m:e>
                        <m:r>
                          <a:rPr lang="uz-Cyrl-UZ" sz="2400" b="1" i="1">
                            <a:latin typeface="Cambria Math"/>
                          </a:rPr>
                          <m:t>𝜶</m:t>
                        </m:r>
                      </m:e>
                      <m:sub>
                        <m:r>
                          <a:rPr lang="uz-Cyrl-UZ" sz="2400" b="1" i="1">
                            <a:latin typeface="Cambria Math"/>
                          </a:rPr>
                          <m:t>𝜮</m:t>
                        </m:r>
                      </m:sub>
                    </m:sSub>
                    <m:r>
                      <a:rPr lang="uz-Cyrl-UZ" sz="2400" b="1" i="1">
                        <a:latin typeface="Cambria Math"/>
                      </a:rPr>
                      <m:t>,</m:t>
                    </m:r>
                  </m:oMath>
                </a14:m>
                <a:r>
                  <a:rPr lang="uz-Cyrl-UZ" sz="2400" dirty="0">
                    <a:latin typeface="Times New Roman" panose="02020603050405020304" pitchFamily="18" charset="0"/>
                    <a:cs typeface="Times New Roman" panose="02020603050405020304" pitchFamily="18" charset="0"/>
                  </a:rPr>
                  <a:t> - вал ва тешик орасидаги масофа ҳамда вал, тешик ўлчамларини нисбий бўлиниши коэффициенти;</a:t>
                </a:r>
                <a:endParaRPr lang="ru-RU" sz="24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400" b="1" i="1">
                            <a:latin typeface="Cambria Math"/>
                          </a:rPr>
                        </m:ctrlPr>
                      </m:sSubPr>
                      <m:e>
                        <m:r>
                          <a:rPr lang="ru-RU" sz="2400" b="1" i="1">
                            <a:latin typeface="Cambria Math"/>
                          </a:rPr>
                          <m:t>𝑲</m:t>
                        </m:r>
                      </m:e>
                      <m:sub>
                        <m:r>
                          <a:rPr lang="ru-RU" sz="2400" b="1" i="1">
                            <a:latin typeface="Cambria Math"/>
                          </a:rPr>
                          <m:t>𝑩</m:t>
                        </m:r>
                      </m:sub>
                    </m:sSub>
                    <m:r>
                      <a:rPr lang="ru-RU" sz="2400" b="1" i="1">
                        <a:latin typeface="Cambria Math"/>
                      </a:rPr>
                      <m:t>, </m:t>
                    </m:r>
                    <m:sSub>
                      <m:sSubPr>
                        <m:ctrlPr>
                          <a:rPr lang="ru-RU" sz="2400" b="1" i="1">
                            <a:latin typeface="Cambria Math"/>
                          </a:rPr>
                        </m:ctrlPr>
                      </m:sSubPr>
                      <m:e>
                        <m:r>
                          <a:rPr lang="ru-RU" sz="2400" b="1" i="1">
                            <a:latin typeface="Cambria Math"/>
                          </a:rPr>
                          <m:t>𝑲</m:t>
                        </m:r>
                      </m:e>
                      <m:sub>
                        <m:r>
                          <a:rPr lang="ru-RU" sz="2400" b="1" i="1">
                            <a:latin typeface="Cambria Math"/>
                          </a:rPr>
                          <m:t>𝜮</m:t>
                        </m:r>
                      </m:sub>
                    </m:sSub>
                    <m:r>
                      <a:rPr lang="ru-RU" sz="2400" b="1" i="1">
                        <a:latin typeface="Cambria Math"/>
                      </a:rPr>
                      <m:t>,</m:t>
                    </m:r>
                  </m:oMath>
                </a14:m>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вал ва тешик ўлчамларини сочилиш коэффициенти.</a:t>
                </a:r>
                <a:endParaRPr lang="ru-RU" sz="2400" b="1" dirty="0">
                  <a:latin typeface="Times New Roman" panose="02020603050405020304" pitchFamily="18" charset="0"/>
                  <a:cs typeface="Times New Roman" panose="02020603050405020304" pitchFamily="18" charset="0"/>
                </a:endParaRPr>
              </a:p>
              <a:p>
                <a:pPr marL="0" indent="536575" algn="just">
                  <a:buNone/>
                </a:pP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085" t="-753" r="-1520" b="-1223"/>
                </a:stretch>
              </a:blipFill>
            </p:spPr>
            <p:txBody>
              <a:bodyPr/>
              <a:lstStyle/>
              <a:p>
                <a:r>
                  <a:rPr lang="ru-RU">
                    <a:noFill/>
                  </a:rPr>
                  <a:t> </a:t>
                </a:r>
              </a:p>
            </p:txBody>
          </p:sp>
        </mc:Fallback>
      </mc:AlternateContent>
    </p:spTree>
    <p:extLst>
      <p:ext uri="{BB962C8B-B14F-4D97-AF65-F5344CB8AC3E}">
        <p14:creationId xmlns:p14="http://schemas.microsoft.com/office/powerpoint/2010/main" val="23423352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Вал ва втулка оралиғи нормал қонуниятларга бўйсунган ҳолда қуйидагича қўриишга эга бўлиши мумкин.</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sSub>
                      <m:sSubPr>
                        <m:ctrlPr>
                          <a:rPr lang="ru-RU" sz="2400" b="1" i="1">
                            <a:latin typeface="Cambria Math"/>
                          </a:rPr>
                        </m:ctrlPr>
                      </m:sSubPr>
                      <m:e>
                        <m:r>
                          <a:rPr lang="ru-RU" sz="2400" b="1" i="1">
                            <a:latin typeface="Cambria Math"/>
                          </a:rPr>
                          <m:t>𝝈</m:t>
                        </m:r>
                      </m:e>
                      <m:sub>
                        <m:r>
                          <a:rPr lang="ru-RU" sz="2400" b="1" i="1">
                            <a:latin typeface="Cambria Math"/>
                          </a:rPr>
                          <m:t>𝟑</m:t>
                        </m:r>
                      </m:sub>
                    </m:sSub>
                    <m:r>
                      <a:rPr lang="ru-RU" sz="2400" b="1" i="1">
                        <a:latin typeface="Cambria Math"/>
                      </a:rPr>
                      <m:t>=</m:t>
                    </m:r>
                    <m:rad>
                      <m:radPr>
                        <m:degHide m:val="on"/>
                        <m:ctrlPr>
                          <a:rPr lang="ru-RU" sz="2400" b="1" i="1">
                            <a:latin typeface="Cambria Math"/>
                          </a:rPr>
                        </m:ctrlPr>
                      </m:radPr>
                      <m:deg/>
                      <m:e>
                        <m:sSubSup>
                          <m:sSubSupPr>
                            <m:ctrlPr>
                              <a:rPr lang="ru-RU" sz="2400" b="1" i="1">
                                <a:latin typeface="Cambria Math"/>
                              </a:rPr>
                            </m:ctrlPr>
                          </m:sSubSupPr>
                          <m:e>
                            <m:r>
                              <a:rPr lang="ru-RU" sz="2400" b="1" i="1">
                                <a:latin typeface="Cambria Math"/>
                              </a:rPr>
                              <m:t>𝝈</m:t>
                            </m:r>
                          </m:e>
                          <m:sub>
                            <m:r>
                              <a:rPr lang="ru-RU" sz="2400" b="1" i="1">
                                <a:latin typeface="Cambria Math"/>
                              </a:rPr>
                              <m:t>𝟎</m:t>
                            </m:r>
                          </m:sub>
                          <m:sup>
                            <m:r>
                              <a:rPr lang="ru-RU" sz="2400" b="1" i="1">
                                <a:latin typeface="Cambria Math"/>
                              </a:rPr>
                              <m:t>𝟐</m:t>
                            </m:r>
                          </m:sup>
                        </m:sSubSup>
                        <m:r>
                          <a:rPr lang="ru-RU" sz="2400" b="1" i="1">
                            <a:latin typeface="Cambria Math"/>
                          </a:rPr>
                          <m:t>+</m:t>
                        </m:r>
                        <m:sSubSup>
                          <m:sSubSupPr>
                            <m:ctrlPr>
                              <a:rPr lang="ru-RU" sz="2400" b="1" i="1">
                                <a:latin typeface="Cambria Math"/>
                              </a:rPr>
                            </m:ctrlPr>
                          </m:sSubSupPr>
                          <m:e>
                            <m:r>
                              <a:rPr lang="ru-RU" sz="2400" b="1" i="1">
                                <a:latin typeface="Cambria Math"/>
                              </a:rPr>
                              <m:t>𝜹</m:t>
                            </m:r>
                          </m:e>
                          <m:sub>
                            <m:r>
                              <a:rPr lang="ru-RU" sz="2400" b="1" i="1">
                                <a:latin typeface="Cambria Math"/>
                              </a:rPr>
                              <m:t>𝑩</m:t>
                            </m:r>
                          </m:sub>
                          <m:sup>
                            <m:r>
                              <a:rPr lang="ru-RU" sz="2400" b="1" i="1">
                                <a:latin typeface="Cambria Math"/>
                              </a:rPr>
                              <m:t>𝟐</m:t>
                            </m:r>
                          </m:sup>
                        </m:sSubSup>
                      </m:e>
                    </m:rad>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26.13</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вал ва тешик ўлчамларини ўртача четланиши. </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Бирикма учун оралиқ о.а чегарада бўлса</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f>
                      <m:fPr>
                        <m:ctrlPr>
                          <a:rPr lang="ru-RU" sz="2400" b="1" i="1">
                            <a:latin typeface="Cambria Math"/>
                          </a:rPr>
                        </m:ctrlPr>
                      </m:fPr>
                      <m:num>
                        <m:r>
                          <a:rPr lang="uz-Cyrl-UZ" sz="2400" b="1" i="1">
                            <a:latin typeface="Cambria Math"/>
                          </a:rPr>
                          <m:t>𝟐</m:t>
                        </m:r>
                      </m:num>
                      <m:den>
                        <m:sSub>
                          <m:sSubPr>
                            <m:ctrlPr>
                              <a:rPr lang="ru-RU" sz="2400" b="1" i="1">
                                <a:latin typeface="Cambria Math"/>
                              </a:rPr>
                            </m:ctrlPr>
                          </m:sSubPr>
                          <m:e>
                            <m:r>
                              <a:rPr lang="uz-Cyrl-UZ" sz="2400" b="1" i="1">
                                <a:latin typeface="Cambria Math"/>
                              </a:rPr>
                              <m:t>𝝈</m:t>
                            </m:r>
                          </m:e>
                          <m:sub>
                            <m:r>
                              <a:rPr lang="uz-Cyrl-UZ" sz="2400" b="1" i="1">
                                <a:latin typeface="Cambria Math"/>
                              </a:rPr>
                              <m:t>𝟑</m:t>
                            </m:r>
                          </m:sub>
                        </m:sSub>
                        <m:rad>
                          <m:radPr>
                            <m:degHide m:val="on"/>
                            <m:ctrlPr>
                              <a:rPr lang="ru-RU" sz="2400" b="1" i="1">
                                <a:latin typeface="Cambria Math"/>
                              </a:rPr>
                            </m:ctrlPr>
                          </m:radPr>
                          <m:deg/>
                          <m:e>
                            <m:r>
                              <a:rPr lang="uz-Cyrl-UZ" sz="2400" b="1" i="1">
                                <a:latin typeface="Cambria Math"/>
                              </a:rPr>
                              <m:t>𝟐</m:t>
                            </m:r>
                            <m:r>
                              <a:rPr lang="uz-Cyrl-UZ" sz="2400" b="1" i="1">
                                <a:latin typeface="Cambria Math"/>
                              </a:rPr>
                              <m:t>𝝅</m:t>
                            </m:r>
                          </m:e>
                        </m:rad>
                      </m:den>
                    </m:f>
                    <m:nary>
                      <m:naryPr>
                        <m:limLoc m:val="undOvr"/>
                        <m:grow m:val="on"/>
                        <m:ctrlPr>
                          <a:rPr lang="ru-RU" sz="2400" b="1" i="1">
                            <a:latin typeface="Cambria Math"/>
                          </a:rPr>
                        </m:ctrlPr>
                      </m:naryPr>
                      <m:sub>
                        <m:r>
                          <a:rPr lang="uz-Cyrl-UZ" sz="2400" b="1" i="1">
                            <a:latin typeface="Cambria Math"/>
                          </a:rPr>
                          <m:t>𝟎</m:t>
                        </m:r>
                      </m:sub>
                      <m:sup>
                        <m:r>
                          <a:rPr lang="uz-Cyrl-UZ" sz="2400" b="1" i="1">
                            <a:latin typeface="Cambria Math"/>
                          </a:rPr>
                          <m:t>𝒂</m:t>
                        </m:r>
                      </m:sup>
                      <m:e>
                        <m:sSup>
                          <m:sSupPr>
                            <m:ctrlPr>
                              <a:rPr lang="ru-RU" sz="2400" b="1" i="1">
                                <a:latin typeface="Cambria Math"/>
                              </a:rPr>
                            </m:ctrlPr>
                          </m:sSupPr>
                          <m:e>
                            <m:r>
                              <a:rPr lang="uz-Cyrl-UZ" sz="2400" b="1" i="1">
                                <a:latin typeface="Cambria Math"/>
                              </a:rPr>
                              <m:t>𝒆</m:t>
                            </m:r>
                          </m:e>
                          <m:sup>
                            <m:f>
                              <m:fPr>
                                <m:ctrlPr>
                                  <a:rPr lang="ru-RU" sz="2400" b="1" i="1">
                                    <a:latin typeface="Cambria Math"/>
                                  </a:rPr>
                                </m:ctrlPr>
                              </m:fPr>
                              <m:num>
                                <m:sSup>
                                  <m:sSupPr>
                                    <m:ctrlPr>
                                      <a:rPr lang="ru-RU" sz="2400" b="1" i="1">
                                        <a:latin typeface="Cambria Math"/>
                                      </a:rPr>
                                    </m:ctrlPr>
                                  </m:sSupPr>
                                  <m:e>
                                    <m:r>
                                      <a:rPr lang="uz-Cyrl-UZ" sz="2400" b="1" i="1">
                                        <a:latin typeface="Cambria Math"/>
                                      </a:rPr>
                                      <m:t>𝒙</m:t>
                                    </m:r>
                                  </m:e>
                                  <m:sup>
                                    <m:r>
                                      <a:rPr lang="uz-Cyrl-UZ" sz="2400" b="1" i="1">
                                        <a:latin typeface="Cambria Math"/>
                                      </a:rPr>
                                      <m:t>𝟐</m:t>
                                    </m:r>
                                  </m:sup>
                                </m:sSup>
                              </m:num>
                              <m:den>
                                <m:r>
                                  <a:rPr lang="uz-Cyrl-UZ" sz="2400" b="1" i="1">
                                    <a:latin typeface="Cambria Math"/>
                                  </a:rPr>
                                  <m:t>𝟐</m:t>
                                </m:r>
                                <m:sSubSup>
                                  <m:sSubSupPr>
                                    <m:ctrlPr>
                                      <a:rPr lang="ru-RU" sz="2400" b="1" i="1">
                                        <a:latin typeface="Cambria Math"/>
                                      </a:rPr>
                                    </m:ctrlPr>
                                  </m:sSubSupPr>
                                  <m:e>
                                    <m:r>
                                      <a:rPr lang="uz-Cyrl-UZ" sz="2400" b="1" i="1">
                                        <a:latin typeface="Cambria Math"/>
                                      </a:rPr>
                                      <m:t>𝝈</m:t>
                                    </m:r>
                                  </m:e>
                                  <m:sub>
                                    <m:r>
                                      <a:rPr lang="uz-Cyrl-UZ" sz="2400" b="1" i="1">
                                        <a:latin typeface="Cambria Math"/>
                                      </a:rPr>
                                      <m:t>𝟑</m:t>
                                    </m:r>
                                  </m:sub>
                                  <m:sup>
                                    <m:r>
                                      <a:rPr lang="uz-Cyrl-UZ" sz="2400" b="1" i="1">
                                        <a:latin typeface="Cambria Math"/>
                                      </a:rPr>
                                      <m:t>𝟐</m:t>
                                    </m:r>
                                  </m:sup>
                                </m:sSubSup>
                              </m:den>
                            </m:f>
                          </m:sup>
                        </m:sSup>
                        <m:r>
                          <a:rPr lang="uz-Cyrl-UZ" sz="2400" b="1" i="1">
                            <a:latin typeface="Cambria Math"/>
                          </a:rPr>
                          <m:t>⋅</m:t>
                        </m:r>
                        <m:r>
                          <a:rPr lang="uz-Cyrl-UZ" sz="2400" b="1" i="1">
                            <a:latin typeface="Cambria Math"/>
                          </a:rPr>
                          <m:t>𝒅𝒙</m:t>
                        </m:r>
                      </m:e>
                    </m:nary>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26.14</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Ўлчамлар занжиридаги охирги звенонинг аниқлиги тўла, тўла эмас ва ўзаро алмашинувчанлик ҳамда ўлчамига етказиш ёки ростлаш усуллари ёрдамида амалга оширилади.</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t="-941" r="-1520" b="-1693"/>
                </a:stretch>
              </a:blipFill>
            </p:spPr>
            <p:txBody>
              <a:bodyPr/>
              <a:lstStyle/>
              <a:p>
                <a:r>
                  <a:rPr lang="ru-RU">
                    <a:noFill/>
                  </a:rPr>
                  <a:t> </a:t>
                </a:r>
              </a:p>
            </p:txBody>
          </p:sp>
        </mc:Fallback>
      </mc:AlternateContent>
    </p:spTree>
    <p:extLst>
      <p:ext uri="{BB962C8B-B14F-4D97-AF65-F5344CB8AC3E}">
        <p14:creationId xmlns:p14="http://schemas.microsoft.com/office/powerpoint/2010/main" val="40162603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700" dirty="0">
                <a:latin typeface="Times New Roman" panose="02020603050405020304" pitchFamily="18" charset="0"/>
                <a:cs typeface="Times New Roman" panose="02020603050405020304" pitchFamily="18" charset="0"/>
              </a:rPr>
              <a:t>Бу усулларни қайси бири аниқликни оширишга олиб келиши ҳар қандай ҳолатда ҳам иқтисодий ҳисоб китоблар билан асосланиши керак.</a:t>
            </a:r>
          </a:p>
          <a:p>
            <a:pPr marL="0" indent="536575" algn="just">
              <a:buNone/>
            </a:pPr>
            <a:r>
              <a:rPr lang="uz-Cyrl-UZ" sz="2700" dirty="0">
                <a:latin typeface="Times New Roman" panose="02020603050405020304" pitchFamily="18" charset="0"/>
                <a:cs typeface="Times New Roman" panose="02020603050405020304" pitchFamily="18" charset="0"/>
              </a:rPr>
              <a:t>Тўлиқ ўзароалмашинувчанлик усули, айниқса автоматлаштиришда, йиғилаётган бирикма деталларини 100% назорат қилиш керак бўлади. Бу ўз навбатида кўп маблағ ва куч талаб қилади.</a:t>
            </a:r>
          </a:p>
          <a:p>
            <a:pPr marL="0" indent="536575" algn="just">
              <a:buNone/>
            </a:pPr>
            <a:r>
              <a:rPr lang="uz-Cyrl-UZ" sz="2700" dirty="0">
                <a:latin typeface="Times New Roman" panose="02020603050405020304" pitchFamily="18" charset="0"/>
                <a:cs typeface="Times New Roman" panose="02020603050405020304" pitchFamily="18" charset="0"/>
              </a:rPr>
              <a:t>Тўлиқ бўлмаган ўзароалмашинувчанлик усулида </a:t>
            </a:r>
            <a:r>
              <a:rPr lang="uz-Cyrl-UZ" sz="2700" dirty="0" smtClean="0">
                <a:latin typeface="Times New Roman" panose="02020603050405020304" pitchFamily="18" charset="0"/>
                <a:cs typeface="Times New Roman" panose="02020603050405020304" pitchFamily="18" charset="0"/>
              </a:rPr>
              <a:t>аниқлик</a:t>
            </a:r>
            <a:r>
              <a:rPr lang="uz-Cyrl-UZ" sz="2700" dirty="0">
                <a:latin typeface="Times New Roman" panose="02020603050405020304" pitchFamily="18" charset="0"/>
                <a:cs typeface="Times New Roman" panose="02020603050405020304" pitchFamily="18" charset="0"/>
              </a:rPr>
              <a:t>к</a:t>
            </a:r>
            <a:r>
              <a:rPr lang="uz-Cyrl-UZ" sz="2700" dirty="0" smtClean="0">
                <a:latin typeface="Times New Roman" panose="02020603050405020304" pitchFamily="18" charset="0"/>
                <a:cs typeface="Times New Roman" panose="02020603050405020304" pitchFamily="18" charset="0"/>
              </a:rPr>
              <a:t>а </a:t>
            </a:r>
            <a:r>
              <a:rPr lang="uz-Cyrl-UZ" sz="2700" dirty="0">
                <a:latin typeface="Times New Roman" panose="02020603050405020304" pitchFamily="18" charset="0"/>
                <a:cs typeface="Times New Roman" panose="02020603050405020304" pitchFamily="18" charset="0"/>
              </a:rPr>
              <a:t>бўлган талаб анча сусаяди, назорат қилиш учун сарф ҳаражатлар анча камаяди, аммо йиғиш жараёни бир оз мураккаблашиб кўпроқ куч талаб қилади.</a:t>
            </a:r>
          </a:p>
          <a:p>
            <a:pPr marL="0" indent="536575" algn="just">
              <a:buNone/>
            </a:pPr>
            <a:r>
              <a:rPr lang="uz-Cyrl-UZ" sz="2700" dirty="0">
                <a:latin typeface="Times New Roman" panose="02020603050405020304" pitchFamily="18" charset="0"/>
                <a:cs typeface="Times New Roman" panose="02020603050405020304" pitchFamily="18" charset="0"/>
              </a:rPr>
              <a:t>Шунга қарамай кўп звеноли ўлчам занжирларида тўлиқ бўлмаган ўзароалмашинувчанлик усули кўп </a:t>
            </a:r>
            <a:r>
              <a:rPr lang="uz-Cyrl-UZ" sz="2700" dirty="0" smtClean="0">
                <a:latin typeface="Times New Roman" panose="02020603050405020304" pitchFamily="18" charset="0"/>
                <a:cs typeface="Times New Roman" panose="02020603050405020304" pitchFamily="18" charset="0"/>
              </a:rPr>
              <a:t>ҳолларда </a:t>
            </a:r>
            <a:r>
              <a:rPr lang="uz-Cyrl-UZ" sz="2700" dirty="0">
                <a:latin typeface="Times New Roman" panose="02020603050405020304" pitchFamily="18" charset="0"/>
                <a:cs typeface="Times New Roman" panose="02020603050405020304" pitchFamily="18" charset="0"/>
              </a:rPr>
              <a:t>иқтисодий афзалликларга эга.</a:t>
            </a:r>
          </a:p>
        </p:txBody>
      </p:sp>
    </p:spTree>
    <p:extLst>
      <p:ext uri="{BB962C8B-B14F-4D97-AF65-F5344CB8AC3E}">
        <p14:creationId xmlns:p14="http://schemas.microsoft.com/office/powerpoint/2010/main" val="14110178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Тўлиқ ўзароалмашинувчанлик усулида деталлар тайёрлашдаги ўртача оралиқ (допуск) қуйидагича аниқланади:</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𝒄𝒑</m:t>
                        </m:r>
                      </m:sub>
                    </m:sSub>
                    <m:r>
                      <a:rPr lang="uz-Cyrl-UZ" sz="2800" b="1" i="1">
                        <a:latin typeface="Cambria Math"/>
                      </a:rPr>
                      <m:t>=</m:t>
                    </m:r>
                    <m:f>
                      <m:fPr>
                        <m:ctrlPr>
                          <a:rPr lang="ru-RU" sz="2800" b="1" i="1">
                            <a:latin typeface="Cambria Math"/>
                          </a:rPr>
                        </m:ctrlPr>
                      </m:fPr>
                      <m:num>
                        <m:sSub>
                          <m:sSubPr>
                            <m:ctrlPr>
                              <a:rPr lang="ru-RU" sz="2800" b="1" i="1">
                                <a:latin typeface="Cambria Math"/>
                              </a:rPr>
                            </m:ctrlPr>
                          </m:sSubPr>
                          <m:e>
                            <m:r>
                              <a:rPr lang="uz-Cyrl-UZ" sz="2800" b="1" i="1">
                                <a:latin typeface="Cambria Math"/>
                              </a:rPr>
                              <m:t>𝜹</m:t>
                            </m:r>
                          </m:e>
                          <m:sub>
                            <m:r>
                              <a:rPr lang="uz-Cyrl-UZ" sz="2800" b="1" i="1">
                                <a:latin typeface="Cambria Math"/>
                              </a:rPr>
                              <m:t>зам</m:t>
                            </m:r>
                          </m:sub>
                        </m:sSub>
                      </m:num>
                      <m:den>
                        <m:r>
                          <a:rPr lang="uz-Cyrl-UZ" sz="2800" b="1" i="1">
                            <a:latin typeface="Cambria Math"/>
                          </a:rPr>
                          <m:t>𝒎</m:t>
                        </m:r>
                        <m:r>
                          <a:rPr lang="uz-Cyrl-UZ" sz="2800" b="1" i="1">
                            <a:latin typeface="Cambria Math"/>
                          </a:rPr>
                          <m:t>−</m:t>
                        </m:r>
                        <m:r>
                          <a:rPr lang="uz-Cyrl-UZ" sz="2800" b="1" i="1">
                            <a:latin typeface="Cambria Math"/>
                          </a:rPr>
                          <m:t>𝟏</m:t>
                        </m:r>
                      </m:den>
                    </m:f>
                  </m:oMath>
                </a14:m>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26.15</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𝟎</m:t>
                        </m:r>
                      </m:sub>
                    </m:sSub>
                  </m:oMath>
                </a14:m>
                <a:r>
                  <a:rPr lang="uz-Cyrl-UZ" sz="2800" b="1" dirty="0">
                    <a:latin typeface="Times New Roman" panose="02020603050405020304" pitchFamily="18" charset="0"/>
                    <a:cs typeface="Times New Roman" panose="02020603050405020304" pitchFamily="18" charset="0"/>
                  </a:rPr>
                  <a:t> – </a:t>
                </a:r>
                <a:r>
                  <a:rPr lang="uz-Cyrl-UZ" sz="2800" dirty="0">
                    <a:latin typeface="Times New Roman" panose="02020603050405020304" pitchFamily="18" charset="0"/>
                    <a:cs typeface="Times New Roman" panose="02020603050405020304" pitchFamily="18" charset="0"/>
                  </a:rPr>
                  <a:t>туташтирувчи (охирги) звено оралиғи;</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m – звенолар умумий сони.</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Тўлиқ бўлмаган ўзароалмашинувчанлик усулида ўртача оралиқ  </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𝒄𝒑</m:t>
                        </m:r>
                      </m:sub>
                    </m:sSub>
                    <m:r>
                      <a:rPr lang="uz-Cyrl-UZ" sz="2800" b="1" i="1">
                        <a:latin typeface="Cambria Math"/>
                      </a:rPr>
                      <m:t>=</m:t>
                    </m:r>
                    <m:f>
                      <m:fPr>
                        <m:ctrlPr>
                          <a:rPr lang="ru-RU" sz="2800" b="1" i="1">
                            <a:latin typeface="Cambria Math"/>
                          </a:rPr>
                        </m:ctrlPr>
                      </m:fPr>
                      <m:num>
                        <m:sSub>
                          <m:sSubPr>
                            <m:ctrlPr>
                              <a:rPr lang="ru-RU" sz="2800" b="1" i="1">
                                <a:latin typeface="Cambria Math"/>
                              </a:rPr>
                            </m:ctrlPr>
                          </m:sSubPr>
                          <m:e>
                            <m:r>
                              <a:rPr lang="uz-Cyrl-UZ" sz="2800" b="1" i="1">
                                <a:latin typeface="Cambria Math"/>
                              </a:rPr>
                              <m:t>𝜹</m:t>
                            </m:r>
                          </m:e>
                          <m:sub>
                            <m:r>
                              <a:rPr lang="uz-Cyrl-UZ" sz="2800" b="1" i="1">
                                <a:latin typeface="Cambria Math"/>
                              </a:rPr>
                              <m:t>зам</m:t>
                            </m:r>
                          </m:sub>
                        </m:sSub>
                      </m:num>
                      <m:den>
                        <m:r>
                          <a:rPr lang="uz-Cyrl-UZ" sz="2800" b="1" i="1">
                            <a:latin typeface="Cambria Math"/>
                          </a:rPr>
                          <m:t>𝒕</m:t>
                        </m:r>
                        <m:sSub>
                          <m:sSubPr>
                            <m:ctrlPr>
                              <a:rPr lang="ru-RU" sz="2800" b="1" i="1">
                                <a:latin typeface="Cambria Math"/>
                              </a:rPr>
                            </m:ctrlPr>
                          </m:sSubPr>
                          <m:e>
                            <m:r>
                              <a:rPr lang="uz-Cyrl-UZ" sz="2800" b="1" i="1">
                                <a:latin typeface="Cambria Math"/>
                              </a:rPr>
                              <m:t>𝝀</m:t>
                            </m:r>
                          </m:e>
                          <m:sub>
                            <m:r>
                              <a:rPr lang="uz-Cyrl-UZ" sz="2800" b="1" i="1">
                                <a:latin typeface="Cambria Math"/>
                              </a:rPr>
                              <m:t>𝒄𝒑</m:t>
                            </m:r>
                          </m:sub>
                        </m:sSub>
                        <m:rad>
                          <m:radPr>
                            <m:degHide m:val="on"/>
                            <m:ctrlPr>
                              <a:rPr lang="ru-RU" sz="2800" b="1" i="1">
                                <a:latin typeface="Cambria Math"/>
                              </a:rPr>
                            </m:ctrlPr>
                          </m:radPr>
                          <m:deg/>
                          <m:e>
                            <m:r>
                              <a:rPr lang="uz-Cyrl-UZ" sz="2800" b="1" i="1">
                                <a:latin typeface="Cambria Math"/>
                              </a:rPr>
                              <m:t>𝒎</m:t>
                            </m:r>
                            <m:r>
                              <a:rPr lang="uz-Cyrl-UZ" sz="2800" b="1" i="1">
                                <a:latin typeface="Cambria Math"/>
                              </a:rPr>
                              <m:t>−</m:t>
                            </m:r>
                            <m:r>
                              <a:rPr lang="uz-Cyrl-UZ" sz="2800" b="1" i="1">
                                <a:latin typeface="Cambria Math"/>
                              </a:rPr>
                              <m:t>𝟏</m:t>
                            </m:r>
                          </m:e>
                        </m:rad>
                      </m:den>
                    </m:f>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26.16</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i="1" dirty="0">
                    <a:latin typeface="Times New Roman" panose="02020603050405020304" pitchFamily="18" charset="0"/>
                    <a:cs typeface="Times New Roman" panose="02020603050405020304" pitchFamily="18" charset="0"/>
                  </a:rPr>
                  <a:t>t</a:t>
                </a:r>
                <a:r>
                  <a:rPr lang="uz-Cyrl-UZ" sz="2800" dirty="0">
                    <a:latin typeface="Times New Roman" panose="02020603050405020304" pitchFamily="18" charset="0"/>
                    <a:cs typeface="Times New Roman" panose="02020603050405020304" pitchFamily="18" charset="0"/>
                  </a:rPr>
                  <a:t> – таваккал қилиш фоизи.</a:t>
                </a:r>
                <a:endParaRPr lang="ru-RU" sz="2800" b="1" dirty="0">
                  <a:latin typeface="Times New Roman" panose="02020603050405020304" pitchFamily="18" charset="0"/>
                  <a:cs typeface="Times New Roman" panose="02020603050405020304" pitchFamily="18" charset="0"/>
                </a:endParaRPr>
              </a:p>
              <a:p>
                <a:pPr marL="0" indent="536575" algn="just">
                  <a:buNone/>
                </a:pPr>
                <a14:m>
                  <m:oMath xmlns:m="http://schemas.openxmlformats.org/officeDocument/2006/math">
                    <m:sSub>
                      <m:sSubPr>
                        <m:ctrlPr>
                          <a:rPr lang="ru-RU" sz="2800" b="1" i="1">
                            <a:latin typeface="Cambria Math"/>
                          </a:rPr>
                        </m:ctrlPr>
                      </m:sSubPr>
                      <m:e>
                        <m:r>
                          <a:rPr lang="uz-Cyrl-UZ" sz="2800" b="1" i="1">
                            <a:latin typeface="Cambria Math"/>
                          </a:rPr>
                          <m:t>𝝀</m:t>
                        </m:r>
                      </m:e>
                      <m:sub>
                        <m:r>
                          <a:rPr lang="uz-Cyrl-UZ" sz="2800" b="1" i="1">
                            <a:latin typeface="Cambria Math"/>
                          </a:rPr>
                          <m:t>𝒄𝒑</m:t>
                        </m:r>
                      </m:sub>
                    </m:sSub>
                  </m:oMath>
                </a14:m>
                <a:r>
                  <a:rPr lang="uz-Cyrl-UZ" sz="2800" dirty="0">
                    <a:latin typeface="Times New Roman" panose="02020603050405020304" pitchFamily="18" charset="0"/>
                    <a:cs typeface="Times New Roman" panose="02020603050405020304" pitchFamily="18" charset="0"/>
                  </a:rPr>
                  <a:t> – ўртача нисбий четланиш.</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t="-941" r="-1520"/>
                </a:stretch>
              </a:blipFill>
            </p:spPr>
            <p:txBody>
              <a:bodyPr/>
              <a:lstStyle/>
              <a:p>
                <a:r>
                  <a:rPr lang="ru-RU">
                    <a:noFill/>
                  </a:rPr>
                  <a:t> </a:t>
                </a:r>
              </a:p>
            </p:txBody>
          </p:sp>
        </mc:Fallback>
      </mc:AlternateContent>
    </p:spTree>
    <p:extLst>
      <p:ext uri="{BB962C8B-B14F-4D97-AF65-F5344CB8AC3E}">
        <p14:creationId xmlns:p14="http://schemas.microsoft.com/office/powerpoint/2010/main" val="9271602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188640"/>
                <a:ext cx="8424936" cy="6480720"/>
              </a:xfrm>
            </p:spPr>
            <p:txBody>
              <a:bodyPr>
                <a:noAutofit/>
              </a:bodyPr>
              <a:lstStyle/>
              <a:p>
                <a:pPr marL="0" indent="539750" algn="just">
                  <a:lnSpc>
                    <a:spcPct val="120000"/>
                  </a:lnSpc>
                  <a:buNone/>
                </a:pPr>
                <a:r>
                  <a:rPr lang="uz-Cyrl-UZ" sz="2800" dirty="0">
                    <a:latin typeface="Times New Roman" panose="02020603050405020304" pitchFamily="18" charset="0"/>
                    <a:cs typeface="Times New Roman" panose="02020603050405020304" pitchFamily="18" charset="0"/>
                  </a:rPr>
                  <a:t>Умуман олганда, бирикманинг туташтирувчи ўлчами ўлчамларни ҳосил қилувчи катталикни ўзгарувчан функцияси кўринишида ёзилиши ҳам мумкин.</a:t>
                </a:r>
                <a:endParaRPr lang="ru-RU" sz="2800" b="1" dirty="0">
                  <a:latin typeface="Times New Roman" panose="02020603050405020304" pitchFamily="18" charset="0"/>
                  <a:cs typeface="Times New Roman" panose="02020603050405020304" pitchFamily="18" charset="0"/>
                </a:endParaRPr>
              </a:p>
              <a:p>
                <a:pPr marL="0" indent="539750" algn="just">
                  <a:lnSpc>
                    <a:spcPct val="120000"/>
                  </a:lnSpc>
                  <a:buNone/>
                </a:pPr>
                <a14:m>
                  <m:oMathPara xmlns:m="http://schemas.openxmlformats.org/officeDocument/2006/math">
                    <m:oMathParaPr>
                      <m:jc m:val="centerGroup"/>
                    </m:oMathParaPr>
                    <m:oMath xmlns:m="http://schemas.openxmlformats.org/officeDocument/2006/math">
                      <m:sSub>
                        <m:sSubPr>
                          <m:ctrlPr>
                            <a:rPr lang="ru-RU" sz="2800" b="1" i="1">
                              <a:latin typeface="Cambria Math"/>
                            </a:rPr>
                          </m:ctrlPr>
                        </m:sSubPr>
                        <m:e>
                          <m:r>
                            <a:rPr lang="uz-Cyrl-UZ" sz="2800" b="1" i="1">
                              <a:latin typeface="Cambria Math"/>
                            </a:rPr>
                            <m:t>𝑨</m:t>
                          </m:r>
                        </m:e>
                        <m:sub>
                          <m:r>
                            <a:rPr lang="uz-Cyrl-UZ" sz="2800" b="1" i="1">
                              <a:latin typeface="Cambria Math"/>
                            </a:rPr>
                            <m:t>𝜟</m:t>
                          </m:r>
                        </m:sub>
                      </m:sSub>
                      <m:r>
                        <a:rPr lang="uz-Cyrl-UZ" sz="2800" b="1" i="1">
                          <a:latin typeface="Cambria Math"/>
                        </a:rPr>
                        <m:t>=</m:t>
                      </m:r>
                      <m:r>
                        <a:rPr lang="uz-Cyrl-UZ" sz="2800" b="1" i="1">
                          <a:latin typeface="Cambria Math"/>
                        </a:rPr>
                        <m:t>𝒇</m:t>
                      </m:r>
                      <m:d>
                        <m:dPr>
                          <m:ctrlPr>
                            <a:rPr lang="ru-RU" sz="2800" b="1" i="1">
                              <a:latin typeface="Cambria Math"/>
                            </a:rPr>
                          </m:ctrlPr>
                        </m:dPr>
                        <m:e>
                          <m:sSub>
                            <m:sSubPr>
                              <m:ctrlPr>
                                <a:rPr lang="ru-RU" sz="2800" b="1" i="1">
                                  <a:latin typeface="Cambria Math"/>
                                </a:rPr>
                              </m:ctrlPr>
                            </m:sSubPr>
                            <m:e>
                              <m:r>
                                <a:rPr lang="uz-Cyrl-UZ" sz="2800" b="1" i="1">
                                  <a:latin typeface="Cambria Math"/>
                                </a:rPr>
                                <m:t>𝑨</m:t>
                              </m:r>
                            </m:e>
                            <m:sub>
                              <m:r>
                                <a:rPr lang="uz-Cyrl-UZ" sz="2800" b="1" i="1">
                                  <a:latin typeface="Cambria Math"/>
                                </a:rPr>
                                <m:t>𝟏</m:t>
                              </m:r>
                            </m:sub>
                          </m:sSub>
                          <m:r>
                            <a:rPr lang="uz-Cyrl-UZ" sz="2800" b="1" i="1">
                              <a:latin typeface="Cambria Math"/>
                            </a:rPr>
                            <m:t>,</m:t>
                          </m:r>
                          <m:sSub>
                            <m:sSubPr>
                              <m:ctrlPr>
                                <a:rPr lang="ru-RU" sz="2800" b="1" i="1">
                                  <a:latin typeface="Cambria Math"/>
                                </a:rPr>
                              </m:ctrlPr>
                            </m:sSubPr>
                            <m:e>
                              <m:r>
                                <a:rPr lang="uz-Cyrl-UZ" sz="2800" b="1" i="1">
                                  <a:latin typeface="Cambria Math"/>
                                </a:rPr>
                                <m:t>𝑨</m:t>
                              </m:r>
                            </m:e>
                            <m:sub>
                              <m:r>
                                <a:rPr lang="uz-Cyrl-UZ" sz="2800" b="1" i="1">
                                  <a:latin typeface="Cambria Math"/>
                                </a:rPr>
                                <m:t>𝟐</m:t>
                              </m:r>
                            </m:sub>
                          </m:sSub>
                          <m:r>
                            <a:rPr lang="uz-Cyrl-UZ" sz="2800" b="1" i="1">
                              <a:latin typeface="Cambria Math"/>
                            </a:rPr>
                            <m:t>,</m:t>
                          </m:r>
                          <m:sSub>
                            <m:sSubPr>
                              <m:ctrlPr>
                                <a:rPr lang="ru-RU" sz="2800" b="1" i="1">
                                  <a:latin typeface="Cambria Math"/>
                                </a:rPr>
                              </m:ctrlPr>
                            </m:sSubPr>
                            <m:e>
                              <m:r>
                                <a:rPr lang="uz-Cyrl-UZ" sz="2800" b="1" i="1">
                                  <a:latin typeface="Cambria Math"/>
                                </a:rPr>
                                <m:t>𝑨</m:t>
                              </m:r>
                            </m:e>
                            <m:sub>
                              <m:r>
                                <a:rPr lang="uz-Cyrl-UZ" sz="2800" b="1" i="1">
                                  <a:latin typeface="Cambria Math"/>
                                </a:rPr>
                                <m:t>𝟑</m:t>
                              </m:r>
                            </m:sub>
                          </m:sSub>
                          <m:r>
                            <a:rPr lang="uz-Cyrl-UZ" sz="2800" b="1">
                              <a:latin typeface="Cambria Math"/>
                            </a:rPr>
                            <m:t>........</m:t>
                          </m:r>
                          <m:sSub>
                            <m:sSubPr>
                              <m:ctrlPr>
                                <a:rPr lang="ru-RU" sz="2800" b="1" i="1">
                                  <a:latin typeface="Cambria Math"/>
                                </a:rPr>
                              </m:ctrlPr>
                            </m:sSubPr>
                            <m:e>
                              <m:r>
                                <a:rPr lang="uz-Cyrl-UZ" sz="2800" b="1" i="1">
                                  <a:latin typeface="Cambria Math"/>
                                </a:rPr>
                                <m:t>𝑨</m:t>
                              </m:r>
                            </m:e>
                            <m:sub>
                              <m:r>
                                <a:rPr lang="uz-Cyrl-UZ" sz="2800" b="1" i="1">
                                  <a:latin typeface="Cambria Math"/>
                                </a:rPr>
                                <m:t>𝒎</m:t>
                              </m:r>
                              <m:r>
                                <a:rPr lang="uz-Cyrl-UZ" sz="2800" b="1" i="1">
                                  <a:latin typeface="Cambria Math"/>
                                </a:rPr>
                                <m:t>−</m:t>
                              </m:r>
                              <m:r>
                                <a:rPr lang="uz-Cyrl-UZ" sz="2800" b="1" i="1">
                                  <a:latin typeface="Cambria Math"/>
                                </a:rPr>
                                <m:t>𝟏</m:t>
                              </m:r>
                            </m:sub>
                          </m:sSub>
                        </m:e>
                      </m:d>
                      <m:r>
                        <a:rPr lang="uz-Cyrl-UZ" sz="2800" b="1" i="1">
                          <a:latin typeface="Cambria Math"/>
                        </a:rPr>
                        <m:t>,</m:t>
                      </m:r>
                    </m:oMath>
                  </m:oMathPara>
                </a14:m>
                <a:endParaRPr lang="ru-RU" sz="2800" b="1" dirty="0">
                  <a:latin typeface="Times New Roman" panose="02020603050405020304" pitchFamily="18" charset="0"/>
                  <a:cs typeface="Times New Roman" panose="02020603050405020304" pitchFamily="18" charset="0"/>
                </a:endParaRPr>
              </a:p>
              <a:p>
                <a:pPr marL="0" indent="539750" algn="just">
                  <a:lnSpc>
                    <a:spcPct val="120000"/>
                  </a:lnSpc>
                  <a:buNone/>
                </a:pPr>
                <a:r>
                  <a:rPr lang="uz-Cyrl-UZ" sz="2800" dirty="0">
                    <a:latin typeface="Times New Roman" panose="02020603050405020304" pitchFamily="18" charset="0"/>
                    <a:cs typeface="Times New Roman" panose="02020603050405020304" pitchFamily="18" charset="0"/>
                  </a:rPr>
                  <a:t>У ҳолда</a:t>
                </a:r>
                <a:endParaRPr lang="ru-RU" sz="2800" b="1" dirty="0">
                  <a:latin typeface="Times New Roman" panose="02020603050405020304" pitchFamily="18" charset="0"/>
                  <a:cs typeface="Times New Roman" panose="02020603050405020304" pitchFamily="18" charset="0"/>
                </a:endParaRPr>
              </a:p>
              <a:p>
                <a:pPr marL="0" indent="539750" algn="r">
                  <a:lnSpc>
                    <a:spcPct val="120000"/>
                  </a:lnSpc>
                  <a:buNone/>
                </a:pPr>
                <a14:m>
                  <m:oMath xmlns:m="http://schemas.openxmlformats.org/officeDocument/2006/math">
                    <m:r>
                      <a:rPr lang="uz-Cyrl-UZ" sz="2400" b="1" i="1">
                        <a:latin typeface="Cambria Math"/>
                      </a:rPr>
                      <m:t>𝒅</m:t>
                    </m:r>
                    <m:sSub>
                      <m:sSubPr>
                        <m:ctrlPr>
                          <a:rPr lang="ru-RU" sz="2400" b="1" i="1">
                            <a:latin typeface="Cambria Math"/>
                          </a:rPr>
                        </m:ctrlPr>
                      </m:sSubPr>
                      <m:e>
                        <m:r>
                          <a:rPr lang="uz-Cyrl-UZ" sz="2400" b="1" i="1">
                            <a:latin typeface="Cambria Math"/>
                          </a:rPr>
                          <m:t>𝑨</m:t>
                        </m:r>
                      </m:e>
                      <m:sub>
                        <m:r>
                          <a:rPr lang="uz-Cyrl-UZ" sz="2400" b="1" i="1">
                            <a:latin typeface="Cambria Math"/>
                          </a:rPr>
                          <m:t>𝜟</m:t>
                        </m:r>
                      </m:sub>
                    </m:sSub>
                    <m:r>
                      <a:rPr lang="uz-Cyrl-UZ" sz="2400" b="1" i="1">
                        <a:latin typeface="Cambria Math"/>
                      </a:rPr>
                      <m:t>=</m:t>
                    </m:r>
                    <m:f>
                      <m:fPr>
                        <m:ctrlPr>
                          <a:rPr lang="ru-RU" sz="2400" b="1" i="1">
                            <a:latin typeface="Cambria Math"/>
                          </a:rPr>
                        </m:ctrlPr>
                      </m:fPr>
                      <m:num>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𝜟</m:t>
                            </m:r>
                          </m:sub>
                        </m:sSub>
                      </m:num>
                      <m:den>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𝟏</m:t>
                            </m:r>
                          </m:sub>
                        </m:sSub>
                      </m:den>
                    </m:f>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𝟏</m:t>
                        </m:r>
                      </m:sub>
                    </m:sSub>
                    <m:r>
                      <a:rPr lang="uz-Cyrl-UZ" sz="2400" b="1" i="1">
                        <a:latin typeface="Cambria Math"/>
                      </a:rPr>
                      <m:t>+</m:t>
                    </m:r>
                    <m:f>
                      <m:fPr>
                        <m:ctrlPr>
                          <a:rPr lang="ru-RU" sz="2400" b="1" i="1">
                            <a:latin typeface="Cambria Math"/>
                          </a:rPr>
                        </m:ctrlPr>
                      </m:fPr>
                      <m:num>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𝜟</m:t>
                            </m:r>
                          </m:sub>
                        </m:sSub>
                      </m:num>
                      <m:den>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𝟐</m:t>
                            </m:r>
                          </m:sub>
                        </m:sSub>
                      </m:den>
                    </m:f>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𝟐</m:t>
                        </m:r>
                      </m:sub>
                    </m:sSub>
                    <m:r>
                      <a:rPr lang="uz-Cyrl-UZ" sz="2400" b="1" i="1">
                        <a:latin typeface="Cambria Math"/>
                      </a:rPr>
                      <m:t>+</m:t>
                    </m:r>
                    <m:r>
                      <a:rPr lang="uz-Cyrl-UZ" sz="2400" b="1">
                        <a:latin typeface="Cambria Math"/>
                      </a:rPr>
                      <m:t>...</m:t>
                    </m:r>
                    <m:r>
                      <a:rPr lang="uz-Cyrl-UZ" sz="2400" b="1" i="1">
                        <a:latin typeface="Cambria Math"/>
                      </a:rPr>
                      <m:t>+</m:t>
                    </m:r>
                    <m:f>
                      <m:fPr>
                        <m:ctrlPr>
                          <a:rPr lang="ru-RU" sz="2400" b="1" i="1">
                            <a:latin typeface="Cambria Math"/>
                          </a:rPr>
                        </m:ctrlPr>
                      </m:fPr>
                      <m:num>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𝜟</m:t>
                            </m:r>
                          </m:sub>
                        </m:sSub>
                      </m:num>
                      <m:den>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𝒎</m:t>
                            </m:r>
                            <m:r>
                              <a:rPr lang="uz-Cyrl-UZ" sz="2400" b="1" i="1">
                                <a:latin typeface="Cambria Math"/>
                              </a:rPr>
                              <m:t>−</m:t>
                            </m:r>
                            <m:r>
                              <a:rPr lang="uz-Cyrl-UZ" sz="2400" b="1" i="1">
                                <a:latin typeface="Cambria Math"/>
                              </a:rPr>
                              <m:t>𝟏</m:t>
                            </m:r>
                          </m:sub>
                        </m:sSub>
                      </m:den>
                    </m:f>
                    <m:r>
                      <a:rPr lang="uz-Cyrl-UZ" sz="2400" b="1" i="1">
                        <a:latin typeface="Cambria Math"/>
                      </a:rPr>
                      <m:t>𝝏</m:t>
                    </m:r>
                    <m:sSub>
                      <m:sSubPr>
                        <m:ctrlPr>
                          <a:rPr lang="ru-RU" sz="2400" b="1" i="1">
                            <a:latin typeface="Cambria Math"/>
                          </a:rPr>
                        </m:ctrlPr>
                      </m:sSubPr>
                      <m:e>
                        <m:r>
                          <a:rPr lang="uz-Cyrl-UZ" sz="2400" b="1" i="1">
                            <a:latin typeface="Cambria Math"/>
                          </a:rPr>
                          <m:t>𝑨</m:t>
                        </m:r>
                      </m:e>
                      <m:sub>
                        <m:r>
                          <a:rPr lang="uz-Cyrl-UZ" sz="2400" b="1" i="1">
                            <a:latin typeface="Cambria Math"/>
                          </a:rPr>
                          <m:t>𝒎</m:t>
                        </m:r>
                        <m:r>
                          <a:rPr lang="uz-Cyrl-UZ" sz="2400" b="1" i="1">
                            <a:latin typeface="Cambria Math"/>
                          </a:rPr>
                          <m:t>−</m:t>
                        </m:r>
                        <m:r>
                          <a:rPr lang="uz-Cyrl-UZ" sz="2400" b="1" i="1">
                            <a:latin typeface="Cambria Math"/>
                          </a:rPr>
                          <m:t>𝟏</m:t>
                        </m:r>
                      </m:sub>
                    </m:sSub>
                  </m:oMath>
                </a14:m>
                <a:r>
                  <a:rPr lang="uz-Cyrl-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26.17</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9750" algn="just">
                  <a:lnSpc>
                    <a:spcPct val="120000"/>
                  </a:lnSpc>
                  <a:buNone/>
                </a:pPr>
                <a14:m>
                  <m:oMath xmlns:m="http://schemas.openxmlformats.org/officeDocument/2006/math">
                    <m:sSub>
                      <m:sSubPr>
                        <m:ctrlPr>
                          <a:rPr lang="ru-RU" sz="2800" b="1" i="1">
                            <a:latin typeface="Cambria Math"/>
                          </a:rPr>
                        </m:ctrlPr>
                      </m:sSubPr>
                      <m:e>
                        <m:r>
                          <a:rPr lang="uz-Cyrl-UZ" sz="2800" b="1" i="1">
                            <a:latin typeface="Cambria Math"/>
                          </a:rPr>
                          <m:t>𝝎</m:t>
                        </m:r>
                      </m:e>
                      <m:sub>
                        <m:r>
                          <a:rPr lang="uz-Cyrl-UZ" sz="2800" b="1" i="1">
                            <a:latin typeface="Cambria Math"/>
                          </a:rPr>
                          <m:t>𝑨𝒊</m:t>
                        </m:r>
                      </m:sub>
                    </m:sSub>
                  </m:oMath>
                </a14:m>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ва бошқаларнинг тарқалиш майдони катталиги ҳисобланиб</a:t>
                </a:r>
                <a:endParaRPr lang="ru-RU" sz="2800" b="1" dirty="0">
                  <a:latin typeface="Times New Roman" panose="02020603050405020304" pitchFamily="18" charset="0"/>
                  <a:cs typeface="Times New Roman" panose="02020603050405020304" pitchFamily="18" charset="0"/>
                </a:endParaRPr>
              </a:p>
              <a:p>
                <a:pPr marL="0" indent="539750" algn="just">
                  <a:lnSpc>
                    <a:spcPct val="120000"/>
                  </a:lnSpc>
                  <a:buNone/>
                </a:pPr>
                <a14:m>
                  <m:oMath xmlns:m="http://schemas.openxmlformats.org/officeDocument/2006/math">
                    <m:sSub>
                      <m:sSubPr>
                        <m:ctrlPr>
                          <a:rPr lang="ru-RU" sz="1800" b="1" i="1">
                            <a:latin typeface="Cambria Math"/>
                          </a:rPr>
                        </m:ctrlPr>
                      </m:sSubPr>
                      <m:e>
                        <m:r>
                          <a:rPr lang="uz-Cyrl-UZ" sz="1800" b="1" i="1">
                            <a:latin typeface="Cambria Math"/>
                          </a:rPr>
                          <m:t>𝝎</m:t>
                        </m:r>
                      </m:e>
                      <m:sub>
                        <m:r>
                          <a:rPr lang="uz-Cyrl-UZ" sz="1800" b="1" i="1">
                            <a:latin typeface="Cambria Math"/>
                          </a:rPr>
                          <m:t>𝑨</m:t>
                        </m:r>
                        <m:r>
                          <a:rPr lang="uz-Cyrl-UZ" sz="1800" b="1" i="1">
                            <a:latin typeface="Cambria Math"/>
                          </a:rPr>
                          <m:t>𝜟</m:t>
                        </m:r>
                      </m:sub>
                    </m:sSub>
                    <m:r>
                      <a:rPr lang="uz-Cyrl-UZ" sz="1800" b="1" i="1">
                        <a:latin typeface="Cambria Math"/>
                      </a:rPr>
                      <m:t>=</m:t>
                    </m:r>
                    <m:d>
                      <m:dPr>
                        <m:begChr m:val="|"/>
                        <m:endChr m:val="|"/>
                        <m:ctrlPr>
                          <a:rPr lang="ru-RU" sz="1800" b="1" i="1">
                            <a:latin typeface="Cambria Math"/>
                          </a:rPr>
                        </m:ctrlPr>
                      </m:dPr>
                      <m:e>
                        <m:f>
                          <m:fPr>
                            <m:ctrlPr>
                              <a:rPr lang="ru-RU" sz="1800" b="1" i="1">
                                <a:latin typeface="Cambria Math"/>
                              </a:rPr>
                            </m:ctrlPr>
                          </m:fPr>
                          <m:num>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𝜟</m:t>
                                </m:r>
                              </m:sub>
                            </m:sSub>
                          </m:num>
                          <m:den>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𝟏</m:t>
                                </m:r>
                              </m:sub>
                            </m:sSub>
                          </m:den>
                        </m:f>
                      </m:e>
                    </m:d>
                    <m:sSub>
                      <m:sSubPr>
                        <m:ctrlPr>
                          <a:rPr lang="ru-RU" sz="1800" b="1" i="1">
                            <a:latin typeface="Cambria Math"/>
                          </a:rPr>
                        </m:ctrlPr>
                      </m:sSubPr>
                      <m:e>
                        <m:r>
                          <a:rPr lang="uz-Cyrl-UZ" sz="1800" b="1" i="1">
                            <a:latin typeface="Cambria Math"/>
                          </a:rPr>
                          <m:t>𝝎</m:t>
                        </m:r>
                      </m:e>
                      <m:sub>
                        <m:r>
                          <a:rPr lang="uz-Cyrl-UZ" sz="1800" b="1" i="1">
                            <a:latin typeface="Cambria Math"/>
                          </a:rPr>
                          <m:t>𝑨</m:t>
                        </m:r>
                        <m:r>
                          <a:rPr lang="uz-Cyrl-UZ" sz="1800" b="1" i="1">
                            <a:latin typeface="Cambria Math"/>
                          </a:rPr>
                          <m:t>𝟏</m:t>
                        </m:r>
                      </m:sub>
                    </m:sSub>
                    <m:r>
                      <a:rPr lang="uz-Cyrl-UZ" sz="1800" b="1" i="1">
                        <a:latin typeface="Cambria Math"/>
                      </a:rPr>
                      <m:t>+</m:t>
                    </m:r>
                    <m:d>
                      <m:dPr>
                        <m:begChr m:val="|"/>
                        <m:endChr m:val="|"/>
                        <m:ctrlPr>
                          <a:rPr lang="ru-RU" sz="1800" b="1" i="1">
                            <a:latin typeface="Cambria Math"/>
                          </a:rPr>
                        </m:ctrlPr>
                      </m:dPr>
                      <m:e>
                        <m:f>
                          <m:fPr>
                            <m:ctrlPr>
                              <a:rPr lang="ru-RU" sz="1800" b="1" i="1">
                                <a:latin typeface="Cambria Math"/>
                              </a:rPr>
                            </m:ctrlPr>
                          </m:fPr>
                          <m:num>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𝜟</m:t>
                                </m:r>
                              </m:sub>
                            </m:sSub>
                          </m:num>
                          <m:den>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𝟐</m:t>
                                </m:r>
                              </m:sub>
                            </m:sSub>
                          </m:den>
                        </m:f>
                      </m:e>
                    </m:d>
                    <m:sSub>
                      <m:sSubPr>
                        <m:ctrlPr>
                          <a:rPr lang="ru-RU" sz="1800" b="1" i="1">
                            <a:latin typeface="Cambria Math"/>
                          </a:rPr>
                        </m:ctrlPr>
                      </m:sSubPr>
                      <m:e>
                        <m:r>
                          <a:rPr lang="uz-Cyrl-UZ" sz="1800" b="1" i="1">
                            <a:latin typeface="Cambria Math"/>
                          </a:rPr>
                          <m:t>𝝎</m:t>
                        </m:r>
                      </m:e>
                      <m:sub>
                        <m:r>
                          <a:rPr lang="uz-Cyrl-UZ" sz="1800" b="1" i="1">
                            <a:latin typeface="Cambria Math"/>
                          </a:rPr>
                          <m:t>𝑨</m:t>
                        </m:r>
                        <m:r>
                          <a:rPr lang="uz-Cyrl-UZ" sz="1800" b="1" i="1">
                            <a:latin typeface="Cambria Math"/>
                          </a:rPr>
                          <m:t>𝟐</m:t>
                        </m:r>
                      </m:sub>
                    </m:sSub>
                    <m:r>
                      <a:rPr lang="uz-Cyrl-UZ" sz="1800" b="1" i="1">
                        <a:latin typeface="Cambria Math"/>
                      </a:rPr>
                      <m:t>+</m:t>
                    </m:r>
                    <m:r>
                      <a:rPr lang="uz-Cyrl-UZ" sz="1800" b="1">
                        <a:latin typeface="Cambria Math"/>
                      </a:rPr>
                      <m:t>...</m:t>
                    </m:r>
                    <m:r>
                      <a:rPr lang="uz-Cyrl-UZ" sz="1800" b="1" i="1">
                        <a:latin typeface="Cambria Math"/>
                      </a:rPr>
                      <m:t>+</m:t>
                    </m:r>
                    <m:d>
                      <m:dPr>
                        <m:begChr m:val="|"/>
                        <m:endChr m:val="|"/>
                        <m:ctrlPr>
                          <a:rPr lang="ru-RU" sz="1800" b="1" i="1">
                            <a:latin typeface="Cambria Math"/>
                          </a:rPr>
                        </m:ctrlPr>
                      </m:dPr>
                      <m:e>
                        <m:f>
                          <m:fPr>
                            <m:ctrlPr>
                              <a:rPr lang="ru-RU" sz="1800" b="1" i="1">
                                <a:latin typeface="Cambria Math"/>
                              </a:rPr>
                            </m:ctrlPr>
                          </m:fPr>
                          <m:num>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𝜟</m:t>
                                </m:r>
                              </m:sub>
                            </m:sSub>
                          </m:num>
                          <m:den>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𝒎</m:t>
                                </m:r>
                                <m:r>
                                  <a:rPr lang="uz-Cyrl-UZ" sz="1800" b="1" i="1">
                                    <a:latin typeface="Cambria Math"/>
                                  </a:rPr>
                                  <m:t>−</m:t>
                                </m:r>
                                <m:r>
                                  <a:rPr lang="uz-Cyrl-UZ" sz="1800" b="1" i="1">
                                    <a:latin typeface="Cambria Math"/>
                                  </a:rPr>
                                  <m:t>𝟏</m:t>
                                </m:r>
                              </m:sub>
                            </m:sSub>
                          </m:den>
                        </m:f>
                      </m:e>
                    </m:d>
                    <m:sSub>
                      <m:sSubPr>
                        <m:ctrlPr>
                          <a:rPr lang="ru-RU" sz="1800" b="1" i="1">
                            <a:latin typeface="Cambria Math"/>
                          </a:rPr>
                        </m:ctrlPr>
                      </m:sSubPr>
                      <m:e>
                        <m:r>
                          <a:rPr lang="uz-Cyrl-UZ" sz="1800" b="1" i="1">
                            <a:latin typeface="Cambria Math"/>
                          </a:rPr>
                          <m:t>𝝎</m:t>
                        </m:r>
                      </m:e>
                      <m:sub>
                        <m:r>
                          <a:rPr lang="uz-Cyrl-UZ" sz="1800" b="1" i="1">
                            <a:latin typeface="Cambria Math"/>
                          </a:rPr>
                          <m:t>𝑨𝒎</m:t>
                        </m:r>
                        <m:r>
                          <a:rPr lang="uz-Cyrl-UZ" sz="1800" b="1" i="1">
                            <a:latin typeface="Cambria Math"/>
                          </a:rPr>
                          <m:t>−</m:t>
                        </m:r>
                        <m:r>
                          <a:rPr lang="uz-Cyrl-UZ" sz="1800" b="1" i="1">
                            <a:latin typeface="Cambria Math"/>
                          </a:rPr>
                          <m:t>𝟏</m:t>
                        </m:r>
                      </m:sub>
                    </m:sSub>
                    <m:r>
                      <a:rPr lang="uz-Cyrl-UZ" sz="1800" b="1" i="1">
                        <a:latin typeface="Cambria Math"/>
                      </a:rPr>
                      <m:t>=</m:t>
                    </m:r>
                    <m:nary>
                      <m:naryPr>
                        <m:chr m:val="∑"/>
                        <m:limLoc m:val="undOvr"/>
                        <m:grow m:val="on"/>
                        <m:ctrlPr>
                          <a:rPr lang="ru-RU" sz="1800" b="1" i="1">
                            <a:latin typeface="Cambria Math"/>
                          </a:rPr>
                        </m:ctrlPr>
                      </m:naryPr>
                      <m:sub>
                        <m:r>
                          <a:rPr lang="uz-Cyrl-UZ" sz="1800" b="1" i="1">
                            <a:latin typeface="Cambria Math"/>
                          </a:rPr>
                          <m:t>𝒊</m:t>
                        </m:r>
                        <m:r>
                          <a:rPr lang="uz-Cyrl-UZ" sz="1800" b="1" i="1">
                            <a:latin typeface="Cambria Math"/>
                          </a:rPr>
                          <m:t>=</m:t>
                        </m:r>
                        <m:r>
                          <a:rPr lang="uz-Cyrl-UZ" sz="1800" b="1" i="1">
                            <a:latin typeface="Cambria Math"/>
                          </a:rPr>
                          <m:t>𝟏</m:t>
                        </m:r>
                      </m:sub>
                      <m:sup>
                        <m:r>
                          <a:rPr lang="uz-Cyrl-UZ" sz="1800" b="1" i="1">
                            <a:latin typeface="Cambria Math"/>
                          </a:rPr>
                          <m:t>𝒎</m:t>
                        </m:r>
                        <m:r>
                          <a:rPr lang="uz-Cyrl-UZ" sz="1800" b="1" i="1">
                            <a:latin typeface="Cambria Math"/>
                          </a:rPr>
                          <m:t>−</m:t>
                        </m:r>
                        <m:r>
                          <a:rPr lang="uz-Cyrl-UZ" sz="1800" b="1" i="1">
                            <a:latin typeface="Cambria Math"/>
                          </a:rPr>
                          <m:t>𝟏</m:t>
                        </m:r>
                      </m:sup>
                      <m:e>
                        <m:d>
                          <m:dPr>
                            <m:begChr m:val="|"/>
                            <m:endChr m:val="|"/>
                            <m:ctrlPr>
                              <a:rPr lang="ru-RU" sz="1800" b="1" i="1">
                                <a:latin typeface="Cambria Math"/>
                              </a:rPr>
                            </m:ctrlPr>
                          </m:dPr>
                          <m:e>
                            <m:f>
                              <m:fPr>
                                <m:ctrlPr>
                                  <a:rPr lang="ru-RU" sz="1800" b="1" i="1">
                                    <a:latin typeface="Cambria Math"/>
                                  </a:rPr>
                                </m:ctrlPr>
                              </m:fPr>
                              <m:num>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𝜟</m:t>
                                    </m:r>
                                  </m:sub>
                                </m:sSub>
                              </m:num>
                              <m:den>
                                <m:r>
                                  <a:rPr lang="uz-Cyrl-UZ" sz="1800" b="1" i="1">
                                    <a:latin typeface="Cambria Math"/>
                                  </a:rPr>
                                  <m:t>𝝏</m:t>
                                </m:r>
                                <m:sSub>
                                  <m:sSubPr>
                                    <m:ctrlPr>
                                      <a:rPr lang="ru-RU" sz="1800" b="1" i="1">
                                        <a:latin typeface="Cambria Math"/>
                                      </a:rPr>
                                    </m:ctrlPr>
                                  </m:sSubPr>
                                  <m:e>
                                    <m:r>
                                      <a:rPr lang="uz-Cyrl-UZ" sz="1800" b="1" i="1">
                                        <a:latin typeface="Cambria Math"/>
                                      </a:rPr>
                                      <m:t>𝑨</m:t>
                                    </m:r>
                                  </m:e>
                                  <m:sub>
                                    <m:r>
                                      <a:rPr lang="uz-Cyrl-UZ" sz="1800" b="1" i="1">
                                        <a:latin typeface="Cambria Math"/>
                                      </a:rPr>
                                      <m:t>𝒊</m:t>
                                    </m:r>
                                  </m:sub>
                                </m:sSub>
                              </m:den>
                            </m:f>
                          </m:e>
                        </m:d>
                        <m:sSub>
                          <m:sSubPr>
                            <m:ctrlPr>
                              <a:rPr lang="ru-RU" sz="1800" b="1" i="1">
                                <a:latin typeface="Cambria Math"/>
                              </a:rPr>
                            </m:ctrlPr>
                          </m:sSubPr>
                          <m:e>
                            <m:r>
                              <a:rPr lang="uz-Cyrl-UZ" sz="1800" b="1" i="1">
                                <a:latin typeface="Cambria Math"/>
                              </a:rPr>
                              <m:t>𝝎</m:t>
                            </m:r>
                          </m:e>
                          <m:sub>
                            <m:r>
                              <a:rPr lang="uz-Cyrl-UZ" sz="1800" b="1" i="1">
                                <a:latin typeface="Cambria Math"/>
                              </a:rPr>
                              <m:t>𝑨𝒊</m:t>
                            </m:r>
                          </m:sub>
                        </m:sSub>
                      </m:e>
                    </m:nary>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26.18</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480720"/>
              </a:xfrm>
              <a:blipFill rotWithShape="1">
                <a:blip r:embed="rId2"/>
                <a:stretch>
                  <a:fillRect l="-1447" t="-282" r="-1520"/>
                </a:stretch>
              </a:blipFill>
            </p:spPr>
            <p:txBody>
              <a:bodyPr/>
              <a:lstStyle/>
              <a:p>
                <a:r>
                  <a:rPr lang="ru-RU">
                    <a:noFill/>
                  </a:rPr>
                  <a:t> </a:t>
                </a:r>
              </a:p>
            </p:txBody>
          </p:sp>
        </mc:Fallback>
      </mc:AlternateContent>
    </p:spTree>
    <p:extLst>
      <p:ext uri="{BB962C8B-B14F-4D97-AF65-F5344CB8AC3E}">
        <p14:creationId xmlns:p14="http://schemas.microsoft.com/office/powerpoint/2010/main" val="11912318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Охирги тенглама шуни кўрсатадики, йиғув бирикмасини кинематик занжир аниқлиги оширишни учта асосий йўналиши мавжуд:  </a:t>
            </a:r>
            <a:r>
              <a:rPr lang="el-GR" sz="2800" dirty="0" smtClean="0">
                <a:latin typeface="Times New Roman" panose="02020603050405020304" pitchFamily="18" charset="0"/>
                <a:cs typeface="Times New Roman" panose="02020603050405020304" pitchFamily="18" charset="0"/>
              </a:rPr>
              <a:t>ω</a:t>
            </a:r>
            <a:r>
              <a:rPr lang="en-US" sz="2800" baseline="-25000" dirty="0" smtClean="0">
                <a:latin typeface="Times New Roman" panose="02020603050405020304" pitchFamily="18" charset="0"/>
                <a:cs typeface="Times New Roman" panose="02020603050405020304" pitchFamily="18" charset="0"/>
              </a:rPr>
              <a:t>Ai</a:t>
            </a:r>
            <a:r>
              <a:rPr lang="en-US"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ни ҳосил қилувчи ўлчамларини аниқлигини ошириш, </a:t>
            </a:r>
            <a:r>
              <a:rPr lang="en-US" sz="2800" dirty="0">
                <a:latin typeface="Times New Roman" panose="02020603050405020304" pitchFamily="18" charset="0"/>
                <a:cs typeface="Times New Roman" panose="02020603050405020304" pitchFamily="18" charset="0"/>
              </a:rPr>
              <a:t>m </a:t>
            </a:r>
            <a:r>
              <a:rPr lang="uz-Cyrl-UZ" sz="2800" dirty="0">
                <a:latin typeface="Times New Roman" panose="02020603050405020304" pitchFamily="18" charset="0"/>
                <a:cs typeface="Times New Roman" panose="02020603050405020304" pitchFamily="18" charset="0"/>
              </a:rPr>
              <a:t>ўлчамларни сонини камайтириш ва звенолар ҳосил қилувчиларни узатиш нисбати катталигини камайтириш. Уччала йўналишни ҳаммасини бирданига қўллаш юқори кўрсаткичларни ҳосил қилиши мумкин.</a:t>
            </a:r>
          </a:p>
        </p:txBody>
      </p:sp>
    </p:spTree>
    <p:extLst>
      <p:ext uri="{BB962C8B-B14F-4D97-AF65-F5344CB8AC3E}">
        <p14:creationId xmlns:p14="http://schemas.microsoft.com/office/powerpoint/2010/main" val="39070456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517232"/>
            <a:ext cx="8424936" cy="576064"/>
          </a:xfrm>
        </p:spPr>
        <p:txBody>
          <a:bodyPr>
            <a:noAutofit/>
          </a:bodyPr>
          <a:lstStyle/>
          <a:p>
            <a:pPr marL="0" indent="536575" algn="ctr">
              <a:buNone/>
            </a:pPr>
            <a:r>
              <a:rPr lang="ru-RU" sz="2700" b="1" dirty="0" smtClean="0">
                <a:latin typeface="Times New Roman" panose="02020603050405020304" pitchFamily="18" charset="0"/>
                <a:cs typeface="Times New Roman" panose="02020603050405020304" pitchFamily="18" charset="0"/>
              </a:rPr>
              <a:t>26.6-расм. Вал </a:t>
            </a:r>
            <a:r>
              <a:rPr lang="ru-RU" sz="2700" b="1" dirty="0" err="1" smtClean="0">
                <a:latin typeface="Times New Roman" panose="02020603050405020304" pitchFamily="18" charset="0"/>
                <a:cs typeface="Times New Roman" panose="02020603050405020304" pitchFamily="18" charset="0"/>
              </a:rPr>
              <a:t>ва</a:t>
            </a:r>
            <a:r>
              <a:rPr lang="ru-RU" sz="2700" b="1" dirty="0" smtClean="0">
                <a:latin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cs typeface="Times New Roman" panose="02020603050405020304" pitchFamily="18" charset="0"/>
              </a:rPr>
              <a:t>втулкани</a:t>
            </a:r>
            <a:r>
              <a:rPr lang="ru-RU" sz="2700" b="1" dirty="0" smtClean="0">
                <a:latin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cs typeface="Times New Roman" panose="02020603050405020304" pitchFamily="18" charset="0"/>
              </a:rPr>
              <a:t>йиғиш</a:t>
            </a:r>
            <a:r>
              <a:rPr lang="ru-RU" sz="2700" b="1" dirty="0" smtClean="0">
                <a:latin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cs typeface="Times New Roman" panose="02020603050405020304" pitchFamily="18" charset="0"/>
              </a:rPr>
              <a:t>схемаси</a:t>
            </a:r>
            <a:r>
              <a:rPr lang="ru-RU" sz="2700" b="1" dirty="0" smtClean="0">
                <a:latin typeface="Times New Roman" panose="02020603050405020304" pitchFamily="18" charset="0"/>
                <a:cs typeface="Times New Roman" panose="02020603050405020304" pitchFamily="18" charset="0"/>
              </a:rPr>
              <a:t>.</a:t>
            </a:r>
            <a:endParaRPr lang="uz-Cyrl-UZ" sz="2700" b="1" dirty="0">
              <a:latin typeface="Times New Roman" panose="02020603050405020304" pitchFamily="18" charset="0"/>
              <a:cs typeface="Times New Roman" panose="02020603050405020304" pitchFamily="18" charset="0"/>
            </a:endParaRPr>
          </a:p>
        </p:txBody>
      </p:sp>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4009" y="476672"/>
            <a:ext cx="3728191"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991382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4">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FFFF0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7919</TotalTime>
  <Words>2213</Words>
  <Application>Microsoft Office PowerPoint</Application>
  <PresentationFormat>Экран (4:3)</PresentationFormat>
  <Paragraphs>113</Paragraphs>
  <Slides>38</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38</vt:i4>
      </vt:variant>
    </vt:vector>
  </HeadingPairs>
  <TitlesOfParts>
    <vt:vector size="44" baseType="lpstr">
      <vt:lpstr>Тема Office</vt:lpstr>
      <vt:lpstr>1_Тема Office</vt:lpstr>
      <vt:lpstr>Воздушный поток</vt:lpstr>
      <vt:lpstr>2_Тема Office</vt:lpstr>
      <vt:lpstr>6_Тема Office</vt:lpstr>
      <vt:lpstr>4_Тема Office</vt:lpstr>
      <vt:lpstr>26-МАЪРУЗА. ЙИҒИШ ЖАРАЁНЛАРИНИ АВТОМАТЛАШТИРИШДА КОНСТРУКЦИЯНИНГ ИШЛОВ БЕРИШ ЖАРАЁНИГА МОСЛИГИ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276</cp:revision>
  <dcterms:created xsi:type="dcterms:W3CDTF">2019-09-16T05:35:35Z</dcterms:created>
  <dcterms:modified xsi:type="dcterms:W3CDTF">2021-05-31T00:03:05Z</dcterms:modified>
</cp:coreProperties>
</file>