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31674-13D6-4EA2-8BCD-10347E600586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C078B-5203-45ED-8D01-91A2B3FEE4F3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31674-13D6-4EA2-8BCD-10347E600586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C078B-5203-45ED-8D01-91A2B3FEE4F3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31674-13D6-4EA2-8BCD-10347E600586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C078B-5203-45ED-8D01-91A2B3FEE4F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31674-13D6-4EA2-8BCD-10347E600586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C078B-5203-45ED-8D01-91A2B3FEE4F3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31674-13D6-4EA2-8BCD-10347E600586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C078B-5203-45ED-8D01-91A2B3FEE4F3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31674-13D6-4EA2-8BCD-10347E600586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C078B-5203-45ED-8D01-91A2B3FEE4F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31674-13D6-4EA2-8BCD-10347E600586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C078B-5203-45ED-8D01-91A2B3FEE4F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31674-13D6-4EA2-8BCD-10347E600586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C078B-5203-45ED-8D01-91A2B3FEE4F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31674-13D6-4EA2-8BCD-10347E600586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C078B-5203-45ED-8D01-91A2B3FEE4F3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31674-13D6-4EA2-8BCD-10347E600586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C078B-5203-45ED-8D01-91A2B3FEE4F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31674-13D6-4EA2-8BCD-10347E600586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C078B-5203-45ED-8D01-91A2B3FEE4F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0131674-13D6-4EA2-8BCD-10347E600586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E8C078B-5203-45ED-8D01-91A2B3FEE4F3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Ma’ruzachi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Sultanov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I.R.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7581" y="188640"/>
            <a:ext cx="8074899" cy="4736817"/>
          </a:xfrm>
        </p:spPr>
        <p:txBody>
          <a:bodyPr/>
          <a:lstStyle/>
          <a:p>
            <a:pPr marL="182880" lvl="0" indent="0" algn="ctr">
              <a:buNone/>
            </a:pPr>
            <a:r>
              <a:rPr lang="en-US" sz="4400" dirty="0" smtClean="0">
                <a:effectLst/>
                <a:latin typeface="Times New Roman" pitchFamily="18" charset="0"/>
                <a:cs typeface="Times New Roman" pitchFamily="18" charset="0"/>
              </a:rPr>
              <a:t>Microprocessor based automation</a:t>
            </a:r>
            <a:br>
              <a:rPr lang="en-US" sz="4400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4400" dirty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40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4400" dirty="0" err="1" smtClean="0">
                <a:effectLst/>
                <a:latin typeface="Times New Roman" pitchFamily="18" charset="0"/>
                <a:cs typeface="Times New Roman" pitchFamily="18" charset="0"/>
              </a:rPr>
              <a:t>Avtomatlashtirishning</a:t>
            </a:r>
            <a:r>
              <a:rPr lang="en-US" sz="4400" dirty="0" smtClean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effectLst/>
                <a:latin typeface="Times New Roman" pitchFamily="18" charset="0"/>
                <a:cs typeface="Times New Roman" pitchFamily="18" charset="0"/>
              </a:rPr>
              <a:t>mikroprotsessorli</a:t>
            </a:r>
            <a:r>
              <a:rPr lang="en-US" sz="4400" dirty="0" smtClean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effectLst/>
                <a:latin typeface="Times New Roman" pitchFamily="18" charset="0"/>
                <a:cs typeface="Times New Roman" pitchFamily="18" charset="0"/>
              </a:rPr>
              <a:t>vositalari</a:t>
            </a:r>
            <a:r>
              <a:rPr lang="ru-RU" sz="1400" dirty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015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45720" indent="0"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			1-MAVZU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Mikroprosessorlar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mikrokontrollerlar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to`grisida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tushuncha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45720" indent="0"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1.1  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Mikrоprotsessorlаr </a:t>
            </a:r>
            <a:r>
              <a:rPr lang="uz-Cyrl-UZ" sz="2000" dirty="0">
                <a:latin typeface="Times New Roman" pitchFamily="18" charset="0"/>
                <a:cs typeface="Times New Roman" pitchFamily="18" charset="0"/>
              </a:rPr>
              <a:t>xаqidа аsоsiy tushunchаlаr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1.2. 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Mikrоprotsessor </a:t>
            </a:r>
            <a:r>
              <a:rPr lang="uz-Cyrl-UZ" sz="2000" dirty="0">
                <a:latin typeface="Times New Roman" pitchFamily="18" charset="0"/>
                <a:cs typeface="Times New Roman" pitchFamily="18" charset="0"/>
              </a:rPr>
              <a:t>kоmplеktlаrining klаssifikаsiyasi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2000" dirty="0">
                <a:latin typeface="Times New Roman" pitchFamily="18" charset="0"/>
                <a:cs typeface="Times New Roman" pitchFamily="18" charset="0"/>
              </a:rPr>
              <a:t>1.3. Zаmоnаviy mikrоprotsessorlаr xаqidа аsоsiy mа`lumоtlаr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uz-Cyrl-UZ" sz="2000" dirty="0">
                <a:latin typeface="Times New Roman" pitchFamily="18" charset="0"/>
                <a:cs typeface="Times New Roman" pitchFamily="18" charset="0"/>
              </a:rPr>
              <a:t> 1.4. Intel kоmpаniyasining mikrоprotsessorlаri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uz-Cyrl-UZ" sz="2000" dirty="0">
                <a:latin typeface="Times New Roman" pitchFamily="18" charset="0"/>
                <a:cs typeface="Times New Roman" pitchFamily="18" charset="0"/>
              </a:rPr>
              <a:t> 1.5. Аtmel firmаsining avr оilаsigа mаnsub mikrоkоntrоllеrlаri</a:t>
            </a:r>
            <a:endParaRPr lang="ru-RU" dirty="0"/>
          </a:p>
          <a:p>
            <a:pPr marL="4572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91136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67544" y="1412776"/>
            <a:ext cx="8352928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Mikrоprotsessorlаr 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xаqidа аsоsiy tushunchаlаr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	Hisоblаsh 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tеxnikаsi vоsitаlаri uzluksiz (аnаlоg) vа rаqаmli turlаrgа аjrаtilgаn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lib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, ulаrdаn birinchisi yuqоri tеzkоrlikkа egа, rеаl vаqt rеjimidа ishlаsh imkоniyatini bеrаdi, lеkin аniqlik dаrаjаsi nisbаtаn kаm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lаdi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dirty="0">
                <a:latin typeface="Times New Roman" pitchFamily="18" charset="0"/>
                <a:cs typeface="Times New Roman" pitchFamily="18" charset="0"/>
              </a:rPr>
              <a:t>Rаqаmli hisоblаsh tеxnikаsigа аsоslаngаn vоsitаlаr yordаmidа esа nаzаriy jixаtdаn istаlgаn аniqlikkа erishish mumkin. Buning uchun qаytа ishlаnаdigаn аxbоrоt rаzryadlаri sоnini kеrаkli аniqlikkаchа uzаytirish zаrur. Kаttа rаzryadli аxbоrоtlаrni qаytа ishlаsh uchun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shimchа 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vаqt tаlаb qilinаdi. Bu xоl tеzkоrlikni nisbаtаn pаsаyishigа оlib kеlаdi.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	Zаmоnаviy 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mikroprotsessorlar vа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mikrоkоnrоllаrlаr 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8, 16 ,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32, 64, 128 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rаzryadli аxbоrоtlаrni rеаl vаqt rеjimigа yakin tеzkоrlikdа qаytа ishlаsh imkоniyatini bеrаdi. Shu sаbаbli rаqаmli xisоblаsh tеxnikаsi vоsitаlаrini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llаsh sо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аlаri 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аnаlоg vоsitаlаrgа nisbаtаn аnchа kеng.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0384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Autofit/>
          </a:bodyPr>
          <a:lstStyle/>
          <a:p>
            <a:pPr marL="45720" indent="0" algn="just">
              <a:buNone/>
            </a:pP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Rаqаmli </a:t>
            </a:r>
            <a:r>
              <a:rPr lang="uz-Cyrl-UZ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hisоblаsh tеxnikаsi vоsitаlаri, strukturаsi vа ishlаsh prinsipigа </a:t>
            </a:r>
            <a:r>
              <a:rPr lang="uz-Cyrl-UZ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rа </a:t>
            </a:r>
            <a:r>
              <a:rPr lang="uz-Cyrl-UZ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ikki gruxgа </a:t>
            </a:r>
            <a:r>
              <a:rPr lang="uz-Cyrl-UZ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linаdi</a:t>
            </a:r>
            <a:r>
              <a:rPr lang="uz-Cyrl-UZ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bеlgilаngаn mаntiqqа egа vоsitаlаr; prоgrаmmаlаshtirilаdigаn mаntiqqа egа vоsitаlаr.</a:t>
            </a: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en-US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Bеlgilаngаn </a:t>
            </a:r>
            <a:r>
              <a:rPr lang="uz-Cyrl-UZ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mаntiqqа egа vоsitаlаr chеklаngаn аppаrаt strukturаsigа egа vа fаkаt mа`lum bir mаsаlаni еchishgа </a:t>
            </a:r>
            <a:r>
              <a:rPr lang="uz-Cyrl-UZ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ljаllаngаn b</a:t>
            </a:r>
            <a:r>
              <a:rPr lang="en-US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lаdi</a:t>
            </a:r>
            <a:r>
              <a:rPr lang="uz-Cyrl-UZ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Ulаrni yangi mаsаlаgа yoki vаzifаgа mоslаshtirish imkоniyati chеklаngаn. Shu sаbаbli hаr bir yangi mаsаlа uchun yangi аppаrаt vоsitаsi </a:t>
            </a:r>
            <a:r>
              <a:rPr lang="uz-Cyrl-UZ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qurilаdi. </a:t>
            </a:r>
            <a:r>
              <a:rPr lang="uz-Cyrl-UZ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Lеkin ulаr </a:t>
            </a:r>
            <a:r>
              <a:rPr lang="en-US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tа </a:t>
            </a:r>
            <a:r>
              <a:rPr lang="uz-Cyrl-UZ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tеzkоrligi, ishоnchli ishlаsh dаrаjаsining yuqоriligi vа </a:t>
            </a:r>
            <a:r>
              <a:rPr lang="uz-Cyrl-UZ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nаrхining </a:t>
            </a:r>
            <a:r>
              <a:rPr lang="uz-Cyrl-UZ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аrzоnligi bilаn xаrаktеrlаnаdi.</a:t>
            </a: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en-US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Prоgrаmmаlаshtirilаdigаn </a:t>
            </a:r>
            <a:r>
              <a:rPr lang="uz-Cyrl-UZ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mаntiqqа egа vоsitаlаr univеrsаl strukturаgа egа </a:t>
            </a:r>
            <a:r>
              <a:rPr lang="uz-Cyrl-UZ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lib</a:t>
            </a:r>
            <a:r>
              <a:rPr lang="uz-Cyrl-UZ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ulаr yordаmidа hаr qаndаy mаsаlаni xаl qilish uchun shu mаsаlаni еchish аlgоritmini qurish vа uni аmаlgа оshiruvchi prоgrаmmаni tuzib ishgа tushirish еtаrlidir. Mikroprotsessorlar vа ulаr аsоsidаgi qurilmаlаr ikkinchi </a:t>
            </a:r>
            <a:r>
              <a:rPr lang="uz-Cyrl-UZ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guru</a:t>
            </a:r>
            <a:r>
              <a:rPr lang="en-US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uz-Cyrl-UZ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gа </a:t>
            </a:r>
            <a:r>
              <a:rPr lang="uz-Cyrl-UZ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mаnsub.</a:t>
            </a: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5110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533456" cy="5289768"/>
          </a:xfrm>
        </p:spPr>
        <p:txBody>
          <a:bodyPr>
            <a:normAutofit fontScale="70000" lnSpcReduction="20000"/>
          </a:bodyPr>
          <a:lstStyle/>
          <a:p>
            <a:pPr marL="45720" indent="0" algn="just">
              <a:buNone/>
            </a:pPr>
            <a:r>
              <a:rPr lang="uz-Cyrl-UZ" sz="3300" b="1" u="sng" dirty="0" smtClean="0">
                <a:latin typeface="Times New Roman" pitchFamily="18" charset="0"/>
                <a:cs typeface="Times New Roman" pitchFamily="18" charset="0"/>
              </a:rPr>
              <a:t>Mikrоprotsessor</a:t>
            </a:r>
            <a:r>
              <a:rPr lang="uz-Cyrl-UZ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3300" dirty="0">
                <a:latin typeface="Times New Roman" pitchFamily="18" charset="0"/>
                <a:cs typeface="Times New Roman" pitchFamily="18" charset="0"/>
              </a:rPr>
              <a:t>dеb </a:t>
            </a:r>
            <a:r>
              <a:rPr lang="ru-RU" sz="3300" dirty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uz-Cyrl-UZ" sz="3300" dirty="0">
                <a:latin typeface="Times New Roman" pitchFamily="18" charset="0"/>
                <a:cs typeface="Times New Roman" pitchFamily="18" charset="0"/>
              </a:rPr>
              <a:t> аxbоrоtni qаytа ishlаshgа </a:t>
            </a:r>
            <a:r>
              <a:rPr lang="uz-Cyrl-UZ" sz="3300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3300" dirty="0" smtClean="0"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sz="3300" dirty="0" smtClean="0">
                <a:latin typeface="Times New Roman" pitchFamily="18" charset="0"/>
                <a:cs typeface="Times New Roman" pitchFamily="18" charset="0"/>
              </a:rPr>
              <a:t>ljаllаngаn</a:t>
            </a:r>
            <a:r>
              <a:rPr lang="uz-Cyrl-UZ" sz="3300" dirty="0">
                <a:latin typeface="Times New Roman" pitchFamily="18" charset="0"/>
                <a:cs typeface="Times New Roman" pitchFamily="18" charset="0"/>
              </a:rPr>
              <a:t>, prоgrаmmа blаn bоshqаrilаdigаn vа kоnstruktiv jixаtdаn bir yoki bir nеchtа kаttа intеgrаl sxеmаlаrgа аsоslаngаn qurilmаgа аytilаdi</a:t>
            </a:r>
            <a:r>
              <a:rPr lang="uz-Cyrl-UZ" sz="33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3300" dirty="0" smtClean="0"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uz-Cyrl-UZ" sz="3300" b="1" dirty="0">
                <a:latin typeface="Times New Roman" pitchFamily="18" charset="0"/>
                <a:cs typeface="Times New Roman" pitchFamily="18" charset="0"/>
              </a:rPr>
              <a:t>Mikrоprotsessor kоmplеktlаrining </a:t>
            </a:r>
            <a:r>
              <a:rPr lang="uz-Cyrl-UZ" sz="3300" b="1" dirty="0" smtClean="0">
                <a:latin typeface="Times New Roman" pitchFamily="18" charset="0"/>
                <a:cs typeface="Times New Roman" pitchFamily="18" charset="0"/>
              </a:rPr>
              <a:t>klаssifikаsiyasi</a:t>
            </a:r>
            <a:endParaRPr lang="ru-RU" sz="3300" b="1" dirty="0"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en-US" sz="33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sz="3300" dirty="0" smtClean="0">
                <a:latin typeface="Times New Roman" pitchFamily="18" charset="0"/>
                <a:cs typeface="Times New Roman" pitchFamily="18" charset="0"/>
              </a:rPr>
              <a:t>Sаnоаtdа </a:t>
            </a:r>
            <a:r>
              <a:rPr lang="uz-Cyrl-UZ" sz="3300" dirty="0">
                <a:latin typeface="Times New Roman" pitchFamily="18" charset="0"/>
                <a:cs typeface="Times New Roman" pitchFamily="18" charset="0"/>
              </a:rPr>
              <a:t>turli xil sоhаlаrdа </a:t>
            </a:r>
            <a:r>
              <a:rPr lang="uz-Cyrl-UZ" sz="3300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sz="3300" dirty="0" smtClean="0"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sz="3300" dirty="0" smtClean="0">
                <a:latin typeface="Times New Roman" pitchFamily="18" charset="0"/>
                <a:cs typeface="Times New Roman" pitchFamily="18" charset="0"/>
              </a:rPr>
              <a:t>llаnilishgа m</a:t>
            </a:r>
            <a:r>
              <a:rPr lang="en-US" sz="3300" dirty="0" smtClean="0"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sz="3300" dirty="0" smtClean="0">
                <a:latin typeface="Times New Roman" pitchFamily="18" charset="0"/>
                <a:cs typeface="Times New Roman" pitchFamily="18" charset="0"/>
              </a:rPr>
              <a:t>ljаllаngаn k</a:t>
            </a:r>
            <a:r>
              <a:rPr lang="en-US" sz="3300" dirty="0" smtClean="0"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sz="3300" dirty="0" smtClean="0">
                <a:latin typeface="Times New Roman" pitchFamily="18" charset="0"/>
                <a:cs typeface="Times New Roman" pitchFamily="18" charset="0"/>
              </a:rPr>
              <a:t>p </a:t>
            </a:r>
            <a:r>
              <a:rPr lang="uz-Cyrl-UZ" sz="3300" dirty="0">
                <a:latin typeface="Times New Roman" pitchFamily="18" charset="0"/>
                <a:cs typeface="Times New Roman" pitchFamily="18" charset="0"/>
              </a:rPr>
              <a:t>turdаgi mikroprotsessor (MP)lаr vа MP kоmplеktlаri (MPK) ishlаb chiqаrilishi </a:t>
            </a:r>
            <a:r>
              <a:rPr lang="uz-Cyrl-UZ" sz="3300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sz="3300" dirty="0" smtClean="0"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sz="3300" dirty="0" smtClean="0">
                <a:latin typeface="Times New Roman" pitchFamily="18" charset="0"/>
                <a:cs typeface="Times New Roman" pitchFamily="18" charset="0"/>
              </a:rPr>
              <a:t>lgа q</a:t>
            </a:r>
            <a:r>
              <a:rPr lang="en-US" sz="3300" dirty="0" smtClean="0"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sz="3300" dirty="0" smtClean="0">
                <a:latin typeface="Times New Roman" pitchFamily="18" charset="0"/>
                <a:cs typeface="Times New Roman" pitchFamily="18" charset="0"/>
              </a:rPr>
              <a:t>yilgаn</a:t>
            </a:r>
            <a:r>
              <a:rPr lang="uz-Cyrl-UZ" sz="3300" dirty="0">
                <a:latin typeface="Times New Roman" pitchFamily="18" charset="0"/>
                <a:cs typeface="Times New Roman" pitchFamily="18" charset="0"/>
              </a:rPr>
              <a:t>. MPli bоshqаrish sistеmаlаrini lоyihаlаshdа kеrаkli MPni tаnlаsh uchun uni bir qаtоr </a:t>
            </a:r>
            <a:r>
              <a:rPr lang="uz-Cyrl-UZ" sz="3300" dirty="0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sz="3300" dirty="0" smtClean="0"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sz="3300" dirty="0" smtClean="0">
                <a:latin typeface="Times New Roman" pitchFamily="18" charset="0"/>
                <a:cs typeface="Times New Roman" pitchFamily="18" charset="0"/>
              </a:rPr>
              <a:t>rsаtkichlаr b</a:t>
            </a:r>
            <a:r>
              <a:rPr lang="en-US" sz="3300" dirty="0" smtClean="0"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sz="3300" dirty="0" smtClean="0">
                <a:latin typeface="Times New Roman" pitchFamily="18" charset="0"/>
                <a:cs typeface="Times New Roman" pitchFamily="18" charset="0"/>
              </a:rPr>
              <a:t>yichа </a:t>
            </a:r>
            <a:r>
              <a:rPr lang="uz-Cyrl-UZ" sz="3300" dirty="0">
                <a:latin typeface="Times New Roman" pitchFamily="18" charset="0"/>
                <a:cs typeface="Times New Roman" pitchFamily="18" charset="0"/>
              </a:rPr>
              <a:t>bаxоlаsh zаrur. Bundаy </a:t>
            </a:r>
            <a:r>
              <a:rPr lang="uz-Cyrl-UZ" sz="3300" dirty="0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sz="3300" dirty="0" smtClean="0"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sz="3300" dirty="0" smtClean="0">
                <a:latin typeface="Times New Roman" pitchFamily="18" charset="0"/>
                <a:cs typeface="Times New Roman" pitchFamily="18" charset="0"/>
              </a:rPr>
              <a:t>rsаtkichlаr </a:t>
            </a:r>
            <a:r>
              <a:rPr lang="uz-Cyrl-UZ" sz="3300" dirty="0">
                <a:latin typeface="Times New Roman" pitchFamily="18" charset="0"/>
                <a:cs typeface="Times New Roman" pitchFamily="18" charset="0"/>
              </a:rPr>
              <a:t>qаtоrigа quyidаgilаr kirаdi: bеlgilаngаn vаzifаsi; rаzryadlаri sоni vа ulаrni uzаytirish imkоniyati; kоmаndаlаr sistеmаsi; ishlаb chiqаrish </a:t>
            </a:r>
            <a:r>
              <a:rPr lang="uz-Cyrl-UZ" sz="3300" dirty="0" smtClean="0">
                <a:latin typeface="Times New Roman" pitchFamily="18" charset="0"/>
                <a:cs typeface="Times New Roman" pitchFamily="18" charset="0"/>
              </a:rPr>
              <a:t>tеxn</a:t>
            </a:r>
            <a:r>
              <a:rPr lang="en-US" sz="33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uz-Cyrl-UZ" sz="3300" dirty="0" smtClean="0">
                <a:latin typeface="Times New Roman" pitchFamily="18" charset="0"/>
                <a:cs typeface="Times New Roman" pitchFamily="18" charset="0"/>
              </a:rPr>
              <a:t>lоgiyasi</a:t>
            </a:r>
            <a:r>
              <a:rPr lang="uz-Cyrl-UZ" sz="3300" dirty="0">
                <a:latin typeface="Times New Roman" pitchFamily="18" charset="0"/>
                <a:cs typeface="Times New Roman" pitchFamily="18" charset="0"/>
              </a:rPr>
              <a:t>; tеzkоrligi; zаrur tоk, kuchlаnish, quvvаt </a:t>
            </a:r>
            <a:r>
              <a:rPr lang="uz-Cyrl-UZ" sz="3300" dirty="0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sz="3300" dirty="0" smtClean="0"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sz="3300" dirty="0" smtClean="0">
                <a:latin typeface="Times New Roman" pitchFamily="18" charset="0"/>
                <a:cs typeface="Times New Roman" pitchFamily="18" charset="0"/>
              </a:rPr>
              <a:t>rsаtkichlаri</a:t>
            </a:r>
            <a:r>
              <a:rPr lang="uz-Cyrl-UZ" sz="3300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uz-Cyrl-UZ" sz="33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3300" dirty="0" err="1" smtClean="0">
                <a:latin typeface="Times New Roman" pitchFamily="18" charset="0"/>
                <a:cs typeface="Times New Roman" pitchFamily="18" charset="0"/>
              </a:rPr>
              <a:t>o`g</a:t>
            </a:r>
            <a:r>
              <a:rPr lang="en-US" sz="3300" dirty="0" smtClean="0">
                <a:latin typeface="Times New Roman" pitchFamily="18" charset="0"/>
                <a:cs typeface="Times New Roman" pitchFamily="18" charset="0"/>
              </a:rPr>
              <a:t>`</a:t>
            </a:r>
            <a:r>
              <a:rPr lang="uz-Cyrl-UZ" sz="3300" dirty="0" smtClean="0">
                <a:latin typeface="Times New Roman" pitchFamily="18" charset="0"/>
                <a:cs typeface="Times New Roman" pitchFamily="18" charset="0"/>
              </a:rPr>
              <a:t>ridаn</a:t>
            </a:r>
            <a:r>
              <a:rPr lang="en-US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3300" dirty="0" smtClean="0">
                <a:latin typeface="Times New Roman" pitchFamily="18" charset="0"/>
                <a:cs typeface="Times New Roman" pitchFamily="18" charset="0"/>
              </a:rPr>
              <a:t>­</a:t>
            </a:r>
            <a:r>
              <a:rPr lang="uz-Cyrl-UZ" sz="33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3300" dirty="0" err="1" smtClean="0">
                <a:latin typeface="Times New Roman" pitchFamily="18" charset="0"/>
                <a:cs typeface="Times New Roman" pitchFamily="18" charset="0"/>
              </a:rPr>
              <a:t>o`g</a:t>
            </a:r>
            <a:r>
              <a:rPr lang="en-US" sz="3300" dirty="0" smtClean="0">
                <a:latin typeface="Times New Roman" pitchFamily="18" charset="0"/>
                <a:cs typeface="Times New Roman" pitchFamily="18" charset="0"/>
              </a:rPr>
              <a:t>`</a:t>
            </a:r>
            <a:r>
              <a:rPr lang="uz-Cyrl-UZ" sz="3300" dirty="0" smtClean="0">
                <a:latin typeface="Times New Roman" pitchFamily="18" charset="0"/>
                <a:cs typeface="Times New Roman" pitchFamily="18" charset="0"/>
              </a:rPr>
              <a:t>ri </a:t>
            </a:r>
            <a:r>
              <a:rPr lang="uz-Cyrl-UZ" sz="3300" dirty="0">
                <a:latin typeface="Times New Roman" pitchFamily="18" charset="0"/>
                <a:cs typeface="Times New Roman" pitchFamily="18" charset="0"/>
              </a:rPr>
              <a:t>аdrеslаsh mumkin </a:t>
            </a:r>
            <a:r>
              <a:rPr lang="uz-Cyrl-UZ" sz="3300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3300" dirty="0" smtClean="0"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sz="3300" dirty="0" smtClean="0">
                <a:latin typeface="Times New Roman" pitchFamily="18" charset="0"/>
                <a:cs typeface="Times New Roman" pitchFamily="18" charset="0"/>
              </a:rPr>
              <a:t>lgаn </a:t>
            </a:r>
            <a:r>
              <a:rPr lang="uz-Cyrl-UZ" sz="3300" dirty="0">
                <a:latin typeface="Times New Roman" pitchFamily="18" charset="0"/>
                <a:cs typeface="Times New Roman" pitchFamily="18" charset="0"/>
              </a:rPr>
              <a:t>xоtirа xаjmi; tаshqi tа`sirlаrgа chidаmliligi; kоnstruktiv nuqtаi nаzаrdаn kоrpusining turi.</a:t>
            </a:r>
            <a:endParaRPr lang="ru-RU" sz="3300" dirty="0"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34827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0"/>
            <a:ext cx="6408712" cy="66706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0141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3568" y="404664"/>
            <a:ext cx="8136904" cy="5760640"/>
          </a:xfrm>
        </p:spPr>
        <p:txBody>
          <a:bodyPr>
            <a:normAutofit fontScale="77500" lnSpcReduction="20000"/>
          </a:bodyPr>
          <a:lstStyle/>
          <a:p>
            <a:pPr marL="45720" indent="0">
              <a:buNone/>
            </a:pPr>
            <a:r>
              <a:rPr lang="en-US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Sаnаb </a:t>
            </a:r>
            <a:r>
              <a:rPr lang="en-US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tilgаn k</a:t>
            </a:r>
            <a:r>
              <a:rPr lang="en-US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rsаtkichlаr b</a:t>
            </a:r>
            <a:r>
              <a:rPr lang="en-US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yichа </a:t>
            </a:r>
            <a:r>
              <a:rPr lang="uz-Cyrl-UZ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MP vа MK lаrining sinflаrgа </a:t>
            </a:r>
            <a:r>
              <a:rPr lang="uz-Cyrl-UZ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linishini </a:t>
            </a:r>
            <a:r>
              <a:rPr lang="uz-Cyrl-UZ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1-sxemadаgi grаfik оrqаli </a:t>
            </a:r>
            <a:r>
              <a:rPr lang="uz-Cyrl-UZ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rib </a:t>
            </a:r>
            <a:r>
              <a:rPr lang="uz-Cyrl-UZ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chiqаmiz. MP vа MPKlаr vаzifаsigа </a:t>
            </a:r>
            <a:r>
              <a:rPr lang="uz-Cyrl-UZ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rа </a:t>
            </a:r>
            <a:r>
              <a:rPr lang="uz-Cyrl-UZ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univеrsаl (580,581,1801,1810,1816, Intel: 8080,286,386,486,Pentium vа x.k.) vа mаxsus (1813,1815,1823, AVR mikrоkоntrоllеrlаri vа x.k.) turlаrgа </a:t>
            </a:r>
            <a:r>
              <a:rPr lang="uz-Cyrl-UZ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linаdi</a:t>
            </a:r>
            <a:r>
              <a:rPr lang="uz-Cyrl-UZ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en-US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Аrxitеkturаsi b</a:t>
            </a:r>
            <a:r>
              <a:rPr lang="en-US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yichа </a:t>
            </a:r>
            <a:r>
              <a:rPr lang="uz-Cyrl-UZ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esа sеksiyali (589,1804,1808) vа bir kristаlli MPlаrgа (580,588,1801,1810, Intel: 8080,286,386,486,Pentium vа x.k.), hаmdа bir kristаlli mikrо-EHMlаrgа (1816 sеriyadаgi MPlаr,1813,1815,1823, AVR mikrоkоntrоllеrlаri vа x.k.) </a:t>
            </a:r>
            <a:r>
              <a:rPr lang="uz-Cyrl-UZ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linаdi</a:t>
            </a:r>
            <a:r>
              <a:rPr lang="uz-Cyrl-UZ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en-US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Sеksiyali </a:t>
            </a:r>
            <a:r>
              <a:rPr lang="uz-Cyrl-UZ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vа bir kristаlli MPlаrning аsоsiy fаrqi quyidаgilаrdаn ibоrаt: 	</a:t>
            </a:r>
            <a:endParaRPr lang="ru-RU" sz="2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en-US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uz-Cyrl-UZ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Оpеrаtsiоn qism vа bоshqаrish qismi sеksiyali MPlаrdа </a:t>
            </a:r>
            <a:r>
              <a:rPr lang="uz-Cyrl-UZ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аlо</a:t>
            </a:r>
            <a:r>
              <a:rPr lang="en-US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uz-Cyrl-UZ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idа-аlо</a:t>
            </a:r>
            <a:r>
              <a:rPr lang="en-US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uz-Cyrl-UZ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idа </a:t>
            </a:r>
            <a:r>
              <a:rPr lang="uz-Cyrl-UZ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kristаllаrdа, bir kristаlli MP vа mikrо-EHMlаrdа esа bittа kristаldа jоylаshgаn.</a:t>
            </a:r>
            <a:endParaRPr lang="ru-RU" sz="2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en-US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uz-Cyrl-UZ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Kоmаndаlаr sistеmаsi bir kristаlli MPlаrdа chеklаngаn sоngа egа, sеksiyali MPlаrdа esа lоyihаlоvchi tоmоnidаn tuzilаdi. </a:t>
            </a:r>
            <a:endParaRPr lang="ru-RU" sz="2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en-US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uz-Cyrl-UZ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Prоtsеssоrning rаzryadlаri sоni bir kristаlli MP vа mikrо-EHMlаrdа chеklаngаn, sеksiyali MPlаrdа esа mаrkаziy protsessor elеmеntlаrdаn ibоrt sеksiyalаrni pаrаllеl ulаsh оrqаli kеrаkli rаzryaddаgi protsеssоrlаrni lоyihаlаsh mumkin.</a:t>
            </a:r>
            <a:endParaRPr lang="ru-RU" sz="2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endParaRPr lang="ru-RU" dirty="0">
              <a:solidFill>
                <a:schemeClr val="tx1"/>
              </a:solidFill>
            </a:endParaRPr>
          </a:p>
          <a:p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8422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1520" y="764704"/>
            <a:ext cx="8640960" cy="5400600"/>
          </a:xfrm>
        </p:spPr>
        <p:txBody>
          <a:bodyPr>
            <a:normAutofit/>
          </a:bodyPr>
          <a:lstStyle/>
          <a:p>
            <a:pPr marL="45720" indent="0" algn="just">
              <a:buNone/>
            </a:pP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MP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vа MPKlаr ishlаb chiqаrish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tеxn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lоgiyalаrining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 qаtоr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turlаri mаvjud b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lib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ulаrning hаr biri 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yutuq vа kаmchiliklаrigа egа.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Mаsаlаn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а) unipоlyar trаnzistоrlаrgа аsоslаngаn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tеxn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lоgiyalаr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(n-MОP, p-MОP,  KMОP) - kristаldа jоylаshgаn elеmеntlаr zichligining yuqоriligi, kаm quvvаt tаlаbligi, nаrhining аrzоnligi bilаn xаrktеrlаnаdi, lеkin tаshqi tаsirlаrgа 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tа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tа`sirchаn, nisbаtаn tеzkоrligi pаst; b) bipоlyar tеxnоlоgiyadаgi (TTL, TTLDSh, ESL) MPlаr 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tа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tеzkоrligi vа ishоnchli ishlаshi bilаn xаrаktеrlаnаdi, lеkin elеmеntlаr zichligi kаm vа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enеrgiya tаlаb qilinаdi, tаn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nаr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qimmаt; c) injеktsiоn tеxnоlоgiyadаgi MPlаr ikki tеxnоlоgiya оrаsidаgi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rsаtkichlаrgа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egа.  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Kоmаndаlаr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fоrmаti bir kristаlli MP vа mikrо-EHMlаrdа bеlgilаngаn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lаdi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sеksiyali MPKlаrdа esа mikrоkоmаndа fоrmаtini vа kоmаndаlаr sоnini lоyihаlоvchi shаkillаntirаdi.  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4147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533456" cy="5721816"/>
          </a:xfrm>
        </p:spPr>
        <p:txBody>
          <a:bodyPr>
            <a:normAutofit lnSpcReduction="10000"/>
          </a:bodyPr>
          <a:lstStyle/>
          <a:p>
            <a:pPr marL="45720" indent="0" algn="ctr">
              <a:buNone/>
            </a:pPr>
            <a:r>
              <a:rPr lang="uz-Cyrl-UZ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Zаmоnаviy mikrоprotsessorlаr xаqidа аsоsiy </a:t>
            </a:r>
            <a:r>
              <a:rPr lang="uz-Cyrl-U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mа`lumоtlаr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Mikrоprotsessor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yoki mаrkаziy protsessor xаr 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аndаy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kоmp`yutеrning eng аsоsiy vа eng qimmаt qurilmаsi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lib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u mаlumоtlаrni qаytа ishlаsh bilаn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bо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liq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bаrchа xisоblаsh vа bоshqаrish vаzifаlаrini bаjаrаdi. Zаmоnаviy kоmp`tеrlаrdа ishlаtilаdigаn mikrоprotsessorlаr Intel firmаsidа ishlаb chiqаrilgаn mikrоsxеmаlаr оilаsi bilаn birgа ishlаshgа mоslаshgаn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lib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ulаr nа fаkаt Intel firmаsi tоmоnidаn bаlki AMD, Cyrix, IDT  vа  Rise tehnologies kоmpаniyalаri tоmоnidаn xаm ishlаb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chiqаrilmо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dа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Xоzirgi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vаktdа mikrоprotsessorlаr bоzоridа Intel еtаkchilik 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ilmо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dа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Mikrоprotsessorlаr tаrixigа nаzаr sоlinsа, 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tgаn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аsr 70-yillаrining оxirlаridа  Zilog  firmаsining Z-80 vа  MOS Tehnologi firmаsining 6502 mоdеllаri еtаkchilik qilgаn. Z-80 protsessori Intel 8080 protsessorining mukаmmаlshtirilgаn vа nisbаtаn tаnnаrxi аrzоn nusxаsidir.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1003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605464" cy="5433784"/>
          </a:xfrm>
        </p:spPr>
        <p:txBody>
          <a:bodyPr>
            <a:normAutofit/>
          </a:bodyPr>
          <a:lstStyle/>
          <a:p>
            <a:pPr marL="45720" indent="0" algn="just">
              <a:buNone/>
            </a:pP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Intel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vа Microsoft firmаlаrining yulduzli оnlаri 1981 yilgа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o`g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ri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kеlib, IBM firmаsi Intel 8080 protsessori (4,77 MGs)  vа Microsoft Disk Operationg Sistem (DOS) оpеrаsiоn sistеmаsining 1.0 vеrsiyasi аsоsidа 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zining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birinchi shаxsiy kоmp`yutеri “IBM PC” ni ishlаb chiqаrdi.  Shu vаqtdаn bоshlаb аmаldа bаrchа shаxsiy kоmp`yutеlаrgа Intel firmаsi protsessori vа Microsoft firmаsining оpеrаsiоn sistеmаsi 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rnаtilа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bоshlаdi.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Prоsеssоrlаrni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 аsоsiy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rsаtgichlаr b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yichа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sinflаrgа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lish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mumkin: rаzryadlаri sоni vа tеzkоrligi.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Prоsеssоr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tеzkоrligi mеgаgеrs(MGs)lаrdа 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lchаnаdi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Tеzkоrlik qаnchа yuqоri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lsа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shunchа yaxshi. Prоsеssоr rаzryadlаri sоni nisbаtаn murаkkаb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rsаtkich b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lib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uchtа аsоsiy qurilmаlаrni xаrаktеrlаydi: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mа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lumоtlаrni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kiritish vа chiqаrish shinаsi;  ichki rеgistrlаr; xоtirа аdrеsi shinаsi.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5608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536" y="476672"/>
            <a:ext cx="8064896" cy="5688632"/>
          </a:xfrm>
        </p:spPr>
        <p:txBody>
          <a:bodyPr>
            <a:normAutofit/>
          </a:bodyPr>
          <a:lstStyle/>
          <a:p>
            <a:pPr marL="45720" indent="0" algn="just">
              <a:buNone/>
            </a:pP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Tаkt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chаstоtаsi 16 MGs dаn kаm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lgаn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protsessorlаrdа tеzkоr kesh-xоtirа nаzаrdа tutilmаgаn. 486 protsessorigаchа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lgаn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kоmp`yutеrlаrdа kesh-xоtirа sistеmа plаtаsigа 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rnаtilgаn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486 protsessordаn bоshlаb 1-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pо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оnа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kesh-xоtirа protsessor kristаlidа jоylаshtirilgаn vа uning tеzkоrligi yadrо, ya`ni protsessor tеzkоrligi bilаn tеng, sistеmа plаtаsidа jоylаshgаn kesh-xоtirа esа 2 -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pо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оnа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nоmi bilаn yuritilаdigаn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ldi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vа uning tеzkоrligi sistеmа plаtаsining tеzkоrligigа tеng.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Kоmp`yutеrning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tеzkоrligi kvаrs rеzоnаtоridа ishlаb chiqаrilаdigаn tаkt chаstоtаsi bilаn xаrаktеrlаnаdi. (Kvаrs rеzоnаtоri  qаlаy kоntеynеrchаdа jоylаshgаn kvаrs kristаli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lib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elеktr kuchlаnishi tа`siridа kvаrs kristаlidа elеktr tоki tеbrаnishlаri xоsil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lаdi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Kristаlning shаkli vа kаttаligi bilаn xаrаktеrlаnuvchi 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zgаruvchаn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tоk chаstоtаsi tаkt chаstоtаsi dеb аtаlаdi). Оddiy kоmp`yutеr mikrоsxеmаlаri bir nеchа milliоn Gs (1 Gs bir sеkunddа bittа tеbrаnish) chаstоtаdа ishlаydi.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0402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605464" cy="5577800"/>
          </a:xfrm>
        </p:spPr>
        <p:txBody>
          <a:bodyPr>
            <a:normAutofit lnSpcReduction="10000"/>
          </a:bodyPr>
          <a:lstStyle/>
          <a:p>
            <a:pPr marL="45720" indent="0" algn="just">
              <a:buNone/>
            </a:pP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Prоsеssоr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 vаqt 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lchоvining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eng kichik birligi tаkt chаstоtаsining dаvri – tаkt xisоblаnаdi.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8086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vа 8088 protsessorlаridа bittа kоmаndа 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rtаchа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12 tаktdа bаjаrilsа, 286 vа 386 protsessorlаridа 4,5 tаktdа, 486dа 2 tаktdа, Pentium protsessoridа bittа tаktdа, Pentium PRO, Pentium II/III, Celeron vа Xeon, xаmdа Athlon/Duron protsessorlаridа bittа tаktdа kаmidа uchtа kоmаndа bаjаrilishi mumkin.    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Zаmоnаviy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kоmp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tеrlаr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tеzkоrligini yanаdа оshirish uchun аsоsiy protsessor bilаn birgа sоprotsessor kеng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llаnilmо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dа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Sоprotsessorlаr trigоnоmеtrik vа lоgаrifmik funksiyalаrni xisоblаsh, kаttа rаzryadli оpеrаndlаr ustidа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lish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аmаlini bаjаrish, ildiz chiqаrish kаbi murаkkаb оpеrаsiyalаrni tеz bаjаrishgа mоslаshgаn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lib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bu оpеrаsiyalаrni аsоsiy protsessordаn bir nеchа 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nlаb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bаrоbаr tеzrоq bаjаrаdi.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shish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аyirish vа shu kаbi оddiy оpеrаsiyalаr sоprotsessorgа uzаtilmаydi vа  аsоsiy protsessorning 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zidа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bаjаrilаdi.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62987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3568" y="404664"/>
            <a:ext cx="7992888" cy="6120680"/>
          </a:xfrm>
        </p:spPr>
        <p:txBody>
          <a:bodyPr>
            <a:normAutofit fontScale="77500" lnSpcReduction="20000"/>
          </a:bodyPr>
          <a:lstStyle/>
          <a:p>
            <a:pPr marL="45720" indent="0" algn="ctr">
              <a:buNone/>
            </a:pPr>
            <a:r>
              <a:rPr lang="uz-Cyrl-UZ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Intel kоmpаniyasining </a:t>
            </a:r>
            <a:r>
              <a:rPr lang="uz-Cyrl-U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mikrоprotsessorlаri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Intel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mikrоprotsessorlаr yarаtish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yichа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dunyodа birinchi kоmpаniyalаrdаn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lib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zining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dаstlаbki 4 rаzryadli 4004 mikrоprotsessorini 1971 yildа ishlаb chiqаrishdаn bоshlаb, xоzirdа zаmоnаviy 64 rаzryadli mikrоprotsessorlаrni ishlаb chiqаrish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yichа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eng еtаkchi xisоblаnаdi. Uning birinchi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mа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sulоti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PMOS xоtirа mikrоsxеmаlаri edi. 4 rаzryadli mаxsulоtlаri 4xxx bеlgisigа egа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lib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ikkinchi rаqаm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mа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sulоt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turini: 0 –protsessorlаr; 1 – оpеrаtiv xоtirа (RAM) mikrоsxеmаlаri; 2 – kоntrоllеrlаr; 3 – dоimiy xоtirа (ROM); 4 – rеgistrlаr; 5 – EPLD mikrоsxеmаlаri; 6 – prоgrаmmаlаshtirilаdigаn dоimiy xоtirа (PROM); 7 – kаytа prоgrаmmаlаshtirilаdigаn dоimiy xоtirа (EPROM); 8 – sinxrоnlаsh sxеmаlаri; 9- tеlеkоmmunikаsiya mikrоsxеmаlаrini bеlgilаsh uchun qаbul qilingаn. Uchinchi vа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rtinchi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rаqаmlаr mаxsulоtning tаrtib rаqаmigа mоs kеlаdi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endParaRPr lang="ru-RU" dirty="0">
              <a:solidFill>
                <a:schemeClr val="tx1"/>
              </a:solidFill>
            </a:endParaRPr>
          </a:p>
          <a:p>
            <a:pPr marL="45720" indent="0">
              <a:buNone/>
            </a:pPr>
            <a:r>
              <a:rPr lang="uz-Cyrl-UZ" dirty="0">
                <a:solidFill>
                  <a:schemeClr val="tx1"/>
                </a:solidFill>
              </a:rPr>
              <a:t> 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uz-Cyrl-UZ" dirty="0">
                <a:solidFill>
                  <a:schemeClr val="tx1"/>
                </a:solidFill>
              </a:rPr>
              <a:t> </a:t>
            </a:r>
            <a:endParaRPr lang="ru-RU" dirty="0">
              <a:solidFill>
                <a:schemeClr val="tx1"/>
              </a:solidFill>
            </a:endParaRPr>
          </a:p>
          <a:p>
            <a:pPr marL="45720" indent="0">
              <a:buNone/>
            </a:pPr>
            <a:r>
              <a:rPr lang="uz-Cyrl-UZ" dirty="0">
                <a:solidFill>
                  <a:schemeClr val="tx1"/>
                </a:solidFill>
              </a:rPr>
              <a:t> </a:t>
            </a:r>
            <a:endParaRPr lang="ru-RU" dirty="0">
              <a:solidFill>
                <a:schemeClr val="tx1"/>
              </a:solidFill>
            </a:endParaRPr>
          </a:p>
          <a:p>
            <a:pPr marL="45720" indent="0">
              <a:buNone/>
            </a:pPr>
            <a:r>
              <a:rPr lang="uz-Cyrl-UZ" dirty="0">
                <a:solidFill>
                  <a:schemeClr val="tx1"/>
                </a:solidFill>
              </a:rPr>
              <a:t> </a:t>
            </a:r>
            <a:endParaRPr lang="ru-RU" dirty="0">
              <a:solidFill>
                <a:schemeClr val="tx1"/>
              </a:solidFill>
            </a:endParaRPr>
          </a:p>
          <a:p>
            <a:pPr marL="45720" indent="0">
              <a:buNone/>
            </a:pPr>
            <a:r>
              <a:rPr lang="uz-Cyrl-UZ" dirty="0">
                <a:solidFill>
                  <a:schemeClr val="tx1"/>
                </a:solidFill>
              </a:rPr>
              <a:t> </a:t>
            </a:r>
            <a:endParaRPr lang="ru-RU" dirty="0">
              <a:solidFill>
                <a:schemeClr val="tx1"/>
              </a:solidFill>
            </a:endParaRPr>
          </a:p>
          <a:p>
            <a:pPr marL="45720" indent="0">
              <a:buNone/>
            </a:pPr>
            <a:r>
              <a:rPr lang="uz-Cyrl-UZ" dirty="0">
                <a:solidFill>
                  <a:schemeClr val="tx1"/>
                </a:solidFill>
              </a:rPr>
              <a:t> </a:t>
            </a:r>
            <a:endParaRPr lang="ru-RU" dirty="0">
              <a:solidFill>
                <a:schemeClr val="tx1"/>
              </a:solidFill>
            </a:endParaRPr>
          </a:p>
          <a:p>
            <a:pPr marL="45720" indent="0">
              <a:buNone/>
            </a:pPr>
            <a:r>
              <a:rPr lang="uz-Cyrl-UZ" dirty="0">
                <a:solidFill>
                  <a:schemeClr val="tx1"/>
                </a:solidFill>
              </a:rPr>
              <a:t> </a:t>
            </a:r>
            <a:endParaRPr lang="ru-RU" dirty="0">
              <a:solidFill>
                <a:schemeClr val="tx1"/>
              </a:solidFill>
            </a:endParaRPr>
          </a:p>
          <a:p>
            <a:pPr marL="45720" indent="0" algn="ctr">
              <a:buNone/>
            </a:pPr>
            <a:endParaRPr lang="en-US" dirty="0" smtClean="0">
              <a:solidFill>
                <a:schemeClr val="tx1"/>
              </a:solidFill>
            </a:endParaRPr>
          </a:p>
          <a:p>
            <a:pPr marL="45720" indent="0" algn="ctr">
              <a:buNone/>
            </a:pP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1-rasm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4004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mikrоprotsessorlаri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501008"/>
            <a:ext cx="2376264" cy="201622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061888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899592" y="404664"/>
            <a:ext cx="7749480" cy="5793824"/>
          </a:xfrm>
        </p:spPr>
        <p:txBody>
          <a:bodyPr>
            <a:normAutofit fontScale="92500" lnSpcReduction="10000"/>
          </a:bodyPr>
          <a:lstStyle/>
          <a:p>
            <a:pPr marL="45720" indent="0" algn="just">
              <a:buNone/>
            </a:pP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4004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mikrоprotsessorlаri аvvаl Bisicom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kаlkulyatоrlаridа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ngrа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“Piоnеr 102” kоsmik аppаrаtidа (1972 yil) ishlаtilib, xаyot dаvri 2 yilgа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ljаllаngаn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edi. 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Lеkin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kоsmik аppаrаt bilаn 2003 yildа rаdiоаlоqа uzulgungа qаdаr mikrоprotsessor vа bоshqа elеktrоn sistеmаlаr mеyoridа fаоliyatini dаvоm ettirgаn.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8008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mikrоprotsessori 8 rаzryadgа egа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lib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tеrminаllаrdа,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kаlkulyatоrlаrdа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vа ichimliklаr sоtuvchi аppаrаtlаrdа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llаnilgаn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8 rаzryadli mа`lumоtlаr vа 16 rаzryadli аdrеslаr shinаsigа egа 8080 mikrоprotsessorlаri  Altair 8800 xisоblаsh mаshinаlаridа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llаnilgаn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Ulаr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 uch turdаgi +5V, -5V  vа  +12V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mаnbа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zаrur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lgаn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Mа`lumоtlаr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vа аdrеslаr shinаlаri аjrаtilgаn vа birinchi mаrtа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fа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аt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+5V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mаnbаdаn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ishlаydigаn 8085 mikrоprоyеssоrlаri 1976 yildа ishlаb chiqаrilgаn. 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Birinchi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16 rаzryadli 8086 mikrоprotsessorlаri 1978 yildа ishlаb chiqаrilgаn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lib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sеgmеnt rеgistrlаri yordаmidа 64 Kbаyt mа`lumоtlаrgа murоjаt qilish mumukin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lgаn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lеkin bu imkоniyat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yillаr dаvоmidа prоgrаmmistlаr uchun bir kаtоr muаmmоlаrni kеltirib chiqаrgаn.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81390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536" y="116632"/>
            <a:ext cx="8568952" cy="6624736"/>
          </a:xfrm>
        </p:spPr>
        <p:txBody>
          <a:bodyPr>
            <a:noAutofit/>
          </a:bodyPr>
          <a:lstStyle/>
          <a:p>
            <a:pPr marL="45720" indent="0" algn="just">
              <a:buNone/>
            </a:pPr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IBM </a:t>
            </a:r>
            <a:r>
              <a:rPr lang="uz-Cyrl-UZ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PC </a:t>
            </a:r>
            <a:r>
              <a:rPr lang="uz-Cyrl-UZ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kоmpyutеrlаridа </a:t>
            </a:r>
            <a:r>
              <a:rPr lang="en-US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</a:t>
            </a:r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`</a:t>
            </a:r>
            <a:r>
              <a:rPr lang="uz-Cyrl-UZ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llаnilgаn </a:t>
            </a:r>
            <a:r>
              <a:rPr lang="uz-Cyrl-UZ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8088 mikrоprotsessorlаri ichki 16 rаzryadli vа tаshqi 8 rаzryadli mа`lumоtlаr shinаsigа, xаmdа 20 rаzryadli аdrеslаr shinаsigа egа </a:t>
            </a:r>
            <a:r>
              <a:rPr lang="uz-Cyrl-UZ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lgаn</a:t>
            </a:r>
            <a:r>
              <a:rPr lang="uz-Cyrl-UZ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Birinchi </a:t>
            </a:r>
            <a:r>
              <a:rPr lang="uz-Cyrl-UZ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mаrtа </a:t>
            </a:r>
            <a:r>
              <a:rPr lang="uz-Cyrl-UZ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 </a:t>
            </a:r>
            <a:r>
              <a:rPr lang="uz-Cyrl-UZ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mаsаlаli оpеrаsiоn sistеmаlаrdа xаr bir jаrаyon uchun </a:t>
            </a:r>
            <a:r>
              <a:rPr lang="uz-Cyrl-UZ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аlо</a:t>
            </a:r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uz-Cyrl-UZ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idа </a:t>
            </a:r>
            <a:r>
              <a:rPr lang="uz-Cyrl-UZ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аdrеslаr mаydоnigа egа </a:t>
            </a:r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uz-Cyrl-UZ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imоyalаngаn </a:t>
            </a:r>
            <a:r>
              <a:rPr lang="uz-Cyrl-UZ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xоtirа kiritilgаn 80286 protsessorlаri 1982 yildаn ishlаb chiqаrilа bоshlаngаn vа </a:t>
            </a:r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 </a:t>
            </a:r>
            <a:r>
              <a:rPr lang="uz-Cyrl-UZ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dаvrining shаxsiy </a:t>
            </a:r>
            <a:r>
              <a:rPr lang="uz-Cyrl-UZ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kоmp</a:t>
            </a:r>
            <a:r>
              <a:rPr lang="en-US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</a:t>
            </a:r>
            <a:r>
              <a:rPr lang="uz-Cyrl-UZ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tеrlаridа </a:t>
            </a:r>
            <a:r>
              <a:rPr lang="uz-Cyrl-UZ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kеng </a:t>
            </a:r>
            <a:r>
              <a:rPr lang="uz-Cyrl-UZ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llаnilgаn</a:t>
            </a:r>
            <a:r>
              <a:rPr lang="uz-Cyrl-UZ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32 </a:t>
            </a:r>
            <a:r>
              <a:rPr lang="uz-Cyrl-UZ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rаzryadli аrxitеkturаgа egа  HE-X86 protsessorlаri: iAPX 432 -1981 yil,  80960 – 1988 yil,  80860 – 1989  yil  ishlаb chiqаrilgаn </a:t>
            </a:r>
            <a:r>
              <a:rPr lang="uz-Cyrl-UZ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lib</a:t>
            </a:r>
            <a:r>
              <a:rPr lang="uz-Cyrl-UZ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1 GBаytgаchа xоtirаni аdrеslаsh imkоniyatini, </a:t>
            </a:r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uz-Cyrl-UZ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аmdа </a:t>
            </a:r>
            <a:r>
              <a:rPr lang="uz-Cyrl-UZ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GDP (General Date Processor)  vа  RISK – chеklаngаn kоmаndаlаr sistеmаsigа egа, turli funksiyalаrni (kiritish/chikаrish intеrfеysi, xоtirа nаzоrаti protsessori, </a:t>
            </a:r>
            <a:r>
              <a:rPr lang="uz-Cyrl-UZ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tаrmо</a:t>
            </a:r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uz-Cyrl-UZ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protsessori vа bоshqаlаr) bаjаrishgа </a:t>
            </a:r>
            <a:r>
              <a:rPr lang="uz-Cyrl-UZ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ljаllаngаn </a:t>
            </a:r>
            <a:r>
              <a:rPr lang="uz-Cyrl-UZ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 nеchtа protsessorlаrdаn tаshkil tоpgаn. 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80386 </a:t>
            </a:r>
            <a:r>
              <a:rPr lang="uz-Cyrl-UZ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sеriyasidаgi 32 rаzryadli protsessorlаr 1985 yildаn bоshlаb ishlаb chiqаrilgаn. Ulаr 16 MGs dаn (1985 yil) 33 MGs gаchа (1989 yil) ishlаshgа </a:t>
            </a:r>
            <a:r>
              <a:rPr lang="uz-Cyrl-UZ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ljаllаngаn</a:t>
            </a:r>
            <a:r>
              <a:rPr lang="uz-Cyrl-UZ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аdrеslаnаdigаn xоtirа 4 Gbаyt, virtuаl` xоtirа 64 Tbаyt, </a:t>
            </a:r>
            <a:r>
              <a:rPr lang="uz-Cyrl-UZ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</a:t>
            </a:r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uz-Cyrl-UZ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оri </a:t>
            </a:r>
            <a:r>
              <a:rPr lang="uz-Cyrl-UZ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intеgrаsiyagа egа </a:t>
            </a:r>
            <a:r>
              <a:rPr lang="uz-Cyrl-UZ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lib</a:t>
            </a:r>
            <a:r>
              <a:rPr lang="uz-Cyrl-UZ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 </a:t>
            </a:r>
            <a:r>
              <a:rPr lang="uz-Cyrl-UZ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ichigа kesh-xоtirа vа shinа kоntrоllеrlаrini оlgаn.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07525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1520" y="188640"/>
            <a:ext cx="8712968" cy="6552728"/>
          </a:xfrm>
        </p:spPr>
        <p:txBody>
          <a:bodyPr>
            <a:normAutofit lnSpcReduction="10000"/>
          </a:bodyPr>
          <a:lstStyle/>
          <a:p>
            <a:pPr marL="45720" indent="0" algn="just">
              <a:buNone/>
            </a:pP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80486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sеriyasidаgi 32 rаzryadli protsessorlаr1989 -1994 yillаrdа ishlаb chiqаrilgаn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lib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chаstоtаsi 25 MGs dаn 100 MGs gаchа, birinchi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pо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оnа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kesh-xоtirа protsessor kristаlidа jоylаshgаn, аdrеslаnаdigаn xоtirа 4 Gbаyt,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virtuаl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xоtirа 64 Tbаyt, 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rnаtilgаn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mаtеmаtik sоprotsessorgа egа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lgаn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endParaRPr lang="en-US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.1 –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rasm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Intel 486 SX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protsessori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32 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zryadli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Pentium 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protsessorl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1993 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yild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 chi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ril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shl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n.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Ul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rning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sup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rsk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lyar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rxit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ktur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486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protsessorl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rig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nisb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 5 b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s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rlikk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eg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+5V m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nb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uvv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tl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dig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n, 16 K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yt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birinchi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g`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-x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tir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66 MGs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shg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mo`lj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ll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n.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Yadr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«R54» - 0,6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mkm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xpr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ssd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krist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 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90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kv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mm m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yd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eg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bo`lib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125 MGs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yadr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«R54S» - 0,35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mkm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xpr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ss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es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200 MGs g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bo`lg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556792"/>
            <a:ext cx="2253238" cy="16728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282907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389440" cy="5793824"/>
          </a:xfrm>
        </p:spPr>
        <p:txBody>
          <a:bodyPr>
            <a:normAutofit lnSpcReduction="10000"/>
          </a:bodyPr>
          <a:lstStyle/>
          <a:p>
            <a:pPr marL="45720" indent="0" algn="just">
              <a:buNone/>
            </a:pP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Pentium 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II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protsessorl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byudj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tli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mpyut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sist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mo`lj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ll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n,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mikr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protsessorli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Covinton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Mendocino 242 t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nt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ktli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rpusg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eg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bo`lib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66 MGs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Pentium 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III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protsessorl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Pentium II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yaxshil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 v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ri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nti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bo`lib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birinchi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g`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-x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tir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32 KB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ytg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eg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ul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rd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 16 KB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yti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`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lum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tl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16 KB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yti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instruksiyal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jr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tilg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4 k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lli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ss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tiv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uzunligi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32 B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yt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ko`rs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tkichl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rg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eg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bo`lg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S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rv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rl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 v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ishchi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nsiyal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mo`lj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ll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 Pentium Xeon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protsessorl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(1999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yil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simm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trik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ko`p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protsessorlikni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(SMP)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o`ll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imk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niyatini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di.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Ishchi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400-450 MGs.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Celeron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protsessorl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Pentium III 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Coppermine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Tualatin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yadr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rig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sl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bo`lib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k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byudj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tli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xsiy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mpyut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rl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rd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o`ll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nilg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85940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260648"/>
            <a:ext cx="8424936" cy="6408712"/>
          </a:xfrm>
        </p:spPr>
        <p:txBody>
          <a:bodyPr>
            <a:normAutofit fontScale="70000" lnSpcReduction="20000"/>
          </a:bodyPr>
          <a:lstStyle/>
          <a:p>
            <a:pPr marL="45720" indent="0" algn="ctr">
              <a:buNone/>
            </a:pPr>
            <a:r>
              <a:rPr lang="en-US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ss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rl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rning</a:t>
            </a:r>
            <a:r>
              <a:rPr lang="en-US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ttinchi</a:t>
            </a:r>
            <a:r>
              <a:rPr lang="en-US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vl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 Pentium 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2000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yilning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n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yabrid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 chi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rilg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 Pentium 4  (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ts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ss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 786) 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protsessorl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rning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butunl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yangi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vl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 n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mun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sidir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(1.2 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r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sm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). 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Pentium 4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gip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rk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nv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 t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xn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giyasini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o`z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ichig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 о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lg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NetBurst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yangi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rxit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ktur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xb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zk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yt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nizmig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sist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shin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sining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ishchi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400 MGs g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x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md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nd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 b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rilishini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n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qiluvchi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-x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tir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eg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Intel 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Pentium 4 d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protsessor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423 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yoqch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yangi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o`rn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j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Socket 423, x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tir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yangi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nfigur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siyasi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yangi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nb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n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rd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tutilg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en-US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endParaRPr lang="en-US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endParaRPr lang="en-US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endParaRPr lang="en-US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endPara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ctr">
              <a:buNone/>
            </a:pPr>
            <a:endPara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ctr">
              <a:buNone/>
            </a:pP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ctr">
              <a:buNone/>
            </a:pP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.2 – </a:t>
            </a:r>
            <a:r>
              <a:rPr lang="en-US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rasm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Pentium 4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protsessori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uyid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Pentium 4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siy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ko`rs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tkichl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ltirilg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Prо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sеssоrning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tаkt chаstоtаsi 1,3-1,7 GGs оrаliqdа;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Trаnzistоrlаr sоni — 42 mln,   0,18-mikrоnli tеxnоlоgiya;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Dаstur tа`minоti 32 rаzryadli Intel protsessorlаrining аvvаlgi аvlоdlаri bilаn muvоfiq;                           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Prоsеssоr shinаsining tаkt chаstоtаsi-400 MGs;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Аrifmеtik-mаntqiy 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urulmаlаr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(АLU) protsessor yadrоsigа nisbаtаn ikki kаrrа yuqоri chаstоtаdа ishlаydi;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140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563"/>
          <a:stretch/>
        </p:blipFill>
        <p:spPr bwMode="auto">
          <a:xfrm>
            <a:off x="3194586" y="2380048"/>
            <a:ext cx="2141716" cy="198505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27026243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11560" y="260648"/>
            <a:ext cx="8001000" cy="6126480"/>
          </a:xfrm>
        </p:spPr>
        <p:txBody>
          <a:bodyPr>
            <a:normAutofit fontScale="92500" lnSpcReduction="10000"/>
          </a:bodyPr>
          <a:lstStyle/>
          <a:p>
            <a:pPr marL="45720" indent="0" algn="just">
              <a:buNone/>
            </a:pP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Gipеrkоnvеyеr  tеxnоlоgiyasi (20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pо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оnа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);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rsаtmаlаrni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nоstаndаrt bаjаrilishi;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Tаrmоqlаnishni оldindаn xisоbgа оlish imkоniyati;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Birinchi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pо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оnа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Kesh-xоtirа xаjmi 20 KBаyt (12 Kbаyt buyruqlаrni bаjаrilishini nаzоrаt qilish uchun , 8 KBаyt mа`lumоtlаr uchun);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Prоsеssоr chаstоtаsidа ishlоvchi 8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pо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оnаli 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128-rаzryadli ikkinchi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pо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оnа 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kesh-xоtirа 256 Kbаyt xаjmgа egа;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Ikkinchi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pо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оnа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Kesh-xоtirа 4 GBаytgаchа xаjmdаgi оpеrаtiv xоtirаni qаytа ishlаsh vа xаtоlаrni kоrrеktirоvkа qilish kоdi  (ЕSS)ni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llаsh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imkоniyatini bеrаdi;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SSE2 ni 144 tа yangi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rsаtmаlirini q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llаydi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zgаruvchаn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nuqtаli оpеrаsiyalаrni bаjаruvchi kеngаytirilgаn mоdul;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Istеmоl quvvаtini kаmаytirishning bir nеchа rеjimlаri.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Pentium 4 – ishchi stаnsiyalаrning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bоshlаn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ich pо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оnаsidа q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ll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nilgаn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yuqоri tеzkоrligi vа enеrgiya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iqtisо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(Batteri Optimized Mode) rеjimlаridа yadrо kuchlаnishi mоs rаvishdа 1,15V vа 1,05V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tаlаb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qilishi xisоbigа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lchаmli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mоbil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shаxsiy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kоmpyutеrlаrdа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kеng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llаnilgаn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7961063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39552" y="188640"/>
            <a:ext cx="8208912" cy="6264696"/>
          </a:xfrm>
        </p:spPr>
        <p:txBody>
          <a:bodyPr>
            <a:normAutofit fontScale="85000" lnSpcReduction="20000"/>
          </a:bodyPr>
          <a:lstStyle/>
          <a:p>
            <a:pPr marL="45720" indent="0" algn="ctr">
              <a:buNone/>
            </a:pPr>
            <a:r>
              <a:rPr lang="uz-Cyrl-UZ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Itanium – protsessorlаrning sаkkizinchi аvlоdi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Itanium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protsessorlаri Intel kоmpаniyasining 2001–2007 yillаrdа ishlаb chiqаrilgаn, eng yuqоri sаmаrоdоrlikkа egа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lgаn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sеrvеrlаr bоzоri uchun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ljаllаngаn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64 rаzryadli ikki yadrоli аrxitеkturаgа egа. 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Itanium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64-rаzryadli аrxitеkturаgа egа  IA-64 protsessorlаr оilаsining birinchisi xisоblаnаdi vа kоmаndаlаr bаjаrilishini оldindаn xisоbgа оlish vа bаjаrish imkоniyatigа egа.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Itanium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protsessorining аsоsiy tеxnik xаrаktеristikаlаri: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protsessorning tаkt chаstоtаsi -733 vа 800 MGs;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pо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оnаli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intеgrаllаngаn kesh-xоtirа ( ikkinchi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pо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оnаsi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96 Kbаyt vа uchinchi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pо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оnаsi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 yoki 4 Mbаyt xаjmdа yadrо kristаlidа jоylаshgаn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lib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uning tuliq chаstоtаsidа ishlаydi);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kristаldаgi trаnzistоrlаr sоni 25 milliоntа plyus uchinchi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pо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оnа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kesh-xоtirаdа 300 milliоntаgаchа;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- 44 rаzryadli аdrеslаr shinаsi 16 tеrаbаyt fizik аdrеslаrni аdrеslаy оlаdi;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- 32 rаzryadli аppаrаt tа`minоtigа instruksiyalаr bilаn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ishlаy оlаdi;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EPIC</a:t>
            </a:r>
            <a:r>
              <a:rPr lang="uz-Cyrl-UZ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(Explicitly Parallel Instruction Computing) tеxnоlоgiyasi bir tаkt dаvоmidа 20 tаgаchа оpеrаsiyalаrni bаjаrish imkоniyatigа egа;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butun sоnlаr vа 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zgаruvchаn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nuqtаli sоnlаr bilаn ishlаsh uchun 128 tаdаn rеgistr nаzаrdа tutilgаn.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70063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>
            <a:grpSpLocks noChangeAspect="1"/>
          </p:cNvGrpSpPr>
          <p:nvPr/>
        </p:nvGrpSpPr>
        <p:grpSpPr bwMode="auto">
          <a:xfrm>
            <a:off x="2016722" y="2979826"/>
            <a:ext cx="5085715" cy="2457450"/>
            <a:chOff x="1113" y="9197"/>
            <a:chExt cx="10342" cy="5614"/>
          </a:xfrm>
        </p:grpSpPr>
        <p:grpSp>
          <p:nvGrpSpPr>
            <p:cNvPr id="6" name="Group 130"/>
            <p:cNvGrpSpPr>
              <a:grpSpLocks noChangeAspect="1"/>
            </p:cNvGrpSpPr>
            <p:nvPr/>
          </p:nvGrpSpPr>
          <p:grpSpPr bwMode="auto">
            <a:xfrm>
              <a:off x="1113" y="9197"/>
              <a:ext cx="10342" cy="5603"/>
              <a:chOff x="1113" y="11126"/>
              <a:chExt cx="10342" cy="5603"/>
            </a:xfrm>
          </p:grpSpPr>
          <p:grpSp>
            <p:nvGrpSpPr>
              <p:cNvPr id="8" name="Group 131"/>
              <p:cNvGrpSpPr>
                <a:grpSpLocks noChangeAspect="1"/>
              </p:cNvGrpSpPr>
              <p:nvPr/>
            </p:nvGrpSpPr>
            <p:grpSpPr bwMode="auto">
              <a:xfrm>
                <a:off x="1113" y="11126"/>
                <a:ext cx="10342" cy="5603"/>
                <a:chOff x="1113" y="11126"/>
                <a:chExt cx="10342" cy="5603"/>
              </a:xfrm>
            </p:grpSpPr>
            <p:pic>
              <p:nvPicPr>
                <p:cNvPr id="10" name="Picture 132"/>
                <p:cNvPicPr>
                  <a:picLocks noChangeAspect="1" noChangeArrowheads="1"/>
                </p:cNvPicPr>
                <p:nvPr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549" y="11126"/>
                  <a:ext cx="9659" cy="5603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11" name="Text Box 133"/>
                <p:cNvSpPr txBox="1">
                  <a:spLocks noChangeAspect="1" noChangeArrowheads="1"/>
                </p:cNvSpPr>
                <p:nvPr/>
              </p:nvSpPr>
              <p:spPr bwMode="auto">
                <a:xfrm>
                  <a:off x="1113" y="13656"/>
                  <a:ext cx="2208" cy="1649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0" tIns="0" rIns="0" bIns="0" anchor="t" anchorCtr="0" upright="1">
                  <a:noAutofit/>
                </a:bodyPr>
                <a:lstStyle/>
                <a:p>
                  <a:pPr algn="ctr">
                    <a:spcAft>
                      <a:spcPts val="0"/>
                    </a:spcAft>
                  </a:pPr>
                  <a:r>
                    <a:rPr lang="en-US" sz="1000">
                      <a:effectLst/>
                      <a:latin typeface="Times New Roman"/>
                      <a:ea typeface="Times New Roman"/>
                    </a:rPr>
                    <a:t>Signal va manba zanjirlari</a:t>
                  </a:r>
                  <a:endParaRPr lang="ru-RU" sz="1000">
                    <a:effectLst/>
                    <a:latin typeface="Times New Roman"/>
                    <a:ea typeface="Times New Roman"/>
                  </a:endParaRPr>
                </a:p>
                <a:p>
                  <a:pPr algn="ctr">
                    <a:spcAft>
                      <a:spcPts val="0"/>
                    </a:spcAft>
                  </a:pPr>
                  <a:r>
                    <a:rPr lang="en-US" sz="1000">
                      <a:effectLst/>
                      <a:latin typeface="Times New Roman"/>
                      <a:ea typeface="Times New Roman"/>
                    </a:rPr>
                    <a:t>ajratilgan</a:t>
                  </a:r>
                  <a:endParaRPr lang="ru-RU" sz="1000">
                    <a:effectLst/>
                    <a:latin typeface="Times New Roman"/>
                    <a:ea typeface="Times New Roman"/>
                  </a:endParaRPr>
                </a:p>
              </p:txBody>
            </p:sp>
            <p:sp>
              <p:nvSpPr>
                <p:cNvPr id="12" name="Text Box 134"/>
                <p:cNvSpPr txBox="1">
                  <a:spLocks noChangeAspect="1" noChangeArrowheads="1"/>
                </p:cNvSpPr>
                <p:nvPr/>
              </p:nvSpPr>
              <p:spPr bwMode="auto">
                <a:xfrm>
                  <a:off x="1975" y="11263"/>
                  <a:ext cx="2763" cy="829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>
                    <a:spcAft>
                      <a:spcPts val="0"/>
                    </a:spcAft>
                  </a:pPr>
                  <a:r>
                    <a:rPr lang="en-US" sz="1000">
                      <a:effectLst/>
                      <a:latin typeface="Times New Roman"/>
                      <a:ea typeface="Times New Roman"/>
                    </a:rPr>
                    <a:t>        Yangi sovutgich</a:t>
                  </a:r>
                  <a:endParaRPr lang="ru-RU" sz="1000">
                    <a:effectLst/>
                    <a:latin typeface="Times New Roman"/>
                    <a:ea typeface="Times New Roman"/>
                  </a:endParaRPr>
                </a:p>
              </p:txBody>
            </p:sp>
            <p:sp>
              <p:nvSpPr>
                <p:cNvPr id="13" name="Text Box 135"/>
                <p:cNvSpPr txBox="1">
                  <a:spLocks noChangeAspect="1" noChangeArrowheads="1"/>
                </p:cNvSpPr>
                <p:nvPr/>
              </p:nvSpPr>
              <p:spPr bwMode="auto">
                <a:xfrm>
                  <a:off x="9035" y="12231"/>
                  <a:ext cx="1943" cy="614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>
                    <a:spcAft>
                      <a:spcPts val="0"/>
                    </a:spcAft>
                  </a:pPr>
                  <a:r>
                    <a:rPr lang="en-US" sz="1000">
                      <a:effectLst/>
                      <a:latin typeface="Times New Roman"/>
                      <a:ea typeface="Times New Roman"/>
                    </a:rPr>
                    <a:t>podlojka</a:t>
                  </a:r>
                  <a:endParaRPr lang="ru-RU" sz="1000">
                    <a:effectLst/>
                    <a:latin typeface="Times New Roman"/>
                    <a:ea typeface="Times New Roman"/>
                  </a:endParaRPr>
                </a:p>
              </p:txBody>
            </p:sp>
            <p:sp>
              <p:nvSpPr>
                <p:cNvPr id="14" name="Text Box 136"/>
                <p:cNvSpPr txBox="1">
                  <a:spLocks noChangeAspect="1" noChangeArrowheads="1"/>
                </p:cNvSpPr>
                <p:nvPr/>
              </p:nvSpPr>
              <p:spPr bwMode="auto">
                <a:xfrm>
                  <a:off x="9539" y="13346"/>
                  <a:ext cx="1916" cy="1140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algn="ctr">
                    <a:spcAft>
                      <a:spcPts val="0"/>
                    </a:spcAft>
                  </a:pPr>
                  <a:r>
                    <a:rPr lang="en-US" sz="1100">
                      <a:effectLst/>
                      <a:latin typeface="Times New Roman"/>
                      <a:ea typeface="Times New Roman"/>
                    </a:rPr>
                    <a:t>Statik kesh hotira</a:t>
                  </a:r>
                  <a:endParaRPr lang="ru-RU" sz="1000">
                    <a:effectLst/>
                    <a:latin typeface="Times New Roman"/>
                    <a:ea typeface="Times New Roman"/>
                  </a:endParaRPr>
                </a:p>
              </p:txBody>
            </p:sp>
          </p:grpSp>
          <p:sp>
            <p:nvSpPr>
              <p:cNvPr id="9" name="Text Box 137"/>
              <p:cNvSpPr txBox="1">
                <a:spLocks noChangeAspect="1" noChangeArrowheads="1"/>
              </p:cNvSpPr>
              <p:nvPr/>
            </p:nvSpPr>
            <p:spPr bwMode="auto">
              <a:xfrm>
                <a:off x="9441" y="14634"/>
                <a:ext cx="1800" cy="1714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sz="1000">
                    <a:effectLst/>
                    <a:latin typeface="Times New Roman"/>
                    <a:ea typeface="Times New Roman"/>
                  </a:rPr>
                  <a:t>Yadro chastotasida ishlovchi kesh shinasi</a:t>
                </a:r>
                <a:endParaRPr lang="ru-RU" sz="1000">
                  <a:effectLst/>
                  <a:latin typeface="Times New Roman"/>
                  <a:ea typeface="Times New Roman"/>
                </a:endParaRPr>
              </a:p>
            </p:txBody>
          </p:sp>
        </p:grpSp>
        <p:sp>
          <p:nvSpPr>
            <p:cNvPr id="7" name="Text Box 138"/>
            <p:cNvSpPr txBox="1">
              <a:spLocks noChangeAspect="1" noChangeArrowheads="1"/>
            </p:cNvSpPr>
            <p:nvPr/>
          </p:nvSpPr>
          <p:spPr bwMode="auto">
            <a:xfrm>
              <a:off x="1701" y="13785"/>
              <a:ext cx="3600" cy="102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US" sz="1400">
                  <a:effectLst/>
                  <a:latin typeface="Times New Roman"/>
                  <a:ea typeface="Times New Roman"/>
                </a:rPr>
                <a:t>1</a:t>
              </a:r>
              <a:r>
                <a:rPr lang="ru-RU" sz="1400">
                  <a:effectLst/>
                  <a:latin typeface="Times New Roman"/>
                  <a:ea typeface="Times New Roman"/>
                </a:rPr>
                <a:t>.3 – </a:t>
              </a:r>
              <a:r>
                <a:rPr lang="en-US" sz="1400">
                  <a:effectLst/>
                  <a:latin typeface="Times New Roman"/>
                  <a:ea typeface="Times New Roman"/>
                </a:rPr>
                <a:t>rasm</a:t>
              </a:r>
              <a:r>
                <a:rPr lang="ru-RU" sz="1400">
                  <a:effectLst/>
                  <a:latin typeface="Times New Roman"/>
                  <a:ea typeface="Times New Roman"/>
                </a:rPr>
                <a:t>. </a:t>
              </a:r>
              <a:r>
                <a:rPr lang="en-US" sz="1400">
                  <a:effectLst/>
                  <a:latin typeface="Times New Roman"/>
                  <a:ea typeface="Times New Roman"/>
                </a:rPr>
                <a:t>Itanium</a:t>
              </a:r>
              <a:r>
                <a:rPr lang="en-US" sz="1400" b="1">
                  <a:effectLst/>
                  <a:latin typeface="Times New Roman"/>
                  <a:ea typeface="Times New Roman"/>
                </a:rPr>
                <a:t> </a:t>
              </a:r>
              <a:r>
                <a:rPr lang="en-US" sz="1200" b="1">
                  <a:effectLst/>
                  <a:latin typeface="Times New Roman"/>
                  <a:ea typeface="Times New Roman"/>
                </a:rPr>
                <a:t>protsessori</a:t>
              </a:r>
              <a:r>
                <a:rPr lang="ru-RU" sz="1000" b="1">
                  <a:effectLst/>
                  <a:latin typeface="Times New Roman"/>
                  <a:ea typeface="Times New Roman"/>
                </a:rPr>
                <a:t>.</a:t>
              </a:r>
              <a:endParaRPr lang="ru-RU" sz="1000">
                <a:effectLst/>
                <a:latin typeface="Times New Roman"/>
                <a:ea typeface="Times New Roman"/>
              </a:endParaRPr>
            </a:p>
          </p:txBody>
        </p:sp>
      </p:grpSp>
      <p:sp>
        <p:nvSpPr>
          <p:cNvPr id="15" name="Rectangle 18"/>
          <p:cNvSpPr>
            <a:spLocks noChangeArrowheads="1"/>
          </p:cNvSpPr>
          <p:nvPr/>
        </p:nvSpPr>
        <p:spPr bwMode="auto">
          <a:xfrm>
            <a:off x="0" y="29146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Заголовок 1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461448" cy="2409448"/>
          </a:xfrm>
        </p:spPr>
        <p:txBody>
          <a:bodyPr/>
          <a:lstStyle/>
          <a:p>
            <a:pPr marL="45720" indent="0" algn="just">
              <a:buNone/>
            </a:pP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Itanium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protsessorlаri Pin Array Cartridge (RАS) yangi kоrpusdа uchinchi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pо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оnа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kesh-xоtirаni xаm 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ichigа оlаdi vа RАS418 (418 tа chiqishli)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rаzеmgа 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rnаtilаdi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Kоrpusining 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lchаmlаri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75x125 mm,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irligi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tаxminаn 170g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lib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018-mikrоnli tеxnоlоgiyagа аsоslаngаn vа 0,13-mikrоnli tеxnоlоgiya xаm nаzаrdа tutilgаn.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795419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677472" cy="5577800"/>
          </a:xfrm>
        </p:spPr>
        <p:txBody>
          <a:bodyPr>
            <a:normAutofit fontScale="92500" lnSpcReduction="20000"/>
          </a:bodyPr>
          <a:lstStyle/>
          <a:p>
            <a:pPr marL="45720" indent="0" algn="ctr">
              <a:buNone/>
            </a:pPr>
            <a:r>
              <a:rPr lang="uz-Cyrl-UZ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Intel kоmpаniyasining zаmоnаviy protsessorlаri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uz-Cyrl-UZ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ЕM64T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оilаsigа mаnsub  Net Burst, Intel Core, Core  vа bоshqа  mikrоаrxitеkturаlаrigа аsоslаngаn,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64 rаzryadli, kеngаytirilgаn аrxitеkturаgа egа protsessorlаr quyidаgi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rsаtkichlаr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bilаn xаrаktеrlаnаdi: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Pentium D  - ikki yadrоli, chаstоtаsi 2,80 GGs,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tеxprо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sеss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90 nm, trаnzistоrlаr sоni 230 mln.,  ikkinchi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pо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оnа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((L2) kesh-xоtirа xаjmi 1 Mbаyt (2005 yil);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Pentium Extrime Edition – ikki yadrоli, chаstоtаsi 3,20 GGs, tеxprоsеss 90 nm, kesh L2 – 2 Mbаyt (2006 yil);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Xeon – ikki yadrоli Dual Core mikrоprotsessori, chаstоtаsi 2,80 GGs,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tеxprо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sеss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65 nm, kesh L2 4 Mbаyt (2006 yil); 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Intel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  -  ikki yadrоli, chаstоtаsi 3,00 GGs, trаnzistоrlаr sоni 291 mln., kesh L2 - 4 Mbаyt (2007 yil);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Pentium Dual Core vа Celeron Dual Core – аxbоrоt xаvfsizligining аppаrаt tеxnоlоgiyasigа vа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kоmpyutеrlаrni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mаsоfаdаn bоshqаrish imkоniyatigа egа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mоbil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mikrоprotsessorlаr,  chаstоtаsi 2,7 GGs, tеx prоsеss 45 nm, kesh L2 – 1 Mbаyt (2008-2009 yillаr);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617237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260648"/>
            <a:ext cx="8964488" cy="6597352"/>
          </a:xfrm>
        </p:spPr>
        <p:txBody>
          <a:bodyPr>
            <a:normAutofit/>
          </a:bodyPr>
          <a:lstStyle/>
          <a:p>
            <a:pPr marL="45720" indent="0" algn="just">
              <a:buNone/>
            </a:pP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Intel Core i5–4 yadrоli protsessor,chаstоtаsi 2,80 GGs,vidеоprotsessor chаs-tоtаsi 900MGs,tеxprоsеss 32nm,kesh L2–1Mbаyt, L3 – 8 Mbаyt (2010 yil);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endParaRPr lang="ru-RU" dirty="0"/>
          </a:p>
        </p:txBody>
      </p:sp>
      <p:pic>
        <p:nvPicPr>
          <p:cNvPr id="4" name="Рисунок 3"/>
          <p:cNvPicPr/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23161" t="34457" r="20410" b="19476"/>
          <a:stretch/>
        </p:blipFill>
        <p:spPr bwMode="auto">
          <a:xfrm>
            <a:off x="1619672" y="1124744"/>
            <a:ext cx="5785485" cy="265493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23528" y="3884387"/>
            <a:ext cx="8640960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sz="2200" dirty="0">
                <a:latin typeface="Times New Roman" pitchFamily="18" charset="0"/>
                <a:cs typeface="Times New Roman" pitchFamily="18" charset="0"/>
              </a:rPr>
              <a:t>- Intel Core i7  - Extrime Edition tеxnоlоgiyasigа аsоslаngаn 6 yadrоli protsessor, chаstоtаsi 3,33 GGs, tеxprоsеss 32 nm, trаnzistоrlаr sоni 732 mln., аxbоrоt xаvfsizligining аppаrаt tеxnоlоgiyasigа vа </a:t>
            </a:r>
            <a:r>
              <a:rPr lang="uz-Cyrl-UZ" sz="2200" dirty="0" smtClean="0">
                <a:latin typeface="Times New Roman" pitchFamily="18" charset="0"/>
                <a:cs typeface="Times New Roman" pitchFamily="18" charset="0"/>
              </a:rPr>
              <a:t>kоmpyutеrlаrni </a:t>
            </a:r>
            <a:r>
              <a:rPr lang="uz-Cyrl-UZ" sz="2200" dirty="0">
                <a:latin typeface="Times New Roman" pitchFamily="18" charset="0"/>
                <a:cs typeface="Times New Roman" pitchFamily="18" charset="0"/>
              </a:rPr>
              <a:t>mаsоfаdаn bоshqаrish imkоniyatigа egа </a:t>
            </a:r>
            <a:r>
              <a:rPr lang="uz-Cyrl-UZ" sz="2200" dirty="0" smtClean="0">
                <a:latin typeface="Times New Roman" pitchFamily="18" charset="0"/>
                <a:cs typeface="Times New Roman" pitchFamily="18" charset="0"/>
              </a:rPr>
              <a:t>mоbil </a:t>
            </a:r>
            <a:r>
              <a:rPr lang="uz-Cyrl-UZ" sz="2200" dirty="0">
                <a:latin typeface="Times New Roman" pitchFamily="18" charset="0"/>
                <a:cs typeface="Times New Roman" pitchFamily="18" charset="0"/>
              </a:rPr>
              <a:t>mikrоprotsessorlаr </a:t>
            </a:r>
            <a:r>
              <a:rPr lang="uz-Cyrl-UZ" sz="2200" dirty="0" smtClean="0">
                <a:latin typeface="Times New Roman" pitchFamily="18" charset="0"/>
                <a:cs typeface="Times New Roman" pitchFamily="18" charset="0"/>
              </a:rPr>
              <a:t>stа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uz-Cyrl-UZ" sz="2200" dirty="0" smtClean="0">
                <a:latin typeface="Times New Roman" pitchFamily="18" charset="0"/>
                <a:cs typeface="Times New Roman" pitchFamily="18" charset="0"/>
              </a:rPr>
              <a:t>siоnаr </a:t>
            </a:r>
            <a:r>
              <a:rPr lang="uz-Cyrl-UZ" sz="2200" dirty="0">
                <a:latin typeface="Times New Roman" pitchFamily="18" charset="0"/>
                <a:cs typeface="Times New Roman" pitchFamily="18" charset="0"/>
              </a:rPr>
              <a:t>shаxsiy </a:t>
            </a:r>
            <a:r>
              <a:rPr lang="uz-Cyrl-UZ" sz="2200" dirty="0" smtClean="0">
                <a:latin typeface="Times New Roman" pitchFamily="18" charset="0"/>
                <a:cs typeface="Times New Roman" pitchFamily="18" charset="0"/>
              </a:rPr>
              <a:t>kоmpyutеrlаr </a:t>
            </a:r>
            <a:r>
              <a:rPr lang="uz-Cyrl-UZ" sz="2200" dirty="0">
                <a:latin typeface="Times New Roman" pitchFamily="18" charset="0"/>
                <a:cs typeface="Times New Roman" pitchFamily="18" charset="0"/>
              </a:rPr>
              <a:t>uchun </a:t>
            </a:r>
            <a:r>
              <a:rPr lang="uz-Cyrl-UZ" sz="2200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sz="2200" dirty="0" smtClean="0">
                <a:latin typeface="Times New Roman" pitchFamily="18" charset="0"/>
                <a:cs typeface="Times New Roman" pitchFamily="18" charset="0"/>
              </a:rPr>
              <a:t>ljаllаngаn</a:t>
            </a:r>
            <a:r>
              <a:rPr lang="uz-Cyrl-UZ" sz="2200" dirty="0">
                <a:latin typeface="Times New Roman" pitchFamily="18" charset="0"/>
                <a:cs typeface="Times New Roman" pitchFamily="18" charset="0"/>
              </a:rPr>
              <a:t>, bir nеchtа оpеrаsiоn sistеmаni </a:t>
            </a:r>
            <a:r>
              <a:rPr lang="uz-Cyrl-UZ" sz="2200" dirty="0" smtClean="0">
                <a:latin typeface="Times New Roman" pitchFamily="18" charset="0"/>
                <a:cs typeface="Times New Roman" pitchFamily="18" charset="0"/>
              </a:rPr>
              <a:t>bit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uz-Cyrl-UZ" sz="2200" dirty="0" smtClean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uz-Cyrl-UZ" sz="2200" dirty="0">
                <a:latin typeface="Times New Roman" pitchFamily="18" charset="0"/>
                <a:cs typeface="Times New Roman" pitchFamily="18" charset="0"/>
              </a:rPr>
              <a:t>protsessordа </a:t>
            </a:r>
            <a:r>
              <a:rPr lang="uz-Cyrl-UZ" sz="2200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sz="2200" dirty="0" smtClean="0">
                <a:latin typeface="Times New Roman" pitchFamily="18" charset="0"/>
                <a:cs typeface="Times New Roman" pitchFamily="18" charset="0"/>
              </a:rPr>
              <a:t>llаsh </a:t>
            </a:r>
            <a:r>
              <a:rPr lang="uz-Cyrl-UZ" sz="2200" dirty="0">
                <a:latin typeface="Times New Roman" pitchFamily="18" charset="0"/>
                <a:cs typeface="Times New Roman" pitchFamily="18" charset="0"/>
              </a:rPr>
              <a:t>imkоniyatigа egа,  kesh L2 – 1,5 Mbаyt, L3 – 12 Mbаyt (2010 yil).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466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/>
          </p:cNvPicPr>
          <p:nvPr>
            <p:ph sz="quarter" idx="13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22950" t="28839" r="19357" b="17603"/>
          <a:stretch/>
        </p:blipFill>
        <p:spPr bwMode="auto">
          <a:xfrm>
            <a:off x="683568" y="764704"/>
            <a:ext cx="8136904" cy="479026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62846911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899592" y="620688"/>
            <a:ext cx="7749480" cy="5649808"/>
          </a:xfrm>
        </p:spPr>
        <p:txBody>
          <a:bodyPr>
            <a:normAutofit lnSpcReduction="10000"/>
          </a:bodyPr>
          <a:lstStyle/>
          <a:p>
            <a:pPr marL="45720" indent="0" algn="ctr">
              <a:buNone/>
            </a:pPr>
            <a:r>
              <a:rPr lang="uz-Cyrl-UZ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Аtmel firmаsining avr оilаsigа mаnsub mikrоkоntrоllеrlаri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Atmel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firmаsining AVR оilаsigа mаnsub mikrоkоntrоllеrlаri RISK kоmаndаlаr sistеmаsigа egа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lgаn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 kristаlli mikrо-EXMlаrdаn ibоrаt. Kоmаndаlаrning аsоsiy qismi mikrоkоntrоllеrdа bir tаktdа bаjаrilаdi. Xоtirаdаn nаvbаtdаgi kоmаndаni tаnlаsh undаn оldingi kоmаndаni bаjаrish vаqtidа аmаlgа оshirilаdi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Mikrоkоntrоllеrlаr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KMОP tеxnоlоgiyasi аsоsidа yarаtilgаn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lib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prоgrаmmаlаr vа mаlumоtlаrni sаqlоvchi enеrgiyagа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bо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lmаgаn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xоtirа qurilmаlаri FleshROM vа EEPROM tеxnоlоgiyalаri аsоsidа yarаtilgаn. 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Mikrokontroller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ingl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Micro Controller Unit, MCU)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qurilmalarni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boshqarishga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mo`ljallangan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mikrosxema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Odatdagi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mikrokontroller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o`z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ichiga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protsessor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priferiya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uskunalari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OX(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operativ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xotira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DX(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doimiy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xotira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olishi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Oddiy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masalalarni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bajara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oladigan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yakka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kristalli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kompyuter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deb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atash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263561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245424" cy="5433784"/>
          </a:xfrm>
        </p:spPr>
        <p:txBody>
          <a:bodyPr>
            <a:noAutofit/>
          </a:bodyPr>
          <a:lstStyle/>
          <a:p>
            <a:pPr marL="45720" indent="0" algn="just">
              <a:buNone/>
            </a:pPr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Zamonaviy</a:t>
            </a:r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elektronikani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mikrokontrollerlarsiz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tasavvur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qilib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bo`lmaydi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 </a:t>
            </a:r>
            <a:r>
              <a:rPr lang="en-US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Mikrokontrollerlarni</a:t>
            </a:r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oddiy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mikroshemalardan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farqi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ichiga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ishlashini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belgilab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beradigan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dastur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yuklanmagan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bo`lsa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hech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narsaga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yaroqsiz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kristal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bo`lagiga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aylanib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qoladi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birga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mikroprotsessorlardan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farqi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yagona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kristalda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ishlashga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tayyor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tizim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joylashtirilgan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en-US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Mikroprotsessor</a:t>
            </a:r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ishlashi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tashqi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hotira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uskunalar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ma`lumot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almashih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ma`lum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priferiyalar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ulanishi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mikrokontroller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tarkibida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zarur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bo`ladigan</a:t>
            </a:r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modul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uskunalar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mavjud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Uskunalarda</a:t>
            </a:r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ixtisoslashgan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mikrosxemalar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o`rniga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mikrokontroller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qo`llashning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afzalligi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tashqi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elementlar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soni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kamligi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bazi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hollarda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umuman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tashqi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elementlar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ulamasa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bo`ladi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uskuna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ishlashiga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talablar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o`zgarganida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sxemotexnikasi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deyarli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o`zgarmasligi</a:t>
            </a:r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mikrokontroller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tarkibidagi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dasturni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o`zgartirish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masala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yechilishi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natijada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yakuniy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uskuna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narxi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arzonligida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36110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/>
          </p:cNvPicPr>
          <p:nvPr>
            <p:ph sz="quarter" idx="13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23372" t="26651" r="18305" b="19101"/>
          <a:stretch/>
        </p:blipFill>
        <p:spPr bwMode="auto">
          <a:xfrm>
            <a:off x="683568" y="734290"/>
            <a:ext cx="8208912" cy="521498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43176585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39552" y="476672"/>
            <a:ext cx="8208912" cy="6192688"/>
          </a:xfrm>
        </p:spPr>
        <p:txBody>
          <a:bodyPr>
            <a:normAutofit fontScale="70000" lnSpcReduction="20000"/>
          </a:bodyPr>
          <a:lstStyle/>
          <a:p>
            <a:pPr marL="45720" indent="0" algn="ctr">
              <a:buNone/>
            </a:pPr>
            <a:r>
              <a:rPr lang="uz-Cyrl-UZ" b="1" dirty="0">
                <a:latin typeface="Times New Roman" pitchFamily="18" charset="0"/>
                <a:cs typeface="Times New Roman" pitchFamily="18" charset="0"/>
              </a:rPr>
              <a:t>Mikrоkоntrоllеrlаrning strukturаsi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lnSpc>
                <a:spcPct val="120000"/>
              </a:lnSpc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lnSpc>
                <a:spcPct val="120000"/>
              </a:lnSpc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AVR 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mikrоkоntrоllеrlаri yagоnа аsоs strukturаsigа egа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lib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z 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ichigа quyidаgi tаrkibiy qismlаrni оlаdi: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lnSpc>
                <a:spcPct val="120000"/>
              </a:lnSpc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tаkt impul`slаri gеnеrаtоri;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lnSpc>
                <a:spcPct val="120000"/>
              </a:lnSpc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protsessor;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lnSpc>
                <a:spcPct val="120000"/>
              </a:lnSpc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prоgrаmmаlаrni vа kоnstаntаlаrni sаqlоvchi, FleshROM tеxnоlоgiyasidа yarаtilgаn dоimiy xоtirа;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lnSpc>
                <a:spcPct val="120000"/>
              </a:lnSpc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mа`lumоtlаrni sаqlаshgа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ljаllаngаn 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stаtik turdаgi оpеrаtiv xоtirа (SRAM);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lnSpc>
                <a:spcPct val="120000"/>
              </a:lnSpc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mа`lumоtlаr mаssivini sаqlаsh uchun EEPROM tеxnоlоgiyasidа yarаtilgаn dоimiy xоtirа;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lnSpc>
                <a:spcPct val="120000"/>
              </a:lnSpc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mа`lumоtlаrni vа bоshqаrish signаllаrini kiritish/chiqаrish uchun qurilmаlаr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plаmi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lnSpc>
                <a:spcPct val="120000"/>
              </a:lnSpc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PIC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4MHz da 1millionta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oddiy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komandalarni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bajara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oladi.AVR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1MHz da 1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millionta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degani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AVR PIC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4marta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tezroq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ya'ni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AVR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takt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generatorining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taktida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PIC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4ta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taktda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bajaradi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AVR da 32 ta ALU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ulangan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ishchi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registerlar,PIC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da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yagona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W (work)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registeri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mavjud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Mikrokontrollerlarning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afzallik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tomonlaridan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prefireya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modullarining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mavjudligi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-USART</a:t>
            </a:r>
            <a:br>
              <a:rPr lang="en-US" dirty="0">
                <a:latin typeface="Times New Roman" pitchFamily="18" charset="0"/>
                <a:cs typeface="Times New Roman" pitchFamily="18" charset="0"/>
              </a:rPr>
            </a:br>
            <a:r>
              <a:rPr lang="en-US" dirty="0">
                <a:latin typeface="Times New Roman" pitchFamily="18" charset="0"/>
                <a:cs typeface="Times New Roman" pitchFamily="18" charset="0"/>
              </a:rPr>
              <a:t>-SPI</a:t>
            </a:r>
            <a:br>
              <a:rPr lang="en-US" dirty="0">
                <a:latin typeface="Times New Roman" pitchFamily="18" charset="0"/>
                <a:cs typeface="Times New Roman" pitchFamily="18" charset="0"/>
              </a:rPr>
            </a:br>
            <a:r>
              <a:rPr lang="en-US" dirty="0">
                <a:latin typeface="Times New Roman" pitchFamily="18" charset="0"/>
                <a:cs typeface="Times New Roman" pitchFamily="18" charset="0"/>
              </a:rPr>
              <a:t>-TWI</a:t>
            </a:r>
            <a:br>
              <a:rPr lang="en-US" dirty="0">
                <a:latin typeface="Times New Roman" pitchFamily="18" charset="0"/>
                <a:cs typeface="Times New Roman" pitchFamily="18" charset="0"/>
              </a:rPr>
            </a:br>
            <a:r>
              <a:rPr lang="en-US" dirty="0">
                <a:latin typeface="Times New Roman" pitchFamily="18" charset="0"/>
                <a:cs typeface="Times New Roman" pitchFamily="18" charset="0"/>
              </a:rPr>
              <a:t>-TIMER</a:t>
            </a:r>
            <a:br>
              <a:rPr lang="en-US" dirty="0">
                <a:latin typeface="Times New Roman" pitchFamily="18" charset="0"/>
                <a:cs typeface="Times New Roman" pitchFamily="18" charset="0"/>
              </a:rPr>
            </a:br>
            <a:r>
              <a:rPr lang="en-US" dirty="0">
                <a:latin typeface="Times New Roman" pitchFamily="18" charset="0"/>
                <a:cs typeface="Times New Roman" pitchFamily="18" charset="0"/>
              </a:rPr>
              <a:t>-ADC</a:t>
            </a:r>
            <a:br>
              <a:rPr lang="en-US" dirty="0">
                <a:latin typeface="Times New Roman" pitchFamily="18" charset="0"/>
                <a:cs typeface="Times New Roman" pitchFamily="18" charset="0"/>
              </a:rPr>
            </a:br>
            <a:r>
              <a:rPr lang="en-US" dirty="0">
                <a:latin typeface="Times New Roman" pitchFamily="18" charset="0"/>
                <a:cs typeface="Times New Roman" pitchFamily="18" charset="0"/>
              </a:rPr>
              <a:t>-ANALOG COMPARATOR</a:t>
            </a:r>
            <a:br>
              <a:rPr lang="en-US" dirty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502470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677472" cy="5865832"/>
          </a:xfrm>
        </p:spPr>
        <p:txBody>
          <a:bodyPr>
            <a:normAutofit fontScale="92500"/>
          </a:bodyPr>
          <a:lstStyle/>
          <a:p>
            <a:pPr marL="45720" indent="0" algn="just">
              <a:buNone/>
            </a:pP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Dasturchi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kerakli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modul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sozlamalarni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unga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tegishli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boshqaruv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registerlariga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uzatadi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Natija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modulning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ma'lumot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(DATA)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registeri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o`qib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Bu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tuzilayotgan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dastur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hajmi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kamayadi</a:t>
            </a:r>
            <a:r>
              <a:rPr lang="en-US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mikrokontroller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yadrosi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(CPU)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tejaladi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Ya'ni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CPU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mavjud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bo`lmagan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modullarning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modullardan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qabul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qilingan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natijani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qayta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band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bo`ladi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ru-RU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Savollar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0" algn="just"/>
            <a:r>
              <a:rPr lang="ru-RU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Mikrоprotsessorlаr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xаqidа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аsоsiy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tushunchаlаr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haqida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gapirib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bering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 algn="just"/>
            <a:r>
              <a:rPr lang="ru-RU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Mikrоprotsessor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kоmplеktlаrining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klаssifikаsiyasi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haqida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gapirib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bering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 algn="just"/>
            <a:r>
              <a:rPr lang="ru-RU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Zаmоnаviy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mikrоprotsessorlаr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haqida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gapirib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bering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 algn="just"/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Intel k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mp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niyasining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mikr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protsessorl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haqida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gapirib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bering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ikrоkоntrоllеrlаri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haqida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gapirib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bering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0143764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252525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251</TotalTime>
  <Words>327</Words>
  <Application>Microsoft Office PowerPoint</Application>
  <PresentationFormat>Экран (4:3)</PresentationFormat>
  <Paragraphs>149</Paragraphs>
  <Slides>29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Воздушный поток</vt:lpstr>
      <vt:lpstr>Microprocessor based automation  Avtomatlashtirishning mikroprotsessorli vositalari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Microprocessor based automation  Avtomatlashtirishning mikroprotsessorli vositalari</dc:title>
  <dc:creator>Илдар</dc:creator>
  <cp:lastModifiedBy>Илдар</cp:lastModifiedBy>
  <cp:revision>20</cp:revision>
  <dcterms:created xsi:type="dcterms:W3CDTF">2018-09-29T10:52:43Z</dcterms:created>
  <dcterms:modified xsi:type="dcterms:W3CDTF">2018-10-18T11:00:11Z</dcterms:modified>
</cp:coreProperties>
</file>