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40" r:id="rId2"/>
    <p:sldMasterId id="2147483852" r:id="rId3"/>
    <p:sldMasterId id="2147483960" r:id="rId4"/>
    <p:sldMasterId id="2147483984" r:id="rId5"/>
    <p:sldMasterId id="2147483996" r:id="rId6"/>
  </p:sldMasterIdLst>
  <p:sldIdLst>
    <p:sldId id="256" r:id="rId7"/>
    <p:sldId id="257" r:id="rId8"/>
    <p:sldId id="333" r:id="rId9"/>
    <p:sldId id="267" r:id="rId10"/>
    <p:sldId id="399" r:id="rId11"/>
    <p:sldId id="377" r:id="rId12"/>
    <p:sldId id="415" r:id="rId13"/>
    <p:sldId id="395" r:id="rId14"/>
    <p:sldId id="348" r:id="rId15"/>
    <p:sldId id="291" r:id="rId16"/>
    <p:sldId id="370" r:id="rId17"/>
    <p:sldId id="374" r:id="rId18"/>
    <p:sldId id="278" r:id="rId19"/>
    <p:sldId id="300" r:id="rId20"/>
    <p:sldId id="301" r:id="rId21"/>
    <p:sldId id="318" r:id="rId22"/>
    <p:sldId id="382" r:id="rId23"/>
    <p:sldId id="356" r:id="rId24"/>
    <p:sldId id="384" r:id="rId25"/>
    <p:sldId id="357" r:id="rId26"/>
    <p:sldId id="375" r:id="rId27"/>
    <p:sldId id="385" r:id="rId28"/>
    <p:sldId id="413" r:id="rId29"/>
    <p:sldId id="403" r:id="rId30"/>
    <p:sldId id="404" r:id="rId31"/>
    <p:sldId id="405" r:id="rId32"/>
    <p:sldId id="408" r:id="rId33"/>
    <p:sldId id="406" r:id="rId34"/>
    <p:sldId id="414" r:id="rId35"/>
    <p:sldId id="275" r:id="rId3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CCFF"/>
    <a:srgbClr val="9DB3F1"/>
    <a:srgbClr val="FBDDF2"/>
    <a:srgbClr val="DBF9FD"/>
    <a:srgbClr val="C3D9F3"/>
    <a:srgbClr val="7B66F6"/>
    <a:srgbClr val="C6BDFB"/>
    <a:srgbClr val="D5EBE4"/>
    <a:srgbClr val="D2ECB6"/>
    <a:srgbClr val="DEDE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8B1032C-EA38-4F05-BA0D-38AFFFC7BED3}" styleName="Светлый стиль 3 - акцент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1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process2" loCatId="process" qsTypeId="urn:microsoft.com/office/officeart/2005/8/quickstyle/3d2" qsCatId="3D" csTypeId="urn:microsoft.com/office/officeart/2005/8/colors/colorful5" csCatId="colorful" phldr="1"/>
      <dgm:spPr/>
      <dgm:t>
        <a:bodyPr/>
        <a:lstStyle/>
        <a:p>
          <a:endParaRPr lang="ru-RU"/>
        </a:p>
      </dgm:t>
    </dgm:pt>
    <dgm:pt modelId="{CE68BF6F-7410-446D-ACC7-EF4BE4BEDA00}">
      <dgm:prSet phldrT="[Текст]" custT="1"/>
      <dgm:spPr/>
      <dgm:t>
        <a:bodyPr/>
        <a:lstStyle/>
        <a:p>
          <a:pPr algn="l" defTabSz="1089025">
            <a:lnSpc>
              <a:spcPct val="100000"/>
            </a:lnSpc>
            <a:tabLst/>
          </a:pPr>
          <a:r>
            <a:rPr lang="ru-RU" sz="2800" dirty="0" smtClean="0">
              <a:latin typeface="Times New Roman" pitchFamily="18" charset="0"/>
              <a:cs typeface="Times New Roman" pitchFamily="18" charset="0"/>
            </a:rPr>
            <a:t>27.1. </a:t>
          </a:r>
          <a:r>
            <a:rPr lang="ru-RU" sz="2800" dirty="0" err="1" smtClean="0">
              <a:latin typeface="Times New Roman" pitchFamily="18" charset="0"/>
              <a:cs typeface="Times New Roman" pitchFamily="18" charset="0"/>
            </a:rPr>
            <a:t>Цилиндрсимон</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бирикмаларни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йиғишда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технологиклик</a:t>
          </a:r>
          <a:r>
            <a:rPr lang="ru-RU" sz="2800" dirty="0" smtClean="0">
              <a:latin typeface="Times New Roman" pitchFamily="18" charset="0"/>
              <a:cs typeface="Times New Roman" pitchFamily="18" charset="0"/>
            </a:rPr>
            <a:t>.</a:t>
          </a:r>
          <a:endParaRPr lang="ru-RU" sz="2800" dirty="0">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dgm:t>
        <a:bodyPr/>
        <a:lstStyle/>
        <a:p>
          <a:endParaRPr lang="ru-RU"/>
        </a:p>
      </dgm:t>
    </dgm:pt>
    <dgm:pt modelId="{A7E40F65-6355-4EC4-93C7-F779B67C4704}">
      <dgm:prSet phldrT="[Текст]" custT="1"/>
      <dgm:spPr/>
      <dgm:t>
        <a:bodyPr/>
        <a:lstStyle/>
        <a:p>
          <a:pPr algn="l">
            <a:lnSpc>
              <a:spcPct val="130000"/>
            </a:lnSpc>
            <a:spcAft>
              <a:spcPts val="0"/>
            </a:spcAft>
            <a:tabLst/>
          </a:pPr>
          <a:r>
            <a:rPr lang="ru-RU" sz="2800" dirty="0" smtClean="0">
              <a:latin typeface="Times New Roman" pitchFamily="18" charset="0"/>
              <a:cs typeface="Times New Roman" pitchFamily="18" charset="0"/>
            </a:rPr>
            <a:t>27.2. </a:t>
          </a:r>
          <a:r>
            <a:rPr lang="ru-RU" sz="2800" dirty="0" err="1" smtClean="0">
              <a:latin typeface="Times New Roman" pitchFamily="18" charset="0"/>
              <a:cs typeface="Times New Roman" pitchFamily="18" charset="0"/>
            </a:rPr>
            <a:t>Йиғиш</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жараёнларининг</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конструкцияларини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турлари</a:t>
          </a:r>
          <a:r>
            <a:rPr lang="ru-RU" sz="2800" dirty="0" smtClean="0">
              <a:latin typeface="Times New Roman" pitchFamily="18" charset="0"/>
              <a:cs typeface="Times New Roman" pitchFamily="18" charset="0"/>
            </a:rPr>
            <a:t>.</a:t>
          </a:r>
          <a:endParaRPr lang="ru-RU" sz="2800" dirty="0">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dgm:t>
        <a:bodyPr/>
        <a:lstStyle/>
        <a:p>
          <a:endParaRPr lang="ru-RU"/>
        </a:p>
      </dgm:t>
    </dgm:pt>
    <dgm:pt modelId="{669B5848-C471-4A74-B544-B00C90A9E223}" type="pres">
      <dgm:prSet presAssocID="{8F9FC7F7-8A43-483A-8500-4353DD0BC143}" presName="linearFlow" presStyleCnt="0">
        <dgm:presLayoutVars>
          <dgm:resizeHandles val="exact"/>
        </dgm:presLayoutVars>
      </dgm:prSet>
      <dgm:spPr/>
      <dgm:t>
        <a:bodyPr/>
        <a:lstStyle/>
        <a:p>
          <a:endParaRPr lang="ru-RU"/>
        </a:p>
      </dgm:t>
    </dgm:pt>
    <dgm:pt modelId="{EBFC7441-C15C-41B8-BF6B-8C449C6B1F17}" type="pres">
      <dgm:prSet presAssocID="{CE68BF6F-7410-446D-ACC7-EF4BE4BEDA00}" presName="node" presStyleLbl="node1" presStyleIdx="0" presStyleCnt="2" custScaleX="153423">
        <dgm:presLayoutVars>
          <dgm:bulletEnabled val="1"/>
        </dgm:presLayoutVars>
      </dgm:prSet>
      <dgm:spPr/>
      <dgm:t>
        <a:bodyPr/>
        <a:lstStyle/>
        <a:p>
          <a:endParaRPr lang="ru-RU"/>
        </a:p>
      </dgm:t>
    </dgm:pt>
    <dgm:pt modelId="{520FF69C-86D1-4942-960C-C87DE6C1FC0C}" type="pres">
      <dgm:prSet presAssocID="{5B3AC45A-9C2D-4CC1-AC67-1038A2431F78}" presName="sibTrans" presStyleLbl="sibTrans2D1" presStyleIdx="0" presStyleCnt="1" custScaleX="112849"/>
      <dgm:spPr/>
      <dgm:t>
        <a:bodyPr/>
        <a:lstStyle/>
        <a:p>
          <a:endParaRPr lang="ru-RU"/>
        </a:p>
      </dgm:t>
    </dgm:pt>
    <dgm:pt modelId="{9C03EE0F-8E0E-4BE4-804F-0059D5DF4E60}" type="pres">
      <dgm:prSet presAssocID="{5B3AC45A-9C2D-4CC1-AC67-1038A2431F78}" presName="connectorText" presStyleLbl="sibTrans2D1" presStyleIdx="0" presStyleCnt="1"/>
      <dgm:spPr/>
      <dgm:t>
        <a:bodyPr/>
        <a:lstStyle/>
        <a:p>
          <a:endParaRPr lang="ru-RU"/>
        </a:p>
      </dgm:t>
    </dgm:pt>
    <dgm:pt modelId="{716B0662-1477-4FD7-934C-B7F744A2A6A1}" type="pres">
      <dgm:prSet presAssocID="{A7E40F65-6355-4EC4-93C7-F779B67C4704}" presName="node" presStyleLbl="node1" presStyleIdx="1" presStyleCnt="2" custScaleX="153423">
        <dgm:presLayoutVars>
          <dgm:bulletEnabled val="1"/>
        </dgm:presLayoutVars>
      </dgm:prSet>
      <dgm:spPr/>
      <dgm:t>
        <a:bodyPr/>
        <a:lstStyle/>
        <a:p>
          <a:endParaRPr lang="ru-RU"/>
        </a:p>
      </dgm:t>
    </dgm:pt>
  </dgm:ptLst>
  <dgm:cxnLst>
    <dgm:cxn modelId="{D1F3A8AD-7D60-46D5-8C21-D051F0208422}" type="presOf" srcId="{8F9FC7F7-8A43-483A-8500-4353DD0BC143}" destId="{669B5848-C471-4A74-B544-B00C90A9E223}" srcOrd="0" destOrd="0" presId="urn:microsoft.com/office/officeart/2005/8/layout/process2"/>
    <dgm:cxn modelId="{6089FC96-D811-4F2E-B5B1-BA0C85DEEC3C}" type="presOf" srcId="{5B3AC45A-9C2D-4CC1-AC67-1038A2431F78}" destId="{9C03EE0F-8E0E-4BE4-804F-0059D5DF4E60}" srcOrd="1" destOrd="0" presId="urn:microsoft.com/office/officeart/2005/8/layout/process2"/>
    <dgm:cxn modelId="{F89BF742-AB2E-4810-B9DC-21AB8741DBA2}" srcId="{8F9FC7F7-8A43-483A-8500-4353DD0BC143}" destId="{A7E40F65-6355-4EC4-93C7-F779B67C4704}" srcOrd="1" destOrd="0" parTransId="{EBFF239E-0102-4991-A213-A135518A0B5A}" sibTransId="{D4DD5C93-E37A-4C5F-AA1A-B05C91C7DE7B}"/>
    <dgm:cxn modelId="{843FBE54-6FC1-4E85-B4F5-C35C1E2406DC}" type="presOf" srcId="{CE68BF6F-7410-446D-ACC7-EF4BE4BEDA00}" destId="{EBFC7441-C15C-41B8-BF6B-8C449C6B1F17}" srcOrd="0" destOrd="0" presId="urn:microsoft.com/office/officeart/2005/8/layout/process2"/>
    <dgm:cxn modelId="{8CD24D8A-3140-4224-B0B0-FAD8D97DCA99}" type="presOf" srcId="{5B3AC45A-9C2D-4CC1-AC67-1038A2431F78}" destId="{520FF69C-86D1-4942-960C-C87DE6C1FC0C}" srcOrd="0" destOrd="0" presId="urn:microsoft.com/office/officeart/2005/8/layout/process2"/>
    <dgm:cxn modelId="{3B9AD7AC-EF93-4268-BE66-67CD2E421EBD}" srcId="{8F9FC7F7-8A43-483A-8500-4353DD0BC143}" destId="{CE68BF6F-7410-446D-ACC7-EF4BE4BEDA00}" srcOrd="0" destOrd="0" parTransId="{583F6040-F4F6-41F4-8321-F3CCEA7BA1BB}" sibTransId="{5B3AC45A-9C2D-4CC1-AC67-1038A2431F78}"/>
    <dgm:cxn modelId="{952389F0-782B-4951-B244-BA219EC847F0}" type="presOf" srcId="{A7E40F65-6355-4EC4-93C7-F779B67C4704}" destId="{716B0662-1477-4FD7-934C-B7F744A2A6A1}" srcOrd="0" destOrd="0" presId="urn:microsoft.com/office/officeart/2005/8/layout/process2"/>
    <dgm:cxn modelId="{01D90F10-8F98-4150-A6BB-21159567CAE7}" type="presParOf" srcId="{669B5848-C471-4A74-B544-B00C90A9E223}" destId="{EBFC7441-C15C-41B8-BF6B-8C449C6B1F17}" srcOrd="0" destOrd="0" presId="urn:microsoft.com/office/officeart/2005/8/layout/process2"/>
    <dgm:cxn modelId="{7C81F4B5-E715-4490-B08F-D732A949A507}" type="presParOf" srcId="{669B5848-C471-4A74-B544-B00C90A9E223}" destId="{520FF69C-86D1-4942-960C-C87DE6C1FC0C}" srcOrd="1" destOrd="0" presId="urn:microsoft.com/office/officeart/2005/8/layout/process2"/>
    <dgm:cxn modelId="{36FAF69D-24A8-43EA-895D-627AFAFA93AF}" type="presParOf" srcId="{520FF69C-86D1-4942-960C-C87DE6C1FC0C}" destId="{9C03EE0F-8E0E-4BE4-804F-0059D5DF4E60}" srcOrd="0" destOrd="0" presId="urn:microsoft.com/office/officeart/2005/8/layout/process2"/>
    <dgm:cxn modelId="{851F8956-F209-4E15-AC96-A05BE3F43DF4}" type="presParOf" srcId="{669B5848-C471-4A74-B544-B00C90A9E223}" destId="{716B0662-1477-4FD7-934C-B7F744A2A6A1}" srcOrd="2"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FC7441-C15C-41B8-BF6B-8C449C6B1F17}">
      <dsp:nvSpPr>
        <dsp:cNvPr id="0" name=""/>
        <dsp:cNvSpPr/>
      </dsp:nvSpPr>
      <dsp:spPr>
        <a:xfrm>
          <a:off x="216017" y="571"/>
          <a:ext cx="7488845" cy="1871750"/>
        </a:xfrm>
        <a:prstGeom prst="roundRect">
          <a:avLst>
            <a:gd name="adj" fmla="val 10000"/>
          </a:avLst>
        </a:prstGeom>
        <a:gradFill rotWithShape="0">
          <a:gsLst>
            <a:gs pos="0">
              <a:schemeClr val="accent5">
                <a:hueOff val="0"/>
                <a:satOff val="0"/>
                <a:lumOff val="0"/>
                <a:alphaOff val="0"/>
                <a:lumMod val="95000"/>
              </a:schemeClr>
            </a:gs>
            <a:gs pos="100000">
              <a:schemeClr val="accent5">
                <a:hueOff val="0"/>
                <a:satOff val="0"/>
                <a:lumOff val="0"/>
                <a:alphaOff val="0"/>
                <a:shade val="82000"/>
                <a:satMod val="125000"/>
                <a:lumMod val="74000"/>
              </a:schemeClr>
            </a:gs>
          </a:gsLst>
          <a:lin ang="5400000" scaled="0"/>
        </a:gradFill>
        <a:ln>
          <a:noFill/>
        </a:ln>
        <a:effectLst>
          <a:outerShdw blurRad="40005" dist="22984" dir="5400000" rotWithShape="0">
            <a:srgbClr val="000000">
              <a:alpha val="4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089025">
            <a:lnSpc>
              <a:spcPct val="100000"/>
            </a:lnSpc>
            <a:spcBef>
              <a:spcPct val="0"/>
            </a:spcBef>
            <a:spcAft>
              <a:spcPct val="35000"/>
            </a:spcAft>
            <a:tabLst/>
          </a:pPr>
          <a:r>
            <a:rPr lang="ru-RU" sz="2800" kern="1200" dirty="0" smtClean="0">
              <a:latin typeface="Times New Roman" pitchFamily="18" charset="0"/>
              <a:cs typeface="Times New Roman" pitchFamily="18" charset="0"/>
            </a:rPr>
            <a:t>27.1. </a:t>
          </a:r>
          <a:r>
            <a:rPr lang="ru-RU" sz="2800" kern="1200" dirty="0" err="1" smtClean="0">
              <a:latin typeface="Times New Roman" pitchFamily="18" charset="0"/>
              <a:cs typeface="Times New Roman" pitchFamily="18" charset="0"/>
            </a:rPr>
            <a:t>Цилиндрсимон</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бирикмаларни</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йиғишда</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технологиклик</a:t>
          </a:r>
          <a:r>
            <a:rPr lang="ru-RU" sz="2800" kern="1200" dirty="0" smtClean="0">
              <a:latin typeface="Times New Roman" pitchFamily="18" charset="0"/>
              <a:cs typeface="Times New Roman" pitchFamily="18" charset="0"/>
            </a:rPr>
            <a:t>.</a:t>
          </a:r>
          <a:endParaRPr lang="ru-RU" sz="2800" kern="1200" dirty="0">
            <a:latin typeface="Times New Roman" pitchFamily="18" charset="0"/>
            <a:cs typeface="Times New Roman" pitchFamily="18" charset="0"/>
          </a:endParaRPr>
        </a:p>
      </dsp:txBody>
      <dsp:txXfrm>
        <a:off x="270839" y="55393"/>
        <a:ext cx="7379201" cy="1762106"/>
      </dsp:txXfrm>
    </dsp:sp>
    <dsp:sp modelId="{520FF69C-86D1-4942-960C-C87DE6C1FC0C}">
      <dsp:nvSpPr>
        <dsp:cNvPr id="0" name=""/>
        <dsp:cNvSpPr/>
      </dsp:nvSpPr>
      <dsp:spPr>
        <a:xfrm rot="5400000">
          <a:off x="3564392" y="1919116"/>
          <a:ext cx="792094" cy="842287"/>
        </a:xfrm>
        <a:prstGeom prst="rightArrow">
          <a:avLst>
            <a:gd name="adj1" fmla="val 60000"/>
            <a:gd name="adj2" fmla="val 50000"/>
          </a:avLst>
        </a:prstGeom>
        <a:solidFill>
          <a:schemeClr val="accent5">
            <a:hueOff val="0"/>
            <a:satOff val="0"/>
            <a:lumOff val="0"/>
            <a:alphaOff val="0"/>
          </a:schemeClr>
        </a:solidFill>
        <a:ln>
          <a:noFill/>
        </a:ln>
        <a:effectLst>
          <a:outerShdw blurRad="40005" dist="22984" dir="5400000" rotWithShape="0">
            <a:srgbClr val="000000">
              <a:alpha val="4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endParaRPr lang="ru-RU" sz="4100" kern="1200"/>
        </a:p>
      </dsp:txBody>
      <dsp:txXfrm rot="-5400000">
        <a:off x="3707752" y="1944213"/>
        <a:ext cx="505373" cy="554466"/>
      </dsp:txXfrm>
    </dsp:sp>
    <dsp:sp modelId="{716B0662-1477-4FD7-934C-B7F744A2A6A1}">
      <dsp:nvSpPr>
        <dsp:cNvPr id="0" name=""/>
        <dsp:cNvSpPr/>
      </dsp:nvSpPr>
      <dsp:spPr>
        <a:xfrm>
          <a:off x="216017" y="2808197"/>
          <a:ext cx="7488845" cy="1871750"/>
        </a:xfrm>
        <a:prstGeom prst="roundRect">
          <a:avLst>
            <a:gd name="adj" fmla="val 10000"/>
          </a:avLst>
        </a:prstGeom>
        <a:gradFill rotWithShape="0">
          <a:gsLst>
            <a:gs pos="0">
              <a:schemeClr val="accent5">
                <a:hueOff val="-1031223"/>
                <a:satOff val="-12017"/>
                <a:lumOff val="-2158"/>
                <a:alphaOff val="0"/>
                <a:lumMod val="95000"/>
              </a:schemeClr>
            </a:gs>
            <a:gs pos="100000">
              <a:schemeClr val="accent5">
                <a:hueOff val="-1031223"/>
                <a:satOff val="-12017"/>
                <a:lumOff val="-2158"/>
                <a:alphaOff val="0"/>
                <a:shade val="82000"/>
                <a:satMod val="125000"/>
                <a:lumMod val="74000"/>
              </a:schemeClr>
            </a:gs>
          </a:gsLst>
          <a:lin ang="5400000" scaled="0"/>
        </a:gradFill>
        <a:ln>
          <a:noFill/>
        </a:ln>
        <a:effectLst>
          <a:outerShdw blurRad="40005" dist="22984" dir="5400000" rotWithShape="0">
            <a:srgbClr val="000000">
              <a:alpha val="4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130000"/>
            </a:lnSpc>
            <a:spcBef>
              <a:spcPct val="0"/>
            </a:spcBef>
            <a:spcAft>
              <a:spcPts val="0"/>
            </a:spcAft>
            <a:tabLst/>
          </a:pPr>
          <a:r>
            <a:rPr lang="ru-RU" sz="2800" kern="1200" dirty="0" smtClean="0">
              <a:latin typeface="Times New Roman" pitchFamily="18" charset="0"/>
              <a:cs typeface="Times New Roman" pitchFamily="18" charset="0"/>
            </a:rPr>
            <a:t>27.2. </a:t>
          </a:r>
          <a:r>
            <a:rPr lang="ru-RU" sz="2800" kern="1200" dirty="0" err="1" smtClean="0">
              <a:latin typeface="Times New Roman" pitchFamily="18" charset="0"/>
              <a:cs typeface="Times New Roman" pitchFamily="18" charset="0"/>
            </a:rPr>
            <a:t>Йиғиш</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жараёнларининг</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конструкцияларини</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турлари</a:t>
          </a:r>
          <a:r>
            <a:rPr lang="ru-RU" sz="2800" kern="1200" dirty="0" smtClean="0">
              <a:latin typeface="Times New Roman" pitchFamily="18" charset="0"/>
              <a:cs typeface="Times New Roman" pitchFamily="18" charset="0"/>
            </a:rPr>
            <a:t>.</a:t>
          </a:r>
          <a:endParaRPr lang="ru-RU" sz="2800" kern="1200" dirty="0">
            <a:latin typeface="Times New Roman" pitchFamily="18" charset="0"/>
            <a:cs typeface="Times New Roman" pitchFamily="18" charset="0"/>
          </a:endParaRPr>
        </a:p>
      </dsp:txBody>
      <dsp:txXfrm>
        <a:off x="270839" y="2863019"/>
        <a:ext cx="7379201" cy="1762106"/>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7714724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8915076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81862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166806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3715806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123926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2598441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64978625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8872720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5736246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725569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1254742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3424686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3082352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8469823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071498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80290190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4637844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5687322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55487362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0387826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8871728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1254742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3424686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3082352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8469823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071498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80290190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4637844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5687322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55487362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0387826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887172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FBDDF2"/>
            </a:gs>
            <a:gs pos="73000">
              <a:srgbClr val="DBF9FD"/>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FBDDF2"/>
            </a:gs>
            <a:gs pos="73000">
              <a:srgbClr val="DBF9FD"/>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FBDDF2"/>
            </a:gs>
            <a:gs pos="73000">
              <a:srgbClr val="DBF9FD"/>
            </a:gs>
          </a:gsLst>
          <a:lin ang="13500000" scaled="1"/>
          <a:tileRect/>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31.05.2021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FBDDF2"/>
            </a:gs>
            <a:gs pos="73000">
              <a:srgbClr val="DBF9FD"/>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77466729"/>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FBDDF2"/>
            </a:gs>
            <a:gs pos="73000">
              <a:srgbClr val="DBF9FD"/>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612039191"/>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612039191"/>
      </p:ext>
    </p:extLst>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7.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57.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5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188640"/>
            <a:ext cx="8064896" cy="1296144"/>
          </a:xfrm>
        </p:spPr>
        <p:txBody>
          <a:bodyPr anchor="ctr">
            <a:noAutofit/>
          </a:bodyPr>
          <a:lstStyle/>
          <a:p>
            <a:pPr marL="3175" indent="0" algn="ctr">
              <a:lnSpc>
                <a:spcPct val="130000"/>
              </a:lnSpc>
              <a:buNone/>
            </a:pPr>
            <a:r>
              <a:rPr lang="uz-Cyrl-UZ" sz="2400" b="1" dirty="0" smtClean="0">
                <a:solidFill>
                  <a:srgbClr val="FF0000"/>
                </a:solidFill>
                <a:latin typeface="Times New Roman" pitchFamily="18" charset="0"/>
                <a:cs typeface="Times New Roman" pitchFamily="18" charset="0"/>
              </a:rPr>
              <a:t>27</a:t>
            </a:r>
            <a:r>
              <a:rPr lang="ru-RU" sz="2400" b="1" dirty="0" smtClean="0">
                <a:solidFill>
                  <a:srgbClr val="FF0000"/>
                </a:solidFill>
                <a:latin typeface="Times New Roman" pitchFamily="18" charset="0"/>
                <a:cs typeface="Times New Roman" pitchFamily="18" charset="0"/>
              </a:rPr>
              <a:t>-МАЪРУЗА. </a:t>
            </a:r>
            <a:r>
              <a:rPr lang="ru-RU" sz="2400" dirty="0">
                <a:solidFill>
                  <a:srgbClr val="FF0000"/>
                </a:solidFill>
                <a:latin typeface="Times New Roman" pitchFamily="18" charset="0"/>
                <a:cs typeface="Times New Roman" pitchFamily="18" charset="0"/>
              </a:rPr>
              <a:t>ЙИҒИШ ЖАРАЁНЛАРИНИ АВТОМАТЛАШТИРИШДА КОНСТРУКЦИЯНИНГ ИШЛОВ БЕРИШ ЖАРАЁНИГА МОСЛИГИ</a:t>
            </a:r>
          </a:p>
        </p:txBody>
      </p:sp>
      <p:graphicFrame>
        <p:nvGraphicFramePr>
          <p:cNvPr id="4" name="Схема 3"/>
          <p:cNvGraphicFramePr/>
          <p:nvPr>
            <p:extLst>
              <p:ext uri="{D42A27DB-BD31-4B8C-83A1-F6EECF244321}">
                <p14:modId xmlns:p14="http://schemas.microsoft.com/office/powerpoint/2010/main" val="1144883576"/>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lvl="0" indent="0" algn="ctr">
              <a:spcBef>
                <a:spcPts val="0"/>
              </a:spcBef>
              <a:buNone/>
            </a:pPr>
            <a:r>
              <a:rPr lang="ru-RU" sz="2800" b="1" dirty="0">
                <a:latin typeface="Times New Roman" panose="02020603050405020304" pitchFamily="18" charset="0"/>
                <a:cs typeface="Times New Roman" panose="02020603050405020304" pitchFamily="18" charset="0"/>
              </a:rPr>
              <a:t>27.1. </a:t>
            </a:r>
            <a:r>
              <a:rPr lang="ru-RU" sz="2800" b="1" dirty="0" err="1">
                <a:latin typeface="Times New Roman" panose="02020603050405020304" pitchFamily="18" charset="0"/>
                <a:cs typeface="Times New Roman" panose="02020603050405020304" pitchFamily="18" charset="0"/>
              </a:rPr>
              <a:t>Цилиндрсимон</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бирикмаларни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йиғишда</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технологиклик</a:t>
            </a:r>
            <a:r>
              <a:rPr lang="ru-RU" sz="2800" b="1" dirty="0" smtClean="0">
                <a:latin typeface="Times New Roman" panose="02020603050405020304" pitchFamily="18" charset="0"/>
                <a:cs typeface="Times New Roman" panose="02020603050405020304" pitchFamily="18" charset="0"/>
              </a:rPr>
              <a:t>.</a:t>
            </a:r>
          </a:p>
          <a:p>
            <a:pPr marL="0" lvl="0" indent="0" algn="ctr">
              <a:spcBef>
                <a:spcPts val="0"/>
              </a:spcBef>
              <a:buNone/>
            </a:pPr>
            <a:endParaRPr lang="ru-RU" sz="2800" b="1" dirty="0">
              <a:latin typeface="Times New Roman" panose="02020603050405020304" pitchFamily="18" charset="0"/>
              <a:cs typeface="Times New Roman" panose="02020603050405020304" pitchFamily="18" charset="0"/>
            </a:endParaRPr>
          </a:p>
          <a:p>
            <a:pPr marL="0" lvl="0" indent="536575" algn="just">
              <a:lnSpc>
                <a:spcPct val="120000"/>
              </a:lnSpc>
              <a:spcBef>
                <a:spcPts val="0"/>
              </a:spcBef>
              <a:buNone/>
            </a:pPr>
            <a:r>
              <a:rPr lang="ru-RU" sz="2800" dirty="0">
                <a:latin typeface="Times New Roman" panose="02020603050405020304" pitchFamily="18" charset="0"/>
                <a:cs typeface="Times New Roman" panose="02020603050405020304" pitchFamily="18" charset="0"/>
              </a:rPr>
              <a:t>Машина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механизмларни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ишончлилик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даражаларини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бирикма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ҳосил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оралиқ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майдони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иложи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кичик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чегаравий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ўлчамларга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Лекин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навбатида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бирикма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юқори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талаблар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қўяди</a:t>
            </a:r>
            <a:r>
              <a:rPr lang="ru-RU" sz="2800" dirty="0">
                <a:latin typeface="Times New Roman" panose="02020603050405020304" pitchFamily="18" charset="0"/>
                <a:cs typeface="Times New Roman" panose="02020603050405020304" pitchFamily="18" charset="0"/>
              </a:rPr>
              <a:t>. </a:t>
            </a:r>
          </a:p>
          <a:p>
            <a:pPr marL="0" lvl="0" indent="536575" algn="just">
              <a:lnSpc>
                <a:spcPct val="120000"/>
              </a:lnSpc>
              <a:spcBef>
                <a:spcPts val="0"/>
              </a:spcBef>
              <a:buNone/>
            </a:pPr>
            <a:r>
              <a:rPr lang="ru-RU" sz="2800" dirty="0" err="1">
                <a:latin typeface="Times New Roman" panose="02020603050405020304" pitchFamily="18" charset="0"/>
                <a:cs typeface="Times New Roman" panose="02020603050405020304" pitchFamily="18" charset="0"/>
              </a:rPr>
              <a:t>Бирикма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ҳосил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қанча</a:t>
            </a:r>
            <a:r>
              <a:rPr lang="ru-RU" sz="2800" dirty="0">
                <a:latin typeface="Times New Roman" panose="02020603050405020304" pitchFamily="18" charset="0"/>
                <a:cs typeface="Times New Roman" panose="02020603050405020304" pitchFamily="18" charset="0"/>
              </a:rPr>
              <a:t> физик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конструктив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эксплуатация </a:t>
            </a:r>
            <a:r>
              <a:rPr lang="ru-RU" sz="2800" dirty="0" err="1">
                <a:latin typeface="Times New Roman" panose="02020603050405020304" pitchFamily="18" charset="0"/>
                <a:cs typeface="Times New Roman" panose="02020603050405020304" pitchFamily="18" charset="0"/>
              </a:rPr>
              <a:t>қилиш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факторлари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таъсир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Объект 1"/>
              <p:cNvSpPr>
                <a:spLocks noGrp="1"/>
              </p:cNvSpPr>
              <p:nvPr>
                <p:ph idx="1"/>
              </p:nvPr>
            </p:nvSpPr>
            <p:spPr>
              <a:xfrm>
                <a:off x="395536" y="260648"/>
                <a:ext cx="8229600" cy="6480720"/>
              </a:xfrm>
            </p:spPr>
            <p:txBody>
              <a:bodyPr>
                <a:normAutofit fontScale="70000" lnSpcReduction="20000"/>
              </a:bodyPr>
              <a:lstStyle/>
              <a:p>
                <a:pPr marL="0" indent="536575" algn="just">
                  <a:lnSpc>
                    <a:spcPct val="170000"/>
                  </a:lnSpc>
                  <a:buNone/>
                </a:pPr>
                <a:r>
                  <a:rPr lang="uz-Cyrl-UZ" sz="3600" dirty="0">
                    <a:latin typeface="Times New Roman" panose="02020603050405020304" pitchFamily="18" charset="0"/>
                    <a:cs typeface="Times New Roman" panose="02020603050405020304" pitchFamily="18" charset="0"/>
                  </a:rPr>
                  <a:t>Ҳаракатдаги бирикманинг энг афзал оралиқ масофаси қуйидаги кўринишда ифодаланади.</a:t>
                </a:r>
                <a:endParaRPr lang="ru-RU" sz="3600" b="1" dirty="0">
                  <a:latin typeface="Times New Roman" panose="02020603050405020304" pitchFamily="18" charset="0"/>
                  <a:cs typeface="Times New Roman" panose="02020603050405020304" pitchFamily="18" charset="0"/>
                </a:endParaRPr>
              </a:p>
              <a:p>
                <a:pPr marL="0" indent="536575" algn="r">
                  <a:lnSpc>
                    <a:spcPct val="170000"/>
                  </a:lnSpc>
                  <a:buNone/>
                </a:pPr>
                <a14:m>
                  <m:oMath xmlns:m="http://schemas.openxmlformats.org/officeDocument/2006/math">
                    <m:sSub>
                      <m:sSubPr>
                        <m:ctrlPr>
                          <a:rPr lang="ru-RU" sz="3100" b="1" i="1">
                            <a:latin typeface="Cambria Math"/>
                          </a:rPr>
                        </m:ctrlPr>
                      </m:sSubPr>
                      <m:e>
                        <m:r>
                          <a:rPr lang="uz-Cyrl-UZ" sz="3100" b="1" i="1">
                            <a:latin typeface="Cambria Math"/>
                          </a:rPr>
                          <m:t>𝜟</m:t>
                        </m:r>
                      </m:e>
                      <m:sub>
                        <m:r>
                          <a:rPr lang="uz-Cyrl-UZ" sz="3100" b="1" i="1">
                            <a:latin typeface="Cambria Math"/>
                          </a:rPr>
                          <m:t>𝑩</m:t>
                        </m:r>
                      </m:sub>
                    </m:sSub>
                    <m:r>
                      <a:rPr lang="uz-Cyrl-UZ" sz="3100" b="1" i="1">
                        <a:latin typeface="Cambria Math"/>
                      </a:rPr>
                      <m:t>=</m:t>
                    </m:r>
                    <m:r>
                      <a:rPr lang="uz-Cyrl-UZ" sz="3100" b="1" i="1">
                        <a:latin typeface="Cambria Math"/>
                      </a:rPr>
                      <m:t>𝒇</m:t>
                    </m:r>
                    <m:d>
                      <m:dPr>
                        <m:ctrlPr>
                          <a:rPr lang="ru-RU" sz="3100" b="1" i="1">
                            <a:latin typeface="Cambria Math"/>
                          </a:rPr>
                        </m:ctrlPr>
                      </m:dPr>
                      <m:e>
                        <m:r>
                          <a:rPr lang="uz-Cyrl-UZ" sz="3100" b="1" i="1">
                            <a:latin typeface="Cambria Math"/>
                          </a:rPr>
                          <m:t>𝑵</m:t>
                        </m:r>
                        <m:r>
                          <a:rPr lang="uz-Cyrl-UZ" sz="3100" b="1">
                            <a:latin typeface="Cambria Math"/>
                          </a:rPr>
                          <m:t>,</m:t>
                        </m:r>
                        <m:r>
                          <a:rPr lang="uz-Cyrl-UZ" sz="3100" b="1" i="1">
                            <a:latin typeface="Cambria Math"/>
                          </a:rPr>
                          <m:t>𝐥</m:t>
                        </m:r>
                        <m:r>
                          <a:rPr lang="uz-Cyrl-UZ" sz="3100" b="1">
                            <a:latin typeface="Cambria Math"/>
                          </a:rPr>
                          <m:t>,</m:t>
                        </m:r>
                        <m:r>
                          <a:rPr lang="uz-Cyrl-UZ" sz="3100" b="1" i="1">
                            <a:latin typeface="Cambria Math"/>
                          </a:rPr>
                          <m:t>𝑷</m:t>
                        </m:r>
                        <m:r>
                          <a:rPr lang="uz-Cyrl-UZ" sz="3100" b="1" i="1">
                            <a:latin typeface="Cambria Math"/>
                          </a:rPr>
                          <m:t>,</m:t>
                        </m:r>
                        <m:r>
                          <a:rPr lang="uz-Cyrl-UZ" sz="3100" b="1" i="1">
                            <a:latin typeface="Cambria Math"/>
                          </a:rPr>
                          <m:t>𝑹</m:t>
                        </m:r>
                        <m:r>
                          <a:rPr lang="uz-Cyrl-UZ" sz="3100" b="1" i="1">
                            <a:latin typeface="Cambria Math"/>
                          </a:rPr>
                          <m:t>,</m:t>
                        </m:r>
                        <m:r>
                          <a:rPr lang="uz-Cyrl-UZ" sz="3100" b="1" i="1">
                            <a:latin typeface="Cambria Math"/>
                          </a:rPr>
                          <m:t>𝑸</m:t>
                        </m:r>
                        <m:r>
                          <a:rPr lang="uz-Cyrl-UZ" sz="3100" b="1">
                            <a:latin typeface="Cambria Math"/>
                          </a:rPr>
                          <m:t>,</m:t>
                        </m:r>
                        <m:r>
                          <a:rPr lang="uz-Cyrl-UZ" sz="3100" b="1" i="1">
                            <a:latin typeface="Cambria Math"/>
                          </a:rPr>
                          <m:t>𝐥</m:t>
                        </m:r>
                        <m:r>
                          <a:rPr lang="uz-Cyrl-UZ" sz="3100" b="1">
                            <a:latin typeface="Cambria Math"/>
                          </a:rPr>
                          <m:t>,</m:t>
                        </m:r>
                        <m:r>
                          <a:rPr lang="uz-Cyrl-UZ" sz="3100" b="1" i="1">
                            <a:latin typeface="Cambria Math"/>
                          </a:rPr>
                          <m:t>𝜼</m:t>
                        </m:r>
                        <m:r>
                          <a:rPr lang="uz-Cyrl-UZ" sz="3100" b="1" i="1">
                            <a:latin typeface="Cambria Math"/>
                          </a:rPr>
                          <m:t>,</m:t>
                        </m:r>
                        <m:r>
                          <a:rPr lang="uz-Cyrl-UZ" sz="3100" b="1" i="1">
                            <a:latin typeface="Cambria Math"/>
                          </a:rPr>
                          <m:t>𝝊</m:t>
                        </m:r>
                        <m:r>
                          <a:rPr lang="uz-Cyrl-UZ" sz="3100" b="1" i="1">
                            <a:latin typeface="Cambria Math"/>
                          </a:rPr>
                          <m:t>,</m:t>
                        </m:r>
                        <m:r>
                          <a:rPr lang="uz-Cyrl-UZ" sz="3100" b="1" i="1">
                            <a:latin typeface="Cambria Math"/>
                          </a:rPr>
                          <m:t>𝒋</m:t>
                        </m:r>
                        <m:r>
                          <a:rPr lang="uz-Cyrl-UZ" sz="3100" b="1" i="1">
                            <a:latin typeface="Cambria Math"/>
                          </a:rPr>
                          <m:t>,</m:t>
                        </m:r>
                        <m:r>
                          <a:rPr lang="uz-Cyrl-UZ" sz="3100" b="1" i="1">
                            <a:latin typeface="Cambria Math"/>
                          </a:rPr>
                          <m:t>𝜶</m:t>
                        </m:r>
                        <m:r>
                          <a:rPr lang="uz-Cyrl-UZ" sz="3100" b="1" i="1">
                            <a:latin typeface="Cambria Math"/>
                          </a:rPr>
                          <m:t>,</m:t>
                        </m:r>
                        <m:r>
                          <a:rPr lang="uz-Cyrl-UZ" sz="3100" b="1" i="1">
                            <a:latin typeface="Cambria Math"/>
                          </a:rPr>
                          <m:t>𝜷</m:t>
                        </m:r>
                        <m:r>
                          <a:rPr lang="uz-Cyrl-UZ" sz="3100" b="1" i="1">
                            <a:latin typeface="Cambria Math"/>
                          </a:rPr>
                          <m:t>,∑</m:t>
                        </m:r>
                        <m:r>
                          <a:rPr lang="uz-Cyrl-UZ" sz="3100" b="1" i="1">
                            <a:latin typeface="Cambria Math"/>
                          </a:rPr>
                          <m:t>𝒉</m:t>
                        </m:r>
                        <m:r>
                          <a:rPr lang="uz-Cyrl-UZ" sz="3100" b="1">
                            <a:latin typeface="Cambria Math"/>
                          </a:rPr>
                          <m:t>,....</m:t>
                        </m:r>
                      </m:e>
                    </m:d>
                  </m:oMath>
                </a14:m>
                <a:r>
                  <a:rPr lang="uz-Cyrl-UZ" sz="3100" dirty="0">
                    <a:latin typeface="Times New Roman" panose="02020603050405020304" pitchFamily="18" charset="0"/>
                    <a:cs typeface="Times New Roman" panose="02020603050405020304" pitchFamily="18" charset="0"/>
                  </a:rPr>
                  <a:t>       	</a:t>
                </a:r>
                <a:r>
                  <a:rPr lang="uz-Cyrl-UZ" sz="3100" dirty="0" smtClean="0">
                    <a:latin typeface="Times New Roman" panose="02020603050405020304" pitchFamily="18" charset="0"/>
                    <a:cs typeface="Times New Roman" panose="02020603050405020304" pitchFamily="18" charset="0"/>
                  </a:rPr>
                  <a:t>(</a:t>
                </a:r>
                <a:r>
                  <a:rPr lang="uz-Latn-UZ" sz="3100" dirty="0">
                    <a:latin typeface="Times New Roman" panose="02020603050405020304" pitchFamily="18" charset="0"/>
                    <a:cs typeface="Times New Roman" panose="02020603050405020304" pitchFamily="18" charset="0"/>
                  </a:rPr>
                  <a:t>27.1</a:t>
                </a:r>
                <a:r>
                  <a:rPr lang="uz-Cyrl-UZ" sz="3100" dirty="0">
                    <a:latin typeface="Times New Roman" panose="02020603050405020304" pitchFamily="18" charset="0"/>
                    <a:cs typeface="Times New Roman" panose="02020603050405020304" pitchFamily="18" charset="0"/>
                  </a:rPr>
                  <a:t>)</a:t>
                </a:r>
                <a:endParaRPr lang="ru-RU" sz="3100" b="1" dirty="0">
                  <a:latin typeface="Times New Roman" panose="02020603050405020304" pitchFamily="18" charset="0"/>
                  <a:cs typeface="Times New Roman" panose="02020603050405020304" pitchFamily="18" charset="0"/>
                </a:endParaRPr>
              </a:p>
              <a:p>
                <a:pPr marL="0" indent="536575" algn="just">
                  <a:lnSpc>
                    <a:spcPct val="170000"/>
                  </a:lnSpc>
                  <a:buNone/>
                </a:pPr>
                <a:r>
                  <a:rPr lang="uz-Cyrl-UZ" sz="3600" dirty="0">
                    <a:latin typeface="Times New Roman" panose="02020603050405020304" pitchFamily="18" charset="0"/>
                    <a:cs typeface="Times New Roman" panose="02020603050405020304" pitchFamily="18" charset="0"/>
                  </a:rPr>
                  <a:t>Бу ерда: </a:t>
                </a:r>
                <a:r>
                  <a:rPr lang="uz-Cyrl-UZ" sz="3600" i="1" dirty="0">
                    <a:latin typeface="Times New Roman" panose="02020603050405020304" pitchFamily="18" charset="0"/>
                    <a:cs typeface="Times New Roman" panose="02020603050405020304" pitchFamily="18" charset="0"/>
                  </a:rPr>
                  <a:t>Q</a:t>
                </a:r>
                <a:r>
                  <a:rPr lang="uz-Cyrl-UZ" sz="3600" dirty="0">
                    <a:latin typeface="Times New Roman" panose="02020603050405020304" pitchFamily="18" charset="0"/>
                    <a:cs typeface="Times New Roman" panose="02020603050405020304" pitchFamily="18" charset="0"/>
                  </a:rPr>
                  <a:t> - ишқаланиш кучи, </a:t>
                </a:r>
                <a:r>
                  <a:rPr lang="uz-Cyrl-UZ" sz="3600" i="1" dirty="0">
                    <a:latin typeface="Times New Roman" panose="02020603050405020304" pitchFamily="18" charset="0"/>
                    <a:cs typeface="Times New Roman" panose="02020603050405020304" pitchFamily="18" charset="0"/>
                  </a:rPr>
                  <a:t>η </a:t>
                </a:r>
                <a:r>
                  <a:rPr lang="uz-Cyrl-UZ" sz="3600" dirty="0">
                    <a:latin typeface="Times New Roman" panose="02020603050405020304" pitchFamily="18" charset="0"/>
                    <a:cs typeface="Times New Roman" panose="02020603050405020304" pitchFamily="18" charset="0"/>
                  </a:rPr>
                  <a:t>- мойнинг ёпишқоқлиги, ҳаракатнинг нисбий тезлиги, </a:t>
                </a:r>
                <a:r>
                  <a:rPr lang="uz-Cyrl-UZ" sz="3600" i="1" dirty="0">
                    <a:latin typeface="Times New Roman" panose="02020603050405020304" pitchFamily="18" charset="0"/>
                    <a:cs typeface="Times New Roman" panose="02020603050405020304" pitchFamily="18" charset="0"/>
                  </a:rPr>
                  <a:t>f</a:t>
                </a:r>
                <a:r>
                  <a:rPr lang="uz-Cyrl-UZ" sz="3600" dirty="0">
                    <a:latin typeface="Times New Roman" panose="02020603050405020304" pitchFamily="18" charset="0"/>
                    <a:cs typeface="Times New Roman" panose="02020603050405020304" pitchFamily="18" charset="0"/>
                  </a:rPr>
                  <a:t> - юклама тезлиги, </a:t>
                </a:r>
                <a14:m>
                  <m:oMath xmlns:m="http://schemas.openxmlformats.org/officeDocument/2006/math">
                    <m:nary>
                      <m:naryPr>
                        <m:chr m:val="∑"/>
                        <m:limLoc m:val="undOvr"/>
                        <m:subHide m:val="on"/>
                        <m:supHide m:val="on"/>
                        <m:ctrlPr>
                          <a:rPr lang="ru-RU" sz="3600" i="1">
                            <a:latin typeface="Cambria Math"/>
                          </a:rPr>
                        </m:ctrlPr>
                      </m:naryPr>
                      <m:sub/>
                      <m:sup/>
                      <m:e>
                        <m:r>
                          <a:rPr lang="uz-Cyrl-UZ" sz="3600" b="1" i="1">
                            <a:latin typeface="Cambria Math"/>
                          </a:rPr>
                          <m:t>𝒉</m:t>
                        </m:r>
                      </m:e>
                    </m:nary>
                  </m:oMath>
                </a14:m>
                <a:r>
                  <a:rPr lang="uz-Cyrl-UZ" sz="3600" dirty="0">
                    <a:latin typeface="Times New Roman" panose="02020603050405020304" pitchFamily="18" charset="0"/>
                    <a:cs typeface="Times New Roman" panose="02020603050405020304" pitchFamily="18" charset="0"/>
                  </a:rPr>
                  <a:t> - бирикма юзаларининг аниқлик характеристикаси.</a:t>
                </a:r>
                <a:endParaRPr lang="ru-RU" sz="3600" b="1" dirty="0">
                  <a:latin typeface="Times New Roman" panose="02020603050405020304" pitchFamily="18" charset="0"/>
                  <a:cs typeface="Times New Roman" panose="02020603050405020304" pitchFamily="18" charset="0"/>
                </a:endParaRPr>
              </a:p>
            </p:txBody>
          </p:sp>
        </mc:Choice>
        <mc:Fallback>
          <p:sp>
            <p:nvSpPr>
              <p:cNvPr id="2" name="Объект 1"/>
              <p:cNvSpPr>
                <a:spLocks noGrp="1" noRot="1" noChangeAspect="1" noMove="1" noResize="1" noEditPoints="1" noAdjustHandles="1" noChangeArrowheads="1" noChangeShapeType="1" noTextEdit="1"/>
              </p:cNvSpPr>
              <p:nvPr>
                <p:ph idx="1"/>
              </p:nvPr>
            </p:nvSpPr>
            <p:spPr>
              <a:xfrm>
                <a:off x="395536" y="260648"/>
                <a:ext cx="8229600" cy="6480720"/>
              </a:xfrm>
              <a:blipFill rotWithShape="1">
                <a:blip r:embed="rId2"/>
                <a:stretch>
                  <a:fillRect l="-1259" r="-1185"/>
                </a:stretch>
              </a:blipFill>
            </p:spPr>
            <p:txBody>
              <a:bodyPr/>
              <a:lstStyle/>
              <a:p>
                <a:r>
                  <a:rPr lang="ru-RU">
                    <a:noFill/>
                  </a:rPr>
                  <a:t> </a:t>
                </a:r>
              </a:p>
            </p:txBody>
          </p:sp>
        </mc:Fallback>
      </mc:AlternateContent>
    </p:spTree>
    <p:extLst>
      <p:ext uri="{BB962C8B-B14F-4D97-AF65-F5344CB8AC3E}">
        <p14:creationId xmlns:p14="http://schemas.microsoft.com/office/powerpoint/2010/main" val="265276057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260648"/>
            <a:ext cx="8640960" cy="6480720"/>
          </a:xfrm>
        </p:spPr>
        <p:txBody>
          <a:bodyPr>
            <a:noAutofit/>
          </a:bodyPr>
          <a:lstStyle/>
          <a:p>
            <a:pPr marL="0" indent="442913"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Ҳамма факторларни ҳисобга олган ҳолда деталларни </a:t>
            </a:r>
            <a:r>
              <a:rPr lang="uz-Cyrl-UZ" sz="2800" dirty="0" smtClean="0">
                <a:latin typeface="Times New Roman" panose="02020603050405020304" pitchFamily="18" charset="0"/>
                <a:cs typeface="Times New Roman" panose="02020603050405020304" pitchFamily="18" charset="0"/>
              </a:rPr>
              <a:t>бир-бирига </a:t>
            </a:r>
            <a:r>
              <a:rPr lang="uz-Cyrl-UZ" sz="2800" dirty="0">
                <a:latin typeface="Times New Roman" panose="02020603050405020304" pitchFamily="18" charset="0"/>
                <a:cs typeface="Times New Roman" panose="02020603050405020304" pitchFamily="18" charset="0"/>
              </a:rPr>
              <a:t>кийгизишни рационал ҳолатини танлаб олиш муҳим аҳамиятга эга. Бирикмалардаги оралиқни тўғри танлаб олиш машина деталларининг ишлаш вақти ортишига олиб келади.</a:t>
            </a:r>
          </a:p>
          <a:p>
            <a:pPr marL="0" indent="442913"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Мисол учун, </a:t>
            </a:r>
            <a:r>
              <a:rPr lang="uz-Cyrl-UZ" sz="2800" dirty="0" smtClean="0">
                <a:latin typeface="Times New Roman" panose="02020603050405020304" pitchFamily="18" charset="0"/>
                <a:cs typeface="Times New Roman" panose="02020603050405020304" pitchFamily="18" charset="0"/>
              </a:rPr>
              <a:t>шарикли подшипникларни </a:t>
            </a:r>
            <a:r>
              <a:rPr lang="uz-Cyrl-UZ" sz="2800" dirty="0">
                <a:latin typeface="Times New Roman" panose="02020603050405020304" pitchFamily="18" charset="0"/>
                <a:cs typeface="Times New Roman" panose="02020603050405020304" pitchFamily="18" charset="0"/>
              </a:rPr>
              <a:t>10...15 мкм ли зазор билан тайёрланиши уларнинг синов даврида 1200 соат ишлашини таъминласа, оралиқ 20 мкм юқори бўлганда 740 соатни ташкил қилди.</a:t>
            </a:r>
          </a:p>
        </p:txBody>
      </p:sp>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260648"/>
            <a:ext cx="8640960" cy="6480720"/>
          </a:xfrm>
        </p:spPr>
        <p:txBody>
          <a:bodyPr>
            <a:noAutofit/>
          </a:bodyPr>
          <a:lstStyle/>
          <a:p>
            <a:pPr marL="0" indent="442913" algn="just">
              <a:lnSpc>
                <a:spcPct val="130000"/>
              </a:lnSpc>
              <a:spcBef>
                <a:spcPts val="600"/>
              </a:spcBef>
              <a:buNone/>
            </a:pPr>
            <a:r>
              <a:rPr lang="uz-Cyrl-UZ" sz="2800" dirty="0">
                <a:latin typeface="Times New Roman" panose="02020603050405020304" pitchFamily="18" charset="0"/>
                <a:cs typeface="Times New Roman" panose="02020603050405020304" pitchFamily="18" charset="0"/>
              </a:rPr>
              <a:t>Бирикмадаги оралиқ масофаларини ортиб кетиши машина механизмлардаги деталларнинг кинематик ҳаракатини бузилишига олиб келган ҳолда динамик характеристикаларига таъсир этиб уларнинг техник иқтисодий кўрсаткичларини ёмонлашига олиб келади. Оралиқ масофани формаси ҳам муҳим аҳамиятга эга. Бирикма деталларининг бир-бирига нисбатан оғиши, ўқларини силжиши, конус ва овал формага эга бўлиши ҳамда нотўғри йиғилиш натижасида ҳосил бўладиган деформациялар оралиқ масофаларни ўзгартириб бирикманинг тез ейилишига олиб келади. </a:t>
            </a:r>
          </a:p>
        </p:txBody>
      </p:sp>
    </p:spTree>
    <p:extLst>
      <p:ext uri="{BB962C8B-B14F-4D97-AF65-F5344CB8AC3E}">
        <p14:creationId xmlns:p14="http://schemas.microsoft.com/office/powerpoint/2010/main" val="161539479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5" name="Объект 4"/>
              <p:cNvSpPr>
                <a:spLocks noGrp="1"/>
              </p:cNvSpPr>
              <p:nvPr>
                <p:ph idx="1"/>
              </p:nvPr>
            </p:nvSpPr>
            <p:spPr>
              <a:xfrm>
                <a:off x="251520" y="260648"/>
                <a:ext cx="8640960" cy="6408712"/>
              </a:xfrm>
            </p:spPr>
            <p:txBody>
              <a:bodyPr>
                <a:normAutofit/>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Демак, бирикмадаги оралиқ масофа машина ва механизмларнинг ишлаш даврида ҳам ўз таъсирини кўрсатади.</a:t>
                </a:r>
                <a:endParaRPr lang="ru-RU" sz="2800" b="1" dirty="0">
                  <a:latin typeface="Times New Roman" panose="02020603050405020304" pitchFamily="18" charset="0"/>
                  <a:cs typeface="Times New Roman" panose="02020603050405020304" pitchFamily="18" charset="0"/>
                </a:endParaRPr>
              </a:p>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Поршен ва цилиндрни оладиган бўлсак уларни </a:t>
                </a:r>
                <a:r>
                  <a:rPr lang="uz-Cyrl-UZ" sz="2800" dirty="0" smtClean="0">
                    <a:latin typeface="Times New Roman" panose="02020603050405020304" pitchFamily="18" charset="0"/>
                    <a:cs typeface="Times New Roman" panose="02020603050405020304" pitchFamily="18" charset="0"/>
                  </a:rPr>
                  <a:t>рухсат </a:t>
                </a:r>
                <a:r>
                  <a:rPr lang="uz-Cyrl-UZ" sz="2800" dirty="0">
                    <a:latin typeface="Times New Roman" panose="02020603050405020304" pitchFamily="18" charset="0"/>
                    <a:cs typeface="Times New Roman" panose="02020603050405020304" pitchFamily="18" charset="0"/>
                  </a:rPr>
                  <a:t>этилган жоизлик (допуск) оралиғида тайёрланса ва уларни ўлчамлари </a:t>
                </a:r>
                <a14:m>
                  <m:oMath xmlns:m="http://schemas.openxmlformats.org/officeDocument/2006/math">
                    <m:sSubSup>
                      <m:sSubSupPr>
                        <m:ctrlPr>
                          <a:rPr lang="ru-RU" sz="2800" b="1" i="1">
                            <a:latin typeface="Cambria Math"/>
                          </a:rPr>
                        </m:ctrlPr>
                      </m:sSubSupPr>
                      <m:e>
                        <m:r>
                          <a:rPr lang="uz-Cyrl-UZ" sz="2800" b="1" i="1">
                            <a:latin typeface="Cambria Math"/>
                          </a:rPr>
                          <m:t>𝑫</m:t>
                        </m:r>
                      </m:e>
                      <m:sub>
                        <m:sSub>
                          <m:sSubPr>
                            <m:ctrlPr>
                              <a:rPr lang="ru-RU" sz="2800" b="1" i="1">
                                <a:latin typeface="Cambria Math"/>
                              </a:rPr>
                            </m:ctrlPr>
                          </m:sSubPr>
                          <m:e>
                            <m:r>
                              <a:rPr lang="uz-Cyrl-UZ" sz="2800" b="1" i="1">
                                <a:latin typeface="Cambria Math"/>
                              </a:rPr>
                              <m:t>𝐦𝐚𝐱</m:t>
                            </m:r>
                          </m:e>
                          <m:sub/>
                        </m:sSub>
                      </m:sub>
                      <m:sup>
                        <m:r>
                          <a:rPr lang="uz-Cyrl-UZ" sz="2800" b="1" i="1">
                            <a:latin typeface="Cambria Math"/>
                          </a:rPr>
                          <m:t>𝒏</m:t>
                        </m:r>
                      </m:sup>
                    </m:sSubSup>
                  </m:oMath>
                </a14:m>
                <a:r>
                  <a:rPr lang="uz-Cyrl-UZ" sz="2800" dirty="0">
                    <a:latin typeface="Times New Roman" panose="02020603050405020304" pitchFamily="18" charset="0"/>
                    <a:cs typeface="Times New Roman" panose="02020603050405020304" pitchFamily="18" charset="0"/>
                  </a:rPr>
                  <a:t> ва </a:t>
                </a:r>
                <a14:m>
                  <m:oMath xmlns:m="http://schemas.openxmlformats.org/officeDocument/2006/math">
                    <m:sSubSup>
                      <m:sSubSupPr>
                        <m:ctrlPr>
                          <a:rPr lang="ru-RU" sz="2800" b="1" i="1">
                            <a:latin typeface="Cambria Math"/>
                          </a:rPr>
                        </m:ctrlPr>
                      </m:sSubSupPr>
                      <m:e>
                        <m:r>
                          <a:rPr lang="uz-Cyrl-UZ" sz="2800" b="1" i="1">
                            <a:latin typeface="Cambria Math"/>
                          </a:rPr>
                          <m:t>𝑫</m:t>
                        </m:r>
                      </m:e>
                      <m:sub>
                        <m:r>
                          <a:rPr lang="uz-Cyrl-UZ" sz="2800" b="1" i="1">
                            <a:latin typeface="Cambria Math"/>
                          </a:rPr>
                          <m:t>𝐦𝐢𝐧</m:t>
                        </m:r>
                      </m:sub>
                      <m:sup>
                        <m:r>
                          <a:rPr lang="uz-Cyrl-UZ" sz="2800" b="1" i="1">
                            <a:latin typeface="Cambria Math"/>
                          </a:rPr>
                          <m:t>𝒖</m:t>
                        </m:r>
                      </m:sup>
                    </m:sSubSup>
                  </m:oMath>
                </a14:m>
                <a:r>
                  <a:rPr lang="ru-RU" sz="2800" b="1" dirty="0" smtClean="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бўлса </a:t>
                </a:r>
                <a:r>
                  <a:rPr lang="uz-Cyrl-UZ" sz="2800" i="1" dirty="0">
                    <a:latin typeface="Times New Roman" panose="02020603050405020304" pitchFamily="18" charset="0"/>
                    <a:cs typeface="Times New Roman" panose="02020603050405020304" pitchFamily="18" charset="0"/>
                  </a:rPr>
                  <a:t>i</a:t>
                </a:r>
                <a:r>
                  <a:rPr lang="uz-Cyrl-UZ" sz="2800" i="1" baseline="-25000" dirty="0">
                    <a:latin typeface="Times New Roman" panose="02020603050405020304" pitchFamily="18" charset="0"/>
                    <a:cs typeface="Times New Roman" panose="02020603050405020304" pitchFamily="18" charset="0"/>
                  </a:rPr>
                  <a:t>y</a:t>
                </a:r>
                <a:r>
                  <a:rPr lang="uz-Cyrl-UZ" sz="2800" i="1" dirty="0">
                    <a:latin typeface="Times New Roman" panose="02020603050405020304" pitchFamily="18" charset="0"/>
                    <a:cs typeface="Times New Roman" panose="02020603050405020304" pitchFamily="18" charset="0"/>
                  </a:rPr>
                  <a:t>, i</a:t>
                </a:r>
                <a:r>
                  <a:rPr lang="uz-Cyrl-UZ" sz="2800" i="1" baseline="-25000" dirty="0">
                    <a:latin typeface="Times New Roman" panose="02020603050405020304" pitchFamily="18" charset="0"/>
                    <a:cs typeface="Times New Roman" panose="02020603050405020304" pitchFamily="18" charset="0"/>
                  </a:rPr>
                  <a:t>n</a:t>
                </a:r>
                <a:r>
                  <a:rPr lang="uz-Cyrl-UZ" sz="2800" dirty="0">
                    <a:latin typeface="Times New Roman" panose="02020603050405020304" pitchFamily="18" charset="0"/>
                    <a:cs typeface="Times New Roman" panose="02020603050405020304" pitchFamily="18" charset="0"/>
                  </a:rPr>
                  <a:t> материал қатлам ейилса у ҳолда бу бирикмани ишлаш муддати юқори бўлади.</a:t>
                </a:r>
                <a:endParaRPr lang="ru-RU" sz="2800" b="1" dirty="0">
                  <a:latin typeface="Times New Roman" panose="02020603050405020304" pitchFamily="18" charset="0"/>
                  <a:cs typeface="Times New Roman" panose="02020603050405020304" pitchFamily="18" charset="0"/>
                </a:endParaRPr>
              </a:p>
              <a:p>
                <a:pPr marL="0" indent="536575" algn="just">
                  <a:lnSpc>
                    <a:spcPct val="120000"/>
                  </a:lnSpc>
                  <a:buNone/>
                </a:pPr>
                <a:r>
                  <a:rPr lang="uz-Cyrl-UZ" sz="2800" dirty="0" smtClean="0">
                    <a:latin typeface="Times New Roman" panose="02020603050405020304" pitchFamily="18" charset="0"/>
                    <a:cs typeface="Times New Roman" panose="02020603050405020304" pitchFamily="18" charset="0"/>
                  </a:rPr>
                  <a:t>Агарда </a:t>
                </a:r>
                <a:r>
                  <a:rPr lang="uz-Cyrl-UZ" sz="2800" dirty="0">
                    <a:latin typeface="Times New Roman" panose="02020603050405020304" pitchFamily="18" charset="0"/>
                    <a:cs typeface="Times New Roman" panose="02020603050405020304" pitchFamily="18" charset="0"/>
                  </a:rPr>
                  <a:t>детал ўлчамлари </a:t>
                </a:r>
                <a14:m>
                  <m:oMath xmlns:m="http://schemas.openxmlformats.org/officeDocument/2006/math">
                    <m:sSubSup>
                      <m:sSubSupPr>
                        <m:ctrlPr>
                          <a:rPr lang="ru-RU" sz="2800" i="1">
                            <a:latin typeface="Cambria Math"/>
                          </a:rPr>
                        </m:ctrlPr>
                      </m:sSubSupPr>
                      <m:e>
                        <m:r>
                          <a:rPr lang="uz-Cyrl-UZ" sz="2800" b="1" i="1">
                            <a:latin typeface="Cambria Math"/>
                          </a:rPr>
                          <m:t>𝑫</m:t>
                        </m:r>
                      </m:e>
                      <m:sub>
                        <m:r>
                          <a:rPr lang="uz-Cyrl-UZ" sz="2800" b="1" i="1">
                            <a:latin typeface="Cambria Math"/>
                          </a:rPr>
                          <m:t>𝒎𝒂𝒙</m:t>
                        </m:r>
                      </m:sub>
                      <m:sup>
                        <m:r>
                          <a:rPr lang="uz-Cyrl-UZ" sz="2800" b="1" i="1">
                            <a:latin typeface="Cambria Math"/>
                          </a:rPr>
                          <m:t>𝒏</m:t>
                        </m:r>
                      </m:sup>
                    </m:sSubSup>
                  </m:oMath>
                </a14:m>
                <a:r>
                  <a:rPr lang="uz-Cyrl-UZ" sz="2800" dirty="0">
                    <a:latin typeface="Times New Roman" panose="02020603050405020304" pitchFamily="18" charset="0"/>
                    <a:cs typeface="Times New Roman" panose="02020603050405020304" pitchFamily="18" charset="0"/>
                  </a:rPr>
                  <a:t> ва </a:t>
                </a:r>
                <a14:m>
                  <m:oMath xmlns:m="http://schemas.openxmlformats.org/officeDocument/2006/math">
                    <m:sSubSup>
                      <m:sSubSupPr>
                        <m:ctrlPr>
                          <a:rPr lang="ru-RU" sz="2800" i="1">
                            <a:latin typeface="Cambria Math"/>
                          </a:rPr>
                        </m:ctrlPr>
                      </m:sSubSupPr>
                      <m:e>
                        <m:r>
                          <a:rPr lang="uz-Cyrl-UZ" sz="2800" b="1" i="1">
                            <a:latin typeface="Cambria Math"/>
                          </a:rPr>
                          <m:t>𝑫</m:t>
                        </m:r>
                      </m:e>
                      <m:sub>
                        <m:r>
                          <a:rPr lang="uz-Cyrl-UZ" sz="2800" b="1" i="1">
                            <a:latin typeface="Cambria Math"/>
                          </a:rPr>
                          <m:t>𝐦𝐢𝐧</m:t>
                        </m:r>
                      </m:sub>
                      <m:sup>
                        <m:r>
                          <a:rPr lang="uz-Cyrl-UZ" sz="2800" b="1" i="1">
                            <a:latin typeface="Cambria Math"/>
                          </a:rPr>
                          <m:t>𝒖</m:t>
                        </m:r>
                      </m:sup>
                    </m:sSubSup>
                  </m:oMath>
                </a14:m>
                <a:r>
                  <a:rPr lang="uz-Cyrl-UZ" sz="2800" dirty="0">
                    <a:latin typeface="Times New Roman" panose="02020603050405020304" pitchFamily="18" charset="0"/>
                    <a:cs typeface="Times New Roman" panose="02020603050405020304" pitchFamily="18" charset="0"/>
                  </a:rPr>
                  <a:t> бўлса, у холда металл қалинлиги мумкин бўлган ишлатиш шароитига қараб юпқа бўлади.</a:t>
                </a:r>
              </a:p>
            </p:txBody>
          </p:sp>
        </mc:Choice>
        <mc:Fallback>
          <p:sp>
            <p:nvSpPr>
              <p:cNvPr id="5" name="Объект 4"/>
              <p:cNvSpPr>
                <a:spLocks noGrp="1" noRot="1" noChangeAspect="1" noMove="1" noResize="1" noEditPoints="1" noAdjustHandles="1" noChangeArrowheads="1" noChangeShapeType="1" noTextEdit="1"/>
              </p:cNvSpPr>
              <p:nvPr>
                <p:ph idx="1"/>
              </p:nvPr>
            </p:nvSpPr>
            <p:spPr>
              <a:xfrm>
                <a:off x="251520" y="260648"/>
                <a:ext cx="8640960" cy="6408712"/>
              </a:xfrm>
              <a:blipFill rotWithShape="1">
                <a:blip r:embed="rId2"/>
                <a:stretch>
                  <a:fillRect l="-1410" t="-285" r="-1410"/>
                </a:stretch>
              </a:blipFill>
            </p:spPr>
            <p:txBody>
              <a:bodyPr/>
              <a:lstStyle/>
              <a:p>
                <a:r>
                  <a:rPr lang="ru-RU">
                    <a:noFill/>
                  </a:rPr>
                  <a:t> </a:t>
                </a:r>
              </a:p>
            </p:txBody>
          </p:sp>
        </mc:Fallback>
      </mc:AlternateContent>
    </p:spTree>
    <p:extLst>
      <p:ext uri="{BB962C8B-B14F-4D97-AF65-F5344CB8AC3E}">
        <p14:creationId xmlns:p14="http://schemas.microsoft.com/office/powerpoint/2010/main" val="271377831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99CCFF"/>
        </a:soli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49175" b="7652"/>
          <a:stretch/>
        </p:blipFill>
        <p:spPr bwMode="auto">
          <a:xfrm>
            <a:off x="1979711" y="9214"/>
            <a:ext cx="5025741" cy="6848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8761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Объект 2"/>
              <p:cNvSpPr>
                <a:spLocks noGrp="1"/>
              </p:cNvSpPr>
              <p:nvPr>
                <p:ph idx="1"/>
              </p:nvPr>
            </p:nvSpPr>
            <p:spPr>
              <a:xfrm>
                <a:off x="395536" y="188640"/>
                <a:ext cx="8424936" cy="6552728"/>
              </a:xfrm>
            </p:spPr>
            <p:txBody>
              <a:bodyPr>
                <a:noAutofit/>
              </a:bodyPr>
              <a:lstStyle/>
              <a:p>
                <a:pPr marL="0" indent="0" algn="just">
                  <a:lnSpc>
                    <a:spcPct val="150000"/>
                  </a:lnSpc>
                  <a:buNone/>
                </a:pPr>
                <a:r>
                  <a:rPr lang="uz-Cyrl-UZ" sz="2800" dirty="0">
                    <a:latin typeface="Times New Roman" panose="02020603050405020304" pitchFamily="18" charset="0"/>
                    <a:cs typeface="Times New Roman" panose="02020603050405020304" pitchFamily="18" charset="0"/>
                  </a:rPr>
                  <a:t>	Умуман олганда детални ишлаш даври </a:t>
                </a:r>
                <a:endParaRPr lang="ru-RU" sz="2800" b="1" dirty="0">
                  <a:latin typeface="Times New Roman" panose="02020603050405020304" pitchFamily="18" charset="0"/>
                  <a:cs typeface="Times New Roman" panose="02020603050405020304" pitchFamily="18" charset="0"/>
                </a:endParaRPr>
              </a:p>
              <a:p>
                <a:pPr marL="0" indent="0" algn="r">
                  <a:lnSpc>
                    <a:spcPct val="150000"/>
                  </a:lnSpc>
                  <a:buNone/>
                </a:pPr>
                <a14:m>
                  <m:oMath xmlns:m="http://schemas.openxmlformats.org/officeDocument/2006/math">
                    <m:r>
                      <a:rPr lang="uz-Cyrl-UZ" sz="2800" b="1" i="1">
                        <a:latin typeface="Cambria Math"/>
                      </a:rPr>
                      <m:t>𝑻</m:t>
                    </m:r>
                    <m:r>
                      <a:rPr lang="uz-Cyrl-UZ" sz="2800" b="1" i="1">
                        <a:latin typeface="Cambria Math"/>
                      </a:rPr>
                      <m:t>=</m:t>
                    </m:r>
                    <m:sSub>
                      <m:sSubPr>
                        <m:ctrlPr>
                          <a:rPr lang="ru-RU" sz="2800" b="1" i="1">
                            <a:latin typeface="Cambria Math"/>
                          </a:rPr>
                        </m:ctrlPr>
                      </m:sSubPr>
                      <m:e>
                        <m:r>
                          <a:rPr lang="uz-Cyrl-UZ" sz="2800" b="1" i="1">
                            <a:latin typeface="Cambria Math"/>
                          </a:rPr>
                          <m:t>𝑻</m:t>
                        </m:r>
                      </m:e>
                      <m:sub>
                        <m:r>
                          <a:rPr lang="uz-Cyrl-UZ" sz="2800" b="1" i="1">
                            <a:latin typeface="Cambria Math"/>
                          </a:rPr>
                          <m:t>𝟏</m:t>
                        </m:r>
                      </m:sub>
                    </m:sSub>
                    <m:r>
                      <a:rPr lang="uz-Cyrl-UZ" sz="2800" b="1" i="1">
                        <a:latin typeface="Cambria Math"/>
                      </a:rPr>
                      <m:t>+</m:t>
                    </m:r>
                    <m:sSub>
                      <m:sSubPr>
                        <m:ctrlPr>
                          <a:rPr lang="ru-RU" sz="2800" b="1" i="1">
                            <a:latin typeface="Cambria Math"/>
                          </a:rPr>
                        </m:ctrlPr>
                      </m:sSubPr>
                      <m:e>
                        <m:r>
                          <a:rPr lang="uz-Cyrl-UZ" sz="2800" b="1" i="1">
                            <a:latin typeface="Cambria Math"/>
                          </a:rPr>
                          <m:t>𝑻</m:t>
                        </m:r>
                      </m:e>
                      <m:sub>
                        <m:r>
                          <a:rPr lang="uz-Cyrl-UZ" sz="2800" b="1" i="1">
                            <a:latin typeface="Cambria Math"/>
                          </a:rPr>
                          <m:t>𝟐</m:t>
                        </m:r>
                      </m:sub>
                    </m:sSub>
                  </m:oMath>
                </a14:m>
                <a:r>
                  <a:rPr lang="uz-Cyrl-UZ" sz="2800" dirty="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27.2</a:t>
                </a:r>
                <a:r>
                  <a:rPr lang="uz-Cyrl-UZ"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smtClean="0">
                    <a:latin typeface="Times New Roman" panose="02020603050405020304" pitchFamily="18" charset="0"/>
                    <a:cs typeface="Times New Roman" panose="02020603050405020304" pitchFamily="18" charset="0"/>
                  </a:rPr>
                  <a:t>Бу </a:t>
                </a:r>
                <a:r>
                  <a:rPr lang="uz-Cyrl-UZ" sz="2800" dirty="0">
                    <a:latin typeface="Times New Roman" panose="02020603050405020304" pitchFamily="18" charset="0"/>
                    <a:cs typeface="Times New Roman" panose="02020603050405020304" pitchFamily="18" charset="0"/>
                  </a:rPr>
                  <a:t>ерда: Т</a:t>
                </a:r>
                <a:r>
                  <a:rPr lang="uz-Cyrl-UZ" sz="2800" baseline="-25000" dirty="0">
                    <a:latin typeface="Times New Roman" panose="02020603050405020304" pitchFamily="18" charset="0"/>
                    <a:cs typeface="Times New Roman" panose="02020603050405020304" pitchFamily="18" charset="0"/>
                  </a:rPr>
                  <a:t>1</a:t>
                </a:r>
                <a:r>
                  <a:rPr lang="uz-Cyrl-UZ" sz="2800" dirty="0">
                    <a:latin typeface="Times New Roman" panose="02020603050405020304" pitchFamily="18" charset="0"/>
                    <a:cs typeface="Times New Roman" panose="02020603050405020304" pitchFamily="18" charset="0"/>
                  </a:rPr>
                  <a:t> - ишқаланиб мослашиш даври; Т</a:t>
                </a:r>
                <a:r>
                  <a:rPr lang="uz-Cyrl-UZ" sz="2800" baseline="-25000" dirty="0">
                    <a:latin typeface="Times New Roman" panose="02020603050405020304" pitchFamily="18" charset="0"/>
                    <a:cs typeface="Times New Roman" panose="02020603050405020304" pitchFamily="18" charset="0"/>
                  </a:rPr>
                  <a:t>2</a:t>
                </a:r>
                <a:r>
                  <a:rPr lang="uz-Cyrl-UZ" sz="2800" dirty="0">
                    <a:latin typeface="Times New Roman" panose="02020603050405020304" pitchFamily="18" charset="0"/>
                    <a:cs typeface="Times New Roman" panose="02020603050405020304" pitchFamily="18" charset="0"/>
                  </a:rPr>
                  <a:t> - жадал ейилишгача бирикмани нормал ҳолатда ишлаш даври.</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smtClean="0">
                    <a:latin typeface="Times New Roman" panose="02020603050405020304" pitchFamily="18" charset="0"/>
                    <a:cs typeface="Times New Roman" panose="02020603050405020304" pitchFamily="18" charset="0"/>
                  </a:rPr>
                  <a:t>Ишлаш </a:t>
                </a:r>
                <a:r>
                  <a:rPr lang="uz-Cyrl-UZ" sz="2800" dirty="0">
                    <a:latin typeface="Times New Roman" panose="02020603050405020304" pitchFamily="18" charset="0"/>
                    <a:cs typeface="Times New Roman" panose="02020603050405020304" pitchFamily="18" charset="0"/>
                  </a:rPr>
                  <a:t>даврида туташма ҳосил қилувчи деталларни умумий ейилишини металл қалинлиги </a:t>
                </a:r>
                <a:r>
                  <a:rPr lang="uz-Cyrl-UZ" sz="2800" i="1" dirty="0">
                    <a:latin typeface="Times New Roman" panose="02020603050405020304" pitchFamily="18" charset="0"/>
                    <a:cs typeface="Times New Roman" panose="02020603050405020304" pitchFamily="18" charset="0"/>
                  </a:rPr>
                  <a:t>m</a:t>
                </a:r>
                <a:r>
                  <a:rPr lang="uz-Cyrl-UZ" sz="2800" dirty="0">
                    <a:latin typeface="Times New Roman" panose="02020603050405020304" pitchFamily="18" charset="0"/>
                    <a:cs typeface="Times New Roman" panose="02020603050405020304" pitchFamily="18" charset="0"/>
                  </a:rPr>
                  <a:t> билан вақт бирлиги эса </a:t>
                </a:r>
                <a:r>
                  <a:rPr lang="uz-Cyrl-UZ" sz="2800" i="1" dirty="0">
                    <a:latin typeface="Times New Roman" panose="02020603050405020304" pitchFamily="18" charset="0"/>
                    <a:cs typeface="Times New Roman" panose="02020603050405020304" pitchFamily="18" charset="0"/>
                  </a:rPr>
                  <a:t>q</a:t>
                </a:r>
                <a:r>
                  <a:rPr lang="uz-Cyrl-UZ" sz="2800" i="1" baseline="-25000" dirty="0">
                    <a:latin typeface="Times New Roman" panose="02020603050405020304" pitchFamily="18" charset="0"/>
                    <a:cs typeface="Times New Roman" panose="02020603050405020304" pitchFamily="18" charset="0"/>
                  </a:rPr>
                  <a:t>1</a:t>
                </a:r>
                <a:r>
                  <a:rPr lang="uz-Cyrl-UZ" sz="2800" dirty="0">
                    <a:latin typeface="Times New Roman" panose="02020603050405020304" pitchFamily="18" charset="0"/>
                    <a:cs typeface="Times New Roman" panose="02020603050405020304" pitchFamily="18" charset="0"/>
                  </a:rPr>
                  <a:t> деб белгиласак, у ҳолда </a:t>
                </a:r>
                <a:endParaRPr lang="ru-RU" sz="2800" b="1" dirty="0">
                  <a:latin typeface="Times New Roman" panose="02020603050405020304" pitchFamily="18" charset="0"/>
                  <a:cs typeface="Times New Roman" panose="02020603050405020304" pitchFamily="18" charset="0"/>
                </a:endParaRPr>
              </a:p>
            </p:txBody>
          </p:sp>
        </mc:Choice>
        <mc:Fallback>
          <p:sp>
            <p:nvSpPr>
              <p:cNvPr id="3" name="Объект 2"/>
              <p:cNvSpPr>
                <a:spLocks noGrp="1" noRot="1" noChangeAspect="1" noMove="1" noResize="1" noEditPoints="1" noAdjustHandles="1" noChangeArrowheads="1" noChangeShapeType="1" noTextEdit="1"/>
              </p:cNvSpPr>
              <p:nvPr>
                <p:ph idx="1"/>
              </p:nvPr>
            </p:nvSpPr>
            <p:spPr>
              <a:xfrm>
                <a:off x="395536" y="188640"/>
                <a:ext cx="8424936" cy="6552728"/>
              </a:xfrm>
              <a:blipFill rotWithShape="1">
                <a:blip r:embed="rId2"/>
                <a:stretch>
                  <a:fillRect l="-1520" r="-1447"/>
                </a:stretch>
              </a:blipFill>
            </p:spPr>
            <p:txBody>
              <a:bodyPr/>
              <a:lstStyle/>
              <a:p>
                <a:r>
                  <a:rPr lang="ru-RU">
                    <a:noFill/>
                  </a:rPr>
                  <a:t> </a:t>
                </a:r>
              </a:p>
            </p:txBody>
          </p:sp>
        </mc:Fallback>
      </mc:AlternateContent>
    </p:spTree>
    <p:extLst>
      <p:ext uri="{BB962C8B-B14F-4D97-AF65-F5344CB8AC3E}">
        <p14:creationId xmlns:p14="http://schemas.microsoft.com/office/powerpoint/2010/main" val="345525032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6093296"/>
            <a:ext cx="8424936" cy="576064"/>
          </a:xfrm>
        </p:spPr>
        <p:txBody>
          <a:bodyPr anchor="t">
            <a:noAutofit/>
          </a:bodyPr>
          <a:lstStyle/>
          <a:p>
            <a:pPr marL="0" indent="536575" algn="ctr">
              <a:lnSpc>
                <a:spcPct val="130000"/>
              </a:lnSpc>
              <a:buNone/>
            </a:pPr>
            <a:r>
              <a:rPr lang="ru-RU" sz="2400" dirty="0" smtClean="0">
                <a:latin typeface="Times New Roman" panose="02020603050405020304" pitchFamily="18" charset="0"/>
                <a:cs typeface="Times New Roman" panose="02020603050405020304" pitchFamily="18" charset="0"/>
              </a:rPr>
              <a:t>27.1-расм. </a:t>
            </a:r>
            <a:r>
              <a:rPr lang="ru-RU" sz="2400" dirty="0" err="1" smtClean="0">
                <a:latin typeface="Times New Roman" panose="02020603050405020304" pitchFamily="18" charset="0"/>
                <a:cs typeface="Times New Roman" panose="02020603050405020304" pitchFamily="18" charset="0"/>
              </a:rPr>
              <a:t>Поршен</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ва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цилиндрни</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туташув</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схемаси</a:t>
            </a:r>
            <a:r>
              <a:rPr lang="ru-RU" sz="2400" dirty="0" smtClean="0">
                <a:latin typeface="Times New Roman" panose="02020603050405020304" pitchFamily="18" charset="0"/>
                <a:cs typeface="Times New Roman" panose="02020603050405020304" pitchFamily="18" charset="0"/>
              </a:rPr>
              <a:t>.</a:t>
            </a:r>
            <a:endParaRPr lang="uz-Cyrl-UZ" sz="2400" dirty="0">
              <a:latin typeface="Times New Roman" panose="02020603050405020304" pitchFamily="18" charset="0"/>
              <a:cs typeface="Times New Roman" panose="02020603050405020304" pitchFamily="18" charset="0"/>
            </a:endParaRPr>
          </a:p>
        </p:txBody>
      </p:sp>
      <p:pic>
        <p:nvPicPr>
          <p:cNvPr id="389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8081" y="332656"/>
            <a:ext cx="6228033" cy="5328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77552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Объект 1"/>
              <p:cNvSpPr>
                <a:spLocks noGrp="1"/>
              </p:cNvSpPr>
              <p:nvPr>
                <p:ph idx="1"/>
              </p:nvPr>
            </p:nvSpPr>
            <p:spPr>
              <a:xfrm>
                <a:off x="468210" y="260648"/>
                <a:ext cx="8229600" cy="6369571"/>
              </a:xfrm>
            </p:spPr>
            <p:txBody>
              <a:bodyPr>
                <a:noAutofit/>
              </a:bodyPr>
              <a:lstStyle/>
              <a:p>
                <a:pPr marL="0" indent="536575" algn="r">
                  <a:lnSpc>
                    <a:spcPct val="110000"/>
                  </a:lnSpc>
                  <a:buNone/>
                </a:pPr>
                <a14:m>
                  <m:oMath xmlns:m="http://schemas.openxmlformats.org/officeDocument/2006/math">
                    <m:sSub>
                      <m:sSubPr>
                        <m:ctrlPr>
                          <a:rPr lang="ru-RU" sz="2400" b="1" i="1" smtClean="0">
                            <a:latin typeface="Cambria Math"/>
                          </a:rPr>
                        </m:ctrlPr>
                      </m:sSubPr>
                      <m:e>
                        <m:r>
                          <a:rPr lang="uz-Cyrl-UZ" sz="2400" b="1" i="1">
                            <a:latin typeface="Cambria Math"/>
                          </a:rPr>
                          <m:t>𝑻</m:t>
                        </m:r>
                      </m:e>
                      <m:sub>
                        <m:r>
                          <a:rPr lang="uz-Cyrl-UZ" sz="2400" b="1" i="1">
                            <a:latin typeface="Cambria Math"/>
                          </a:rPr>
                          <m:t>𝟏</m:t>
                        </m:r>
                      </m:sub>
                    </m:sSub>
                    <m:r>
                      <a:rPr lang="uz-Cyrl-UZ" sz="2400" b="1" i="1">
                        <a:latin typeface="Cambria Math"/>
                      </a:rPr>
                      <m:t>=</m:t>
                    </m:r>
                    <m:f>
                      <m:fPr>
                        <m:ctrlPr>
                          <a:rPr lang="ru-RU" sz="2400" b="1" i="1">
                            <a:latin typeface="Cambria Math"/>
                          </a:rPr>
                        </m:ctrlPr>
                      </m:fPr>
                      <m:num>
                        <m:r>
                          <a:rPr lang="uz-Cyrl-UZ" sz="2400" b="1" i="1">
                            <a:latin typeface="Cambria Math"/>
                          </a:rPr>
                          <m:t>𝒎</m:t>
                        </m:r>
                      </m:num>
                      <m:den>
                        <m:sSub>
                          <m:sSubPr>
                            <m:ctrlPr>
                              <a:rPr lang="ru-RU" sz="2400" b="1" i="1">
                                <a:latin typeface="Cambria Math"/>
                              </a:rPr>
                            </m:ctrlPr>
                          </m:sSubPr>
                          <m:e>
                            <m:r>
                              <a:rPr lang="uz-Cyrl-UZ" sz="2400" b="1" i="1">
                                <a:latin typeface="Cambria Math"/>
                              </a:rPr>
                              <m:t>𝒒</m:t>
                            </m:r>
                          </m:e>
                          <m:sub>
                            <m:r>
                              <a:rPr lang="uz-Cyrl-UZ" sz="2400" b="1" i="1">
                                <a:latin typeface="Cambria Math"/>
                              </a:rPr>
                              <m:t>𝟏</m:t>
                            </m:r>
                          </m:sub>
                        </m:sSub>
                      </m:den>
                    </m:f>
                  </m:oMath>
                </a14:m>
                <a:r>
                  <a:rPr lang="uz-Cyrl-UZ" sz="2400" dirty="0">
                    <a:latin typeface="Times New Roman" panose="02020603050405020304" pitchFamily="18" charset="0"/>
                    <a:cs typeface="Times New Roman" panose="02020603050405020304" pitchFamily="18" charset="0"/>
                  </a:rPr>
                  <a:t>		         </a:t>
                </a:r>
                <a:r>
                  <a:rPr lang="uz-Latn-UZ" sz="2400" dirty="0">
                    <a:latin typeface="Times New Roman" panose="02020603050405020304" pitchFamily="18" charset="0"/>
                    <a:cs typeface="Times New Roman" panose="02020603050405020304" pitchFamily="18" charset="0"/>
                  </a:rPr>
                  <a:t>	</a:t>
                </a:r>
                <a:r>
                  <a:rPr lang="uz-Latn-UZ" sz="2400" dirty="0" smtClean="0">
                    <a:latin typeface="Times New Roman" panose="02020603050405020304" pitchFamily="18" charset="0"/>
                    <a:cs typeface="Times New Roman" panose="02020603050405020304" pitchFamily="18" charset="0"/>
                  </a:rPr>
                  <a:t>   </a:t>
                </a:r>
                <a:r>
                  <a:rPr lang="uz-Cyrl-UZ" sz="2400" dirty="0" smtClean="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27.</a:t>
                </a:r>
                <a:r>
                  <a:rPr lang="uz-Cyrl-UZ" sz="2400" dirty="0">
                    <a:latin typeface="Times New Roman" panose="02020603050405020304" pitchFamily="18" charset="0"/>
                    <a:cs typeface="Times New Roman" panose="02020603050405020304" pitchFamily="18" charset="0"/>
                  </a:rPr>
                  <a:t>3)</a:t>
                </a:r>
                <a:endParaRPr lang="ru-RU" sz="2400" b="1" dirty="0">
                  <a:latin typeface="Times New Roman" panose="02020603050405020304" pitchFamily="18" charset="0"/>
                  <a:cs typeface="Times New Roman" panose="02020603050405020304" pitchFamily="18" charset="0"/>
                </a:endParaRPr>
              </a:p>
              <a:p>
                <a:pPr marL="0" indent="536575" algn="r">
                  <a:lnSpc>
                    <a:spcPct val="110000"/>
                  </a:lnSpc>
                  <a:buNone/>
                </a:pPr>
                <a14:m>
                  <m:oMath xmlns:m="http://schemas.openxmlformats.org/officeDocument/2006/math">
                    <m:sSub>
                      <m:sSubPr>
                        <m:ctrlPr>
                          <a:rPr lang="ru-RU" sz="2400" b="1" i="1">
                            <a:latin typeface="Cambria Math"/>
                          </a:rPr>
                        </m:ctrlPr>
                      </m:sSubPr>
                      <m:e>
                        <m:r>
                          <a:rPr lang="uz-Cyrl-UZ" sz="2400" b="1" i="1">
                            <a:latin typeface="Cambria Math"/>
                          </a:rPr>
                          <m:t>𝑻</m:t>
                        </m:r>
                      </m:e>
                      <m:sub>
                        <m:r>
                          <a:rPr lang="uz-Cyrl-UZ" sz="2400" b="1" i="1">
                            <a:latin typeface="Cambria Math"/>
                          </a:rPr>
                          <m:t>𝟐</m:t>
                        </m:r>
                      </m:sub>
                    </m:sSub>
                    <m:r>
                      <a:rPr lang="uz-Cyrl-UZ" sz="2400" b="1" i="1">
                        <a:latin typeface="Cambria Math"/>
                      </a:rPr>
                      <m:t>=</m:t>
                    </m:r>
                    <m:f>
                      <m:fPr>
                        <m:ctrlPr>
                          <a:rPr lang="ru-RU" sz="2400" b="1" i="1">
                            <a:latin typeface="Cambria Math"/>
                          </a:rPr>
                        </m:ctrlPr>
                      </m:fPr>
                      <m:num>
                        <m:sSub>
                          <m:sSubPr>
                            <m:ctrlPr>
                              <a:rPr lang="ru-RU" sz="2400" b="1" i="1">
                                <a:latin typeface="Cambria Math"/>
                              </a:rPr>
                            </m:ctrlPr>
                          </m:sSubPr>
                          <m:e>
                            <m:r>
                              <a:rPr lang="uz-Cyrl-UZ" sz="2400" b="1" i="1">
                                <a:latin typeface="Cambria Math"/>
                              </a:rPr>
                              <m:t>𝒎</m:t>
                            </m:r>
                          </m:e>
                          <m:sub>
                            <m:r>
                              <a:rPr lang="uz-Cyrl-UZ" sz="2400" b="1" i="1">
                                <a:latin typeface="Cambria Math"/>
                              </a:rPr>
                              <m:t>𝟐</m:t>
                            </m:r>
                          </m:sub>
                        </m:sSub>
                      </m:num>
                      <m:den>
                        <m:sSub>
                          <m:sSubPr>
                            <m:ctrlPr>
                              <a:rPr lang="ru-RU" sz="2400" b="1" i="1">
                                <a:latin typeface="Cambria Math"/>
                              </a:rPr>
                            </m:ctrlPr>
                          </m:sSubPr>
                          <m:e>
                            <m:r>
                              <a:rPr lang="uz-Cyrl-UZ" sz="2400" b="1" i="1">
                                <a:latin typeface="Cambria Math"/>
                              </a:rPr>
                              <m:t>𝒒</m:t>
                            </m:r>
                          </m:e>
                          <m:sub>
                            <m:r>
                              <a:rPr lang="uz-Cyrl-UZ" sz="2400" b="1" i="1">
                                <a:latin typeface="Cambria Math"/>
                              </a:rPr>
                              <m:t>𝟐</m:t>
                            </m:r>
                          </m:sub>
                        </m:sSub>
                      </m:den>
                    </m:f>
                  </m:oMath>
                </a14:m>
                <a:r>
                  <a:rPr lang="uz-Cyrl-UZ" sz="2400" dirty="0">
                    <a:latin typeface="Times New Roman" panose="02020603050405020304" pitchFamily="18" charset="0"/>
                    <a:cs typeface="Times New Roman" panose="02020603050405020304" pitchFamily="18" charset="0"/>
                  </a:rPr>
                  <a:t>		        </a:t>
                </a:r>
                <a:r>
                  <a:rPr lang="uz-Cyrl-UZ" sz="2400" dirty="0" smtClean="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27.</a:t>
                </a:r>
                <a:r>
                  <a:rPr lang="uz-Cyrl-UZ" sz="2400" dirty="0">
                    <a:latin typeface="Times New Roman" panose="02020603050405020304" pitchFamily="18" charset="0"/>
                    <a:cs typeface="Times New Roman" panose="02020603050405020304" pitchFamily="18" charset="0"/>
                  </a:rPr>
                  <a:t>4)</a:t>
                </a:r>
                <a:endParaRPr lang="ru-RU" sz="2400" b="1" dirty="0">
                  <a:latin typeface="Times New Roman" panose="02020603050405020304" pitchFamily="18" charset="0"/>
                  <a:cs typeface="Times New Roman" panose="02020603050405020304" pitchFamily="18" charset="0"/>
                </a:endParaRPr>
              </a:p>
              <a:p>
                <a:pPr marL="0" indent="536575" algn="r">
                  <a:lnSpc>
                    <a:spcPct val="110000"/>
                  </a:lnSpc>
                  <a:buNone/>
                </a:pPr>
                <a14:m>
                  <m:oMath xmlns:m="http://schemas.openxmlformats.org/officeDocument/2006/math">
                    <m:r>
                      <a:rPr lang="uz-Cyrl-UZ" sz="2400" b="1" i="1">
                        <a:latin typeface="Cambria Math"/>
                      </a:rPr>
                      <m:t>𝑻</m:t>
                    </m:r>
                    <m:r>
                      <a:rPr lang="uz-Cyrl-UZ" sz="2400" b="1" i="1">
                        <a:latin typeface="Cambria Math"/>
                      </a:rPr>
                      <m:t>=</m:t>
                    </m:r>
                    <m:f>
                      <m:fPr>
                        <m:ctrlPr>
                          <a:rPr lang="ru-RU" sz="2400" b="1" i="1">
                            <a:latin typeface="Cambria Math"/>
                          </a:rPr>
                        </m:ctrlPr>
                      </m:fPr>
                      <m:num>
                        <m:sSub>
                          <m:sSubPr>
                            <m:ctrlPr>
                              <a:rPr lang="ru-RU" sz="2400" b="1" i="1">
                                <a:latin typeface="Cambria Math"/>
                              </a:rPr>
                            </m:ctrlPr>
                          </m:sSubPr>
                          <m:e>
                            <m:r>
                              <a:rPr lang="uz-Cyrl-UZ" sz="2400" b="1" i="1">
                                <a:latin typeface="Cambria Math"/>
                              </a:rPr>
                              <m:t>𝒎</m:t>
                            </m:r>
                          </m:e>
                          <m:sub>
                            <m:r>
                              <a:rPr lang="uz-Cyrl-UZ" sz="2400" b="1" i="1">
                                <a:latin typeface="Cambria Math"/>
                              </a:rPr>
                              <m:t>𝟏</m:t>
                            </m:r>
                          </m:sub>
                        </m:sSub>
                      </m:num>
                      <m:den>
                        <m:sSub>
                          <m:sSubPr>
                            <m:ctrlPr>
                              <a:rPr lang="ru-RU" sz="2400" b="1" i="1">
                                <a:latin typeface="Cambria Math"/>
                              </a:rPr>
                            </m:ctrlPr>
                          </m:sSubPr>
                          <m:e>
                            <m:r>
                              <a:rPr lang="uz-Cyrl-UZ" sz="2400" b="1" i="1">
                                <a:latin typeface="Cambria Math"/>
                              </a:rPr>
                              <m:t>𝒒</m:t>
                            </m:r>
                          </m:e>
                          <m:sub>
                            <m:r>
                              <a:rPr lang="uz-Cyrl-UZ" sz="2400" b="1" i="1">
                                <a:latin typeface="Cambria Math"/>
                              </a:rPr>
                              <m:t>𝟏</m:t>
                            </m:r>
                          </m:sub>
                        </m:sSub>
                      </m:den>
                    </m:f>
                    <m:r>
                      <a:rPr lang="uz-Cyrl-UZ" sz="2400" b="1" i="1">
                        <a:latin typeface="Cambria Math"/>
                      </a:rPr>
                      <m:t>+</m:t>
                    </m:r>
                    <m:f>
                      <m:fPr>
                        <m:ctrlPr>
                          <a:rPr lang="ru-RU" sz="2400" b="1" i="1">
                            <a:latin typeface="Cambria Math"/>
                          </a:rPr>
                        </m:ctrlPr>
                      </m:fPr>
                      <m:num>
                        <m:sSub>
                          <m:sSubPr>
                            <m:ctrlPr>
                              <a:rPr lang="ru-RU" sz="2400" b="1" i="1">
                                <a:latin typeface="Cambria Math"/>
                              </a:rPr>
                            </m:ctrlPr>
                          </m:sSubPr>
                          <m:e>
                            <m:r>
                              <a:rPr lang="uz-Cyrl-UZ" sz="2400" b="1" i="1">
                                <a:latin typeface="Cambria Math"/>
                              </a:rPr>
                              <m:t>𝒎</m:t>
                            </m:r>
                          </m:e>
                          <m:sub>
                            <m:r>
                              <a:rPr lang="uz-Cyrl-UZ" sz="2400" b="1" i="1">
                                <a:latin typeface="Cambria Math"/>
                              </a:rPr>
                              <m:t>𝟐</m:t>
                            </m:r>
                          </m:sub>
                        </m:sSub>
                      </m:num>
                      <m:den>
                        <m:sSub>
                          <m:sSubPr>
                            <m:ctrlPr>
                              <a:rPr lang="ru-RU" sz="2400" b="1" i="1">
                                <a:latin typeface="Cambria Math"/>
                              </a:rPr>
                            </m:ctrlPr>
                          </m:sSubPr>
                          <m:e>
                            <m:r>
                              <a:rPr lang="uz-Cyrl-UZ" sz="2400" b="1" i="1">
                                <a:latin typeface="Cambria Math"/>
                              </a:rPr>
                              <m:t>𝒒</m:t>
                            </m:r>
                          </m:e>
                          <m:sub>
                            <m:r>
                              <a:rPr lang="uz-Cyrl-UZ" sz="2400" b="1" i="1">
                                <a:latin typeface="Cambria Math"/>
                              </a:rPr>
                              <m:t>𝟐</m:t>
                            </m:r>
                          </m:sub>
                        </m:sSub>
                      </m:den>
                    </m:f>
                  </m:oMath>
                </a14:m>
                <a:r>
                  <a:rPr lang="uz-Cyrl-UZ" sz="2400" dirty="0">
                    <a:latin typeface="Times New Roman" panose="02020603050405020304" pitchFamily="18" charset="0"/>
                    <a:cs typeface="Times New Roman" panose="02020603050405020304" pitchFamily="18" charset="0"/>
                  </a:rPr>
                  <a:t>		     </a:t>
                </a:r>
                <a:r>
                  <a:rPr lang="uz-Latn-UZ" sz="2400" dirty="0">
                    <a:latin typeface="Times New Roman" panose="02020603050405020304" pitchFamily="18" charset="0"/>
                    <a:cs typeface="Times New Roman" panose="02020603050405020304" pitchFamily="18" charset="0"/>
                  </a:rPr>
                  <a:t> </a:t>
                </a:r>
                <a:r>
                  <a:rPr lang="uz-Cyrl-UZ" sz="2400" dirty="0" smtClean="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27.</a:t>
                </a:r>
                <a:r>
                  <a:rPr lang="uz-Cyrl-UZ" sz="2400" dirty="0">
                    <a:latin typeface="Times New Roman" panose="02020603050405020304" pitchFamily="18" charset="0"/>
                    <a:cs typeface="Times New Roman" panose="02020603050405020304" pitchFamily="18" charset="0"/>
                  </a:rPr>
                  <a:t>5)</a:t>
                </a:r>
                <a:endParaRPr lang="ru-RU" sz="2400" b="1" dirty="0">
                  <a:latin typeface="Times New Roman" panose="02020603050405020304" pitchFamily="18" charset="0"/>
                  <a:cs typeface="Times New Roman" panose="02020603050405020304" pitchFamily="18" charset="0"/>
                </a:endParaRPr>
              </a:p>
              <a:p>
                <a:pPr marL="0" indent="536575" algn="just">
                  <a:lnSpc>
                    <a:spcPct val="110000"/>
                  </a:lnSpc>
                  <a:buNone/>
                </a:pPr>
                <a:r>
                  <a:rPr lang="uz-Cyrl-UZ" sz="2600" dirty="0">
                    <a:latin typeface="Times New Roman" panose="02020603050405020304" pitchFamily="18" charset="0"/>
                    <a:cs typeface="Times New Roman" panose="02020603050405020304" pitchFamily="18" charset="0"/>
                  </a:rPr>
                  <a:t>27.1-расмга </a:t>
                </a:r>
                <a:r>
                  <a:rPr lang="uz-Latn-UZ" sz="2600" dirty="0">
                    <a:latin typeface="Times New Roman" panose="02020603050405020304" pitchFamily="18" charset="0"/>
                    <a:cs typeface="Times New Roman" panose="02020603050405020304" pitchFamily="18" charset="0"/>
                  </a:rPr>
                  <a:t>га а</a:t>
                </a:r>
                <a:r>
                  <a:rPr lang="uz-Cyrl-UZ" sz="2600" dirty="0">
                    <a:latin typeface="Times New Roman" panose="02020603050405020304" pitchFamily="18" charset="0"/>
                    <a:cs typeface="Times New Roman" panose="02020603050405020304" pitchFamily="18" charset="0"/>
                  </a:rPr>
                  <a:t>сосан</a:t>
                </a:r>
                <a:endParaRPr lang="ru-RU" sz="2600" b="1" dirty="0">
                  <a:latin typeface="Times New Roman" panose="02020603050405020304" pitchFamily="18" charset="0"/>
                  <a:cs typeface="Times New Roman" panose="02020603050405020304" pitchFamily="18" charset="0"/>
                </a:endParaRPr>
              </a:p>
              <a:p>
                <a:pPr marL="0" indent="536575" algn="r">
                  <a:lnSpc>
                    <a:spcPct val="110000"/>
                  </a:lnSpc>
                  <a:buNone/>
                </a:pPr>
                <a:r>
                  <a:rPr lang="uz-Cyrl-UZ"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ru-RU" sz="2400" b="1" i="1">
                            <a:latin typeface="Cambria Math"/>
                          </a:rPr>
                        </m:ctrlPr>
                      </m:sSubPr>
                      <m:e>
                        <m:r>
                          <a:rPr lang="uz-Cyrl-UZ" sz="2400" b="1" i="1">
                            <a:latin typeface="Cambria Math"/>
                          </a:rPr>
                          <m:t>𝒎</m:t>
                        </m:r>
                      </m:e>
                      <m:sub>
                        <m:r>
                          <a:rPr lang="uz-Cyrl-UZ" sz="2400" b="1" i="1">
                            <a:latin typeface="Cambria Math"/>
                          </a:rPr>
                          <m:t>𝟐</m:t>
                        </m:r>
                      </m:sub>
                    </m:sSub>
                    <m:r>
                      <a:rPr lang="uz-Cyrl-UZ" sz="2400" b="1" i="1">
                        <a:latin typeface="Cambria Math"/>
                      </a:rPr>
                      <m:t>=</m:t>
                    </m:r>
                    <m:sSub>
                      <m:sSubPr>
                        <m:ctrlPr>
                          <a:rPr lang="ru-RU" sz="2400" b="1" i="1">
                            <a:latin typeface="Cambria Math"/>
                          </a:rPr>
                        </m:ctrlPr>
                      </m:sSubPr>
                      <m:e>
                        <m:r>
                          <a:rPr lang="uz-Cyrl-UZ" sz="2400" b="1" i="1">
                            <a:latin typeface="Cambria Math"/>
                          </a:rPr>
                          <m:t>𝜟</m:t>
                        </m:r>
                      </m:e>
                      <m:sub>
                        <m:r>
                          <a:rPr lang="uz-Cyrl-UZ" sz="2400" b="1" i="1" smtClean="0">
                            <a:latin typeface="Cambria Math"/>
                          </a:rPr>
                          <m:t>𝟑</m:t>
                        </m:r>
                        <m:r>
                          <a:rPr lang="uz-Cyrl-UZ" sz="2400" b="1" i="1">
                            <a:latin typeface="Cambria Math"/>
                          </a:rPr>
                          <m:t>𝐦𝐚𝐱</m:t>
                        </m:r>
                      </m:sub>
                    </m:sSub>
                    <m:r>
                      <a:rPr lang="uz-Cyrl-UZ" sz="2400" b="1" i="1">
                        <a:latin typeface="Cambria Math"/>
                      </a:rPr>
                      <m:t>−</m:t>
                    </m:r>
                    <m:r>
                      <a:rPr lang="uz-Cyrl-UZ" sz="2400" b="1" i="1">
                        <a:latin typeface="Cambria Math"/>
                      </a:rPr>
                      <m:t>𝜟</m:t>
                    </m:r>
                    <m:r>
                      <a:rPr lang="uz-Cyrl-UZ" sz="2400" b="1" i="1">
                        <a:latin typeface="Cambria Math"/>
                      </a:rPr>
                      <m:t>−</m:t>
                    </m:r>
                    <m:r>
                      <a:rPr lang="uz-Cyrl-UZ" sz="2400" b="1" i="1">
                        <a:latin typeface="Cambria Math"/>
                      </a:rPr>
                      <m:t>𝒎</m:t>
                    </m:r>
                  </m:oMath>
                </a14:m>
                <a:r>
                  <a:rPr lang="uz-Cyrl-UZ" sz="2400" dirty="0">
                    <a:latin typeface="Times New Roman" panose="02020603050405020304" pitchFamily="18" charset="0"/>
                    <a:cs typeface="Times New Roman" panose="02020603050405020304" pitchFamily="18" charset="0"/>
                  </a:rPr>
                  <a:t>         </a:t>
                </a:r>
                <a:r>
                  <a:rPr lang="uz-Cyrl-UZ" sz="2400" dirty="0" smtClean="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27.</a:t>
                </a:r>
                <a:r>
                  <a:rPr lang="uz-Cyrl-UZ" sz="2400" dirty="0">
                    <a:latin typeface="Times New Roman" panose="02020603050405020304" pitchFamily="18" charset="0"/>
                    <a:cs typeface="Times New Roman" panose="02020603050405020304" pitchFamily="18" charset="0"/>
                  </a:rPr>
                  <a:t>6)</a:t>
                </a:r>
                <a:endParaRPr lang="ru-RU" sz="2400" b="1" dirty="0">
                  <a:latin typeface="Times New Roman" panose="02020603050405020304" pitchFamily="18" charset="0"/>
                  <a:cs typeface="Times New Roman" panose="02020603050405020304" pitchFamily="18" charset="0"/>
                </a:endParaRPr>
              </a:p>
              <a:p>
                <a:pPr marL="0" indent="536575" algn="just">
                  <a:lnSpc>
                    <a:spcPct val="110000"/>
                  </a:lnSpc>
                  <a:buNone/>
                </a:pPr>
                <a:r>
                  <a:rPr lang="uz-Cyrl-UZ" sz="2600" dirty="0">
                    <a:latin typeface="Times New Roman" panose="02020603050405020304" pitchFamily="18" charset="0"/>
                    <a:cs typeface="Times New Roman" panose="02020603050405020304" pitchFamily="18" charset="0"/>
                  </a:rPr>
                  <a:t>У ҳолда</a:t>
                </a:r>
                <a:endParaRPr lang="ru-RU" sz="2600" b="1" dirty="0">
                  <a:latin typeface="Times New Roman" panose="02020603050405020304" pitchFamily="18" charset="0"/>
                  <a:cs typeface="Times New Roman" panose="02020603050405020304" pitchFamily="18" charset="0"/>
                </a:endParaRPr>
              </a:p>
              <a:p>
                <a:pPr marL="0" indent="536575" algn="r">
                  <a:lnSpc>
                    <a:spcPct val="110000"/>
                  </a:lnSpc>
                  <a:buNone/>
                </a:pPr>
                <a14:m>
                  <m:oMath xmlns:m="http://schemas.openxmlformats.org/officeDocument/2006/math">
                    <m:r>
                      <a:rPr lang="uz-Latn-UZ" sz="2400" b="1" i="1">
                        <a:latin typeface="Cambria Math"/>
                      </a:rPr>
                      <m:t>𝑻</m:t>
                    </m:r>
                    <m:r>
                      <a:rPr lang="uz-Latn-UZ" sz="2400" b="1" i="1">
                        <a:latin typeface="Cambria Math"/>
                      </a:rPr>
                      <m:t>=</m:t>
                    </m:r>
                    <m:sSub>
                      <m:sSubPr>
                        <m:ctrlPr>
                          <a:rPr lang="ru-RU" sz="2400" b="1" i="1">
                            <a:latin typeface="Cambria Math"/>
                          </a:rPr>
                        </m:ctrlPr>
                      </m:sSubPr>
                      <m:e>
                        <m:r>
                          <a:rPr lang="uz-Latn-UZ" sz="2400" b="1" i="1">
                            <a:latin typeface="Cambria Math"/>
                          </a:rPr>
                          <m:t>𝑻</m:t>
                        </m:r>
                      </m:e>
                      <m:sub>
                        <m:r>
                          <a:rPr lang="uz-Latn-UZ" sz="2400" b="1" i="1">
                            <a:latin typeface="Cambria Math"/>
                          </a:rPr>
                          <m:t>𝟏</m:t>
                        </m:r>
                      </m:sub>
                    </m:sSub>
                    <m:r>
                      <a:rPr lang="uz-Latn-UZ" sz="2400" b="1" i="1">
                        <a:latin typeface="Cambria Math"/>
                      </a:rPr>
                      <m:t>+</m:t>
                    </m:r>
                    <m:f>
                      <m:fPr>
                        <m:ctrlPr>
                          <a:rPr lang="ru-RU" sz="2400" b="1" i="1">
                            <a:latin typeface="Cambria Math"/>
                          </a:rPr>
                        </m:ctrlPr>
                      </m:fPr>
                      <m:num>
                        <m:sSub>
                          <m:sSubPr>
                            <m:ctrlPr>
                              <a:rPr lang="ru-RU" sz="2400" b="1" i="1">
                                <a:latin typeface="Cambria Math"/>
                              </a:rPr>
                            </m:ctrlPr>
                          </m:sSubPr>
                          <m:e>
                            <m:r>
                              <a:rPr lang="uz-Latn-UZ" sz="2400" b="1" i="1">
                                <a:latin typeface="Cambria Math"/>
                              </a:rPr>
                              <m:t>𝜟</m:t>
                            </m:r>
                          </m:e>
                          <m:sub>
                            <m:r>
                              <a:rPr lang="uz-Latn-UZ" sz="2400" b="1" i="1">
                                <a:latin typeface="Cambria Math"/>
                              </a:rPr>
                              <m:t>𝟑𝐦𝐚𝐱</m:t>
                            </m:r>
                          </m:sub>
                        </m:sSub>
                        <m:r>
                          <a:rPr lang="uz-Latn-UZ" sz="2400" b="1" i="1">
                            <a:latin typeface="Cambria Math"/>
                          </a:rPr>
                          <m:t>−</m:t>
                        </m:r>
                        <m:r>
                          <a:rPr lang="uz-Latn-UZ" sz="2400" b="1" i="1">
                            <a:latin typeface="Cambria Math"/>
                          </a:rPr>
                          <m:t>𝜟</m:t>
                        </m:r>
                        <m:r>
                          <a:rPr lang="uz-Latn-UZ" sz="2400" b="1" i="1">
                            <a:latin typeface="Cambria Math"/>
                          </a:rPr>
                          <m:t>−</m:t>
                        </m:r>
                        <m:r>
                          <a:rPr lang="uz-Latn-UZ" sz="2400" b="1" i="1">
                            <a:latin typeface="Cambria Math"/>
                          </a:rPr>
                          <m:t>𝒎</m:t>
                        </m:r>
                      </m:num>
                      <m:den>
                        <m:sSub>
                          <m:sSubPr>
                            <m:ctrlPr>
                              <a:rPr lang="ru-RU" sz="2400" b="1" i="1">
                                <a:latin typeface="Cambria Math"/>
                              </a:rPr>
                            </m:ctrlPr>
                          </m:sSubPr>
                          <m:e>
                            <m:r>
                              <a:rPr lang="uz-Latn-UZ" sz="2400" b="1" i="1">
                                <a:latin typeface="Cambria Math"/>
                              </a:rPr>
                              <m:t>𝒒</m:t>
                            </m:r>
                          </m:e>
                          <m:sub>
                            <m:r>
                              <a:rPr lang="uz-Latn-UZ" sz="2400" b="1" i="1">
                                <a:latin typeface="Cambria Math"/>
                              </a:rPr>
                              <m:t>𝟐</m:t>
                            </m:r>
                          </m:sub>
                        </m:sSub>
                      </m:den>
                    </m:f>
                  </m:oMath>
                </a14:m>
                <a:r>
                  <a:rPr lang="uz-Latn-UZ" sz="2400" dirty="0">
                    <a:latin typeface="Times New Roman" panose="02020603050405020304" pitchFamily="18" charset="0"/>
                    <a:cs typeface="Times New Roman" panose="02020603050405020304" pitchFamily="18" charset="0"/>
                  </a:rPr>
                  <a:t>               </a:t>
                </a:r>
                <a:r>
                  <a:rPr lang="uz-Latn-UZ" sz="2400" dirty="0" smtClean="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27.</a:t>
                </a:r>
                <a:r>
                  <a:rPr lang="uz-Cyrl-UZ" sz="2400" dirty="0">
                    <a:latin typeface="Times New Roman" panose="02020603050405020304" pitchFamily="18" charset="0"/>
                    <a:cs typeface="Times New Roman" panose="02020603050405020304" pitchFamily="18" charset="0"/>
                  </a:rPr>
                  <a:t>7</a:t>
                </a:r>
                <a:r>
                  <a:rPr lang="uz-Cyrl-UZ" sz="2400" dirty="0" smtClean="0">
                    <a:latin typeface="Times New Roman" panose="02020603050405020304" pitchFamily="18" charset="0"/>
                    <a:cs typeface="Times New Roman" panose="02020603050405020304" pitchFamily="18" charset="0"/>
                  </a:rPr>
                  <a:t>)</a:t>
                </a:r>
              </a:p>
              <a:p>
                <a:pPr marL="0" indent="536575" algn="just">
                  <a:lnSpc>
                    <a:spcPct val="110000"/>
                  </a:lnSpc>
                  <a:buNone/>
                </a:pPr>
                <a:r>
                  <a:rPr lang="uz-Cyrl-UZ" sz="2600" dirty="0">
                    <a:latin typeface="Times New Roman" panose="02020603050405020304" pitchFamily="18" charset="0"/>
                    <a:cs typeface="Times New Roman" panose="02020603050405020304" pitchFamily="18" charset="0"/>
                  </a:rPr>
                  <a:t>Бу ерда Δ бирикма ҳосил қилишда ҳисобга олинган оралиқ кўп ҳолларда бирикмадаги оралиқ масофани оптимал катталигини экспериментал маълумотларга асосан танлаб олинади. </a:t>
                </a:r>
                <a:endParaRPr lang="ru-RU" sz="2600" b="1" dirty="0">
                  <a:latin typeface="Times New Roman" panose="02020603050405020304" pitchFamily="18" charset="0"/>
                  <a:cs typeface="Times New Roman" panose="02020603050405020304" pitchFamily="18" charset="0"/>
                </a:endParaRPr>
              </a:p>
            </p:txBody>
          </p:sp>
        </mc:Choice>
        <mc:Fallback>
          <p:sp>
            <p:nvSpPr>
              <p:cNvPr id="2" name="Объект 1"/>
              <p:cNvSpPr>
                <a:spLocks noGrp="1" noRot="1" noChangeAspect="1" noMove="1" noResize="1" noEditPoints="1" noAdjustHandles="1" noChangeArrowheads="1" noChangeShapeType="1" noTextEdit="1"/>
              </p:cNvSpPr>
              <p:nvPr>
                <p:ph idx="1"/>
              </p:nvPr>
            </p:nvSpPr>
            <p:spPr>
              <a:xfrm>
                <a:off x="468210" y="260648"/>
                <a:ext cx="8229600" cy="6369571"/>
              </a:xfrm>
              <a:blipFill rotWithShape="1">
                <a:blip r:embed="rId2"/>
                <a:stretch>
                  <a:fillRect l="-1333" r="-1333"/>
                </a:stretch>
              </a:blipFill>
            </p:spPr>
            <p:txBody>
              <a:bodyPr/>
              <a:lstStyle/>
              <a:p>
                <a:r>
                  <a:rPr lang="ru-RU">
                    <a:noFill/>
                  </a:rPr>
                  <a:t> </a:t>
                </a:r>
              </a:p>
            </p:txBody>
          </p:sp>
        </mc:Fallback>
      </mc:AlternateContent>
    </p:spTree>
    <p:extLst>
      <p:ext uri="{BB962C8B-B14F-4D97-AF65-F5344CB8AC3E}">
        <p14:creationId xmlns:p14="http://schemas.microsoft.com/office/powerpoint/2010/main" val="48018776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6575" algn="just">
              <a:lnSpc>
                <a:spcPct val="130000"/>
              </a:lnSpc>
              <a:spcBef>
                <a:spcPts val="600"/>
              </a:spcBef>
              <a:buNone/>
            </a:pPr>
            <a:r>
              <a:rPr lang="ru-RU" sz="2800" dirty="0" err="1">
                <a:latin typeface="Times New Roman" panose="02020603050405020304" pitchFamily="18" charset="0"/>
                <a:cs typeface="Times New Roman" panose="02020603050405020304" pitchFamily="18" charset="0"/>
              </a:rPr>
              <a:t>Назарий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жиҳатдан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қилинган</a:t>
            </a:r>
            <a:r>
              <a:rPr lang="ru-RU" sz="2800" dirty="0">
                <a:latin typeface="Times New Roman" panose="02020603050405020304" pitchFamily="18" charset="0"/>
                <a:cs typeface="Times New Roman" panose="02020603050405020304" pitchFamily="18" charset="0"/>
              </a:rPr>
              <a:t> гидродинамик </a:t>
            </a:r>
            <a:r>
              <a:rPr lang="ru-RU" sz="2800" dirty="0" err="1">
                <a:latin typeface="Times New Roman" panose="02020603050405020304" pitchFamily="18" charset="0"/>
                <a:cs typeface="Times New Roman" panose="02020603050405020304" pitchFamily="18" charset="0"/>
              </a:rPr>
              <a:t>ҳисоблар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оралиқ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масофани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имконини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бермайди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Сабаби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назарияда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юкламаларни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материалларни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иссиқлик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ўтказувчанлиги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хиллиги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эллипсли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конуслиликлари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қийин</a:t>
            </a:r>
            <a:r>
              <a:rPr lang="ru-RU" sz="2800" dirty="0">
                <a:latin typeface="Times New Roman" panose="02020603050405020304" pitchFamily="18" charset="0"/>
                <a:cs typeface="Times New Roman" panose="02020603050405020304" pitchFamily="18" charset="0"/>
              </a:rPr>
              <a:t>. Шу </a:t>
            </a:r>
            <a:r>
              <a:rPr lang="ru-RU" sz="2800" dirty="0" err="1">
                <a:latin typeface="Times New Roman" panose="02020603050405020304" pitchFamily="18" charset="0"/>
                <a:cs typeface="Times New Roman" panose="02020603050405020304" pitchFamily="18" charset="0"/>
              </a:rPr>
              <a:t>ерда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нарсага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эътибор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бирикмалардаги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ейилиш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даври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иложи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яқинбўлгани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яхши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навбатида</a:t>
            </a:r>
            <a:r>
              <a:rPr lang="ru-RU" sz="2800" dirty="0">
                <a:latin typeface="Times New Roman" panose="02020603050405020304" pitchFamily="18" charset="0"/>
                <a:cs typeface="Times New Roman" panose="02020603050405020304" pitchFamily="18" charset="0"/>
              </a:rPr>
              <a:t> машина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механизмларни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узелларини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кетин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алмаштиришни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тақозо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73790797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4653136"/>
            <a:ext cx="8640960" cy="1368152"/>
          </a:xfrm>
        </p:spPr>
        <p:txBody>
          <a:bodyPr>
            <a:noAutofit/>
          </a:bodyPr>
          <a:lstStyle/>
          <a:p>
            <a:pPr marL="0" indent="536575" algn="ctr">
              <a:lnSpc>
                <a:spcPct val="150000"/>
              </a:lnSpc>
              <a:buNone/>
            </a:pPr>
            <a:r>
              <a:rPr lang="ru-RU" sz="2800" dirty="0">
                <a:latin typeface="Times New Roman" panose="02020603050405020304" pitchFamily="18" charset="0"/>
                <a:cs typeface="Times New Roman" panose="02020603050405020304" pitchFamily="18" charset="0"/>
              </a:rPr>
              <a:t>27.2-расм. </a:t>
            </a:r>
            <a:r>
              <a:rPr lang="ru-RU" sz="2800" dirty="0" err="1">
                <a:latin typeface="Times New Roman" panose="02020603050405020304" pitchFamily="18" charset="0"/>
                <a:cs typeface="Times New Roman" panose="02020603050405020304" pitchFamily="18" charset="0"/>
              </a:rPr>
              <a:t>Марказловчи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мўлжаловчи</a:t>
            </a:r>
            <a:r>
              <a:rPr lang="ru-RU" sz="2800" dirty="0">
                <a:latin typeface="Times New Roman" panose="02020603050405020304" pitchFamily="18" charset="0"/>
                <a:cs typeface="Times New Roman" panose="02020603050405020304" pitchFamily="18" charset="0"/>
              </a:rPr>
              <a:t> механизм </a:t>
            </a:r>
            <a:r>
              <a:rPr lang="ru-RU" sz="2800" dirty="0" err="1">
                <a:latin typeface="Times New Roman" panose="02020603050405020304" pitchFamily="18" charset="0"/>
                <a:cs typeface="Times New Roman" panose="02020603050405020304" pitchFamily="18" charset="0"/>
              </a:rPr>
              <a:t>схемаси</a:t>
            </a:r>
            <a:r>
              <a:rPr lang="ru-RU" sz="2800" dirty="0">
                <a:latin typeface="Times New Roman" panose="02020603050405020304" pitchFamily="18" charset="0"/>
                <a:cs typeface="Times New Roman" panose="02020603050405020304" pitchFamily="18" charset="0"/>
              </a:rPr>
              <a:t>.</a:t>
            </a:r>
          </a:p>
        </p:txBody>
      </p:sp>
      <p:pic>
        <p:nvPicPr>
          <p:cNvPr id="2252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805282"/>
            <a:ext cx="4191247"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9326969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0" algn="ctr">
              <a:lnSpc>
                <a:spcPct val="150000"/>
              </a:lnSpc>
              <a:buNone/>
            </a:pPr>
            <a:r>
              <a:rPr lang="ru-RU" sz="2800" b="1" dirty="0">
                <a:latin typeface="Times New Roman" panose="02020603050405020304" pitchFamily="18" charset="0"/>
                <a:cs typeface="Times New Roman" panose="02020603050405020304" pitchFamily="18" charset="0"/>
              </a:rPr>
              <a:t>27.2. </a:t>
            </a:r>
            <a:r>
              <a:rPr lang="ru-RU" sz="2800" b="1" dirty="0" err="1">
                <a:latin typeface="Times New Roman" panose="02020603050405020304" pitchFamily="18" charset="0"/>
                <a:cs typeface="Times New Roman" panose="02020603050405020304" pitchFamily="18" charset="0"/>
              </a:rPr>
              <a:t>Йиғиш</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жараёнларининг</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конструкцияларини</a:t>
            </a:r>
            <a:r>
              <a:rPr lang="ru-RU" sz="2800" b="1" dirty="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турлари</a:t>
            </a:r>
            <a:r>
              <a:rPr lang="ru-RU" sz="2800" b="1" dirty="0" smtClean="0">
                <a:latin typeface="Times New Roman" panose="02020603050405020304" pitchFamily="18" charset="0"/>
                <a:cs typeface="Times New Roman" panose="02020603050405020304" pitchFamily="18" charset="0"/>
              </a:rPr>
              <a:t>.</a:t>
            </a:r>
          </a:p>
          <a:p>
            <a:pPr marL="0" indent="536575" algn="just">
              <a:buNone/>
            </a:pPr>
            <a:endParaRPr lang="ru-RU" sz="2800" dirty="0" smtClean="0">
              <a:latin typeface="Times New Roman" panose="02020603050405020304" pitchFamily="18" charset="0"/>
              <a:cs typeface="Times New Roman" panose="02020603050405020304" pitchFamily="18" charset="0"/>
            </a:endParaRPr>
          </a:p>
          <a:p>
            <a:pPr marL="0" indent="536575" algn="just">
              <a:lnSpc>
                <a:spcPct val="150000"/>
              </a:lnSpc>
              <a:buNone/>
            </a:pPr>
            <a:r>
              <a:rPr lang="ru-RU" sz="2800" dirty="0" err="1" smtClean="0">
                <a:latin typeface="Times New Roman" panose="02020603050405020304" pitchFamily="18" charset="0"/>
                <a:cs typeface="Times New Roman" panose="02020603050405020304" pitchFamily="18" charset="0"/>
              </a:rPr>
              <a:t>Йиғиш</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қийинчиликсиз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базалаштириш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хусусияти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муҳим</a:t>
            </a:r>
            <a:r>
              <a:rPr lang="ru-RU" sz="2800" dirty="0">
                <a:latin typeface="Times New Roman" panose="02020603050405020304" pitchFamily="18" charset="0"/>
                <a:cs typeface="Times New Roman" panose="02020603050405020304" pitchFamily="18" charset="0"/>
              </a:rPr>
              <a:t> роль </a:t>
            </a:r>
            <a:r>
              <a:rPr lang="ru-RU" sz="2800" dirty="0" err="1">
                <a:latin typeface="Times New Roman" panose="02020603050405020304" pitchFamily="18" charset="0"/>
                <a:cs typeface="Times New Roman" panose="02020603050405020304" pitchFamily="18" charset="0"/>
              </a:rPr>
              <a:t>ўйнайди</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Масалани</a:t>
            </a:r>
            <a:r>
              <a:rPr lang="ru-RU" sz="2800" dirty="0">
                <a:latin typeface="Times New Roman" panose="02020603050405020304" pitchFamily="18" charset="0"/>
                <a:cs typeface="Times New Roman" panose="02020603050405020304" pitchFamily="18" charset="0"/>
              </a:rPr>
              <a:t> конструктив </a:t>
            </a:r>
            <a:r>
              <a:rPr lang="ru-RU" sz="2800" dirty="0" err="1">
                <a:latin typeface="Times New Roman" panose="02020603050405020304" pitchFamily="18" charset="0"/>
                <a:cs typeface="Times New Roman" panose="02020603050405020304" pitchFamily="18" charset="0"/>
              </a:rPr>
              <a:t>ечимини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қўпинча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эгилувчанлик</a:t>
            </a:r>
            <a:r>
              <a:rPr lang="ru-RU" sz="2800" dirty="0">
                <a:latin typeface="Times New Roman" panose="02020603050405020304" pitchFamily="18" charset="0"/>
                <a:cs typeface="Times New Roman" panose="02020603050405020304" pitchFamily="18" charset="0"/>
              </a:rPr>
              <a:t> кучи, </a:t>
            </a:r>
            <a:r>
              <a:rPr lang="ru-RU" sz="2800" dirty="0" err="1">
                <a:latin typeface="Times New Roman" panose="02020603050405020304" pitchFamily="18" charset="0"/>
                <a:cs typeface="Times New Roman" panose="02020603050405020304" pitchFamily="18" charset="0"/>
              </a:rPr>
              <a:t>ишқаланиш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гидравлик </a:t>
            </a:r>
            <a:r>
              <a:rPr lang="ru-RU" sz="2800" dirty="0" err="1">
                <a:latin typeface="Times New Roman" panose="02020603050405020304" pitchFamily="18" charset="0"/>
                <a:cs typeface="Times New Roman" panose="02020603050405020304" pitchFamily="18" charset="0"/>
              </a:rPr>
              <a:t>босимларга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таянган</a:t>
            </a:r>
            <a:r>
              <a:rPr lang="ru-RU" sz="2800" dirty="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ҳолда</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танлади</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buNone/>
            </a:pP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Бу ерда шу нарсага эътибор бериш керакки йиғиш жараёнида ҳосил бўладиган куч бирикма деталларининг деформацияланишига ҳам сабаб бўлиши мумкин.</a:t>
            </a:r>
          </a:p>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Умуман, ҳосил бўладиган деформациялар шартли равишда фойдали, сунъий (мисол учун тешик оғзини юмалоқлаш, резьбали бирикмаларни тортиш ва бошқалар) ва зарарли (босим остида ўрнатишда детал формаларини шакли бузилиши, нотўғри базалаштириш натижасида тўғри чизиқдан чиқиб кетиши ва бошқалар) бўлиши мумкин.</a:t>
            </a:r>
          </a:p>
        </p:txBody>
      </p:sp>
    </p:spTree>
    <p:extLst>
      <p:ext uri="{BB962C8B-B14F-4D97-AF65-F5344CB8AC3E}">
        <p14:creationId xmlns:p14="http://schemas.microsoft.com/office/powerpoint/2010/main" val="408459259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404664"/>
            <a:ext cx="8640960" cy="612068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Машина ва механизмларнинг </a:t>
            </a:r>
            <a:r>
              <a:rPr lang="uz-Cyrl-UZ" sz="2800" dirty="0" smtClean="0">
                <a:latin typeface="Times New Roman" panose="02020603050405020304" pitchFamily="18" charset="0"/>
                <a:cs typeface="Times New Roman" panose="02020603050405020304" pitchFamily="18" charset="0"/>
              </a:rPr>
              <a:t>бикрлик </a:t>
            </a:r>
            <a:r>
              <a:rPr lang="uz-Cyrl-UZ" sz="2800" dirty="0">
                <a:latin typeface="Times New Roman" panose="02020603050405020304" pitchFamily="18" charset="0"/>
                <a:cs typeface="Times New Roman" panose="02020603050405020304" pitchFamily="18" charset="0"/>
              </a:rPr>
              <a:t>даражаси катта аҳамиятга эга. Масалан, металл қирқиш дастгоҳларининг бикрлиги асосий факторлардан ҳисобланиб ишлов бериладиган деталнинг аниқлигига, тозалигига ҳамда унинг унумдорлигига таъсир қилади. </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Машиналарнинг бикрлиги асосан ундаги деталларнинг аниқ йиғилишига боғлиқ.</a:t>
            </a:r>
          </a:p>
        </p:txBody>
      </p:sp>
    </p:spTree>
    <p:extLst>
      <p:ext uri="{BB962C8B-B14F-4D97-AF65-F5344CB8AC3E}">
        <p14:creationId xmlns:p14="http://schemas.microsoft.com/office/powerpoint/2010/main" val="95521891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39678" y="4437112"/>
            <a:ext cx="8424936" cy="1584176"/>
          </a:xfrm>
        </p:spPr>
        <p:txBody>
          <a:bodyPr>
            <a:noAutofit/>
          </a:bodyPr>
          <a:lstStyle/>
          <a:p>
            <a:pPr marL="0" indent="536575" algn="ctr">
              <a:buNone/>
            </a:pPr>
            <a:r>
              <a:rPr lang="uz-Cyrl-UZ" sz="2600" dirty="0">
                <a:latin typeface="Times New Roman" panose="02020603050405020304" pitchFamily="18" charset="0"/>
                <a:cs typeface="Times New Roman" panose="02020603050405020304" pitchFamily="18" charset="0"/>
              </a:rPr>
              <a:t>27.3-расм. Кирувчи фаскаларнинг ҳар хил турдаги кўринишлари.</a:t>
            </a:r>
          </a:p>
        </p:txBody>
      </p:sp>
      <p:pic>
        <p:nvPicPr>
          <p:cNvPr id="399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412776"/>
            <a:ext cx="7737157"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435633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Объект 2"/>
              <p:cNvSpPr>
                <a:spLocks noGrp="1"/>
              </p:cNvSpPr>
              <p:nvPr>
                <p:ph idx="1"/>
              </p:nvPr>
            </p:nvSpPr>
            <p:spPr>
              <a:xfrm>
                <a:off x="323528" y="188640"/>
                <a:ext cx="8424936" cy="6552728"/>
              </a:xfrm>
            </p:spPr>
            <p:txBody>
              <a:bodyPr>
                <a:noAutofit/>
              </a:bodyPr>
              <a:lstStyle/>
              <a:p>
                <a:pPr marL="0" indent="536575" algn="just">
                  <a:buNone/>
                </a:pPr>
                <a:r>
                  <a:rPr lang="uz-Cyrl-UZ" sz="2800" dirty="0" smtClean="0">
                    <a:latin typeface="Times New Roman" panose="02020603050405020304" pitchFamily="18" charset="0"/>
                    <a:cs typeface="Times New Roman" panose="02020603050405020304" pitchFamily="18" charset="0"/>
                  </a:rPr>
                  <a:t>Машина элементларини чизиқли (кгс/мм) ва буралма </a:t>
                </a:r>
                <a14:m>
                  <m:oMath xmlns:m="http://schemas.openxmlformats.org/officeDocument/2006/math">
                    <m:sSub>
                      <m:sSubPr>
                        <m:ctrlPr>
                          <a:rPr lang="ru-RU" sz="2800" i="1">
                            <a:latin typeface="Cambria Math"/>
                          </a:rPr>
                        </m:ctrlPr>
                      </m:sSubPr>
                      <m:e>
                        <m:r>
                          <a:rPr lang="uz-Cyrl-UZ" sz="2800" b="1" i="1">
                            <a:latin typeface="Cambria Math"/>
                          </a:rPr>
                          <m:t>𝒋</m:t>
                        </m:r>
                      </m:e>
                      <m:sub>
                        <m:r>
                          <a:rPr lang="uz-Cyrl-UZ" sz="2800" b="1" i="1">
                            <a:latin typeface="Cambria Math"/>
                          </a:rPr>
                          <m:t>𝜹</m:t>
                        </m:r>
                      </m:sub>
                    </m:sSub>
                  </m:oMath>
                </a14:m>
                <a:r>
                  <a:rPr lang="uz-Cyrl-UZ" sz="2800" dirty="0">
                    <a:latin typeface="Times New Roman" panose="02020603050405020304" pitchFamily="18" charset="0"/>
                    <a:cs typeface="Times New Roman" panose="02020603050405020304" pitchFamily="18" charset="0"/>
                  </a:rPr>
                  <a:t> (кгс.м/град) бикрлиги қуйидагича аниқланади:</a:t>
                </a:r>
                <a:endParaRPr lang="ru-RU" sz="2800" b="1" dirty="0">
                  <a:latin typeface="Times New Roman" panose="02020603050405020304" pitchFamily="18" charset="0"/>
                  <a:cs typeface="Times New Roman" panose="02020603050405020304" pitchFamily="18" charset="0"/>
                </a:endParaRPr>
              </a:p>
              <a:p>
                <a:pPr marL="0" indent="536575" algn="r">
                  <a:buNone/>
                </a:pPr>
                <a14:m>
                  <m:oMath xmlns:m="http://schemas.openxmlformats.org/officeDocument/2006/math">
                    <m:r>
                      <a:rPr lang="uz-Cyrl-UZ" sz="2800" b="1" i="1">
                        <a:latin typeface="Cambria Math"/>
                      </a:rPr>
                      <m:t>𝒋</m:t>
                    </m:r>
                    <m:r>
                      <a:rPr lang="uz-Cyrl-UZ" sz="2800" b="1" i="1">
                        <a:latin typeface="Cambria Math"/>
                      </a:rPr>
                      <m:t>=</m:t>
                    </m:r>
                    <m:f>
                      <m:fPr>
                        <m:ctrlPr>
                          <a:rPr lang="ru-RU" sz="2800" b="1" i="1">
                            <a:latin typeface="Cambria Math"/>
                          </a:rPr>
                        </m:ctrlPr>
                      </m:fPr>
                      <m:num>
                        <m:r>
                          <a:rPr lang="uz-Cyrl-UZ" sz="2800" b="1" i="1">
                            <a:latin typeface="Cambria Math"/>
                          </a:rPr>
                          <m:t>𝒑</m:t>
                        </m:r>
                      </m:num>
                      <m:den>
                        <m:r>
                          <a:rPr lang="uz-Cyrl-UZ" sz="2800" b="1" i="1">
                            <a:latin typeface="Cambria Math"/>
                          </a:rPr>
                          <m:t>𝜟</m:t>
                        </m:r>
                      </m:den>
                    </m:f>
                    <m:r>
                      <a:rPr lang="uz-Cyrl-UZ" sz="2800" b="1" i="1">
                        <a:latin typeface="Cambria Math"/>
                      </a:rPr>
                      <m:t>;</m:t>
                    </m:r>
                    <m:r>
                      <a:rPr lang="uz-Cyrl-UZ" sz="2800" b="1" i="1" smtClean="0">
                        <a:latin typeface="Cambria Math"/>
                      </a:rPr>
                      <m:t>  </m:t>
                    </m:r>
                    <m:sSub>
                      <m:sSubPr>
                        <m:ctrlPr>
                          <a:rPr lang="ru-RU" sz="2800" b="1" i="1">
                            <a:latin typeface="Cambria Math"/>
                          </a:rPr>
                        </m:ctrlPr>
                      </m:sSubPr>
                      <m:e>
                        <m:r>
                          <a:rPr lang="uz-Cyrl-UZ" sz="2800" b="1" i="1" smtClean="0">
                            <a:latin typeface="Cambria Math"/>
                          </a:rPr>
                          <m:t> </m:t>
                        </m:r>
                        <m:r>
                          <a:rPr lang="uz-Cyrl-UZ" sz="2800" b="1" i="1">
                            <a:latin typeface="Cambria Math"/>
                          </a:rPr>
                          <m:t>𝒋</m:t>
                        </m:r>
                      </m:e>
                      <m:sub>
                        <m:r>
                          <a:rPr lang="uz-Cyrl-UZ" sz="2800" b="1" i="1">
                            <a:latin typeface="Cambria Math"/>
                          </a:rPr>
                          <m:t>𝜹</m:t>
                        </m:r>
                      </m:sub>
                    </m:sSub>
                    <m:r>
                      <a:rPr lang="uz-Cyrl-UZ" sz="2800" b="1" i="1">
                        <a:latin typeface="Cambria Math"/>
                      </a:rPr>
                      <m:t>=</m:t>
                    </m:r>
                    <m:f>
                      <m:fPr>
                        <m:ctrlPr>
                          <a:rPr lang="ru-RU" sz="2800" b="1" i="1">
                            <a:latin typeface="Cambria Math"/>
                          </a:rPr>
                        </m:ctrlPr>
                      </m:fPr>
                      <m:num>
                        <m:r>
                          <a:rPr lang="uz-Cyrl-UZ" sz="2800" b="1" i="1">
                            <a:latin typeface="Cambria Math"/>
                          </a:rPr>
                          <m:t>𝑴</m:t>
                        </m:r>
                      </m:num>
                      <m:den>
                        <m:r>
                          <a:rPr lang="uz-Cyrl-UZ" sz="2800" b="1" i="1">
                            <a:latin typeface="Cambria Math"/>
                          </a:rPr>
                          <m:t>𝝓</m:t>
                        </m:r>
                      </m:den>
                    </m:f>
                  </m:oMath>
                </a14:m>
                <a:r>
                  <a:rPr lang="uz-Cyrl-UZ" sz="2800" dirty="0">
                    <a:latin typeface="Times New Roman" panose="02020603050405020304" pitchFamily="18" charset="0"/>
                    <a:cs typeface="Times New Roman" panose="02020603050405020304" pitchFamily="18" charset="0"/>
                  </a:rPr>
                  <a:t>  </a:t>
                </a:r>
                <a:r>
                  <a:rPr lang="uz-Latn-UZ" sz="2800" dirty="0">
                    <a:latin typeface="Times New Roman" panose="02020603050405020304" pitchFamily="18" charset="0"/>
                    <a:cs typeface="Times New Roman" panose="02020603050405020304" pitchFamily="18" charset="0"/>
                  </a:rPr>
                  <a:t>       </a:t>
                </a:r>
                <a:r>
                  <a:rPr lang="uz-Latn-UZ" sz="2800" dirty="0" smtClean="0">
                    <a:latin typeface="Times New Roman" panose="02020603050405020304" pitchFamily="18" charset="0"/>
                    <a:cs typeface="Times New Roman" panose="02020603050405020304" pitchFamily="18" charset="0"/>
                  </a:rPr>
                  <a:t>  </a:t>
                </a:r>
                <a:r>
                  <a:rPr lang="uz-Latn-UZ" sz="2800" dirty="0">
                    <a:latin typeface="Times New Roman" panose="02020603050405020304" pitchFamily="18" charset="0"/>
                    <a:cs typeface="Times New Roman" panose="02020603050405020304" pitchFamily="18" charset="0"/>
                  </a:rPr>
                  <a:t>	 </a:t>
                </a:r>
                <a:r>
                  <a:rPr lang="uz-Latn-UZ" sz="2800" dirty="0" smtClean="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27.</a:t>
                </a:r>
                <a:r>
                  <a:rPr lang="uz-Cyrl-UZ" sz="2800" dirty="0">
                    <a:latin typeface="Times New Roman" panose="02020603050405020304" pitchFamily="18" charset="0"/>
                    <a:cs typeface="Times New Roman" panose="02020603050405020304" pitchFamily="18" charset="0"/>
                  </a:rPr>
                  <a:t>8)</a:t>
                </a:r>
                <a:endParaRPr lang="ru-RU" sz="2800" b="1" dirty="0">
                  <a:latin typeface="Times New Roman" panose="02020603050405020304" pitchFamily="18" charset="0"/>
                  <a:cs typeface="Times New Roman" panose="02020603050405020304" pitchFamily="18" charset="0"/>
                </a:endParaRPr>
              </a:p>
              <a:p>
                <a:pPr marL="0" indent="536575" algn="just">
                  <a:buNone/>
                </a:pPr>
                <a:r>
                  <a:rPr lang="uz-Cyrl-UZ" sz="2800" dirty="0">
                    <a:latin typeface="Times New Roman" panose="02020603050405020304" pitchFamily="18" charset="0"/>
                    <a:cs typeface="Times New Roman" panose="02020603050405020304" pitchFamily="18" charset="0"/>
                  </a:rPr>
                  <a:t>Бу ерда:</a:t>
                </a:r>
                <a:endParaRPr lang="ru-RU" sz="2800" b="1" dirty="0">
                  <a:latin typeface="Times New Roman" panose="02020603050405020304" pitchFamily="18" charset="0"/>
                  <a:cs typeface="Times New Roman" panose="02020603050405020304" pitchFamily="18" charset="0"/>
                </a:endParaRPr>
              </a:p>
              <a:p>
                <a:pPr marL="0" indent="536575" algn="just">
                  <a:buNone/>
                </a:pPr>
                <a:r>
                  <a:rPr lang="uz-Cyrl-UZ" sz="2800" i="1" dirty="0">
                    <a:latin typeface="Times New Roman" panose="02020603050405020304" pitchFamily="18" charset="0"/>
                    <a:cs typeface="Times New Roman" panose="02020603050405020304" pitchFamily="18" charset="0"/>
                  </a:rPr>
                  <a:t>Р</a:t>
                </a:r>
                <a:r>
                  <a:rPr lang="uz-Cyrl-UZ" sz="2800" dirty="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 бикрликни </a:t>
                </a:r>
                <a:r>
                  <a:rPr lang="uz-Cyrl-UZ" sz="2800" dirty="0">
                    <a:latin typeface="Times New Roman" panose="02020603050405020304" pitchFamily="18" charset="0"/>
                    <a:cs typeface="Times New Roman" panose="02020603050405020304" pitchFamily="18" charset="0"/>
                  </a:rPr>
                  <a:t>аниқлаш йўналишидаги энг катта юклама;</a:t>
                </a:r>
                <a:endParaRPr lang="ru-RU" sz="2800" b="1" dirty="0">
                  <a:latin typeface="Times New Roman" panose="02020603050405020304" pitchFamily="18" charset="0"/>
                  <a:cs typeface="Times New Roman" panose="02020603050405020304" pitchFamily="18" charset="0"/>
                </a:endParaRPr>
              </a:p>
              <a:p>
                <a:pPr marL="0" indent="536575" algn="just">
                  <a:buNone/>
                </a:pPr>
                <a:r>
                  <a:rPr lang="uz-Cyrl-UZ" sz="2800" dirty="0">
                    <a:latin typeface="Times New Roman" panose="02020603050405020304" pitchFamily="18" charset="0"/>
                    <a:cs typeface="Times New Roman" panose="02020603050405020304" pitchFamily="18" charset="0"/>
                  </a:rPr>
                  <a:t>Δ </a:t>
                </a:r>
                <a:r>
                  <a:rPr lang="uz-Cyrl-UZ" sz="2800" dirty="0" smtClean="0">
                    <a:latin typeface="Times New Roman" panose="02020603050405020304" pitchFamily="18" charset="0"/>
                    <a:cs typeface="Times New Roman" panose="02020603050405020304" pitchFamily="18" charset="0"/>
                  </a:rPr>
                  <a:t>- машина </a:t>
                </a:r>
                <a:r>
                  <a:rPr lang="uz-Cyrl-UZ" sz="2800" dirty="0">
                    <a:latin typeface="Times New Roman" panose="02020603050405020304" pitchFamily="18" charset="0"/>
                    <a:cs typeface="Times New Roman" panose="02020603050405020304" pitchFamily="18" charset="0"/>
                  </a:rPr>
                  <a:t>элементларини келтирилган эгилувчанлик ҳаракати, мм;</a:t>
                </a:r>
                <a:endParaRPr lang="ru-RU" sz="2800" b="1" dirty="0">
                  <a:latin typeface="Times New Roman" panose="02020603050405020304" pitchFamily="18" charset="0"/>
                  <a:cs typeface="Times New Roman" panose="02020603050405020304" pitchFamily="18" charset="0"/>
                </a:endParaRPr>
              </a:p>
              <a:p>
                <a:pPr marL="0" indent="536575" algn="just">
                  <a:buNone/>
                </a:pPr>
                <a:r>
                  <a:rPr lang="uz-Cyrl-UZ" sz="2800" dirty="0" smtClean="0">
                    <a:latin typeface="Times New Roman" panose="02020603050405020304" pitchFamily="18" charset="0"/>
                    <a:cs typeface="Times New Roman" panose="02020603050405020304" pitchFamily="18" charset="0"/>
                  </a:rPr>
                  <a:t>М - </a:t>
                </a:r>
                <a:r>
                  <a:rPr lang="uz-Cyrl-UZ" sz="2800" dirty="0">
                    <a:latin typeface="Times New Roman" panose="02020603050405020304" pitchFamily="18" charset="0"/>
                    <a:cs typeface="Times New Roman" panose="02020603050405020304" pitchFamily="18" charset="0"/>
                  </a:rPr>
                  <a:t>машина элементларига таъсир этувчи энг катта буралиш моменти, кгс.м;</a:t>
                </a:r>
                <a:endParaRPr lang="ru-RU" sz="2800" b="1" dirty="0">
                  <a:latin typeface="Times New Roman" panose="02020603050405020304" pitchFamily="18" charset="0"/>
                  <a:cs typeface="Times New Roman" panose="02020603050405020304" pitchFamily="18" charset="0"/>
                </a:endParaRPr>
              </a:p>
              <a:p>
                <a:pPr marL="0" indent="536575" algn="just">
                  <a:buNone/>
                </a:pPr>
                <a:r>
                  <a:rPr lang="uz-Cyrl-UZ" sz="2800" dirty="0">
                    <a:latin typeface="Times New Roman" panose="02020603050405020304" pitchFamily="18" charset="0"/>
                    <a:cs typeface="Times New Roman" panose="02020603050405020304" pitchFamily="18" charset="0"/>
                  </a:rPr>
                  <a:t>φ </a:t>
                </a:r>
                <a:r>
                  <a:rPr lang="uz-Cyrl-UZ" sz="2800" dirty="0" smtClean="0">
                    <a:latin typeface="Times New Roman" panose="02020603050405020304" pitchFamily="18" charset="0"/>
                    <a:cs typeface="Times New Roman" panose="02020603050405020304" pitchFamily="18" charset="0"/>
                  </a:rPr>
                  <a:t>- бурилиш </a:t>
                </a:r>
                <a:r>
                  <a:rPr lang="uz-Cyrl-UZ" sz="2800" dirty="0">
                    <a:latin typeface="Times New Roman" panose="02020603050405020304" pitchFamily="18" charset="0"/>
                    <a:cs typeface="Times New Roman" panose="02020603050405020304" pitchFamily="18" charset="0"/>
                  </a:rPr>
                  <a:t>моменти йўналиши бўйича машина элементларини </a:t>
                </a:r>
                <a:r>
                  <a:rPr lang="uz-Cyrl-UZ" sz="2800" dirty="0" smtClean="0">
                    <a:latin typeface="Times New Roman" panose="02020603050405020304" pitchFamily="18" charset="0"/>
                    <a:cs typeface="Times New Roman" panose="02020603050405020304" pitchFamily="18" charset="0"/>
                  </a:rPr>
                  <a:t>бурчакли </a:t>
                </a:r>
                <a:r>
                  <a:rPr lang="uz-Cyrl-UZ" sz="2800" dirty="0">
                    <a:latin typeface="Times New Roman" panose="02020603050405020304" pitchFamily="18" charset="0"/>
                    <a:cs typeface="Times New Roman" panose="02020603050405020304" pitchFamily="18" charset="0"/>
                  </a:rPr>
                  <a:t>эгилувчанлик ҳаракати.</a:t>
                </a:r>
              </a:p>
            </p:txBody>
          </p:sp>
        </mc:Choice>
        <mc:Fallback>
          <p:sp>
            <p:nvSpPr>
              <p:cNvPr id="3" name="Объект 2"/>
              <p:cNvSpPr>
                <a:spLocks noGrp="1" noRot="1" noChangeAspect="1" noMove="1" noResize="1" noEditPoints="1" noAdjustHandles="1" noChangeArrowheads="1" noChangeShapeType="1" noTextEdit="1"/>
              </p:cNvSpPr>
              <p:nvPr>
                <p:ph idx="1"/>
              </p:nvPr>
            </p:nvSpPr>
            <p:spPr>
              <a:xfrm>
                <a:off x="323528" y="188640"/>
                <a:ext cx="8424936" cy="6552728"/>
              </a:xfrm>
              <a:blipFill rotWithShape="1">
                <a:blip r:embed="rId2"/>
                <a:stretch>
                  <a:fillRect l="-1447" t="-930" r="-1520" b="-930"/>
                </a:stretch>
              </a:blipFill>
            </p:spPr>
            <p:txBody>
              <a:bodyPr/>
              <a:lstStyle/>
              <a:p>
                <a:r>
                  <a:rPr lang="ru-RU">
                    <a:noFill/>
                  </a:rPr>
                  <a:t> </a:t>
                </a:r>
              </a:p>
            </p:txBody>
          </p:sp>
        </mc:Fallback>
      </mc:AlternateContent>
    </p:spTree>
    <p:extLst>
      <p:ext uri="{BB962C8B-B14F-4D97-AF65-F5344CB8AC3E}">
        <p14:creationId xmlns:p14="http://schemas.microsoft.com/office/powerpoint/2010/main" val="52902139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Машиналарни бикрлик даражасини сақлаб турадиган факторлардан бири йиғма бирикмаларни </a:t>
            </a:r>
            <a:r>
              <a:rPr lang="uz-Cyrl-UZ" sz="2800" dirty="0" smtClean="0">
                <a:latin typeface="Times New Roman" panose="02020603050405020304" pitchFamily="18" charset="0"/>
                <a:cs typeface="Times New Roman" panose="02020603050405020304" pitchFamily="18" charset="0"/>
              </a:rPr>
              <a:t>мустаҳкам </a:t>
            </a:r>
            <a:r>
              <a:rPr lang="uz-Cyrl-UZ" sz="2800" dirty="0">
                <a:latin typeface="Times New Roman" panose="02020603050405020304" pitchFamily="18" charset="0"/>
                <a:cs typeface="Times New Roman" panose="02020603050405020304" pitchFamily="18" charset="0"/>
              </a:rPr>
              <a:t>қилиб тортишдир, яъни яхши қотиришдан иборат. </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Масалан, жадвалда шпинделни бикрлигига </a:t>
            </a:r>
            <a:r>
              <a:rPr lang="uz-Cyrl-UZ" sz="2800" dirty="0" smtClean="0">
                <a:latin typeface="Times New Roman" panose="02020603050405020304" pitchFamily="18" charset="0"/>
                <a:cs typeface="Times New Roman" panose="02020603050405020304" pitchFamily="18" charset="0"/>
              </a:rPr>
              <a:t>подшипникни </a:t>
            </a:r>
            <a:r>
              <a:rPr lang="uz-Cyrl-UZ" sz="2800" dirty="0">
                <a:latin typeface="Times New Roman" panose="02020603050405020304" pitchFamily="18" charset="0"/>
                <a:cs typeface="Times New Roman" panose="02020603050405020304" pitchFamily="18" charset="0"/>
              </a:rPr>
              <a:t>қандай ўрнатиб </a:t>
            </a:r>
            <a:r>
              <a:rPr lang="uz-Cyrl-UZ" sz="2800" dirty="0" smtClean="0">
                <a:latin typeface="Times New Roman" panose="02020603050405020304" pitchFamily="18" charset="0"/>
                <a:cs typeface="Times New Roman" panose="02020603050405020304" pitchFamily="18" charset="0"/>
              </a:rPr>
              <a:t>маҳкамлангани </a:t>
            </a:r>
            <a:r>
              <a:rPr lang="uz-Cyrl-UZ" sz="2800" dirty="0">
                <a:latin typeface="Times New Roman" panose="02020603050405020304" pitchFamily="18" charset="0"/>
                <a:cs typeface="Times New Roman" panose="02020603050405020304" pitchFamily="18" charset="0"/>
              </a:rPr>
              <a:t>келтирилган.</a:t>
            </a:r>
          </a:p>
        </p:txBody>
      </p:sp>
    </p:spTree>
    <p:extLst>
      <p:ext uri="{BB962C8B-B14F-4D97-AF65-F5344CB8AC3E}">
        <p14:creationId xmlns:p14="http://schemas.microsoft.com/office/powerpoint/2010/main" val="169777185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313017380"/>
              </p:ext>
            </p:extLst>
          </p:nvPr>
        </p:nvGraphicFramePr>
        <p:xfrm>
          <a:off x="540521" y="1197348"/>
          <a:ext cx="8135935" cy="5327996"/>
        </p:xfrm>
        <a:graphic>
          <a:graphicData uri="http://schemas.openxmlformats.org/drawingml/2006/table">
            <a:tbl>
              <a:tblPr firstRow="1" bandRow="1">
                <a:tableStyleId>{16D9F66E-5EB9-4882-86FB-DCBF35E3C3E4}</a:tableStyleId>
              </a:tblPr>
              <a:tblGrid>
                <a:gridCol w="1627187"/>
                <a:gridCol w="1627187"/>
                <a:gridCol w="1627187"/>
                <a:gridCol w="1627187"/>
                <a:gridCol w="1627187"/>
              </a:tblGrid>
              <a:tr h="1331999">
                <a:tc rowSpan="2">
                  <a:txBody>
                    <a:bodyPr/>
                    <a:lstStyle/>
                    <a:p>
                      <a:pPr algn="ctr">
                        <a:lnSpc>
                          <a:spcPct val="115000"/>
                        </a:lnSpc>
                        <a:spcAft>
                          <a:spcPts val="0"/>
                        </a:spcAft>
                      </a:pPr>
                      <a:r>
                        <a:rPr lang="uz-Cyrl-UZ" sz="2400" dirty="0">
                          <a:effectLst/>
                          <a:latin typeface="Times New Roman" panose="02020603050405020304" pitchFamily="18" charset="0"/>
                          <a:cs typeface="Times New Roman" panose="02020603050405020304" pitchFamily="18" charset="0"/>
                        </a:rPr>
                        <a:t>Шпиндел подшипникларини тортиб ўрнатиш</a:t>
                      </a:r>
                      <a:endParaRPr lang="ru-RU" sz="24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gridSpan="2">
                  <a:txBody>
                    <a:bodyPr/>
                    <a:lstStyle/>
                    <a:p>
                      <a:pPr algn="ctr">
                        <a:lnSpc>
                          <a:spcPct val="115000"/>
                        </a:lnSpc>
                        <a:spcAft>
                          <a:spcPts val="0"/>
                        </a:spcAft>
                      </a:pPr>
                      <a:r>
                        <a:rPr lang="uz-Cyrl-UZ" sz="2400" dirty="0">
                          <a:effectLst/>
                          <a:latin typeface="Times New Roman" panose="02020603050405020304" pitchFamily="18" charset="0"/>
                          <a:cs typeface="Times New Roman" panose="02020603050405020304" pitchFamily="18" charset="0"/>
                        </a:rPr>
                        <a:t>Шпинделни кўндаланг бирлиги, </a:t>
                      </a:r>
                      <a:r>
                        <a:rPr lang="uz-Cyrl-UZ" sz="2400" dirty="0" smtClean="0">
                          <a:effectLst/>
                          <a:latin typeface="Times New Roman" panose="02020603050405020304" pitchFamily="18" charset="0"/>
                          <a:cs typeface="Times New Roman" panose="02020603050405020304" pitchFamily="18" charset="0"/>
                        </a:rPr>
                        <a:t>кгс/мм</a:t>
                      </a:r>
                      <a:endParaRPr lang="ru-RU" sz="24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hMerge="1">
                  <a:txBody>
                    <a:bodyPr/>
                    <a:lstStyle/>
                    <a:p>
                      <a:endParaRPr lang="ru-RU"/>
                    </a:p>
                  </a:txBody>
                  <a:tcPr/>
                </a:tc>
                <a:tc gridSpan="2">
                  <a:txBody>
                    <a:bodyPr/>
                    <a:lstStyle/>
                    <a:p>
                      <a:pPr algn="ctr">
                        <a:lnSpc>
                          <a:spcPct val="115000"/>
                        </a:lnSpc>
                        <a:spcAft>
                          <a:spcPts val="0"/>
                        </a:spcAft>
                      </a:pPr>
                      <a:r>
                        <a:rPr lang="uz-Cyrl-UZ" sz="2400" dirty="0">
                          <a:effectLst/>
                          <a:latin typeface="Times New Roman" panose="02020603050405020304" pitchFamily="18" charset="0"/>
                          <a:cs typeface="Times New Roman" panose="02020603050405020304" pitchFamily="18" charset="0"/>
                        </a:rPr>
                        <a:t>Ишқаланиш </a:t>
                      </a:r>
                      <a:r>
                        <a:rPr lang="uz-Cyrl-UZ" sz="2400" dirty="0" smtClean="0">
                          <a:effectLst/>
                          <a:latin typeface="Times New Roman" panose="02020603050405020304" pitchFamily="18" charset="0"/>
                          <a:cs typeface="Times New Roman" panose="02020603050405020304" pitchFamily="18" charset="0"/>
                        </a:rPr>
                        <a:t>моменти</a:t>
                      </a:r>
                      <a:endParaRPr lang="ru-RU" sz="24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hMerge="1">
                  <a:txBody>
                    <a:bodyPr/>
                    <a:lstStyle/>
                    <a:p>
                      <a:endParaRPr lang="ru-RU"/>
                    </a:p>
                  </a:txBody>
                  <a:tcPr/>
                </a:tc>
              </a:tr>
              <a:tr h="1331999">
                <a:tc vMerge="1">
                  <a:txBody>
                    <a:bodyPr/>
                    <a:lstStyle/>
                    <a:p>
                      <a:endParaRPr lang="ru-RU"/>
                    </a:p>
                  </a:txBody>
                  <a:tcPr/>
                </a:tc>
                <a:tc>
                  <a:txBody>
                    <a:bodyPr/>
                    <a:lstStyle/>
                    <a:p>
                      <a:pPr algn="ctr">
                        <a:lnSpc>
                          <a:spcPct val="115000"/>
                        </a:lnSpc>
                        <a:spcAft>
                          <a:spcPts val="0"/>
                        </a:spcAft>
                      </a:pPr>
                      <a:r>
                        <a:rPr lang="uz-Cyrl-UZ" sz="2400">
                          <a:effectLst/>
                          <a:latin typeface="Times New Roman" panose="02020603050405020304" pitchFamily="18" charset="0"/>
                          <a:cs typeface="Times New Roman" panose="02020603050405020304" pitchFamily="18" charset="0"/>
                        </a:rPr>
                        <a:t>+ </a:t>
                      </a:r>
                      <a:r>
                        <a:rPr lang="en-US" sz="2400">
                          <a:effectLst/>
                          <a:latin typeface="Times New Roman" panose="02020603050405020304" pitchFamily="18" charset="0"/>
                          <a:cs typeface="Times New Roman" panose="02020603050405020304" pitchFamily="18" charset="0"/>
                        </a:rPr>
                        <a:t>j</a:t>
                      </a:r>
                      <a:endParaRPr lang="ru-RU" sz="24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uz-Cyrl-UZ" sz="2400">
                          <a:effectLst/>
                          <a:latin typeface="Times New Roman" panose="02020603050405020304" pitchFamily="18" charset="0"/>
                          <a:cs typeface="Times New Roman" panose="02020603050405020304" pitchFamily="18" charset="0"/>
                        </a:rPr>
                        <a:t>- </a:t>
                      </a:r>
                      <a:r>
                        <a:rPr lang="en-US" sz="2400">
                          <a:effectLst/>
                          <a:latin typeface="Times New Roman" panose="02020603050405020304" pitchFamily="18" charset="0"/>
                          <a:cs typeface="Times New Roman" panose="02020603050405020304" pitchFamily="18" charset="0"/>
                        </a:rPr>
                        <a:t>j</a:t>
                      </a:r>
                      <a:endParaRPr lang="ru-RU" sz="24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uz-Cyrl-UZ" sz="2400">
                          <a:effectLst/>
                          <a:latin typeface="Times New Roman" panose="02020603050405020304" pitchFamily="18" charset="0"/>
                          <a:cs typeface="Times New Roman" panose="02020603050405020304" pitchFamily="18" charset="0"/>
                        </a:rPr>
                        <a:t>ҳаракатда</a:t>
                      </a:r>
                      <a:endParaRPr lang="ru-RU" sz="24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uz-Cyrl-UZ" sz="2400">
                          <a:effectLst/>
                          <a:latin typeface="Times New Roman" panose="02020603050405020304" pitchFamily="18" charset="0"/>
                          <a:cs typeface="Times New Roman" panose="02020603050405020304" pitchFamily="18" charset="0"/>
                        </a:rPr>
                        <a:t>Тинч турганда</a:t>
                      </a:r>
                      <a:endParaRPr lang="ru-RU" sz="24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1331999">
                <a:tc>
                  <a:txBody>
                    <a:bodyPr/>
                    <a:lstStyle/>
                    <a:p>
                      <a:pPr algn="ctr">
                        <a:lnSpc>
                          <a:spcPct val="115000"/>
                        </a:lnSpc>
                        <a:spcAft>
                          <a:spcPts val="0"/>
                        </a:spcAft>
                      </a:pPr>
                      <a:r>
                        <a:rPr lang="uz-Cyrl-UZ" sz="2400" dirty="0">
                          <a:effectLst/>
                          <a:latin typeface="Times New Roman" panose="02020603050405020304" pitchFamily="18" charset="0"/>
                          <a:cs typeface="Times New Roman" panose="02020603050405020304" pitchFamily="18" charset="0"/>
                        </a:rPr>
                        <a:t>Бўш </a:t>
                      </a:r>
                      <a:r>
                        <a:rPr lang="uz-Cyrl-UZ" sz="2400" dirty="0" smtClean="0">
                          <a:effectLst/>
                          <a:latin typeface="Times New Roman" panose="02020603050405020304" pitchFamily="18" charset="0"/>
                          <a:cs typeface="Times New Roman" panose="02020603050405020304" pitchFamily="18" charset="0"/>
                        </a:rPr>
                        <a:t>бўлганда</a:t>
                      </a:r>
                      <a:endParaRPr lang="ru-RU" sz="2400" dirty="0">
                        <a:effectLst/>
                        <a:latin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uz-Cyrl-UZ" sz="2400">
                          <a:effectLst/>
                          <a:latin typeface="Times New Roman" panose="02020603050405020304" pitchFamily="18" charset="0"/>
                          <a:cs typeface="Times New Roman" panose="02020603050405020304" pitchFamily="18" charset="0"/>
                        </a:rPr>
                        <a:t>21,800</a:t>
                      </a:r>
                      <a:endParaRPr lang="ru-RU" sz="24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uz-Cyrl-UZ" sz="2400">
                          <a:effectLst/>
                          <a:latin typeface="Times New Roman" panose="02020603050405020304" pitchFamily="18" charset="0"/>
                          <a:cs typeface="Times New Roman" panose="02020603050405020304" pitchFamily="18" charset="0"/>
                        </a:rPr>
                        <a:t>22,700</a:t>
                      </a:r>
                      <a:endParaRPr lang="ru-RU" sz="24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uz-Cyrl-UZ" sz="2400" dirty="0">
                          <a:effectLst/>
                          <a:latin typeface="Times New Roman" panose="02020603050405020304" pitchFamily="18" charset="0"/>
                          <a:cs typeface="Times New Roman" panose="02020603050405020304" pitchFamily="18" charset="0"/>
                        </a:rPr>
                        <a:t>5,4</a:t>
                      </a:r>
                      <a:endParaRPr lang="ru-RU" sz="24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uz-Cyrl-UZ" sz="2400">
                          <a:effectLst/>
                          <a:latin typeface="Times New Roman" panose="02020603050405020304" pitchFamily="18" charset="0"/>
                          <a:cs typeface="Times New Roman" panose="02020603050405020304" pitchFamily="18" charset="0"/>
                        </a:rPr>
                        <a:t>6</a:t>
                      </a:r>
                      <a:endParaRPr lang="ru-RU" sz="24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1331999">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uz-Cyrl-UZ" sz="2400" dirty="0" smtClean="0">
                          <a:effectLst/>
                          <a:latin typeface="Times New Roman" panose="02020603050405020304" pitchFamily="18" charset="0"/>
                          <a:cs typeface="Times New Roman" panose="02020603050405020304" pitchFamily="18" charset="0"/>
                        </a:rPr>
                        <a:t>Ўртача бўлганда</a:t>
                      </a:r>
                      <a:endParaRPr lang="ru-RU" sz="24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uz-Cyrl-UZ" sz="2400">
                          <a:effectLst/>
                          <a:latin typeface="Times New Roman" panose="02020603050405020304" pitchFamily="18" charset="0"/>
                          <a:cs typeface="Times New Roman" panose="02020603050405020304" pitchFamily="18" charset="0"/>
                        </a:rPr>
                        <a:t>27,800</a:t>
                      </a:r>
                      <a:endParaRPr lang="ru-RU" sz="24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uz-Cyrl-UZ" sz="2400">
                          <a:effectLst/>
                          <a:latin typeface="Times New Roman" panose="02020603050405020304" pitchFamily="18" charset="0"/>
                          <a:cs typeface="Times New Roman" panose="02020603050405020304" pitchFamily="18" charset="0"/>
                        </a:rPr>
                        <a:t>25,900</a:t>
                      </a:r>
                      <a:endParaRPr lang="ru-RU" sz="24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uz-Cyrl-UZ" sz="2400">
                          <a:effectLst/>
                          <a:latin typeface="Times New Roman" panose="02020603050405020304" pitchFamily="18" charset="0"/>
                          <a:cs typeface="Times New Roman" panose="02020603050405020304" pitchFamily="18" charset="0"/>
                        </a:rPr>
                        <a:t>8</a:t>
                      </a:r>
                      <a:endParaRPr lang="ru-RU" sz="24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15000"/>
                        </a:lnSpc>
                        <a:spcAft>
                          <a:spcPts val="0"/>
                        </a:spcAft>
                      </a:pPr>
                      <a:r>
                        <a:rPr lang="uz-Cyrl-UZ" sz="2400" dirty="0">
                          <a:effectLst/>
                          <a:latin typeface="Times New Roman" panose="02020603050405020304" pitchFamily="18" charset="0"/>
                          <a:cs typeface="Times New Roman" panose="02020603050405020304" pitchFamily="18" charset="0"/>
                        </a:rPr>
                        <a:t>13</a:t>
                      </a:r>
                      <a:endParaRPr lang="ru-RU" sz="24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bl>
          </a:graphicData>
        </a:graphic>
      </p:graphicFrame>
      <p:sp>
        <p:nvSpPr>
          <p:cNvPr id="6" name="Прямоугольник 5"/>
          <p:cNvSpPr/>
          <p:nvPr/>
        </p:nvSpPr>
        <p:spPr>
          <a:xfrm>
            <a:off x="6300192" y="472577"/>
            <a:ext cx="2376878" cy="523220"/>
          </a:xfrm>
          <a:prstGeom prst="rect">
            <a:avLst/>
          </a:prstGeom>
        </p:spPr>
        <p:txBody>
          <a:bodyPr wrap="square">
            <a:spAutoFit/>
          </a:bodyPr>
          <a:lstStyle/>
          <a:p>
            <a:pPr algn="r"/>
            <a:r>
              <a:rPr lang="ru-RU" sz="2800" b="1" dirty="0">
                <a:latin typeface="Times New Roman" panose="02020603050405020304" pitchFamily="18" charset="0"/>
                <a:cs typeface="Times New Roman" panose="02020603050405020304" pitchFamily="18" charset="0"/>
              </a:rPr>
              <a:t>27.1-жадвал</a:t>
            </a:r>
          </a:p>
        </p:txBody>
      </p:sp>
    </p:spTree>
    <p:extLst>
      <p:ext uri="{BB962C8B-B14F-4D97-AF65-F5344CB8AC3E}">
        <p14:creationId xmlns:p14="http://schemas.microsoft.com/office/powerpoint/2010/main" val="323721340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352928" cy="6192688"/>
          </a:xfrm>
        </p:spPr>
        <p:txBody>
          <a:bodyPr>
            <a:noAutofit/>
          </a:bodyPr>
          <a:lstStyle/>
          <a:p>
            <a:pPr marL="0" indent="536575" algn="just">
              <a:lnSpc>
                <a:spcPct val="130000"/>
              </a:lnSpc>
              <a:buNone/>
            </a:pPr>
            <a:r>
              <a:rPr lang="uz-Cyrl-UZ" sz="2800" dirty="0" smtClean="0">
                <a:latin typeface="Times New Roman" panose="02020603050405020304" pitchFamily="18" charset="0"/>
                <a:cs typeface="Times New Roman" panose="02020603050405020304" pitchFamily="18" charset="0"/>
              </a:rPr>
              <a:t>Машина деталларни йиғишда уларни эластиклик даражаси ҳисобга олинмайди. Лекин, биз юқорида таъкидлаганимиздек машинани ишлаш даврида унинг деталлари деформацияланади.</a:t>
            </a:r>
          </a:p>
          <a:p>
            <a:pPr marL="0" indent="536575" algn="just">
              <a:lnSpc>
                <a:spcPct val="130000"/>
              </a:lnSpc>
              <a:buNone/>
            </a:pPr>
            <a:r>
              <a:rPr lang="uz-Cyrl-UZ" sz="2800" dirty="0" smtClean="0">
                <a:latin typeface="Times New Roman" panose="02020603050405020304" pitchFamily="18" charset="0"/>
                <a:cs typeface="Times New Roman" panose="02020603050405020304" pitchFamily="18" charset="0"/>
              </a:rPr>
              <a:t>Конструкцияда бу ҳолат олдиндан ҳисобга олинган ҳолда машинани ўз хизмат вазифасини бажаришига тўсқинлик қилмаслиги даркор. Аммо, айрим параметрларни лойиҳалаш даврида аниқ билмай қолишимиз мумкин. Бу ўз навбатида машинанинг ўз ҳизмат доирасидаги хақиқий аниқлигини аниқлашни тақозо этади.</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600365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9750" algn="just">
              <a:lnSpc>
                <a:spcPct val="130000"/>
              </a:lnSpc>
              <a:spcBef>
                <a:spcPts val="600"/>
              </a:spcBef>
              <a:buNone/>
            </a:pPr>
            <a:r>
              <a:rPr lang="uz-Cyrl-UZ" sz="2800" dirty="0">
                <a:latin typeface="Times New Roman" panose="02020603050405020304" pitchFamily="18" charset="0"/>
                <a:cs typeface="Times New Roman" panose="02020603050405020304" pitchFamily="18" charset="0"/>
              </a:rPr>
              <a:t>Айланма (қувурли) оқим йиғиш учун барча шароитни яратади – изланиш ҳаракати (</a:t>
            </a:r>
            <a:r>
              <a:rPr lang="en-US" sz="2800" dirty="0">
                <a:latin typeface="Times New Roman" panose="02020603050405020304" pitchFamily="18" charset="0"/>
                <a:cs typeface="Times New Roman" panose="02020603050405020304" pitchFamily="18" charset="0"/>
              </a:rPr>
              <a:t>D-d=∆ </a:t>
            </a:r>
            <a:r>
              <a:rPr lang="uz-Cyrl-UZ" sz="2800" dirty="0">
                <a:latin typeface="Times New Roman" panose="02020603050405020304" pitchFamily="18" charset="0"/>
                <a:cs typeface="Times New Roman" panose="02020603050405020304" pitchFamily="18" charset="0"/>
              </a:rPr>
              <a:t>зазор (тирқиш) ҳисобига ва айлантириш моменти) га боғлиқ. Винт трубка йўналтириш йўли бўйича тепадан берилади, трубка профили винт бошига мос келади (олти бурчак ва бошқалар).</a:t>
            </a:r>
          </a:p>
          <a:p>
            <a:pPr marL="0" indent="539750" algn="just">
              <a:lnSpc>
                <a:spcPct val="130000"/>
              </a:lnSpc>
              <a:spcBef>
                <a:spcPts val="600"/>
              </a:spcBef>
              <a:buNone/>
            </a:pPr>
            <a:r>
              <a:rPr lang="uz-Cyrl-UZ" sz="2800" dirty="0">
                <a:latin typeface="Times New Roman" panose="02020603050405020304" pitchFamily="18" charset="0"/>
                <a:cs typeface="Times New Roman" panose="02020603050405020304" pitchFamily="18" charset="0"/>
              </a:rPr>
              <a:t>Бундан кўриниб турибдики у 1 соат давомида стабил таъминланади. Иш циклининг давомийлиги Т ўз ичига гайка ва винтни узатиш вақти ҳамда йиғилган бирликни чиқариб юбориш вақтларини олади. </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62120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Ушбу қийматлар ҳам эксперимент йўли билан аниқланади. Лойиҳа олди босқичдаёқ Т кутилган қийматни, рухсат этилган қиймат Т</a:t>
            </a:r>
            <a:r>
              <a:rPr lang="uz-Cyrl-UZ" sz="2800" baseline="-25000" dirty="0">
                <a:latin typeface="Times New Roman" panose="02020603050405020304" pitchFamily="18" charset="0"/>
                <a:cs typeface="Times New Roman" panose="02020603050405020304" pitchFamily="18" charset="0"/>
              </a:rPr>
              <a:t>мах</a:t>
            </a:r>
            <a:r>
              <a:rPr lang="uz-Cyrl-UZ" sz="2800" dirty="0">
                <a:latin typeface="Times New Roman" panose="02020603050405020304" pitchFamily="18" charset="0"/>
                <a:cs typeface="Times New Roman" panose="02020603050405020304" pitchFamily="18" charset="0"/>
              </a:rPr>
              <a:t> таққослаш йўли билан автоматлаштиришни мақсадга мувофиқлигини аниқлаш мумкин. Шунга ўхшаш ишларни макетли жараёнда ҳам бажариш мумкин, фақат иш циклини давомийлиги хақиқий катталиги бўлади, уни эса турли аниқлик даражаси билан ўлчанади ва шуниси билан фарқланади.</a:t>
            </a:r>
          </a:p>
        </p:txBody>
      </p:sp>
    </p:spTree>
    <p:extLst>
      <p:ext uri="{BB962C8B-B14F-4D97-AF65-F5344CB8AC3E}">
        <p14:creationId xmlns:p14="http://schemas.microsoft.com/office/powerpoint/2010/main" val="3664123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Парчинни база деталига йиғиш жараён анча мураккаб ҳисобланади. Айниқса самолиётсозликдаги бирикмаларни 50% дан ортиғини парчинлаш технологияси эгаллайди. Кўп ҳолларда бу технологик жараён қўл кучи ёрдами билан бажарилиб келинмоқда, яъни парчин қўлда база деталига ўрнатилиб кейин механизм ёрдамида маҳкамланади. </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Парчинни база деталига нисбатан узатиб бериш, ориентация қилиш, ўрнатиш масалаларини автоматлаштириш даражаси анча паст.</a:t>
            </a:r>
          </a:p>
        </p:txBody>
      </p:sp>
    </p:spTree>
    <p:extLst>
      <p:ext uri="{BB962C8B-B14F-4D97-AF65-F5344CB8AC3E}">
        <p14:creationId xmlns:p14="http://schemas.microsoft.com/office/powerpoint/2010/main" val="351647351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30000"/>
              </a:lnSpc>
              <a:spcBef>
                <a:spcPts val="600"/>
              </a:spcBef>
              <a:buNone/>
            </a:pPr>
            <a:r>
              <a:rPr lang="uz-Cyrl-UZ" sz="2800" dirty="0">
                <a:latin typeface="Times New Roman" panose="02020603050405020304" pitchFamily="18" charset="0"/>
                <a:cs typeface="Times New Roman" panose="02020603050405020304" pitchFamily="18" charset="0"/>
              </a:rPr>
              <a:t>Айниқса бу муаммо технологик жараён горизонтал ҳолатда бажарилиши лозим бўлган ҳолатда ўзи яққол намоён бўлади. биринчидан, парчинни тўғри ориентация қилиб узатиш лозим. Иккинчидан, пуансон ёрдамида уни база деталига маҳкамлаш керак. Бу жараённи бажаришни мураккаблиги шундан иборатки, парчинни ўз оғирлигини ҳам ҳисобга олишга тўғри келади. Вертикал ҳолатда бўлганда парчин оғирлиги йиғиш жараёнига ёрдам берар эди. Лекин бизни ҳолатда буни акси.</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125535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Парчинни олдиндан бирор-бир механизм ёрдамида ушлаб база деталига ўрнатиш мумкин.</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Лекин бу усул ўзининг унумдорлиги ва ишончлилик даражаси пастлиги билан яхши натижа бермади. Бундан ташқари парчинни технологик жараённи бажаришга мўлжалланган ускуна ичида тиқилиб қолиш эҳтимоли анча юқори</a:t>
            </a:r>
          </a:p>
        </p:txBody>
      </p:sp>
    </p:spTree>
    <p:extLst>
      <p:ext uri="{BB962C8B-B14F-4D97-AF65-F5344CB8AC3E}">
        <p14:creationId xmlns:p14="http://schemas.microsoft.com/office/powerpoint/2010/main" val="215673715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Шунинг учун биз мисол тариқасида янги бир усул асосида яратилган парчинлаш технологиясини бажарадиган қурилмани кўриб чиқамиз. Бу қурилма айлана ҳаво ҳосил қиладиган пневмокаллакдан иборат бўлиб у труба 2 орқали патрубка 3 билан боғланган. База детали 4 мослама 5 га ўрнатилган бўлади. </a:t>
            </a:r>
          </a:p>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Бир канал (трубка 3) парчинни узатиш учун, иккинчи канал (втулка 8) эса пуансон стерженини ўтиши учун ҳизмат қилади. База детали билан патрубка ўртасидаги оралиқ масофа кераклигига ўзгартириб туриш мумкин.</a:t>
            </a:r>
          </a:p>
        </p:txBody>
      </p:sp>
    </p:spTree>
    <p:extLst>
      <p:ext uri="{BB962C8B-B14F-4D97-AF65-F5344CB8AC3E}">
        <p14:creationId xmlns:p14="http://schemas.microsoft.com/office/powerpoint/2010/main" val="234233526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5988421"/>
            <a:ext cx="8229600" cy="536923"/>
          </a:xfrm>
        </p:spPr>
        <p:txBody>
          <a:bodyPr>
            <a:normAutofit fontScale="92500"/>
          </a:bodyPr>
          <a:lstStyle/>
          <a:p>
            <a:pPr marL="0" indent="0" algn="ctr">
              <a:buNone/>
            </a:pPr>
            <a:r>
              <a:rPr lang="ru-RU" sz="2800" b="1" dirty="0" smtClean="0">
                <a:latin typeface="Times New Roman" panose="02020603050405020304" pitchFamily="18" charset="0"/>
                <a:cs typeface="Times New Roman" panose="02020603050405020304" pitchFamily="18" charset="0"/>
              </a:rPr>
              <a:t>27.4-расм. </a:t>
            </a:r>
            <a:r>
              <a:rPr lang="ru-RU" sz="2800" b="1" dirty="0" err="1" smtClean="0">
                <a:latin typeface="Times New Roman" panose="02020603050405020304" pitchFamily="18" charset="0"/>
                <a:cs typeface="Times New Roman" panose="02020603050405020304" pitchFamily="18" charset="0"/>
              </a:rPr>
              <a:t>Парчинни</a:t>
            </a:r>
            <a:r>
              <a:rPr lang="ru-RU" sz="2800" b="1" dirty="0" smtClean="0">
                <a:latin typeface="Times New Roman" panose="02020603050405020304" pitchFamily="18" charset="0"/>
                <a:cs typeface="Times New Roman" panose="02020603050405020304" pitchFamily="18" charset="0"/>
              </a:rPr>
              <a:t> база </a:t>
            </a:r>
            <a:r>
              <a:rPr lang="ru-RU" sz="2800" b="1" dirty="0" err="1" smtClean="0">
                <a:latin typeface="Times New Roman" panose="02020603050405020304" pitchFamily="18" charset="0"/>
                <a:cs typeface="Times New Roman" panose="02020603050405020304" pitchFamily="18" charset="0"/>
              </a:rPr>
              <a:t>деталига</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йиғиш</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схемаси</a:t>
            </a:r>
            <a:r>
              <a:rPr lang="ru-RU" sz="2800" b="1" dirty="0" smtClean="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pic>
        <p:nvPicPr>
          <p:cNvPr id="368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94232"/>
            <a:ext cx="4752528" cy="2110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86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5719" y="2348880"/>
            <a:ext cx="7442705" cy="1564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86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06508" y="4077072"/>
            <a:ext cx="5129788"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8998777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Ускунани ишлаш принципи қуйидагича:</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Ориентация қилинган парчин питателдан камера ичида айланма ҳаво таъсирида ҳосил бўладиган реакция ҳисобга пневмокаллакни тешиклари томон сурилиб ҳаракат қилади. Ташқаридан чиқаётган айланма хаво таъсирида парчин айланма илгарланма ҳаракатланади. Бу ҳаракатлар йиғиндиси асосида парчин база детали томон ахтарувчи ҳаракат содир қилиб база деталига ўрнатилади.</a:t>
            </a:r>
          </a:p>
        </p:txBody>
      </p:sp>
    </p:spTree>
    <p:extLst>
      <p:ext uri="{BB962C8B-B14F-4D97-AF65-F5344CB8AC3E}">
        <p14:creationId xmlns:p14="http://schemas.microsoft.com/office/powerpoint/2010/main" val="401626037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5988421"/>
            <a:ext cx="8229600" cy="536923"/>
          </a:xfrm>
        </p:spPr>
        <p:txBody>
          <a:bodyPr>
            <a:normAutofit fontScale="77500" lnSpcReduction="20000"/>
          </a:bodyPr>
          <a:lstStyle/>
          <a:p>
            <a:pPr marL="0" indent="0" algn="ctr">
              <a:buNone/>
            </a:pPr>
            <a:r>
              <a:rPr lang="ru-RU" sz="2800" b="1" dirty="0" smtClean="0">
                <a:latin typeface="Times New Roman" panose="02020603050405020304" pitchFamily="18" charset="0"/>
                <a:cs typeface="Times New Roman" panose="02020603050405020304" pitchFamily="18" charset="0"/>
              </a:rPr>
              <a:t>27.5-расм. </a:t>
            </a:r>
            <a:r>
              <a:rPr lang="ru-RU" sz="2800" b="1" dirty="0" err="1" smtClean="0">
                <a:latin typeface="Times New Roman" panose="02020603050405020304" pitchFamily="18" charset="0"/>
                <a:cs typeface="Times New Roman" panose="02020603050405020304" pitchFamily="18" charset="0"/>
              </a:rPr>
              <a:t>Автоматлаштирилган</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ускунани</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принцпиал</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схемаси</a:t>
            </a:r>
            <a:r>
              <a:rPr lang="ru-RU" sz="2800" b="1" dirty="0" smtClean="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pic>
        <p:nvPicPr>
          <p:cNvPr id="409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282692"/>
            <a:ext cx="6990350" cy="28734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6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09884" y="3399879"/>
            <a:ext cx="4194364" cy="24053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759616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Wave4">
              <a:avLst/>
            </a:prstTxWarp>
            <a:spAutoFit/>
          </a:bodyPr>
          <a:lstStyle/>
          <a:p>
            <a:pPr algn="ctr"/>
            <a:r>
              <a:rPr lang="uz-Cyrl-UZ" sz="7200" b="1" cap="none" spc="0" dirty="0" smtClean="0">
                <a:ln w="10541" cmpd="sng">
                  <a:solidFill>
                    <a:schemeClr val="accent1">
                      <a:shade val="88000"/>
                      <a:satMod val="110000"/>
                    </a:schemeClr>
                  </a:solidFill>
                  <a:prstDash val="solid"/>
                </a:ln>
                <a:solidFill>
                  <a:srgbClr val="FFFF00"/>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rgbClr val="FFFF00"/>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rgbClr val="FFFF00"/>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rgbClr val="FFFF00"/>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4.xml><?xml version="1.0" encoding="utf-8"?>
<a:theme xmlns:a="http://schemas.openxmlformats.org/drawingml/2006/main" name="6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8767</TotalTime>
  <Words>1201</Words>
  <Application>Microsoft Office PowerPoint</Application>
  <PresentationFormat>Экран (4:3)</PresentationFormat>
  <Paragraphs>85</Paragraphs>
  <Slides>30</Slides>
  <Notes>0</Notes>
  <HiddenSlides>0</HiddenSlides>
  <MMClips>0</MMClips>
  <ScaleCrop>false</ScaleCrop>
  <HeadingPairs>
    <vt:vector size="4" baseType="variant">
      <vt:variant>
        <vt:lpstr>Тема</vt:lpstr>
      </vt:variant>
      <vt:variant>
        <vt:i4>6</vt:i4>
      </vt:variant>
      <vt:variant>
        <vt:lpstr>Заголовки слайдов</vt:lpstr>
      </vt:variant>
      <vt:variant>
        <vt:i4>30</vt:i4>
      </vt:variant>
    </vt:vector>
  </HeadingPairs>
  <TitlesOfParts>
    <vt:vector size="36" baseType="lpstr">
      <vt:lpstr>Тема Office</vt:lpstr>
      <vt:lpstr>1_Тема Office</vt:lpstr>
      <vt:lpstr>Воздушный поток</vt:lpstr>
      <vt:lpstr>6_Тема Office</vt:lpstr>
      <vt:lpstr>4_Тема Office</vt:lpstr>
      <vt:lpstr>2_Тема Office</vt:lpstr>
      <vt:lpstr>27-МАЪРУЗА. ЙИҒИШ ЖАРАЁНЛАРИНИ АВТОМАТЛАШТИРИШДА КОНСТРУКЦИЯНИНГ ИШЛОВ БЕРИШ ЖАРАЁНИГА МОСЛИГИ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Администратор</cp:lastModifiedBy>
  <cp:revision>282</cp:revision>
  <dcterms:created xsi:type="dcterms:W3CDTF">2019-09-16T05:35:35Z</dcterms:created>
  <dcterms:modified xsi:type="dcterms:W3CDTF">2021-05-31T00:10:47Z</dcterms:modified>
</cp:coreProperties>
</file>