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840" r:id="rId2"/>
    <p:sldMasterId id="2147483852" r:id="rId3"/>
    <p:sldMasterId id="2147483960" r:id="rId4"/>
    <p:sldMasterId id="2147483984" r:id="rId5"/>
    <p:sldMasterId id="2147483996" r:id="rId6"/>
  </p:sldMasterIdLst>
  <p:sldIdLst>
    <p:sldId id="256" r:id="rId7"/>
    <p:sldId id="257" r:id="rId8"/>
    <p:sldId id="333" r:id="rId9"/>
    <p:sldId id="267" r:id="rId10"/>
    <p:sldId id="399" r:id="rId11"/>
    <p:sldId id="377" r:id="rId12"/>
    <p:sldId id="395" r:id="rId13"/>
    <p:sldId id="291" r:id="rId14"/>
    <p:sldId id="370" r:id="rId15"/>
    <p:sldId id="278" r:id="rId16"/>
    <p:sldId id="300" r:id="rId17"/>
    <p:sldId id="301" r:id="rId18"/>
    <p:sldId id="415" r:id="rId19"/>
    <p:sldId id="382" r:id="rId20"/>
    <p:sldId id="356" r:id="rId21"/>
    <p:sldId id="357" r:id="rId22"/>
    <p:sldId id="375" r:id="rId23"/>
    <p:sldId id="385" r:id="rId24"/>
    <p:sldId id="413" r:id="rId25"/>
    <p:sldId id="403" r:id="rId26"/>
    <p:sldId id="404" r:id="rId27"/>
    <p:sldId id="405" r:id="rId28"/>
    <p:sldId id="406" r:id="rId29"/>
    <p:sldId id="416" r:id="rId30"/>
    <p:sldId id="417" r:id="rId31"/>
    <p:sldId id="423" r:id="rId32"/>
    <p:sldId id="418" r:id="rId33"/>
    <p:sldId id="424" r:id="rId34"/>
    <p:sldId id="419" r:id="rId35"/>
    <p:sldId id="421" r:id="rId36"/>
    <p:sldId id="420" r:id="rId37"/>
    <p:sldId id="422" r:id="rId38"/>
    <p:sldId id="425" r:id="rId39"/>
    <p:sldId id="426" r:id="rId40"/>
    <p:sldId id="429" r:id="rId41"/>
    <p:sldId id="427" r:id="rId42"/>
    <p:sldId id="428" r:id="rId43"/>
    <p:sldId id="275" r:id="rId4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DDF2"/>
    <a:srgbClr val="DBF9FD"/>
    <a:srgbClr val="C3D9F3"/>
    <a:srgbClr val="7B66F6"/>
    <a:srgbClr val="C6BDFB"/>
    <a:srgbClr val="D5EBE4"/>
    <a:srgbClr val="D2ECB6"/>
    <a:srgbClr val="DEDEFA"/>
    <a:srgbClr val="F8F8FE"/>
    <a:srgbClr val="BCE2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8B1032C-EA38-4F05-BA0D-38AFFFC7BED3}" styleName="Светлый стиль 3 - акцент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16D9F66E-5EB9-4882-86FB-DCBF35E3C3E4}" styleName="Средний стиль 4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1" d="100"/>
          <a:sy n="101" d="100"/>
        </p:scale>
        <p:origin x="-18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theme" Target="theme/theme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9FC7F7-8A43-483A-8500-4353DD0BC143}" type="doc">
      <dgm:prSet loTypeId="urn:microsoft.com/office/officeart/2005/8/layout/process2" loCatId="process" qsTypeId="urn:microsoft.com/office/officeart/2005/8/quickstyle/3d2" qsCatId="3D" csTypeId="urn:microsoft.com/office/officeart/2005/8/colors/colorful3" csCatId="colorful" phldr="1"/>
      <dgm:spPr/>
      <dgm:t>
        <a:bodyPr/>
        <a:lstStyle/>
        <a:p>
          <a:endParaRPr lang="ru-RU"/>
        </a:p>
      </dgm:t>
    </dgm:pt>
    <dgm:pt modelId="{CE68BF6F-7410-446D-ACC7-EF4BE4BEDA00}">
      <dgm:prSet phldrT="[Текст]" custT="1"/>
      <dgm:spPr/>
      <dgm:t>
        <a:bodyPr/>
        <a:lstStyle/>
        <a:p>
          <a:pPr algn="l" defTabSz="1089025">
            <a:lnSpc>
              <a:spcPct val="100000"/>
            </a:lnSpc>
            <a:tabLst/>
          </a:pPr>
          <a:r>
            <a:rPr lang="ru-RU" sz="3200" dirty="0" smtClean="0">
              <a:solidFill>
                <a:schemeClr val="tx1"/>
              </a:solidFill>
              <a:latin typeface="Times New Roman" pitchFamily="18" charset="0"/>
              <a:cs typeface="Times New Roman" pitchFamily="18" charset="0"/>
            </a:rPr>
            <a:t>28.1. </a:t>
          </a:r>
          <a:r>
            <a:rPr lang="ru-RU" sz="3200" dirty="0" err="1" smtClean="0">
              <a:solidFill>
                <a:schemeClr val="tx1"/>
              </a:solidFill>
              <a:latin typeface="Times New Roman" pitchFamily="18" charset="0"/>
              <a:cs typeface="Times New Roman" pitchFamily="18" charset="0"/>
            </a:rPr>
            <a:t>Назорат</a:t>
          </a:r>
          <a:r>
            <a:rPr lang="ru-RU" sz="3200" dirty="0" smtClean="0">
              <a:solidFill>
                <a:schemeClr val="tx1"/>
              </a:solidFill>
              <a:latin typeface="Times New Roman" pitchFamily="18" charset="0"/>
              <a:cs typeface="Times New Roman" pitchFamily="18" charset="0"/>
            </a:rPr>
            <a:t> </a:t>
          </a:r>
          <a:r>
            <a:rPr lang="ru-RU" sz="3200" dirty="0" err="1" smtClean="0">
              <a:solidFill>
                <a:schemeClr val="tx1"/>
              </a:solidFill>
              <a:latin typeface="Times New Roman" pitchFamily="18" charset="0"/>
              <a:cs typeface="Times New Roman" pitchFamily="18" charset="0"/>
            </a:rPr>
            <a:t>қилишни</a:t>
          </a:r>
          <a:r>
            <a:rPr lang="ru-RU" sz="3200" dirty="0" smtClean="0">
              <a:solidFill>
                <a:schemeClr val="tx1"/>
              </a:solidFill>
              <a:latin typeface="Times New Roman" pitchFamily="18" charset="0"/>
              <a:cs typeface="Times New Roman" pitchFamily="18" charset="0"/>
            </a:rPr>
            <a:t> </a:t>
          </a:r>
          <a:r>
            <a:rPr lang="ru-RU" sz="3200" dirty="0" err="1" smtClean="0">
              <a:solidFill>
                <a:schemeClr val="tx1"/>
              </a:solidFill>
              <a:latin typeface="Times New Roman" pitchFamily="18" charset="0"/>
              <a:cs typeface="Times New Roman" pitchFamily="18" charset="0"/>
            </a:rPr>
            <a:t>автоматлаштириш</a:t>
          </a:r>
          <a:r>
            <a:rPr lang="ru-RU" sz="3200" dirty="0" smtClean="0">
              <a:solidFill>
                <a:schemeClr val="tx1"/>
              </a:solidFill>
              <a:latin typeface="Times New Roman" pitchFamily="18" charset="0"/>
              <a:cs typeface="Times New Roman" pitchFamily="18" charset="0"/>
            </a:rPr>
            <a:t>.</a:t>
          </a:r>
          <a:endParaRPr lang="ru-RU" sz="3200" dirty="0">
            <a:solidFill>
              <a:schemeClr val="tx1"/>
            </a:solidFill>
            <a:latin typeface="Times New Roman" pitchFamily="18" charset="0"/>
            <a:cs typeface="Times New Roman" pitchFamily="18" charset="0"/>
          </a:endParaRPr>
        </a:p>
      </dgm:t>
    </dgm:pt>
    <dgm:pt modelId="{583F6040-F4F6-41F4-8321-F3CCEA7BA1BB}" type="parTrans" cxnId="{3B9AD7AC-EF93-4268-BE66-67CD2E421EBD}">
      <dgm:prSet/>
      <dgm:spPr/>
      <dgm:t>
        <a:bodyPr/>
        <a:lstStyle/>
        <a:p>
          <a:endParaRPr lang="ru-RU">
            <a:solidFill>
              <a:schemeClr val="tx1"/>
            </a:solidFill>
          </a:endParaRPr>
        </a:p>
      </dgm:t>
    </dgm:pt>
    <dgm:pt modelId="{5B3AC45A-9C2D-4CC1-AC67-1038A2431F78}" type="sibTrans" cxnId="{3B9AD7AC-EF93-4268-BE66-67CD2E421EBD}">
      <dgm:prSet/>
      <dgm:spPr/>
      <dgm:t>
        <a:bodyPr/>
        <a:lstStyle/>
        <a:p>
          <a:endParaRPr lang="ru-RU">
            <a:solidFill>
              <a:schemeClr val="tx1"/>
            </a:solidFill>
          </a:endParaRPr>
        </a:p>
      </dgm:t>
    </dgm:pt>
    <dgm:pt modelId="{A7E40F65-6355-4EC4-93C7-F779B67C4704}">
      <dgm:prSet phldrT="[Текст]" custT="1"/>
      <dgm:spPr/>
      <dgm:t>
        <a:bodyPr/>
        <a:lstStyle/>
        <a:p>
          <a:pPr algn="l">
            <a:lnSpc>
              <a:spcPct val="130000"/>
            </a:lnSpc>
            <a:spcAft>
              <a:spcPts val="0"/>
            </a:spcAft>
            <a:tabLst/>
          </a:pPr>
          <a:r>
            <a:rPr lang="ru-RU" sz="3200" dirty="0" smtClean="0">
              <a:solidFill>
                <a:schemeClr val="tx1"/>
              </a:solidFill>
              <a:latin typeface="Times New Roman" pitchFamily="18" charset="0"/>
              <a:cs typeface="Times New Roman" pitchFamily="18" charset="0"/>
            </a:rPr>
            <a:t>28.2. </a:t>
          </a:r>
          <a:r>
            <a:rPr lang="ru-RU" sz="3200" dirty="0" err="1" smtClean="0">
              <a:solidFill>
                <a:schemeClr val="tx1"/>
              </a:solidFill>
              <a:latin typeface="Times New Roman" pitchFamily="18" charset="0"/>
              <a:cs typeface="Times New Roman" pitchFamily="18" charset="0"/>
            </a:rPr>
            <a:t>Ўлчамларни</a:t>
          </a:r>
          <a:r>
            <a:rPr lang="ru-RU" sz="3200" dirty="0" smtClean="0">
              <a:solidFill>
                <a:schemeClr val="tx1"/>
              </a:solidFill>
              <a:latin typeface="Times New Roman" pitchFamily="18" charset="0"/>
              <a:cs typeface="Times New Roman" pitchFamily="18" charset="0"/>
            </a:rPr>
            <a:t> </a:t>
          </a:r>
          <a:r>
            <a:rPr lang="ru-RU" sz="3200" dirty="0" err="1" smtClean="0">
              <a:solidFill>
                <a:schemeClr val="tx1"/>
              </a:solidFill>
              <a:latin typeface="Times New Roman" pitchFamily="18" charset="0"/>
              <a:cs typeface="Times New Roman" pitchFamily="18" charset="0"/>
            </a:rPr>
            <a:t>қўшимча</a:t>
          </a:r>
          <a:r>
            <a:rPr lang="ru-RU" sz="3200" dirty="0" smtClean="0">
              <a:solidFill>
                <a:schemeClr val="tx1"/>
              </a:solidFill>
              <a:latin typeface="Times New Roman" pitchFamily="18" charset="0"/>
              <a:cs typeface="Times New Roman" pitchFamily="18" charset="0"/>
            </a:rPr>
            <a:t> </a:t>
          </a:r>
          <a:r>
            <a:rPr lang="ru-RU" sz="3200" dirty="0" err="1" smtClean="0">
              <a:solidFill>
                <a:schemeClr val="tx1"/>
              </a:solidFill>
              <a:latin typeface="Times New Roman" pitchFamily="18" charset="0"/>
              <a:cs typeface="Times New Roman" pitchFamily="18" charset="0"/>
            </a:rPr>
            <a:t>созлаш</a:t>
          </a:r>
          <a:r>
            <a:rPr lang="ru-RU" sz="3200" dirty="0" smtClean="0">
              <a:solidFill>
                <a:schemeClr val="tx1"/>
              </a:solidFill>
              <a:latin typeface="Times New Roman" pitchFamily="18" charset="0"/>
              <a:cs typeface="Times New Roman" pitchFamily="18" charset="0"/>
            </a:rPr>
            <a:t> </a:t>
          </a:r>
          <a:r>
            <a:rPr lang="ru-RU" sz="3200" dirty="0" err="1" smtClean="0">
              <a:solidFill>
                <a:schemeClr val="tx1"/>
              </a:solidFill>
              <a:latin typeface="Times New Roman" pitchFamily="18" charset="0"/>
              <a:cs typeface="Times New Roman" pitchFamily="18" charset="0"/>
            </a:rPr>
            <a:t>орқали</a:t>
          </a:r>
          <a:r>
            <a:rPr lang="ru-RU" sz="3200" dirty="0" smtClean="0">
              <a:solidFill>
                <a:schemeClr val="tx1"/>
              </a:solidFill>
              <a:latin typeface="Times New Roman" pitchFamily="18" charset="0"/>
              <a:cs typeface="Times New Roman" pitchFamily="18" charset="0"/>
            </a:rPr>
            <a:t> автоматик </a:t>
          </a:r>
          <a:r>
            <a:rPr lang="ru-RU" sz="3200" dirty="0" err="1" smtClean="0">
              <a:solidFill>
                <a:schemeClr val="tx1"/>
              </a:solidFill>
              <a:latin typeface="Times New Roman" pitchFamily="18" charset="0"/>
              <a:cs typeface="Times New Roman" pitchFamily="18" charset="0"/>
            </a:rPr>
            <a:t>текшириш</a:t>
          </a:r>
          <a:r>
            <a:rPr lang="ru-RU" sz="3200" dirty="0" smtClean="0">
              <a:solidFill>
                <a:schemeClr val="tx1"/>
              </a:solidFill>
              <a:latin typeface="Times New Roman" pitchFamily="18" charset="0"/>
              <a:cs typeface="Times New Roman" pitchFamily="18" charset="0"/>
            </a:rPr>
            <a:t>.</a:t>
          </a:r>
          <a:endParaRPr lang="ru-RU" sz="3200" dirty="0">
            <a:solidFill>
              <a:schemeClr val="tx1"/>
            </a:solidFill>
            <a:latin typeface="Times New Roman" pitchFamily="18" charset="0"/>
            <a:cs typeface="Times New Roman" pitchFamily="18" charset="0"/>
          </a:endParaRPr>
        </a:p>
      </dgm:t>
    </dgm:pt>
    <dgm:pt modelId="{EBFF239E-0102-4991-A213-A135518A0B5A}" type="parTrans" cxnId="{F89BF742-AB2E-4810-B9DC-21AB8741DBA2}">
      <dgm:prSet/>
      <dgm:spPr/>
      <dgm:t>
        <a:bodyPr/>
        <a:lstStyle/>
        <a:p>
          <a:endParaRPr lang="ru-RU">
            <a:solidFill>
              <a:schemeClr val="tx1"/>
            </a:solidFill>
          </a:endParaRPr>
        </a:p>
      </dgm:t>
    </dgm:pt>
    <dgm:pt modelId="{D4DD5C93-E37A-4C5F-AA1A-B05C91C7DE7B}" type="sibTrans" cxnId="{F89BF742-AB2E-4810-B9DC-21AB8741DBA2}">
      <dgm:prSet/>
      <dgm:spPr/>
      <dgm:t>
        <a:bodyPr/>
        <a:lstStyle/>
        <a:p>
          <a:endParaRPr lang="ru-RU">
            <a:solidFill>
              <a:schemeClr val="tx1"/>
            </a:solidFill>
          </a:endParaRPr>
        </a:p>
      </dgm:t>
    </dgm:pt>
    <dgm:pt modelId="{669B5848-C471-4A74-B544-B00C90A9E223}" type="pres">
      <dgm:prSet presAssocID="{8F9FC7F7-8A43-483A-8500-4353DD0BC143}" presName="linearFlow" presStyleCnt="0">
        <dgm:presLayoutVars>
          <dgm:resizeHandles val="exact"/>
        </dgm:presLayoutVars>
      </dgm:prSet>
      <dgm:spPr/>
      <dgm:t>
        <a:bodyPr/>
        <a:lstStyle/>
        <a:p>
          <a:endParaRPr lang="ru-RU"/>
        </a:p>
      </dgm:t>
    </dgm:pt>
    <dgm:pt modelId="{EBFC7441-C15C-41B8-BF6B-8C449C6B1F17}" type="pres">
      <dgm:prSet presAssocID="{CE68BF6F-7410-446D-ACC7-EF4BE4BEDA00}" presName="node" presStyleLbl="node1" presStyleIdx="0" presStyleCnt="2" custScaleX="153423">
        <dgm:presLayoutVars>
          <dgm:bulletEnabled val="1"/>
        </dgm:presLayoutVars>
      </dgm:prSet>
      <dgm:spPr/>
      <dgm:t>
        <a:bodyPr/>
        <a:lstStyle/>
        <a:p>
          <a:endParaRPr lang="ru-RU"/>
        </a:p>
      </dgm:t>
    </dgm:pt>
    <dgm:pt modelId="{520FF69C-86D1-4942-960C-C87DE6C1FC0C}" type="pres">
      <dgm:prSet presAssocID="{5B3AC45A-9C2D-4CC1-AC67-1038A2431F78}" presName="sibTrans" presStyleLbl="sibTrans2D1" presStyleIdx="0" presStyleCnt="1" custScaleX="112849"/>
      <dgm:spPr/>
      <dgm:t>
        <a:bodyPr/>
        <a:lstStyle/>
        <a:p>
          <a:endParaRPr lang="ru-RU"/>
        </a:p>
      </dgm:t>
    </dgm:pt>
    <dgm:pt modelId="{9C03EE0F-8E0E-4BE4-804F-0059D5DF4E60}" type="pres">
      <dgm:prSet presAssocID="{5B3AC45A-9C2D-4CC1-AC67-1038A2431F78}" presName="connectorText" presStyleLbl="sibTrans2D1" presStyleIdx="0" presStyleCnt="1"/>
      <dgm:spPr/>
      <dgm:t>
        <a:bodyPr/>
        <a:lstStyle/>
        <a:p>
          <a:endParaRPr lang="ru-RU"/>
        </a:p>
      </dgm:t>
    </dgm:pt>
    <dgm:pt modelId="{716B0662-1477-4FD7-934C-B7F744A2A6A1}" type="pres">
      <dgm:prSet presAssocID="{A7E40F65-6355-4EC4-93C7-F779B67C4704}" presName="node" presStyleLbl="node1" presStyleIdx="1" presStyleCnt="2" custScaleX="153423">
        <dgm:presLayoutVars>
          <dgm:bulletEnabled val="1"/>
        </dgm:presLayoutVars>
      </dgm:prSet>
      <dgm:spPr/>
      <dgm:t>
        <a:bodyPr/>
        <a:lstStyle/>
        <a:p>
          <a:endParaRPr lang="ru-RU"/>
        </a:p>
      </dgm:t>
    </dgm:pt>
  </dgm:ptLst>
  <dgm:cxnLst>
    <dgm:cxn modelId="{D1F3A8AD-7D60-46D5-8C21-D051F0208422}" type="presOf" srcId="{8F9FC7F7-8A43-483A-8500-4353DD0BC143}" destId="{669B5848-C471-4A74-B544-B00C90A9E223}" srcOrd="0" destOrd="0" presId="urn:microsoft.com/office/officeart/2005/8/layout/process2"/>
    <dgm:cxn modelId="{6089FC96-D811-4F2E-B5B1-BA0C85DEEC3C}" type="presOf" srcId="{5B3AC45A-9C2D-4CC1-AC67-1038A2431F78}" destId="{9C03EE0F-8E0E-4BE4-804F-0059D5DF4E60}" srcOrd="1" destOrd="0" presId="urn:microsoft.com/office/officeart/2005/8/layout/process2"/>
    <dgm:cxn modelId="{F89BF742-AB2E-4810-B9DC-21AB8741DBA2}" srcId="{8F9FC7F7-8A43-483A-8500-4353DD0BC143}" destId="{A7E40F65-6355-4EC4-93C7-F779B67C4704}" srcOrd="1" destOrd="0" parTransId="{EBFF239E-0102-4991-A213-A135518A0B5A}" sibTransId="{D4DD5C93-E37A-4C5F-AA1A-B05C91C7DE7B}"/>
    <dgm:cxn modelId="{843FBE54-6FC1-4E85-B4F5-C35C1E2406DC}" type="presOf" srcId="{CE68BF6F-7410-446D-ACC7-EF4BE4BEDA00}" destId="{EBFC7441-C15C-41B8-BF6B-8C449C6B1F17}" srcOrd="0" destOrd="0" presId="urn:microsoft.com/office/officeart/2005/8/layout/process2"/>
    <dgm:cxn modelId="{8CD24D8A-3140-4224-B0B0-FAD8D97DCA99}" type="presOf" srcId="{5B3AC45A-9C2D-4CC1-AC67-1038A2431F78}" destId="{520FF69C-86D1-4942-960C-C87DE6C1FC0C}" srcOrd="0" destOrd="0" presId="urn:microsoft.com/office/officeart/2005/8/layout/process2"/>
    <dgm:cxn modelId="{3B9AD7AC-EF93-4268-BE66-67CD2E421EBD}" srcId="{8F9FC7F7-8A43-483A-8500-4353DD0BC143}" destId="{CE68BF6F-7410-446D-ACC7-EF4BE4BEDA00}" srcOrd="0" destOrd="0" parTransId="{583F6040-F4F6-41F4-8321-F3CCEA7BA1BB}" sibTransId="{5B3AC45A-9C2D-4CC1-AC67-1038A2431F78}"/>
    <dgm:cxn modelId="{952389F0-782B-4951-B244-BA219EC847F0}" type="presOf" srcId="{A7E40F65-6355-4EC4-93C7-F779B67C4704}" destId="{716B0662-1477-4FD7-934C-B7F744A2A6A1}" srcOrd="0" destOrd="0" presId="urn:microsoft.com/office/officeart/2005/8/layout/process2"/>
    <dgm:cxn modelId="{01D90F10-8F98-4150-A6BB-21159567CAE7}" type="presParOf" srcId="{669B5848-C471-4A74-B544-B00C90A9E223}" destId="{EBFC7441-C15C-41B8-BF6B-8C449C6B1F17}" srcOrd="0" destOrd="0" presId="urn:microsoft.com/office/officeart/2005/8/layout/process2"/>
    <dgm:cxn modelId="{7C81F4B5-E715-4490-B08F-D732A949A507}" type="presParOf" srcId="{669B5848-C471-4A74-B544-B00C90A9E223}" destId="{520FF69C-86D1-4942-960C-C87DE6C1FC0C}" srcOrd="1" destOrd="0" presId="urn:microsoft.com/office/officeart/2005/8/layout/process2"/>
    <dgm:cxn modelId="{36FAF69D-24A8-43EA-895D-627AFAFA93AF}" type="presParOf" srcId="{520FF69C-86D1-4942-960C-C87DE6C1FC0C}" destId="{9C03EE0F-8E0E-4BE4-804F-0059D5DF4E60}" srcOrd="0" destOrd="0" presId="urn:microsoft.com/office/officeart/2005/8/layout/process2"/>
    <dgm:cxn modelId="{851F8956-F209-4E15-AC96-A05BE3F43DF4}" type="presParOf" srcId="{669B5848-C471-4A74-B544-B00C90A9E223}" destId="{716B0662-1477-4FD7-934C-B7F744A2A6A1}" srcOrd="2"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10F186A-439F-42E6-9C74-7799F0A5E9BB}" type="doc">
      <dgm:prSet loTypeId="urn:microsoft.com/office/officeart/2005/8/layout/process4" loCatId="list" qsTypeId="urn:microsoft.com/office/officeart/2005/8/quickstyle/3d3" qsCatId="3D" csTypeId="urn:microsoft.com/office/officeart/2005/8/colors/colorful2" csCatId="colorful" phldr="1"/>
      <dgm:spPr/>
      <dgm:t>
        <a:bodyPr/>
        <a:lstStyle/>
        <a:p>
          <a:endParaRPr lang="ru-RU"/>
        </a:p>
      </dgm:t>
    </dgm:pt>
    <dgm:pt modelId="{F68A3DB0-50B1-4FA4-B3D3-64E0835BEA92}">
      <dgm:prSet phldrT="[Текст]" custT="1"/>
      <dgm:spPr/>
      <dgm:t>
        <a:bodyPr/>
        <a:lstStyle/>
        <a:p>
          <a:pPr algn="ctr"/>
          <a:r>
            <a:rPr lang="ru-RU" sz="2000" smtClean="0">
              <a:solidFill>
                <a:schemeClr val="tx1"/>
              </a:solidFill>
              <a:latin typeface="Times New Roman" panose="02020603050405020304" pitchFamily="18" charset="0"/>
              <a:cs typeface="Times New Roman" panose="02020603050405020304" pitchFamily="18" charset="0"/>
            </a:rPr>
            <a:t>Автоматик йиғиш жиҳозларининг асосий узелларига қуйидагилар киради:</a:t>
          </a:r>
          <a:endParaRPr lang="ru-RU" sz="2000" dirty="0">
            <a:solidFill>
              <a:schemeClr val="tx1"/>
            </a:solidFill>
            <a:latin typeface="Times New Roman" panose="02020603050405020304" pitchFamily="18" charset="0"/>
            <a:cs typeface="Times New Roman" panose="02020603050405020304" pitchFamily="18" charset="0"/>
          </a:endParaRPr>
        </a:p>
      </dgm:t>
    </dgm:pt>
    <dgm:pt modelId="{9F0EBACB-6C2B-49AE-9E19-722B1B65FD0B}" type="parTrans" cxnId="{F63CEE68-6E09-455C-8009-CE87BE2AC953}">
      <dgm:prSet/>
      <dgm:spPr/>
      <dgm:t>
        <a:bodyPr/>
        <a:lstStyle/>
        <a:p>
          <a:pPr algn="just"/>
          <a:endParaRPr lang="ru-RU" sz="2000">
            <a:solidFill>
              <a:schemeClr val="tx1"/>
            </a:solidFill>
            <a:latin typeface="Times New Roman" panose="02020603050405020304" pitchFamily="18" charset="0"/>
            <a:cs typeface="Times New Roman" panose="02020603050405020304" pitchFamily="18" charset="0"/>
          </a:endParaRPr>
        </a:p>
      </dgm:t>
    </dgm:pt>
    <dgm:pt modelId="{DE2FD2D4-328D-4CA8-AB1A-7437EDCA9B43}" type="sibTrans" cxnId="{F63CEE68-6E09-455C-8009-CE87BE2AC953}">
      <dgm:prSet/>
      <dgm:spPr/>
      <dgm:t>
        <a:bodyPr/>
        <a:lstStyle/>
        <a:p>
          <a:pPr algn="just"/>
          <a:endParaRPr lang="ru-RU" sz="2000">
            <a:solidFill>
              <a:schemeClr val="tx1"/>
            </a:solidFill>
            <a:latin typeface="Times New Roman" panose="02020603050405020304" pitchFamily="18" charset="0"/>
            <a:cs typeface="Times New Roman" panose="02020603050405020304" pitchFamily="18" charset="0"/>
          </a:endParaRPr>
        </a:p>
      </dgm:t>
    </dgm:pt>
    <dgm:pt modelId="{F231741F-ABAC-4852-A3A5-29F4916165E7}">
      <dgm:prSet phldrT="[Текст]" custT="1"/>
      <dgm:spPr/>
      <dgm:t>
        <a:bodyPr/>
        <a:lstStyle/>
        <a:p>
          <a:pPr algn="ctr"/>
          <a:r>
            <a:rPr lang="ru-RU" sz="2000" dirty="0" err="1" smtClean="0">
              <a:solidFill>
                <a:schemeClr val="tx1"/>
              </a:solidFill>
              <a:latin typeface="Times New Roman" panose="02020603050405020304" pitchFamily="18" charset="0"/>
              <a:cs typeface="Times New Roman" panose="02020603050405020304" pitchFamily="18" charset="0"/>
            </a:rPr>
            <a:t>йиғиладиган</a:t>
          </a:r>
          <a:r>
            <a:rPr lang="ru-RU" sz="2000" dirty="0" smtClean="0">
              <a:solidFill>
                <a:schemeClr val="tx1"/>
              </a:solidFill>
              <a:latin typeface="Times New Roman" panose="02020603050405020304"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cs typeface="Times New Roman" panose="02020603050405020304" pitchFamily="18" charset="0"/>
            </a:rPr>
            <a:t>деталларнинг</a:t>
          </a:r>
          <a:r>
            <a:rPr lang="ru-RU" sz="2000" dirty="0" smtClean="0">
              <a:solidFill>
                <a:schemeClr val="tx1"/>
              </a:solidFill>
              <a:latin typeface="Times New Roman" panose="02020603050405020304"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cs typeface="Times New Roman" panose="02020603050405020304" pitchFamily="18" charset="0"/>
            </a:rPr>
            <a:t>заҳирасини</a:t>
          </a:r>
          <a:r>
            <a:rPr lang="ru-RU" sz="2000" dirty="0" smtClean="0">
              <a:solidFill>
                <a:schemeClr val="tx1"/>
              </a:solidFill>
              <a:latin typeface="Times New Roman" panose="02020603050405020304"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cs typeface="Times New Roman" panose="02020603050405020304" pitchFamily="18" charset="0"/>
            </a:rPr>
            <a:t>ҳосил</a:t>
          </a:r>
          <a:r>
            <a:rPr lang="ru-RU" sz="2000" dirty="0" smtClean="0">
              <a:solidFill>
                <a:schemeClr val="tx1"/>
              </a:solidFill>
              <a:latin typeface="Times New Roman" panose="02020603050405020304"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cs typeface="Times New Roman" panose="02020603050405020304" pitchFamily="18" charset="0"/>
            </a:rPr>
            <a:t>қилувчи</a:t>
          </a:r>
          <a:r>
            <a:rPr lang="ru-RU" sz="2000" dirty="0" smtClean="0">
              <a:solidFill>
                <a:schemeClr val="tx1"/>
              </a:solidFill>
              <a:latin typeface="Times New Roman" panose="02020603050405020304"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cs typeface="Times New Roman" panose="02020603050405020304" pitchFamily="18" charset="0"/>
            </a:rPr>
            <a:t>юкловчи</a:t>
          </a:r>
          <a:r>
            <a:rPr lang="ru-RU" sz="2000" dirty="0" smtClean="0">
              <a:solidFill>
                <a:schemeClr val="tx1"/>
              </a:solidFill>
              <a:latin typeface="Times New Roman" panose="02020603050405020304" pitchFamily="18" charset="0"/>
              <a:cs typeface="Times New Roman" panose="02020603050405020304" pitchFamily="18" charset="0"/>
            </a:rPr>
            <a:t> бункер </a:t>
          </a:r>
          <a:r>
            <a:rPr lang="ru-RU" sz="2000" dirty="0" err="1" smtClean="0">
              <a:solidFill>
                <a:schemeClr val="tx1"/>
              </a:solidFill>
              <a:latin typeface="Times New Roman" panose="02020603050405020304" pitchFamily="18" charset="0"/>
              <a:cs typeface="Times New Roman" panose="02020603050405020304" pitchFamily="18" charset="0"/>
            </a:rPr>
            <a:t>ёки</a:t>
          </a:r>
          <a:r>
            <a:rPr lang="ru-RU" sz="2000" dirty="0" smtClean="0">
              <a:solidFill>
                <a:schemeClr val="tx1"/>
              </a:solidFill>
              <a:latin typeface="Times New Roman" panose="02020603050405020304"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cs typeface="Times New Roman" panose="02020603050405020304" pitchFamily="18" charset="0"/>
            </a:rPr>
            <a:t>магазинли</a:t>
          </a:r>
          <a:r>
            <a:rPr lang="ru-RU" sz="2000" dirty="0" smtClean="0">
              <a:solidFill>
                <a:schemeClr val="tx1"/>
              </a:solidFill>
              <a:latin typeface="Times New Roman" panose="02020603050405020304"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cs typeface="Times New Roman" panose="02020603050405020304" pitchFamily="18" charset="0"/>
            </a:rPr>
            <a:t>ускуна</a:t>
          </a:r>
          <a:r>
            <a:rPr lang="ru-RU" sz="2000" dirty="0" smtClean="0">
              <a:solidFill>
                <a:schemeClr val="tx1"/>
              </a:solidFill>
              <a:latin typeface="Times New Roman" panose="02020603050405020304" pitchFamily="18" charset="0"/>
              <a:cs typeface="Times New Roman" panose="02020603050405020304" pitchFamily="18" charset="0"/>
            </a:rPr>
            <a:t>;</a:t>
          </a:r>
          <a:endParaRPr lang="ru-RU" sz="2000" dirty="0">
            <a:solidFill>
              <a:schemeClr val="tx1"/>
            </a:solidFill>
            <a:latin typeface="Times New Roman" panose="02020603050405020304" pitchFamily="18" charset="0"/>
            <a:cs typeface="Times New Roman" panose="02020603050405020304" pitchFamily="18" charset="0"/>
          </a:endParaRPr>
        </a:p>
      </dgm:t>
    </dgm:pt>
    <dgm:pt modelId="{8E16FFD1-0BF6-42B3-9D1E-0AD5A7CCA7CE}" type="parTrans" cxnId="{D65393E3-CB8D-4A73-B6C3-2EB823990D53}">
      <dgm:prSet/>
      <dgm:spPr/>
      <dgm:t>
        <a:bodyPr/>
        <a:lstStyle/>
        <a:p>
          <a:pPr algn="just"/>
          <a:endParaRPr lang="ru-RU" sz="2000">
            <a:solidFill>
              <a:schemeClr val="tx1"/>
            </a:solidFill>
            <a:latin typeface="Times New Roman" panose="02020603050405020304" pitchFamily="18" charset="0"/>
            <a:cs typeface="Times New Roman" panose="02020603050405020304" pitchFamily="18" charset="0"/>
          </a:endParaRPr>
        </a:p>
      </dgm:t>
    </dgm:pt>
    <dgm:pt modelId="{73D62D81-CE3E-497D-8BBF-68BC2E27CE5F}" type="sibTrans" cxnId="{D65393E3-CB8D-4A73-B6C3-2EB823990D53}">
      <dgm:prSet/>
      <dgm:spPr/>
      <dgm:t>
        <a:bodyPr/>
        <a:lstStyle/>
        <a:p>
          <a:pPr algn="just"/>
          <a:endParaRPr lang="ru-RU" sz="2000">
            <a:solidFill>
              <a:schemeClr val="tx1"/>
            </a:solidFill>
            <a:latin typeface="Times New Roman" panose="02020603050405020304" pitchFamily="18" charset="0"/>
            <a:cs typeface="Times New Roman" panose="02020603050405020304" pitchFamily="18" charset="0"/>
          </a:endParaRPr>
        </a:p>
      </dgm:t>
    </dgm:pt>
    <dgm:pt modelId="{FB146C3F-82E6-42D8-B629-CA931E0AD8A4}">
      <dgm:prSet phldrT="[Текст]" custT="1"/>
      <dgm:spPr/>
      <dgm:t>
        <a:bodyPr/>
        <a:lstStyle/>
        <a:p>
          <a:pPr algn="ctr"/>
          <a:r>
            <a:rPr lang="ru-RU" sz="2000" smtClean="0">
              <a:solidFill>
                <a:schemeClr val="tx1"/>
              </a:solidFill>
              <a:latin typeface="Times New Roman" panose="02020603050405020304" pitchFamily="18" charset="0"/>
              <a:cs typeface="Times New Roman" panose="02020603050405020304" pitchFamily="18" charset="0"/>
            </a:rPr>
            <a:t>йиғиш позициясига ориентирланган ҳолатда деталларни етказиб берувчи ориентирлаш ускунаси;</a:t>
          </a:r>
          <a:endParaRPr lang="ru-RU" sz="2000" dirty="0">
            <a:solidFill>
              <a:schemeClr val="tx1"/>
            </a:solidFill>
            <a:latin typeface="Times New Roman" panose="02020603050405020304" pitchFamily="18" charset="0"/>
            <a:cs typeface="Times New Roman" panose="02020603050405020304" pitchFamily="18" charset="0"/>
          </a:endParaRPr>
        </a:p>
      </dgm:t>
    </dgm:pt>
    <dgm:pt modelId="{6DE3F06D-1821-46F8-91D8-AA2A343661FB}" type="parTrans" cxnId="{4E689036-F98A-45E6-BD90-18D8BA394554}">
      <dgm:prSet/>
      <dgm:spPr/>
      <dgm:t>
        <a:bodyPr/>
        <a:lstStyle/>
        <a:p>
          <a:pPr algn="just"/>
          <a:endParaRPr lang="ru-RU" sz="2000">
            <a:solidFill>
              <a:schemeClr val="tx1"/>
            </a:solidFill>
            <a:latin typeface="Times New Roman" panose="02020603050405020304" pitchFamily="18" charset="0"/>
            <a:cs typeface="Times New Roman" panose="02020603050405020304" pitchFamily="18" charset="0"/>
          </a:endParaRPr>
        </a:p>
      </dgm:t>
    </dgm:pt>
    <dgm:pt modelId="{883337DF-4B71-4271-9E93-EDECF6EF144E}" type="sibTrans" cxnId="{4E689036-F98A-45E6-BD90-18D8BA394554}">
      <dgm:prSet/>
      <dgm:spPr/>
      <dgm:t>
        <a:bodyPr/>
        <a:lstStyle/>
        <a:p>
          <a:pPr algn="just"/>
          <a:endParaRPr lang="ru-RU" sz="2000">
            <a:solidFill>
              <a:schemeClr val="tx1"/>
            </a:solidFill>
            <a:latin typeface="Times New Roman" panose="02020603050405020304" pitchFamily="18" charset="0"/>
            <a:cs typeface="Times New Roman" panose="02020603050405020304" pitchFamily="18" charset="0"/>
          </a:endParaRPr>
        </a:p>
      </dgm:t>
    </dgm:pt>
    <dgm:pt modelId="{4F747D10-4EE9-483D-9207-0F4A60E8D195}">
      <dgm:prSet phldrT="[Текст]" custT="1"/>
      <dgm:spPr/>
      <dgm:t>
        <a:bodyPr/>
        <a:lstStyle/>
        <a:p>
          <a:pPr algn="ctr"/>
          <a:r>
            <a:rPr lang="ru-RU" sz="2000" smtClean="0">
              <a:solidFill>
                <a:schemeClr val="tx1"/>
              </a:solidFill>
              <a:latin typeface="Times New Roman" panose="02020603050405020304" pitchFamily="18" charset="0"/>
              <a:cs typeface="Times New Roman" panose="02020603050405020304" pitchFamily="18" charset="0"/>
            </a:rPr>
            <a:t>йиғиш позициясига ориентирланган деталларни узатувчи таъминлаш механизмлари;</a:t>
          </a:r>
          <a:endParaRPr lang="ru-RU" sz="2000" dirty="0">
            <a:solidFill>
              <a:schemeClr val="tx1"/>
            </a:solidFill>
            <a:latin typeface="Times New Roman" panose="02020603050405020304" pitchFamily="18" charset="0"/>
            <a:cs typeface="Times New Roman" panose="02020603050405020304" pitchFamily="18" charset="0"/>
          </a:endParaRPr>
        </a:p>
      </dgm:t>
    </dgm:pt>
    <dgm:pt modelId="{8A9A27D4-CD53-4610-8C4F-C272021239A1}" type="parTrans" cxnId="{687500EE-22F2-4E3A-96BA-E863DE0ADDDD}">
      <dgm:prSet/>
      <dgm:spPr/>
      <dgm:t>
        <a:bodyPr/>
        <a:lstStyle/>
        <a:p>
          <a:endParaRPr lang="ru-RU" sz="2000">
            <a:solidFill>
              <a:schemeClr val="tx1"/>
            </a:solidFill>
            <a:latin typeface="Times New Roman" panose="02020603050405020304" pitchFamily="18" charset="0"/>
            <a:cs typeface="Times New Roman" panose="02020603050405020304" pitchFamily="18" charset="0"/>
          </a:endParaRPr>
        </a:p>
      </dgm:t>
    </dgm:pt>
    <dgm:pt modelId="{A3663159-438D-4605-BBBA-C7E53934910E}" type="sibTrans" cxnId="{687500EE-22F2-4E3A-96BA-E863DE0ADDDD}">
      <dgm:prSet/>
      <dgm:spPr/>
      <dgm:t>
        <a:bodyPr/>
        <a:lstStyle/>
        <a:p>
          <a:endParaRPr lang="ru-RU" sz="2000">
            <a:solidFill>
              <a:schemeClr val="tx1"/>
            </a:solidFill>
            <a:latin typeface="Times New Roman" panose="02020603050405020304" pitchFamily="18" charset="0"/>
            <a:cs typeface="Times New Roman" panose="02020603050405020304" pitchFamily="18" charset="0"/>
          </a:endParaRPr>
        </a:p>
      </dgm:t>
    </dgm:pt>
    <dgm:pt modelId="{6BF237C4-145D-418C-862A-01C79C99A92D}">
      <dgm:prSet phldrT="[Текст]" custT="1"/>
      <dgm:spPr/>
      <dgm:t>
        <a:bodyPr/>
        <a:lstStyle/>
        <a:p>
          <a:pPr algn="ctr"/>
          <a:r>
            <a:rPr lang="ru-RU" sz="2000" b="0" smtClean="0">
              <a:solidFill>
                <a:schemeClr val="tx1"/>
              </a:solidFill>
              <a:latin typeface="Times New Roman" panose="02020603050405020304" pitchFamily="18" charset="0"/>
              <a:cs typeface="Times New Roman" panose="02020603050405020304" pitchFamily="18" charset="0"/>
            </a:rPr>
            <a:t>ориентирланган деталларни таъминлаш механизмларидан </a:t>
          </a:r>
          <a:r>
            <a:rPr lang="uz-Cyrl-UZ" sz="2000" b="0" smtClean="0">
              <a:solidFill>
                <a:schemeClr val="tx1"/>
              </a:solidFill>
              <a:latin typeface="Times New Roman" panose="02020603050405020304" pitchFamily="18" charset="0"/>
              <a:cs typeface="Times New Roman" panose="02020603050405020304" pitchFamily="18" charset="0"/>
            </a:rPr>
            <a:t>қ</a:t>
          </a:r>
          <a:r>
            <a:rPr lang="ru-RU" sz="2000" b="0" smtClean="0">
              <a:solidFill>
                <a:schemeClr val="tx1"/>
              </a:solidFill>
              <a:latin typeface="Times New Roman" panose="02020603050405020304" pitchFamily="18" charset="0"/>
              <a:cs typeface="Times New Roman" panose="02020603050405020304" pitchFamily="18" charset="0"/>
            </a:rPr>
            <a:t>абул </a:t>
          </a:r>
          <a:r>
            <a:rPr lang="uz-Cyrl-UZ" sz="2000" b="0" smtClean="0">
              <a:solidFill>
                <a:schemeClr val="tx1"/>
              </a:solidFill>
              <a:latin typeface="Times New Roman" panose="02020603050405020304" pitchFamily="18" charset="0"/>
              <a:cs typeface="Times New Roman" panose="02020603050405020304" pitchFamily="18" charset="0"/>
            </a:rPr>
            <a:t>қ</a:t>
          </a:r>
          <a:r>
            <a:rPr lang="ru-RU" sz="2000" b="0" smtClean="0">
              <a:solidFill>
                <a:schemeClr val="tx1"/>
              </a:solidFill>
              <a:latin typeface="Times New Roman" panose="02020603050405020304" pitchFamily="18" charset="0"/>
              <a:cs typeface="Times New Roman" panose="02020603050405020304" pitchFamily="18" charset="0"/>
            </a:rPr>
            <a:t>илувчи ва туташтириш амалга оширилгунга </a:t>
          </a:r>
          <a:r>
            <a:rPr lang="uz-Cyrl-UZ" sz="2000" b="0" smtClean="0">
              <a:solidFill>
                <a:schemeClr val="tx1"/>
              </a:solidFill>
              <a:latin typeface="Times New Roman" panose="02020603050405020304" pitchFamily="18" charset="0"/>
              <a:cs typeface="Times New Roman" panose="02020603050405020304" pitchFamily="18" charset="0"/>
            </a:rPr>
            <a:t>қ</a:t>
          </a:r>
          <a:r>
            <a:rPr lang="ru-RU" sz="2000" b="0" smtClean="0">
              <a:solidFill>
                <a:schemeClr val="tx1"/>
              </a:solidFill>
              <a:latin typeface="Times New Roman" panose="02020603050405020304" pitchFamily="18" charset="0"/>
              <a:cs typeface="Times New Roman" panose="02020603050405020304" pitchFamily="18" charset="0"/>
            </a:rPr>
            <a:t>адар маълум бир ҳолатда ушлаб турувчи йиғиш позициялари;</a:t>
          </a:r>
          <a:endParaRPr lang="ru-RU" sz="2000" dirty="0">
            <a:solidFill>
              <a:schemeClr val="tx1"/>
            </a:solidFill>
            <a:latin typeface="Times New Roman" panose="02020603050405020304" pitchFamily="18" charset="0"/>
            <a:cs typeface="Times New Roman" panose="02020603050405020304" pitchFamily="18" charset="0"/>
          </a:endParaRPr>
        </a:p>
      </dgm:t>
    </dgm:pt>
    <dgm:pt modelId="{5A2A6C21-32C4-460A-A4B4-961C6A7466C6}" type="parTrans" cxnId="{AC65DBA0-1AE1-4848-9726-483CAA93F016}">
      <dgm:prSet/>
      <dgm:spPr/>
      <dgm:t>
        <a:bodyPr/>
        <a:lstStyle/>
        <a:p>
          <a:endParaRPr lang="ru-RU" sz="2000">
            <a:solidFill>
              <a:schemeClr val="tx1"/>
            </a:solidFill>
          </a:endParaRPr>
        </a:p>
      </dgm:t>
    </dgm:pt>
    <dgm:pt modelId="{25C8510A-BE3F-4FA7-8B29-F9C68CBD47E3}" type="sibTrans" cxnId="{AC65DBA0-1AE1-4848-9726-483CAA93F016}">
      <dgm:prSet/>
      <dgm:spPr/>
      <dgm:t>
        <a:bodyPr/>
        <a:lstStyle/>
        <a:p>
          <a:endParaRPr lang="ru-RU" sz="2000">
            <a:solidFill>
              <a:schemeClr val="tx1"/>
            </a:solidFill>
          </a:endParaRPr>
        </a:p>
      </dgm:t>
    </dgm:pt>
    <dgm:pt modelId="{1BA09778-0936-4886-A894-376E2DA5ED55}">
      <dgm:prSet phldrT="[Текст]" custT="1"/>
      <dgm:spPr/>
      <dgm:t>
        <a:bodyPr/>
        <a:lstStyle/>
        <a:p>
          <a:pPr algn="ctr"/>
          <a:r>
            <a:rPr lang="ru-RU" sz="2000" dirty="0" err="1" smtClean="0">
              <a:solidFill>
                <a:schemeClr val="tx1"/>
              </a:solidFill>
              <a:latin typeface="Times New Roman" panose="02020603050405020304" pitchFamily="18" charset="0"/>
              <a:cs typeface="Times New Roman" panose="02020603050405020304" pitchFamily="18" charset="0"/>
            </a:rPr>
            <a:t>туташтиришни</a:t>
          </a:r>
          <a:r>
            <a:rPr lang="ru-RU" sz="2000" dirty="0" smtClean="0">
              <a:solidFill>
                <a:schemeClr val="tx1"/>
              </a:solidFill>
              <a:latin typeface="Times New Roman" panose="02020603050405020304"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cs typeface="Times New Roman" panose="02020603050405020304" pitchFamily="18" charset="0"/>
            </a:rPr>
            <a:t>ва</a:t>
          </a:r>
          <a:r>
            <a:rPr lang="ru-RU" sz="2000" dirty="0" smtClean="0">
              <a:solidFill>
                <a:schemeClr val="tx1"/>
              </a:solidFill>
              <a:latin typeface="Times New Roman" panose="02020603050405020304"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cs typeface="Times New Roman" panose="02020603050405020304" pitchFamily="18" charset="0"/>
            </a:rPr>
            <a:t>бирикмани</a:t>
          </a:r>
          <a:r>
            <a:rPr lang="ru-RU" sz="2000" dirty="0" smtClean="0">
              <a:solidFill>
                <a:schemeClr val="tx1"/>
              </a:solidFill>
              <a:latin typeface="Times New Roman" panose="02020603050405020304" pitchFamily="18" charset="0"/>
              <a:cs typeface="Times New Roman" panose="02020603050405020304" pitchFamily="18" charset="0"/>
            </a:rPr>
            <a:t> </a:t>
          </a:r>
          <a:r>
            <a:rPr lang="uz-Cyrl-UZ" sz="2000" dirty="0" smtClean="0">
              <a:solidFill>
                <a:schemeClr val="tx1"/>
              </a:solidFill>
              <a:latin typeface="Times New Roman" panose="02020603050405020304" pitchFamily="18" charset="0"/>
              <a:cs typeface="Times New Roman" panose="02020603050405020304" pitchFamily="18" charset="0"/>
            </a:rPr>
            <a:t>қ</a:t>
          </a:r>
          <a:r>
            <a:rPr lang="ru-RU" sz="2000" dirty="0" err="1" smtClean="0">
              <a:solidFill>
                <a:schemeClr val="tx1"/>
              </a:solidFill>
              <a:latin typeface="Times New Roman" panose="02020603050405020304" pitchFamily="18" charset="0"/>
              <a:cs typeface="Times New Roman" panose="02020603050405020304" pitchFamily="18" charset="0"/>
            </a:rPr>
            <a:t>ориштиришни</a:t>
          </a:r>
          <a:r>
            <a:rPr lang="ru-RU" sz="2000" dirty="0" smtClean="0">
              <a:solidFill>
                <a:schemeClr val="tx1"/>
              </a:solidFill>
              <a:latin typeface="Times New Roman" panose="02020603050405020304"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cs typeface="Times New Roman" panose="02020603050405020304" pitchFamily="18" charset="0"/>
            </a:rPr>
            <a:t>бажариш</a:t>
          </a:r>
          <a:r>
            <a:rPr lang="ru-RU" sz="2000" dirty="0" smtClean="0">
              <a:solidFill>
                <a:schemeClr val="tx1"/>
              </a:solidFill>
              <a:latin typeface="Times New Roman" panose="02020603050405020304"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cs typeface="Times New Roman" panose="02020603050405020304" pitchFamily="18" charset="0"/>
            </a:rPr>
            <a:t>учун</a:t>
          </a:r>
          <a:r>
            <a:rPr lang="ru-RU" sz="2000" dirty="0" smtClean="0">
              <a:solidFill>
                <a:schemeClr val="tx1"/>
              </a:solidFill>
              <a:latin typeface="Times New Roman" panose="02020603050405020304"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cs typeface="Times New Roman" panose="02020603050405020304" pitchFamily="18" charset="0"/>
            </a:rPr>
            <a:t>механизмлар</a:t>
          </a:r>
          <a:r>
            <a:rPr lang="ru-RU" sz="2000" dirty="0" smtClean="0">
              <a:solidFill>
                <a:schemeClr val="tx1"/>
              </a:solidFill>
              <a:latin typeface="Times New Roman" panose="02020603050405020304"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cs typeface="Times New Roman" panose="02020603050405020304" pitchFamily="18" charset="0"/>
            </a:rPr>
            <a:t>пресслар</a:t>
          </a:r>
          <a:r>
            <a:rPr lang="ru-RU" sz="2000" dirty="0" smtClean="0">
              <a:solidFill>
                <a:schemeClr val="tx1"/>
              </a:solidFill>
              <a:latin typeface="Times New Roman" panose="02020603050405020304" pitchFamily="18" charset="0"/>
              <a:cs typeface="Times New Roman" panose="02020603050405020304" pitchFamily="18" charset="0"/>
            </a:rPr>
            <a:t>, винт </a:t>
          </a:r>
          <a:r>
            <a:rPr lang="ru-RU" sz="2000" dirty="0" err="1" smtClean="0">
              <a:solidFill>
                <a:schemeClr val="tx1"/>
              </a:solidFill>
              <a:latin typeface="Times New Roman" panose="02020603050405020304" pitchFamily="18" charset="0"/>
              <a:cs typeface="Times New Roman" panose="02020603050405020304" pitchFamily="18" charset="0"/>
            </a:rPr>
            <a:t>буровчилар</a:t>
          </a:r>
          <a:r>
            <a:rPr lang="ru-RU" sz="2000" dirty="0" smtClean="0">
              <a:solidFill>
                <a:schemeClr val="tx1"/>
              </a:solidFill>
              <a:latin typeface="Times New Roman" panose="02020603050405020304"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cs typeface="Times New Roman" panose="02020603050405020304" pitchFamily="18" charset="0"/>
            </a:rPr>
            <a:t>йи</a:t>
          </a:r>
          <a:r>
            <a:rPr lang="uz-Cyrl-UZ" sz="2000" dirty="0" smtClean="0">
              <a:solidFill>
                <a:schemeClr val="tx1"/>
              </a:solidFill>
              <a:latin typeface="Times New Roman" panose="02020603050405020304" pitchFamily="18" charset="0"/>
              <a:cs typeface="Times New Roman" panose="02020603050405020304" pitchFamily="18" charset="0"/>
            </a:rPr>
            <a:t>ғ</a:t>
          </a:r>
          <a:r>
            <a:rPr lang="ru-RU" sz="2000" dirty="0" err="1" smtClean="0">
              <a:solidFill>
                <a:schemeClr val="tx1"/>
              </a:solidFill>
              <a:latin typeface="Times New Roman" panose="02020603050405020304" pitchFamily="18" charset="0"/>
              <a:cs typeface="Times New Roman" panose="02020603050405020304" pitchFamily="18" charset="0"/>
            </a:rPr>
            <a:t>увчилар</a:t>
          </a:r>
          <a:r>
            <a:rPr lang="ru-RU" sz="2000" dirty="0" smtClean="0">
              <a:solidFill>
                <a:schemeClr val="tx1"/>
              </a:solidFill>
              <a:latin typeface="Times New Roman" panose="02020603050405020304"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cs typeface="Times New Roman" panose="02020603050405020304" pitchFamily="18" charset="0"/>
            </a:rPr>
            <a:t>ва</a:t>
          </a:r>
          <a:r>
            <a:rPr lang="ru-RU" sz="2000" dirty="0" smtClean="0">
              <a:solidFill>
                <a:schemeClr val="tx1"/>
              </a:solidFill>
              <a:latin typeface="Times New Roman" panose="02020603050405020304"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cs typeface="Times New Roman" panose="02020603050405020304" pitchFamily="18" charset="0"/>
            </a:rPr>
            <a:t>шунга</a:t>
          </a:r>
          <a:r>
            <a:rPr lang="ru-RU" sz="2000" dirty="0" smtClean="0">
              <a:solidFill>
                <a:schemeClr val="tx1"/>
              </a:solidFill>
              <a:latin typeface="Times New Roman" panose="02020603050405020304" pitchFamily="18" charset="0"/>
              <a:cs typeface="Times New Roman" panose="02020603050405020304" pitchFamily="18" charset="0"/>
            </a:rPr>
            <a:t> </a:t>
          </a:r>
          <a:r>
            <a:rPr lang="uz-Cyrl-UZ" sz="2000" dirty="0" smtClean="0">
              <a:solidFill>
                <a:schemeClr val="tx1"/>
              </a:solidFill>
              <a:latin typeface="Times New Roman" panose="02020603050405020304" pitchFamily="18" charset="0"/>
              <a:cs typeface="Times New Roman" panose="02020603050405020304" pitchFamily="18" charset="0"/>
            </a:rPr>
            <a:t>ў</a:t>
          </a:r>
          <a:r>
            <a:rPr lang="ru-RU" sz="2000" dirty="0" err="1" smtClean="0">
              <a:solidFill>
                <a:schemeClr val="tx1"/>
              </a:solidFill>
              <a:latin typeface="Times New Roman" panose="02020603050405020304" pitchFamily="18" charset="0"/>
              <a:cs typeface="Times New Roman" panose="02020603050405020304" pitchFamily="18" charset="0"/>
            </a:rPr>
            <a:t>хшаш</a:t>
          </a:r>
          <a:r>
            <a:rPr lang="ru-RU" sz="2000" dirty="0" smtClean="0">
              <a:solidFill>
                <a:schemeClr val="tx1"/>
              </a:solidFill>
              <a:latin typeface="Times New Roman" panose="02020603050405020304"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cs typeface="Times New Roman" panose="02020603050405020304" pitchFamily="18" charset="0"/>
            </a:rPr>
            <a:t>ускуналар</a:t>
          </a:r>
          <a:r>
            <a:rPr lang="ru-RU" sz="2000" dirty="0" smtClean="0">
              <a:solidFill>
                <a:schemeClr val="tx1"/>
              </a:solidFill>
              <a:latin typeface="Times New Roman" panose="02020603050405020304" pitchFamily="18" charset="0"/>
              <a:cs typeface="Times New Roman" panose="02020603050405020304" pitchFamily="18" charset="0"/>
            </a:rPr>
            <a:t>).</a:t>
          </a:r>
          <a:endParaRPr lang="ru-RU" sz="2000" dirty="0">
            <a:solidFill>
              <a:schemeClr val="tx1"/>
            </a:solidFill>
            <a:latin typeface="Times New Roman" panose="02020603050405020304" pitchFamily="18" charset="0"/>
            <a:cs typeface="Times New Roman" panose="02020603050405020304" pitchFamily="18" charset="0"/>
          </a:endParaRPr>
        </a:p>
      </dgm:t>
    </dgm:pt>
    <dgm:pt modelId="{C38354A9-2191-442E-A395-683D337BF456}" type="parTrans" cxnId="{28CA66E7-9369-4039-A362-7297C06B2B8A}">
      <dgm:prSet/>
      <dgm:spPr/>
      <dgm:t>
        <a:bodyPr/>
        <a:lstStyle/>
        <a:p>
          <a:endParaRPr lang="ru-RU" sz="2000">
            <a:solidFill>
              <a:schemeClr val="tx1"/>
            </a:solidFill>
          </a:endParaRPr>
        </a:p>
      </dgm:t>
    </dgm:pt>
    <dgm:pt modelId="{8322B23F-2757-4C61-BF19-6DFE7B7776C9}" type="sibTrans" cxnId="{28CA66E7-9369-4039-A362-7297C06B2B8A}">
      <dgm:prSet/>
      <dgm:spPr/>
      <dgm:t>
        <a:bodyPr/>
        <a:lstStyle/>
        <a:p>
          <a:endParaRPr lang="ru-RU" sz="2000">
            <a:solidFill>
              <a:schemeClr val="tx1"/>
            </a:solidFill>
          </a:endParaRPr>
        </a:p>
      </dgm:t>
    </dgm:pt>
    <dgm:pt modelId="{39877FA8-50B2-44F1-B119-2C29D8CE469D}" type="pres">
      <dgm:prSet presAssocID="{C10F186A-439F-42E6-9C74-7799F0A5E9BB}" presName="Name0" presStyleCnt="0">
        <dgm:presLayoutVars>
          <dgm:dir/>
          <dgm:animLvl val="lvl"/>
          <dgm:resizeHandles val="exact"/>
        </dgm:presLayoutVars>
      </dgm:prSet>
      <dgm:spPr/>
      <dgm:t>
        <a:bodyPr/>
        <a:lstStyle/>
        <a:p>
          <a:endParaRPr lang="ru-RU"/>
        </a:p>
      </dgm:t>
    </dgm:pt>
    <dgm:pt modelId="{7E8C58EE-1199-43FB-8611-3BF51A464FC1}" type="pres">
      <dgm:prSet presAssocID="{1BA09778-0936-4886-A894-376E2DA5ED55}" presName="boxAndChildren" presStyleCnt="0"/>
      <dgm:spPr/>
      <dgm:t>
        <a:bodyPr/>
        <a:lstStyle/>
        <a:p>
          <a:endParaRPr lang="ru-RU"/>
        </a:p>
      </dgm:t>
    </dgm:pt>
    <dgm:pt modelId="{F7AF7B67-7A71-47ED-BBE9-C84CD220DFD2}" type="pres">
      <dgm:prSet presAssocID="{1BA09778-0936-4886-A894-376E2DA5ED55}" presName="parentTextBox" presStyleLbl="node1" presStyleIdx="0" presStyleCnt="6"/>
      <dgm:spPr/>
      <dgm:t>
        <a:bodyPr/>
        <a:lstStyle/>
        <a:p>
          <a:endParaRPr lang="ru-RU"/>
        </a:p>
      </dgm:t>
    </dgm:pt>
    <dgm:pt modelId="{1E60804A-C12F-45D7-9427-4B13C30E5C34}" type="pres">
      <dgm:prSet presAssocID="{25C8510A-BE3F-4FA7-8B29-F9C68CBD47E3}" presName="sp" presStyleCnt="0"/>
      <dgm:spPr/>
      <dgm:t>
        <a:bodyPr/>
        <a:lstStyle/>
        <a:p>
          <a:endParaRPr lang="ru-RU"/>
        </a:p>
      </dgm:t>
    </dgm:pt>
    <dgm:pt modelId="{AE2FE791-C53C-44B7-9BB0-4B469278ED32}" type="pres">
      <dgm:prSet presAssocID="{6BF237C4-145D-418C-862A-01C79C99A92D}" presName="arrowAndChildren" presStyleCnt="0"/>
      <dgm:spPr/>
      <dgm:t>
        <a:bodyPr/>
        <a:lstStyle/>
        <a:p>
          <a:endParaRPr lang="ru-RU"/>
        </a:p>
      </dgm:t>
    </dgm:pt>
    <dgm:pt modelId="{3FA15053-D0DA-4439-AB73-CAAFB8B9DA11}" type="pres">
      <dgm:prSet presAssocID="{6BF237C4-145D-418C-862A-01C79C99A92D}" presName="parentTextArrow" presStyleLbl="node1" presStyleIdx="1" presStyleCnt="6" custScaleY="121784"/>
      <dgm:spPr/>
      <dgm:t>
        <a:bodyPr/>
        <a:lstStyle/>
        <a:p>
          <a:endParaRPr lang="ru-RU"/>
        </a:p>
      </dgm:t>
    </dgm:pt>
    <dgm:pt modelId="{E04B1CA5-48F5-45BC-942E-25961977F228}" type="pres">
      <dgm:prSet presAssocID="{A3663159-438D-4605-BBBA-C7E53934910E}" presName="sp" presStyleCnt="0"/>
      <dgm:spPr/>
      <dgm:t>
        <a:bodyPr/>
        <a:lstStyle/>
        <a:p>
          <a:endParaRPr lang="ru-RU"/>
        </a:p>
      </dgm:t>
    </dgm:pt>
    <dgm:pt modelId="{1BF456F6-B79C-4860-B805-6D3824F9BCB6}" type="pres">
      <dgm:prSet presAssocID="{4F747D10-4EE9-483D-9207-0F4A60E8D195}" presName="arrowAndChildren" presStyleCnt="0"/>
      <dgm:spPr/>
      <dgm:t>
        <a:bodyPr/>
        <a:lstStyle/>
        <a:p>
          <a:endParaRPr lang="ru-RU"/>
        </a:p>
      </dgm:t>
    </dgm:pt>
    <dgm:pt modelId="{C541B573-2255-40B0-962C-EA3FF59DF60F}" type="pres">
      <dgm:prSet presAssocID="{4F747D10-4EE9-483D-9207-0F4A60E8D195}" presName="parentTextArrow" presStyleLbl="node1" presStyleIdx="2" presStyleCnt="6" custScaleY="92073"/>
      <dgm:spPr/>
      <dgm:t>
        <a:bodyPr/>
        <a:lstStyle/>
        <a:p>
          <a:endParaRPr lang="ru-RU"/>
        </a:p>
      </dgm:t>
    </dgm:pt>
    <dgm:pt modelId="{C1DC6D56-67BA-460E-B3DA-7EAF2CC01054}" type="pres">
      <dgm:prSet presAssocID="{883337DF-4B71-4271-9E93-EDECF6EF144E}" presName="sp" presStyleCnt="0"/>
      <dgm:spPr/>
      <dgm:t>
        <a:bodyPr/>
        <a:lstStyle/>
        <a:p>
          <a:endParaRPr lang="ru-RU"/>
        </a:p>
      </dgm:t>
    </dgm:pt>
    <dgm:pt modelId="{1B360C37-D10F-4505-9149-14C4598E43C8}" type="pres">
      <dgm:prSet presAssocID="{FB146C3F-82E6-42D8-B629-CA931E0AD8A4}" presName="arrowAndChildren" presStyleCnt="0"/>
      <dgm:spPr/>
      <dgm:t>
        <a:bodyPr/>
        <a:lstStyle/>
        <a:p>
          <a:endParaRPr lang="ru-RU"/>
        </a:p>
      </dgm:t>
    </dgm:pt>
    <dgm:pt modelId="{67D573EE-4B6F-49A1-AD97-9DF614D3E40C}" type="pres">
      <dgm:prSet presAssocID="{FB146C3F-82E6-42D8-B629-CA931E0AD8A4}" presName="parentTextArrow" presStyleLbl="node1" presStyleIdx="3" presStyleCnt="6" custScaleY="83189"/>
      <dgm:spPr/>
      <dgm:t>
        <a:bodyPr/>
        <a:lstStyle/>
        <a:p>
          <a:endParaRPr lang="ru-RU"/>
        </a:p>
      </dgm:t>
    </dgm:pt>
    <dgm:pt modelId="{F49512D6-A393-407A-B5EE-701B3CDCC515}" type="pres">
      <dgm:prSet presAssocID="{73D62D81-CE3E-497D-8BBF-68BC2E27CE5F}" presName="sp" presStyleCnt="0"/>
      <dgm:spPr/>
      <dgm:t>
        <a:bodyPr/>
        <a:lstStyle/>
        <a:p>
          <a:endParaRPr lang="ru-RU"/>
        </a:p>
      </dgm:t>
    </dgm:pt>
    <dgm:pt modelId="{9FD69076-6FCC-4D73-9F3B-F11E8A132E7B}" type="pres">
      <dgm:prSet presAssocID="{F231741F-ABAC-4852-A3A5-29F4916165E7}" presName="arrowAndChildren" presStyleCnt="0"/>
      <dgm:spPr/>
      <dgm:t>
        <a:bodyPr/>
        <a:lstStyle/>
        <a:p>
          <a:endParaRPr lang="ru-RU"/>
        </a:p>
      </dgm:t>
    </dgm:pt>
    <dgm:pt modelId="{34F8588F-B7E4-4A91-82F5-C38E1B37AC3F}" type="pres">
      <dgm:prSet presAssocID="{F231741F-ABAC-4852-A3A5-29F4916165E7}" presName="parentTextArrow" presStyleLbl="node1" presStyleIdx="4" presStyleCnt="6" custScaleY="85449"/>
      <dgm:spPr/>
      <dgm:t>
        <a:bodyPr/>
        <a:lstStyle/>
        <a:p>
          <a:endParaRPr lang="ru-RU"/>
        </a:p>
      </dgm:t>
    </dgm:pt>
    <dgm:pt modelId="{228B4AB3-B3E5-4D28-B848-CB95C8250061}" type="pres">
      <dgm:prSet presAssocID="{DE2FD2D4-328D-4CA8-AB1A-7437EDCA9B43}" presName="sp" presStyleCnt="0"/>
      <dgm:spPr/>
      <dgm:t>
        <a:bodyPr/>
        <a:lstStyle/>
        <a:p>
          <a:endParaRPr lang="ru-RU"/>
        </a:p>
      </dgm:t>
    </dgm:pt>
    <dgm:pt modelId="{91FE9C70-20EF-4997-A972-009BE6210C46}" type="pres">
      <dgm:prSet presAssocID="{F68A3DB0-50B1-4FA4-B3D3-64E0835BEA92}" presName="arrowAndChildren" presStyleCnt="0"/>
      <dgm:spPr/>
      <dgm:t>
        <a:bodyPr/>
        <a:lstStyle/>
        <a:p>
          <a:endParaRPr lang="ru-RU"/>
        </a:p>
      </dgm:t>
    </dgm:pt>
    <dgm:pt modelId="{BF3EF1D7-0BEC-42A4-BEEC-7383650CF02E}" type="pres">
      <dgm:prSet presAssocID="{F68A3DB0-50B1-4FA4-B3D3-64E0835BEA92}" presName="parentTextArrow" presStyleLbl="node1" presStyleIdx="5" presStyleCnt="6" custScaleY="81419"/>
      <dgm:spPr/>
      <dgm:t>
        <a:bodyPr/>
        <a:lstStyle/>
        <a:p>
          <a:endParaRPr lang="ru-RU"/>
        </a:p>
      </dgm:t>
    </dgm:pt>
  </dgm:ptLst>
  <dgm:cxnLst>
    <dgm:cxn modelId="{CFAEB97F-5BDF-44F5-968F-F54EF17BA700}" type="presOf" srcId="{F231741F-ABAC-4852-A3A5-29F4916165E7}" destId="{34F8588F-B7E4-4A91-82F5-C38E1B37AC3F}" srcOrd="0" destOrd="0" presId="urn:microsoft.com/office/officeart/2005/8/layout/process4"/>
    <dgm:cxn modelId="{687500EE-22F2-4E3A-96BA-E863DE0ADDDD}" srcId="{C10F186A-439F-42E6-9C74-7799F0A5E9BB}" destId="{4F747D10-4EE9-483D-9207-0F4A60E8D195}" srcOrd="3" destOrd="0" parTransId="{8A9A27D4-CD53-4610-8C4F-C272021239A1}" sibTransId="{A3663159-438D-4605-BBBA-C7E53934910E}"/>
    <dgm:cxn modelId="{F63CEE68-6E09-455C-8009-CE87BE2AC953}" srcId="{C10F186A-439F-42E6-9C74-7799F0A5E9BB}" destId="{F68A3DB0-50B1-4FA4-B3D3-64E0835BEA92}" srcOrd="0" destOrd="0" parTransId="{9F0EBACB-6C2B-49AE-9E19-722B1B65FD0B}" sibTransId="{DE2FD2D4-328D-4CA8-AB1A-7437EDCA9B43}"/>
    <dgm:cxn modelId="{74C4E106-C048-40B2-A6DE-AACF1954F79C}" type="presOf" srcId="{6BF237C4-145D-418C-862A-01C79C99A92D}" destId="{3FA15053-D0DA-4439-AB73-CAAFB8B9DA11}" srcOrd="0" destOrd="0" presId="urn:microsoft.com/office/officeart/2005/8/layout/process4"/>
    <dgm:cxn modelId="{EABED88B-E89C-4F28-BA12-84A2803DF7AE}" type="presOf" srcId="{F68A3DB0-50B1-4FA4-B3D3-64E0835BEA92}" destId="{BF3EF1D7-0BEC-42A4-BEEC-7383650CF02E}" srcOrd="0" destOrd="0" presId="urn:microsoft.com/office/officeart/2005/8/layout/process4"/>
    <dgm:cxn modelId="{D65393E3-CB8D-4A73-B6C3-2EB823990D53}" srcId="{C10F186A-439F-42E6-9C74-7799F0A5E9BB}" destId="{F231741F-ABAC-4852-A3A5-29F4916165E7}" srcOrd="1" destOrd="0" parTransId="{8E16FFD1-0BF6-42B3-9D1E-0AD5A7CCA7CE}" sibTransId="{73D62D81-CE3E-497D-8BBF-68BC2E27CE5F}"/>
    <dgm:cxn modelId="{1D49172F-305A-4923-956E-7976FEC5F885}" type="presOf" srcId="{4F747D10-4EE9-483D-9207-0F4A60E8D195}" destId="{C541B573-2255-40B0-962C-EA3FF59DF60F}" srcOrd="0" destOrd="0" presId="urn:microsoft.com/office/officeart/2005/8/layout/process4"/>
    <dgm:cxn modelId="{62A9AE38-1111-4548-AAC5-64B47FE0572A}" type="presOf" srcId="{FB146C3F-82E6-42D8-B629-CA931E0AD8A4}" destId="{67D573EE-4B6F-49A1-AD97-9DF614D3E40C}" srcOrd="0" destOrd="0" presId="urn:microsoft.com/office/officeart/2005/8/layout/process4"/>
    <dgm:cxn modelId="{4E689036-F98A-45E6-BD90-18D8BA394554}" srcId="{C10F186A-439F-42E6-9C74-7799F0A5E9BB}" destId="{FB146C3F-82E6-42D8-B629-CA931E0AD8A4}" srcOrd="2" destOrd="0" parTransId="{6DE3F06D-1821-46F8-91D8-AA2A343661FB}" sibTransId="{883337DF-4B71-4271-9E93-EDECF6EF144E}"/>
    <dgm:cxn modelId="{67DF6E65-2E55-4C23-A6EE-3395C1A5E21F}" type="presOf" srcId="{1BA09778-0936-4886-A894-376E2DA5ED55}" destId="{F7AF7B67-7A71-47ED-BBE9-C84CD220DFD2}" srcOrd="0" destOrd="0" presId="urn:microsoft.com/office/officeart/2005/8/layout/process4"/>
    <dgm:cxn modelId="{4654B368-C692-493C-A2CA-CC61CB9CF007}" type="presOf" srcId="{C10F186A-439F-42E6-9C74-7799F0A5E9BB}" destId="{39877FA8-50B2-44F1-B119-2C29D8CE469D}" srcOrd="0" destOrd="0" presId="urn:microsoft.com/office/officeart/2005/8/layout/process4"/>
    <dgm:cxn modelId="{AC65DBA0-1AE1-4848-9726-483CAA93F016}" srcId="{C10F186A-439F-42E6-9C74-7799F0A5E9BB}" destId="{6BF237C4-145D-418C-862A-01C79C99A92D}" srcOrd="4" destOrd="0" parTransId="{5A2A6C21-32C4-460A-A4B4-961C6A7466C6}" sibTransId="{25C8510A-BE3F-4FA7-8B29-F9C68CBD47E3}"/>
    <dgm:cxn modelId="{28CA66E7-9369-4039-A362-7297C06B2B8A}" srcId="{C10F186A-439F-42E6-9C74-7799F0A5E9BB}" destId="{1BA09778-0936-4886-A894-376E2DA5ED55}" srcOrd="5" destOrd="0" parTransId="{C38354A9-2191-442E-A395-683D337BF456}" sibTransId="{8322B23F-2757-4C61-BF19-6DFE7B7776C9}"/>
    <dgm:cxn modelId="{DE833C99-D2AF-48A2-AB85-88B407DE8CF9}" type="presParOf" srcId="{39877FA8-50B2-44F1-B119-2C29D8CE469D}" destId="{7E8C58EE-1199-43FB-8611-3BF51A464FC1}" srcOrd="0" destOrd="0" presId="urn:microsoft.com/office/officeart/2005/8/layout/process4"/>
    <dgm:cxn modelId="{742177D4-D5BA-4092-824B-2F748D16B9CB}" type="presParOf" srcId="{7E8C58EE-1199-43FB-8611-3BF51A464FC1}" destId="{F7AF7B67-7A71-47ED-BBE9-C84CD220DFD2}" srcOrd="0" destOrd="0" presId="urn:microsoft.com/office/officeart/2005/8/layout/process4"/>
    <dgm:cxn modelId="{ADFA3D60-B8DD-4198-84C8-807579261871}" type="presParOf" srcId="{39877FA8-50B2-44F1-B119-2C29D8CE469D}" destId="{1E60804A-C12F-45D7-9427-4B13C30E5C34}" srcOrd="1" destOrd="0" presId="urn:microsoft.com/office/officeart/2005/8/layout/process4"/>
    <dgm:cxn modelId="{FE18DB60-282E-4CAF-84F4-5D00E191185D}" type="presParOf" srcId="{39877FA8-50B2-44F1-B119-2C29D8CE469D}" destId="{AE2FE791-C53C-44B7-9BB0-4B469278ED32}" srcOrd="2" destOrd="0" presId="urn:microsoft.com/office/officeart/2005/8/layout/process4"/>
    <dgm:cxn modelId="{57A715C7-4243-4198-9581-B9FF09AFFC36}" type="presParOf" srcId="{AE2FE791-C53C-44B7-9BB0-4B469278ED32}" destId="{3FA15053-D0DA-4439-AB73-CAAFB8B9DA11}" srcOrd="0" destOrd="0" presId="urn:microsoft.com/office/officeart/2005/8/layout/process4"/>
    <dgm:cxn modelId="{7AA3C39B-4869-4B3B-B9F3-5AA5C6A0229A}" type="presParOf" srcId="{39877FA8-50B2-44F1-B119-2C29D8CE469D}" destId="{E04B1CA5-48F5-45BC-942E-25961977F228}" srcOrd="3" destOrd="0" presId="urn:microsoft.com/office/officeart/2005/8/layout/process4"/>
    <dgm:cxn modelId="{CF99E602-DD79-436E-95BA-C0D10852735E}" type="presParOf" srcId="{39877FA8-50B2-44F1-B119-2C29D8CE469D}" destId="{1BF456F6-B79C-4860-B805-6D3824F9BCB6}" srcOrd="4" destOrd="0" presId="urn:microsoft.com/office/officeart/2005/8/layout/process4"/>
    <dgm:cxn modelId="{7AF81AB2-7CBB-47A8-B877-7C5601260377}" type="presParOf" srcId="{1BF456F6-B79C-4860-B805-6D3824F9BCB6}" destId="{C541B573-2255-40B0-962C-EA3FF59DF60F}" srcOrd="0" destOrd="0" presId="urn:microsoft.com/office/officeart/2005/8/layout/process4"/>
    <dgm:cxn modelId="{FAEF15A8-8E0F-4175-9143-78A649A3E324}" type="presParOf" srcId="{39877FA8-50B2-44F1-B119-2C29D8CE469D}" destId="{C1DC6D56-67BA-460E-B3DA-7EAF2CC01054}" srcOrd="5" destOrd="0" presId="urn:microsoft.com/office/officeart/2005/8/layout/process4"/>
    <dgm:cxn modelId="{86766004-6A69-4565-8E66-D428C5DF6E56}" type="presParOf" srcId="{39877FA8-50B2-44F1-B119-2C29D8CE469D}" destId="{1B360C37-D10F-4505-9149-14C4598E43C8}" srcOrd="6" destOrd="0" presId="urn:microsoft.com/office/officeart/2005/8/layout/process4"/>
    <dgm:cxn modelId="{F3684788-C831-4D7C-8412-F2E4AF291E96}" type="presParOf" srcId="{1B360C37-D10F-4505-9149-14C4598E43C8}" destId="{67D573EE-4B6F-49A1-AD97-9DF614D3E40C}" srcOrd="0" destOrd="0" presId="urn:microsoft.com/office/officeart/2005/8/layout/process4"/>
    <dgm:cxn modelId="{9B54E26D-A8A0-4CF1-B4E9-F3C9CE3994B3}" type="presParOf" srcId="{39877FA8-50B2-44F1-B119-2C29D8CE469D}" destId="{F49512D6-A393-407A-B5EE-701B3CDCC515}" srcOrd="7" destOrd="0" presId="urn:microsoft.com/office/officeart/2005/8/layout/process4"/>
    <dgm:cxn modelId="{1A555350-52E3-4CBF-9C61-C08E00090E8B}" type="presParOf" srcId="{39877FA8-50B2-44F1-B119-2C29D8CE469D}" destId="{9FD69076-6FCC-4D73-9F3B-F11E8A132E7B}" srcOrd="8" destOrd="0" presId="urn:microsoft.com/office/officeart/2005/8/layout/process4"/>
    <dgm:cxn modelId="{63067AF9-EAC9-4239-B6E5-F01CC34AC64E}" type="presParOf" srcId="{9FD69076-6FCC-4D73-9F3B-F11E8A132E7B}" destId="{34F8588F-B7E4-4A91-82F5-C38E1B37AC3F}" srcOrd="0" destOrd="0" presId="urn:microsoft.com/office/officeart/2005/8/layout/process4"/>
    <dgm:cxn modelId="{E069EF42-E7D7-4700-A7D9-0B7DEC1D69BD}" type="presParOf" srcId="{39877FA8-50B2-44F1-B119-2C29D8CE469D}" destId="{228B4AB3-B3E5-4D28-B848-CB95C8250061}" srcOrd="9" destOrd="0" presId="urn:microsoft.com/office/officeart/2005/8/layout/process4"/>
    <dgm:cxn modelId="{D6DFE2D8-1D54-47A5-A246-A4BB1C733287}" type="presParOf" srcId="{39877FA8-50B2-44F1-B119-2C29D8CE469D}" destId="{91FE9C70-20EF-4997-A972-009BE6210C46}" srcOrd="10" destOrd="0" presId="urn:microsoft.com/office/officeart/2005/8/layout/process4"/>
    <dgm:cxn modelId="{0CC8244B-2253-4C5A-8D85-BBAB4F86958C}" type="presParOf" srcId="{91FE9C70-20EF-4997-A972-009BE6210C46}" destId="{BF3EF1D7-0BEC-42A4-BEEC-7383650CF02E}"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FC7441-C15C-41B8-BF6B-8C449C6B1F17}">
      <dsp:nvSpPr>
        <dsp:cNvPr id="0" name=""/>
        <dsp:cNvSpPr/>
      </dsp:nvSpPr>
      <dsp:spPr>
        <a:xfrm>
          <a:off x="0" y="571"/>
          <a:ext cx="7920880" cy="1871750"/>
        </a:xfrm>
        <a:prstGeom prst="roundRect">
          <a:avLst>
            <a:gd name="adj" fmla="val 10000"/>
          </a:avLst>
        </a:prstGeom>
        <a:gradFill rotWithShape="0">
          <a:gsLst>
            <a:gs pos="0">
              <a:schemeClr val="accent3">
                <a:hueOff val="0"/>
                <a:satOff val="0"/>
                <a:lumOff val="0"/>
                <a:alphaOff val="0"/>
                <a:lumMod val="95000"/>
              </a:schemeClr>
            </a:gs>
            <a:gs pos="100000">
              <a:schemeClr val="accent3">
                <a:hueOff val="0"/>
                <a:satOff val="0"/>
                <a:lumOff val="0"/>
                <a:alphaOff val="0"/>
                <a:shade val="82000"/>
                <a:satMod val="125000"/>
                <a:lumMod val="74000"/>
              </a:schemeClr>
            </a:gs>
          </a:gsLst>
          <a:lin ang="5400000" scaled="0"/>
        </a:gradFill>
        <a:ln>
          <a:noFill/>
        </a:ln>
        <a:effectLst>
          <a:outerShdw blurRad="40005" dist="22984" dir="5400000" rotWithShape="0">
            <a:srgbClr val="000000">
              <a:alpha val="4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089025">
            <a:lnSpc>
              <a:spcPct val="100000"/>
            </a:lnSpc>
            <a:spcBef>
              <a:spcPct val="0"/>
            </a:spcBef>
            <a:spcAft>
              <a:spcPct val="35000"/>
            </a:spcAft>
            <a:tabLst/>
          </a:pPr>
          <a:r>
            <a:rPr lang="ru-RU" sz="3200" kern="1200" dirty="0" smtClean="0">
              <a:solidFill>
                <a:schemeClr val="tx1"/>
              </a:solidFill>
              <a:latin typeface="Times New Roman" pitchFamily="18" charset="0"/>
              <a:cs typeface="Times New Roman" pitchFamily="18" charset="0"/>
            </a:rPr>
            <a:t>28.1. </a:t>
          </a:r>
          <a:r>
            <a:rPr lang="ru-RU" sz="3200" kern="1200" dirty="0" err="1" smtClean="0">
              <a:solidFill>
                <a:schemeClr val="tx1"/>
              </a:solidFill>
              <a:latin typeface="Times New Roman" pitchFamily="18" charset="0"/>
              <a:cs typeface="Times New Roman" pitchFamily="18" charset="0"/>
            </a:rPr>
            <a:t>Назорат</a:t>
          </a:r>
          <a:r>
            <a:rPr lang="ru-RU" sz="3200" kern="1200" dirty="0" smtClean="0">
              <a:solidFill>
                <a:schemeClr val="tx1"/>
              </a:solidFill>
              <a:latin typeface="Times New Roman" pitchFamily="18" charset="0"/>
              <a:cs typeface="Times New Roman" pitchFamily="18" charset="0"/>
            </a:rPr>
            <a:t> </a:t>
          </a:r>
          <a:r>
            <a:rPr lang="ru-RU" sz="3200" kern="1200" dirty="0" err="1" smtClean="0">
              <a:solidFill>
                <a:schemeClr val="tx1"/>
              </a:solidFill>
              <a:latin typeface="Times New Roman" pitchFamily="18" charset="0"/>
              <a:cs typeface="Times New Roman" pitchFamily="18" charset="0"/>
            </a:rPr>
            <a:t>қилишни</a:t>
          </a:r>
          <a:r>
            <a:rPr lang="ru-RU" sz="3200" kern="1200" dirty="0" smtClean="0">
              <a:solidFill>
                <a:schemeClr val="tx1"/>
              </a:solidFill>
              <a:latin typeface="Times New Roman" pitchFamily="18" charset="0"/>
              <a:cs typeface="Times New Roman" pitchFamily="18" charset="0"/>
            </a:rPr>
            <a:t> </a:t>
          </a:r>
          <a:r>
            <a:rPr lang="ru-RU" sz="3200" kern="1200" dirty="0" err="1" smtClean="0">
              <a:solidFill>
                <a:schemeClr val="tx1"/>
              </a:solidFill>
              <a:latin typeface="Times New Roman" pitchFamily="18" charset="0"/>
              <a:cs typeface="Times New Roman" pitchFamily="18" charset="0"/>
            </a:rPr>
            <a:t>автоматлаштириш</a:t>
          </a:r>
          <a:r>
            <a:rPr lang="ru-RU" sz="3200" kern="1200" dirty="0" smtClean="0">
              <a:solidFill>
                <a:schemeClr val="tx1"/>
              </a:solidFill>
              <a:latin typeface="Times New Roman" pitchFamily="18" charset="0"/>
              <a:cs typeface="Times New Roman" pitchFamily="18" charset="0"/>
            </a:rPr>
            <a:t>.</a:t>
          </a:r>
          <a:endParaRPr lang="ru-RU" sz="3200" kern="1200" dirty="0">
            <a:solidFill>
              <a:schemeClr val="tx1"/>
            </a:solidFill>
            <a:latin typeface="Times New Roman" pitchFamily="18" charset="0"/>
            <a:cs typeface="Times New Roman" pitchFamily="18" charset="0"/>
          </a:endParaRPr>
        </a:p>
      </dsp:txBody>
      <dsp:txXfrm>
        <a:off x="54822" y="55393"/>
        <a:ext cx="7811236" cy="1762106"/>
      </dsp:txXfrm>
    </dsp:sp>
    <dsp:sp modelId="{520FF69C-86D1-4942-960C-C87DE6C1FC0C}">
      <dsp:nvSpPr>
        <dsp:cNvPr id="0" name=""/>
        <dsp:cNvSpPr/>
      </dsp:nvSpPr>
      <dsp:spPr>
        <a:xfrm rot="5400000">
          <a:off x="3564392" y="1919116"/>
          <a:ext cx="792094" cy="842287"/>
        </a:xfrm>
        <a:prstGeom prst="rightArrow">
          <a:avLst>
            <a:gd name="adj1" fmla="val 60000"/>
            <a:gd name="adj2" fmla="val 50000"/>
          </a:avLst>
        </a:prstGeom>
        <a:solidFill>
          <a:schemeClr val="accent3">
            <a:hueOff val="0"/>
            <a:satOff val="0"/>
            <a:lumOff val="0"/>
            <a:alphaOff val="0"/>
          </a:schemeClr>
        </a:solidFill>
        <a:ln>
          <a:noFill/>
        </a:ln>
        <a:effectLst>
          <a:outerShdw blurRad="40005" dist="22984" dir="5400000" rotWithShape="0">
            <a:srgbClr val="000000">
              <a:alpha val="45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1822450">
            <a:lnSpc>
              <a:spcPct val="90000"/>
            </a:lnSpc>
            <a:spcBef>
              <a:spcPct val="0"/>
            </a:spcBef>
            <a:spcAft>
              <a:spcPct val="35000"/>
            </a:spcAft>
          </a:pPr>
          <a:endParaRPr lang="ru-RU" sz="4100" kern="1200">
            <a:solidFill>
              <a:schemeClr val="tx1"/>
            </a:solidFill>
          </a:endParaRPr>
        </a:p>
      </dsp:txBody>
      <dsp:txXfrm rot="-5400000">
        <a:off x="3707752" y="1944213"/>
        <a:ext cx="505373" cy="554466"/>
      </dsp:txXfrm>
    </dsp:sp>
    <dsp:sp modelId="{716B0662-1477-4FD7-934C-B7F744A2A6A1}">
      <dsp:nvSpPr>
        <dsp:cNvPr id="0" name=""/>
        <dsp:cNvSpPr/>
      </dsp:nvSpPr>
      <dsp:spPr>
        <a:xfrm>
          <a:off x="0" y="2808197"/>
          <a:ext cx="7920880" cy="1871750"/>
        </a:xfrm>
        <a:prstGeom prst="roundRect">
          <a:avLst>
            <a:gd name="adj" fmla="val 10000"/>
          </a:avLst>
        </a:prstGeom>
        <a:gradFill rotWithShape="0">
          <a:gsLst>
            <a:gs pos="0">
              <a:schemeClr val="accent3">
                <a:hueOff val="4625516"/>
                <a:satOff val="-24796"/>
                <a:lumOff val="-3334"/>
                <a:alphaOff val="0"/>
                <a:lumMod val="95000"/>
              </a:schemeClr>
            </a:gs>
            <a:gs pos="100000">
              <a:schemeClr val="accent3">
                <a:hueOff val="4625516"/>
                <a:satOff val="-24796"/>
                <a:lumOff val="-3334"/>
                <a:alphaOff val="0"/>
                <a:shade val="82000"/>
                <a:satMod val="125000"/>
                <a:lumMod val="74000"/>
              </a:schemeClr>
            </a:gs>
          </a:gsLst>
          <a:lin ang="5400000" scaled="0"/>
        </a:gradFill>
        <a:ln>
          <a:noFill/>
        </a:ln>
        <a:effectLst>
          <a:outerShdw blurRad="40005" dist="22984" dir="5400000" rotWithShape="0">
            <a:srgbClr val="000000">
              <a:alpha val="4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130000"/>
            </a:lnSpc>
            <a:spcBef>
              <a:spcPct val="0"/>
            </a:spcBef>
            <a:spcAft>
              <a:spcPts val="0"/>
            </a:spcAft>
            <a:tabLst/>
          </a:pPr>
          <a:r>
            <a:rPr lang="ru-RU" sz="3200" kern="1200" dirty="0" smtClean="0">
              <a:solidFill>
                <a:schemeClr val="tx1"/>
              </a:solidFill>
              <a:latin typeface="Times New Roman" pitchFamily="18" charset="0"/>
              <a:cs typeface="Times New Roman" pitchFamily="18" charset="0"/>
            </a:rPr>
            <a:t>28.2. </a:t>
          </a:r>
          <a:r>
            <a:rPr lang="ru-RU" sz="3200" kern="1200" dirty="0" err="1" smtClean="0">
              <a:solidFill>
                <a:schemeClr val="tx1"/>
              </a:solidFill>
              <a:latin typeface="Times New Roman" pitchFamily="18" charset="0"/>
              <a:cs typeface="Times New Roman" pitchFamily="18" charset="0"/>
            </a:rPr>
            <a:t>Ўлчамларни</a:t>
          </a:r>
          <a:r>
            <a:rPr lang="ru-RU" sz="3200" kern="1200" dirty="0" smtClean="0">
              <a:solidFill>
                <a:schemeClr val="tx1"/>
              </a:solidFill>
              <a:latin typeface="Times New Roman" pitchFamily="18" charset="0"/>
              <a:cs typeface="Times New Roman" pitchFamily="18" charset="0"/>
            </a:rPr>
            <a:t> </a:t>
          </a:r>
          <a:r>
            <a:rPr lang="ru-RU" sz="3200" kern="1200" dirty="0" err="1" smtClean="0">
              <a:solidFill>
                <a:schemeClr val="tx1"/>
              </a:solidFill>
              <a:latin typeface="Times New Roman" pitchFamily="18" charset="0"/>
              <a:cs typeface="Times New Roman" pitchFamily="18" charset="0"/>
            </a:rPr>
            <a:t>қўшимча</a:t>
          </a:r>
          <a:r>
            <a:rPr lang="ru-RU" sz="3200" kern="1200" dirty="0" smtClean="0">
              <a:solidFill>
                <a:schemeClr val="tx1"/>
              </a:solidFill>
              <a:latin typeface="Times New Roman" pitchFamily="18" charset="0"/>
              <a:cs typeface="Times New Roman" pitchFamily="18" charset="0"/>
            </a:rPr>
            <a:t> </a:t>
          </a:r>
          <a:r>
            <a:rPr lang="ru-RU" sz="3200" kern="1200" dirty="0" err="1" smtClean="0">
              <a:solidFill>
                <a:schemeClr val="tx1"/>
              </a:solidFill>
              <a:latin typeface="Times New Roman" pitchFamily="18" charset="0"/>
              <a:cs typeface="Times New Roman" pitchFamily="18" charset="0"/>
            </a:rPr>
            <a:t>созлаш</a:t>
          </a:r>
          <a:r>
            <a:rPr lang="ru-RU" sz="3200" kern="1200" dirty="0" smtClean="0">
              <a:solidFill>
                <a:schemeClr val="tx1"/>
              </a:solidFill>
              <a:latin typeface="Times New Roman" pitchFamily="18" charset="0"/>
              <a:cs typeface="Times New Roman" pitchFamily="18" charset="0"/>
            </a:rPr>
            <a:t> </a:t>
          </a:r>
          <a:r>
            <a:rPr lang="ru-RU" sz="3200" kern="1200" dirty="0" err="1" smtClean="0">
              <a:solidFill>
                <a:schemeClr val="tx1"/>
              </a:solidFill>
              <a:latin typeface="Times New Roman" pitchFamily="18" charset="0"/>
              <a:cs typeface="Times New Roman" pitchFamily="18" charset="0"/>
            </a:rPr>
            <a:t>орқали</a:t>
          </a:r>
          <a:r>
            <a:rPr lang="ru-RU" sz="3200" kern="1200" dirty="0" smtClean="0">
              <a:solidFill>
                <a:schemeClr val="tx1"/>
              </a:solidFill>
              <a:latin typeface="Times New Roman" pitchFamily="18" charset="0"/>
              <a:cs typeface="Times New Roman" pitchFamily="18" charset="0"/>
            </a:rPr>
            <a:t> автоматик </a:t>
          </a:r>
          <a:r>
            <a:rPr lang="ru-RU" sz="3200" kern="1200" dirty="0" err="1" smtClean="0">
              <a:solidFill>
                <a:schemeClr val="tx1"/>
              </a:solidFill>
              <a:latin typeface="Times New Roman" pitchFamily="18" charset="0"/>
              <a:cs typeface="Times New Roman" pitchFamily="18" charset="0"/>
            </a:rPr>
            <a:t>текшириш</a:t>
          </a:r>
          <a:r>
            <a:rPr lang="ru-RU" sz="3200" kern="1200" dirty="0" smtClean="0">
              <a:solidFill>
                <a:schemeClr val="tx1"/>
              </a:solidFill>
              <a:latin typeface="Times New Roman" pitchFamily="18" charset="0"/>
              <a:cs typeface="Times New Roman" pitchFamily="18" charset="0"/>
            </a:rPr>
            <a:t>.</a:t>
          </a:r>
          <a:endParaRPr lang="ru-RU" sz="3200" kern="1200" dirty="0">
            <a:solidFill>
              <a:schemeClr val="tx1"/>
            </a:solidFill>
            <a:latin typeface="Times New Roman" pitchFamily="18" charset="0"/>
            <a:cs typeface="Times New Roman" pitchFamily="18" charset="0"/>
          </a:endParaRPr>
        </a:p>
      </dsp:txBody>
      <dsp:txXfrm>
        <a:off x="54822" y="2863019"/>
        <a:ext cx="7811236" cy="176210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AF7B67-7A71-47ED-BBE9-C84CD220DFD2}">
      <dsp:nvSpPr>
        <dsp:cNvPr id="0" name=""/>
        <dsp:cNvSpPr/>
      </dsp:nvSpPr>
      <dsp:spPr>
        <a:xfrm>
          <a:off x="0" y="5739232"/>
          <a:ext cx="8424862" cy="812750"/>
        </a:xfrm>
        <a:prstGeom prst="rect">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ru-RU" sz="2000" kern="1200" dirty="0" err="1" smtClean="0">
              <a:solidFill>
                <a:schemeClr val="tx1"/>
              </a:solidFill>
              <a:latin typeface="Times New Roman" panose="02020603050405020304" pitchFamily="18" charset="0"/>
              <a:cs typeface="Times New Roman" panose="02020603050405020304" pitchFamily="18" charset="0"/>
            </a:rPr>
            <a:t>туташтиришни</a:t>
          </a:r>
          <a:r>
            <a:rPr lang="ru-RU" sz="2000" kern="1200" dirty="0" smtClean="0">
              <a:solidFill>
                <a:schemeClr val="tx1"/>
              </a:solidFill>
              <a:latin typeface="Times New Roman" panose="02020603050405020304" pitchFamily="18" charset="0"/>
              <a:cs typeface="Times New Roman" panose="02020603050405020304" pitchFamily="18" charset="0"/>
            </a:rPr>
            <a:t> </a:t>
          </a:r>
          <a:r>
            <a:rPr lang="ru-RU" sz="2000" kern="1200" dirty="0" err="1" smtClean="0">
              <a:solidFill>
                <a:schemeClr val="tx1"/>
              </a:solidFill>
              <a:latin typeface="Times New Roman" panose="02020603050405020304" pitchFamily="18" charset="0"/>
              <a:cs typeface="Times New Roman" panose="02020603050405020304" pitchFamily="18" charset="0"/>
            </a:rPr>
            <a:t>ва</a:t>
          </a:r>
          <a:r>
            <a:rPr lang="ru-RU" sz="2000" kern="1200" dirty="0" smtClean="0">
              <a:solidFill>
                <a:schemeClr val="tx1"/>
              </a:solidFill>
              <a:latin typeface="Times New Roman" panose="02020603050405020304" pitchFamily="18" charset="0"/>
              <a:cs typeface="Times New Roman" panose="02020603050405020304" pitchFamily="18" charset="0"/>
            </a:rPr>
            <a:t> </a:t>
          </a:r>
          <a:r>
            <a:rPr lang="ru-RU" sz="2000" kern="1200" dirty="0" err="1" smtClean="0">
              <a:solidFill>
                <a:schemeClr val="tx1"/>
              </a:solidFill>
              <a:latin typeface="Times New Roman" panose="02020603050405020304" pitchFamily="18" charset="0"/>
              <a:cs typeface="Times New Roman" panose="02020603050405020304" pitchFamily="18" charset="0"/>
            </a:rPr>
            <a:t>бирикмани</a:t>
          </a:r>
          <a:r>
            <a:rPr lang="ru-RU" sz="2000" kern="1200" dirty="0" smtClean="0">
              <a:solidFill>
                <a:schemeClr val="tx1"/>
              </a:solidFill>
              <a:latin typeface="Times New Roman" panose="02020603050405020304" pitchFamily="18" charset="0"/>
              <a:cs typeface="Times New Roman" panose="02020603050405020304" pitchFamily="18" charset="0"/>
            </a:rPr>
            <a:t> </a:t>
          </a:r>
          <a:r>
            <a:rPr lang="uz-Cyrl-UZ" sz="2000" kern="1200" dirty="0" smtClean="0">
              <a:solidFill>
                <a:schemeClr val="tx1"/>
              </a:solidFill>
              <a:latin typeface="Times New Roman" panose="02020603050405020304" pitchFamily="18" charset="0"/>
              <a:cs typeface="Times New Roman" panose="02020603050405020304" pitchFamily="18" charset="0"/>
            </a:rPr>
            <a:t>қ</a:t>
          </a:r>
          <a:r>
            <a:rPr lang="ru-RU" sz="2000" kern="1200" dirty="0" err="1" smtClean="0">
              <a:solidFill>
                <a:schemeClr val="tx1"/>
              </a:solidFill>
              <a:latin typeface="Times New Roman" panose="02020603050405020304" pitchFamily="18" charset="0"/>
              <a:cs typeface="Times New Roman" panose="02020603050405020304" pitchFamily="18" charset="0"/>
            </a:rPr>
            <a:t>ориштиришни</a:t>
          </a:r>
          <a:r>
            <a:rPr lang="ru-RU" sz="2000" kern="1200" dirty="0" smtClean="0">
              <a:solidFill>
                <a:schemeClr val="tx1"/>
              </a:solidFill>
              <a:latin typeface="Times New Roman" panose="02020603050405020304" pitchFamily="18" charset="0"/>
              <a:cs typeface="Times New Roman" panose="02020603050405020304" pitchFamily="18" charset="0"/>
            </a:rPr>
            <a:t> </a:t>
          </a:r>
          <a:r>
            <a:rPr lang="ru-RU" sz="2000" kern="1200" dirty="0" err="1" smtClean="0">
              <a:solidFill>
                <a:schemeClr val="tx1"/>
              </a:solidFill>
              <a:latin typeface="Times New Roman" panose="02020603050405020304" pitchFamily="18" charset="0"/>
              <a:cs typeface="Times New Roman" panose="02020603050405020304" pitchFamily="18" charset="0"/>
            </a:rPr>
            <a:t>бажариш</a:t>
          </a:r>
          <a:r>
            <a:rPr lang="ru-RU" sz="2000" kern="1200" dirty="0" smtClean="0">
              <a:solidFill>
                <a:schemeClr val="tx1"/>
              </a:solidFill>
              <a:latin typeface="Times New Roman" panose="02020603050405020304" pitchFamily="18" charset="0"/>
              <a:cs typeface="Times New Roman" panose="02020603050405020304" pitchFamily="18" charset="0"/>
            </a:rPr>
            <a:t> </a:t>
          </a:r>
          <a:r>
            <a:rPr lang="ru-RU" sz="2000" kern="1200" dirty="0" err="1" smtClean="0">
              <a:solidFill>
                <a:schemeClr val="tx1"/>
              </a:solidFill>
              <a:latin typeface="Times New Roman" panose="02020603050405020304" pitchFamily="18" charset="0"/>
              <a:cs typeface="Times New Roman" panose="02020603050405020304" pitchFamily="18" charset="0"/>
            </a:rPr>
            <a:t>учун</a:t>
          </a:r>
          <a:r>
            <a:rPr lang="ru-RU" sz="2000" kern="1200" dirty="0" smtClean="0">
              <a:solidFill>
                <a:schemeClr val="tx1"/>
              </a:solidFill>
              <a:latin typeface="Times New Roman" panose="02020603050405020304" pitchFamily="18" charset="0"/>
              <a:cs typeface="Times New Roman" panose="02020603050405020304" pitchFamily="18" charset="0"/>
            </a:rPr>
            <a:t> </a:t>
          </a:r>
          <a:r>
            <a:rPr lang="ru-RU" sz="2000" kern="1200" dirty="0" err="1" smtClean="0">
              <a:solidFill>
                <a:schemeClr val="tx1"/>
              </a:solidFill>
              <a:latin typeface="Times New Roman" panose="02020603050405020304" pitchFamily="18" charset="0"/>
              <a:cs typeface="Times New Roman" panose="02020603050405020304" pitchFamily="18" charset="0"/>
            </a:rPr>
            <a:t>механизмлар</a:t>
          </a:r>
          <a:r>
            <a:rPr lang="ru-RU" sz="2000" kern="1200" dirty="0" smtClean="0">
              <a:solidFill>
                <a:schemeClr val="tx1"/>
              </a:solidFill>
              <a:latin typeface="Times New Roman" panose="02020603050405020304" pitchFamily="18" charset="0"/>
              <a:cs typeface="Times New Roman" panose="02020603050405020304" pitchFamily="18" charset="0"/>
            </a:rPr>
            <a:t> (</a:t>
          </a:r>
          <a:r>
            <a:rPr lang="ru-RU" sz="2000" kern="1200" dirty="0" err="1" smtClean="0">
              <a:solidFill>
                <a:schemeClr val="tx1"/>
              </a:solidFill>
              <a:latin typeface="Times New Roman" panose="02020603050405020304" pitchFamily="18" charset="0"/>
              <a:cs typeface="Times New Roman" panose="02020603050405020304" pitchFamily="18" charset="0"/>
            </a:rPr>
            <a:t>пресслар</a:t>
          </a:r>
          <a:r>
            <a:rPr lang="ru-RU" sz="2000" kern="1200" dirty="0" smtClean="0">
              <a:solidFill>
                <a:schemeClr val="tx1"/>
              </a:solidFill>
              <a:latin typeface="Times New Roman" panose="02020603050405020304" pitchFamily="18" charset="0"/>
              <a:cs typeface="Times New Roman" panose="02020603050405020304" pitchFamily="18" charset="0"/>
            </a:rPr>
            <a:t>, винт </a:t>
          </a:r>
          <a:r>
            <a:rPr lang="ru-RU" sz="2000" kern="1200" dirty="0" err="1" smtClean="0">
              <a:solidFill>
                <a:schemeClr val="tx1"/>
              </a:solidFill>
              <a:latin typeface="Times New Roman" panose="02020603050405020304" pitchFamily="18" charset="0"/>
              <a:cs typeface="Times New Roman" panose="02020603050405020304" pitchFamily="18" charset="0"/>
            </a:rPr>
            <a:t>буровчилар</a:t>
          </a:r>
          <a:r>
            <a:rPr lang="ru-RU" sz="2000" kern="1200" dirty="0" smtClean="0">
              <a:solidFill>
                <a:schemeClr val="tx1"/>
              </a:solidFill>
              <a:latin typeface="Times New Roman" panose="02020603050405020304" pitchFamily="18" charset="0"/>
              <a:cs typeface="Times New Roman" panose="02020603050405020304" pitchFamily="18" charset="0"/>
            </a:rPr>
            <a:t>, </a:t>
          </a:r>
          <a:r>
            <a:rPr lang="ru-RU" sz="2000" kern="1200" dirty="0" err="1" smtClean="0">
              <a:solidFill>
                <a:schemeClr val="tx1"/>
              </a:solidFill>
              <a:latin typeface="Times New Roman" panose="02020603050405020304" pitchFamily="18" charset="0"/>
              <a:cs typeface="Times New Roman" panose="02020603050405020304" pitchFamily="18" charset="0"/>
            </a:rPr>
            <a:t>йи</a:t>
          </a:r>
          <a:r>
            <a:rPr lang="uz-Cyrl-UZ" sz="2000" kern="1200" dirty="0" smtClean="0">
              <a:solidFill>
                <a:schemeClr val="tx1"/>
              </a:solidFill>
              <a:latin typeface="Times New Roman" panose="02020603050405020304" pitchFamily="18" charset="0"/>
              <a:cs typeface="Times New Roman" panose="02020603050405020304" pitchFamily="18" charset="0"/>
            </a:rPr>
            <a:t>ғ</a:t>
          </a:r>
          <a:r>
            <a:rPr lang="ru-RU" sz="2000" kern="1200" dirty="0" err="1" smtClean="0">
              <a:solidFill>
                <a:schemeClr val="tx1"/>
              </a:solidFill>
              <a:latin typeface="Times New Roman" panose="02020603050405020304" pitchFamily="18" charset="0"/>
              <a:cs typeface="Times New Roman" panose="02020603050405020304" pitchFamily="18" charset="0"/>
            </a:rPr>
            <a:t>увчилар</a:t>
          </a:r>
          <a:r>
            <a:rPr lang="ru-RU" sz="2000" kern="1200" dirty="0" smtClean="0">
              <a:solidFill>
                <a:schemeClr val="tx1"/>
              </a:solidFill>
              <a:latin typeface="Times New Roman" panose="02020603050405020304" pitchFamily="18" charset="0"/>
              <a:cs typeface="Times New Roman" panose="02020603050405020304" pitchFamily="18" charset="0"/>
            </a:rPr>
            <a:t> </a:t>
          </a:r>
          <a:r>
            <a:rPr lang="ru-RU" sz="2000" kern="1200" dirty="0" err="1" smtClean="0">
              <a:solidFill>
                <a:schemeClr val="tx1"/>
              </a:solidFill>
              <a:latin typeface="Times New Roman" panose="02020603050405020304" pitchFamily="18" charset="0"/>
              <a:cs typeface="Times New Roman" panose="02020603050405020304" pitchFamily="18" charset="0"/>
            </a:rPr>
            <a:t>ва</a:t>
          </a:r>
          <a:r>
            <a:rPr lang="ru-RU" sz="2000" kern="1200" dirty="0" smtClean="0">
              <a:solidFill>
                <a:schemeClr val="tx1"/>
              </a:solidFill>
              <a:latin typeface="Times New Roman" panose="02020603050405020304" pitchFamily="18" charset="0"/>
              <a:cs typeface="Times New Roman" panose="02020603050405020304" pitchFamily="18" charset="0"/>
            </a:rPr>
            <a:t> </a:t>
          </a:r>
          <a:r>
            <a:rPr lang="ru-RU" sz="2000" kern="1200" dirty="0" err="1" smtClean="0">
              <a:solidFill>
                <a:schemeClr val="tx1"/>
              </a:solidFill>
              <a:latin typeface="Times New Roman" panose="02020603050405020304" pitchFamily="18" charset="0"/>
              <a:cs typeface="Times New Roman" panose="02020603050405020304" pitchFamily="18" charset="0"/>
            </a:rPr>
            <a:t>шунга</a:t>
          </a:r>
          <a:r>
            <a:rPr lang="ru-RU" sz="2000" kern="1200" dirty="0" smtClean="0">
              <a:solidFill>
                <a:schemeClr val="tx1"/>
              </a:solidFill>
              <a:latin typeface="Times New Roman" panose="02020603050405020304" pitchFamily="18" charset="0"/>
              <a:cs typeface="Times New Roman" panose="02020603050405020304" pitchFamily="18" charset="0"/>
            </a:rPr>
            <a:t> </a:t>
          </a:r>
          <a:r>
            <a:rPr lang="uz-Cyrl-UZ" sz="2000" kern="1200" dirty="0" smtClean="0">
              <a:solidFill>
                <a:schemeClr val="tx1"/>
              </a:solidFill>
              <a:latin typeface="Times New Roman" panose="02020603050405020304" pitchFamily="18" charset="0"/>
              <a:cs typeface="Times New Roman" panose="02020603050405020304" pitchFamily="18" charset="0"/>
            </a:rPr>
            <a:t>ў</a:t>
          </a:r>
          <a:r>
            <a:rPr lang="ru-RU" sz="2000" kern="1200" dirty="0" err="1" smtClean="0">
              <a:solidFill>
                <a:schemeClr val="tx1"/>
              </a:solidFill>
              <a:latin typeface="Times New Roman" panose="02020603050405020304" pitchFamily="18" charset="0"/>
              <a:cs typeface="Times New Roman" panose="02020603050405020304" pitchFamily="18" charset="0"/>
            </a:rPr>
            <a:t>хшаш</a:t>
          </a:r>
          <a:r>
            <a:rPr lang="ru-RU" sz="2000" kern="1200" dirty="0" smtClean="0">
              <a:solidFill>
                <a:schemeClr val="tx1"/>
              </a:solidFill>
              <a:latin typeface="Times New Roman" panose="02020603050405020304" pitchFamily="18" charset="0"/>
              <a:cs typeface="Times New Roman" panose="02020603050405020304" pitchFamily="18" charset="0"/>
            </a:rPr>
            <a:t> </a:t>
          </a:r>
          <a:r>
            <a:rPr lang="ru-RU" sz="2000" kern="1200" dirty="0" err="1" smtClean="0">
              <a:solidFill>
                <a:schemeClr val="tx1"/>
              </a:solidFill>
              <a:latin typeface="Times New Roman" panose="02020603050405020304" pitchFamily="18" charset="0"/>
              <a:cs typeface="Times New Roman" panose="02020603050405020304" pitchFamily="18" charset="0"/>
            </a:rPr>
            <a:t>ускуналар</a:t>
          </a:r>
          <a:r>
            <a:rPr lang="ru-RU" sz="2000" kern="1200" dirty="0" smtClean="0">
              <a:solidFill>
                <a:schemeClr val="tx1"/>
              </a:solidFill>
              <a:latin typeface="Times New Roman" panose="02020603050405020304" pitchFamily="18" charset="0"/>
              <a:cs typeface="Times New Roman" panose="02020603050405020304" pitchFamily="18" charset="0"/>
            </a:rPr>
            <a:t>).</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a:off x="0" y="5739232"/>
        <a:ext cx="8424862" cy="812750"/>
      </dsp:txXfrm>
    </dsp:sp>
    <dsp:sp modelId="{3FA15053-D0DA-4439-AB73-CAAFB8B9DA11}">
      <dsp:nvSpPr>
        <dsp:cNvPr id="0" name=""/>
        <dsp:cNvSpPr/>
      </dsp:nvSpPr>
      <dsp:spPr>
        <a:xfrm rot="10800000">
          <a:off x="0" y="4229111"/>
          <a:ext cx="8424862" cy="1522312"/>
        </a:xfrm>
        <a:prstGeom prst="upArrowCallout">
          <a:avLst/>
        </a:prstGeom>
        <a:solidFill>
          <a:schemeClr val="accent2">
            <a:hueOff val="936304"/>
            <a:satOff val="-1168"/>
            <a:lumOff val="27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ru-RU" sz="2000" b="0" kern="1200" smtClean="0">
              <a:solidFill>
                <a:schemeClr val="tx1"/>
              </a:solidFill>
              <a:latin typeface="Times New Roman" panose="02020603050405020304" pitchFamily="18" charset="0"/>
              <a:cs typeface="Times New Roman" panose="02020603050405020304" pitchFamily="18" charset="0"/>
            </a:rPr>
            <a:t>ориентирланган деталларни таъминлаш механизмларидан </a:t>
          </a:r>
          <a:r>
            <a:rPr lang="uz-Cyrl-UZ" sz="2000" b="0" kern="1200" smtClean="0">
              <a:solidFill>
                <a:schemeClr val="tx1"/>
              </a:solidFill>
              <a:latin typeface="Times New Roman" panose="02020603050405020304" pitchFamily="18" charset="0"/>
              <a:cs typeface="Times New Roman" panose="02020603050405020304" pitchFamily="18" charset="0"/>
            </a:rPr>
            <a:t>қ</a:t>
          </a:r>
          <a:r>
            <a:rPr lang="ru-RU" sz="2000" b="0" kern="1200" smtClean="0">
              <a:solidFill>
                <a:schemeClr val="tx1"/>
              </a:solidFill>
              <a:latin typeface="Times New Roman" panose="02020603050405020304" pitchFamily="18" charset="0"/>
              <a:cs typeface="Times New Roman" panose="02020603050405020304" pitchFamily="18" charset="0"/>
            </a:rPr>
            <a:t>абул </a:t>
          </a:r>
          <a:r>
            <a:rPr lang="uz-Cyrl-UZ" sz="2000" b="0" kern="1200" smtClean="0">
              <a:solidFill>
                <a:schemeClr val="tx1"/>
              </a:solidFill>
              <a:latin typeface="Times New Roman" panose="02020603050405020304" pitchFamily="18" charset="0"/>
              <a:cs typeface="Times New Roman" panose="02020603050405020304" pitchFamily="18" charset="0"/>
            </a:rPr>
            <a:t>қ</a:t>
          </a:r>
          <a:r>
            <a:rPr lang="ru-RU" sz="2000" b="0" kern="1200" smtClean="0">
              <a:solidFill>
                <a:schemeClr val="tx1"/>
              </a:solidFill>
              <a:latin typeface="Times New Roman" panose="02020603050405020304" pitchFamily="18" charset="0"/>
              <a:cs typeface="Times New Roman" panose="02020603050405020304" pitchFamily="18" charset="0"/>
            </a:rPr>
            <a:t>илувчи ва туташтириш амалга оширилгунга </a:t>
          </a:r>
          <a:r>
            <a:rPr lang="uz-Cyrl-UZ" sz="2000" b="0" kern="1200" smtClean="0">
              <a:solidFill>
                <a:schemeClr val="tx1"/>
              </a:solidFill>
              <a:latin typeface="Times New Roman" panose="02020603050405020304" pitchFamily="18" charset="0"/>
              <a:cs typeface="Times New Roman" panose="02020603050405020304" pitchFamily="18" charset="0"/>
            </a:rPr>
            <a:t>қ</a:t>
          </a:r>
          <a:r>
            <a:rPr lang="ru-RU" sz="2000" b="0" kern="1200" smtClean="0">
              <a:solidFill>
                <a:schemeClr val="tx1"/>
              </a:solidFill>
              <a:latin typeface="Times New Roman" panose="02020603050405020304" pitchFamily="18" charset="0"/>
              <a:cs typeface="Times New Roman" panose="02020603050405020304" pitchFamily="18" charset="0"/>
            </a:rPr>
            <a:t>адар маълум бир ҳолатда ушлаб турувчи йиғиш позициялари;</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rot="10800000">
        <a:off x="0" y="4229111"/>
        <a:ext cx="8424862" cy="989153"/>
      </dsp:txXfrm>
    </dsp:sp>
    <dsp:sp modelId="{C541B573-2255-40B0-962C-EA3FF59DF60F}">
      <dsp:nvSpPr>
        <dsp:cNvPr id="0" name=""/>
        <dsp:cNvSpPr/>
      </dsp:nvSpPr>
      <dsp:spPr>
        <a:xfrm rot="10800000">
          <a:off x="0" y="3090381"/>
          <a:ext cx="8424862" cy="1150921"/>
        </a:xfrm>
        <a:prstGeom prst="upArrowCallout">
          <a:avLst/>
        </a:prstGeom>
        <a:solidFill>
          <a:schemeClr val="accent2">
            <a:hueOff val="1872608"/>
            <a:satOff val="-2336"/>
            <a:lumOff val="549"/>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ru-RU" sz="2000" kern="1200" smtClean="0">
              <a:solidFill>
                <a:schemeClr val="tx1"/>
              </a:solidFill>
              <a:latin typeface="Times New Roman" panose="02020603050405020304" pitchFamily="18" charset="0"/>
              <a:cs typeface="Times New Roman" panose="02020603050405020304" pitchFamily="18" charset="0"/>
            </a:rPr>
            <a:t>йиғиш позициясига ориентирланган деталларни узатувчи таъминлаш механизмлари;</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rot="10800000">
        <a:off x="0" y="3090381"/>
        <a:ext cx="8424862" cy="747834"/>
      </dsp:txXfrm>
    </dsp:sp>
    <dsp:sp modelId="{67D573EE-4B6F-49A1-AD97-9DF614D3E40C}">
      <dsp:nvSpPr>
        <dsp:cNvPr id="0" name=""/>
        <dsp:cNvSpPr/>
      </dsp:nvSpPr>
      <dsp:spPr>
        <a:xfrm rot="10800000">
          <a:off x="0" y="2062701"/>
          <a:ext cx="8424862" cy="1039870"/>
        </a:xfrm>
        <a:prstGeom prst="upArrowCallout">
          <a:avLst/>
        </a:prstGeom>
        <a:solidFill>
          <a:schemeClr val="accent2">
            <a:hueOff val="2808911"/>
            <a:satOff val="-3503"/>
            <a:lumOff val="824"/>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ru-RU" sz="2000" kern="1200" smtClean="0">
              <a:solidFill>
                <a:schemeClr val="tx1"/>
              </a:solidFill>
              <a:latin typeface="Times New Roman" panose="02020603050405020304" pitchFamily="18" charset="0"/>
              <a:cs typeface="Times New Roman" panose="02020603050405020304" pitchFamily="18" charset="0"/>
            </a:rPr>
            <a:t>йиғиш позициясига ориентирланган ҳолатда деталларни етказиб берувчи ориентирлаш ускунаси;</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rot="10800000">
        <a:off x="0" y="2062701"/>
        <a:ext cx="8424862" cy="675676"/>
      </dsp:txXfrm>
    </dsp:sp>
    <dsp:sp modelId="{34F8588F-B7E4-4A91-82F5-C38E1B37AC3F}">
      <dsp:nvSpPr>
        <dsp:cNvPr id="0" name=""/>
        <dsp:cNvSpPr/>
      </dsp:nvSpPr>
      <dsp:spPr>
        <a:xfrm rot="10800000">
          <a:off x="0" y="1006771"/>
          <a:ext cx="8424862" cy="1068121"/>
        </a:xfrm>
        <a:prstGeom prst="upArrowCallout">
          <a:avLst/>
        </a:prstGeom>
        <a:solidFill>
          <a:schemeClr val="accent2">
            <a:hueOff val="3745215"/>
            <a:satOff val="-4671"/>
            <a:lumOff val="1098"/>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ru-RU" sz="2000" kern="1200" dirty="0" err="1" smtClean="0">
              <a:solidFill>
                <a:schemeClr val="tx1"/>
              </a:solidFill>
              <a:latin typeface="Times New Roman" panose="02020603050405020304" pitchFamily="18" charset="0"/>
              <a:cs typeface="Times New Roman" panose="02020603050405020304" pitchFamily="18" charset="0"/>
            </a:rPr>
            <a:t>йиғиладиган</a:t>
          </a:r>
          <a:r>
            <a:rPr lang="ru-RU" sz="2000" kern="1200" dirty="0" smtClean="0">
              <a:solidFill>
                <a:schemeClr val="tx1"/>
              </a:solidFill>
              <a:latin typeface="Times New Roman" panose="02020603050405020304" pitchFamily="18" charset="0"/>
              <a:cs typeface="Times New Roman" panose="02020603050405020304" pitchFamily="18" charset="0"/>
            </a:rPr>
            <a:t> </a:t>
          </a:r>
          <a:r>
            <a:rPr lang="ru-RU" sz="2000" kern="1200" dirty="0" err="1" smtClean="0">
              <a:solidFill>
                <a:schemeClr val="tx1"/>
              </a:solidFill>
              <a:latin typeface="Times New Roman" panose="02020603050405020304" pitchFamily="18" charset="0"/>
              <a:cs typeface="Times New Roman" panose="02020603050405020304" pitchFamily="18" charset="0"/>
            </a:rPr>
            <a:t>деталларнинг</a:t>
          </a:r>
          <a:r>
            <a:rPr lang="ru-RU" sz="2000" kern="1200" dirty="0" smtClean="0">
              <a:solidFill>
                <a:schemeClr val="tx1"/>
              </a:solidFill>
              <a:latin typeface="Times New Roman" panose="02020603050405020304" pitchFamily="18" charset="0"/>
              <a:cs typeface="Times New Roman" panose="02020603050405020304" pitchFamily="18" charset="0"/>
            </a:rPr>
            <a:t> </a:t>
          </a:r>
          <a:r>
            <a:rPr lang="ru-RU" sz="2000" kern="1200" dirty="0" err="1" smtClean="0">
              <a:solidFill>
                <a:schemeClr val="tx1"/>
              </a:solidFill>
              <a:latin typeface="Times New Roman" panose="02020603050405020304" pitchFamily="18" charset="0"/>
              <a:cs typeface="Times New Roman" panose="02020603050405020304" pitchFamily="18" charset="0"/>
            </a:rPr>
            <a:t>заҳирасини</a:t>
          </a:r>
          <a:r>
            <a:rPr lang="ru-RU" sz="2000" kern="1200" dirty="0" smtClean="0">
              <a:solidFill>
                <a:schemeClr val="tx1"/>
              </a:solidFill>
              <a:latin typeface="Times New Roman" panose="02020603050405020304" pitchFamily="18" charset="0"/>
              <a:cs typeface="Times New Roman" panose="02020603050405020304" pitchFamily="18" charset="0"/>
            </a:rPr>
            <a:t> </a:t>
          </a:r>
          <a:r>
            <a:rPr lang="ru-RU" sz="2000" kern="1200" dirty="0" err="1" smtClean="0">
              <a:solidFill>
                <a:schemeClr val="tx1"/>
              </a:solidFill>
              <a:latin typeface="Times New Roman" panose="02020603050405020304" pitchFamily="18" charset="0"/>
              <a:cs typeface="Times New Roman" panose="02020603050405020304" pitchFamily="18" charset="0"/>
            </a:rPr>
            <a:t>ҳосил</a:t>
          </a:r>
          <a:r>
            <a:rPr lang="ru-RU" sz="2000" kern="1200" dirty="0" smtClean="0">
              <a:solidFill>
                <a:schemeClr val="tx1"/>
              </a:solidFill>
              <a:latin typeface="Times New Roman" panose="02020603050405020304" pitchFamily="18" charset="0"/>
              <a:cs typeface="Times New Roman" panose="02020603050405020304" pitchFamily="18" charset="0"/>
            </a:rPr>
            <a:t> </a:t>
          </a:r>
          <a:r>
            <a:rPr lang="ru-RU" sz="2000" kern="1200" dirty="0" err="1" smtClean="0">
              <a:solidFill>
                <a:schemeClr val="tx1"/>
              </a:solidFill>
              <a:latin typeface="Times New Roman" panose="02020603050405020304" pitchFamily="18" charset="0"/>
              <a:cs typeface="Times New Roman" panose="02020603050405020304" pitchFamily="18" charset="0"/>
            </a:rPr>
            <a:t>қилувчи</a:t>
          </a:r>
          <a:r>
            <a:rPr lang="ru-RU" sz="2000" kern="1200" dirty="0" smtClean="0">
              <a:solidFill>
                <a:schemeClr val="tx1"/>
              </a:solidFill>
              <a:latin typeface="Times New Roman" panose="02020603050405020304" pitchFamily="18" charset="0"/>
              <a:cs typeface="Times New Roman" panose="02020603050405020304" pitchFamily="18" charset="0"/>
            </a:rPr>
            <a:t> </a:t>
          </a:r>
          <a:r>
            <a:rPr lang="ru-RU" sz="2000" kern="1200" dirty="0" err="1" smtClean="0">
              <a:solidFill>
                <a:schemeClr val="tx1"/>
              </a:solidFill>
              <a:latin typeface="Times New Roman" panose="02020603050405020304" pitchFamily="18" charset="0"/>
              <a:cs typeface="Times New Roman" panose="02020603050405020304" pitchFamily="18" charset="0"/>
            </a:rPr>
            <a:t>юкловчи</a:t>
          </a:r>
          <a:r>
            <a:rPr lang="ru-RU" sz="2000" kern="1200" dirty="0" smtClean="0">
              <a:solidFill>
                <a:schemeClr val="tx1"/>
              </a:solidFill>
              <a:latin typeface="Times New Roman" panose="02020603050405020304" pitchFamily="18" charset="0"/>
              <a:cs typeface="Times New Roman" panose="02020603050405020304" pitchFamily="18" charset="0"/>
            </a:rPr>
            <a:t> бункер </a:t>
          </a:r>
          <a:r>
            <a:rPr lang="ru-RU" sz="2000" kern="1200" dirty="0" err="1" smtClean="0">
              <a:solidFill>
                <a:schemeClr val="tx1"/>
              </a:solidFill>
              <a:latin typeface="Times New Roman" panose="02020603050405020304" pitchFamily="18" charset="0"/>
              <a:cs typeface="Times New Roman" panose="02020603050405020304" pitchFamily="18" charset="0"/>
            </a:rPr>
            <a:t>ёки</a:t>
          </a:r>
          <a:r>
            <a:rPr lang="ru-RU" sz="2000" kern="1200" dirty="0" smtClean="0">
              <a:solidFill>
                <a:schemeClr val="tx1"/>
              </a:solidFill>
              <a:latin typeface="Times New Roman" panose="02020603050405020304" pitchFamily="18" charset="0"/>
              <a:cs typeface="Times New Roman" panose="02020603050405020304" pitchFamily="18" charset="0"/>
            </a:rPr>
            <a:t> </a:t>
          </a:r>
          <a:r>
            <a:rPr lang="ru-RU" sz="2000" kern="1200" dirty="0" err="1" smtClean="0">
              <a:solidFill>
                <a:schemeClr val="tx1"/>
              </a:solidFill>
              <a:latin typeface="Times New Roman" panose="02020603050405020304" pitchFamily="18" charset="0"/>
              <a:cs typeface="Times New Roman" panose="02020603050405020304" pitchFamily="18" charset="0"/>
            </a:rPr>
            <a:t>магазинли</a:t>
          </a:r>
          <a:r>
            <a:rPr lang="ru-RU" sz="2000" kern="1200" dirty="0" smtClean="0">
              <a:solidFill>
                <a:schemeClr val="tx1"/>
              </a:solidFill>
              <a:latin typeface="Times New Roman" panose="02020603050405020304" pitchFamily="18" charset="0"/>
              <a:cs typeface="Times New Roman" panose="02020603050405020304" pitchFamily="18" charset="0"/>
            </a:rPr>
            <a:t> </a:t>
          </a:r>
          <a:r>
            <a:rPr lang="ru-RU" sz="2000" kern="1200" dirty="0" err="1" smtClean="0">
              <a:solidFill>
                <a:schemeClr val="tx1"/>
              </a:solidFill>
              <a:latin typeface="Times New Roman" panose="02020603050405020304" pitchFamily="18" charset="0"/>
              <a:cs typeface="Times New Roman" panose="02020603050405020304" pitchFamily="18" charset="0"/>
            </a:rPr>
            <a:t>ускуна</a:t>
          </a:r>
          <a:r>
            <a:rPr lang="ru-RU" sz="2000" kern="1200" dirty="0" smtClean="0">
              <a:solidFill>
                <a:schemeClr val="tx1"/>
              </a:solidFill>
              <a:latin typeface="Times New Roman" panose="02020603050405020304" pitchFamily="18" charset="0"/>
              <a:cs typeface="Times New Roman" panose="02020603050405020304" pitchFamily="18" charset="0"/>
            </a:rPr>
            <a:t>;</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rot="10800000">
        <a:off x="0" y="1006771"/>
        <a:ext cx="8424862" cy="694033"/>
      </dsp:txXfrm>
    </dsp:sp>
    <dsp:sp modelId="{BF3EF1D7-0BEC-42A4-BEEC-7383650CF02E}">
      <dsp:nvSpPr>
        <dsp:cNvPr id="0" name=""/>
        <dsp:cNvSpPr/>
      </dsp:nvSpPr>
      <dsp:spPr>
        <a:xfrm rot="10800000">
          <a:off x="0" y="1217"/>
          <a:ext cx="8424862" cy="1017745"/>
        </a:xfrm>
        <a:prstGeom prst="upArrowCallout">
          <a:avLst/>
        </a:prstGeom>
        <a:solidFill>
          <a:schemeClr val="accent2">
            <a:hueOff val="4681519"/>
            <a:satOff val="-5839"/>
            <a:lumOff val="1373"/>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ru-RU" sz="2000" kern="1200" smtClean="0">
              <a:solidFill>
                <a:schemeClr val="tx1"/>
              </a:solidFill>
              <a:latin typeface="Times New Roman" panose="02020603050405020304" pitchFamily="18" charset="0"/>
              <a:cs typeface="Times New Roman" panose="02020603050405020304" pitchFamily="18" charset="0"/>
            </a:rPr>
            <a:t>Автоматик йиғиш жиҳозларининг асосий узелларига қуйидагилар киради:</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rot="10800000">
        <a:off x="0" y="1217"/>
        <a:ext cx="8424862" cy="661300"/>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4772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5702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01859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75997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647342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2648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92288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1136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3417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34370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744584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33755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867169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141456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3002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68128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27491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422830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112771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050076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1597292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415829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D22821-3FA7-4EB1-9043-C53E5C0F81E5}"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7714724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8915076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81862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1668060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3715806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123926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2598441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64978625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8872720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5736246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725569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1254742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3424686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3082352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8469823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071498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80290190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4637844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5687322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55487362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0387826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8871728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1254742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3424686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3082352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8469823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071498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80290190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4637844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5687322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55487362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0387826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887172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FBDDF2"/>
            </a:gs>
            <a:gs pos="73000">
              <a:srgbClr val="DBF9FD"/>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1623744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FBDDF2"/>
            </a:gs>
            <a:gs pos="73000">
              <a:srgbClr val="DBF9FD"/>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322516169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FBDDF2"/>
            </a:gs>
            <a:gs pos="73000">
              <a:srgbClr val="DBF9FD"/>
            </a:gs>
          </a:gsLst>
          <a:lin ang="13500000" scaled="1"/>
          <a:tileRect/>
        </a:grad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00D7FE59-95B5-4FBD-8A03-4E13D2D0EF64}" type="datetimeFigureOut">
              <a:rPr lang="ru-RU" smtClean="0"/>
              <a:t>30.05.2021</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DBD22821-3FA7-4EB1-9043-C53E5C0F81E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FBDDF2"/>
            </a:gs>
            <a:gs pos="73000">
              <a:srgbClr val="DBF9FD"/>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77466729"/>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FBDDF2"/>
            </a:gs>
            <a:gs pos="73000">
              <a:srgbClr val="DBF9FD"/>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612039191"/>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612039191"/>
      </p:ext>
    </p:extLst>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5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188640"/>
            <a:ext cx="8064896" cy="1296144"/>
          </a:xfrm>
        </p:spPr>
        <p:txBody>
          <a:bodyPr anchor="ctr">
            <a:noAutofit/>
          </a:bodyPr>
          <a:lstStyle/>
          <a:p>
            <a:pPr marL="3175" indent="0" algn="ctr">
              <a:lnSpc>
                <a:spcPct val="130000"/>
              </a:lnSpc>
              <a:buNone/>
            </a:pPr>
            <a:r>
              <a:rPr lang="uz-Cyrl-UZ" sz="2400" b="1" dirty="0" smtClean="0">
                <a:solidFill>
                  <a:srgbClr val="FF0000"/>
                </a:solidFill>
                <a:latin typeface="Times New Roman" pitchFamily="18" charset="0"/>
                <a:cs typeface="Times New Roman" pitchFamily="18" charset="0"/>
              </a:rPr>
              <a:t>28</a:t>
            </a:r>
            <a:r>
              <a:rPr lang="ru-RU" sz="2400" b="1" dirty="0" smtClean="0">
                <a:solidFill>
                  <a:srgbClr val="FF0000"/>
                </a:solidFill>
                <a:latin typeface="Times New Roman" pitchFamily="18" charset="0"/>
                <a:cs typeface="Times New Roman" pitchFamily="18" charset="0"/>
              </a:rPr>
              <a:t>-МАЪРУЗА. </a:t>
            </a:r>
            <a:r>
              <a:rPr lang="ru-RU" sz="2400" dirty="0">
                <a:solidFill>
                  <a:srgbClr val="FF0000"/>
                </a:solidFill>
                <a:latin typeface="Times New Roman" pitchFamily="18" charset="0"/>
                <a:cs typeface="Times New Roman" pitchFamily="18" charset="0"/>
              </a:rPr>
              <a:t>МАҲСУЛОТЛАРНИ САРАЛАШ ВА НАЗОРАТ ҚИЛИШНИ АВТОМАТЛАШТИРИШ.</a:t>
            </a:r>
          </a:p>
        </p:txBody>
      </p:sp>
      <p:graphicFrame>
        <p:nvGraphicFramePr>
          <p:cNvPr id="4" name="Схема 3"/>
          <p:cNvGraphicFramePr/>
          <p:nvPr>
            <p:extLst>
              <p:ext uri="{D42A27DB-BD31-4B8C-83A1-F6EECF244321}">
                <p14:modId xmlns:p14="http://schemas.microsoft.com/office/powerpoint/2010/main" val="2321983497"/>
              </p:ext>
            </p:extLst>
          </p:nvPr>
        </p:nvGraphicFramePr>
        <p:xfrm>
          <a:off x="683568" y="1772816"/>
          <a:ext cx="7920880"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530344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260648"/>
            <a:ext cx="8640960" cy="6336704"/>
          </a:xfrm>
        </p:spPr>
        <p:txBody>
          <a:bodyPr>
            <a:noAutofit/>
          </a:bodyPr>
          <a:lstStyle/>
          <a:p>
            <a:pPr marL="0" lvl="0" indent="0" algn="ctr">
              <a:spcBef>
                <a:spcPts val="0"/>
              </a:spcBef>
              <a:buNone/>
            </a:pPr>
            <a:r>
              <a:rPr lang="ru-RU" sz="2800" b="1" dirty="0">
                <a:latin typeface="Times New Roman" panose="02020603050405020304" pitchFamily="18" charset="0"/>
                <a:cs typeface="Times New Roman" panose="02020603050405020304" pitchFamily="18" charset="0"/>
              </a:rPr>
              <a:t>28.1. </a:t>
            </a:r>
            <a:r>
              <a:rPr lang="ru-RU" sz="2800" b="1" dirty="0" err="1">
                <a:latin typeface="Times New Roman" panose="02020603050405020304" pitchFamily="18" charset="0"/>
                <a:cs typeface="Times New Roman" panose="02020603050405020304" pitchFamily="18" charset="0"/>
              </a:rPr>
              <a:t>Назорат</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қилишни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автоматлаштириш</a:t>
            </a:r>
            <a:r>
              <a:rPr lang="ru-RU" sz="2800" b="1" dirty="0" smtClean="0">
                <a:latin typeface="Times New Roman" panose="02020603050405020304" pitchFamily="18" charset="0"/>
                <a:cs typeface="Times New Roman" panose="02020603050405020304" pitchFamily="18" charset="0"/>
              </a:rPr>
              <a:t>.</a:t>
            </a:r>
          </a:p>
          <a:p>
            <a:pPr marL="0" lvl="0" indent="0" algn="ctr">
              <a:spcBef>
                <a:spcPts val="0"/>
              </a:spcBef>
              <a:buNone/>
            </a:pPr>
            <a:endParaRPr lang="ru-RU" sz="1800" b="1" dirty="0">
              <a:latin typeface="Times New Roman" panose="02020603050405020304" pitchFamily="18" charset="0"/>
              <a:cs typeface="Times New Roman" panose="02020603050405020304" pitchFamily="18" charset="0"/>
            </a:endParaRPr>
          </a:p>
          <a:p>
            <a:pPr marL="0" lvl="0" indent="536575" algn="just">
              <a:lnSpc>
                <a:spcPct val="120000"/>
              </a:lnSpc>
              <a:spcBef>
                <a:spcPts val="0"/>
              </a:spcBef>
              <a:buNone/>
            </a:pPr>
            <a:r>
              <a:rPr lang="ru-RU" sz="2800" dirty="0">
                <a:latin typeface="Times New Roman" panose="02020603050405020304" pitchFamily="18" charset="0"/>
                <a:cs typeface="Times New Roman" panose="02020603050405020304" pitchFamily="18" charset="0"/>
              </a:rPr>
              <a:t>Автоматик </a:t>
            </a:r>
            <a:r>
              <a:rPr lang="ru-RU" sz="2800" dirty="0" err="1">
                <a:latin typeface="Times New Roman" panose="02020603050405020304" pitchFamily="18" charset="0"/>
                <a:cs typeface="Times New Roman" panose="02020603050405020304" pitchFamily="18" charset="0"/>
              </a:rPr>
              <a:t>йиғишнинг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қуйидаги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кетма-кетликда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маҳсулот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сифати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тайёрлаш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назоратдан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ўтказиш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тўғрисидаги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маълумотларни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ўрганиб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маҳсулотнинг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сифатига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таъсир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операцияларни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бирикиш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режими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конструкторлик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базалари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позициясига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элементларни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ориентирлаш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узатиш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шароитларини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ўрганиб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иқтисодий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жиҳатдан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баҳолаш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маҳсулотни</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тўғрисида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дастлабки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қарорларни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қабул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қилиш</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92175080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260648"/>
            <a:ext cx="8568952" cy="6480720"/>
          </a:xfrm>
        </p:spPr>
        <p:txBody>
          <a:bodyPr>
            <a:normAutofit fontScale="70000" lnSpcReduction="20000"/>
          </a:bodyPr>
          <a:lstStyle/>
          <a:p>
            <a:pPr marL="0" indent="0" algn="just">
              <a:lnSpc>
                <a:spcPct val="130000"/>
              </a:lnSpc>
              <a:buNone/>
            </a:pPr>
            <a:r>
              <a:rPr lang="uz-Cyrl-UZ" sz="3600" dirty="0">
                <a:latin typeface="Times New Roman" panose="02020603050405020304" pitchFamily="18" charset="0"/>
                <a:cs typeface="Times New Roman" panose="02020603050405020304" pitchFamily="18" charset="0"/>
              </a:rPr>
              <a:t>маҳсулотни оптимал даражада қисмларга ажралишини аниқлаш ва автоматик йиғиш шароити учун маҳсулот конструкциясини технология боплигини ошириш бўйича имкони борича чораларни аниқлаш; бириктиришни автоматик йиғиш усулини танлаш; операцияларни конструкциялаш ва дифференциаллаш имкони борлиги ва мақсадга мувофиқлиги тўғрисида маълумотларга эга бўлган йиғиш схемасининг технологик вариантларини, ҳамда деталларни базалаш ва уларни маҳкамлаш схемасининг вариантларини ишлаб чиқиш; юклаш ва ориентирлаш қурилмаларини, назорат қилиш механизмларини, йиғиш каллакларини, ташиш қурилмаларини ва бошқаларни танлаш. Имкони бўлган вариантларни техник-иқтисодий жиҳатдан таҳлил килиш асосида йиғишнинг технологик жараёнинг энг рационал вариантини танлаб олинади.</a:t>
            </a:r>
            <a:endParaRPr lang="ru-RU" sz="3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27605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260648"/>
            <a:ext cx="8640960" cy="6480720"/>
          </a:xfrm>
        </p:spPr>
        <p:txBody>
          <a:bodyPr>
            <a:noAutofit/>
          </a:bodyPr>
          <a:lstStyle/>
          <a:p>
            <a:pPr marL="0" indent="442913" algn="just">
              <a:lnSpc>
                <a:spcPct val="130000"/>
              </a:lnSpc>
              <a:spcBef>
                <a:spcPts val="600"/>
              </a:spcBef>
              <a:buNone/>
            </a:pPr>
            <a:r>
              <a:rPr lang="uz-Cyrl-UZ" sz="2800" dirty="0">
                <a:latin typeface="Times New Roman" panose="02020603050405020304" pitchFamily="18" charset="0"/>
                <a:cs typeface="Times New Roman" panose="02020603050405020304" pitchFamily="18" charset="0"/>
              </a:rPr>
              <a:t>Маҳсулотни автоматик йиғишнинг типли йиғиш жараёни қуйидаги ўтишлардан таркиб топган: туташадиган деталларни нуқта ва белгилар орқали йиғиш позициясига узатишда дастлабки ориентирлаш билан бункерли юклаш ёки ташиш қурилмаларига юклаш; йиғиш позициясига туташадиган деталлар сиртларининг ҳолатини талаб қилинган аниқлик бўйича фазода ориентирлаш; туташ деталлар ёки йиғма бирликларнинг талаб қилинган нисбий ҳолати аниқлигини назорат қилиш; тайёр </a:t>
            </a:r>
            <a:r>
              <a:rPr lang="uz-Cyrl-UZ" sz="2800" dirty="0" smtClean="0">
                <a:latin typeface="Times New Roman" panose="02020603050405020304" pitchFamily="18" charset="0"/>
                <a:cs typeface="Times New Roman" panose="02020603050405020304" pitchFamily="18" charset="0"/>
              </a:rPr>
              <a:t>йи</a:t>
            </a:r>
            <a:r>
              <a:rPr lang="uz-Cyrl-UZ" sz="2800" dirty="0">
                <a:latin typeface="Times New Roman" panose="02020603050405020304" pitchFamily="18" charset="0"/>
                <a:cs typeface="Times New Roman" panose="02020603050405020304" pitchFamily="18" charset="0"/>
              </a:rPr>
              <a:t>ғ</a:t>
            </a:r>
            <a:r>
              <a:rPr lang="uz-Cyrl-UZ" sz="2800" dirty="0" smtClean="0">
                <a:latin typeface="Times New Roman" panose="02020603050405020304" pitchFamily="18" charset="0"/>
                <a:cs typeface="Times New Roman" panose="02020603050405020304" pitchFamily="18" charset="0"/>
              </a:rPr>
              <a:t>ма </a:t>
            </a:r>
            <a:r>
              <a:rPr lang="uz-Cyrl-UZ" sz="2800" dirty="0">
                <a:latin typeface="Times New Roman" panose="02020603050405020304" pitchFamily="18" charset="0"/>
                <a:cs typeface="Times New Roman" panose="02020603050405020304" pitchFamily="18" charset="0"/>
              </a:rPr>
              <a:t>бирлик юклаш ва ташиш.</a:t>
            </a:r>
          </a:p>
        </p:txBody>
      </p:sp>
    </p:spTree>
    <p:extLst>
      <p:ext uri="{BB962C8B-B14F-4D97-AF65-F5344CB8AC3E}">
        <p14:creationId xmlns:p14="http://schemas.microsoft.com/office/powerpoint/2010/main" val="305685083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260648"/>
            <a:ext cx="8640960" cy="6480720"/>
          </a:xfrm>
        </p:spPr>
        <p:txBody>
          <a:bodyPr>
            <a:noAutofit/>
          </a:bodyPr>
          <a:lstStyle/>
          <a:p>
            <a:pPr marL="0" indent="442913"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Автоматик йиғишнинг технологик жараёнини лойиҳалашда технологик операцияларнинг барча ўтишларини автоматлаштириш зарурлигини кўзда тутилади, йиғиш жараёнида деталнинг ҳолати энг кам микдорда ўзгаришини таъминлаш, технологик жараёнларни оқим бўйича тузишни ва йиғиш операциялари ва ўтишлар назорат қилиш билан кетма-кетликда қуришни таъминланади.</a:t>
            </a:r>
          </a:p>
        </p:txBody>
      </p:sp>
    </p:spTree>
    <p:extLst>
      <p:ext uri="{BB962C8B-B14F-4D97-AF65-F5344CB8AC3E}">
        <p14:creationId xmlns:p14="http://schemas.microsoft.com/office/powerpoint/2010/main" val="161539479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4"/>
          <p:cNvSpPr>
            <a:spLocks noGrp="1"/>
          </p:cNvSpPr>
          <p:nvPr>
            <p:ph idx="1"/>
          </p:nvPr>
        </p:nvSpPr>
        <p:spPr>
          <a:xfrm>
            <a:off x="251520" y="260648"/>
            <a:ext cx="8640960" cy="6408712"/>
          </a:xfrm>
        </p:spPr>
        <p:txBody>
          <a:bodyPr>
            <a:normAutofit/>
          </a:bodyPr>
          <a:lstStyle/>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Технологик жараён йиғиш позициясига берилган ҳолатда деталларни узатишдан бошланади: бунинг учун тегишли пассив ва актив ориентирловчи ориентирлаш қурилмаларидан фойдаланилади. Биринчи ҳолатда нотўғри ориентирланган деталлар тебранма бункердан улоқтириб ташланади. Актив ориентирлашда таъминлаш механизмидаги махсус қурилмалар детални нотўғри ҳолатга мажбурий ўрнатади, бунинг учун маълум бир вақт сарфланади, бу вақт ичида ориентирлаш қурилмаси олдида узатиладиган деталларнинг навбати ҳосил бўлади.</a:t>
            </a:r>
          </a:p>
        </p:txBody>
      </p:sp>
    </p:spTree>
    <p:extLst>
      <p:ext uri="{BB962C8B-B14F-4D97-AF65-F5344CB8AC3E}">
        <p14:creationId xmlns:p14="http://schemas.microsoft.com/office/powerpoint/2010/main" val="271377831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188640"/>
            <a:ext cx="8424936" cy="6552728"/>
          </a:xfrm>
        </p:spPr>
        <p:txBody>
          <a:bodyPr>
            <a:noAutofit/>
          </a:bodyPr>
          <a:lstStyle/>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Базавий деталларни йиғиш позициясига ўрнатиш </a:t>
            </a:r>
            <a:r>
              <a:rPr lang="uz-Cyrl-UZ" sz="2800" dirty="0" smtClean="0">
                <a:latin typeface="Times New Roman" panose="02020603050405020304" pitchFamily="18" charset="0"/>
                <a:cs typeface="Times New Roman" panose="02020603050405020304" pitchFamily="18" charset="0"/>
              </a:rPr>
              <a:t>детал </a:t>
            </a:r>
            <a:r>
              <a:rPr lang="uz-Cyrl-UZ" sz="2800" dirty="0">
                <a:latin typeface="Times New Roman" panose="02020603050405020304" pitchFamily="18" charset="0"/>
                <a:cs typeface="Times New Roman" panose="02020603050405020304" pitchFamily="18" charset="0"/>
              </a:rPr>
              <a:t>ўлчамларининг белгиланган допуски оралиғида туташ сиртларнинг стабил ҳолатини таъминлашни ҳисобга олган ҳолда олти нуқта қоидасига биноан амалга оширилади; дастлабки ўрнатиш ва ориентирлаш, якуний фиксациялаш.</a:t>
            </a:r>
          </a:p>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Ҳар бир операциянинг давомийлиги бириктириш конструкциясини, туташма характерини, йиғиш жиҳозининг бажарувчи органларининг ишчи ҳаракатларининг траекторияси ва тезлигини ҳисобга олган ҳолда аниқланади.</a:t>
            </a:r>
          </a:p>
        </p:txBody>
      </p:sp>
    </p:spTree>
    <p:extLst>
      <p:ext uri="{BB962C8B-B14F-4D97-AF65-F5344CB8AC3E}">
        <p14:creationId xmlns:p14="http://schemas.microsoft.com/office/powerpoint/2010/main" val="345525032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8210" y="260648"/>
            <a:ext cx="8229600" cy="6369571"/>
          </a:xfrm>
        </p:spPr>
        <p:txBody>
          <a:bodyPr>
            <a:noAutofit/>
          </a:bodyPr>
          <a:lstStyle/>
          <a:p>
            <a:pPr marL="0" indent="536575" algn="just">
              <a:lnSpc>
                <a:spcPct val="120000"/>
              </a:lnSpc>
              <a:buNone/>
            </a:pPr>
            <a:r>
              <a:rPr lang="ru-RU" sz="2600" dirty="0">
                <a:latin typeface="Times New Roman" panose="02020603050405020304" pitchFamily="18" charset="0"/>
                <a:cs typeface="Times New Roman" panose="02020603050405020304" pitchFamily="18" charset="0"/>
              </a:rPr>
              <a:t>Автоматик </a:t>
            </a:r>
            <a:r>
              <a:rPr lang="ru-RU" sz="2600" dirty="0" err="1">
                <a:latin typeface="Times New Roman" panose="02020603050405020304" pitchFamily="18" charset="0"/>
                <a:cs typeface="Times New Roman" panose="02020603050405020304" pitchFamily="18" charset="0"/>
              </a:rPr>
              <a:t>йиғишнинг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технологик</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жараёнини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лойиҳалашда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аввал</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дифференциалланган</a:t>
            </a:r>
            <a:r>
              <a:rPr lang="ru-RU" sz="2600" dirty="0">
                <a:latin typeface="Times New Roman" panose="02020603050405020304" pitchFamily="18" charset="0"/>
                <a:cs typeface="Times New Roman" panose="02020603050405020304" pitchFamily="18" charset="0"/>
              </a:rPr>
              <a:t> вариант </a:t>
            </a:r>
            <a:r>
              <a:rPr lang="ru-RU" sz="2600" dirty="0" err="1">
                <a:latin typeface="Times New Roman" panose="02020603050405020304" pitchFamily="18" charset="0"/>
                <a:cs typeface="Times New Roman" panose="02020603050405020304" pitchFamily="18" charset="0"/>
              </a:rPr>
              <a:t>ишлаб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чиқилади</a:t>
            </a:r>
            <a:r>
              <a:rPr lang="ru-RU" sz="2600" dirty="0">
                <a:latin typeface="Times New Roman" panose="02020603050405020304" pitchFamily="18" charset="0"/>
                <a:cs typeface="Times New Roman" panose="02020603050405020304" pitchFamily="18" charset="0"/>
              </a:rPr>
              <a:t>. Бунда </a:t>
            </a:r>
            <a:r>
              <a:rPr lang="ru-RU" sz="2600" dirty="0" err="1">
                <a:latin typeface="Times New Roman" panose="02020603050405020304" pitchFamily="18" charset="0"/>
                <a:cs typeface="Times New Roman" panose="02020603050405020304" pitchFamily="18" charset="0"/>
              </a:rPr>
              <a:t>ҳар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бир</a:t>
            </a:r>
            <a:r>
              <a:rPr lang="ru-RU" sz="2600" dirty="0">
                <a:latin typeface="Times New Roman" panose="02020603050405020304" pitchFamily="18" charset="0"/>
                <a:cs typeface="Times New Roman" panose="02020603050405020304" pitchFamily="18" charset="0"/>
              </a:rPr>
              <a:t> операция </a:t>
            </a:r>
            <a:r>
              <a:rPr lang="ru-RU" sz="2600" dirty="0" err="1">
                <a:latin typeface="Times New Roman" panose="02020603050405020304" pitchFamily="18" charset="0"/>
                <a:cs typeface="Times New Roman" panose="02020603050405020304" pitchFamily="18" charset="0"/>
              </a:rPr>
              <a:t>учун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бажарувчи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механизмнинг</a:t>
            </a:r>
            <a:r>
              <a:rPr lang="ru-RU" sz="2600" dirty="0">
                <a:latin typeface="Times New Roman" panose="02020603050405020304" pitchFamily="18" charset="0"/>
                <a:cs typeface="Times New Roman" panose="02020603050405020304" pitchFamily="18" charset="0"/>
              </a:rPr>
              <a:t> тури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операциянинг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бажарилиш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давомийлиги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аниқланади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Кейин</a:t>
            </a:r>
            <a:r>
              <a:rPr lang="ru-RU" sz="2600" dirty="0">
                <a:latin typeface="Times New Roman" panose="02020603050405020304" pitchFamily="18" charset="0"/>
                <a:cs typeface="Times New Roman" panose="02020603050405020304" pitchFamily="18" charset="0"/>
              </a:rPr>
              <a:t> автоматик </a:t>
            </a:r>
            <a:r>
              <a:rPr lang="ru-RU" sz="2600" dirty="0" err="1">
                <a:latin typeface="Times New Roman" panose="02020603050405020304" pitchFamily="18" charset="0"/>
                <a:cs typeface="Times New Roman" panose="02020603050405020304" pitchFamily="18" charset="0"/>
              </a:rPr>
              <a:t>жиҳозда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ишчи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позицияларини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камайтириш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мақсадида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операцияларини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концентрациялаш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имкони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кўриб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чиқилади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Операцияларини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концентрациялаш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жиҳоз</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конструкциясини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ортиқча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мураккаблаштириб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юборишига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олиб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келиши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мумкинлигини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ишлаш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ишончлилигини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камайтириш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мумкинлигини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ҳамда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йиғиш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қурилмасини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созлаш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ишлатишни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қийинлаштириши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мумкинлигини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ҳисобга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олиш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зарур</a:t>
            </a:r>
            <a:r>
              <a:rPr lang="ru-RU" sz="26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801877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536575" algn="just">
              <a:lnSpc>
                <a:spcPct val="130000"/>
              </a:lnSpc>
              <a:spcBef>
                <a:spcPts val="600"/>
              </a:spcBef>
              <a:buNone/>
            </a:pPr>
            <a:r>
              <a:rPr lang="ru-RU" sz="2800" dirty="0">
                <a:latin typeface="Times New Roman" panose="02020603050405020304" pitchFamily="18" charset="0"/>
                <a:cs typeface="Times New Roman" panose="02020603050405020304" pitchFamily="18" charset="0"/>
              </a:rPr>
              <a:t>Автоматик </a:t>
            </a:r>
            <a:r>
              <a:rPr lang="ru-RU" sz="2800" dirty="0" err="1">
                <a:latin typeface="Times New Roman" panose="02020603050405020304" pitchFamily="18" charset="0"/>
                <a:cs typeface="Times New Roman" panose="02020603050405020304" pitchFamily="18" charset="0"/>
              </a:rPr>
              <a:t>йиғишда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позициясига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ўзаро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ориентирлаш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мураккаб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маъсулиятли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ҳисобланади</a:t>
            </a:r>
            <a:r>
              <a:rPr lang="ru-RU" sz="2800" dirty="0">
                <a:latin typeface="Times New Roman" panose="02020603050405020304" pitchFamily="18" charset="0"/>
                <a:cs typeface="Times New Roman" panose="02020603050405020304" pitchFamily="18" charset="0"/>
              </a:rPr>
              <a:t>. Бунда </a:t>
            </a:r>
            <a:r>
              <a:rPr lang="ru-RU" sz="2800" dirty="0" err="1">
                <a:latin typeface="Times New Roman" panose="02020603050405020304" pitchFamily="18" charset="0"/>
                <a:cs typeface="Times New Roman" panose="02020603050405020304" pitchFamily="18" charset="0"/>
              </a:rPr>
              <a:t>деталлар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бир-бирига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нисбатан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кетма</a:t>
            </a:r>
            <a:r>
              <a:rPr lang="ru-RU" sz="2800" dirty="0">
                <a:latin typeface="Times New Roman" panose="02020603050405020304" pitchFamily="18" charset="0"/>
                <a:cs typeface="Times New Roman" panose="02020603050405020304" pitchFamily="18" charset="0"/>
              </a:rPr>
              <a:t>-кет </a:t>
            </a:r>
            <a:r>
              <a:rPr lang="ru-RU" sz="2800" dirty="0" err="1">
                <a:latin typeface="Times New Roman" panose="02020603050405020304" pitchFamily="18" charset="0"/>
                <a:cs typeface="Times New Roman" panose="02020603050405020304" pitchFamily="18" charset="0"/>
              </a:rPr>
              <a:t>ҳаракатлар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ҳалақит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қилмасдан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жойлашиши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керак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Ориентирлаш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усулларига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талаблар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қўйилади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яъни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ўлчамлари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уларнинг</a:t>
            </a:r>
            <a:r>
              <a:rPr lang="ru-RU" sz="2800" dirty="0">
                <a:latin typeface="Times New Roman" panose="02020603050405020304" pitchFamily="18" charset="0"/>
                <a:cs typeface="Times New Roman" panose="02020603050405020304" pitchFamily="18" charset="0"/>
              </a:rPr>
              <a:t>  допуски </a:t>
            </a:r>
            <a:r>
              <a:rPr lang="ru-RU" sz="2800" dirty="0" err="1">
                <a:latin typeface="Times New Roman" panose="02020603050405020304" pitchFamily="18" charset="0"/>
                <a:cs typeface="Times New Roman" panose="02020603050405020304" pitchFamily="18" charset="0"/>
              </a:rPr>
              <a:t>оралиғида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тебраниши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таъсир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қилсин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олдин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нисбий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ориентирлашни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амалга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оширишнинг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усули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мавжуд</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қаттиқ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базалаш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ориентирлаш</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73790797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536575" algn="just">
              <a:lnSpc>
                <a:spcPct val="120000"/>
              </a:lnSpc>
              <a:buNone/>
            </a:pPr>
            <a:r>
              <a:rPr lang="ru-RU" sz="2800" dirty="0">
                <a:latin typeface="Times New Roman" panose="02020603050405020304" pitchFamily="18" charset="0"/>
                <a:cs typeface="Times New Roman" panose="02020603050405020304" pitchFamily="18" charset="0"/>
              </a:rPr>
              <a:t>Автоматик </a:t>
            </a:r>
            <a:r>
              <a:rPr lang="ru-RU" sz="2800" dirty="0" err="1">
                <a:latin typeface="Times New Roman" panose="02020603050405020304" pitchFamily="18" charset="0"/>
                <a:cs typeface="Times New Roman" panose="02020603050405020304" pitchFamily="18" charset="0"/>
              </a:rPr>
              <a:t>йиғишнинг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айрим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қаттиқ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базалаш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усули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туташтиришга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кафолат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олмайди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автоматлаштиришда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ишончлилигини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ошириш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мақсадида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ориентирлаш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қидириш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усули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қўлланилади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ориентирлайдиган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тебранувчи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хизмат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Ушбу </a:t>
            </a:r>
            <a:r>
              <a:rPr lang="ru-RU" sz="2800" dirty="0" err="1">
                <a:latin typeface="Times New Roman" panose="02020603050405020304" pitchFamily="18" charset="0"/>
                <a:cs typeface="Times New Roman" panose="02020603050405020304" pitchFamily="18" charset="0"/>
              </a:rPr>
              <a:t>қурилма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бир-бирига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нисбатан</a:t>
            </a:r>
            <a:r>
              <a:rPr lang="ru-RU" sz="2800" dirty="0">
                <a:latin typeface="Times New Roman" panose="02020603050405020304" pitchFamily="18" charset="0"/>
                <a:cs typeface="Times New Roman" panose="02020603050405020304" pitchFamily="18" charset="0"/>
              </a:rPr>
              <a:t> перпендикуляр </a:t>
            </a:r>
            <a:r>
              <a:rPr lang="ru-RU" sz="2800" dirty="0" err="1">
                <a:latin typeface="Times New Roman" panose="02020603050405020304" pitchFamily="18" charset="0"/>
                <a:cs typeface="Times New Roman" panose="02020603050405020304" pitchFamily="18" charset="0"/>
              </a:rPr>
              <a:t>жойлашган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якорлари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мосламасининг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элементлари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қаттиқ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Электромагнитлар</a:t>
            </a:r>
            <a:r>
              <a:rPr lang="ru-RU" sz="2800" dirty="0">
                <a:latin typeface="Times New Roman" panose="02020603050405020304" pitchFamily="18" charset="0"/>
                <a:cs typeface="Times New Roman" panose="02020603050405020304" pitchFamily="18" charset="0"/>
              </a:rPr>
              <a:t> 1 </a:t>
            </a:r>
            <a:r>
              <a:rPr lang="ru-RU" sz="2800" dirty="0" err="1">
                <a:latin typeface="Times New Roman" panose="02020603050405020304" pitchFamily="18" charset="0"/>
                <a:cs typeface="Times New Roman" panose="02020603050405020304" pitchFamily="18" charset="0"/>
              </a:rPr>
              <a:t>мослама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маҳкамланган</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11485324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264696"/>
          </a:xfrm>
        </p:spPr>
        <p:txBody>
          <a:bodyPr>
            <a:noAutofit/>
          </a:bodyPr>
          <a:lstStyle/>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Туташадиган деталлардан бири 4 мосламанинг қўзғалувчан платформаси 3 га қаттиқ қилиб маҳкамланади, платформа электромагнитларнинг якорига 2 уланган бўлади. Бошқа туташадиган детал чизманинг перпендикуляр текислиги йўналишида узатилади. Электромагнитлар 1 катушкаси токни катушкаларга фаза бўйича  90 градусга силжишини ва электромагнитларнинг алмашиб ҳаракатланишини таъминлайдиган ярим ўтказгичлар орқали тармоққа уланган. Бунда якорнинг 2 электромагнитлар 1 катушкаси сердечникига танаффус билан тортади, уларнинг уланганидан сўнг платформа 3 детал 4 билан аввалги ҳолатига пружиналар 5 таъсирида қайтади.</a:t>
            </a:r>
          </a:p>
        </p:txBody>
      </p:sp>
    </p:spTree>
    <p:extLst>
      <p:ext uri="{BB962C8B-B14F-4D97-AF65-F5344CB8AC3E}">
        <p14:creationId xmlns:p14="http://schemas.microsoft.com/office/powerpoint/2010/main" val="408459259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404664"/>
            <a:ext cx="8640960" cy="6120680"/>
          </a:xfrm>
        </p:spPr>
        <p:txBody>
          <a:bodyPr>
            <a:noAutofit/>
          </a:bodyPr>
          <a:lstStyle/>
          <a:p>
            <a:pPr marL="0" indent="536575" algn="just">
              <a:buNone/>
            </a:pPr>
            <a:r>
              <a:rPr lang="uz-Cyrl-UZ" sz="2800" dirty="0">
                <a:latin typeface="Times New Roman" panose="02020603050405020304" pitchFamily="18" charset="0"/>
                <a:cs typeface="Times New Roman" panose="02020603050405020304" pitchFamily="18" charset="0"/>
              </a:rPr>
              <a:t>Бу йиғиладиган деталларнинг ишончли туташишини детал 4 ни айлана траекториясига яқин бўлган силжиши орқали таъминлайди.</a:t>
            </a:r>
          </a:p>
          <a:p>
            <a:pPr marL="0" indent="536575" algn="just">
              <a:buNone/>
            </a:pPr>
            <a:r>
              <a:rPr lang="uz-Cyrl-UZ" sz="2800" dirty="0">
                <a:latin typeface="Times New Roman" panose="02020603050405020304" pitchFamily="18" charset="0"/>
                <a:cs typeface="Times New Roman" panose="02020603050405020304" pitchFamily="18" charset="0"/>
              </a:rPr>
              <a:t>Автоматик йиғиш технологиясининг янги йўналиши ҳисобланган йиғиш ишларини туташадиган деталларни тайёрлаш жараёни билан кенг кўламда олиб борилади, ҳамда автоматларда узел деталини йиғишни ишлов бериш ишлари билан биргаликдаги қўшилган операцияларни киритилади.</a:t>
            </a:r>
          </a:p>
          <a:p>
            <a:pPr marL="0" indent="536575" algn="just">
              <a:buNone/>
            </a:pPr>
            <a:r>
              <a:rPr lang="uz-Cyrl-UZ" sz="2800" dirty="0">
                <a:latin typeface="Times New Roman" panose="02020603050405020304" pitchFamily="18" charset="0"/>
                <a:cs typeface="Times New Roman" panose="02020603050405020304" pitchFamily="18" charset="0"/>
              </a:rPr>
              <a:t>Автоматик йиғишнинг ҳозирги пайтда йирик серияли ва оммавий ишлаб чиқаришда унга катта бўлмаган узелларни қўлланиладиган йиғиш ускуналарида амалга оширилади.</a:t>
            </a:r>
          </a:p>
        </p:txBody>
      </p:sp>
    </p:spTree>
    <p:extLst>
      <p:ext uri="{BB962C8B-B14F-4D97-AF65-F5344CB8AC3E}">
        <p14:creationId xmlns:p14="http://schemas.microsoft.com/office/powerpoint/2010/main" val="95521891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283513021"/>
              </p:ext>
            </p:extLst>
          </p:nvPr>
        </p:nvGraphicFramePr>
        <p:xfrm>
          <a:off x="395288" y="188913"/>
          <a:ext cx="8424862" cy="6553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495306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552728"/>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Агар йиғиш кўп позицияли бўлса, ускуна таркибига яна бурилиш столи (йиғиш автоматлари ёки транспортер) автоматик йиғиш линиялари кўринишидаги операциялараро туташувчи механизмлар ҳам киради.</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Селектив йиғишда йиғиш ускунаси таркибига узелни йиғишдан олдин деталларни ўлчаш ва битта ёки бир неча ўлчам гуруҳларига саралаш учун назорат – сараловчи автомат ҳам киради</a:t>
            </a:r>
            <a:r>
              <a:rPr lang="uz-Cyrl-UZ" sz="2800" dirty="0" smtClean="0">
                <a:latin typeface="Times New Roman" panose="02020603050405020304" pitchFamily="18" charset="0"/>
                <a:cs typeface="Times New Roman" panose="02020603050405020304" pitchFamily="18" charset="0"/>
              </a:rPr>
              <a:t>.</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902139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buNone/>
            </a:pPr>
            <a:r>
              <a:rPr lang="uz-Cyrl-UZ" sz="2800" dirty="0">
                <a:latin typeface="Times New Roman" panose="02020603050405020304" pitchFamily="18" charset="0"/>
                <a:cs typeface="Times New Roman" panose="02020603050405020304" pitchFamily="18" charset="0"/>
              </a:rPr>
              <a:t>Оддий конфигурацияли майда ва ўрта ўлчамли деталлар (шайбалар, дисклар, валиклар, втулкалар ва бошқалар) йиғиш позициясига бункердан узатилади. Бункерга бир неча соатга етадиган микдорда деталлар юклаб қўйилади. Янада мураккаб шаклли деталларни магазинларга юкланади. Йирик ва мураккаб деталлар (корпуслар, картерлар) йиғиш позициясига қўлда ўрнатилади.</a:t>
            </a:r>
          </a:p>
          <a:p>
            <a:pPr marL="0" indent="536575" algn="just">
              <a:buNone/>
            </a:pPr>
            <a:r>
              <a:rPr lang="uz-Cyrl-UZ" sz="2800" dirty="0">
                <a:latin typeface="Times New Roman" panose="02020603050405020304" pitchFamily="18" charset="0"/>
                <a:cs typeface="Times New Roman" panose="02020603050405020304" pitchFamily="18" charset="0"/>
              </a:rPr>
              <a:t>Йиғиш жиҳозининг турини танлаш йиғиладиган узелнинг конструкциясига, маҳсулотни йиллик ишлаб чиқариш ҳажмига ва стабиллигига боғлиқ. Қуйида турли хилдаги йиғиш жиҳозларидан фойдаланилганда маҳсулотни йиллик ишлаб чиқариш қиймати келтирилган (минг дона ҳисобида):</a:t>
            </a:r>
          </a:p>
        </p:txBody>
      </p:sp>
    </p:spTree>
    <p:extLst>
      <p:ext uri="{BB962C8B-B14F-4D97-AF65-F5344CB8AC3E}">
        <p14:creationId xmlns:p14="http://schemas.microsoft.com/office/powerpoint/2010/main" val="169777185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352928" cy="6192688"/>
          </a:xfrm>
        </p:spPr>
        <p:txBody>
          <a:bodyPr>
            <a:noAutofit/>
          </a:bodyPr>
          <a:lstStyle/>
          <a:p>
            <a:pPr marL="0" indent="536575" algn="just">
              <a:lnSpc>
                <a:spcPct val="150000"/>
              </a:lnSpc>
              <a:buNone/>
            </a:pPr>
            <a:r>
              <a:rPr lang="uz-Cyrl-UZ" sz="2600" dirty="0" smtClean="0">
                <a:latin typeface="Times New Roman" panose="02020603050405020304" pitchFamily="18" charset="0"/>
                <a:cs typeface="Times New Roman" panose="02020603050405020304" pitchFamily="18" charset="0"/>
              </a:rPr>
              <a:t>Йиғиш мосламалари, механизациялашган асбоб (гайка буровчи, винт буровчи ва бошқалар) …… 20 гача</a:t>
            </a:r>
          </a:p>
          <a:p>
            <a:pPr marL="0" indent="536575" algn="just">
              <a:lnSpc>
                <a:spcPct val="150000"/>
              </a:lnSpc>
              <a:buNone/>
            </a:pPr>
            <a:r>
              <a:rPr lang="uz-Cyrl-UZ" sz="2600" dirty="0" smtClean="0">
                <a:latin typeface="Times New Roman" panose="02020603050405020304" pitchFamily="18" charset="0"/>
                <a:cs typeface="Times New Roman" panose="02020603050405020304" pitchFamily="18" charset="0"/>
              </a:rPr>
              <a:t>Йиғиш жойига детални механизациялаштирилган уззатишга эга бўлган йиғиш қурилмалари ………20-100</a:t>
            </a:r>
          </a:p>
          <a:p>
            <a:pPr marL="0" indent="536575" algn="just">
              <a:lnSpc>
                <a:spcPct val="150000"/>
              </a:lnSpc>
              <a:buNone/>
            </a:pPr>
            <a:r>
              <a:rPr lang="uz-Cyrl-UZ" sz="2600" dirty="0" smtClean="0">
                <a:latin typeface="Times New Roman" panose="02020603050405020304" pitchFamily="18" charset="0"/>
                <a:cs typeface="Times New Roman" panose="02020603050405020304" pitchFamily="18" charset="0"/>
              </a:rPr>
              <a:t>Бир позицияли ярим автоматлар ……………100-200</a:t>
            </a:r>
          </a:p>
          <a:p>
            <a:pPr marL="0" indent="536575" algn="just">
              <a:lnSpc>
                <a:spcPct val="150000"/>
              </a:lnSpc>
              <a:buNone/>
            </a:pPr>
            <a:r>
              <a:rPr lang="uz-Cyrl-UZ" sz="2600" dirty="0" smtClean="0">
                <a:latin typeface="Times New Roman" panose="02020603050405020304" pitchFamily="18" charset="0"/>
                <a:cs typeface="Times New Roman" panose="02020603050405020304" pitchFamily="18" charset="0"/>
              </a:rPr>
              <a:t>Кўп позицияли ярим автоматлар ……….…..200-1000</a:t>
            </a:r>
          </a:p>
          <a:p>
            <a:pPr marL="0" indent="536575" algn="just">
              <a:lnSpc>
                <a:spcPct val="150000"/>
              </a:lnSpc>
              <a:buNone/>
            </a:pPr>
            <a:r>
              <a:rPr lang="uz-Cyrl-UZ" sz="2600" dirty="0" smtClean="0">
                <a:latin typeface="Times New Roman" panose="02020603050405020304" pitchFamily="18" charset="0"/>
                <a:cs typeface="Times New Roman" panose="02020603050405020304" pitchFamily="18" charset="0"/>
              </a:rPr>
              <a:t>Автоматик йиғиш линиялари …………1000 дан ортиқ</a:t>
            </a:r>
          </a:p>
        </p:txBody>
      </p:sp>
    </p:spTree>
    <p:extLst>
      <p:ext uri="{BB962C8B-B14F-4D97-AF65-F5344CB8AC3E}">
        <p14:creationId xmlns:p14="http://schemas.microsoft.com/office/powerpoint/2010/main" val="27660036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9750" algn="ctr">
              <a:lnSpc>
                <a:spcPct val="130000"/>
              </a:lnSpc>
              <a:spcBef>
                <a:spcPts val="600"/>
              </a:spcBef>
              <a:buNone/>
            </a:pPr>
            <a:r>
              <a:rPr lang="ru-RU" sz="2800" b="1" dirty="0">
                <a:latin typeface="Times New Roman" panose="02020603050405020304" pitchFamily="18" charset="0"/>
                <a:cs typeface="Times New Roman" panose="02020603050405020304" pitchFamily="18" charset="0"/>
              </a:rPr>
              <a:t>28.2. </a:t>
            </a:r>
            <a:r>
              <a:rPr lang="ru-RU" sz="2800" b="1" dirty="0" err="1">
                <a:latin typeface="Times New Roman" panose="02020603050405020304" pitchFamily="18" charset="0"/>
                <a:cs typeface="Times New Roman" panose="02020603050405020304" pitchFamily="18" charset="0"/>
              </a:rPr>
              <a:t>Ўлчамларни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қўшимча</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созлаш</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орқали</a:t>
            </a:r>
            <a:r>
              <a:rPr lang="ru-RU" sz="2800" b="1" dirty="0">
                <a:latin typeface="Times New Roman" panose="02020603050405020304" pitchFamily="18" charset="0"/>
                <a:cs typeface="Times New Roman" panose="02020603050405020304" pitchFamily="18" charset="0"/>
              </a:rPr>
              <a:t> автоматик </a:t>
            </a:r>
            <a:r>
              <a:rPr lang="ru-RU" sz="2800" b="1" dirty="0" err="1">
                <a:latin typeface="Times New Roman" panose="02020603050405020304" pitchFamily="18" charset="0"/>
                <a:cs typeface="Times New Roman" panose="02020603050405020304" pitchFamily="18" charset="0"/>
              </a:rPr>
              <a:t>текшириш</a:t>
            </a:r>
            <a:r>
              <a:rPr lang="ru-RU" sz="2800" b="1" dirty="0" smtClean="0">
                <a:latin typeface="Times New Roman" panose="02020603050405020304" pitchFamily="18" charset="0"/>
                <a:cs typeface="Times New Roman" panose="02020603050405020304" pitchFamily="18" charset="0"/>
              </a:rPr>
              <a:t>.</a:t>
            </a:r>
          </a:p>
          <a:p>
            <a:pPr marL="0" indent="539750" algn="just">
              <a:spcBef>
                <a:spcPts val="600"/>
              </a:spcBef>
              <a:buNone/>
            </a:pPr>
            <a:r>
              <a:rPr lang="ru-RU" sz="2600" dirty="0" err="1">
                <a:latin typeface="Times New Roman" panose="02020603050405020304" pitchFamily="18" charset="0"/>
                <a:cs typeface="Times New Roman" panose="02020603050405020304" pitchFamily="18" charset="0"/>
              </a:rPr>
              <a:t>Ишлаб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чиқариш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жараёнларини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механизациялаштириш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smtClean="0">
                <a:latin typeface="Times New Roman" panose="02020603050405020304" pitchFamily="18" charset="0"/>
                <a:cs typeface="Times New Roman" panose="02020603050405020304" pitchFamily="18" charset="0"/>
              </a:rPr>
              <a:t>автоматлаштириш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чиқариш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жараёнларига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ҳисоблаш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техникаси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воситаларидан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фойдаланиб</a:t>
            </a:r>
            <a:r>
              <a:rPr lang="ru-RU" sz="2600" dirty="0">
                <a:latin typeface="Times New Roman" panose="02020603050405020304" pitchFamily="18" charset="0"/>
                <a:cs typeface="Times New Roman" panose="02020603050405020304" pitchFamily="18" charset="0"/>
              </a:rPr>
              <a:t> автоматик </a:t>
            </a:r>
            <a:r>
              <a:rPr lang="ru-RU" sz="2600" dirty="0" err="1">
                <a:latin typeface="Times New Roman" panose="02020603050405020304" pitchFamily="18" charset="0"/>
                <a:cs typeface="Times New Roman" panose="02020603050405020304" pitchFamily="18" charset="0"/>
              </a:rPr>
              <a:t>бошқариш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тизимларини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жорий</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этиш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жараённинг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турли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параметрларини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ёки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буюмлар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характеристикаларини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аниқ</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ўлчаш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натижасида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биз</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оладиган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маълумотларга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асосланган</a:t>
            </a:r>
            <a:r>
              <a:rPr lang="ru-RU" sz="2600" dirty="0">
                <a:latin typeface="Times New Roman" panose="02020603050405020304" pitchFamily="18" charset="0"/>
                <a:cs typeface="Times New Roman" panose="02020603050405020304" pitchFamily="18" charset="0"/>
              </a:rPr>
              <a:t>.</a:t>
            </a:r>
          </a:p>
          <a:p>
            <a:pPr marL="0" indent="539750" algn="just">
              <a:spcBef>
                <a:spcPts val="600"/>
              </a:spcBef>
              <a:buNone/>
            </a:pPr>
            <a:r>
              <a:rPr lang="ru-RU" sz="2600" dirty="0" err="1">
                <a:latin typeface="Times New Roman" panose="02020603050405020304" pitchFamily="18" charset="0"/>
                <a:cs typeface="Times New Roman" panose="02020603050405020304" pitchFamily="18" charset="0"/>
              </a:rPr>
              <a:t>Ўлчаш</a:t>
            </a:r>
            <a:r>
              <a:rPr lang="ru-RU" sz="2600" dirty="0">
                <a:latin typeface="Times New Roman" panose="02020603050405020304" pitchFamily="18" charset="0"/>
                <a:cs typeface="Times New Roman" panose="02020603050405020304" pitchFamily="18" charset="0"/>
              </a:rPr>
              <a:t>  </a:t>
            </a:r>
            <a:r>
              <a:rPr lang="uz-Cyrl-UZ" sz="2800" dirty="0"/>
              <a:t>–</a:t>
            </a:r>
            <a:r>
              <a:rPr lang="ru-RU" sz="2600" dirty="0" smtClean="0">
                <a:latin typeface="Times New Roman" panose="02020603050405020304" pitchFamily="18" charset="0"/>
                <a:cs typeface="Times New Roman" panose="02020603050405020304" pitchFamily="18" charset="0"/>
              </a:rPr>
              <a:t>  </a:t>
            </a:r>
            <a:r>
              <a:rPr lang="ru-RU" sz="2600" dirty="0">
                <a:latin typeface="Times New Roman" panose="02020603050405020304" pitchFamily="18" charset="0"/>
                <a:cs typeface="Times New Roman" panose="02020603050405020304" pitchFamily="18" charset="0"/>
              </a:rPr>
              <a:t>физик </a:t>
            </a:r>
            <a:r>
              <a:rPr lang="ru-RU" sz="2600" dirty="0" err="1">
                <a:latin typeface="Times New Roman" panose="02020603050405020304" pitchFamily="18" charset="0"/>
                <a:cs typeface="Times New Roman" panose="02020603050405020304" pitchFamily="18" charset="0"/>
              </a:rPr>
              <a:t>катталикни</a:t>
            </a:r>
            <a:r>
              <a:rPr lang="ru-RU" sz="2600" dirty="0">
                <a:latin typeface="Times New Roman" panose="02020603050405020304" pitchFamily="18" charset="0"/>
                <a:cs typeface="Times New Roman" panose="02020603050405020304" pitchFamily="18" charset="0"/>
              </a:rPr>
              <a:t> техник </a:t>
            </a:r>
            <a:r>
              <a:rPr lang="ru-RU" sz="2600" dirty="0" err="1">
                <a:latin typeface="Times New Roman" panose="02020603050405020304" pitchFamily="18" charset="0"/>
                <a:cs typeface="Times New Roman" panose="02020603050405020304" pitchFamily="18" charset="0"/>
              </a:rPr>
              <a:t>воситалардан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фойдаланиб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аниқлаш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жараёни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Ўлчаш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натижаси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масалан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чизиқли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ўлчамларни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ўлчаш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натижаси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узунлик</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бирлигида</a:t>
            </a:r>
            <a:r>
              <a:rPr lang="ru-RU" sz="2600" dirty="0">
                <a:latin typeface="Times New Roman" panose="02020603050405020304" pitchFamily="18" charset="0"/>
                <a:cs typeface="Times New Roman" panose="02020603050405020304" pitchFamily="18" charset="0"/>
              </a:rPr>
              <a:t> (19,36 мм) </a:t>
            </a:r>
            <a:r>
              <a:rPr lang="ru-RU" sz="2600" dirty="0" err="1">
                <a:latin typeface="Times New Roman" panose="02020603050405020304" pitchFamily="18" charset="0"/>
                <a:cs typeface="Times New Roman" panose="02020603050405020304" pitchFamily="18" charset="0"/>
              </a:rPr>
              <a:t>ўлчанган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ўлчамнинг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миқдорий</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баҳосидир</a:t>
            </a:r>
            <a:r>
              <a:rPr lang="ru-RU" sz="2600" dirty="0">
                <a:latin typeface="Times New Roman" panose="02020603050405020304" pitchFamily="18" charset="0"/>
                <a:cs typeface="Times New Roman" panose="02020603050405020304" pitchFamily="18" charset="0"/>
              </a:rPr>
              <a:t>.</a:t>
            </a:r>
          </a:p>
          <a:p>
            <a:pPr marL="0" indent="539750" algn="just">
              <a:lnSpc>
                <a:spcPct val="130000"/>
              </a:lnSpc>
              <a:spcBef>
                <a:spcPts val="600"/>
              </a:spcBef>
              <a:buNone/>
            </a:pP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62120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buNone/>
            </a:pPr>
            <a:r>
              <a:rPr lang="uz-Cyrl-UZ" sz="2800" dirty="0">
                <a:latin typeface="Times New Roman" panose="02020603050405020304" pitchFamily="18" charset="0"/>
                <a:cs typeface="Times New Roman" panose="02020603050405020304" pitchFamily="18" charset="0"/>
              </a:rPr>
              <a:t>Текшириш </a:t>
            </a:r>
            <a:r>
              <a:rPr lang="uz-Cyrl-UZ" sz="2800" dirty="0"/>
              <a:t>–</a:t>
            </a:r>
            <a:r>
              <a:rPr lang="uz-Cyrl-UZ" sz="2800" dirty="0" smtClean="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буюмнинг текшириладиган ўлчамига қараб яроқлилигини аниқлашдан иборат бўлган ўлчов жараёни. Текшириш натижаси буюмга сифат жиҳатдан берилган баҳодан иборат, масалан, «яроқли», «брак», «тузатса бўладиган брак», «тузатиб бўлмайдиган брак».</a:t>
            </a:r>
          </a:p>
          <a:p>
            <a:pPr marL="0" indent="536575" algn="just">
              <a:buNone/>
            </a:pPr>
            <a:r>
              <a:rPr lang="uz-Cyrl-UZ" sz="2800" dirty="0">
                <a:latin typeface="Times New Roman" panose="02020603050405020304" pitchFamily="18" charset="0"/>
                <a:cs typeface="Times New Roman" panose="02020603050405020304" pitchFamily="18" charset="0"/>
              </a:rPr>
              <a:t>Техник ўлчаш машина ва приборлар ўлчамларини ўлчаш билан боғлиқ бўлган комплекс масалаларни кўриб чиқади ва бинобарин, бунда фақат </a:t>
            </a:r>
            <a:r>
              <a:rPr lang="uz-Cyrl-UZ" sz="2800" dirty="0" smtClean="0">
                <a:latin typeface="Times New Roman" panose="02020603050405020304" pitchFamily="18" charset="0"/>
                <a:cs typeface="Times New Roman" panose="02020603050405020304" pitchFamily="18" charset="0"/>
              </a:rPr>
              <a:t>чизиқли </a:t>
            </a:r>
            <a:r>
              <a:rPr lang="uz-Cyrl-UZ" sz="2800" dirty="0">
                <a:latin typeface="Times New Roman" panose="02020603050405020304" pitchFamily="18" charset="0"/>
                <a:cs typeface="Times New Roman" panose="02020603050405020304" pitchFamily="18" charset="0"/>
              </a:rPr>
              <a:t>ва бурчакли ўлчамлардан фойдаланилади.</a:t>
            </a:r>
          </a:p>
          <a:p>
            <a:pPr marL="0" indent="536575" algn="just">
              <a:buNone/>
            </a:pPr>
            <a:r>
              <a:rPr lang="uz-Cyrl-UZ" sz="2800" dirty="0">
                <a:latin typeface="Times New Roman" panose="02020603050405020304" pitchFamily="18" charset="0"/>
                <a:cs typeface="Times New Roman" panose="02020603050405020304" pitchFamily="18" charset="0"/>
              </a:rPr>
              <a:t>Ўлчашнинг техник воситалари ўз структурасига кўра учта элементдан: маълумотларни қабул қилувчи қурилма, уларни узатувчи қурилма, уларни ҳисобловчи қурилмадан тузилган.</a:t>
            </a:r>
          </a:p>
        </p:txBody>
      </p:sp>
    </p:spTree>
    <p:extLst>
      <p:ext uri="{BB962C8B-B14F-4D97-AF65-F5344CB8AC3E}">
        <p14:creationId xmlns:p14="http://schemas.microsoft.com/office/powerpoint/2010/main" val="3664123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Қуйидагилар, масалан, универсал ўлчаш приборларининг асосий метрологик характеристикалари ва параметрлари ҳисобланади: маълумотларни қабул қилувчи қурилмада - контактли ўлчаш воситалари учун ўлчаш кучи; узатувчи қурилмада-узатувчи қурилманинг узатиш нисбати ёки сезгирлиги ва конструктив тузилиши (механик, оптик, электр, пневматик, гидравлик қурилмалар); ҳисобловчи қурилмада - қурилманинг ҳисоблаши, яъни шкаласидаги белгилар, шкаласининг бўлиниши, шкала бўлинмаларинпнг қиймати, ҳисоблаш аниқлиги, шкала бўлинмаларининг интервали ва қурилманинг конструктив тузилишп.</a:t>
            </a:r>
          </a:p>
        </p:txBody>
      </p:sp>
    </p:spTree>
    <p:extLst>
      <p:ext uri="{BB962C8B-B14F-4D97-AF65-F5344CB8AC3E}">
        <p14:creationId xmlns:p14="http://schemas.microsoft.com/office/powerpoint/2010/main" val="35164735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spcBef>
                <a:spcPts val="0"/>
              </a:spcBef>
              <a:buNone/>
            </a:pPr>
            <a:r>
              <a:rPr lang="uz-Cyrl-UZ" sz="2800" dirty="0">
                <a:latin typeface="Times New Roman" panose="02020603050405020304" pitchFamily="18" charset="0"/>
                <a:cs typeface="Times New Roman" panose="02020603050405020304" pitchFamily="18" charset="0"/>
              </a:rPr>
              <a:t>Ўлчаш воситаси ва унинг аниқлик характеристикалари ана шу ўлчаш воситасидан фойдаланиладиган текшириш турига қараб танланади.</a:t>
            </a:r>
          </a:p>
          <a:p>
            <a:pPr marL="0" indent="536575" algn="just">
              <a:spcBef>
                <a:spcPts val="0"/>
              </a:spcBef>
              <a:buNone/>
            </a:pPr>
            <a:r>
              <a:rPr lang="uz-Cyrl-UZ" sz="2800" dirty="0">
                <a:latin typeface="Times New Roman" panose="02020603050405020304" pitchFamily="18" charset="0"/>
                <a:cs typeface="Times New Roman" panose="02020603050405020304" pitchFamily="18" charset="0"/>
              </a:rPr>
              <a:t>Пассив текшириш билан актив текширишни бир-биридан фарқ қилмоқ лозим. Пассив текширпшда буюмлар текшириш натижалари бўйича яроқли ва яроқсизга ажратилади ёки селекцион гуруҳларга сараланади. Актив текширишда ўлчаш натижалари бўйича деталларнинг тайёрланишига тузатишлар киритилади, шунингдек технологик жараённинг бориши қўшимча созланади.</a:t>
            </a:r>
          </a:p>
          <a:p>
            <a:pPr marL="0" indent="536575" algn="just">
              <a:spcBef>
                <a:spcPts val="0"/>
              </a:spcBef>
              <a:buNone/>
            </a:pPr>
            <a:r>
              <a:rPr lang="uz-Cyrl-UZ" sz="2800" dirty="0">
                <a:latin typeface="Times New Roman" panose="02020603050405020304" pitchFamily="18" charset="0"/>
                <a:cs typeface="Times New Roman" panose="02020603050405020304" pitchFamily="18" charset="0"/>
              </a:rPr>
              <a:t>Технологик ишлов беришнинг ҳар </a:t>
            </a:r>
            <a:r>
              <a:rPr lang="uz-Cyrl-UZ" sz="2800" dirty="0" smtClean="0">
                <a:latin typeface="Times New Roman" panose="02020603050405020304" pitchFamily="18" charset="0"/>
                <a:cs typeface="Times New Roman" panose="02020603050405020304" pitchFamily="18" charset="0"/>
              </a:rPr>
              <a:t>бир </a:t>
            </a:r>
            <a:r>
              <a:rPr lang="uz-Cyrl-UZ" sz="2800" dirty="0">
                <a:latin typeface="Times New Roman" panose="02020603050405020304" pitchFamily="18" charset="0"/>
                <a:cs typeface="Times New Roman" panose="02020603050405020304" pitchFamily="18" charset="0"/>
              </a:rPr>
              <a:t>операциясида буюмлар юзаларининг ўлчамлари, шакли ва ўзаро жойлашуви ўзгаради. </a:t>
            </a:r>
          </a:p>
        </p:txBody>
      </p:sp>
    </p:spTree>
    <p:extLst>
      <p:ext uri="{BB962C8B-B14F-4D97-AF65-F5344CB8AC3E}">
        <p14:creationId xmlns:p14="http://schemas.microsoft.com/office/powerpoint/2010/main" val="33012553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buNone/>
            </a:pPr>
            <a:r>
              <a:rPr lang="uz-Cyrl-UZ" sz="2700" dirty="0">
                <a:latin typeface="Times New Roman" panose="02020603050405020304" pitchFamily="18" charset="0"/>
                <a:cs typeface="Times New Roman" panose="02020603050405020304" pitchFamily="18" charset="0"/>
              </a:rPr>
              <a:t>Шунинг учун деталларнинг ўлчамларинн, деталлар шаклининг четга чиқишини ва юзаларининг жойлашувидаги четга чиқишини тегишли воситалар билан текшириб туришга тўғри келади.</a:t>
            </a:r>
          </a:p>
          <a:p>
            <a:pPr marL="0" indent="536575" algn="just">
              <a:buNone/>
            </a:pPr>
            <a:r>
              <a:rPr lang="uz-Cyrl-UZ" sz="2700" dirty="0">
                <a:latin typeface="Times New Roman" panose="02020603050405020304" pitchFamily="18" charset="0"/>
                <a:cs typeface="Times New Roman" panose="02020603050405020304" pitchFamily="18" charset="0"/>
              </a:rPr>
              <a:t>Ҳозир ўлчаш ишларида автоматика, электроника воситалари ва ҳисоблаш-ечиш техникасидан фойдаланиш катта аҳамият касб этмоқда.</a:t>
            </a:r>
          </a:p>
          <a:p>
            <a:pPr marL="0" indent="536575" algn="just">
              <a:buNone/>
            </a:pPr>
            <a:r>
              <a:rPr lang="uz-Cyrl-UZ" sz="2700" dirty="0">
                <a:latin typeface="Times New Roman" panose="02020603050405020304" pitchFamily="18" charset="0"/>
                <a:cs typeface="Times New Roman" panose="02020603050405020304" pitchFamily="18" charset="0"/>
              </a:rPr>
              <a:t>Буюмни ўлчаш ва унинг ҳақиқий ўлчамларини берилган ўлчамларига солиштириш учун зарур бўлган барча ишларни ишчининг иштирокисиз бажарувчи, текшириш натижаларига кўра буюмларни гуруҳларга сараловчи ёки текшириш натижаларидан технологик жараённи ростлаш учун </a:t>
            </a:r>
            <a:r>
              <a:rPr lang="uz-Cyrl-UZ" sz="2700" dirty="0" smtClean="0">
                <a:latin typeface="Times New Roman" panose="02020603050405020304" pitchFamily="18" charset="0"/>
                <a:cs typeface="Times New Roman" panose="02020603050405020304" pitchFamily="18" charset="0"/>
              </a:rPr>
              <a:t>фойдаланувчи </a:t>
            </a:r>
            <a:r>
              <a:rPr lang="uz-Cyrl-UZ" sz="2700" dirty="0">
                <a:latin typeface="Times New Roman" panose="02020603050405020304" pitchFamily="18" charset="0"/>
                <a:cs typeface="Times New Roman" panose="02020603050405020304" pitchFamily="18" charset="0"/>
              </a:rPr>
              <a:t>қурилма чизиқли ўлчамларни текширувчи автоматик қурилма деб аталади.</a:t>
            </a:r>
          </a:p>
        </p:txBody>
      </p:sp>
    </p:spTree>
    <p:extLst>
      <p:ext uri="{BB962C8B-B14F-4D97-AF65-F5344CB8AC3E}">
        <p14:creationId xmlns:p14="http://schemas.microsoft.com/office/powerpoint/2010/main" val="215673715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buNone/>
            </a:pPr>
            <a:r>
              <a:rPr lang="uz-Cyrl-UZ" sz="2600" dirty="0">
                <a:latin typeface="Times New Roman" panose="02020603050405020304" pitchFamily="18" charset="0"/>
                <a:cs typeface="Times New Roman" panose="02020603050405020304" pitchFamily="18" charset="0"/>
              </a:rPr>
              <a:t>Агар автоматик текширувчи қурилма текшириш натижаларига кўра пш асбобининг вазиятини ўзгартирса ва бу билан навбатдаги буюмларнинг ўлчамларига тузатиш киритса, у ҳолда бу қурилма қўшимча созловчи қурилма ҳисобланади. </a:t>
            </a:r>
          </a:p>
          <a:p>
            <a:pPr marL="0" indent="536575" algn="just">
              <a:buNone/>
            </a:pPr>
            <a:r>
              <a:rPr lang="uz-Cyrl-UZ" sz="2600" dirty="0">
                <a:latin typeface="Times New Roman" panose="02020603050405020304" pitchFamily="18" charset="0"/>
                <a:cs typeface="Times New Roman" panose="02020603050405020304" pitchFamily="18" charset="0"/>
              </a:rPr>
              <a:t>Барча автоматик текширувчи қурилмалар (автоматлар) қуйидаги асосий структура элементлари: ўлчаш, юклаш, ташиш ва саралаш ёки ижрочи элементларнинг ҳаммасини ёки бир қисмини ўз ичига олиши мумкин.</a:t>
            </a:r>
          </a:p>
          <a:p>
            <a:pPr marL="0" indent="536575" algn="just">
              <a:buNone/>
            </a:pPr>
            <a:r>
              <a:rPr lang="uz-Cyrl-UZ" sz="2600" dirty="0">
                <a:latin typeface="Times New Roman" panose="02020603050405020304" pitchFamily="18" charset="0"/>
                <a:cs typeface="Times New Roman" panose="02020603050405020304" pitchFamily="18" charset="0"/>
              </a:rPr>
              <a:t>Буюмларни кўплаб ва йирик сериялаб ишлаб чиқаришда автоматлар ва автомат линияларда деталларнинг тайёрланиши уларга ишлов бериш жараёнида бирма-бир текшириб борилиши, уларнинг ўлчам гуруҳлари бўйича сараланиши ва технологик жараённинг бошқариб турилиши таъминланмоғи зарур.</a:t>
            </a:r>
          </a:p>
        </p:txBody>
      </p:sp>
    </p:spTree>
    <p:extLst>
      <p:ext uri="{BB962C8B-B14F-4D97-AF65-F5344CB8AC3E}">
        <p14:creationId xmlns:p14="http://schemas.microsoft.com/office/powerpoint/2010/main" val="234233526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Жараён автоматлаштирилганда текшириш – ўлчаш қурилмалари деталларни ўлчам гуруҳларига саралашга, деталларни тайёрлаш технологик жараёнини бошқаришга, ўлчашнинг холисона бўлишига ва назорат бўлими ходимлари қўлда текширганларида йўл қўйиладиган субъектив хатоларга барҳам беришга, текшириш-ўлчаш операцияларини автомат линияларга киритишга, ўлчаш натижаларининг тўғрилигини электрон ҳисоблаш машина ва бошқарувчи ҳисоблаш машиналари ёрдамида аниқлашга, меҳнат унумдорлигини оширишга ёрдам беради.</a:t>
            </a:r>
          </a:p>
        </p:txBody>
      </p:sp>
    </p:spTree>
    <p:extLst>
      <p:ext uri="{BB962C8B-B14F-4D97-AF65-F5344CB8AC3E}">
        <p14:creationId xmlns:p14="http://schemas.microsoft.com/office/powerpoint/2010/main" val="401626037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Автоматлар вазифасига кўра учта гуруҳга бўлинади: текшириш-саралаш, текшириш-блокировкалаш ва комбинацияланган автоматлар. Автоматларнинг </a:t>
            </a:r>
            <a:r>
              <a:rPr lang="uz-Cyrl-UZ" sz="2800" dirty="0" smtClean="0">
                <a:latin typeface="Times New Roman" panose="02020603050405020304" pitchFamily="18" charset="0"/>
                <a:cs typeface="Times New Roman" panose="02020603050405020304" pitchFamily="18" charset="0"/>
              </a:rPr>
              <a:t>биринчи </a:t>
            </a:r>
            <a:r>
              <a:rPr lang="uz-Cyrl-UZ" sz="2800" dirty="0">
                <a:latin typeface="Times New Roman" panose="02020603050405020304" pitchFamily="18" charset="0"/>
                <a:cs typeface="Times New Roman" panose="02020603050405020304" pitchFamily="18" charset="0"/>
              </a:rPr>
              <a:t>гуруҳи ўлчанган буюмларни ўлчам гуруҳларига саралаш учун мўлжалланган. Подшипниклар ишлаб чиқаришда автоматларнинг бу гуруҳидан айниқса кенг фойдаланилади. Автоматларнинг иккинчи гуруҳи автомат линиянинг ишини автоматик тарзда қўшимча созлашга ва яроқсизнинг олдини олишга мўлжалланган. Автоматларнинг учинчи гуруҳи автомат линия ишлаётганда буюмларни текширади, саралайди ва технологик жараёнга таъсир қилади.</a:t>
            </a:r>
          </a:p>
        </p:txBody>
      </p:sp>
    </p:spTree>
    <p:extLst>
      <p:ext uri="{BB962C8B-B14F-4D97-AF65-F5344CB8AC3E}">
        <p14:creationId xmlns:p14="http://schemas.microsoft.com/office/powerpoint/2010/main" val="294877134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buNone/>
            </a:pPr>
            <a:r>
              <a:rPr lang="uz-Cyrl-UZ" sz="2800" dirty="0">
                <a:latin typeface="Times New Roman" panose="02020603050405020304" pitchFamily="18" charset="0"/>
                <a:cs typeface="Times New Roman" panose="02020603050405020304" pitchFamily="18" charset="0"/>
              </a:rPr>
              <a:t>Қўлланилган бирламчи информация ўзгартгичларининг турларига қараб электр контактли, индуктив, электр-пневматик, сиғим, фотоэлектрик, электрон (мехатронлар), радиоактив ўзгартиргичли автоматлар ҳамда чекли бикр калибрли, понасимон калибрли ва сурилма калибрли автоматлар фарқ қилинади.</a:t>
            </a:r>
          </a:p>
          <a:p>
            <a:pPr marL="0" indent="536575" algn="just">
              <a:buNone/>
            </a:pPr>
            <a:r>
              <a:rPr lang="uz-Cyrl-UZ" sz="2800" dirty="0">
                <a:latin typeface="Times New Roman" panose="02020603050405020304" pitchFamily="18" charset="0"/>
                <a:cs typeface="Times New Roman" panose="02020603050405020304" pitchFamily="18" charset="0"/>
              </a:rPr>
              <a:t>Пассив (28.1-расм, а) ва актив (28.1-расм, б) текшириш автоматларининг структура схемаларида вазифасига кўра бир хил бўлган қатор таркибий элемент ва қурилмалар бор. Бу элемент ва қурилмалар энг унумли ҳамда ишончли автомат линиялар ва автомат корхоналар тузишга имкон беради.</a:t>
            </a:r>
          </a:p>
        </p:txBody>
      </p:sp>
    </p:spTree>
    <p:extLst>
      <p:ext uri="{BB962C8B-B14F-4D97-AF65-F5344CB8AC3E}">
        <p14:creationId xmlns:p14="http://schemas.microsoft.com/office/powerpoint/2010/main" val="6737650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73291" y="4797152"/>
            <a:ext cx="8447181" cy="1944216"/>
          </a:xfrm>
        </p:spPr>
        <p:txBody>
          <a:bodyPr>
            <a:normAutofit fontScale="92500" lnSpcReduction="10000"/>
          </a:bodyPr>
          <a:lstStyle/>
          <a:p>
            <a:pPr marL="0" indent="0" algn="ctr">
              <a:buNone/>
            </a:pPr>
            <a:r>
              <a:rPr lang="ru-RU" dirty="0" smtClean="0">
                <a:latin typeface="Times New Roman" panose="02020603050405020304" pitchFamily="18" charset="0"/>
                <a:cs typeface="Times New Roman" panose="02020603050405020304" pitchFamily="18" charset="0"/>
              </a:rPr>
              <a:t>28.1-расм. Автоматик </a:t>
            </a:r>
            <a:r>
              <a:rPr lang="ru-RU" dirty="0" err="1" smtClean="0">
                <a:latin typeface="Times New Roman" panose="02020603050405020304" pitchFamily="18" charset="0"/>
                <a:cs typeface="Times New Roman" panose="02020603050405020304" pitchFamily="18" charset="0"/>
              </a:rPr>
              <a:t>текшириш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схемалари</a:t>
            </a:r>
            <a:r>
              <a:rPr lang="ru-RU" dirty="0" smtClean="0">
                <a:latin typeface="Times New Roman" panose="02020603050405020304" pitchFamily="18" charset="0"/>
                <a:cs typeface="Times New Roman" panose="02020603050405020304" pitchFamily="18" charset="0"/>
              </a:rPr>
              <a:t>:</a:t>
            </a:r>
          </a:p>
          <a:p>
            <a:pPr marL="0" indent="0" algn="ctr">
              <a:buNone/>
            </a:pPr>
            <a:r>
              <a:rPr lang="ru-RU" dirty="0" smtClean="0">
                <a:latin typeface="Times New Roman" panose="02020603050405020304" pitchFamily="18" charset="0"/>
                <a:cs typeface="Times New Roman" panose="02020603050405020304" pitchFamily="18" charset="0"/>
              </a:rPr>
              <a:t>1-детал; 2-ўлчаш </a:t>
            </a:r>
            <a:r>
              <a:rPr lang="ru-RU" dirty="0" err="1" smtClean="0">
                <a:latin typeface="Times New Roman" panose="02020603050405020304" pitchFamily="18" charset="0"/>
                <a:cs typeface="Times New Roman" panose="02020603050405020304" pitchFamily="18" charset="0"/>
              </a:rPr>
              <a:t>учлиги</a:t>
            </a:r>
            <a:r>
              <a:rPr lang="ru-RU" dirty="0" smtClean="0">
                <a:latin typeface="Times New Roman" panose="02020603050405020304" pitchFamily="18" charset="0"/>
                <a:cs typeface="Times New Roman" panose="02020603050405020304" pitchFamily="18" charset="0"/>
              </a:rPr>
              <a:t>; 3-ўзгартиргич; 4-ҳисоблагич; 5-сигнализация</a:t>
            </a:r>
            <a:r>
              <a:rPr lang="ru-RU" dirty="0" smtClean="0">
                <a:latin typeface="Times New Roman" panose="02020603050405020304" pitchFamily="18" charset="0"/>
                <a:cs typeface="Times New Roman" panose="02020603050405020304" pitchFamily="18" charset="0"/>
              </a:rPr>
              <a:t>; </a:t>
            </a:r>
          </a:p>
          <a:p>
            <a:pPr marL="0" indent="0" algn="ctr">
              <a:buNone/>
            </a:pPr>
            <a:r>
              <a:rPr lang="ru-RU" dirty="0" smtClean="0">
                <a:latin typeface="Times New Roman" panose="02020603050405020304" pitchFamily="18" charset="0"/>
                <a:cs typeface="Times New Roman" panose="02020603050405020304" pitchFamily="18" charset="0"/>
              </a:rPr>
              <a:t>6-оралиқ звено; 7-ижрочи механизм</a:t>
            </a:r>
            <a:endParaRPr lang="ru-RU" dirty="0">
              <a:latin typeface="Times New Roman" panose="02020603050405020304" pitchFamily="18" charset="0"/>
              <a:cs typeface="Times New Roman" panose="02020603050405020304" pitchFamily="18" charset="0"/>
            </a:endParaRPr>
          </a:p>
        </p:txBody>
      </p:sp>
      <p:pic>
        <p:nvPicPr>
          <p:cNvPr id="419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548680"/>
            <a:ext cx="8375173" cy="3648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1129814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Парчин мих типидаги буюмларга мўлжалланган пассив </a:t>
            </a:r>
            <a:r>
              <a:rPr lang="uz-Cyrl-UZ" sz="2800" dirty="0" smtClean="0">
                <a:latin typeface="Times New Roman" panose="02020603050405020304" pitchFamily="18" charset="0"/>
                <a:cs typeface="Times New Roman" panose="02020603050405020304" pitchFamily="18" charset="0"/>
              </a:rPr>
              <a:t>текшириш-саралаш </a:t>
            </a:r>
            <a:r>
              <a:rPr lang="uz-Cyrl-UZ" sz="2800" dirty="0">
                <a:latin typeface="Times New Roman" panose="02020603050405020304" pitchFamily="18" charset="0"/>
                <a:cs typeface="Times New Roman" panose="02020603050405020304" pitchFamily="18" charset="0"/>
              </a:rPr>
              <a:t>автоматининг схемаси (28.2-расм) қуйидагиларни ўз ичига олади: текшириладиган буюмни ўлчаш жойига узатадиган таъминлагич 1, магазин 2, парчин михнпнг диаметрини текширадиган ўлчаш қурилмаси 3, парчин михнинг узунлигини текширадиган ўлчаш қурилмаси 4 ва буюмларни икки гуруҳга ажратувчи саралаш қурилмаси 5.</a:t>
            </a:r>
          </a:p>
        </p:txBody>
      </p:sp>
    </p:spTree>
    <p:extLst>
      <p:ext uri="{BB962C8B-B14F-4D97-AF65-F5344CB8AC3E}">
        <p14:creationId xmlns:p14="http://schemas.microsoft.com/office/powerpoint/2010/main" val="391417734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5661248"/>
            <a:ext cx="8579296" cy="1080120"/>
          </a:xfrm>
        </p:spPr>
        <p:txBody>
          <a:bodyPr>
            <a:normAutofit/>
          </a:bodyPr>
          <a:lstStyle/>
          <a:p>
            <a:pPr marL="0" indent="0" algn="ctr">
              <a:buNone/>
            </a:pPr>
            <a:r>
              <a:rPr lang="ru-RU" dirty="0" smtClean="0">
                <a:latin typeface="Times New Roman" panose="02020603050405020304" pitchFamily="18" charset="0"/>
                <a:cs typeface="Times New Roman" panose="02020603050405020304" pitchFamily="18" charset="0"/>
              </a:rPr>
              <a:t>28.2-расм. </a:t>
            </a:r>
            <a:r>
              <a:rPr lang="ru-RU" dirty="0" err="1" smtClean="0">
                <a:latin typeface="Times New Roman" panose="02020603050405020304" pitchFamily="18" charset="0"/>
                <a:cs typeface="Times New Roman" panose="02020603050405020304" pitchFamily="18" charset="0"/>
              </a:rPr>
              <a:t>Текшириш-саралаш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автоматининг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схемаси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pic>
        <p:nvPicPr>
          <p:cNvPr id="430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0745" y="308872"/>
            <a:ext cx="5954173" cy="5208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41699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buNone/>
            </a:pPr>
            <a:r>
              <a:rPr lang="uz-Cyrl-UZ" sz="2600" dirty="0">
                <a:latin typeface="Times New Roman" panose="02020603050405020304" pitchFamily="18" charset="0"/>
                <a:cs typeface="Times New Roman" panose="02020603050405020304" pitchFamily="18" charset="0"/>
              </a:rPr>
              <a:t>Ишланган деталларни автоматик текширадиган қурилмалар одатда дастгоҳ яқинига қўйилади. Бу қурилмалар текшириш операцияларини ва қатор бошқа ишларни бажаради. Операциядан кейинги текширув текшириш қурилмасига совитувчи суюқлик, титраш, дастгоҳнинг эластик ва температура деформациялари таъсир қилмайдиган шароитда ўтказилади. Ўлчанадиган импульсни ўзгартирадиган электр контактли ўзгартиргичи бор текшириш автомати (28.3-расм) қуйидагича ишлайди</a:t>
            </a:r>
            <a:r>
              <a:rPr lang="uz-Cyrl-UZ" sz="2600" dirty="0" smtClean="0">
                <a:latin typeface="Times New Roman" panose="02020603050405020304" pitchFamily="18" charset="0"/>
                <a:cs typeface="Times New Roman" panose="02020603050405020304" pitchFamily="18" charset="0"/>
              </a:rPr>
              <a:t>.</a:t>
            </a:r>
          </a:p>
          <a:p>
            <a:pPr marL="0" indent="536575" algn="just">
              <a:buNone/>
            </a:pPr>
            <a:r>
              <a:rPr lang="uz-Cyrl-UZ" sz="2600" dirty="0">
                <a:latin typeface="Times New Roman" panose="02020603050405020304" pitchFamily="18" charset="0"/>
                <a:cs typeface="Times New Roman" panose="02020603050405020304" pitchFamily="18" charset="0"/>
              </a:rPr>
              <a:t>Сургич 14 текширилаётган детал 10 ни бункер 15 новидан бирламчи ўзгартиргич 1 нинг ўлчаш учлиги остига келтиради ва то детал тинчиб, текширилгунга қадар шу ҳолатда тутиб туради. Текшириш тугаши олдидан узгич туташиб ўзгартиргични электрон блок 3 га улайди</a:t>
            </a:r>
            <a:r>
              <a:rPr lang="uz-Cyrl-UZ" sz="2600" dirty="0" smtClean="0">
                <a:latin typeface="Times New Roman" panose="02020603050405020304" pitchFamily="18" charset="0"/>
                <a:cs typeface="Times New Roman" panose="02020603050405020304" pitchFamily="18" charset="0"/>
              </a:rPr>
              <a:t>.</a:t>
            </a:r>
            <a:endParaRPr lang="uz-Cyrl-UZ"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904011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buNone/>
            </a:pPr>
            <a:r>
              <a:rPr lang="uz-Cyrl-UZ" sz="2600" dirty="0">
                <a:latin typeface="Times New Roman" panose="02020603050405020304" pitchFamily="18" charset="0"/>
                <a:cs typeface="Times New Roman" panose="02020603050405020304" pitchFamily="18" charset="0"/>
              </a:rPr>
              <a:t>Агар деталнинг ўлчамлари белгиланган катталикда бўлса, у ҳолда бирламчи ўзгартиргич 1 нинг контактли ричаги контактлар 2 га тегмасдан ўрта вазиятни эгаллайди. Заслонкалар 8 ва 10 ёпилади. Сургич 14 детал 13 ни нов 12 га суриб туширади ва у берк заслонкаларда думалаб тайёр маҳсулотларга мўлжалланган очиқ яшик 4 га тушади.</a:t>
            </a:r>
          </a:p>
          <a:p>
            <a:pPr marL="0" indent="536575" algn="just">
              <a:buNone/>
            </a:pPr>
            <a:r>
              <a:rPr lang="uz-Cyrl-UZ" sz="2600" dirty="0">
                <a:latin typeface="Times New Roman" panose="02020603050405020304" pitchFamily="18" charset="0"/>
                <a:cs typeface="Times New Roman" panose="02020603050405020304" pitchFamily="18" charset="0"/>
              </a:rPr>
              <a:t>Агар деталнинг ўлчами йўл қўйилган энг катта ўлчамдан катта бўлса, юқориги контакт ишлаб кетади, шунда электромагнит 9 ҳам ишга тушиб заслонка 10 ни очади (брак «+»). Агар деталнинг ўлчами, схемада кўрсатилгандек, керагидан кичик бўлса, пастки контакт ишга тушади, электромагнит 6 якорни туширади, пружина: 5 заслонка 8 ни буриб брак («-») детал тушадиган яшик 7 нинг тешигини очади.</a:t>
            </a:r>
          </a:p>
        </p:txBody>
      </p:sp>
    </p:spTree>
    <p:extLst>
      <p:ext uri="{BB962C8B-B14F-4D97-AF65-F5344CB8AC3E}">
        <p14:creationId xmlns:p14="http://schemas.microsoft.com/office/powerpoint/2010/main" val="5062531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5589240"/>
            <a:ext cx="8424936" cy="1080120"/>
          </a:xfrm>
        </p:spPr>
        <p:txBody>
          <a:bodyPr>
            <a:noAutofit/>
          </a:bodyPr>
          <a:lstStyle/>
          <a:p>
            <a:pPr marL="0" indent="536575" algn="ctr">
              <a:lnSpc>
                <a:spcPct val="120000"/>
              </a:lnSpc>
              <a:buNone/>
            </a:pPr>
            <a:r>
              <a:rPr lang="ru-RU" sz="2800" dirty="0" smtClean="0">
                <a:latin typeface="Times New Roman" panose="02020603050405020304" pitchFamily="18" charset="0"/>
                <a:cs typeface="Times New Roman" panose="02020603050405020304" pitchFamily="18" charset="0"/>
              </a:rPr>
              <a:t>28.3-расм. Электр </a:t>
            </a:r>
            <a:r>
              <a:rPr lang="ru-RU" sz="2800" dirty="0" err="1" smtClean="0">
                <a:latin typeface="Times New Roman" panose="02020603050405020304" pitchFamily="18" charset="0"/>
                <a:cs typeface="Times New Roman" panose="02020603050405020304" pitchFamily="18" charset="0"/>
              </a:rPr>
              <a:t>контактли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ўзгартиргичи</a:t>
            </a:r>
            <a:r>
              <a:rPr lang="ru-RU" sz="2800" dirty="0" smtClean="0">
                <a:latin typeface="Times New Roman" panose="02020603050405020304" pitchFamily="18" charset="0"/>
                <a:cs typeface="Times New Roman" panose="02020603050405020304" pitchFamily="18" charset="0"/>
              </a:rPr>
              <a:t> бор </a:t>
            </a:r>
            <a:r>
              <a:rPr lang="ru-RU" sz="2800" dirty="0" err="1" smtClean="0">
                <a:latin typeface="Times New Roman" panose="02020603050405020304" pitchFamily="18" charset="0"/>
                <a:cs typeface="Times New Roman" panose="02020603050405020304" pitchFamily="18" charset="0"/>
              </a:rPr>
              <a:t>текшириш</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автоматининг</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схемаси</a:t>
            </a:r>
            <a:r>
              <a:rPr lang="ru-RU" sz="2800" dirty="0" smtClean="0">
                <a:latin typeface="Times New Roman" panose="02020603050405020304" pitchFamily="18" charset="0"/>
                <a:cs typeface="Times New Roman" panose="02020603050405020304" pitchFamily="18" charset="0"/>
              </a:rPr>
              <a:t>.</a:t>
            </a:r>
            <a:endParaRPr lang="uz-Cyrl-UZ" sz="2800" dirty="0">
              <a:latin typeface="Times New Roman" panose="02020603050405020304" pitchFamily="18" charset="0"/>
              <a:cs typeface="Times New Roman" panose="02020603050405020304" pitchFamily="18" charset="0"/>
            </a:endParaRPr>
          </a:p>
        </p:txBody>
      </p:sp>
      <p:pic>
        <p:nvPicPr>
          <p:cNvPr id="440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174" y="260648"/>
            <a:ext cx="6008162" cy="52452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013317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Деталларни ишлашдан олдин текшириш қурилмалари ҳимоя - блокировкалаш қурилмаларига киради (28.4-расм, а). Бу қурилмалар ишлаш учун келтирилаётган деталлар 2 ни текширишга имкон беради; шундай қилинганда кесувчи асбоб 4 ёки дастгоҳ 5 механизмлари синишининг олди олинади. Бу қурилма бирламчи ўзгартиргич 1 ни бошқарувчи механизм 3 ёрдамида яроқли заготовкалар 6 </a:t>
            </a:r>
            <a:r>
              <a:rPr lang="uz-Cyrl-UZ" sz="2800" dirty="0" smtClean="0">
                <a:latin typeface="Times New Roman" panose="02020603050405020304" pitchFamily="18" charset="0"/>
                <a:cs typeface="Times New Roman" panose="02020603050405020304" pitchFamily="18" charset="0"/>
              </a:rPr>
              <a:t>ни </a:t>
            </a:r>
            <a:r>
              <a:rPr lang="uz-Cyrl-UZ" sz="2800" dirty="0">
                <a:latin typeface="Times New Roman" panose="02020603050405020304" pitchFamily="18" charset="0"/>
                <a:cs typeface="Times New Roman" panose="02020603050405020304" pitchFamily="18" charset="0"/>
              </a:rPr>
              <a:t>дастгоҳга ўтказиб юборади ва яроқсиз заготовка 7 (брак «+») ёки 8 ни (брак «-») дастгоҳга ўтказмайди ёхуд уни тўхтатиб қўяди. Бундай қурилмалар баъзан ўлчаш заслонкалари деб юритилади.</a:t>
            </a:r>
          </a:p>
        </p:txBody>
      </p:sp>
    </p:spTree>
    <p:extLst>
      <p:ext uri="{BB962C8B-B14F-4D97-AF65-F5344CB8AC3E}">
        <p14:creationId xmlns:p14="http://schemas.microsoft.com/office/powerpoint/2010/main" val="9414150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10000"/>
              </a:lnSpc>
              <a:buNone/>
            </a:pPr>
            <a:r>
              <a:rPr lang="uz-Cyrl-UZ" sz="2700" dirty="0">
                <a:latin typeface="Times New Roman" panose="02020603050405020304" pitchFamily="18" charset="0"/>
                <a:cs typeface="Times New Roman" panose="02020603050405020304" pitchFamily="18" charset="0"/>
              </a:rPr>
              <a:t>Ишлов бериш жараёнида автоматик текширувчи қурилма (28.4-расм, б) детал ўлчамининг ўзгаришини унга ишлов бериш жараёнида бирламчи ўзгартиргич 4 билан текширади. Бирламчи ўзгартиргич уч контактли скоба 5 га ўрнатилган. Қўйим олиб ташлангач, ўзгартиргич 4 кучайтиргич 1 орқали дастгоҳнинг ижрочи қурилмаси 7 га. ишлов бериш режимини ўзгартириш, яъни хомаки жилвирлашдан тозалаб жилвирлаш, кейин эса ўлчамига етказиш режимига ўтиш ҳақида команда беради. Детал 6 нинг ўлчами белгиланган қийматга етганда дастгоҳ автоматик тарзда ишдан тўхтайди. Ишлов бераётганда сигнал лампалари 3 ёнган вақтда прибор 2 нинг кўрсатгичларига қараб детал 6 нинг ўлчамларини билиб олиш мумкин.</a:t>
            </a:r>
          </a:p>
        </p:txBody>
      </p:sp>
    </p:spTree>
    <p:extLst>
      <p:ext uri="{BB962C8B-B14F-4D97-AF65-F5344CB8AC3E}">
        <p14:creationId xmlns:p14="http://schemas.microsoft.com/office/powerpoint/2010/main" val="174190260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Деталларга ишлов берилиб бўлгандан сўнг уларнинг ўлчамларини автоматик текширувчи қурилмалар (28.4-расм, в) ишлов берилган ҳар бир деталнинг ўлчамларини ўзгартиргич 1 воситасида текширади ҳамда текшириш натижалари асосида дастгоҳнинг қўшимча созлаш механизмларига таъсир этади ёхуд </a:t>
            </a:r>
            <a:r>
              <a:rPr lang="uz-Cyrl-UZ" sz="2800" dirty="0" smtClean="0">
                <a:latin typeface="Times New Roman" panose="02020603050405020304" pitchFamily="18" charset="0"/>
                <a:cs typeface="Times New Roman" panose="02020603050405020304" pitchFamily="18" charset="0"/>
              </a:rPr>
              <a:t>яроқсиз </a:t>
            </a:r>
            <a:r>
              <a:rPr lang="uz-Cyrl-UZ" sz="2800" dirty="0">
                <a:latin typeface="Times New Roman" panose="02020603050405020304" pitchFamily="18" charset="0"/>
                <a:cs typeface="Times New Roman" panose="02020603050405020304" pitchFamily="18" charset="0"/>
              </a:rPr>
              <a:t>детал 3 (брак </a:t>
            </a:r>
            <a:r>
              <a:rPr lang="uz-Cyrl-UZ" sz="2800" dirty="0" smtClean="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ёки 4 (брак «–») пайдо бўлганда дастгоҳни тўхтатади. Яроқли деталлар 2, масалан, йиғиш жойига келади.</a:t>
            </a:r>
          </a:p>
        </p:txBody>
      </p:sp>
    </p:spTree>
    <p:extLst>
      <p:ext uri="{BB962C8B-B14F-4D97-AF65-F5344CB8AC3E}">
        <p14:creationId xmlns:p14="http://schemas.microsoft.com/office/powerpoint/2010/main" val="28850455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5445224"/>
            <a:ext cx="8424936" cy="1296144"/>
          </a:xfrm>
        </p:spPr>
        <p:txBody>
          <a:bodyPr>
            <a:noAutofit/>
          </a:bodyPr>
          <a:lstStyle/>
          <a:p>
            <a:pPr marL="0" indent="536575" algn="ctr">
              <a:spcBef>
                <a:spcPts val="0"/>
              </a:spcBef>
              <a:buNone/>
            </a:pPr>
            <a:r>
              <a:rPr lang="ru-RU" sz="2000" dirty="0" smtClean="0">
                <a:latin typeface="Times New Roman" panose="02020603050405020304" pitchFamily="18" charset="0"/>
                <a:cs typeface="Times New Roman" panose="02020603050405020304" pitchFamily="18" charset="0"/>
              </a:rPr>
              <a:t>28.4-расм.Актив </a:t>
            </a:r>
            <a:r>
              <a:rPr lang="ru-RU" sz="2000" dirty="0" err="1" smtClean="0">
                <a:latin typeface="Times New Roman" panose="02020603050405020304" pitchFamily="18" charset="0"/>
                <a:cs typeface="Times New Roman" panose="02020603050405020304" pitchFamily="18" charset="0"/>
              </a:rPr>
              <a:t>текшириш</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қурилмалари</a:t>
            </a:r>
            <a:r>
              <a:rPr lang="ru-RU" sz="2000" dirty="0" smtClean="0">
                <a:latin typeface="Times New Roman" panose="02020603050405020304" pitchFamily="18" charset="0"/>
                <a:cs typeface="Times New Roman" panose="02020603050405020304" pitchFamily="18" charset="0"/>
              </a:rPr>
              <a:t>:</a:t>
            </a:r>
          </a:p>
          <a:p>
            <a:pPr marL="0" indent="536575" algn="ctr">
              <a:spcBef>
                <a:spcPts val="0"/>
              </a:spcBef>
              <a:buNone/>
            </a:pPr>
            <a:r>
              <a:rPr lang="ru-RU" sz="2000" dirty="0" smtClean="0">
                <a:latin typeface="Times New Roman" panose="02020603050405020304" pitchFamily="18" charset="0"/>
                <a:cs typeface="Times New Roman" panose="02020603050405020304" pitchFamily="18" charset="0"/>
              </a:rPr>
              <a:t>а </a:t>
            </a:r>
            <a:r>
              <a:rPr lang="uz-Cyrl-UZ" sz="2000" i="1" dirty="0"/>
              <a:t>–</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ҳимоя-блокировкалаш</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қурилмаси</a:t>
            </a:r>
            <a:r>
              <a:rPr lang="ru-RU" sz="2000" dirty="0" smtClean="0">
                <a:latin typeface="Times New Roman" panose="02020603050405020304" pitchFamily="18" charset="0"/>
                <a:cs typeface="Times New Roman" panose="02020603050405020304" pitchFamily="18" charset="0"/>
              </a:rPr>
              <a:t>; б </a:t>
            </a:r>
            <a:r>
              <a:rPr lang="uz-Cyrl-UZ" sz="2000" i="1" dirty="0"/>
              <a:t>–</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ишлов</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бериш</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жараёнида</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текшириш</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қурилмаси</a:t>
            </a:r>
            <a:r>
              <a:rPr lang="ru-RU" sz="2000" dirty="0" smtClean="0">
                <a:latin typeface="Times New Roman" panose="02020603050405020304" pitchFamily="18" charset="0"/>
                <a:cs typeface="Times New Roman" panose="02020603050405020304" pitchFamily="18" charset="0"/>
              </a:rPr>
              <a:t>; в </a:t>
            </a:r>
            <a:r>
              <a:rPr lang="uz-Cyrl-UZ" sz="2000" i="1" dirty="0"/>
              <a:t>–</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ишлов</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берилиб</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бўлгандан</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сўнг</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текшириш</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қурилмаси</a:t>
            </a:r>
            <a:r>
              <a:rPr lang="ru-RU" sz="2000" dirty="0" smtClean="0">
                <a:latin typeface="Times New Roman" panose="02020603050405020304" pitchFamily="18" charset="0"/>
                <a:cs typeface="Times New Roman" panose="02020603050405020304" pitchFamily="18" charset="0"/>
              </a:rPr>
              <a:t>; г </a:t>
            </a:r>
            <a:r>
              <a:rPr lang="uz-Cyrl-UZ" sz="2000" i="1" dirty="0"/>
              <a:t>–</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ўзи</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созланадиган</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қурилма</a:t>
            </a:r>
            <a:r>
              <a:rPr lang="ru-RU" sz="2000" dirty="0" smtClean="0">
                <a:latin typeface="Times New Roman" panose="02020603050405020304" pitchFamily="18" charset="0"/>
                <a:cs typeface="Times New Roman" panose="02020603050405020304" pitchFamily="18" charset="0"/>
              </a:rPr>
              <a:t>.</a:t>
            </a:r>
          </a:p>
        </p:txBody>
      </p:sp>
      <p:pic>
        <p:nvPicPr>
          <p:cNvPr id="450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8999" y="116633"/>
            <a:ext cx="7475410" cy="52489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756021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buNone/>
            </a:pPr>
            <a:r>
              <a:rPr lang="uz-Cyrl-UZ" sz="2700" dirty="0">
                <a:latin typeface="Times New Roman" panose="02020603050405020304" pitchFamily="18" charset="0"/>
                <a:cs typeface="Times New Roman" panose="02020603050405020304" pitchFamily="18" charset="0"/>
              </a:rPr>
              <a:t>Қўшимча созлагичлар ишлов берилган деталларнигина эмас, балки асбоб кесувчи қиррасининг, жилвиртош кесувчи сиртининг ҳолатини ҳам текшириши мумкин. Қўшимча созлагичлар жилвирлаш дастгоҳларидан ташқари, токарлик, тиш кесиш ва бошқа дастгоҳларда ҳам кенг ишлатилади.</a:t>
            </a:r>
          </a:p>
          <a:p>
            <a:pPr marL="0" indent="536575" algn="just">
              <a:buNone/>
            </a:pPr>
            <a:r>
              <a:rPr lang="uz-Cyrl-UZ" sz="2700" dirty="0">
                <a:latin typeface="Times New Roman" panose="02020603050405020304" pitchFamily="18" charset="0"/>
                <a:cs typeface="Times New Roman" panose="02020603050405020304" pitchFamily="18" charset="0"/>
              </a:rPr>
              <a:t>Ишлов бериш жараёнида қўшимча созлаш билан бирга текшириш ишларини ҳам бажарадиган автоматик ёрдамчи созлагичлар (28.4-расм, г) аҳамиятга моликдир. Ўзгартиргич 1 ишлов бериш жараёнида деталлар 2 ўлчамларини автоматик равишда текширади, ўзгартиргич 3 эса ишлов берилган детал 4 нинг ўлчамларини қайтадан текширади ва шу тарзда биринчи ўзгартиргичнинг ишини текширади ва зарур бўлса, уни қўшимча созлайди.</a:t>
            </a:r>
          </a:p>
        </p:txBody>
      </p:sp>
    </p:spTree>
    <p:extLst>
      <p:ext uri="{BB962C8B-B14F-4D97-AF65-F5344CB8AC3E}">
        <p14:creationId xmlns:p14="http://schemas.microsoft.com/office/powerpoint/2010/main" val="41125658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Автомат линияларда пассив ва актив текшириш қурилмалари ишлатилади. Ҳозирги пайтда буюмларни берилган дастур бўйича текшириш тобора кенг қўлланилмоқда.</a:t>
            </a:r>
          </a:p>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Ичи бўш цилиндр, яримсфера, конус типидаги деталларни, сирти эгри чизиқли деталларни, шунингдек тешиклар, чиқиқлар ва ўйиқлар оралиғини текшириш учун координата ўлчаш машиналаридан фойдаланилади. Бу машиналарда ҳар бир координата фотоэлектрик қурилмалар ёрдамида ўлчанади ва ўлчаш головкалари берилган дастур бўйича автоматик равишда сурилади.</a:t>
            </a:r>
          </a:p>
        </p:txBody>
      </p:sp>
    </p:spTree>
    <p:extLst>
      <p:ext uri="{BB962C8B-B14F-4D97-AF65-F5344CB8AC3E}">
        <p14:creationId xmlns:p14="http://schemas.microsoft.com/office/powerpoint/2010/main" val="298040101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1988840"/>
            <a:ext cx="7938776" cy="2308324"/>
          </a:xfrm>
          <a:prstGeom prst="rect">
            <a:avLst/>
          </a:prstGeom>
          <a:noFill/>
        </p:spPr>
        <p:txBody>
          <a:bodyPr wrap="none" lIns="91440" tIns="45720" rIns="91440" bIns="45720">
            <a:prstTxWarp prst="textWave4">
              <a:avLst>
                <a:gd name="adj1" fmla="val 5966"/>
                <a:gd name="adj2" fmla="val 3206"/>
              </a:avLst>
            </a:prstTxWarp>
            <a:spAutoFit/>
          </a:bodyPr>
          <a:lstStyle/>
          <a:p>
            <a:pPr algn="ctr"/>
            <a:r>
              <a:rPr lang="uz-Cyrl-UZ" sz="7200" b="1" cap="none" spc="0" dirty="0" smtClean="0">
                <a:ln w="10541" cmpd="sng">
                  <a:solidFill>
                    <a:schemeClr val="accent1">
                      <a:shade val="88000"/>
                      <a:satMod val="110000"/>
                    </a:schemeClr>
                  </a:solidFill>
                  <a:prstDash val="solid"/>
                </a:ln>
                <a:solidFill>
                  <a:srgbClr val="FFFF00"/>
                </a:solidFill>
                <a:effectLst/>
                <a:latin typeface="Times New Roman" pitchFamily="18" charset="0"/>
                <a:cs typeface="Times New Roman" pitchFamily="18" charset="0"/>
              </a:rPr>
              <a:t>ЭЪТИБОРИНГИЗ </a:t>
            </a:r>
          </a:p>
          <a:p>
            <a:pPr algn="ctr"/>
            <a:r>
              <a:rPr lang="uz-Cyrl-UZ" sz="7200" b="1" cap="none" spc="0" dirty="0" smtClean="0">
                <a:ln w="10541" cmpd="sng">
                  <a:solidFill>
                    <a:schemeClr val="accent1">
                      <a:shade val="88000"/>
                      <a:satMod val="110000"/>
                    </a:schemeClr>
                  </a:solidFill>
                  <a:prstDash val="solid"/>
                </a:ln>
                <a:solidFill>
                  <a:srgbClr val="FFFF00"/>
                </a:solidFill>
                <a:effectLst/>
                <a:latin typeface="Times New Roman" pitchFamily="18" charset="0"/>
                <a:cs typeface="Times New Roman" pitchFamily="18" charset="0"/>
              </a:rPr>
              <a:t>УЧУН </a:t>
            </a:r>
            <a:r>
              <a:rPr lang="uz-Cyrl-UZ" sz="7200" b="1" dirty="0" smtClean="0">
                <a:ln w="10541" cmpd="sng">
                  <a:solidFill>
                    <a:schemeClr val="accent1">
                      <a:shade val="88000"/>
                      <a:satMod val="110000"/>
                    </a:schemeClr>
                  </a:solidFill>
                  <a:prstDash val="solid"/>
                </a:ln>
                <a:solidFill>
                  <a:srgbClr val="FFFF00"/>
                </a:solidFill>
                <a:latin typeface="Times New Roman" pitchFamily="18" charset="0"/>
                <a:cs typeface="Times New Roman" pitchFamily="18" charset="0"/>
              </a:rPr>
              <a:t>РАҲМАТ</a:t>
            </a:r>
            <a:endParaRPr lang="ru-RU" sz="7200" b="1" cap="none" spc="0" dirty="0">
              <a:ln w="10541" cmpd="sng">
                <a:solidFill>
                  <a:schemeClr val="accent1">
                    <a:shade val="88000"/>
                    <a:satMod val="110000"/>
                  </a:schemeClr>
                </a:solidFill>
                <a:prstDash val="solid"/>
              </a:ln>
              <a:solidFill>
                <a:srgbClr val="FFFF00"/>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64295566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4.xml><?xml version="1.0" encoding="utf-8"?>
<a:theme xmlns:a="http://schemas.openxmlformats.org/drawingml/2006/main" name="6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2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9327</TotalTime>
  <Words>2472</Words>
  <Application>Microsoft Office PowerPoint</Application>
  <PresentationFormat>Экран (4:3)</PresentationFormat>
  <Paragraphs>75</Paragraphs>
  <Slides>38</Slides>
  <Notes>0</Notes>
  <HiddenSlides>0</HiddenSlides>
  <MMClips>0</MMClips>
  <ScaleCrop>false</ScaleCrop>
  <HeadingPairs>
    <vt:vector size="4" baseType="variant">
      <vt:variant>
        <vt:lpstr>Тема</vt:lpstr>
      </vt:variant>
      <vt:variant>
        <vt:i4>6</vt:i4>
      </vt:variant>
      <vt:variant>
        <vt:lpstr>Заголовки слайдов</vt:lpstr>
      </vt:variant>
      <vt:variant>
        <vt:i4>38</vt:i4>
      </vt:variant>
    </vt:vector>
  </HeadingPairs>
  <TitlesOfParts>
    <vt:vector size="44" baseType="lpstr">
      <vt:lpstr>Тема Office</vt:lpstr>
      <vt:lpstr>1_Тема Office</vt:lpstr>
      <vt:lpstr>Воздушный поток</vt:lpstr>
      <vt:lpstr>6_Тема Office</vt:lpstr>
      <vt:lpstr>4_Тема Office</vt:lpstr>
      <vt:lpstr>2_Тема Office</vt:lpstr>
      <vt:lpstr>28-МАЪРУЗА. МАҲСУЛОТЛАРНИ САРАЛАШ ВА НАЗОРАТ ҚИЛИШНИ АВТОМАТЛАШТИРИШ.</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3-маъруза. Дастгоҳларнинг асосий қисмларини ишлаб чиқариш технологияси.</dc:title>
  <dc:creator>User</dc:creator>
  <cp:lastModifiedBy>Администратор</cp:lastModifiedBy>
  <cp:revision>289</cp:revision>
  <dcterms:created xsi:type="dcterms:W3CDTF">2019-09-16T05:35:35Z</dcterms:created>
  <dcterms:modified xsi:type="dcterms:W3CDTF">2021-05-30T15:08:11Z</dcterms:modified>
</cp:coreProperties>
</file>