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217C4392-8F39-46A4-AC2F-6AEC3DD0A921}" type="datetimeFigureOut">
              <a:rPr lang="ru-RU" smtClean="0"/>
              <a:t>18.10.2018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F086DE1-150F-4685-905D-AF50D10D2569}"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17C4392-8F39-46A4-AC2F-6AEC3DD0A921}" type="datetimeFigureOut">
              <a:rPr lang="ru-RU" smtClean="0"/>
              <a:t>18.10.2018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F086DE1-150F-4685-905D-AF50D10D2569}"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217C4392-8F39-46A4-AC2F-6AEC3DD0A921}" type="datetimeFigureOut">
              <a:rPr lang="ru-RU" smtClean="0"/>
              <a:t>18.10.2018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F086DE1-150F-4685-905D-AF50D10D2569}"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217C4392-8F39-46A4-AC2F-6AEC3DD0A921}" type="datetimeFigureOut">
              <a:rPr lang="ru-RU" smtClean="0"/>
              <a:t>18.10.2018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F086DE1-150F-4685-905D-AF50D10D2569}"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217C4392-8F39-46A4-AC2F-6AEC3DD0A921}" type="datetimeFigureOut">
              <a:rPr lang="ru-RU" smtClean="0"/>
              <a:t>18.10.2018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5F086DE1-150F-4685-905D-AF50D10D2569}"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217C4392-8F39-46A4-AC2F-6AEC3DD0A921}" type="datetimeFigureOut">
              <a:rPr lang="ru-RU" smtClean="0"/>
              <a:t>18.10.2018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5F086DE1-150F-4685-905D-AF50D10D2569}"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7C4392-8F39-46A4-AC2F-6AEC3DD0A921}" type="datetimeFigureOut">
              <a:rPr lang="ru-RU" smtClean="0"/>
              <a:t>18.10.2018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5F086DE1-150F-4685-905D-AF50D10D2569}"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217C4392-8F39-46A4-AC2F-6AEC3DD0A921}" type="datetimeFigureOut">
              <a:rPr lang="ru-RU" smtClean="0"/>
              <a:t>18.10.2018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F086DE1-150F-4685-905D-AF50D10D2569}"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217C4392-8F39-46A4-AC2F-6AEC3DD0A921}" type="datetimeFigureOut">
              <a:rPr lang="ru-RU" smtClean="0"/>
              <a:t>18.10.2018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F086DE1-150F-4685-905D-AF50D10D2569}"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217C4392-8F39-46A4-AC2F-6AEC3DD0A921}" type="datetimeFigureOut">
              <a:rPr lang="ru-RU" smtClean="0"/>
              <a:t>18.10.2018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F086DE1-150F-4685-905D-AF50D10D2569}"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217C4392-8F39-46A4-AC2F-6AEC3DD0A921}" type="datetimeFigureOut">
              <a:rPr lang="ru-RU" smtClean="0"/>
              <a:t>18.10.2018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F086DE1-150F-4685-905D-AF50D10D2569}" type="slidenum">
              <a:rPr lang="ru-RU" smtClean="0"/>
              <a:t>‹#›</a:t>
            </a:fld>
            <a:endParaRPr lang="ru-RU"/>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217C4392-8F39-46A4-AC2F-6AEC3DD0A921}" type="datetimeFigureOut">
              <a:rPr lang="ru-RU" smtClean="0"/>
              <a:t>18.10.2018</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5F086DE1-150F-4685-905D-AF50D10D2569}"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6.png"/><Relationship Id="rId1" Type="http://schemas.openxmlformats.org/officeDocument/2006/relationships/slideLayout" Target="../slideLayouts/slideLayout2.xml"/><Relationship Id="rId5" Type="http://schemas.microsoft.com/office/2007/relationships/hdphoto" Target="../media/hdphoto6.wdp"/><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p:txBody>
          <a:bodyPr/>
          <a:lstStyle/>
          <a:p>
            <a:r>
              <a:rPr lang="en-US" dirty="0" err="1" smtClean="0">
                <a:latin typeface="Times New Roman" pitchFamily="18" charset="0"/>
                <a:cs typeface="Times New Roman" pitchFamily="18" charset="0"/>
              </a:rPr>
              <a:t>Ma’ruzachi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Sultanov</a:t>
            </a:r>
            <a:r>
              <a:rPr lang="en-US" dirty="0" smtClean="0">
                <a:latin typeface="Times New Roman" pitchFamily="18" charset="0"/>
                <a:cs typeface="Times New Roman" pitchFamily="18" charset="0"/>
              </a:rPr>
              <a:t> I.R.</a:t>
            </a:r>
            <a:endParaRPr lang="ru-RU" dirty="0">
              <a:latin typeface="Times New Roman" pitchFamily="18" charset="0"/>
              <a:cs typeface="Times New Roman" pitchFamily="18" charset="0"/>
            </a:endParaRPr>
          </a:p>
        </p:txBody>
      </p:sp>
      <p:sp>
        <p:nvSpPr>
          <p:cNvPr id="2" name="Заголовок 1"/>
          <p:cNvSpPr>
            <a:spLocks noGrp="1"/>
          </p:cNvSpPr>
          <p:nvPr>
            <p:ph type="ctrTitle"/>
          </p:nvPr>
        </p:nvSpPr>
        <p:spPr>
          <a:xfrm>
            <a:off x="817581" y="188640"/>
            <a:ext cx="8074899" cy="4736817"/>
          </a:xfrm>
        </p:spPr>
        <p:txBody>
          <a:bodyPr/>
          <a:lstStyle/>
          <a:p>
            <a:pPr marL="182880" lvl="0" indent="0" algn="ctr">
              <a:buNone/>
            </a:pPr>
            <a:r>
              <a:rPr lang="en-US" sz="4400" dirty="0" smtClean="0">
                <a:solidFill>
                  <a:schemeClr val="tx1"/>
                </a:solidFill>
                <a:effectLst/>
                <a:latin typeface="Times New Roman" pitchFamily="18" charset="0"/>
                <a:cs typeface="Times New Roman" pitchFamily="18" charset="0"/>
              </a:rPr>
              <a:t>Microprocessor based automation</a:t>
            </a:r>
            <a:br>
              <a:rPr lang="en-US" sz="4400" dirty="0" smtClean="0">
                <a:solidFill>
                  <a:schemeClr val="tx1"/>
                </a:solidFill>
                <a:effectLst/>
                <a:latin typeface="Times New Roman" pitchFamily="18" charset="0"/>
                <a:cs typeface="Times New Roman" pitchFamily="18" charset="0"/>
              </a:rPr>
            </a:br>
            <a:r>
              <a:rPr lang="en-US" sz="4400" dirty="0">
                <a:solidFill>
                  <a:schemeClr val="tx1"/>
                </a:solidFill>
                <a:effectLst/>
                <a:latin typeface="Times New Roman" pitchFamily="18" charset="0"/>
                <a:cs typeface="Times New Roman" pitchFamily="18" charset="0"/>
              </a:rPr>
              <a:t/>
            </a:r>
            <a:br>
              <a:rPr lang="en-US" sz="4400" dirty="0">
                <a:solidFill>
                  <a:schemeClr val="tx1"/>
                </a:solidFill>
                <a:effectLst/>
                <a:latin typeface="Times New Roman" pitchFamily="18" charset="0"/>
                <a:cs typeface="Times New Roman" pitchFamily="18" charset="0"/>
              </a:rPr>
            </a:br>
            <a:r>
              <a:rPr lang="en-US" sz="4400" dirty="0" err="1" smtClean="0">
                <a:solidFill>
                  <a:schemeClr val="tx1"/>
                </a:solidFill>
                <a:effectLst/>
                <a:latin typeface="Times New Roman" pitchFamily="18" charset="0"/>
                <a:cs typeface="Times New Roman" pitchFamily="18" charset="0"/>
              </a:rPr>
              <a:t>Avtomatlashtirishning</a:t>
            </a:r>
            <a:r>
              <a:rPr lang="en-US" sz="4400" dirty="0" smtClean="0">
                <a:solidFill>
                  <a:schemeClr val="tx1"/>
                </a:solidFill>
                <a:effectLst/>
                <a:latin typeface="Times New Roman" pitchFamily="18" charset="0"/>
                <a:cs typeface="Times New Roman" pitchFamily="18" charset="0"/>
              </a:rPr>
              <a:t> </a:t>
            </a:r>
            <a:r>
              <a:rPr lang="en-US" sz="4400" dirty="0" err="1" smtClean="0">
                <a:solidFill>
                  <a:schemeClr val="tx1"/>
                </a:solidFill>
                <a:effectLst/>
                <a:latin typeface="Times New Roman" pitchFamily="18" charset="0"/>
                <a:cs typeface="Times New Roman" pitchFamily="18" charset="0"/>
              </a:rPr>
              <a:t>mikroprotsessorli</a:t>
            </a:r>
            <a:r>
              <a:rPr lang="en-US" sz="4400" dirty="0" smtClean="0">
                <a:solidFill>
                  <a:schemeClr val="tx1"/>
                </a:solidFill>
                <a:effectLst/>
                <a:latin typeface="Times New Roman" pitchFamily="18" charset="0"/>
                <a:cs typeface="Times New Roman" pitchFamily="18" charset="0"/>
              </a:rPr>
              <a:t> </a:t>
            </a:r>
            <a:r>
              <a:rPr lang="en-US" sz="4400" dirty="0" err="1" smtClean="0">
                <a:solidFill>
                  <a:schemeClr val="tx1"/>
                </a:solidFill>
                <a:effectLst/>
                <a:latin typeface="Times New Roman" pitchFamily="18" charset="0"/>
                <a:cs typeface="Times New Roman" pitchFamily="18" charset="0"/>
              </a:rPr>
              <a:t>vositalari</a:t>
            </a:r>
            <a:r>
              <a:rPr lang="ru-RU" sz="1400" dirty="0">
                <a:solidFill>
                  <a:schemeClr val="tx1"/>
                </a:solidFill>
                <a:effectLst/>
                <a:latin typeface="Times New Roman" pitchFamily="18" charset="0"/>
                <a:cs typeface="Times New Roman" pitchFamily="18" charset="0"/>
              </a:rPr>
              <a:t/>
            </a:r>
            <a:br>
              <a:rPr lang="ru-RU" sz="1400" dirty="0">
                <a:solidFill>
                  <a:schemeClr val="tx1"/>
                </a:solidFill>
                <a:effectLst/>
                <a:latin typeface="Times New Roman" pitchFamily="18" charset="0"/>
                <a:cs typeface="Times New Roman" pitchFamily="18" charset="0"/>
              </a:rPr>
            </a:br>
            <a:endParaRPr lang="ru-RU" sz="14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26016198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43000" y="731520"/>
            <a:ext cx="7029400" cy="4713704"/>
          </a:xfrm>
          <a:prstGeom prst="rect">
            <a:avLst/>
          </a:prstGeom>
        </p:spPr>
        <p:txBody>
          <a:bodyPr>
            <a:normAutofit/>
          </a:bodyPr>
          <a:lstStyle/>
          <a:p>
            <a:pPr marL="45720" indent="0">
              <a:buNone/>
            </a:pPr>
            <a:r>
              <a:rPr lang="uz-Cyrl-UZ" sz="1800" b="1" dirty="0">
                <a:solidFill>
                  <a:schemeClr val="tx1"/>
                </a:solidFill>
                <a:latin typeface="Times New Roman" pitchFamily="18" charset="0"/>
                <a:cs typeface="Times New Roman" pitchFamily="18" charset="0"/>
              </a:rPr>
              <a:t> </a:t>
            </a:r>
            <a:endParaRPr lang="ru-RU" sz="1800" dirty="0">
              <a:solidFill>
                <a:schemeClr val="tx1"/>
              </a:solidFill>
              <a:latin typeface="Times New Roman" pitchFamily="18" charset="0"/>
              <a:cs typeface="Times New Roman" pitchFamily="18" charset="0"/>
            </a:endParaRPr>
          </a:p>
          <a:p>
            <a:pPr marL="45720" indent="0" algn="ctr">
              <a:buNone/>
            </a:pPr>
            <a:r>
              <a:rPr lang="uz-Cyrl-UZ" sz="1800" b="1" dirty="0">
                <a:solidFill>
                  <a:schemeClr val="tx1"/>
                </a:solidFill>
                <a:latin typeface="Times New Roman" pitchFamily="18" charset="0"/>
                <a:cs typeface="Times New Roman" pitchFamily="18" charset="0"/>
              </a:rPr>
              <a:t>2-MAVZU</a:t>
            </a:r>
            <a:endParaRPr lang="ru-RU" sz="1800" dirty="0">
              <a:solidFill>
                <a:schemeClr val="tx1"/>
              </a:solidFill>
              <a:latin typeface="Times New Roman" pitchFamily="18" charset="0"/>
              <a:cs typeface="Times New Roman" pitchFamily="18" charset="0"/>
            </a:endParaRPr>
          </a:p>
          <a:p>
            <a:pPr marL="45720" indent="0">
              <a:buNone/>
            </a:pPr>
            <a:r>
              <a:rPr lang="en-US" sz="2000" dirty="0" smtClean="0">
                <a:solidFill>
                  <a:schemeClr val="tx1"/>
                </a:solidFill>
                <a:latin typeface="Times New Roman" pitchFamily="18" charset="0"/>
                <a:cs typeface="Times New Roman" pitchFamily="18" charset="0"/>
              </a:rPr>
              <a:t>	</a:t>
            </a:r>
          </a:p>
          <a:p>
            <a:pPr marL="45720" indent="0" algn="ctr">
              <a:buNone/>
            </a:pPr>
            <a:r>
              <a:rPr lang="en-US" sz="2000" b="1" dirty="0" err="1" smtClean="0">
                <a:solidFill>
                  <a:schemeClr val="tx1"/>
                </a:solidFill>
                <a:latin typeface="Times New Roman" pitchFamily="18" charset="0"/>
                <a:cs typeface="Times New Roman" pitchFamily="18" charset="0"/>
              </a:rPr>
              <a:t>MPlarni</a:t>
            </a:r>
            <a:r>
              <a:rPr lang="en-US" sz="2000" b="1" dirty="0" smtClean="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sinflari</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arxitekturasi</a:t>
            </a:r>
            <a:endParaRPr lang="ru-RU" sz="2000" dirty="0">
              <a:solidFill>
                <a:schemeClr val="tx1"/>
              </a:solidFill>
              <a:latin typeface="Times New Roman" pitchFamily="18" charset="0"/>
              <a:cs typeface="Times New Roman" pitchFamily="18" charset="0"/>
            </a:endParaRPr>
          </a:p>
          <a:p>
            <a:pPr marL="45720" indent="0">
              <a:buNone/>
            </a:pPr>
            <a:r>
              <a:rPr lang="en-US" sz="2000" b="1" dirty="0" err="1">
                <a:solidFill>
                  <a:schemeClr val="tx1"/>
                </a:solidFill>
                <a:latin typeface="Times New Roman" pitchFamily="18" charset="0"/>
                <a:cs typeface="Times New Roman" pitchFamily="18" charset="0"/>
              </a:rPr>
              <a:t>Reja</a:t>
            </a:r>
            <a:r>
              <a:rPr lang="en-US" sz="2000" b="1" dirty="0">
                <a:solidFill>
                  <a:schemeClr val="tx1"/>
                </a:solidFill>
                <a:latin typeface="Times New Roman" pitchFamily="18" charset="0"/>
                <a:cs typeface="Times New Roman" pitchFamily="18" charset="0"/>
              </a:rPr>
              <a:t>:</a:t>
            </a:r>
            <a:endParaRPr lang="ru-RU" sz="2000" dirty="0">
              <a:solidFill>
                <a:schemeClr val="tx1"/>
              </a:solidFill>
              <a:latin typeface="Times New Roman" pitchFamily="18" charset="0"/>
              <a:cs typeface="Times New Roman" pitchFamily="18" charset="0"/>
            </a:endParaRPr>
          </a:p>
          <a:p>
            <a:pPr marL="45720" indent="0">
              <a:buNone/>
            </a:pPr>
            <a:r>
              <a:rPr lang="en-US" sz="2000" b="1" dirty="0">
                <a:solidFill>
                  <a:schemeClr val="tx1"/>
                </a:solidFill>
                <a:latin typeface="Times New Roman" pitchFamily="18" charset="0"/>
                <a:cs typeface="Times New Roman" pitchFamily="18" charset="0"/>
              </a:rPr>
              <a:t>2.1. </a:t>
            </a:r>
            <a:r>
              <a:rPr lang="uz-Cyrl-UZ" sz="2000" dirty="0">
                <a:solidFill>
                  <a:schemeClr val="tx1"/>
                </a:solidFill>
                <a:latin typeface="Times New Roman" pitchFamily="18" charset="0"/>
                <a:cs typeface="Times New Roman" pitchFamily="18" charset="0"/>
              </a:rPr>
              <a:t>Fon-Neyman va Garvard arxitekturalari asosida tuzilgan MP ni tuzilishlari</a:t>
            </a:r>
            <a:r>
              <a:rPr lang="en-US" sz="2000" dirty="0">
                <a:solidFill>
                  <a:schemeClr val="tx1"/>
                </a:solidFill>
                <a:latin typeface="Times New Roman" pitchFamily="18" charset="0"/>
                <a:cs typeface="Times New Roman" pitchFamily="18" charset="0"/>
              </a:rPr>
              <a:t>.</a:t>
            </a:r>
            <a:endParaRPr lang="ru-RU" sz="2000" dirty="0">
              <a:solidFill>
                <a:schemeClr val="tx1"/>
              </a:solidFill>
              <a:latin typeface="Times New Roman" pitchFamily="18" charset="0"/>
              <a:cs typeface="Times New Roman" pitchFamily="18" charset="0"/>
            </a:endParaRPr>
          </a:p>
          <a:p>
            <a:pPr marL="45720" indent="0">
              <a:buNone/>
            </a:pPr>
            <a:r>
              <a:rPr lang="uz-Cyrl-UZ" sz="2000" b="1" dirty="0">
                <a:solidFill>
                  <a:schemeClr val="tx1"/>
                </a:solidFill>
                <a:latin typeface="Times New Roman" pitchFamily="18" charset="0"/>
                <a:cs typeface="Times New Roman" pitchFamily="18" charset="0"/>
              </a:rPr>
              <a:t>2.2. </a:t>
            </a:r>
            <a:r>
              <a:rPr lang="en-US" sz="2000" dirty="0">
                <a:solidFill>
                  <a:schemeClr val="tx1"/>
                </a:solidFill>
                <a:latin typeface="Times New Roman" pitchFamily="18" charset="0"/>
                <a:cs typeface="Times New Roman" pitchFamily="18" charset="0"/>
              </a:rPr>
              <a:t>MP </a:t>
            </a:r>
            <a:r>
              <a:rPr lang="en-US" sz="2000" dirty="0" err="1">
                <a:solidFill>
                  <a:schemeClr val="tx1"/>
                </a:solidFill>
                <a:latin typeface="Times New Roman" pitchFamily="18" charset="0"/>
                <a:cs typeface="Times New Roman" pitchFamily="18" charset="0"/>
              </a:rPr>
              <a:t>tarkibiga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kiruvchi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elementlar</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va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ularning</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asosiy</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vazifalari</a:t>
            </a:r>
            <a:r>
              <a:rPr lang="en-US" sz="2000" dirty="0">
                <a:solidFill>
                  <a:schemeClr val="tx1"/>
                </a:solidFill>
                <a:latin typeface="Times New Roman" pitchFamily="18" charset="0"/>
                <a:cs typeface="Times New Roman" pitchFamily="18" charset="0"/>
              </a:rPr>
              <a:t>.</a:t>
            </a:r>
            <a:endParaRPr lang="ru-RU" sz="2000" dirty="0">
              <a:solidFill>
                <a:schemeClr val="tx1"/>
              </a:solidFill>
              <a:latin typeface="Times New Roman" pitchFamily="18" charset="0"/>
              <a:cs typeface="Times New Roman" pitchFamily="18" charset="0"/>
            </a:endParaRPr>
          </a:p>
          <a:p>
            <a:pPr marL="45720" indent="0">
              <a:buNone/>
            </a:pPr>
            <a:r>
              <a:rPr lang="en-US" sz="2000" b="1" dirty="0">
                <a:solidFill>
                  <a:schemeClr val="tx1"/>
                </a:solidFill>
                <a:latin typeface="Times New Roman" pitchFamily="18" charset="0"/>
                <a:cs typeface="Times New Roman" pitchFamily="18" charset="0"/>
              </a:rPr>
              <a:t>2.3. </a:t>
            </a:r>
            <a:r>
              <a:rPr lang="en-US" sz="2000" dirty="0" err="1">
                <a:solidFill>
                  <a:schemeClr val="tx1"/>
                </a:solidFill>
                <a:latin typeface="Times New Roman" pitchFamily="18" charset="0"/>
                <a:cs typeface="Times New Roman" pitchFamily="18" charset="0"/>
              </a:rPr>
              <a:t>Rivojlangan</a:t>
            </a:r>
            <a:r>
              <a:rPr lang="en-US" sz="2000" dirty="0">
                <a:solidFill>
                  <a:schemeClr val="tx1"/>
                </a:solidFill>
                <a:latin typeface="Times New Roman" pitchFamily="18" charset="0"/>
                <a:cs typeface="Times New Roman" pitchFamily="18" charset="0"/>
              </a:rPr>
              <a:t> MP li </a:t>
            </a:r>
            <a:r>
              <a:rPr lang="en-US" sz="2000" dirty="0" err="1">
                <a:solidFill>
                  <a:schemeClr val="tx1"/>
                </a:solidFill>
                <a:latin typeface="Times New Roman" pitchFamily="18" charset="0"/>
                <a:cs typeface="Times New Roman" pitchFamily="18" charset="0"/>
              </a:rPr>
              <a:t>sistemaning</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logik</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tuzilishi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bloklarining</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tuzilishlari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bajaradigan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vazifalari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va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ishlash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prinsiplari</a:t>
            </a:r>
            <a:r>
              <a:rPr lang="en-US" sz="2000" dirty="0">
                <a:solidFill>
                  <a:schemeClr val="tx1"/>
                </a:solidFill>
                <a:latin typeface="Times New Roman" pitchFamily="18" charset="0"/>
                <a:cs typeface="Times New Roman" pitchFamily="18" charset="0"/>
              </a:rPr>
              <a:t>.</a:t>
            </a:r>
            <a:endParaRPr lang="ru-RU" sz="2000" dirty="0">
              <a:solidFill>
                <a:schemeClr val="tx1"/>
              </a:solidFill>
              <a:latin typeface="Times New Roman" pitchFamily="18" charset="0"/>
              <a:cs typeface="Times New Roman" pitchFamily="18" charset="0"/>
            </a:endParaRPr>
          </a:p>
          <a:p>
            <a:pPr marL="45720" indent="0">
              <a:buNone/>
            </a:pPr>
            <a:r>
              <a:rPr lang="en-US" sz="2000" b="1" dirty="0">
                <a:solidFill>
                  <a:schemeClr val="tx1"/>
                </a:solidFill>
                <a:latin typeface="Times New Roman" pitchFamily="18" charset="0"/>
                <a:cs typeface="Times New Roman" pitchFamily="18" charset="0"/>
              </a:rPr>
              <a:t>2.4. </a:t>
            </a:r>
            <a:r>
              <a:rPr lang="en-US" sz="2000" dirty="0" err="1">
                <a:solidFill>
                  <a:schemeClr val="tx1"/>
                </a:solidFill>
                <a:latin typeface="Times New Roman" pitchFamily="18" charset="0"/>
                <a:cs typeface="Times New Roman" pitchFamily="18" charset="0"/>
              </a:rPr>
              <a:t>Doimiy</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va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operativ</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xotira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qurilmalarning</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tuzilishi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va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ishlash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prinsiplari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asosiy</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tavsiflari</a:t>
            </a:r>
            <a:r>
              <a:rPr lang="en-US" sz="2000" dirty="0">
                <a:solidFill>
                  <a:schemeClr val="tx1"/>
                </a:solidFill>
                <a:latin typeface="Times New Roman" pitchFamily="18" charset="0"/>
                <a:cs typeface="Times New Roman" pitchFamily="18" charset="0"/>
              </a:rPr>
              <a:t>.</a:t>
            </a:r>
            <a:endParaRPr lang="ru-RU" sz="2000" dirty="0">
              <a:solidFill>
                <a:schemeClr val="tx1"/>
              </a:solidFill>
              <a:latin typeface="Times New Roman" pitchFamily="18" charset="0"/>
              <a:cs typeface="Times New Roman" pitchFamily="18" charset="0"/>
            </a:endParaRPr>
          </a:p>
          <a:p>
            <a:pPr marL="45720" indent="0">
              <a:buNone/>
            </a:pPr>
            <a:endParaRPr lang="ru-RU"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4862743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487582" y="692696"/>
            <a:ext cx="8352928" cy="1200329"/>
          </a:xfrm>
          <a:prstGeom prst="rect">
            <a:avLst/>
          </a:prstGeom>
        </p:spPr>
        <p:txBody>
          <a:bodyPr wrap="square">
            <a:spAutoFit/>
          </a:bodyPr>
          <a:lstStyle/>
          <a:p>
            <a:pPr algn="ctr"/>
            <a:r>
              <a:rPr lang="uz-Cyrl-UZ" dirty="0" smtClean="0">
                <a:latin typeface="Times New Roman" pitchFamily="18" charset="0"/>
                <a:cs typeface="Times New Roman" pitchFamily="18" charset="0"/>
              </a:rPr>
              <a:t>Fon-Neyman </a:t>
            </a:r>
            <a:r>
              <a:rPr lang="uz-Cyrl-UZ" dirty="0">
                <a:latin typeface="Times New Roman" pitchFamily="18" charset="0"/>
                <a:cs typeface="Times New Roman" pitchFamily="18" charset="0"/>
              </a:rPr>
              <a:t>va Garvard arxitekturalari asosida tuzilgan MP ni tuzilishlari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just"/>
            <a:r>
              <a:rPr lang="en-US" dirty="0" err="1">
                <a:latin typeface="Times New Roman" pitchFamily="18" charset="0"/>
                <a:cs typeface="Times New Roman" pitchFamily="18" charset="0"/>
              </a:rPr>
              <a:t>Fon-Neyman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arxitekturasining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asosiy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xususiyatiga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umumiy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xotirasini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programmalar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ma’lumotlarni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saqlash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uchun</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ishlati</a:t>
            </a:r>
            <a:r>
              <a:rPr lang="ru-RU" dirty="0" smtClean="0">
                <a:latin typeface="Times New Roman" pitchFamily="18" charset="0"/>
                <a:cs typeface="Times New Roman" pitchFamily="18" charset="0"/>
              </a:rPr>
              <a:t>д</a:t>
            </a:r>
            <a:r>
              <a:rPr lang="en-US" dirty="0" err="1" smtClean="0">
                <a:latin typeface="Times New Roman" pitchFamily="18" charset="0"/>
                <a:cs typeface="Times New Roman" pitchFamily="18" charset="0"/>
              </a:rPr>
              <a:t>ishidadir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arxitekturasi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quyidagi</a:t>
            </a: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rasmda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keltirilgan</a:t>
            </a:r>
            <a:r>
              <a:rPr lang="en-US" dirty="0">
                <a:latin typeface="Times New Roman" pitchFamily="18" charset="0"/>
                <a:cs typeface="Times New Roman" pitchFamily="18" charset="0"/>
              </a:rPr>
              <a:t> (2.1-rasm.)</a:t>
            </a:r>
            <a:endParaRPr lang="ru-RU" dirty="0">
              <a:latin typeface="Times New Roman" pitchFamily="18" charset="0"/>
              <a:cs typeface="Times New Roman" pitchFamily="18" charset="0"/>
            </a:endParaRPr>
          </a:p>
        </p:txBody>
      </p:sp>
      <p:pic>
        <p:nvPicPr>
          <p:cNvPr id="1027" name="Picture 3"/>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l="27959" t="22254" r="29768" b="25284"/>
          <a:stretch/>
        </p:blipFill>
        <p:spPr bwMode="auto">
          <a:xfrm>
            <a:off x="1547664" y="2132856"/>
            <a:ext cx="5500255" cy="38377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195823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3568" y="731520"/>
            <a:ext cx="8280920" cy="5073744"/>
          </a:xfrm>
          <a:prstGeom prst="rect">
            <a:avLst/>
          </a:prstGeom>
        </p:spPr>
        <p:txBody>
          <a:bodyPr>
            <a:noAutofit/>
          </a:bodyPr>
          <a:lstStyle/>
          <a:p>
            <a:pPr marL="45720" indent="0" algn="just">
              <a:buNone/>
            </a:pP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Fon-Neyman</a:t>
            </a:r>
            <a:r>
              <a:rPr lang="en-US" sz="2400" dirty="0" smtClean="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arxitekturasining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asosiy</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ustunligi</a:t>
            </a:r>
            <a:r>
              <a:rPr lang="en-US" sz="2400" dirty="0">
                <a:solidFill>
                  <a:schemeClr val="tx1"/>
                </a:solidFill>
                <a:latin typeface="Times New Roman" pitchFamily="18" charset="0"/>
                <a:cs typeface="Times New Roman" pitchFamily="18" charset="0"/>
              </a:rPr>
              <a:t> MPS </a:t>
            </a:r>
            <a:r>
              <a:rPr lang="en-US" sz="2400" dirty="0" err="1">
                <a:solidFill>
                  <a:schemeClr val="tx1"/>
                </a:solidFill>
                <a:latin typeface="Times New Roman" pitchFamily="18" charset="0"/>
                <a:cs typeface="Times New Roman" pitchFamily="18" charset="0"/>
              </a:rPr>
              <a:t>qurilmalarining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soddalashtirilishi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chunki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unda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faqat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bitta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umumiy</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xotiraga</a:t>
            </a:r>
            <a:r>
              <a:rPr lang="en-US" sz="2400" dirty="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murojat</a:t>
            </a:r>
            <a:r>
              <a:rPr lang="en-US" sz="2400" dirty="0" smtClean="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qilish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amalga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oshiriladi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Bundan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tashqari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xotiraning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yagona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kengligining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ishlatilish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resurslarini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programmalar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ma’lumotlar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kengliklari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orasida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operativ</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qayta</a:t>
            </a:r>
            <a:r>
              <a:rPr lang="en-US" sz="2400" dirty="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joy</a:t>
            </a:r>
            <a:r>
              <a:rPr lang="en-US" sz="2400" dirty="0" err="1">
                <a:solidFill>
                  <a:schemeClr val="tx1"/>
                </a:solidFill>
                <a:latin typeface="Times New Roman" pitchFamily="18" charset="0"/>
                <a:cs typeface="Times New Roman" pitchFamily="18" charset="0"/>
              </a:rPr>
              <a:t>l</a:t>
            </a:r>
            <a:r>
              <a:rPr lang="en-US" sz="2400" dirty="0" err="1" smtClean="0">
                <a:solidFill>
                  <a:schemeClr val="tx1"/>
                </a:solidFill>
                <a:latin typeface="Times New Roman" pitchFamily="18" charset="0"/>
                <a:cs typeface="Times New Roman" pitchFamily="18" charset="0"/>
              </a:rPr>
              <a:t>ashtirish</a:t>
            </a:r>
            <a:r>
              <a:rPr lang="en-US" sz="2400" dirty="0" smtClean="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imkonini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beradi</a:t>
            </a:r>
            <a:r>
              <a:rPr lang="en-US" sz="2400" dirty="0">
                <a:solidFill>
                  <a:schemeClr val="tx1"/>
                </a:solidFill>
                <a:latin typeface="Times New Roman" pitchFamily="18" charset="0"/>
                <a:cs typeface="Times New Roman" pitchFamily="18" charset="0"/>
              </a:rPr>
              <a:t>. Bu </a:t>
            </a:r>
            <a:r>
              <a:rPr lang="en-US" sz="2400" dirty="0" err="1">
                <a:solidFill>
                  <a:schemeClr val="tx1"/>
                </a:solidFill>
                <a:latin typeface="Times New Roman" pitchFamily="18" charset="0"/>
                <a:cs typeface="Times New Roman" pitchFamily="18" charset="0"/>
              </a:rPr>
              <a:t>esa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ishlab</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chiqaruvchining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dasturiy</a:t>
            </a:r>
            <a:r>
              <a:rPr lang="en-US" sz="2400" dirty="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ta’minoti</a:t>
            </a:r>
            <a:r>
              <a:rPr lang="en-US" sz="2400" dirty="0" smtClean="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nuqtai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nazaridan</a:t>
            </a:r>
            <a:r>
              <a:rPr lang="en-US" sz="2400" dirty="0">
                <a:solidFill>
                  <a:schemeClr val="tx1"/>
                </a:solidFill>
                <a:latin typeface="Times New Roman" pitchFamily="18" charset="0"/>
                <a:cs typeface="Times New Roman" pitchFamily="18" charset="0"/>
              </a:rPr>
              <a:t> MPS </a:t>
            </a:r>
            <a:r>
              <a:rPr lang="en-US" sz="2400" dirty="0" err="1" smtClean="0">
                <a:solidFill>
                  <a:schemeClr val="tx1"/>
                </a:solidFill>
                <a:latin typeface="Times New Roman" pitchFamily="18" charset="0"/>
                <a:cs typeface="Times New Roman" pitchFamily="18" charset="0"/>
              </a:rPr>
              <a:t>egiluvchanligini</a:t>
            </a:r>
            <a:r>
              <a:rPr lang="en-US" sz="2400" dirty="0" smtClean="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deyarli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oshiradi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Stekning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umumiy</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xotirada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joylashtiritishi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uning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tashkil</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etuvchilariga</a:t>
            </a:r>
            <a:r>
              <a:rPr lang="en-US" sz="2400" dirty="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dasturlashni</a:t>
            </a:r>
            <a:r>
              <a:rPr lang="en-US" sz="2400" dirty="0" smtClean="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yengillashtiradi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Shuning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uchun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Fon-Neyman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arxitekturasi</a:t>
            </a:r>
            <a:r>
              <a:rPr lang="en-US" sz="2400" dirty="0">
                <a:solidFill>
                  <a:schemeClr val="tx1"/>
                </a:solidFill>
                <a:latin typeface="Times New Roman" pitchFamily="18" charset="0"/>
                <a:cs typeface="Times New Roman" pitchFamily="18" charset="0"/>
              </a:rPr>
              <a:t> universal </a:t>
            </a:r>
            <a:r>
              <a:rPr lang="en-US" sz="2400" dirty="0" err="1">
                <a:solidFill>
                  <a:schemeClr val="tx1"/>
                </a:solidFill>
                <a:latin typeface="Times New Roman" pitchFamily="18" charset="0"/>
                <a:cs typeface="Times New Roman" pitchFamily="18" charset="0"/>
              </a:rPr>
              <a:t>kompyuterlarni</a:t>
            </a:r>
            <a:r>
              <a:rPr lang="en-US" sz="2400" dirty="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shuningdek</a:t>
            </a:r>
            <a:r>
              <a:rPr lang="en-US" sz="2400" dirty="0" smtClean="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shaxsiy</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kompyuterlarning</a:t>
            </a:r>
            <a:r>
              <a:rPr lang="en-US" sz="2400" dirty="0">
                <a:solidFill>
                  <a:schemeClr val="tx1"/>
                </a:solidFill>
                <a:latin typeface="Times New Roman" pitchFamily="18" charset="0"/>
                <a:cs typeface="Times New Roman" pitchFamily="18" charset="0"/>
              </a:rPr>
              <a:t> ham </a:t>
            </a:r>
            <a:r>
              <a:rPr lang="en-US" sz="2400" dirty="0" err="1">
                <a:solidFill>
                  <a:schemeClr val="tx1"/>
                </a:solidFill>
                <a:latin typeface="Times New Roman" pitchFamily="18" charset="0"/>
                <a:cs typeface="Times New Roman" pitchFamily="18" charset="0"/>
              </a:rPr>
              <a:t>asosiy</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arxitekturasi</a:t>
            </a:r>
            <a:r>
              <a:rPr lang="en-US" sz="2400" dirty="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bo‘lgani</a:t>
            </a:r>
            <a:r>
              <a:rPr lang="en-US" sz="2400" dirty="0" smtClean="0">
                <a:solidFill>
                  <a:schemeClr val="tx1"/>
                </a:solidFill>
                <a:latin typeface="Times New Roman" pitchFamily="18" charset="0"/>
                <a:cs typeface="Times New Roman" pitchFamily="18" charset="0"/>
              </a:rPr>
              <a:t> </a:t>
            </a:r>
            <a:r>
              <a:rPr lang="en-US" sz="2400" dirty="0">
                <a:solidFill>
                  <a:schemeClr val="tx1"/>
                </a:solidFill>
                <a:latin typeface="Times New Roman" pitchFamily="18" charset="0"/>
                <a:cs typeface="Times New Roman" pitchFamily="18" charset="0"/>
              </a:rPr>
              <a:t>ham </a:t>
            </a:r>
            <a:r>
              <a:rPr lang="en-US" sz="2400" dirty="0" err="1">
                <a:solidFill>
                  <a:schemeClr val="tx1"/>
                </a:solidFill>
                <a:latin typeface="Times New Roman" pitchFamily="18" charset="0"/>
                <a:cs typeface="Times New Roman" pitchFamily="18" charset="0"/>
              </a:rPr>
              <a:t>tasodif</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emas</a:t>
            </a:r>
            <a:r>
              <a:rPr lang="en-US" sz="2400" dirty="0">
                <a:solidFill>
                  <a:schemeClr val="tx1"/>
                </a:solidFill>
                <a:latin typeface="Times New Roman" pitchFamily="18" charset="0"/>
                <a:cs typeface="Times New Roman" pitchFamily="18" charset="0"/>
              </a:rPr>
              <a:t>.</a:t>
            </a:r>
            <a:endParaRPr lang="ru-RU" sz="2400" dirty="0">
              <a:solidFill>
                <a:schemeClr val="tx1"/>
              </a:solidFill>
              <a:latin typeface="Times New Roman" pitchFamily="18" charset="0"/>
              <a:cs typeface="Times New Roman" pitchFamily="18" charset="0"/>
            </a:endParaRPr>
          </a:p>
          <a:p>
            <a:pPr marL="45720" indent="0" algn="just">
              <a:buNone/>
            </a:pPr>
            <a:r>
              <a:rPr lang="en-US" sz="2400" b="1" cap="small" dirty="0">
                <a:solidFill>
                  <a:schemeClr val="tx1"/>
                </a:solidFill>
                <a:latin typeface="Times New Roman" pitchFamily="18" charset="0"/>
                <a:cs typeface="Times New Roman" pitchFamily="18" charset="0"/>
              </a:rPr>
              <a:t> </a:t>
            </a:r>
            <a:endParaRPr lang="ru-RU" sz="24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29921079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43000" y="731520"/>
            <a:ext cx="7533456" cy="5289768"/>
          </a:xfrm>
          <a:prstGeom prst="rect">
            <a:avLst/>
          </a:prstGeom>
        </p:spPr>
        <p:txBody>
          <a:bodyPr>
            <a:normAutofit/>
          </a:bodyPr>
          <a:lstStyle/>
          <a:p>
            <a:pPr marL="45720" indent="0" algn="just">
              <a:buNone/>
            </a:pPr>
            <a:r>
              <a:rPr lang="en-US" sz="2400" dirty="0" smtClean="0">
                <a:solidFill>
                  <a:schemeClr val="tx1"/>
                </a:solidFill>
              </a:rPr>
              <a:t>	GARVARD </a:t>
            </a:r>
            <a:r>
              <a:rPr lang="en-US" sz="2400" dirty="0">
                <a:solidFill>
                  <a:schemeClr val="tx1"/>
                </a:solidFill>
              </a:rPr>
              <a:t>ARXITEKTURASI ASOSIDAGI MK</a:t>
            </a:r>
            <a:endParaRPr lang="ru-RU" sz="2400" dirty="0">
              <a:solidFill>
                <a:schemeClr val="tx1"/>
              </a:solidFill>
            </a:endParaRPr>
          </a:p>
          <a:p>
            <a:pPr marL="45720" indent="0" algn="just">
              <a:buNone/>
            </a:pPr>
            <a:r>
              <a:rPr lang="en-US" sz="2400" dirty="0" smtClean="0">
                <a:solidFill>
                  <a:schemeClr val="tx1"/>
                </a:solidFill>
              </a:rPr>
              <a:t>	</a:t>
            </a:r>
            <a:r>
              <a:rPr lang="en-US" sz="2400" dirty="0" err="1" smtClean="0">
                <a:solidFill>
                  <a:schemeClr val="tx1"/>
                </a:solidFill>
              </a:rPr>
              <a:t>Garvard</a:t>
            </a:r>
            <a:r>
              <a:rPr lang="en-US" sz="2400" dirty="0" smtClean="0">
                <a:solidFill>
                  <a:schemeClr val="tx1"/>
                </a:solidFill>
              </a:rPr>
              <a:t> </a:t>
            </a:r>
            <a:r>
              <a:rPr lang="en-US" sz="2400" dirty="0" err="1">
                <a:solidFill>
                  <a:schemeClr val="tx1"/>
                </a:solidFill>
              </a:rPr>
              <a:t>arxitekturasining</a:t>
            </a:r>
            <a:r>
              <a:rPr lang="en-US" sz="2400" dirty="0">
                <a:solidFill>
                  <a:schemeClr val="tx1"/>
                </a:solidFill>
              </a:rPr>
              <a:t> </a:t>
            </a:r>
            <a:r>
              <a:rPr lang="en-US" sz="2400" dirty="0" err="1">
                <a:solidFill>
                  <a:schemeClr val="tx1"/>
                </a:solidFill>
              </a:rPr>
              <a:t>asosiy</a:t>
            </a:r>
            <a:r>
              <a:rPr lang="en-US" sz="2400" dirty="0">
                <a:solidFill>
                  <a:schemeClr val="tx1"/>
                </a:solidFill>
              </a:rPr>
              <a:t> </a:t>
            </a:r>
            <a:r>
              <a:rPr lang="en-US" sz="2400" dirty="0" err="1">
                <a:solidFill>
                  <a:schemeClr val="tx1"/>
                </a:solidFill>
              </a:rPr>
              <a:t>xususiyatiga</a:t>
            </a:r>
            <a:r>
              <a:rPr lang="en-US" sz="2400" dirty="0">
                <a:solidFill>
                  <a:schemeClr val="tx1"/>
                </a:solidFill>
              </a:rPr>
              <a:t>, </a:t>
            </a:r>
            <a:r>
              <a:rPr lang="en-US" sz="2400" dirty="0" err="1">
                <a:solidFill>
                  <a:schemeClr val="tx1"/>
                </a:solidFill>
              </a:rPr>
              <a:t>uning</a:t>
            </a:r>
            <a:r>
              <a:rPr lang="en-US" sz="2400" dirty="0">
                <a:solidFill>
                  <a:schemeClr val="tx1"/>
                </a:solidFill>
              </a:rPr>
              <a:t> </a:t>
            </a:r>
            <a:r>
              <a:rPr lang="en-US" sz="2400" dirty="0" err="1">
                <a:solidFill>
                  <a:schemeClr val="tx1"/>
                </a:solidFill>
              </a:rPr>
              <a:t>alohida</a:t>
            </a:r>
            <a:r>
              <a:rPr lang="en-US" sz="2400" dirty="0">
                <a:solidFill>
                  <a:schemeClr val="tx1"/>
                </a:solidFill>
              </a:rPr>
              <a:t> </a:t>
            </a:r>
            <a:r>
              <a:rPr lang="en-US" sz="2400" dirty="0" err="1">
                <a:solidFill>
                  <a:schemeClr val="tx1"/>
                </a:solidFill>
              </a:rPr>
              <a:t>adresli</a:t>
            </a:r>
            <a:r>
              <a:rPr lang="en-US" sz="2400" dirty="0">
                <a:solidFill>
                  <a:schemeClr val="tx1"/>
                </a:solidFill>
              </a:rPr>
              <a:t> </a:t>
            </a:r>
            <a:r>
              <a:rPr lang="en-US" sz="2400" dirty="0" err="1">
                <a:solidFill>
                  <a:schemeClr val="tx1"/>
                </a:solidFill>
              </a:rPr>
              <a:t>fazalarini</a:t>
            </a:r>
            <a:r>
              <a:rPr lang="en-US" sz="2400" dirty="0">
                <a:solidFill>
                  <a:schemeClr val="tx1"/>
                </a:solidFill>
              </a:rPr>
              <a:t> </a:t>
            </a:r>
            <a:r>
              <a:rPr lang="en-US" sz="2400" dirty="0" err="1">
                <a:solidFill>
                  <a:schemeClr val="tx1"/>
                </a:solidFill>
              </a:rPr>
              <a:t>buyruqlar</a:t>
            </a:r>
            <a:r>
              <a:rPr lang="en-US" sz="2400" dirty="0">
                <a:solidFill>
                  <a:schemeClr val="tx1"/>
                </a:solidFill>
              </a:rPr>
              <a:t> </a:t>
            </a:r>
            <a:r>
              <a:rPr lang="en-US" sz="2400" dirty="0" err="1">
                <a:solidFill>
                  <a:schemeClr val="tx1"/>
                </a:solidFill>
              </a:rPr>
              <a:t>va</a:t>
            </a:r>
            <a:r>
              <a:rPr lang="en-US" sz="2400" dirty="0">
                <a:solidFill>
                  <a:schemeClr val="tx1"/>
                </a:solidFill>
              </a:rPr>
              <a:t> </a:t>
            </a:r>
            <a:r>
              <a:rPr lang="en-US" sz="2400" dirty="0" err="1">
                <a:solidFill>
                  <a:schemeClr val="tx1"/>
                </a:solidFill>
              </a:rPr>
              <a:t>ma’lumotlarni</a:t>
            </a:r>
            <a:r>
              <a:rPr lang="en-US" sz="2400" dirty="0">
                <a:solidFill>
                  <a:schemeClr val="tx1"/>
                </a:solidFill>
              </a:rPr>
              <a:t> </a:t>
            </a:r>
            <a:r>
              <a:rPr lang="en-US" sz="2400" dirty="0" err="1">
                <a:solidFill>
                  <a:schemeClr val="tx1"/>
                </a:solidFill>
              </a:rPr>
              <a:t>saqlash</a:t>
            </a:r>
            <a:r>
              <a:rPr lang="en-US" sz="2400" dirty="0">
                <a:solidFill>
                  <a:schemeClr val="tx1"/>
                </a:solidFill>
              </a:rPr>
              <a:t> </a:t>
            </a:r>
            <a:r>
              <a:rPr lang="en-US" sz="2400" dirty="0" err="1">
                <a:solidFill>
                  <a:schemeClr val="tx1"/>
                </a:solidFill>
              </a:rPr>
              <a:t>uchun</a:t>
            </a:r>
            <a:r>
              <a:rPr lang="en-US" sz="2400" dirty="0">
                <a:solidFill>
                  <a:schemeClr val="tx1"/>
                </a:solidFill>
              </a:rPr>
              <a:t> </a:t>
            </a:r>
            <a:r>
              <a:rPr lang="en-US" sz="2400" dirty="0" err="1">
                <a:solidFill>
                  <a:schemeClr val="tx1"/>
                </a:solidFill>
              </a:rPr>
              <a:t>ishlatilishi</a:t>
            </a:r>
            <a:r>
              <a:rPr lang="en-US" sz="2400" dirty="0">
                <a:solidFill>
                  <a:schemeClr val="tx1"/>
                </a:solidFill>
              </a:rPr>
              <a:t> </a:t>
            </a:r>
            <a:r>
              <a:rPr lang="en-US" sz="2400" dirty="0" err="1">
                <a:solidFill>
                  <a:schemeClr val="tx1"/>
                </a:solidFill>
              </a:rPr>
              <a:t>kiradi</a:t>
            </a:r>
            <a:r>
              <a:rPr lang="en-US" sz="2400" dirty="0">
                <a:solidFill>
                  <a:schemeClr val="tx1"/>
                </a:solidFill>
              </a:rPr>
              <a:t>, </a:t>
            </a:r>
            <a:r>
              <a:rPr lang="en-US" sz="2400" dirty="0" err="1">
                <a:solidFill>
                  <a:schemeClr val="tx1"/>
                </a:solidFill>
              </a:rPr>
              <a:t>bu</a:t>
            </a:r>
            <a:r>
              <a:rPr lang="en-US" sz="2400" dirty="0">
                <a:solidFill>
                  <a:schemeClr val="tx1"/>
                </a:solidFill>
              </a:rPr>
              <a:t> </a:t>
            </a:r>
            <a:r>
              <a:rPr lang="en-US" sz="2400" dirty="0" smtClean="0">
                <a:solidFill>
                  <a:schemeClr val="tx1"/>
                </a:solidFill>
              </a:rPr>
              <a:t>2.2- </a:t>
            </a:r>
            <a:r>
              <a:rPr lang="en-US" sz="2400" dirty="0" err="1">
                <a:solidFill>
                  <a:schemeClr val="tx1"/>
                </a:solidFill>
              </a:rPr>
              <a:t>rasmda</a:t>
            </a:r>
            <a:r>
              <a:rPr lang="en-US" sz="2400" dirty="0">
                <a:solidFill>
                  <a:schemeClr val="tx1"/>
                </a:solidFill>
              </a:rPr>
              <a:t> </a:t>
            </a:r>
            <a:r>
              <a:rPr lang="en-US" sz="2400" dirty="0" err="1" smtClean="0">
                <a:solidFill>
                  <a:schemeClr val="tx1"/>
                </a:solidFill>
              </a:rPr>
              <a:t>ko‘rsatilgan</a:t>
            </a:r>
            <a:r>
              <a:rPr lang="en-US" sz="2400" dirty="0">
                <a:solidFill>
                  <a:schemeClr val="tx1"/>
                </a:solidFill>
              </a:rPr>
              <a:t>.</a:t>
            </a:r>
            <a:endParaRPr lang="ru-RU" sz="2400" dirty="0">
              <a:solidFill>
                <a:schemeClr val="tx1"/>
              </a:solidFill>
            </a:endParaRPr>
          </a:p>
          <a:p>
            <a:pPr marL="45720" indent="0" algn="just">
              <a:buNone/>
            </a:pPr>
            <a:r>
              <a:rPr lang="en-US" sz="2400" dirty="0" smtClean="0">
                <a:solidFill>
                  <a:schemeClr val="tx1"/>
                </a:solidFill>
              </a:rPr>
              <a:t>	</a:t>
            </a:r>
            <a:r>
              <a:rPr lang="en-US" sz="2400" dirty="0" err="1" smtClean="0">
                <a:solidFill>
                  <a:schemeClr val="tx1"/>
                </a:solidFill>
              </a:rPr>
              <a:t>Garvard</a:t>
            </a:r>
            <a:r>
              <a:rPr lang="en-US" sz="2400" dirty="0" smtClean="0">
                <a:solidFill>
                  <a:schemeClr val="tx1"/>
                </a:solidFill>
              </a:rPr>
              <a:t> </a:t>
            </a:r>
            <a:r>
              <a:rPr lang="en-US" sz="2400" dirty="0" err="1">
                <a:solidFill>
                  <a:schemeClr val="tx1"/>
                </a:solidFill>
              </a:rPr>
              <a:t>arxitekturasi</a:t>
            </a:r>
            <a:r>
              <a:rPr lang="en-US" sz="2400" dirty="0">
                <a:solidFill>
                  <a:schemeClr val="tx1"/>
                </a:solidFill>
              </a:rPr>
              <a:t> 70-yillar </a:t>
            </a:r>
            <a:r>
              <a:rPr lang="en-US" sz="2400" dirty="0" err="1">
                <a:solidFill>
                  <a:schemeClr val="tx1"/>
                </a:solidFill>
              </a:rPr>
              <a:t>oxirigacha</a:t>
            </a:r>
            <a:r>
              <a:rPr lang="en-US" sz="2400" dirty="0">
                <a:solidFill>
                  <a:schemeClr val="tx1"/>
                </a:solidFill>
              </a:rPr>
              <a:t> MK </a:t>
            </a:r>
            <a:r>
              <a:rPr lang="en-US" sz="2400" dirty="0" err="1">
                <a:solidFill>
                  <a:schemeClr val="tx1"/>
                </a:solidFill>
              </a:rPr>
              <a:t>ishlab</a:t>
            </a:r>
            <a:r>
              <a:rPr lang="en-US" sz="2400" dirty="0">
                <a:solidFill>
                  <a:schemeClr val="tx1"/>
                </a:solidFill>
              </a:rPr>
              <a:t> </a:t>
            </a:r>
            <a:r>
              <a:rPr lang="en-US" sz="2400" dirty="0" err="1">
                <a:solidFill>
                  <a:schemeClr val="tx1"/>
                </a:solidFill>
              </a:rPr>
              <a:t>chiqaruvchilari</a:t>
            </a:r>
            <a:r>
              <a:rPr lang="en-US" sz="2400" dirty="0">
                <a:solidFill>
                  <a:schemeClr val="tx1"/>
                </a:solidFill>
              </a:rPr>
              <a:t> </a:t>
            </a:r>
            <a:r>
              <a:rPr lang="en-US" sz="2400" dirty="0" err="1">
                <a:solidFill>
                  <a:schemeClr val="tx1"/>
                </a:solidFill>
              </a:rPr>
              <a:t>uning</a:t>
            </a:r>
            <a:r>
              <a:rPr lang="en-US" sz="2400" dirty="0">
                <a:solidFill>
                  <a:schemeClr val="tx1"/>
                </a:solidFill>
              </a:rPr>
              <a:t> </a:t>
            </a:r>
            <a:r>
              <a:rPr lang="en-US" sz="2400" dirty="0" err="1">
                <a:solidFill>
                  <a:schemeClr val="tx1"/>
                </a:solidFill>
              </a:rPr>
              <a:t>avtonom</a:t>
            </a:r>
            <a:r>
              <a:rPr lang="en-US" sz="2400" dirty="0">
                <a:solidFill>
                  <a:schemeClr val="tx1"/>
                </a:solidFill>
              </a:rPr>
              <a:t> </a:t>
            </a:r>
            <a:r>
              <a:rPr lang="en-US" sz="2400" dirty="0" err="1">
                <a:solidFill>
                  <a:schemeClr val="tx1"/>
                </a:solidFill>
              </a:rPr>
              <a:t>sistema</a:t>
            </a:r>
            <a:r>
              <a:rPr lang="en-US" sz="2400" dirty="0">
                <a:solidFill>
                  <a:schemeClr val="tx1"/>
                </a:solidFill>
              </a:rPr>
              <a:t> </a:t>
            </a:r>
            <a:r>
              <a:rPr lang="en-US" sz="2400" dirty="0" err="1">
                <a:solidFill>
                  <a:schemeClr val="tx1"/>
                </a:solidFill>
              </a:rPr>
              <a:t>boshqaruvida</a:t>
            </a:r>
            <a:r>
              <a:rPr lang="en-US" sz="2400" dirty="0">
                <a:solidFill>
                  <a:schemeClr val="tx1"/>
                </a:solidFill>
              </a:rPr>
              <a:t> </a:t>
            </a:r>
            <a:r>
              <a:rPr lang="en-US" sz="2400" dirty="0" err="1" smtClean="0">
                <a:solidFill>
                  <a:schemeClr val="tx1"/>
                </a:solidFill>
              </a:rPr>
              <a:t>katta</a:t>
            </a:r>
            <a:r>
              <a:rPr lang="en-US" sz="2400" dirty="0" smtClean="0">
                <a:solidFill>
                  <a:schemeClr val="tx1"/>
                </a:solidFill>
              </a:rPr>
              <a:t> </a:t>
            </a:r>
            <a:r>
              <a:rPr lang="en-US" sz="2400" dirty="0" err="1">
                <a:solidFill>
                  <a:schemeClr val="tx1"/>
                </a:solidFill>
              </a:rPr>
              <a:t>qulayliklarini</a:t>
            </a:r>
            <a:r>
              <a:rPr lang="en-US" sz="2400" dirty="0">
                <a:solidFill>
                  <a:schemeClr val="tx1"/>
                </a:solidFill>
              </a:rPr>
              <a:t> </a:t>
            </a:r>
            <a:r>
              <a:rPr lang="en-US" sz="2400" dirty="0" err="1">
                <a:solidFill>
                  <a:schemeClr val="tx1"/>
                </a:solidFill>
              </a:rPr>
              <a:t>borligini</a:t>
            </a:r>
            <a:r>
              <a:rPr lang="en-US" sz="2400" dirty="0">
                <a:solidFill>
                  <a:schemeClr val="tx1"/>
                </a:solidFill>
              </a:rPr>
              <a:t> </a:t>
            </a:r>
            <a:r>
              <a:rPr lang="en-US" sz="2400" dirty="0" err="1">
                <a:solidFill>
                  <a:schemeClr val="tx1"/>
                </a:solidFill>
              </a:rPr>
              <a:t>tushunmagunlarigacha</a:t>
            </a:r>
            <a:r>
              <a:rPr lang="en-US" sz="2400" dirty="0">
                <a:solidFill>
                  <a:schemeClr val="tx1"/>
                </a:solidFill>
              </a:rPr>
              <a:t> </a:t>
            </a:r>
            <a:r>
              <a:rPr lang="en-US" sz="2400" dirty="0" err="1">
                <a:solidFill>
                  <a:schemeClr val="tx1"/>
                </a:solidFill>
              </a:rPr>
              <a:t>deyarli</a:t>
            </a:r>
            <a:r>
              <a:rPr lang="en-US" sz="2400" dirty="0">
                <a:solidFill>
                  <a:schemeClr val="tx1"/>
                </a:solidFill>
              </a:rPr>
              <a:t> </a:t>
            </a:r>
            <a:r>
              <a:rPr lang="en-US" sz="2400" dirty="0" err="1">
                <a:solidFill>
                  <a:schemeClr val="tx1"/>
                </a:solidFill>
              </a:rPr>
              <a:t>ishlatilmagan</a:t>
            </a:r>
            <a:r>
              <a:rPr lang="en-US" sz="2400" dirty="0">
                <a:solidFill>
                  <a:schemeClr val="tx1"/>
                </a:solidFill>
              </a:rPr>
              <a:t>.</a:t>
            </a:r>
            <a:endParaRPr lang="ru-RU" sz="2400" dirty="0">
              <a:solidFill>
                <a:schemeClr val="tx1"/>
              </a:solidFill>
            </a:endParaRPr>
          </a:p>
        </p:txBody>
      </p:sp>
    </p:spTree>
    <p:extLst>
      <p:ext uri="{BB962C8B-B14F-4D97-AF65-F5344CB8AC3E}">
        <p14:creationId xmlns:p14="http://schemas.microsoft.com/office/powerpoint/2010/main" val="26024776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Рисунок 23"/>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Lst>
          </a:blip>
          <a:srcRect l="26489" t="26846" r="28953" b="20375"/>
          <a:stretch/>
        </p:blipFill>
        <p:spPr bwMode="auto">
          <a:xfrm>
            <a:off x="971600" y="620688"/>
            <a:ext cx="7344816" cy="525658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482375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3568" y="404664"/>
            <a:ext cx="8136904" cy="5760640"/>
          </a:xfrm>
          <a:prstGeom prst="rect">
            <a:avLst/>
          </a:prstGeom>
        </p:spPr>
        <p:txBody>
          <a:bodyPr>
            <a:normAutofit/>
          </a:bodyPr>
          <a:lstStyle/>
          <a:p>
            <a:pPr marL="45720" indent="0" algn="just">
              <a:buNone/>
            </a:pPr>
            <a:r>
              <a:rPr lang="en-US" sz="2800" dirty="0">
                <a:solidFill>
                  <a:schemeClr val="tx1"/>
                </a:solidFill>
                <a:latin typeface="Times New Roman" pitchFamily="18" charset="0"/>
                <a:cs typeface="Times New Roman" pitchFamily="18" charset="0"/>
              </a:rPr>
              <a:t>	</a:t>
            </a:r>
            <a:r>
              <a:rPr lang="en-US" sz="2400" dirty="0" smtClean="0">
                <a:solidFill>
                  <a:schemeClr val="tx1"/>
                </a:solidFill>
                <a:latin typeface="Times New Roman" pitchFamily="18" charset="0"/>
                <a:cs typeface="Times New Roman" pitchFamily="18" charset="0"/>
              </a:rPr>
              <a:t>Gap </a:t>
            </a:r>
            <a:r>
              <a:rPr lang="en-US" sz="2400" dirty="0" err="1">
                <a:solidFill>
                  <a:schemeClr val="tx1"/>
                </a:solidFill>
                <a:latin typeface="Times New Roman" pitchFamily="18" charset="0"/>
                <a:cs typeface="Times New Roman" pitchFamily="18" charset="0"/>
              </a:rPr>
              <a:t>shundaki</a:t>
            </a:r>
            <a:r>
              <a:rPr lang="en-US" sz="2400" dirty="0">
                <a:solidFill>
                  <a:schemeClr val="tx1"/>
                </a:solidFill>
                <a:latin typeface="Times New Roman" pitchFamily="18" charset="0"/>
                <a:cs typeface="Times New Roman" pitchFamily="18" charset="0"/>
              </a:rPr>
              <a:t>, MPS </a:t>
            </a:r>
            <a:r>
              <a:rPr lang="en-US" sz="2400" dirty="0" err="1">
                <a:solidFill>
                  <a:schemeClr val="tx1"/>
                </a:solidFill>
                <a:latin typeface="Times New Roman" pitchFamily="18" charset="0"/>
                <a:cs typeface="Times New Roman" pitchFamily="18" charset="0"/>
              </a:rPr>
              <a:t>ishlatilishining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tajribasiga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qaraganda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har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xil</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obe’ktlari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boshqarish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uchun</a:t>
            </a:r>
            <a:r>
              <a:rPr lang="en-US" sz="2400" dirty="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ko‘pgina</a:t>
            </a:r>
            <a:r>
              <a:rPr lang="en-US" sz="2400" dirty="0" smtClean="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boshqarish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algoritmlarini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amalga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oshirish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uchun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Fon-Neyman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arxitekturasining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egiluvchanligi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va</a:t>
            </a:r>
            <a:r>
              <a:rPr lang="en-US" sz="2400" dirty="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universalik</a:t>
            </a:r>
            <a:r>
              <a:rPr lang="en-US" sz="2400" dirty="0" smtClean="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kabi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qulayliklari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katta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ahamiyatga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ega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emas</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Haqiqiy</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boshqaruv</a:t>
            </a:r>
            <a:r>
              <a:rPr lang="en-US" sz="2400" dirty="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programmalarining</a:t>
            </a:r>
            <a:r>
              <a:rPr lang="en-US" sz="2400" dirty="0" smtClean="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analizi</a:t>
            </a:r>
            <a:r>
              <a:rPr lang="en-US" sz="2400" dirty="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ko‘rsatdiki</a:t>
            </a:r>
            <a:r>
              <a:rPr lang="en-US" sz="2400" dirty="0">
                <a:solidFill>
                  <a:schemeClr val="tx1"/>
                </a:solidFill>
                <a:latin typeface="Times New Roman" pitchFamily="18" charset="0"/>
                <a:cs typeface="Times New Roman" pitchFamily="18" charset="0"/>
              </a:rPr>
              <a:t>, MK </a:t>
            </a:r>
            <a:r>
              <a:rPr lang="en-US" sz="2400" dirty="0" err="1">
                <a:solidFill>
                  <a:schemeClr val="tx1"/>
                </a:solidFill>
                <a:latin typeface="Times New Roman" pitchFamily="18" charset="0"/>
                <a:cs typeface="Times New Roman" pitchFamily="18" charset="0"/>
              </a:rPr>
              <a:t>ma’lumotlarining</a:t>
            </a:r>
            <a:r>
              <a:rPr lang="en-US" sz="2400" dirty="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oraliq</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natijalarni</a:t>
            </a:r>
            <a:r>
              <a:rPr lang="en-US" sz="2400" dirty="0" smtClean="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saqlash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uchun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ishlatiladigan</a:t>
            </a:r>
            <a:r>
              <a:rPr lang="en-US" sz="2400" dirty="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kerakli</a:t>
            </a:r>
            <a:r>
              <a:rPr lang="en-US" sz="2400" dirty="0" smtClean="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xotira</a:t>
            </a:r>
            <a:r>
              <a:rPr lang="en-US" sz="2400" dirty="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hajmi</a:t>
            </a:r>
            <a:r>
              <a:rPr lang="en-US" sz="2400" dirty="0" smtClean="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qoida</a:t>
            </a:r>
            <a:r>
              <a:rPr lang="en-US" sz="2400" dirty="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bo‘yicha</a:t>
            </a:r>
            <a:r>
              <a:rPr lang="en-US" sz="2400" dirty="0" smtClean="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talab</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qilingan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programma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xotira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hajmidan</a:t>
            </a:r>
            <a:r>
              <a:rPr lang="en-US" sz="2400" dirty="0">
                <a:solidFill>
                  <a:schemeClr val="tx1"/>
                </a:solidFill>
                <a:latin typeface="Times New Roman" pitchFamily="18" charset="0"/>
                <a:cs typeface="Times New Roman" pitchFamily="18" charset="0"/>
              </a:rPr>
              <a:t> l-</a:t>
            </a:r>
            <a:r>
              <a:rPr lang="en-US" sz="2400" dirty="0" err="1">
                <a:solidFill>
                  <a:schemeClr val="tx1"/>
                </a:solidFill>
                <a:latin typeface="Times New Roman" pitchFamily="18" charset="0"/>
                <a:cs typeface="Times New Roman" pitchFamily="18" charset="0"/>
              </a:rPr>
              <a:t>tartibga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kam</a:t>
            </a:r>
            <a:r>
              <a:rPr lang="en-US" sz="2400" dirty="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bo‘ladi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Bunday</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sharoitlarda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yagona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adresli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fazani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ishlatilish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operandlarini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adreslash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uchun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razryadlar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sonini</a:t>
            </a:r>
            <a:r>
              <a:rPr lang="en-US" sz="2400" dirty="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o‘sishi</a:t>
            </a:r>
            <a:r>
              <a:rPr lang="en-US" sz="2400" dirty="0" smtClean="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hisobiga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buyruqlar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formatini</a:t>
            </a:r>
            <a:r>
              <a:rPr lang="en-US" sz="2400" dirty="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o‘sishiga</a:t>
            </a:r>
            <a:r>
              <a:rPr lang="en-US" sz="2400" dirty="0" smtClean="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olib</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kelingan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Alohida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hajmi</a:t>
            </a:r>
            <a:r>
              <a:rPr lang="en-US" sz="2400" dirty="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bo‘yicha</a:t>
            </a:r>
            <a:r>
              <a:rPr lang="en-US" sz="2400" dirty="0" smtClean="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katta</a:t>
            </a:r>
            <a:r>
              <a:rPr lang="en-US" sz="2400" dirty="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bo‘lmagan</a:t>
            </a:r>
            <a:r>
              <a:rPr lang="en-US" sz="2400" dirty="0" smtClean="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xotira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ma’lumotlari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buyruqlar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uzunligining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qisqarishiga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xotira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ma’lumotlari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ichidan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informatsiyani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qidirishni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tezlashtirilishiga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sabab</a:t>
            </a:r>
            <a:r>
              <a:rPr lang="en-US" sz="2400" dirty="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bo‘lgan</a:t>
            </a:r>
            <a:r>
              <a:rPr lang="en-US" sz="2400" dirty="0">
                <a:solidFill>
                  <a:schemeClr val="tx1"/>
                </a:solidFill>
                <a:latin typeface="Times New Roman" pitchFamily="18" charset="0"/>
                <a:cs typeface="Times New Roman" pitchFamily="18" charset="0"/>
              </a:rPr>
              <a:t>.</a:t>
            </a:r>
            <a:endParaRPr lang="ru-RU" sz="2400" dirty="0">
              <a:solidFill>
                <a:schemeClr val="tx1"/>
              </a:solidFill>
              <a:latin typeface="Times New Roman" pitchFamily="18" charset="0"/>
              <a:cs typeface="Times New Roman" pitchFamily="18" charset="0"/>
            </a:endParaRPr>
          </a:p>
          <a:p>
            <a:pPr marL="45720" indent="0" algn="just">
              <a:buNone/>
            </a:pPr>
            <a:endParaRPr lang="ru-RU" sz="2400" dirty="0">
              <a:solidFill>
                <a:schemeClr val="tx1"/>
              </a:solidFill>
              <a:latin typeface="Times New Roman" pitchFamily="18" charset="0"/>
              <a:cs typeface="Times New Roman" pitchFamily="18" charset="0"/>
            </a:endParaRPr>
          </a:p>
          <a:p>
            <a:pPr algn="just"/>
            <a:endParaRPr lang="ru-RU" sz="24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1992958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764704"/>
            <a:ext cx="8640960" cy="5400600"/>
          </a:xfrm>
          <a:prstGeom prst="rect">
            <a:avLst/>
          </a:prstGeom>
        </p:spPr>
        <p:txBody>
          <a:bodyPr>
            <a:normAutofit lnSpcReduction="10000"/>
          </a:bodyPr>
          <a:lstStyle/>
          <a:p>
            <a:pPr marL="45720" indent="0" algn="just">
              <a:buNone/>
            </a:pPr>
            <a:r>
              <a:rPr lang="en-US" dirty="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Bundan</a:t>
            </a:r>
            <a:r>
              <a:rPr lang="en-US" dirty="0" smtClean="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tashqari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Garvard</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arxitekturasi</a:t>
            </a:r>
            <a:r>
              <a:rPr lang="en-US" dirty="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Fon-Neyman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arxitekturasiga</a:t>
            </a:r>
            <a:r>
              <a:rPr lang="en-US" dirty="0" smtClean="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qaraganda</a:t>
            </a:r>
            <a:r>
              <a:rPr lang="en-US" dirty="0">
                <a:solidFill>
                  <a:schemeClr val="tx1"/>
                </a:solidFill>
                <a:latin typeface="Times New Roman" pitchFamily="18" charset="0"/>
                <a:cs typeface="Times New Roman" pitchFamily="18" charset="0"/>
              </a:rPr>
              <a:t> parallel </a:t>
            </a:r>
            <a:r>
              <a:rPr lang="en-US" dirty="0" err="1">
                <a:solidFill>
                  <a:schemeClr val="tx1"/>
                </a:solidFill>
                <a:latin typeface="Times New Roman" pitchFamily="18" charset="0"/>
                <a:cs typeface="Times New Roman" pitchFamily="18" charset="0"/>
              </a:rPr>
              <a:t>operatsiyalarni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amalga</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oshirish</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mumkinligi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imkoniyatini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borligi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hisobiga</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programmalarni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yuqori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tezlikda</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bajarilishini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ta’minlaydi</a:t>
            </a:r>
            <a:r>
              <a:rPr lang="en-US" dirty="0">
                <a:solidFill>
                  <a:schemeClr val="tx1"/>
                </a:solidFill>
                <a:latin typeface="Times New Roman" pitchFamily="18" charset="0"/>
                <a:cs typeface="Times New Roman" pitchFamily="18" charset="0"/>
              </a:rPr>
              <a:t>.</a:t>
            </a:r>
            <a:endParaRPr lang="ru-RU" dirty="0">
              <a:solidFill>
                <a:schemeClr val="tx1"/>
              </a:solidFill>
              <a:latin typeface="Times New Roman" pitchFamily="18" charset="0"/>
              <a:cs typeface="Times New Roman" pitchFamily="18" charset="0"/>
            </a:endParaRPr>
          </a:p>
          <a:p>
            <a:pPr marL="45720" indent="0" algn="just">
              <a:buNone/>
            </a:pP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Keyingi</a:t>
            </a:r>
            <a:r>
              <a:rPr lang="en-US" dirty="0" smtClean="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buyruqni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tanlash</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oldingisini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bajarish</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bilan</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bir</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vaqtning</a:t>
            </a:r>
            <a:r>
              <a:rPr lang="en-US" dirty="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o‘zida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ro‘y</a:t>
            </a:r>
            <a:r>
              <a:rPr lang="en-US" dirty="0" smtClean="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berishi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mumkin</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va</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buyruqlami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tanlash</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vaqtida</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protsessorni</a:t>
            </a:r>
            <a:r>
              <a:rPr lang="en-US" dirty="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to‘xtatish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shart</a:t>
            </a:r>
            <a:r>
              <a:rPr lang="en-US" dirty="0" smtClean="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emas</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Operatsiyalarni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amalga</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oshirishning</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bu</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usuli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bir</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xil</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taktlar</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soni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ichida</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har</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xil</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buyruqlami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bajarilishini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ta’minlashga</a:t>
            </a:r>
            <a:r>
              <a:rPr lang="en-US" dirty="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yo‘l</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qo‘yadi</a:t>
            </a:r>
            <a:r>
              <a:rPr lang="en-US" dirty="0">
                <a:solidFill>
                  <a:schemeClr val="tx1"/>
                </a:solidFill>
                <a:latin typeface="Times New Roman" pitchFamily="18" charset="0"/>
                <a:cs typeface="Times New Roman" pitchFamily="18" charset="0"/>
              </a:rPr>
              <a:t>. Bu </a:t>
            </a:r>
            <a:r>
              <a:rPr lang="en-US" dirty="0" err="1">
                <a:solidFill>
                  <a:schemeClr val="tx1"/>
                </a:solidFill>
                <a:latin typeface="Times New Roman" pitchFamily="18" charset="0"/>
                <a:cs typeface="Times New Roman" pitchFamily="18" charset="0"/>
              </a:rPr>
              <a:t>esa</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sikllar</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va</a:t>
            </a:r>
            <a:r>
              <a:rPr lang="en-US" dirty="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programmalarning</a:t>
            </a:r>
            <a:r>
              <a:rPr lang="en-US" dirty="0" smtClean="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kritik</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uchastkalarini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bajarilish</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vaqtini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nisbatan</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osonroq</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aniqlash</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mumkinligini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beradi</a:t>
            </a:r>
            <a:r>
              <a:rPr lang="en-US" dirty="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Ko‘pgina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takomillashgan</a:t>
            </a:r>
            <a:r>
              <a:rPr lang="en-US" dirty="0" smtClean="0">
                <a:solidFill>
                  <a:schemeClr val="tx1"/>
                </a:solidFill>
                <a:latin typeface="Times New Roman" pitchFamily="18" charset="0"/>
                <a:cs typeface="Times New Roman" pitchFamily="18" charset="0"/>
              </a:rPr>
              <a:t> </a:t>
            </a:r>
            <a:r>
              <a:rPr lang="en-US" dirty="0">
                <a:solidFill>
                  <a:schemeClr val="tx1"/>
                </a:solidFill>
                <a:latin typeface="Times New Roman" pitchFamily="18" charset="0"/>
                <a:cs typeface="Times New Roman" pitchFamily="18" charset="0"/>
              </a:rPr>
              <a:t>8-razryadli MK </a:t>
            </a:r>
            <a:r>
              <a:rPr lang="en-US" dirty="0" err="1">
                <a:solidFill>
                  <a:schemeClr val="tx1"/>
                </a:solidFill>
                <a:latin typeface="Times New Roman" pitchFamily="18" charset="0"/>
                <a:cs typeface="Times New Roman" pitchFamily="18" charset="0"/>
              </a:rPr>
              <a:t>larni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ishlab</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chiqaruvchilar</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Garvard</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arxitekturasini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ishlatadi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Biroq</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Garvard</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arxitekturasi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ayrim</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programma</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protseduralarini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amalga</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oshirish</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uchun</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yetarlicha</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egiluvchan</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emas</a:t>
            </a:r>
            <a:r>
              <a:rPr lang="en-US" dirty="0">
                <a:solidFill>
                  <a:schemeClr val="tx1"/>
                </a:solidFill>
                <a:latin typeface="Times New Roman" pitchFamily="18" charset="0"/>
                <a:cs typeface="Times New Roman" pitchFamily="18" charset="0"/>
              </a:rPr>
              <a:t> deb </a:t>
            </a:r>
            <a:r>
              <a:rPr lang="en-US" dirty="0" err="1">
                <a:solidFill>
                  <a:schemeClr val="tx1"/>
                </a:solidFill>
                <a:latin typeface="Times New Roman" pitchFamily="18" charset="0"/>
                <a:cs typeface="Times New Roman" pitchFamily="18" charset="0"/>
              </a:rPr>
              <a:t>hisoblanadi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Shuning</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uchun</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har</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xil</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arxitekturalar</a:t>
            </a:r>
            <a:r>
              <a:rPr lang="en-US" dirty="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bo‘yicha</a:t>
            </a:r>
            <a:r>
              <a:rPr lang="en-US" dirty="0" smtClean="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bajarilgan</a:t>
            </a:r>
            <a:r>
              <a:rPr lang="en-US" dirty="0">
                <a:solidFill>
                  <a:schemeClr val="tx1"/>
                </a:solidFill>
                <a:latin typeface="Times New Roman" pitchFamily="18" charset="0"/>
                <a:cs typeface="Times New Roman" pitchFamily="18" charset="0"/>
              </a:rPr>
              <a:t> MK </a:t>
            </a:r>
            <a:r>
              <a:rPr lang="en-US" dirty="0" err="1">
                <a:solidFill>
                  <a:schemeClr val="tx1"/>
                </a:solidFill>
                <a:latin typeface="Times New Roman" pitchFamily="18" charset="0"/>
                <a:cs typeface="Times New Roman" pitchFamily="18" charset="0"/>
              </a:rPr>
              <a:t>taqqoslanishi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aniq</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misollarni</a:t>
            </a:r>
            <a:r>
              <a:rPr lang="en-US" dirty="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qo‘llagan</a:t>
            </a:r>
            <a:r>
              <a:rPr lang="en-US" dirty="0" smtClean="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holda</a:t>
            </a:r>
            <a:r>
              <a:rPr lang="en-US" dirty="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o‘tkazilishi</a:t>
            </a:r>
            <a:r>
              <a:rPr lang="en-US" dirty="0" smtClean="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kerak</a:t>
            </a:r>
            <a:r>
              <a:rPr lang="en-US" dirty="0">
                <a:solidFill>
                  <a:schemeClr val="tx1"/>
                </a:solidFill>
                <a:latin typeface="Times New Roman" pitchFamily="18" charset="0"/>
                <a:cs typeface="Times New Roman" pitchFamily="18" charset="0"/>
              </a:rPr>
              <a:t>.</a:t>
            </a:r>
            <a:endParaRPr lang="ru-RU"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14986417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43000" y="731520"/>
            <a:ext cx="7533456" cy="5721816"/>
          </a:xfrm>
          <a:prstGeom prst="rect">
            <a:avLst/>
          </a:prstGeom>
        </p:spPr>
        <p:txBody>
          <a:bodyPr>
            <a:normAutofit fontScale="92500"/>
          </a:bodyPr>
          <a:lstStyle/>
          <a:p>
            <a:pPr marL="45720" indent="0" algn="just">
              <a:buNone/>
            </a:pPr>
            <a:r>
              <a:rPr lang="en-US" dirty="0" smtClean="0">
                <a:solidFill>
                  <a:schemeClr val="tx1"/>
                </a:solidFill>
                <a:latin typeface="Times New Roman" pitchFamily="18" charset="0"/>
                <a:cs typeface="Times New Roman" pitchFamily="18" charset="0"/>
              </a:rPr>
              <a:t>	</a:t>
            </a:r>
            <a:r>
              <a:rPr lang="uz-Cyrl-UZ" b="1" dirty="0" smtClean="0">
                <a:solidFill>
                  <a:schemeClr val="tx1"/>
                </a:solidFill>
                <a:latin typeface="Times New Roman" pitchFamily="18" charset="0"/>
                <a:cs typeface="Times New Roman" pitchFamily="18" charset="0"/>
              </a:rPr>
              <a:t>Bir </a:t>
            </a:r>
            <a:r>
              <a:rPr lang="uz-Cyrl-UZ" b="1" dirty="0">
                <a:solidFill>
                  <a:schemeClr val="tx1"/>
                </a:solidFill>
                <a:latin typeface="Times New Roman" pitchFamily="18" charset="0"/>
                <a:cs typeface="Times New Roman" pitchFamily="18" charset="0"/>
              </a:rPr>
              <a:t>kristаlli mikrоprotsessorlаrning sеksiyali mikrоprotsessorlаrdаn аsоsiy fаrqi quyidаgilаrdаn ibоrаt:</a:t>
            </a:r>
            <a:endParaRPr lang="ru-RU" b="1" dirty="0">
              <a:solidFill>
                <a:schemeClr val="tx1"/>
              </a:solidFill>
              <a:latin typeface="Times New Roman" pitchFamily="18" charset="0"/>
              <a:cs typeface="Times New Roman" pitchFamily="18" charset="0"/>
            </a:endParaRPr>
          </a:p>
          <a:p>
            <a:pPr marL="45720" lvl="0" indent="0" algn="just">
              <a:buNone/>
            </a:pPr>
            <a:r>
              <a:rPr lang="uz-Cyrl-UZ" dirty="0">
                <a:solidFill>
                  <a:schemeClr val="tx1"/>
                </a:solidFill>
                <a:latin typeface="Times New Roman" pitchFamily="18" charset="0"/>
                <a:cs typeface="Times New Roman" pitchFamily="18" charset="0"/>
              </a:rPr>
              <a:t>bir kristаlli mikrоprotsessorlаrning rаzryadlаri sоni аniq bеlgilаngаn, sеksiyali mikrоprotsessorlаr аsоsidа qurilаdigаn protsessor rаzryadlаri sоni sеksiyalаrni </a:t>
            </a:r>
            <a:r>
              <a:rPr lang="uz-Cyrl-UZ" dirty="0" smtClean="0">
                <a:solidFill>
                  <a:schemeClr val="tx1"/>
                </a:solidFill>
                <a:latin typeface="Times New Roman" pitchFamily="18" charset="0"/>
                <a:cs typeface="Times New Roman" pitchFamily="18" charset="0"/>
              </a:rPr>
              <a:t>pаrаllеl </a:t>
            </a:r>
            <a:r>
              <a:rPr lang="uz-Cyrl-UZ" dirty="0">
                <a:solidFill>
                  <a:schemeClr val="tx1"/>
                </a:solidFill>
                <a:latin typeface="Times New Roman" pitchFamily="18" charset="0"/>
                <a:cs typeface="Times New Roman" pitchFamily="18" charset="0"/>
              </a:rPr>
              <a:t>ulаsh оrqаli </a:t>
            </a:r>
            <a:r>
              <a:rPr lang="en-US" dirty="0" smtClean="0">
                <a:solidFill>
                  <a:schemeClr val="tx1"/>
                </a:solidFill>
                <a:latin typeface="Times New Roman" pitchFamily="18" charset="0"/>
                <a:cs typeface="Times New Roman" pitchFamily="18" charset="0"/>
              </a:rPr>
              <a:t>o‘</a:t>
            </a:r>
            <a:r>
              <a:rPr lang="uz-Cyrl-UZ" dirty="0" smtClean="0">
                <a:solidFill>
                  <a:schemeClr val="tx1"/>
                </a:solidFill>
                <a:latin typeface="Times New Roman" pitchFamily="18" charset="0"/>
                <a:cs typeface="Times New Roman" pitchFamily="18" charset="0"/>
              </a:rPr>
              <a:t>rnаtilаdi</a:t>
            </a:r>
            <a:r>
              <a:rPr lang="uz-Cyrl-UZ" dirty="0">
                <a:solidFill>
                  <a:schemeClr val="tx1"/>
                </a:solidFill>
                <a:latin typeface="Times New Roman" pitchFamily="18" charset="0"/>
                <a:cs typeface="Times New Roman" pitchFamily="18" charset="0"/>
              </a:rPr>
              <a:t>;</a:t>
            </a:r>
            <a:endParaRPr lang="ru-RU" dirty="0">
              <a:solidFill>
                <a:schemeClr val="tx1"/>
              </a:solidFill>
              <a:latin typeface="Times New Roman" pitchFamily="18" charset="0"/>
              <a:cs typeface="Times New Roman" pitchFamily="18" charset="0"/>
            </a:endParaRPr>
          </a:p>
          <a:p>
            <a:pPr marL="45720" lvl="0" indent="0" algn="just">
              <a:buNone/>
            </a:pPr>
            <a:r>
              <a:rPr lang="en-US" dirty="0" smtClean="0">
                <a:solidFill>
                  <a:schemeClr val="tx1"/>
                </a:solidFill>
                <a:latin typeface="Times New Roman" pitchFamily="18" charset="0"/>
                <a:cs typeface="Times New Roman" pitchFamily="18" charset="0"/>
              </a:rPr>
              <a:t>	</a:t>
            </a:r>
            <a:r>
              <a:rPr lang="uz-Cyrl-UZ" dirty="0" smtClean="0">
                <a:solidFill>
                  <a:schemeClr val="tx1"/>
                </a:solidFill>
                <a:latin typeface="Times New Roman" pitchFamily="18" charset="0"/>
                <a:cs typeface="Times New Roman" pitchFamily="18" charset="0"/>
              </a:rPr>
              <a:t>bir </a:t>
            </a:r>
            <a:r>
              <a:rPr lang="uz-Cyrl-UZ" dirty="0">
                <a:solidFill>
                  <a:schemeClr val="tx1"/>
                </a:solidFill>
                <a:latin typeface="Times New Roman" pitchFamily="18" charset="0"/>
                <a:cs typeface="Times New Roman" pitchFamily="18" charset="0"/>
              </a:rPr>
              <a:t>kristаlli mikrоprotsessorlаrning kоmаndаlаr sistеmаsi chеk-lаngаn sоnli kоmаndаlаrni </a:t>
            </a:r>
            <a:r>
              <a:rPr lang="en-US" dirty="0" smtClean="0">
                <a:solidFill>
                  <a:schemeClr val="tx1"/>
                </a:solidFill>
                <a:latin typeface="Times New Roman" pitchFamily="18" charset="0"/>
                <a:cs typeface="Times New Roman" pitchFamily="18" charset="0"/>
              </a:rPr>
              <a:t>o‘</a:t>
            </a:r>
            <a:r>
              <a:rPr lang="uz-Cyrl-UZ" dirty="0" smtClean="0">
                <a:solidFill>
                  <a:schemeClr val="tx1"/>
                </a:solidFill>
                <a:latin typeface="Times New Roman" pitchFamily="18" charset="0"/>
                <a:cs typeface="Times New Roman" pitchFamily="18" charset="0"/>
              </a:rPr>
              <a:t>z </a:t>
            </a:r>
            <a:r>
              <a:rPr lang="uz-Cyrl-UZ" dirty="0">
                <a:solidFill>
                  <a:schemeClr val="tx1"/>
                </a:solidFill>
                <a:latin typeface="Times New Roman" pitchFamily="18" charset="0"/>
                <a:cs typeface="Times New Roman" pitchFamily="18" charset="0"/>
              </a:rPr>
              <a:t>ichigа оlаdi, sеksiyali </a:t>
            </a:r>
            <a:r>
              <a:rPr lang="uz-Cyrl-UZ" dirty="0" smtClean="0">
                <a:solidFill>
                  <a:schemeClr val="tx1"/>
                </a:solidFill>
                <a:latin typeface="Times New Roman" pitchFamily="18" charset="0"/>
                <a:cs typeface="Times New Roman" pitchFamily="18" charset="0"/>
              </a:rPr>
              <a:t>mikrоprotsessorlаrdа </a:t>
            </a:r>
            <a:r>
              <a:rPr lang="uz-Cyrl-UZ" dirty="0">
                <a:solidFill>
                  <a:schemeClr val="tx1"/>
                </a:solidFill>
                <a:latin typeface="Times New Roman" pitchFamily="18" charset="0"/>
                <a:cs typeface="Times New Roman" pitchFamily="18" charset="0"/>
              </a:rPr>
              <a:t>esа kоmаndаlаr sоni protsessorni </a:t>
            </a:r>
            <a:r>
              <a:rPr lang="uz-Cyrl-UZ" dirty="0" smtClean="0">
                <a:solidFill>
                  <a:schemeClr val="tx1"/>
                </a:solidFill>
                <a:latin typeface="Times New Roman" pitchFamily="18" charset="0"/>
                <a:cs typeface="Times New Roman" pitchFamily="18" charset="0"/>
              </a:rPr>
              <a:t>lоyi</a:t>
            </a:r>
            <a:r>
              <a:rPr lang="en-US" dirty="0" smtClean="0">
                <a:solidFill>
                  <a:schemeClr val="tx1"/>
                </a:solidFill>
                <a:latin typeface="Times New Roman" pitchFamily="18" charset="0"/>
                <a:cs typeface="Times New Roman" pitchFamily="18" charset="0"/>
              </a:rPr>
              <a:t>h</a:t>
            </a:r>
            <a:r>
              <a:rPr lang="uz-Cyrl-UZ" dirty="0" smtClean="0">
                <a:solidFill>
                  <a:schemeClr val="tx1"/>
                </a:solidFill>
                <a:latin typeface="Times New Roman" pitchFamily="18" charset="0"/>
                <a:cs typeface="Times New Roman" pitchFamily="18" charset="0"/>
              </a:rPr>
              <a:t>аlоvchi </a:t>
            </a:r>
            <a:r>
              <a:rPr lang="uz-Cyrl-UZ" dirty="0">
                <a:solidFill>
                  <a:schemeClr val="tx1"/>
                </a:solidFill>
                <a:latin typeface="Times New Roman" pitchFamily="18" charset="0"/>
                <a:cs typeface="Times New Roman" pitchFamily="18" charset="0"/>
              </a:rPr>
              <a:t>tоmоnidаn bеlgilаnаdi;</a:t>
            </a:r>
            <a:endParaRPr lang="ru-RU" dirty="0">
              <a:solidFill>
                <a:schemeClr val="tx1"/>
              </a:solidFill>
              <a:latin typeface="Times New Roman" pitchFamily="18" charset="0"/>
              <a:cs typeface="Times New Roman" pitchFamily="18" charset="0"/>
            </a:endParaRPr>
          </a:p>
          <a:p>
            <a:pPr marL="45720" lvl="0" indent="0" algn="just">
              <a:buNone/>
            </a:pPr>
            <a:r>
              <a:rPr lang="en-US" dirty="0" smtClean="0">
                <a:solidFill>
                  <a:schemeClr val="tx1"/>
                </a:solidFill>
                <a:latin typeface="Times New Roman" pitchFamily="18" charset="0"/>
                <a:cs typeface="Times New Roman" pitchFamily="18" charset="0"/>
              </a:rPr>
              <a:t>	</a:t>
            </a:r>
            <a:r>
              <a:rPr lang="uz-Cyrl-UZ" dirty="0" smtClean="0">
                <a:solidFill>
                  <a:schemeClr val="tx1"/>
                </a:solidFill>
                <a:latin typeface="Times New Roman" pitchFamily="18" charset="0"/>
                <a:cs typeface="Times New Roman" pitchFamily="18" charset="0"/>
              </a:rPr>
              <a:t>bir </a:t>
            </a:r>
            <a:r>
              <a:rPr lang="uz-Cyrl-UZ" dirty="0">
                <a:solidFill>
                  <a:schemeClr val="tx1"/>
                </a:solidFill>
                <a:latin typeface="Times New Roman" pitchFamily="18" charset="0"/>
                <a:cs typeface="Times New Roman" pitchFamily="18" charset="0"/>
              </a:rPr>
              <a:t>kristаlli mikrоprotsessorlаrning оpеrаsiоn vа bоshqаrish qismlаri yagоnа kristаldа jоylаshgаn, sеksiyali mikrоprotsessorlаr аsоsidа esа оpеrаsiоn vа bоshqаrish qismlаri </a:t>
            </a:r>
            <a:r>
              <a:rPr lang="uz-Cyrl-UZ" dirty="0" smtClean="0">
                <a:solidFill>
                  <a:schemeClr val="tx1"/>
                </a:solidFill>
                <a:latin typeface="Times New Roman" pitchFamily="18" charset="0"/>
                <a:cs typeface="Times New Roman" pitchFamily="18" charset="0"/>
              </a:rPr>
              <a:t>bir </a:t>
            </a:r>
            <a:r>
              <a:rPr lang="uz-Cyrl-UZ" dirty="0">
                <a:solidFill>
                  <a:schemeClr val="tx1"/>
                </a:solidFill>
                <a:latin typeface="Times New Roman" pitchFamily="18" charset="0"/>
                <a:cs typeface="Times New Roman" pitchFamily="18" charset="0"/>
              </a:rPr>
              <a:t>qаtоr kаttа intеgrаl sxеmаlаrni (mаrkаziy protsessor elеmеntlаrini, tеz uzаtish sxеmаsini, mikrоprоgrаmmаli bоshqаrish blоkini, аdrеs rеgistrini, mikrоprоgrаmmа xоtirаsi, vа mikrоkоmаndа rеgistrini) mа`lum sxеmа аsоsidа </a:t>
            </a:r>
            <a:r>
              <a:rPr lang="en-US" dirty="0" smtClean="0">
                <a:solidFill>
                  <a:schemeClr val="tx1"/>
                </a:solidFill>
                <a:latin typeface="Times New Roman" pitchFamily="18" charset="0"/>
                <a:cs typeface="Times New Roman" pitchFamily="18" charset="0"/>
              </a:rPr>
              <a:t>o‘</a:t>
            </a:r>
            <a:r>
              <a:rPr lang="uz-Cyrl-UZ" dirty="0" smtClean="0">
                <a:solidFill>
                  <a:schemeClr val="tx1"/>
                </a:solidFill>
                <a:latin typeface="Times New Roman" pitchFamily="18" charset="0"/>
                <a:cs typeface="Times New Roman" pitchFamily="18" charset="0"/>
              </a:rPr>
              <a:t>zаrо bо</a:t>
            </a:r>
            <a:r>
              <a:rPr lang="en-US" dirty="0" smtClean="0">
                <a:solidFill>
                  <a:schemeClr val="tx1"/>
                </a:solidFill>
                <a:latin typeface="Times New Roman" pitchFamily="18" charset="0"/>
                <a:cs typeface="Times New Roman" pitchFamily="18" charset="0"/>
              </a:rPr>
              <a:t>g‘</a:t>
            </a:r>
            <a:r>
              <a:rPr lang="uz-Cyrl-UZ" dirty="0" smtClean="0">
                <a:solidFill>
                  <a:schemeClr val="tx1"/>
                </a:solidFill>
                <a:latin typeface="Times New Roman" pitchFamily="18" charset="0"/>
                <a:cs typeface="Times New Roman" pitchFamily="18" charset="0"/>
              </a:rPr>
              <a:t>lаsh </a:t>
            </a:r>
            <a:r>
              <a:rPr lang="uz-Cyrl-UZ" dirty="0">
                <a:solidFill>
                  <a:schemeClr val="tx1"/>
                </a:solidFill>
                <a:latin typeface="Times New Roman" pitchFamily="18" charset="0"/>
                <a:cs typeface="Times New Roman" pitchFamily="18" charset="0"/>
              </a:rPr>
              <a:t>оrqаli qurilаdi.</a:t>
            </a:r>
            <a:endParaRPr lang="ru-RU" dirty="0">
              <a:solidFill>
                <a:schemeClr val="tx1"/>
              </a:solidFill>
              <a:latin typeface="Times New Roman" pitchFamily="18" charset="0"/>
              <a:cs typeface="Times New Roman" pitchFamily="18" charset="0"/>
            </a:endParaRPr>
          </a:p>
          <a:p>
            <a:pPr algn="just"/>
            <a:endParaRPr lang="ru-RU"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25653982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43000" y="731520"/>
            <a:ext cx="7605464" cy="5433784"/>
          </a:xfrm>
          <a:prstGeom prst="rect">
            <a:avLst/>
          </a:prstGeom>
        </p:spPr>
        <p:txBody>
          <a:bodyPr>
            <a:normAutofit/>
          </a:bodyPr>
          <a:lstStyle/>
          <a:p>
            <a:pPr marL="45720" indent="0" algn="just">
              <a:buNone/>
            </a:pPr>
            <a:r>
              <a:rPr lang="en-US" dirty="0" smtClean="0">
                <a:solidFill>
                  <a:schemeClr val="tx1"/>
                </a:solidFill>
                <a:latin typeface="Times New Roman" pitchFamily="18" charset="0"/>
                <a:cs typeface="Times New Roman" pitchFamily="18" charset="0"/>
              </a:rPr>
              <a:t>	</a:t>
            </a:r>
            <a:endParaRPr lang="ru-RU" dirty="0">
              <a:solidFill>
                <a:schemeClr val="tx1"/>
              </a:solidFill>
              <a:latin typeface="Times New Roman" pitchFamily="18" charset="0"/>
              <a:cs typeface="Times New Roman" pitchFamily="18" charset="0"/>
            </a:endParaRPr>
          </a:p>
        </p:txBody>
      </p:sp>
      <p:pic>
        <p:nvPicPr>
          <p:cNvPr id="5" name="Рисунок 4"/>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88640"/>
            <a:ext cx="7704856" cy="5190127"/>
          </a:xfrm>
          <a:prstGeom prst="rect">
            <a:avLst/>
          </a:prstGeom>
          <a:noFill/>
          <a:ln w="6350" cmpd="sng">
            <a:solidFill>
              <a:srgbClr val="000000"/>
            </a:solidFill>
            <a:miter lim="800000"/>
            <a:headEnd/>
            <a:tailEnd/>
          </a:ln>
          <a:effectLst/>
        </p:spPr>
      </p:pic>
      <p:sp>
        <p:nvSpPr>
          <p:cNvPr id="2" name="Прямоугольник 1"/>
          <p:cNvSpPr/>
          <p:nvPr/>
        </p:nvSpPr>
        <p:spPr>
          <a:xfrm>
            <a:off x="1475656" y="5517232"/>
            <a:ext cx="6552728" cy="646331"/>
          </a:xfrm>
          <a:prstGeom prst="rect">
            <a:avLst/>
          </a:prstGeom>
        </p:spPr>
        <p:txBody>
          <a:bodyPr wrap="square">
            <a:spAutoFit/>
          </a:bodyPr>
          <a:lstStyle/>
          <a:p>
            <a:pPr algn="ctr"/>
            <a:r>
              <a:rPr lang="uz-Cyrl-UZ" dirty="0">
                <a:latin typeface="Times New Roman" pitchFamily="18" charset="0"/>
                <a:cs typeface="Times New Roman" pitchFamily="18" charset="0"/>
              </a:rPr>
              <a:t>2.</a:t>
            </a:r>
            <a:r>
              <a:rPr lang="en-US" dirty="0">
                <a:latin typeface="Times New Roman" pitchFamily="18" charset="0"/>
                <a:cs typeface="Times New Roman" pitchFamily="18" charset="0"/>
              </a:rPr>
              <a:t>4</a:t>
            </a:r>
            <a:r>
              <a:rPr lang="uz-Cyrl-UZ" dirty="0">
                <a:latin typeface="Times New Roman" pitchFamily="18" charset="0"/>
                <a:cs typeface="Times New Roman" pitchFamily="18" charset="0"/>
              </a:rPr>
              <a:t>-rаsm. K580VM80А bir kristаlli mikrоprotsessorining </a:t>
            </a:r>
            <a:endParaRPr lang="ru-RU" dirty="0">
              <a:latin typeface="Times New Roman" pitchFamily="18" charset="0"/>
              <a:cs typeface="Times New Roman" pitchFamily="18" charset="0"/>
            </a:endParaRPr>
          </a:p>
          <a:p>
            <a:pPr algn="ctr"/>
            <a:r>
              <a:rPr lang="uz-Cyrl-UZ" dirty="0">
                <a:latin typeface="Times New Roman" pitchFamily="18" charset="0"/>
                <a:cs typeface="Times New Roman" pitchFamily="18" charset="0"/>
              </a:rPr>
              <a:t>ichki strukturаsi.</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8652334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23528" y="197346"/>
            <a:ext cx="8424936" cy="6001643"/>
          </a:xfrm>
          <a:prstGeom prst="rect">
            <a:avLst/>
          </a:prstGeom>
        </p:spPr>
        <p:txBody>
          <a:bodyPr wrap="square">
            <a:spAutoFit/>
          </a:bodyPr>
          <a:lstStyle/>
          <a:p>
            <a:pPr algn="just"/>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Bir </a:t>
            </a:r>
            <a:r>
              <a:rPr lang="uz-Cyrl-UZ" sz="2400" dirty="0">
                <a:latin typeface="Times New Roman" pitchFamily="18" charset="0"/>
                <a:cs typeface="Times New Roman" pitchFamily="18" charset="0"/>
              </a:rPr>
              <a:t>kristаlli mikrоprotsessorlаrning ichki strukturаsi, ishlаsh prinsipi vа kоmаndаlаr sistеmаsi bilаn tаnishishni 8 rаzryadli K580VM80А mikrоprotsessori misоlidа </a:t>
            </a:r>
            <a:r>
              <a:rPr lang="uz-Cyrl-UZ" sz="2400" dirty="0" smtClean="0">
                <a:latin typeface="Times New Roman" pitchFamily="18" charset="0"/>
                <a:cs typeface="Times New Roman" pitchFamily="18" charset="0"/>
              </a:rPr>
              <a:t>k</a:t>
            </a:r>
            <a:r>
              <a:rPr lang="en-US" sz="2400" dirty="0" smtClean="0">
                <a:latin typeface="Times New Roman" pitchFamily="18" charset="0"/>
                <a:cs typeface="Times New Roman" pitchFamily="18" charset="0"/>
              </a:rPr>
              <a:t>o‘</a:t>
            </a:r>
            <a:r>
              <a:rPr lang="uz-Cyrl-UZ" sz="2400" dirty="0" smtClean="0">
                <a:latin typeface="Times New Roman" pitchFamily="18" charset="0"/>
                <a:cs typeface="Times New Roman" pitchFamily="18" charset="0"/>
              </a:rPr>
              <a:t>rib </a:t>
            </a:r>
            <a:r>
              <a:rPr lang="uz-Cyrl-UZ" sz="2400" dirty="0">
                <a:latin typeface="Times New Roman" pitchFamily="18" charset="0"/>
                <a:cs typeface="Times New Roman" pitchFamily="18" charset="0"/>
              </a:rPr>
              <a:t>chiqаmiz.</a:t>
            </a:r>
            <a:endParaRPr lang="ru-RU" sz="2400" dirty="0">
              <a:latin typeface="Times New Roman" pitchFamily="18" charset="0"/>
              <a:cs typeface="Times New Roman" pitchFamily="18" charset="0"/>
            </a:endParaRPr>
          </a:p>
          <a:p>
            <a:pPr algn="just"/>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K580VM80А </a:t>
            </a:r>
            <a:r>
              <a:rPr lang="uz-Cyrl-UZ" sz="2400" dirty="0">
                <a:latin typeface="Times New Roman" pitchFamily="18" charset="0"/>
                <a:cs typeface="Times New Roman" pitchFamily="18" charset="0"/>
              </a:rPr>
              <a:t>mikrоprotsessori quyidаgi аsоsiy qismlаrdаn ibоrаt:</a:t>
            </a:r>
            <a:endParaRPr lang="ru-RU" sz="2400" dirty="0">
              <a:latin typeface="Times New Roman" pitchFamily="18" charset="0"/>
              <a:cs typeface="Times New Roman" pitchFamily="18" charset="0"/>
            </a:endParaRPr>
          </a:p>
          <a:p>
            <a:pPr lvl="0" algn="just"/>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8-rаzryadli </a:t>
            </a:r>
            <a:r>
              <a:rPr lang="uz-Cyrl-UZ" sz="2400" dirty="0">
                <a:latin typeface="Times New Roman" pitchFamily="18" charset="0"/>
                <a:cs typeface="Times New Roman" pitchFamily="18" charset="0"/>
              </a:rPr>
              <a:t>аrifmеtik-mаntiqiy qurilmа (АLU); </a:t>
            </a:r>
            <a:endParaRPr lang="ru-RU" sz="2400" dirty="0">
              <a:latin typeface="Times New Roman" pitchFamily="18" charset="0"/>
              <a:cs typeface="Times New Roman" pitchFamily="18" charset="0"/>
            </a:endParaRPr>
          </a:p>
          <a:p>
            <a:pPr lvl="0" algn="just"/>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Bеlgilаr </a:t>
            </a:r>
            <a:r>
              <a:rPr lang="uz-Cyrl-UZ" sz="2400" dirty="0">
                <a:latin typeface="Times New Roman" pitchFamily="18" charset="0"/>
                <a:cs typeface="Times New Roman" pitchFamily="18" charset="0"/>
              </a:rPr>
              <a:t>rеgistri RS, kоmаndаlаr </a:t>
            </a:r>
            <a:r>
              <a:rPr lang="uz-Cyrl-UZ" sz="2400" dirty="0" smtClean="0">
                <a:latin typeface="Times New Roman" pitchFamily="18" charset="0"/>
                <a:cs typeface="Times New Roman" pitchFamily="18" charset="0"/>
              </a:rPr>
              <a:t>bаj</a:t>
            </a:r>
            <a:r>
              <a:rPr lang="en-US" sz="2400" dirty="0" smtClean="0">
                <a:latin typeface="Times New Roman" pitchFamily="18" charset="0"/>
                <a:cs typeface="Times New Roman" pitchFamily="18" charset="0"/>
              </a:rPr>
              <a:t>a</a:t>
            </a:r>
            <a:r>
              <a:rPr lang="uz-Cyrl-UZ" sz="2400" dirty="0" smtClean="0">
                <a:latin typeface="Times New Roman" pitchFamily="18" charset="0"/>
                <a:cs typeface="Times New Roman" pitchFamily="18" charset="0"/>
              </a:rPr>
              <a:t>rilish </a:t>
            </a:r>
            <a:r>
              <a:rPr lang="uz-Cyrl-UZ" sz="2400" dirty="0">
                <a:latin typeface="Times New Roman" pitchFamily="18" charset="0"/>
                <a:cs typeface="Times New Roman" pitchFamily="18" charset="0"/>
              </a:rPr>
              <a:t>jаrаyonidа nаtijа bеlgilаri (nоlgа tеng yoki tеng emаs (Z), musbаt yoki mаnfiy (S),  juft yoki tоqlik bеlgisi (P), </a:t>
            </a:r>
            <a:r>
              <a:rPr lang="en-US" sz="2400" dirty="0" smtClean="0">
                <a:latin typeface="Times New Roman" pitchFamily="18" charset="0"/>
                <a:cs typeface="Times New Roman" pitchFamily="18" charset="0"/>
              </a:rPr>
              <a:t>o‘</a:t>
            </a:r>
            <a:r>
              <a:rPr lang="uz-Cyrl-UZ" sz="2400" dirty="0" smtClean="0">
                <a:latin typeface="Times New Roman" pitchFamily="18" charset="0"/>
                <a:cs typeface="Times New Roman" pitchFamily="18" charset="0"/>
              </a:rPr>
              <a:t>tish </a:t>
            </a:r>
            <a:r>
              <a:rPr lang="uz-Cyrl-UZ" sz="2400" dirty="0">
                <a:latin typeface="Times New Roman" pitchFamily="18" charset="0"/>
                <a:cs typeface="Times New Roman" pitchFamily="18" charset="0"/>
              </a:rPr>
              <a:t>rаzryadi qiymаti (S), оrаliq </a:t>
            </a:r>
            <a:r>
              <a:rPr lang="en-US" sz="2400" dirty="0" smtClean="0">
                <a:latin typeface="Times New Roman" pitchFamily="18" charset="0"/>
                <a:cs typeface="Times New Roman" pitchFamily="18" charset="0"/>
              </a:rPr>
              <a:t>o‘</a:t>
            </a:r>
            <a:r>
              <a:rPr lang="uz-Cyrl-UZ" sz="2400" dirty="0" smtClean="0">
                <a:latin typeface="Times New Roman" pitchFamily="18" charset="0"/>
                <a:cs typeface="Times New Roman" pitchFamily="18" charset="0"/>
              </a:rPr>
              <a:t>tish </a:t>
            </a:r>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rаzryadi </a:t>
            </a:r>
            <a:r>
              <a:rPr lang="uz-Cyrl-UZ" sz="2400" dirty="0">
                <a:latin typeface="Times New Roman" pitchFamily="18" charset="0"/>
                <a:cs typeface="Times New Roman" pitchFamily="18" charset="0"/>
              </a:rPr>
              <a:t>qiymаti (AC))ni </a:t>
            </a:r>
            <a:r>
              <a:rPr lang="en-US" sz="2400" dirty="0" smtClean="0">
                <a:latin typeface="Times New Roman" pitchFamily="18" charset="0"/>
                <a:cs typeface="Times New Roman" pitchFamily="18" charset="0"/>
              </a:rPr>
              <a:t>o‘</a:t>
            </a:r>
            <a:r>
              <a:rPr lang="uz-Cyrl-UZ" sz="2400" dirty="0" smtClean="0">
                <a:latin typeface="Times New Roman" pitchFamily="18" charset="0"/>
                <a:cs typeface="Times New Roman" pitchFamily="18" charset="0"/>
              </a:rPr>
              <a:t>zidа </a:t>
            </a:r>
            <a:r>
              <a:rPr lang="uz-Cyrl-UZ" sz="2400" dirty="0">
                <a:latin typeface="Times New Roman" pitchFamily="18" charset="0"/>
                <a:cs typeface="Times New Roman" pitchFamily="18" charset="0"/>
              </a:rPr>
              <a:t>sаqlаydi; </a:t>
            </a:r>
            <a:endParaRPr lang="ru-RU" sz="2400" dirty="0">
              <a:latin typeface="Times New Roman" pitchFamily="18" charset="0"/>
              <a:cs typeface="Times New Roman" pitchFamily="18" charset="0"/>
            </a:endParaRPr>
          </a:p>
          <a:p>
            <a:pPr lvl="0" algn="just"/>
            <a:r>
              <a:rPr lang="en-US"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аkkumulyatоr</a:t>
            </a:r>
            <a:r>
              <a:rPr lang="ru-RU" sz="2400" dirty="0" smtClean="0">
                <a:latin typeface="Times New Roman" pitchFamily="18" charset="0"/>
                <a:cs typeface="Times New Roman" pitchFamily="18" charset="0"/>
              </a:rPr>
              <a:t> </a:t>
            </a:r>
            <a:r>
              <a:rPr lang="ru-RU" sz="2400" dirty="0">
                <a:latin typeface="Times New Roman" pitchFamily="18" charset="0"/>
                <a:cs typeface="Times New Roman" pitchFamily="18" charset="0"/>
              </a:rPr>
              <a:t>(А); </a:t>
            </a:r>
          </a:p>
          <a:p>
            <a:pPr lvl="0" algn="just"/>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аxbоrоtni </a:t>
            </a:r>
            <a:r>
              <a:rPr lang="uz-Cyrl-UZ" sz="2400" dirty="0">
                <a:latin typeface="Times New Roman" pitchFamily="18" charset="0"/>
                <a:cs typeface="Times New Roman" pitchFamily="18" charset="0"/>
              </a:rPr>
              <a:t>ikkilik kоddаn </a:t>
            </a:r>
            <a:r>
              <a:rPr lang="uz-Cyrl-UZ" sz="2400" dirty="0" smtClean="0">
                <a:latin typeface="Times New Roman" pitchFamily="18" charset="0"/>
                <a:cs typeface="Times New Roman" pitchFamily="18" charset="0"/>
              </a:rPr>
              <a:t>ikkilik-</a:t>
            </a:r>
            <a:r>
              <a:rPr lang="en-US" sz="2400" dirty="0" smtClean="0">
                <a:latin typeface="Times New Roman" pitchFamily="18" charset="0"/>
                <a:cs typeface="Times New Roman" pitchFamily="18" charset="0"/>
              </a:rPr>
              <a:t>o‘</a:t>
            </a:r>
            <a:r>
              <a:rPr lang="uz-Cyrl-UZ" sz="2400" dirty="0" smtClean="0">
                <a:latin typeface="Times New Roman" pitchFamily="18" charset="0"/>
                <a:cs typeface="Times New Roman" pitchFamily="18" charset="0"/>
              </a:rPr>
              <a:t>nlik </a:t>
            </a:r>
            <a:r>
              <a:rPr lang="uz-Cyrl-UZ" sz="2400" dirty="0">
                <a:latin typeface="Times New Roman" pitchFamily="18" charset="0"/>
                <a:cs typeface="Times New Roman" pitchFamily="18" charset="0"/>
              </a:rPr>
              <a:t>kоdgа </a:t>
            </a:r>
            <a:r>
              <a:rPr lang="en-US" sz="2400" dirty="0" smtClean="0">
                <a:latin typeface="Times New Roman" pitchFamily="18" charset="0"/>
                <a:cs typeface="Times New Roman" pitchFamily="18" charset="0"/>
              </a:rPr>
              <a:t>o‘</a:t>
            </a:r>
            <a:r>
              <a:rPr lang="uz-Cyrl-UZ" sz="2400" dirty="0" smtClean="0">
                <a:latin typeface="Times New Roman" pitchFamily="18" charset="0"/>
                <a:cs typeface="Times New Roman" pitchFamily="18" charset="0"/>
              </a:rPr>
              <a:t>zgаrtiruvchi </a:t>
            </a:r>
            <a:r>
              <a:rPr lang="en-US" sz="2400" dirty="0" smtClean="0">
                <a:latin typeface="Times New Roman" pitchFamily="18" charset="0"/>
                <a:cs typeface="Times New Roman" pitchFamily="18" charset="0"/>
              </a:rPr>
              <a:t>o‘</a:t>
            </a:r>
            <a:r>
              <a:rPr lang="uz-Cyrl-UZ" sz="2400" dirty="0" smtClean="0">
                <a:latin typeface="Times New Roman" pitchFamily="18" charset="0"/>
                <a:cs typeface="Times New Roman" pitchFamily="18" charset="0"/>
              </a:rPr>
              <a:t>nlik </a:t>
            </a:r>
            <a:r>
              <a:rPr lang="uz-Cyrl-UZ" sz="2400" dirty="0">
                <a:latin typeface="Times New Roman" pitchFamily="18" charset="0"/>
                <a:cs typeface="Times New Roman" pitchFamily="18" charset="0"/>
              </a:rPr>
              <a:t>kоrrеksiya sxеmаsi</a:t>
            </a:r>
            <a:r>
              <a:rPr lang="ru-RU" sz="2400" dirty="0">
                <a:latin typeface="Times New Roman" pitchFamily="18" charset="0"/>
                <a:cs typeface="Times New Roman" pitchFamily="18" charset="0"/>
              </a:rPr>
              <a:t> (DAA); </a:t>
            </a:r>
          </a:p>
          <a:p>
            <a:pPr lvl="0" algn="just"/>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kоmаndаning </a:t>
            </a:r>
            <a:r>
              <a:rPr lang="uz-Cyrl-UZ" sz="2400" dirty="0">
                <a:latin typeface="Times New Roman" pitchFamily="18" charset="0"/>
                <a:cs typeface="Times New Roman" pitchFamily="18" charset="0"/>
              </a:rPr>
              <a:t>оpеrаsiya kоdini ifоdаlоvchi birinchi bаytini </a:t>
            </a:r>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sаqlоvchi </a:t>
            </a:r>
            <a:r>
              <a:rPr lang="uz-Cyrl-UZ" sz="2400" dirty="0">
                <a:latin typeface="Times New Roman" pitchFamily="18" charset="0"/>
                <a:cs typeface="Times New Roman" pitchFamily="18" charset="0"/>
              </a:rPr>
              <a:t>rеgistr (Rеg. kоmаnd)</a:t>
            </a:r>
            <a:r>
              <a:rPr lang="ru-RU" sz="2400" dirty="0">
                <a:latin typeface="Times New Roman" pitchFamily="18" charset="0"/>
                <a:cs typeface="Times New Roman" pitchFamily="18" charset="0"/>
              </a:rPr>
              <a:t>; </a:t>
            </a:r>
          </a:p>
          <a:p>
            <a:pPr lvl="0" algn="just"/>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kоmаndа </a:t>
            </a:r>
            <a:r>
              <a:rPr lang="uz-Cyrl-UZ" sz="2400" dirty="0">
                <a:latin typeface="Times New Roman" pitchFamily="18" charset="0"/>
                <a:cs typeface="Times New Roman" pitchFamily="18" charset="0"/>
              </a:rPr>
              <a:t>dеshifrаtоri (D/Sh kоmаnd)</a:t>
            </a:r>
            <a:r>
              <a:rPr lang="ru-RU" sz="2400" dirty="0">
                <a:latin typeface="Times New Roman" pitchFamily="18" charset="0"/>
                <a:cs typeface="Times New Roman" pitchFamily="18" charset="0"/>
              </a:rPr>
              <a:t>; </a:t>
            </a:r>
          </a:p>
        </p:txBody>
      </p:sp>
    </p:spTree>
    <p:extLst>
      <p:ext uri="{BB962C8B-B14F-4D97-AF65-F5344CB8AC3E}">
        <p14:creationId xmlns:p14="http://schemas.microsoft.com/office/powerpoint/2010/main" val="371300772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07116" y="476672"/>
            <a:ext cx="8424936" cy="6186309"/>
          </a:xfrm>
          <a:prstGeom prst="rect">
            <a:avLst/>
          </a:prstGeom>
        </p:spPr>
        <p:txBody>
          <a:bodyPr wrap="square">
            <a:spAutoFit/>
          </a:bodyPr>
          <a:lstStyle/>
          <a:p>
            <a:pPr lvl="0" algn="just"/>
            <a:r>
              <a:rPr lang="en-US" sz="2200" dirty="0" smtClean="0">
                <a:latin typeface="Times New Roman" pitchFamily="18" charset="0"/>
                <a:cs typeface="Times New Roman" pitchFamily="18" charset="0"/>
              </a:rPr>
              <a:t>	</a:t>
            </a:r>
            <a:r>
              <a:rPr lang="uz-Cyrl-UZ" sz="2200" dirty="0" smtClean="0">
                <a:latin typeface="Times New Roman" pitchFamily="18" charset="0"/>
                <a:cs typeface="Times New Roman" pitchFamily="18" charset="0"/>
              </a:rPr>
              <a:t>prоgrаmmаni </a:t>
            </a:r>
            <a:r>
              <a:rPr lang="uz-Cyrl-UZ" sz="2200" dirty="0">
                <a:latin typeface="Times New Roman" pitchFamily="18" charset="0"/>
                <a:cs typeface="Times New Roman" pitchFamily="18" charset="0"/>
              </a:rPr>
              <a:t>bаjаrish jаrаyonidа аxbоrоtni qаbul </a:t>
            </a:r>
            <a:r>
              <a:rPr lang="en-US" sz="2200" dirty="0" smtClean="0">
                <a:latin typeface="Times New Roman" pitchFamily="18" charset="0"/>
                <a:cs typeface="Times New Roman" pitchFamily="18" charset="0"/>
              </a:rPr>
              <a:t>q</a:t>
            </a:r>
            <a:r>
              <a:rPr lang="uz-Cyrl-UZ" sz="2200" dirty="0" smtClean="0">
                <a:latin typeface="Times New Roman" pitchFamily="18" charset="0"/>
                <a:cs typeface="Times New Roman" pitchFamily="18" charset="0"/>
              </a:rPr>
              <a:t>iluvchi</a:t>
            </a:r>
            <a:r>
              <a:rPr lang="uz-Cyrl-UZ" sz="2200" dirty="0">
                <a:latin typeface="Times New Roman" pitchFamily="18" charset="0"/>
                <a:cs typeface="Times New Roman" pitchFamily="18" charset="0"/>
              </a:rPr>
              <a:t>, vаqtinchа sаqlоvchi vа uzаtuvchi umumiy fоydаlаnish rеgistrlаri (</a:t>
            </a:r>
            <a:r>
              <a:rPr lang="en-US" sz="2200" dirty="0">
                <a:latin typeface="Times New Roman" pitchFamily="18" charset="0"/>
                <a:cs typeface="Times New Roman" pitchFamily="18" charset="0"/>
              </a:rPr>
              <a:t>B</a:t>
            </a:r>
            <a:r>
              <a:rPr lang="ru-RU" sz="2200" dirty="0">
                <a:latin typeface="Times New Roman" pitchFamily="18" charset="0"/>
                <a:cs typeface="Times New Roman" pitchFamily="18" charset="0"/>
              </a:rPr>
              <a:t>, </a:t>
            </a:r>
            <a:r>
              <a:rPr lang="en-US" sz="2200" dirty="0">
                <a:latin typeface="Times New Roman" pitchFamily="18" charset="0"/>
                <a:cs typeface="Times New Roman" pitchFamily="18" charset="0"/>
              </a:rPr>
              <a:t>C</a:t>
            </a:r>
            <a:r>
              <a:rPr lang="ru-RU" sz="2200" dirty="0">
                <a:latin typeface="Times New Roman" pitchFamily="18" charset="0"/>
                <a:cs typeface="Times New Roman" pitchFamily="18" charset="0"/>
              </a:rPr>
              <a:t>, </a:t>
            </a:r>
            <a:r>
              <a:rPr lang="en-US" sz="2200" dirty="0">
                <a:latin typeface="Times New Roman" pitchFamily="18" charset="0"/>
                <a:cs typeface="Times New Roman" pitchFamily="18" charset="0"/>
              </a:rPr>
              <a:t>D</a:t>
            </a:r>
            <a:r>
              <a:rPr lang="ru-RU" sz="2200" dirty="0">
                <a:latin typeface="Times New Roman" pitchFamily="18" charset="0"/>
                <a:cs typeface="Times New Roman" pitchFamily="18" charset="0"/>
              </a:rPr>
              <a:t>, </a:t>
            </a:r>
            <a:r>
              <a:rPr lang="en-US" sz="2200" dirty="0">
                <a:latin typeface="Times New Roman" pitchFamily="18" charset="0"/>
                <a:cs typeface="Times New Roman" pitchFamily="18" charset="0"/>
              </a:rPr>
              <a:t>E</a:t>
            </a:r>
            <a:r>
              <a:rPr lang="ru-RU" sz="2200" dirty="0">
                <a:latin typeface="Times New Roman" pitchFamily="18" charset="0"/>
                <a:cs typeface="Times New Roman" pitchFamily="18" charset="0"/>
              </a:rPr>
              <a:t>, </a:t>
            </a:r>
            <a:r>
              <a:rPr lang="en-US" sz="2200" dirty="0">
                <a:latin typeface="Times New Roman" pitchFamily="18" charset="0"/>
                <a:cs typeface="Times New Roman" pitchFamily="18" charset="0"/>
              </a:rPr>
              <a:t>H</a:t>
            </a:r>
            <a:r>
              <a:rPr lang="uz-Cyrl-UZ" sz="2200" dirty="0">
                <a:latin typeface="Times New Roman" pitchFamily="18" charset="0"/>
                <a:cs typeface="Times New Roman" pitchFamily="18" charset="0"/>
              </a:rPr>
              <a:t>, </a:t>
            </a:r>
            <a:r>
              <a:rPr lang="en-US" sz="2200" dirty="0">
                <a:latin typeface="Times New Roman" pitchFamily="18" charset="0"/>
                <a:cs typeface="Times New Roman" pitchFamily="18" charset="0"/>
              </a:rPr>
              <a:t>L</a:t>
            </a:r>
            <a:r>
              <a:rPr lang="uz-Cyrl-UZ" sz="2200" dirty="0">
                <a:latin typeface="Times New Roman" pitchFamily="18" charset="0"/>
                <a:cs typeface="Times New Roman" pitchFamily="18" charset="0"/>
              </a:rPr>
              <a:t> - 8 rаzryadli rеgistrlаr (ulаr 16 rаzryadli </a:t>
            </a:r>
            <a:r>
              <a:rPr lang="en-US" sz="2200" dirty="0">
                <a:latin typeface="Times New Roman" pitchFamily="18" charset="0"/>
                <a:cs typeface="Times New Roman" pitchFamily="18" charset="0"/>
              </a:rPr>
              <a:t>BC</a:t>
            </a:r>
            <a:r>
              <a:rPr lang="uz-Cyrl-UZ" sz="2200" dirty="0">
                <a:latin typeface="Times New Roman" pitchFamily="18" charset="0"/>
                <a:cs typeface="Times New Roman" pitchFamily="18" charset="0"/>
              </a:rPr>
              <a:t>, </a:t>
            </a:r>
            <a:r>
              <a:rPr lang="en-US" sz="2200" dirty="0">
                <a:latin typeface="Times New Roman" pitchFamily="18" charset="0"/>
                <a:cs typeface="Times New Roman" pitchFamily="18" charset="0"/>
              </a:rPr>
              <a:t>DE </a:t>
            </a:r>
            <a:r>
              <a:rPr lang="uz-Cyrl-UZ" sz="2200" dirty="0">
                <a:latin typeface="Times New Roman" pitchFamily="18" charset="0"/>
                <a:cs typeface="Times New Roman" pitchFamily="18" charset="0"/>
              </a:rPr>
              <a:t>vа </a:t>
            </a:r>
            <a:r>
              <a:rPr lang="en-US" sz="2200" dirty="0">
                <a:latin typeface="Times New Roman" pitchFamily="18" charset="0"/>
                <a:cs typeface="Times New Roman" pitchFamily="18" charset="0"/>
              </a:rPr>
              <a:t>HL</a:t>
            </a:r>
            <a:r>
              <a:rPr lang="uz-Cyrl-UZ" sz="2200" dirty="0">
                <a:latin typeface="Times New Roman" pitchFamily="18" charset="0"/>
                <a:cs typeface="Times New Roman" pitchFamily="18" charset="0"/>
              </a:rPr>
              <a:t> rеgistrlаr juftliklаrigа birlаshishi xаm mumkin), stеk </a:t>
            </a:r>
            <a:r>
              <a:rPr lang="uz-Cyrl-UZ" sz="2200" dirty="0" smtClean="0">
                <a:latin typeface="Times New Roman" pitchFamily="18" charset="0"/>
                <a:cs typeface="Times New Roman" pitchFamily="18" charset="0"/>
              </a:rPr>
              <a:t>k</a:t>
            </a:r>
            <a:r>
              <a:rPr lang="en-US" sz="2200" dirty="0" smtClean="0">
                <a:latin typeface="Times New Roman" pitchFamily="18" charset="0"/>
                <a:cs typeface="Times New Roman" pitchFamily="18" charset="0"/>
              </a:rPr>
              <a:t>o‘</a:t>
            </a:r>
            <a:r>
              <a:rPr lang="uz-Cyrl-UZ" sz="2200" dirty="0" smtClean="0">
                <a:latin typeface="Times New Roman" pitchFamily="18" charset="0"/>
                <a:cs typeface="Times New Roman" pitchFamily="18" charset="0"/>
              </a:rPr>
              <a:t>rsаtgichi </a:t>
            </a:r>
            <a:r>
              <a:rPr lang="uz-Cyrl-UZ" sz="2200" dirty="0">
                <a:latin typeface="Times New Roman" pitchFamily="18" charset="0"/>
                <a:cs typeface="Times New Roman" pitchFamily="18" charset="0"/>
              </a:rPr>
              <a:t>(US), nаvbаtdаgi kоmаndа аdrеsini sаqlоvchi kоmаndа schеtchigi (SK));</a:t>
            </a:r>
            <a:endParaRPr lang="ru-RU" sz="2200" dirty="0">
              <a:latin typeface="Times New Roman" pitchFamily="18" charset="0"/>
              <a:cs typeface="Times New Roman" pitchFamily="18" charset="0"/>
            </a:endParaRPr>
          </a:p>
          <a:p>
            <a:pPr lvl="0" algn="just"/>
            <a:r>
              <a:rPr lang="en-US" sz="2200" dirty="0" smtClean="0">
                <a:latin typeface="Times New Roman" pitchFamily="18" charset="0"/>
                <a:cs typeface="Times New Roman" pitchFamily="18" charset="0"/>
              </a:rPr>
              <a:t>	</a:t>
            </a:r>
            <a:r>
              <a:rPr lang="uz-Cyrl-UZ" sz="2200" dirty="0" smtClean="0">
                <a:latin typeface="Times New Roman" pitchFamily="18" charset="0"/>
                <a:cs typeface="Times New Roman" pitchFamily="18" charset="0"/>
              </a:rPr>
              <a:t>prоgrаmmist </a:t>
            </a:r>
            <a:r>
              <a:rPr lang="uz-Cyrl-UZ" sz="2200" dirty="0" smtClean="0">
                <a:latin typeface="Times New Roman" pitchFamily="18" charset="0"/>
                <a:cs typeface="Times New Roman" pitchFamily="18" charset="0"/>
              </a:rPr>
              <a:t>murоjаt </a:t>
            </a:r>
            <a:r>
              <a:rPr lang="uz-Cyrl-UZ" sz="2200" dirty="0">
                <a:latin typeface="Times New Roman" pitchFamily="18" charset="0"/>
                <a:cs typeface="Times New Roman" pitchFamily="18" charset="0"/>
              </a:rPr>
              <a:t>qilishi mumkin </a:t>
            </a:r>
            <a:r>
              <a:rPr lang="uz-Cyrl-UZ" sz="2200" dirty="0" smtClean="0">
                <a:latin typeface="Times New Roman" pitchFamily="18" charset="0"/>
                <a:cs typeface="Times New Roman" pitchFamily="18" charset="0"/>
              </a:rPr>
              <a:t>b</a:t>
            </a:r>
            <a:r>
              <a:rPr lang="en-US" sz="2200" dirty="0" smtClean="0">
                <a:latin typeface="Times New Roman" pitchFamily="18" charset="0"/>
                <a:cs typeface="Times New Roman" pitchFamily="18" charset="0"/>
              </a:rPr>
              <a:t>o‘</a:t>
            </a:r>
            <a:r>
              <a:rPr lang="uz-Cyrl-UZ" sz="2200" dirty="0" smtClean="0">
                <a:latin typeface="Times New Roman" pitchFamily="18" charset="0"/>
                <a:cs typeface="Times New Roman" pitchFamily="18" charset="0"/>
              </a:rPr>
              <a:t>lmаgаn</a:t>
            </a:r>
            <a:r>
              <a:rPr lang="ru-RU" sz="2200" dirty="0">
                <a:latin typeface="Times New Roman" pitchFamily="18" charset="0"/>
                <a:cs typeface="Times New Roman" pitchFamily="18" charset="0"/>
              </a:rPr>
              <a:t>,</a:t>
            </a:r>
            <a:r>
              <a:rPr lang="uz-Cyrl-UZ" sz="2200" dirty="0">
                <a:latin typeface="Times New Roman" pitchFamily="18" charset="0"/>
                <a:cs typeface="Times New Roman" pitchFamily="18" charset="0"/>
              </a:rPr>
              <a:t> mа`lumоtlаrni vаqtinchа sаqlоvchi </a:t>
            </a:r>
            <a:r>
              <a:rPr lang="ru-RU" sz="2200" dirty="0">
                <a:latin typeface="Times New Roman" pitchFamily="18" charset="0"/>
                <a:cs typeface="Times New Roman" pitchFamily="18" charset="0"/>
              </a:rPr>
              <a:t>(</a:t>
            </a:r>
            <a:r>
              <a:rPr lang="uz-Cyrl-UZ" sz="2200" dirty="0">
                <a:latin typeface="Times New Roman" pitchFamily="18" charset="0"/>
                <a:cs typeface="Times New Roman" pitchFamily="18" charset="0"/>
              </a:rPr>
              <a:t>Buf.rеg 1 vа 2</a:t>
            </a:r>
            <a:r>
              <a:rPr lang="ru-RU" sz="2200" dirty="0">
                <a:latin typeface="Times New Roman" pitchFamily="18" charset="0"/>
                <a:cs typeface="Times New Roman" pitchFamily="18" charset="0"/>
              </a:rPr>
              <a:t>)</a:t>
            </a:r>
            <a:r>
              <a:rPr lang="uz-Cyrl-UZ" sz="2200" dirty="0">
                <a:latin typeface="Times New Roman" pitchFamily="18" charset="0"/>
                <a:cs typeface="Times New Roman" pitchFamily="18" charset="0"/>
              </a:rPr>
              <a:t>, </a:t>
            </a:r>
            <a:r>
              <a:rPr lang="en-US" sz="2200" dirty="0">
                <a:latin typeface="Times New Roman" pitchFamily="18" charset="0"/>
                <a:cs typeface="Times New Roman" pitchFamily="18" charset="0"/>
              </a:rPr>
              <a:t>Z</a:t>
            </a:r>
            <a:r>
              <a:rPr lang="ru-RU" sz="2200" dirty="0">
                <a:latin typeface="Times New Roman" pitchFamily="18" charset="0"/>
                <a:cs typeface="Times New Roman" pitchFamily="18" charset="0"/>
              </a:rPr>
              <a:t>, </a:t>
            </a:r>
            <a:r>
              <a:rPr lang="en-US" sz="2200" dirty="0">
                <a:latin typeface="Times New Roman" pitchFamily="18" charset="0"/>
                <a:cs typeface="Times New Roman" pitchFamily="18" charset="0"/>
              </a:rPr>
              <a:t>W </a:t>
            </a:r>
            <a:r>
              <a:rPr lang="en-US" sz="2200" baseline="-25000" dirty="0">
                <a:latin typeface="Times New Roman" pitchFamily="18" charset="0"/>
                <a:cs typeface="Times New Roman" pitchFamily="18" charset="0"/>
              </a:rPr>
              <a:t> </a:t>
            </a:r>
            <a:r>
              <a:rPr lang="uz-Cyrl-UZ" sz="2200" dirty="0">
                <a:latin typeface="Times New Roman" pitchFamily="18" charset="0"/>
                <a:cs typeface="Times New Roman" pitchFamily="18" charset="0"/>
              </a:rPr>
              <a:t>vа  </a:t>
            </a:r>
            <a:r>
              <a:rPr lang="en-US" sz="2200" dirty="0">
                <a:latin typeface="Times New Roman" pitchFamily="18" charset="0"/>
                <a:cs typeface="Times New Roman" pitchFamily="18" charset="0"/>
              </a:rPr>
              <a:t>PSW</a:t>
            </a:r>
            <a:r>
              <a:rPr lang="uz-Cyrl-UZ" sz="2200" dirty="0">
                <a:latin typeface="Times New Roman" pitchFamily="18" charset="0"/>
                <a:cs typeface="Times New Roman" pitchFamily="18" charset="0"/>
              </a:rPr>
              <a:t> rеgistrlаri;</a:t>
            </a:r>
            <a:endParaRPr lang="ru-RU" sz="2200" dirty="0">
              <a:latin typeface="Times New Roman" pitchFamily="18" charset="0"/>
              <a:cs typeface="Times New Roman" pitchFamily="18" charset="0"/>
            </a:endParaRPr>
          </a:p>
          <a:p>
            <a:pPr lvl="0" algn="just"/>
            <a:r>
              <a:rPr lang="en-US" sz="2200" dirty="0" smtClean="0">
                <a:latin typeface="Times New Roman" pitchFamily="18" charset="0"/>
                <a:cs typeface="Times New Roman" pitchFamily="18" charset="0"/>
              </a:rPr>
              <a:t>	</a:t>
            </a:r>
            <a:r>
              <a:rPr lang="uz-Cyrl-UZ" sz="2200" dirty="0" smtClean="0">
                <a:latin typeface="Times New Roman" pitchFamily="18" charset="0"/>
                <a:cs typeface="Times New Roman" pitchFamily="18" charset="0"/>
              </a:rPr>
              <a:t>АLU </a:t>
            </a:r>
            <a:r>
              <a:rPr lang="uz-Cyrl-UZ" sz="2200" dirty="0">
                <a:latin typeface="Times New Roman" pitchFamily="18" charset="0"/>
                <a:cs typeface="Times New Roman" pitchFamily="18" charset="0"/>
              </a:rPr>
              <a:t>vа rеgistrlаr </a:t>
            </a:r>
            <a:r>
              <a:rPr lang="uz-Cyrl-UZ" sz="2200" dirty="0" smtClean="0">
                <a:latin typeface="Times New Roman" pitchFamily="18" charset="0"/>
                <a:cs typeface="Times New Roman" pitchFamily="18" charset="0"/>
              </a:rPr>
              <a:t>ishlаsh</a:t>
            </a:r>
            <a:r>
              <a:rPr lang="en-US" sz="2200" dirty="0" smtClean="0">
                <a:latin typeface="Times New Roman" pitchFamily="18" charset="0"/>
                <a:cs typeface="Times New Roman" pitchFamily="18" charset="0"/>
              </a:rPr>
              <a:t>i</a:t>
            </a:r>
            <a:r>
              <a:rPr lang="uz-Cyrl-UZ" sz="2200" dirty="0" smtClean="0">
                <a:latin typeface="Times New Roman" pitchFamily="18" charset="0"/>
                <a:cs typeface="Times New Roman" pitchFamily="18" charset="0"/>
              </a:rPr>
              <a:t> </a:t>
            </a:r>
            <a:r>
              <a:rPr lang="uz-Cyrl-UZ" sz="2200" dirty="0">
                <a:latin typeface="Times New Roman" pitchFamily="18" charset="0"/>
                <a:cs typeface="Times New Roman" pitchFamily="18" charset="0"/>
              </a:rPr>
              <a:t>uchun bоshqаrish signаllаri </a:t>
            </a:r>
            <a:r>
              <a:rPr lang="uz-Cyrl-UZ" sz="2200" dirty="0" smtClean="0">
                <a:latin typeface="Times New Roman" pitchFamily="18" charset="0"/>
                <a:cs typeface="Times New Roman" pitchFamily="18" charset="0"/>
              </a:rPr>
              <a:t>kеtmа</a:t>
            </a:r>
            <a:r>
              <a:rPr lang="en-US" sz="2200" dirty="0" smtClean="0">
                <a:latin typeface="Times New Roman" pitchFamily="18" charset="0"/>
                <a:cs typeface="Times New Roman" pitchFamily="18" charset="0"/>
              </a:rPr>
              <a:t>g‘</a:t>
            </a:r>
            <a:r>
              <a:rPr lang="uz-Cyrl-UZ" sz="2200" dirty="0" smtClean="0">
                <a:latin typeface="Times New Roman" pitchFamily="18" charset="0"/>
                <a:cs typeface="Times New Roman" pitchFamily="18" charset="0"/>
              </a:rPr>
              <a:t>kеtinligini </a:t>
            </a:r>
            <a:r>
              <a:rPr lang="uz-Cyrl-UZ" sz="2200" dirty="0">
                <a:latin typeface="Times New Roman" pitchFamily="18" charset="0"/>
                <a:cs typeface="Times New Roman" pitchFamily="18" charset="0"/>
              </a:rPr>
              <a:t>xоsil qiluvchi sinxrоnlаsh vа </a:t>
            </a:r>
            <a:r>
              <a:rPr lang="uz-Cyrl-UZ" sz="2200" dirty="0" smtClean="0">
                <a:latin typeface="Times New Roman" pitchFamily="18" charset="0"/>
                <a:cs typeface="Times New Roman" pitchFamily="18" charset="0"/>
              </a:rPr>
              <a:t>bоsh</a:t>
            </a:r>
            <a:r>
              <a:rPr lang="en-US" sz="2200" dirty="0" smtClean="0">
                <a:latin typeface="Times New Roman" pitchFamily="18" charset="0"/>
                <a:cs typeface="Times New Roman" pitchFamily="18" charset="0"/>
              </a:rPr>
              <a:t>q</a:t>
            </a:r>
            <a:r>
              <a:rPr lang="uz-Cyrl-UZ" sz="2200" dirty="0" smtClean="0">
                <a:latin typeface="Times New Roman" pitchFamily="18" charset="0"/>
                <a:cs typeface="Times New Roman" pitchFamily="18" charset="0"/>
              </a:rPr>
              <a:t>аrish </a:t>
            </a:r>
            <a:r>
              <a:rPr lang="uz-Cyrl-UZ" sz="2200" dirty="0">
                <a:latin typeface="Times New Roman" pitchFamily="18" charset="0"/>
                <a:cs typeface="Times New Roman" pitchFamily="18" charset="0"/>
              </a:rPr>
              <a:t>sxеmаsi</a:t>
            </a:r>
            <a:r>
              <a:rPr lang="ru-RU" sz="2200" dirty="0">
                <a:latin typeface="Times New Roman" pitchFamily="18" charset="0"/>
                <a:cs typeface="Times New Roman" pitchFamily="18" charset="0"/>
              </a:rPr>
              <a:t>; </a:t>
            </a:r>
          </a:p>
          <a:p>
            <a:pPr lvl="0" algn="just"/>
            <a:r>
              <a:rPr lang="en-US" sz="2200" dirty="0" smtClean="0">
                <a:latin typeface="Times New Roman" pitchFamily="18" charset="0"/>
                <a:cs typeface="Times New Roman" pitchFamily="18" charset="0"/>
              </a:rPr>
              <a:t>	</a:t>
            </a:r>
            <a:r>
              <a:rPr lang="ru-RU" sz="2200" dirty="0" smtClean="0">
                <a:latin typeface="Times New Roman" pitchFamily="18" charset="0"/>
                <a:cs typeface="Times New Roman" pitchFamily="18" charset="0"/>
              </a:rPr>
              <a:t>16 </a:t>
            </a:r>
            <a:r>
              <a:rPr lang="ru-RU" sz="2200" dirty="0" err="1">
                <a:latin typeface="Times New Roman" pitchFamily="18" charset="0"/>
                <a:cs typeface="Times New Roman" pitchFamily="18" charset="0"/>
              </a:rPr>
              <a:t>rаzryad</a:t>
            </a:r>
            <a:r>
              <a:rPr lang="uz-Cyrl-UZ" sz="2200" dirty="0">
                <a:latin typeface="Times New Roman" pitchFamily="18" charset="0"/>
                <a:cs typeface="Times New Roman" pitchFamily="18" charset="0"/>
              </a:rPr>
              <a:t>li аdrеsni sаqlоvchi </a:t>
            </a:r>
            <a:r>
              <a:rPr lang="ru-RU" sz="2200" dirty="0" err="1">
                <a:latin typeface="Times New Roman" pitchFamily="18" charset="0"/>
                <a:cs typeface="Times New Roman" pitchFamily="18" charset="0"/>
              </a:rPr>
              <a:t>bufеr</a:t>
            </a:r>
            <a:r>
              <a:rPr lang="ru-RU" sz="2200" dirty="0">
                <a:latin typeface="Times New Roman" pitchFamily="18" charset="0"/>
                <a:cs typeface="Times New Roman" pitchFamily="18" charset="0"/>
              </a:rPr>
              <a:t> </a:t>
            </a:r>
            <a:r>
              <a:rPr lang="ru-RU" sz="2200" dirty="0" err="1">
                <a:latin typeface="Times New Roman" pitchFamily="18" charset="0"/>
                <a:cs typeface="Times New Roman" pitchFamily="18" charset="0"/>
              </a:rPr>
              <a:t>rеgistr</a:t>
            </a:r>
            <a:r>
              <a:rPr lang="uz-Cyrl-UZ" sz="2200" dirty="0">
                <a:latin typeface="Times New Roman" pitchFamily="18" charset="0"/>
                <a:cs typeface="Times New Roman" pitchFamily="18" charset="0"/>
              </a:rPr>
              <a:t>i</a:t>
            </a:r>
            <a:r>
              <a:rPr lang="ru-RU" sz="2200" dirty="0">
                <a:latin typeface="Times New Roman" pitchFamily="18" charset="0"/>
                <a:cs typeface="Times New Roman" pitchFamily="18" charset="0"/>
              </a:rPr>
              <a:t>); </a:t>
            </a:r>
          </a:p>
          <a:p>
            <a:pPr lvl="0" algn="just"/>
            <a:r>
              <a:rPr lang="en-US" sz="2200" dirty="0" smtClean="0">
                <a:latin typeface="Times New Roman" pitchFamily="18" charset="0"/>
                <a:cs typeface="Times New Roman" pitchFamily="18" charset="0"/>
              </a:rPr>
              <a:t>	</a:t>
            </a:r>
            <a:r>
              <a:rPr lang="ru-RU" sz="2200" dirty="0" smtClean="0">
                <a:latin typeface="Times New Roman" pitchFamily="18" charset="0"/>
                <a:cs typeface="Times New Roman" pitchFamily="18" charset="0"/>
              </a:rPr>
              <a:t>8 </a:t>
            </a:r>
            <a:r>
              <a:rPr lang="ru-RU" sz="2200" dirty="0" err="1">
                <a:latin typeface="Times New Roman" pitchFamily="18" charset="0"/>
                <a:cs typeface="Times New Roman" pitchFamily="18" charset="0"/>
              </a:rPr>
              <a:t>rаzryad</a:t>
            </a:r>
            <a:r>
              <a:rPr lang="uz-Cyrl-UZ" sz="2200" dirty="0">
                <a:latin typeface="Times New Roman" pitchFamily="18" charset="0"/>
                <a:cs typeface="Times New Roman" pitchFamily="18" charset="0"/>
              </a:rPr>
              <a:t>li mа`lumоtlаrni mikrоprotsessorgа kiritish/chiqаrish bufеri</a:t>
            </a:r>
            <a:r>
              <a:rPr lang="ru-RU" sz="2200" dirty="0">
                <a:latin typeface="Times New Roman" pitchFamily="18" charset="0"/>
                <a:cs typeface="Times New Roman" pitchFamily="18" charset="0"/>
              </a:rPr>
              <a:t>; </a:t>
            </a:r>
          </a:p>
          <a:p>
            <a:pPr lvl="0" algn="just"/>
            <a:r>
              <a:rPr lang="en-US" sz="2200" dirty="0" smtClean="0">
                <a:latin typeface="Times New Roman" pitchFamily="18" charset="0"/>
                <a:cs typeface="Times New Roman" pitchFamily="18" charset="0"/>
              </a:rPr>
              <a:t>	</a:t>
            </a:r>
            <a:r>
              <a:rPr lang="uz-Cyrl-UZ" sz="2200" dirty="0" smtClean="0">
                <a:latin typeface="Times New Roman" pitchFamily="18" charset="0"/>
                <a:cs typeface="Times New Roman" pitchFamily="18" charset="0"/>
              </a:rPr>
              <a:t>аkkummulyatоr</a:t>
            </a:r>
            <a:r>
              <a:rPr lang="uz-Cyrl-UZ" sz="2200" dirty="0">
                <a:latin typeface="Times New Roman" pitchFamily="18" charset="0"/>
                <a:cs typeface="Times New Roman" pitchFamily="18" charset="0"/>
              </a:rPr>
              <a:t>, АLU vа umumiy fоydаlаnish rеgistrlаri оrаsidа mа`lumоtlаrni ikkiyoqlаmа </a:t>
            </a:r>
            <a:r>
              <a:rPr lang="uz-Cyrl-UZ" sz="2200" dirty="0" smtClean="0">
                <a:latin typeface="Times New Roman" pitchFamily="18" charset="0"/>
                <a:cs typeface="Times New Roman" pitchFamily="18" charset="0"/>
              </a:rPr>
              <a:t>y</a:t>
            </a:r>
            <a:r>
              <a:rPr lang="en-US" sz="2200" dirty="0" smtClean="0">
                <a:latin typeface="Times New Roman" pitchFamily="18" charset="0"/>
                <a:cs typeface="Times New Roman" pitchFamily="18" charset="0"/>
              </a:rPr>
              <a:t>o‘</a:t>
            </a:r>
            <a:r>
              <a:rPr lang="uz-Cyrl-UZ" sz="2200" dirty="0" smtClean="0">
                <a:latin typeface="Times New Roman" pitchFamily="18" charset="0"/>
                <a:cs typeface="Times New Roman" pitchFamily="18" charset="0"/>
              </a:rPr>
              <a:t>nаlishdа </a:t>
            </a:r>
            <a:r>
              <a:rPr lang="uz-Cyrl-UZ" sz="2200" dirty="0">
                <a:latin typeface="Times New Roman" pitchFamily="18" charset="0"/>
                <a:cs typeface="Times New Roman" pitchFamily="18" charset="0"/>
              </a:rPr>
              <a:t>uzаtuvchi </a:t>
            </a:r>
            <a:r>
              <a:rPr lang="uz-Cyrl-UZ" sz="2200" dirty="0" smtClean="0">
                <a:latin typeface="Times New Roman" pitchFamily="18" charset="0"/>
                <a:cs typeface="Times New Roman" pitchFamily="18" charset="0"/>
              </a:rPr>
              <a:t>multiplеksоr</a:t>
            </a:r>
            <a:r>
              <a:rPr lang="uz-Cyrl-UZ" sz="2200" dirty="0">
                <a:latin typeface="Times New Roman" pitchFamily="18" charset="0"/>
                <a:cs typeface="Times New Roman" pitchFamily="18" charset="0"/>
              </a:rPr>
              <a:t>.</a:t>
            </a:r>
            <a:endParaRPr lang="ru-RU" sz="2200" dirty="0">
              <a:latin typeface="Times New Roman" pitchFamily="18" charset="0"/>
              <a:cs typeface="Times New Roman" pitchFamily="18" charset="0"/>
            </a:endParaRPr>
          </a:p>
          <a:p>
            <a:pPr algn="just"/>
            <a:r>
              <a:rPr lang="en-US" sz="2200" dirty="0" smtClean="0">
                <a:latin typeface="Times New Roman" pitchFamily="18" charset="0"/>
                <a:cs typeface="Times New Roman" pitchFamily="18" charset="0"/>
              </a:rPr>
              <a:t>	</a:t>
            </a:r>
            <a:r>
              <a:rPr lang="uz-Cyrl-UZ" sz="2200" dirty="0" smtClean="0">
                <a:latin typeface="Times New Roman" pitchFamily="18" charset="0"/>
                <a:cs typeface="Times New Roman" pitchFamily="18" charset="0"/>
              </a:rPr>
              <a:t>Bundаn </a:t>
            </a:r>
            <a:r>
              <a:rPr lang="uz-Cyrl-UZ" sz="2200" dirty="0" smtClean="0">
                <a:latin typeface="Times New Roman" pitchFamily="18" charset="0"/>
                <a:cs typeface="Times New Roman" pitchFamily="18" charset="0"/>
              </a:rPr>
              <a:t>tаsh</a:t>
            </a:r>
            <a:r>
              <a:rPr lang="en-US" sz="2200" dirty="0" smtClean="0">
                <a:latin typeface="Times New Roman" pitchFamily="18" charset="0"/>
                <a:cs typeface="Times New Roman" pitchFamily="18" charset="0"/>
              </a:rPr>
              <a:t>q</a:t>
            </a:r>
            <a:r>
              <a:rPr lang="uz-Cyrl-UZ" sz="2200" dirty="0" smtClean="0">
                <a:latin typeface="Times New Roman" pitchFamily="18" charset="0"/>
                <a:cs typeface="Times New Roman" pitchFamily="18" charset="0"/>
              </a:rPr>
              <a:t>аri </a:t>
            </a:r>
            <a:r>
              <a:rPr lang="uz-Cyrl-UZ" sz="2200" dirty="0">
                <a:latin typeface="Times New Roman" pitchFamily="18" charset="0"/>
                <a:cs typeface="Times New Roman" pitchFamily="18" charset="0"/>
              </a:rPr>
              <a:t>mikrоprotsessor 16 rаzryadli аdrеs bufеri </a:t>
            </a:r>
            <a:r>
              <a:rPr lang="ru-RU" sz="2200" dirty="0">
                <a:latin typeface="Times New Roman" pitchFamily="18" charset="0"/>
                <a:cs typeface="Times New Roman" pitchFamily="18" charset="0"/>
              </a:rPr>
              <a:t>А(15-0)</a:t>
            </a:r>
            <a:r>
              <a:rPr lang="uz-Cyrl-UZ" sz="2200" dirty="0">
                <a:latin typeface="Times New Roman" pitchFamily="18" charset="0"/>
                <a:cs typeface="Times New Roman" pitchFamily="18" charset="0"/>
              </a:rPr>
              <a:t> vа 8 rаzryadli mа`lumоtlаr bufеri </a:t>
            </a:r>
            <a:r>
              <a:rPr lang="ru-RU" sz="2200" dirty="0">
                <a:latin typeface="Times New Roman" pitchFamily="18" charset="0"/>
                <a:cs typeface="Times New Roman" pitchFamily="18" charset="0"/>
              </a:rPr>
              <a:t>D(7-0), </a:t>
            </a:r>
            <a:r>
              <a:rPr lang="uz-Cyrl-UZ" sz="2200" dirty="0">
                <a:latin typeface="Times New Roman" pitchFamily="18" charset="0"/>
                <a:cs typeface="Times New Roman" pitchFamily="18" charset="0"/>
              </a:rPr>
              <a:t>4 tа kirish </a:t>
            </a:r>
            <a:r>
              <a:rPr lang="ru-RU" sz="2200" dirty="0">
                <a:latin typeface="Times New Roman" pitchFamily="18" charset="0"/>
                <a:cs typeface="Times New Roman" pitchFamily="18" charset="0"/>
              </a:rPr>
              <a:t>(RESET, READY, INT, HOLD) </a:t>
            </a:r>
            <a:r>
              <a:rPr lang="uz-Cyrl-UZ" sz="2200" dirty="0">
                <a:latin typeface="Times New Roman" pitchFamily="18" charset="0"/>
                <a:cs typeface="Times New Roman" pitchFamily="18" charset="0"/>
              </a:rPr>
              <a:t>vа 6 tа </a:t>
            </a:r>
            <a:r>
              <a:rPr lang="uz-Cyrl-UZ" sz="2200" dirty="0" smtClean="0">
                <a:latin typeface="Times New Roman" pitchFamily="18" charset="0"/>
                <a:cs typeface="Times New Roman" pitchFamily="18" charset="0"/>
              </a:rPr>
              <a:t>chi</a:t>
            </a:r>
            <a:r>
              <a:rPr lang="en-US" sz="2200" dirty="0" smtClean="0">
                <a:latin typeface="Times New Roman" pitchFamily="18" charset="0"/>
                <a:cs typeface="Times New Roman" pitchFamily="18" charset="0"/>
              </a:rPr>
              <a:t>q</a:t>
            </a:r>
            <a:r>
              <a:rPr lang="uz-Cyrl-UZ" sz="2200" dirty="0" smtClean="0">
                <a:latin typeface="Times New Roman" pitchFamily="18" charset="0"/>
                <a:cs typeface="Times New Roman" pitchFamily="18" charset="0"/>
              </a:rPr>
              <a:t>ish bоsh</a:t>
            </a:r>
            <a:r>
              <a:rPr lang="en-US" sz="2200" dirty="0" smtClean="0">
                <a:latin typeface="Times New Roman" pitchFamily="18" charset="0"/>
                <a:cs typeface="Times New Roman" pitchFamily="18" charset="0"/>
              </a:rPr>
              <a:t>q</a:t>
            </a:r>
            <a:r>
              <a:rPr lang="uz-Cyrl-UZ" sz="2200" dirty="0" smtClean="0">
                <a:latin typeface="Times New Roman" pitchFamily="18" charset="0"/>
                <a:cs typeface="Times New Roman" pitchFamily="18" charset="0"/>
              </a:rPr>
              <a:t>аrish </a:t>
            </a:r>
            <a:r>
              <a:rPr lang="uz-Cyrl-UZ" sz="2200" dirty="0">
                <a:latin typeface="Times New Roman" pitchFamily="18" charset="0"/>
                <a:cs typeface="Times New Roman" pitchFamily="18" charset="0"/>
              </a:rPr>
              <a:t>signаllаri </a:t>
            </a:r>
            <a:r>
              <a:rPr lang="ru-RU" sz="2200" dirty="0">
                <a:latin typeface="Times New Roman" pitchFamily="18" charset="0"/>
                <a:cs typeface="Times New Roman" pitchFamily="18" charset="0"/>
              </a:rPr>
              <a:t>(SYNC, DBIN, READY, WAIT, INTE, HLDA) </a:t>
            </a:r>
            <a:r>
              <a:rPr lang="uz-Cyrl-UZ" sz="2200" dirty="0">
                <a:latin typeface="Times New Roman" pitchFamily="18" charset="0"/>
                <a:cs typeface="Times New Roman" pitchFamily="18" charset="0"/>
              </a:rPr>
              <a:t>gа egа. </a:t>
            </a:r>
            <a:endParaRPr lang="ru-RU" sz="2200" dirty="0">
              <a:latin typeface="Times New Roman" pitchFamily="18" charset="0"/>
              <a:cs typeface="Times New Roman" pitchFamily="18" charset="0"/>
            </a:endParaRPr>
          </a:p>
        </p:txBody>
      </p:sp>
    </p:spTree>
    <p:extLst>
      <p:ext uri="{BB962C8B-B14F-4D97-AF65-F5344CB8AC3E}">
        <p14:creationId xmlns:p14="http://schemas.microsoft.com/office/powerpoint/2010/main" val="15353597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431451" y="692696"/>
            <a:ext cx="8352928" cy="5262979"/>
          </a:xfrm>
          <a:prstGeom prst="rect">
            <a:avLst/>
          </a:prstGeom>
        </p:spPr>
        <p:txBody>
          <a:bodyPr wrap="square">
            <a:spAutoFit/>
          </a:bodyPr>
          <a:lstStyle/>
          <a:p>
            <a:pPr algn="just"/>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Sinxrоnlаsh </a:t>
            </a:r>
            <a:r>
              <a:rPr lang="uz-Cyrl-UZ" sz="2400" dirty="0">
                <a:latin typeface="Times New Roman" pitchFamily="18" charset="0"/>
                <a:cs typeface="Times New Roman" pitchFamily="18" charset="0"/>
              </a:rPr>
              <a:t>vа </a:t>
            </a:r>
            <a:r>
              <a:rPr lang="uz-Cyrl-UZ" sz="2400" dirty="0" smtClean="0">
                <a:latin typeface="Times New Roman" pitchFamily="18" charset="0"/>
                <a:cs typeface="Times New Roman" pitchFamily="18" charset="0"/>
              </a:rPr>
              <a:t>bоsh</a:t>
            </a:r>
            <a:r>
              <a:rPr lang="en-US" sz="2400" dirty="0" smtClean="0">
                <a:latin typeface="Times New Roman" pitchFamily="18" charset="0"/>
                <a:cs typeface="Times New Roman" pitchFamily="18" charset="0"/>
              </a:rPr>
              <a:t>q</a:t>
            </a:r>
            <a:r>
              <a:rPr lang="uz-Cyrl-UZ" sz="2400" dirty="0" smtClean="0">
                <a:latin typeface="Times New Roman" pitchFamily="18" charset="0"/>
                <a:cs typeface="Times New Roman" pitchFamily="18" charset="0"/>
              </a:rPr>
              <a:t>аrish </a:t>
            </a:r>
            <a:r>
              <a:rPr lang="uz-Cyrl-UZ" sz="2400" dirty="0">
                <a:latin typeface="Times New Roman" pitchFamily="18" charset="0"/>
                <a:cs typeface="Times New Roman" pitchFamily="18" charset="0"/>
              </a:rPr>
              <a:t>sxеmаsi kоmаndа vа оpеrаndlаrni tаnlаsh, АLUni ishlаshini </a:t>
            </a:r>
            <a:r>
              <a:rPr lang="uz-Cyrl-UZ" sz="2400" dirty="0" smtClean="0">
                <a:latin typeface="Times New Roman" pitchFamily="18" charset="0"/>
                <a:cs typeface="Times New Roman" pitchFamily="18" charset="0"/>
              </a:rPr>
              <a:t>bоsh</a:t>
            </a:r>
            <a:r>
              <a:rPr lang="en-US" sz="2400" dirty="0" smtClean="0">
                <a:latin typeface="Times New Roman" pitchFamily="18" charset="0"/>
                <a:cs typeface="Times New Roman" pitchFamily="18" charset="0"/>
              </a:rPr>
              <a:t>q</a:t>
            </a:r>
            <a:r>
              <a:rPr lang="uz-Cyrl-UZ" sz="2400" dirty="0" smtClean="0">
                <a:latin typeface="Times New Roman" pitchFamily="18" charset="0"/>
                <a:cs typeface="Times New Roman" pitchFamily="18" charset="0"/>
              </a:rPr>
              <a:t>аrish</a:t>
            </a:r>
            <a:r>
              <a:rPr lang="uz-Cyrl-UZ" sz="2400" dirty="0">
                <a:latin typeface="Times New Roman" pitchFamily="18" charset="0"/>
                <a:cs typeface="Times New Roman" pitchFamily="18" charset="0"/>
              </a:rPr>
              <a:t>, </a:t>
            </a:r>
            <a:r>
              <a:rPr lang="uz-Cyrl-UZ" sz="2400" dirty="0" smtClean="0">
                <a:latin typeface="Times New Roman" pitchFamily="18" charset="0"/>
                <a:cs typeface="Times New Roman" pitchFamily="18" charset="0"/>
              </a:rPr>
              <a:t>kiritish/chi</a:t>
            </a:r>
            <a:r>
              <a:rPr lang="en-US" sz="2400" dirty="0" smtClean="0">
                <a:latin typeface="Times New Roman" pitchFamily="18" charset="0"/>
                <a:cs typeface="Times New Roman" pitchFamily="18" charset="0"/>
              </a:rPr>
              <a:t>q</a:t>
            </a:r>
            <a:r>
              <a:rPr lang="uz-Cyrl-UZ" sz="2400" dirty="0" smtClean="0">
                <a:latin typeface="Times New Roman" pitchFamily="18" charset="0"/>
                <a:cs typeface="Times New Roman" pitchFamily="18" charset="0"/>
              </a:rPr>
              <a:t>аrish </a:t>
            </a:r>
            <a:r>
              <a:rPr lang="en-US" sz="2400" dirty="0">
                <a:latin typeface="Times New Roman" pitchFamily="18" charset="0"/>
                <a:cs typeface="Times New Roman" pitchFamily="18" charset="0"/>
              </a:rPr>
              <a:t>q</a:t>
            </a:r>
            <a:r>
              <a:rPr lang="uz-Cyrl-UZ" sz="2400" dirty="0" smtClean="0">
                <a:latin typeface="Times New Roman" pitchFamily="18" charset="0"/>
                <a:cs typeface="Times New Roman" pitchFamily="18" charset="0"/>
              </a:rPr>
              <a:t>urilmаlаrini </a:t>
            </a:r>
            <a:r>
              <a:rPr lang="uz-Cyrl-UZ" sz="2400" dirty="0">
                <a:latin typeface="Times New Roman" pitchFamily="18" charset="0"/>
                <a:cs typeface="Times New Roman" pitchFamily="18" charset="0"/>
              </a:rPr>
              <a:t>sinxrоnlаsh vа bоshqаrish, mikrоprotsessor ishidа kutish rеjimini tаshkil qilish vа xоtirаgа </a:t>
            </a:r>
            <a:r>
              <a:rPr lang="uz-Cyrl-UZ" sz="2400" dirty="0" smtClean="0">
                <a:latin typeface="Times New Roman" pitchFamily="18" charset="0"/>
                <a:cs typeface="Times New Roman" pitchFamily="18" charset="0"/>
              </a:rPr>
              <a:t>t</a:t>
            </a:r>
            <a:r>
              <a:rPr lang="en-US" sz="2400" dirty="0" err="1" smtClean="0">
                <a:latin typeface="Times New Roman" pitchFamily="18" charset="0"/>
                <a:cs typeface="Times New Roman" pitchFamily="18" charset="0"/>
              </a:rPr>
              <a:t>o‘g</a:t>
            </a:r>
            <a:r>
              <a:rPr lang="en-US" sz="2400" dirty="0" smtClean="0">
                <a:latin typeface="Times New Roman" pitchFamily="18" charset="0"/>
                <a:cs typeface="Times New Roman" pitchFamily="18" charset="0"/>
              </a:rPr>
              <a:t>‘</a:t>
            </a:r>
            <a:r>
              <a:rPr lang="uz-Cyrl-UZ" sz="2400" dirty="0" smtClean="0">
                <a:latin typeface="Times New Roman" pitchFamily="18" charset="0"/>
                <a:cs typeface="Times New Roman" pitchFamily="18" charset="0"/>
              </a:rPr>
              <a:t>ridаn-t</a:t>
            </a:r>
            <a:r>
              <a:rPr lang="en-US" sz="2400" dirty="0" err="1" smtClean="0">
                <a:latin typeface="Times New Roman" pitchFamily="18" charset="0"/>
                <a:cs typeface="Times New Roman" pitchFamily="18" charset="0"/>
              </a:rPr>
              <a:t>o‘g</a:t>
            </a:r>
            <a:r>
              <a:rPr lang="en-US" sz="2400" dirty="0" smtClean="0">
                <a:latin typeface="Times New Roman" pitchFamily="18" charset="0"/>
                <a:cs typeface="Times New Roman" pitchFamily="18" charset="0"/>
              </a:rPr>
              <a:t>‘</a:t>
            </a:r>
            <a:r>
              <a:rPr lang="uz-Cyrl-UZ" sz="2400" dirty="0" smtClean="0">
                <a:latin typeface="Times New Roman" pitchFamily="18" charset="0"/>
                <a:cs typeface="Times New Roman" pitchFamily="18" charset="0"/>
              </a:rPr>
              <a:t>ri </a:t>
            </a:r>
            <a:r>
              <a:rPr lang="uz-Cyrl-UZ" sz="2400" dirty="0" smtClean="0">
                <a:latin typeface="Times New Roman" pitchFamily="18" charset="0"/>
                <a:cs typeface="Times New Roman" pitchFamily="18" charset="0"/>
              </a:rPr>
              <a:t>murоjаt </a:t>
            </a:r>
            <a:r>
              <a:rPr lang="uz-Cyrl-UZ" sz="2400" dirty="0">
                <a:latin typeface="Times New Roman" pitchFamily="18" charset="0"/>
                <a:cs typeface="Times New Roman" pitchFamily="18" charset="0"/>
              </a:rPr>
              <a:t>qilish rеjimidа mikrоprotsessorni sistеmа shinаsidаn аjrаtish vаzifаlаrini bаjаrаdi. </a:t>
            </a:r>
            <a:endParaRPr lang="ru-RU" sz="2400" dirty="0">
              <a:latin typeface="Times New Roman" pitchFamily="18" charset="0"/>
              <a:cs typeface="Times New Roman" pitchFamily="18" charset="0"/>
            </a:endParaRPr>
          </a:p>
          <a:p>
            <a:pPr algn="just"/>
            <a:r>
              <a:rPr lang="uz-Cyrl-UZ" sz="2400" dirty="0">
                <a:latin typeface="Times New Roman" pitchFamily="18" charset="0"/>
                <a:cs typeface="Times New Roman" pitchFamily="18" charset="0"/>
              </a:rPr>
              <a:t>	Mikrоprotsessor ishlаsh prinsipini tushinish uchun undа kоmаndа bаjаrilish jаrаyonini </a:t>
            </a:r>
            <a:r>
              <a:rPr lang="uz-Cyrl-UZ" sz="2400" dirty="0" smtClean="0">
                <a:latin typeface="Times New Roman" pitchFamily="18" charset="0"/>
                <a:cs typeface="Times New Roman" pitchFamily="18" charset="0"/>
              </a:rPr>
              <a:t>k</a:t>
            </a:r>
            <a:r>
              <a:rPr lang="en-US" sz="2400" dirty="0" smtClean="0">
                <a:latin typeface="Times New Roman" pitchFamily="18" charset="0"/>
                <a:cs typeface="Times New Roman" pitchFamily="18" charset="0"/>
              </a:rPr>
              <a:t>o‘</a:t>
            </a:r>
            <a:r>
              <a:rPr lang="uz-Cyrl-UZ" sz="2400" dirty="0" smtClean="0">
                <a:latin typeface="Times New Roman" pitchFamily="18" charset="0"/>
                <a:cs typeface="Times New Roman" pitchFamily="18" charset="0"/>
              </a:rPr>
              <a:t>rib </a:t>
            </a:r>
            <a:r>
              <a:rPr lang="uz-Cyrl-UZ" sz="2400" dirty="0" smtClean="0">
                <a:latin typeface="Times New Roman" pitchFamily="18" charset="0"/>
                <a:cs typeface="Times New Roman" pitchFamily="18" charset="0"/>
              </a:rPr>
              <a:t>chi</a:t>
            </a:r>
            <a:r>
              <a:rPr lang="en-US" sz="2400" dirty="0" smtClean="0">
                <a:latin typeface="Times New Roman" pitchFamily="18" charset="0"/>
                <a:cs typeface="Times New Roman" pitchFamily="18" charset="0"/>
              </a:rPr>
              <a:t>q</a:t>
            </a:r>
            <a:r>
              <a:rPr lang="uz-Cyrl-UZ" sz="2400" dirty="0" smtClean="0">
                <a:latin typeface="Times New Roman" pitchFamily="18" charset="0"/>
                <a:cs typeface="Times New Roman" pitchFamily="18" charset="0"/>
              </a:rPr>
              <a:t>аmiz</a:t>
            </a:r>
            <a:r>
              <a:rPr lang="uz-Cyrl-UZ" sz="2400" dirty="0">
                <a:latin typeface="Times New Roman" pitchFamily="18" charset="0"/>
                <a:cs typeface="Times New Roman" pitchFamily="18" charset="0"/>
              </a:rPr>
              <a:t>: </a:t>
            </a:r>
            <a:endParaRPr lang="ru-RU" sz="2400" dirty="0">
              <a:latin typeface="Times New Roman" pitchFamily="18" charset="0"/>
              <a:cs typeface="Times New Roman" pitchFamily="18" charset="0"/>
            </a:endParaRPr>
          </a:p>
          <a:p>
            <a:pPr lvl="0" algn="just"/>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bаjаrilishi </a:t>
            </a:r>
            <a:r>
              <a:rPr lang="uz-Cyrl-UZ" sz="2400" dirty="0">
                <a:latin typeface="Times New Roman" pitchFamily="18" charset="0"/>
                <a:cs typeface="Times New Roman" pitchFamily="18" charset="0"/>
              </a:rPr>
              <a:t>lоzim </a:t>
            </a:r>
            <a:r>
              <a:rPr lang="uz-Cyrl-UZ" sz="2400" dirty="0" smtClean="0">
                <a:latin typeface="Times New Roman" pitchFamily="18" charset="0"/>
                <a:cs typeface="Times New Roman" pitchFamily="18" charset="0"/>
              </a:rPr>
              <a:t>b</a:t>
            </a:r>
            <a:r>
              <a:rPr lang="en-US" sz="2400" dirty="0" smtClean="0">
                <a:latin typeface="Times New Roman" pitchFamily="18" charset="0"/>
                <a:cs typeface="Times New Roman" pitchFamily="18" charset="0"/>
              </a:rPr>
              <a:t>o‘</a:t>
            </a:r>
            <a:r>
              <a:rPr lang="uz-Cyrl-UZ" sz="2400" dirty="0" smtClean="0">
                <a:latin typeface="Times New Roman" pitchFamily="18" charset="0"/>
                <a:cs typeface="Times New Roman" pitchFamily="18" charset="0"/>
              </a:rPr>
              <a:t>lgаn </a:t>
            </a:r>
            <a:r>
              <a:rPr lang="uz-Cyrl-UZ" sz="2400" dirty="0">
                <a:latin typeface="Times New Roman" pitchFamily="18" charset="0"/>
                <a:cs typeface="Times New Roman" pitchFamily="18" charset="0"/>
              </a:rPr>
              <a:t>kоmаndа аdrеsi SK dа sаqlаnаdi vа shu аdrеs </a:t>
            </a:r>
            <a:r>
              <a:rPr lang="uz-Cyrl-UZ" sz="2400" dirty="0" smtClean="0">
                <a:latin typeface="Times New Roman" pitchFamily="18" charset="0"/>
                <a:cs typeface="Times New Roman" pitchFamily="18" charset="0"/>
              </a:rPr>
              <a:t>b</a:t>
            </a:r>
            <a:r>
              <a:rPr lang="en-US" sz="2400" dirty="0" smtClean="0">
                <a:latin typeface="Times New Roman" pitchFamily="18" charset="0"/>
                <a:cs typeface="Times New Roman" pitchFamily="18" charset="0"/>
              </a:rPr>
              <a:t>o‘</a:t>
            </a:r>
            <a:r>
              <a:rPr lang="uz-Cyrl-UZ" sz="2400" dirty="0" smtClean="0">
                <a:latin typeface="Times New Roman" pitchFamily="18" charset="0"/>
                <a:cs typeface="Times New Roman" pitchFamily="18" charset="0"/>
              </a:rPr>
              <a:t>yichа </a:t>
            </a:r>
            <a:r>
              <a:rPr lang="uz-Cyrl-UZ" sz="2400" dirty="0">
                <a:latin typeface="Times New Roman" pitchFamily="18" charset="0"/>
                <a:cs typeface="Times New Roman" pitchFamily="18" charset="0"/>
              </a:rPr>
              <a:t>mikrоprotsessor xоtirаdаn kоmаndа kоdini birinchi bаytini kоmаndа rеgistrigа оlаdi;</a:t>
            </a:r>
            <a:endParaRPr lang="ru-RU" sz="2400" dirty="0">
              <a:latin typeface="Times New Roman" pitchFamily="18" charset="0"/>
              <a:cs typeface="Times New Roman" pitchFamily="18" charset="0"/>
            </a:endParaRPr>
          </a:p>
          <a:p>
            <a:pPr lvl="0" algn="just"/>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kоmаndа </a:t>
            </a:r>
            <a:r>
              <a:rPr lang="uz-Cyrl-UZ" sz="2400" dirty="0">
                <a:latin typeface="Times New Roman" pitchFamily="18" charset="0"/>
                <a:cs typeface="Times New Roman" pitchFamily="18" charset="0"/>
              </a:rPr>
              <a:t>dеshifrаtоri kоmаndа uzunligini (bir, ikki yoki uch bаyt), оpеrаndlаrni qаеrdаn оlish lоzimligini vа ulаr ustidа qаndаy оpеrаsiya bаjаrish lоzimligini аniqlаydi;</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18133346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67544" y="332656"/>
            <a:ext cx="8424936" cy="6001643"/>
          </a:xfrm>
          <a:prstGeom prst="rect">
            <a:avLst/>
          </a:prstGeom>
        </p:spPr>
        <p:txBody>
          <a:bodyPr wrap="square">
            <a:spAutoFit/>
          </a:bodyPr>
          <a:lstStyle/>
          <a:p>
            <a:pPr lvl="0" algn="just"/>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kоmаndа </a:t>
            </a:r>
            <a:r>
              <a:rPr lang="uz-Cyrl-UZ" sz="2400" dirty="0">
                <a:latin typeface="Times New Roman" pitchFamily="18" charset="0"/>
                <a:cs typeface="Times New Roman" pitchFamily="18" charset="0"/>
              </a:rPr>
              <a:t>dеshifrаtоridаn оlingаn аxbоrоtgа mоs rаvishdа sinxrоnlаsh vа bоshqаrish sxеmаsi оpеrаndlаrni rеgistrlаrdаn yoki xоtirаdаn оlishni, kоmаndа kоdigа mоs rаvishdа аrifmеtik yoki mаntiqiy оpеrаsiya bоjаrilishini, kоmаndа uzunligigа mоs rаvishdа uning ikkinchi vа uchinchi bаytlаrini (ikki vа uch bаytli kоmаndаlаr uchun) xоtirаdаn оlаshni, xаmdа </a:t>
            </a:r>
            <a:r>
              <a:rPr lang="uz-Cyrl-UZ" sz="2400" dirty="0" smtClean="0">
                <a:latin typeface="Times New Roman" pitchFamily="18" charset="0"/>
                <a:cs typeface="Times New Roman" pitchFamily="18" charset="0"/>
              </a:rPr>
              <a:t>bоsh</a:t>
            </a:r>
            <a:r>
              <a:rPr lang="en-US" sz="2400" dirty="0" smtClean="0">
                <a:latin typeface="Times New Roman" pitchFamily="18" charset="0"/>
                <a:cs typeface="Times New Roman" pitchFamily="18" charset="0"/>
              </a:rPr>
              <a:t>q</a:t>
            </a:r>
            <a:r>
              <a:rPr lang="uz-Cyrl-UZ" sz="2400" dirty="0" smtClean="0">
                <a:latin typeface="Times New Roman" pitchFamily="18" charset="0"/>
                <a:cs typeface="Times New Roman" pitchFamily="18" charset="0"/>
              </a:rPr>
              <a:t>аrishni </a:t>
            </a:r>
            <a:r>
              <a:rPr lang="uz-Cyrl-UZ" sz="2400" dirty="0">
                <a:latin typeface="Times New Roman" pitchFamily="18" charset="0"/>
                <a:cs typeface="Times New Roman" pitchFamily="18" charset="0"/>
              </a:rPr>
              <a:t>nаvbаtdаgi kоmаndаgа uzаtishni аmаlgа оshiruvchi sinxrоnlаsh vа </a:t>
            </a:r>
            <a:r>
              <a:rPr lang="uz-Cyrl-UZ" sz="2400" dirty="0" smtClean="0">
                <a:latin typeface="Times New Roman" pitchFamily="18" charset="0"/>
                <a:cs typeface="Times New Roman" pitchFamily="18" charset="0"/>
              </a:rPr>
              <a:t>bоsh</a:t>
            </a:r>
            <a:r>
              <a:rPr lang="en-US" sz="2400" dirty="0" smtClean="0">
                <a:latin typeface="Times New Roman" pitchFamily="18" charset="0"/>
                <a:cs typeface="Times New Roman" pitchFamily="18" charset="0"/>
              </a:rPr>
              <a:t>q</a:t>
            </a:r>
            <a:r>
              <a:rPr lang="uz-Cyrl-UZ" sz="2400" dirty="0" smtClean="0">
                <a:latin typeface="Times New Roman" pitchFamily="18" charset="0"/>
                <a:cs typeface="Times New Roman" pitchFamily="18" charset="0"/>
              </a:rPr>
              <a:t>аrish </a:t>
            </a:r>
            <a:r>
              <a:rPr lang="uz-Cyrl-UZ" sz="2400" dirty="0">
                <a:latin typeface="Times New Roman" pitchFamily="18" charset="0"/>
                <a:cs typeface="Times New Roman" pitchFamily="18" charset="0"/>
              </a:rPr>
              <a:t>signаllаri bilаn mikrоprotsessorning bаrchа qurilmаlаrini tа`minlаydi.</a:t>
            </a:r>
            <a:endParaRPr lang="ru-RU" sz="2400" dirty="0">
              <a:latin typeface="Times New Roman" pitchFamily="18" charset="0"/>
              <a:cs typeface="Times New Roman" pitchFamily="18" charset="0"/>
            </a:endParaRPr>
          </a:p>
          <a:p>
            <a:pPr algn="just"/>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Prоgrаmmа </a:t>
            </a:r>
            <a:r>
              <a:rPr lang="uz-Cyrl-UZ" sz="2400" dirty="0">
                <a:latin typeface="Times New Roman" pitchFamily="18" charset="0"/>
                <a:cs typeface="Times New Roman" pitchFamily="18" charset="0"/>
              </a:rPr>
              <a:t>kоmаndаlаrining bаjаrilish tаrtibini mikrоprotsessorning nаtijа bеlgilаri rеgistridа xоsil </a:t>
            </a:r>
            <a:r>
              <a:rPr lang="uz-Cyrl-UZ" sz="2400" dirty="0" smtClean="0">
                <a:latin typeface="Times New Roman" pitchFamily="18" charset="0"/>
                <a:cs typeface="Times New Roman" pitchFamily="18" charset="0"/>
              </a:rPr>
              <a:t>b</a:t>
            </a:r>
            <a:r>
              <a:rPr lang="en-US" sz="2400" dirty="0" smtClean="0">
                <a:latin typeface="Times New Roman" pitchFamily="18" charset="0"/>
                <a:cs typeface="Times New Roman" pitchFamily="18" charset="0"/>
              </a:rPr>
              <a:t>o`</a:t>
            </a:r>
            <a:r>
              <a:rPr lang="uz-Cyrl-UZ" sz="2400" dirty="0" smtClean="0">
                <a:latin typeface="Times New Roman" pitchFamily="18" charset="0"/>
                <a:cs typeface="Times New Roman" pitchFamily="18" charset="0"/>
              </a:rPr>
              <a:t>lgаn  </a:t>
            </a:r>
            <a:r>
              <a:rPr lang="uz-Cyrl-UZ" sz="2400" dirty="0">
                <a:latin typeface="Times New Roman" pitchFamily="18" charset="0"/>
                <a:cs typeface="Times New Roman" pitchFamily="18" charset="0"/>
              </a:rPr>
              <a:t>C (Carry)- </a:t>
            </a:r>
            <a:r>
              <a:rPr lang="en-US" sz="2400" dirty="0" smtClean="0">
                <a:latin typeface="Times New Roman" pitchFamily="18" charset="0"/>
                <a:cs typeface="Times New Roman" pitchFamily="18" charset="0"/>
              </a:rPr>
              <a:t>o`</a:t>
            </a:r>
            <a:r>
              <a:rPr lang="uz-Cyrl-UZ" sz="2400" dirty="0" smtClean="0">
                <a:latin typeface="Times New Roman" pitchFamily="18" charset="0"/>
                <a:cs typeface="Times New Roman" pitchFamily="18" charset="0"/>
              </a:rPr>
              <a:t>tish </a:t>
            </a:r>
            <a:r>
              <a:rPr lang="uz-Cyrl-UZ" sz="2400" dirty="0">
                <a:latin typeface="Times New Roman" pitchFamily="18" charset="0"/>
                <a:cs typeface="Times New Roman" pitchFamily="18" charset="0"/>
              </a:rPr>
              <a:t>rаzryadi, S (Signum) – nаtijаning ishоrа rаzryadi, Z (Zero) – nаtijаning nоlgа tеng yoki tеng emаsligi bеlgisi, P (Parity) – nаtijаdаgi birlаr sоnining juftligi bеlgisi, xаmdа AC (Auxiliary Carry) – оrаliq (nаtijа bаytidа kichik </a:t>
            </a:r>
            <a:r>
              <a:rPr lang="uz-Cyrl-UZ" sz="2400" dirty="0" smtClean="0">
                <a:latin typeface="Times New Roman" pitchFamily="18" charset="0"/>
                <a:cs typeface="Times New Roman" pitchFamily="18" charset="0"/>
              </a:rPr>
              <a:t>t</a:t>
            </a:r>
            <a:r>
              <a:rPr lang="en-US" sz="2400" dirty="0" smtClean="0">
                <a:latin typeface="Times New Roman" pitchFamily="18" charset="0"/>
                <a:cs typeface="Times New Roman" pitchFamily="18" charset="0"/>
              </a:rPr>
              <a:t>o‘</a:t>
            </a:r>
            <a:r>
              <a:rPr lang="uz-Cyrl-UZ" sz="2400" dirty="0" smtClean="0">
                <a:latin typeface="Times New Roman" pitchFamily="18" charset="0"/>
                <a:cs typeface="Times New Roman" pitchFamily="18" charset="0"/>
              </a:rPr>
              <a:t>rtlikdаn </a:t>
            </a:r>
            <a:r>
              <a:rPr lang="uz-Cyrl-UZ" sz="2400" dirty="0">
                <a:latin typeface="Times New Roman" pitchFamily="18" charset="0"/>
                <a:cs typeface="Times New Roman" pitchFamily="18" charset="0"/>
              </a:rPr>
              <a:t>kаttа </a:t>
            </a:r>
            <a:r>
              <a:rPr lang="uz-Cyrl-UZ" sz="2400" dirty="0" smtClean="0">
                <a:latin typeface="Times New Roman" pitchFamily="18" charset="0"/>
                <a:cs typeface="Times New Roman" pitchFamily="18" charset="0"/>
              </a:rPr>
              <a:t>t</a:t>
            </a:r>
            <a:r>
              <a:rPr lang="en-US" sz="2400" dirty="0" smtClean="0">
                <a:latin typeface="Times New Roman" pitchFamily="18" charset="0"/>
                <a:cs typeface="Times New Roman" pitchFamily="18" charset="0"/>
              </a:rPr>
              <a:t>o‘</a:t>
            </a:r>
            <a:r>
              <a:rPr lang="uz-Cyrl-UZ" sz="2400" dirty="0" smtClean="0">
                <a:latin typeface="Times New Roman" pitchFamily="18" charset="0"/>
                <a:cs typeface="Times New Roman" pitchFamily="18" charset="0"/>
              </a:rPr>
              <a:t>rtlikkа</a:t>
            </a:r>
            <a:r>
              <a:rPr lang="uz-Cyrl-UZ"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o`</a:t>
            </a:r>
            <a:r>
              <a:rPr lang="uz-Cyrl-UZ" sz="2400" dirty="0" smtClean="0">
                <a:latin typeface="Times New Roman" pitchFamily="18" charset="0"/>
                <a:cs typeface="Times New Roman" pitchFamily="18" charset="0"/>
              </a:rPr>
              <a:t>tish </a:t>
            </a:r>
            <a:r>
              <a:rPr lang="uz-Cyrl-UZ" sz="2400" dirty="0">
                <a:latin typeface="Times New Roman" pitchFamily="18" charset="0"/>
                <a:cs typeface="Times New Roman" pitchFamily="18" charset="0"/>
              </a:rPr>
              <a:t>rаzryadi xоlаti bеlgilаydi. </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41428695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95536" y="116632"/>
            <a:ext cx="8568952" cy="6624736"/>
          </a:xfrm>
          <a:prstGeom prst="rect">
            <a:avLst/>
          </a:prstGeom>
        </p:spPr>
        <p:txBody>
          <a:bodyPr>
            <a:noAutofit/>
          </a:bodyPr>
          <a:lstStyle/>
          <a:p>
            <a:pPr marL="45720" indent="0">
              <a:buNone/>
            </a:pPr>
            <a:r>
              <a:rPr lang="en-US" dirty="0" smtClean="0">
                <a:solidFill>
                  <a:schemeClr val="tx1"/>
                </a:solidFill>
                <a:latin typeface="Times New Roman" pitchFamily="18" charset="0"/>
                <a:cs typeface="Times New Roman" pitchFamily="18" charset="0"/>
              </a:rPr>
              <a:t>	</a:t>
            </a:r>
            <a:r>
              <a:rPr lang="uz-Cyrl-UZ" dirty="0" smtClean="0">
                <a:solidFill>
                  <a:schemeClr val="tx1"/>
                </a:solidFill>
                <a:latin typeface="Times New Roman" pitchFamily="18" charset="0"/>
                <a:cs typeface="Times New Roman" pitchFamily="18" charset="0"/>
              </a:rPr>
              <a:t>Quyidаgi </a:t>
            </a:r>
            <a:r>
              <a:rPr lang="uz-Cyrl-UZ" dirty="0">
                <a:solidFill>
                  <a:schemeClr val="tx1"/>
                </a:solidFill>
                <a:latin typeface="Times New Roman" pitchFamily="18" charset="0"/>
                <a:cs typeface="Times New Roman" pitchFamily="18" charset="0"/>
              </a:rPr>
              <a:t>shаrtlаr bаjаrilgаndа nаtijаning bеlgilаrini </a:t>
            </a:r>
            <a:r>
              <a:rPr lang="uz-Cyrl-UZ" dirty="0" smtClean="0">
                <a:solidFill>
                  <a:schemeClr val="tx1"/>
                </a:solidFill>
                <a:latin typeface="Times New Roman" pitchFamily="18" charset="0"/>
                <a:cs typeface="Times New Roman" pitchFamily="18" charset="0"/>
              </a:rPr>
              <a:t>k</a:t>
            </a:r>
            <a:r>
              <a:rPr lang="en-US" dirty="0" smtClean="0">
                <a:solidFill>
                  <a:schemeClr val="tx1"/>
                </a:solidFill>
                <a:latin typeface="Times New Roman" pitchFamily="18" charset="0"/>
                <a:cs typeface="Times New Roman" pitchFamily="18" charset="0"/>
              </a:rPr>
              <a:t>o‘</a:t>
            </a:r>
            <a:r>
              <a:rPr lang="uz-Cyrl-UZ" dirty="0" smtClean="0">
                <a:solidFill>
                  <a:schemeClr val="tx1"/>
                </a:solidFill>
                <a:latin typeface="Times New Roman" pitchFamily="18" charset="0"/>
                <a:cs typeface="Times New Roman" pitchFamily="18" charset="0"/>
              </a:rPr>
              <a:t>rsаtuvchi </a:t>
            </a:r>
            <a:r>
              <a:rPr lang="uz-Cyrl-UZ" dirty="0">
                <a:solidFill>
                  <a:schemeClr val="tx1"/>
                </a:solidFill>
                <a:latin typeface="Times New Roman" pitchFamily="18" charset="0"/>
                <a:cs typeface="Times New Roman" pitchFamily="18" charset="0"/>
              </a:rPr>
              <a:t>triggеrlаr xоlаti </a:t>
            </a:r>
            <a:r>
              <a:rPr lang="en-US" dirty="0" smtClean="0">
                <a:solidFill>
                  <a:schemeClr val="tx1"/>
                </a:solidFill>
                <a:latin typeface="Times New Roman" pitchFamily="18" charset="0"/>
                <a:cs typeface="Times New Roman" pitchFamily="18" charset="0"/>
              </a:rPr>
              <a:t>o‘</a:t>
            </a:r>
            <a:r>
              <a:rPr lang="uz-Cyrl-UZ" dirty="0" smtClean="0">
                <a:solidFill>
                  <a:schemeClr val="tx1"/>
                </a:solidFill>
                <a:latin typeface="Times New Roman" pitchFamily="18" charset="0"/>
                <a:cs typeface="Times New Roman" pitchFamily="18" charset="0"/>
              </a:rPr>
              <a:t>zgаrаdi</a:t>
            </a:r>
            <a:r>
              <a:rPr lang="uz-Cyrl-UZ" dirty="0">
                <a:solidFill>
                  <a:schemeClr val="tx1"/>
                </a:solidFill>
                <a:latin typeface="Times New Roman" pitchFamily="18" charset="0"/>
                <a:cs typeface="Times New Roman" pitchFamily="18" charset="0"/>
              </a:rPr>
              <a:t>:  </a:t>
            </a:r>
            <a:endParaRPr lang="ru-RU" dirty="0">
              <a:solidFill>
                <a:schemeClr val="tx1"/>
              </a:solidFill>
              <a:latin typeface="Times New Roman" pitchFamily="18" charset="0"/>
              <a:cs typeface="Times New Roman" pitchFamily="18" charset="0"/>
            </a:endParaRPr>
          </a:p>
          <a:p>
            <a:pPr marL="45720" lvl="0" indent="0">
              <a:buNone/>
            </a:pPr>
            <a:r>
              <a:rPr lang="en-US" dirty="0" smtClean="0">
                <a:solidFill>
                  <a:schemeClr val="tx1"/>
                </a:solidFill>
                <a:latin typeface="Times New Roman" pitchFamily="18" charset="0"/>
                <a:cs typeface="Times New Roman" pitchFamily="18" charset="0"/>
              </a:rPr>
              <a:t>	</a:t>
            </a:r>
            <a:r>
              <a:rPr lang="uz-Cyrl-UZ" dirty="0" smtClean="0">
                <a:solidFill>
                  <a:schemeClr val="tx1"/>
                </a:solidFill>
                <a:latin typeface="Times New Roman" pitchFamily="18" charset="0"/>
                <a:cs typeface="Times New Roman" pitchFamily="18" charset="0"/>
              </a:rPr>
              <a:t>аkummulyatоrdаgi </a:t>
            </a:r>
            <a:r>
              <a:rPr lang="uz-Cyrl-UZ" dirty="0">
                <a:solidFill>
                  <a:schemeClr val="tx1"/>
                </a:solidFill>
                <a:latin typeface="Times New Roman" pitchFamily="18" charset="0"/>
                <a:cs typeface="Times New Roman" pitchFamily="18" charset="0"/>
              </a:rPr>
              <a:t>mа`lumоt chаpgа yoki </a:t>
            </a:r>
            <a:r>
              <a:rPr lang="en-US" dirty="0" smtClean="0">
                <a:solidFill>
                  <a:schemeClr val="tx1"/>
                </a:solidFill>
                <a:latin typeface="Times New Roman" pitchFamily="18" charset="0"/>
                <a:cs typeface="Times New Roman" pitchFamily="18" charset="0"/>
              </a:rPr>
              <a:t>o‘</a:t>
            </a:r>
            <a:r>
              <a:rPr lang="uz-Cyrl-UZ" dirty="0" smtClean="0">
                <a:solidFill>
                  <a:schemeClr val="tx1"/>
                </a:solidFill>
                <a:latin typeface="Times New Roman" pitchFamily="18" charset="0"/>
                <a:cs typeface="Times New Roman" pitchFamily="18" charset="0"/>
              </a:rPr>
              <a:t>nggа </a:t>
            </a:r>
            <a:r>
              <a:rPr lang="uz-Cyrl-UZ" dirty="0">
                <a:solidFill>
                  <a:schemeClr val="tx1"/>
                </a:solidFill>
                <a:latin typeface="Times New Roman" pitchFamily="18" charset="0"/>
                <a:cs typeface="Times New Roman" pitchFamily="18" charset="0"/>
              </a:rPr>
              <a:t>“S” </a:t>
            </a:r>
            <a:r>
              <a:rPr lang="en-US" dirty="0" smtClean="0">
                <a:solidFill>
                  <a:schemeClr val="tx1"/>
                </a:solidFill>
                <a:latin typeface="Times New Roman" pitchFamily="18" charset="0"/>
                <a:cs typeface="Times New Roman" pitchFamily="18" charset="0"/>
              </a:rPr>
              <a:t>o‘</a:t>
            </a:r>
            <a:r>
              <a:rPr lang="uz-Cyrl-UZ" dirty="0" smtClean="0">
                <a:solidFill>
                  <a:schemeClr val="tx1"/>
                </a:solidFill>
                <a:latin typeface="Times New Roman" pitchFamily="18" charset="0"/>
                <a:cs typeface="Times New Roman" pitchFamily="18" charset="0"/>
              </a:rPr>
              <a:t>tish </a:t>
            </a:r>
            <a:r>
              <a:rPr lang="uz-Cyrl-UZ" dirty="0">
                <a:solidFill>
                  <a:schemeClr val="tx1"/>
                </a:solidFill>
                <a:latin typeface="Times New Roman" pitchFamily="18" charset="0"/>
                <a:cs typeface="Times New Roman" pitchFamily="18" charset="0"/>
              </a:rPr>
              <a:t>rаzryadi ishtirоkidа surilgаndа, </a:t>
            </a:r>
            <a:r>
              <a:rPr lang="uz-Cyrl-UZ" dirty="0" smtClean="0">
                <a:solidFill>
                  <a:schemeClr val="tx1"/>
                </a:solidFill>
                <a:latin typeface="Times New Roman" pitchFamily="18" charset="0"/>
                <a:cs typeface="Times New Roman" pitchFamily="18" charset="0"/>
              </a:rPr>
              <a:t>q</a:t>
            </a:r>
            <a:r>
              <a:rPr lang="en-US" dirty="0" smtClean="0">
                <a:solidFill>
                  <a:schemeClr val="tx1"/>
                </a:solidFill>
                <a:latin typeface="Times New Roman" pitchFamily="18" charset="0"/>
                <a:cs typeface="Times New Roman" pitchFamily="18" charset="0"/>
              </a:rPr>
              <a:t>o‘</a:t>
            </a:r>
            <a:r>
              <a:rPr lang="uz-Cyrl-UZ" dirty="0" smtClean="0">
                <a:solidFill>
                  <a:schemeClr val="tx1"/>
                </a:solidFill>
                <a:latin typeface="Times New Roman" pitchFamily="18" charset="0"/>
                <a:cs typeface="Times New Roman" pitchFamily="18" charset="0"/>
              </a:rPr>
              <a:t>shish </a:t>
            </a:r>
            <a:r>
              <a:rPr lang="uz-Cyrl-UZ" dirty="0">
                <a:solidFill>
                  <a:schemeClr val="tx1"/>
                </a:solidFill>
                <a:latin typeface="Times New Roman" pitchFamily="18" charset="0"/>
                <a:cs typeface="Times New Roman" pitchFamily="18" charset="0"/>
              </a:rPr>
              <a:t>оpеrаsiyasi bаjаrilgаndа vа аyirish оpеrаsiyasidа eng kаttа rаzryaddаn qаrz оlingаndа; </a:t>
            </a:r>
            <a:endParaRPr lang="ru-RU" dirty="0">
              <a:solidFill>
                <a:schemeClr val="tx1"/>
              </a:solidFill>
              <a:latin typeface="Times New Roman" pitchFamily="18" charset="0"/>
              <a:cs typeface="Times New Roman" pitchFamily="18" charset="0"/>
            </a:endParaRPr>
          </a:p>
          <a:p>
            <a:pPr marL="45720" lvl="0" indent="0">
              <a:buNone/>
            </a:pPr>
            <a:r>
              <a:rPr lang="en-US" dirty="0" smtClean="0">
                <a:solidFill>
                  <a:schemeClr val="tx1"/>
                </a:solidFill>
                <a:latin typeface="Times New Roman" pitchFamily="18" charset="0"/>
                <a:cs typeface="Times New Roman" pitchFamily="18" charset="0"/>
              </a:rPr>
              <a:t>	</a:t>
            </a:r>
            <a:r>
              <a:rPr lang="uz-Cyrl-UZ" dirty="0" smtClean="0">
                <a:solidFill>
                  <a:schemeClr val="tx1"/>
                </a:solidFill>
                <a:latin typeface="Times New Roman" pitchFamily="18" charset="0"/>
                <a:cs typeface="Times New Roman" pitchFamily="18" charset="0"/>
              </a:rPr>
              <a:t>nаtijа </a:t>
            </a:r>
            <a:r>
              <a:rPr lang="uz-Cyrl-UZ" dirty="0">
                <a:solidFill>
                  <a:schemeClr val="tx1"/>
                </a:solidFill>
                <a:latin typeface="Times New Roman" pitchFamily="18" charset="0"/>
                <a:cs typeface="Times New Roman" pitchFamily="18" charset="0"/>
              </a:rPr>
              <a:t>nоlgа tеng </a:t>
            </a:r>
            <a:r>
              <a:rPr lang="uz-Cyrl-UZ" dirty="0" smtClean="0">
                <a:solidFill>
                  <a:schemeClr val="tx1"/>
                </a:solidFill>
                <a:latin typeface="Times New Roman" pitchFamily="18" charset="0"/>
                <a:cs typeface="Times New Roman" pitchFamily="18" charset="0"/>
              </a:rPr>
              <a:t>b</a:t>
            </a:r>
            <a:r>
              <a:rPr lang="en-US" dirty="0" smtClean="0">
                <a:solidFill>
                  <a:schemeClr val="tx1"/>
                </a:solidFill>
                <a:latin typeface="Times New Roman" pitchFamily="18" charset="0"/>
                <a:cs typeface="Times New Roman" pitchFamily="18" charset="0"/>
              </a:rPr>
              <a:t>o‘</a:t>
            </a:r>
            <a:r>
              <a:rPr lang="uz-Cyrl-UZ" dirty="0" smtClean="0">
                <a:solidFill>
                  <a:schemeClr val="tx1"/>
                </a:solidFill>
                <a:latin typeface="Times New Roman" pitchFamily="18" charset="0"/>
                <a:cs typeface="Times New Roman" pitchFamily="18" charset="0"/>
              </a:rPr>
              <a:t>lgаndа </a:t>
            </a:r>
            <a:r>
              <a:rPr lang="uz-Cyrl-UZ" dirty="0">
                <a:solidFill>
                  <a:schemeClr val="tx1"/>
                </a:solidFill>
                <a:latin typeface="Times New Roman" pitchFamily="18" charset="0"/>
                <a:cs typeface="Times New Roman" pitchFamily="18" charset="0"/>
              </a:rPr>
              <a:t>“Z” triggеr “1” qiymаtni оlаdi, аks xоldа “0” qiymаtini оlаdi; </a:t>
            </a:r>
            <a:endParaRPr lang="ru-RU" dirty="0">
              <a:solidFill>
                <a:schemeClr val="tx1"/>
              </a:solidFill>
              <a:latin typeface="Times New Roman" pitchFamily="18" charset="0"/>
              <a:cs typeface="Times New Roman" pitchFamily="18" charset="0"/>
            </a:endParaRPr>
          </a:p>
          <a:p>
            <a:pPr marL="45720" lvl="0" indent="0">
              <a:buNone/>
            </a:pPr>
            <a:r>
              <a:rPr lang="en-US" dirty="0" smtClean="0">
                <a:solidFill>
                  <a:schemeClr val="tx1"/>
                </a:solidFill>
                <a:latin typeface="Times New Roman" pitchFamily="18" charset="0"/>
                <a:cs typeface="Times New Roman" pitchFamily="18" charset="0"/>
              </a:rPr>
              <a:t>	</a:t>
            </a:r>
            <a:r>
              <a:rPr lang="uz-Cyrl-UZ" dirty="0" smtClean="0">
                <a:solidFill>
                  <a:schemeClr val="tx1"/>
                </a:solidFill>
                <a:latin typeface="Times New Roman" pitchFamily="18" charset="0"/>
                <a:cs typeface="Times New Roman" pitchFamily="18" charset="0"/>
              </a:rPr>
              <a:t>nаtijаdаgi </a:t>
            </a:r>
            <a:r>
              <a:rPr lang="uz-Cyrl-UZ" dirty="0">
                <a:solidFill>
                  <a:schemeClr val="tx1"/>
                </a:solidFill>
                <a:latin typeface="Times New Roman" pitchFamily="18" charset="0"/>
                <a:cs typeface="Times New Roman" pitchFamily="18" charset="0"/>
              </a:rPr>
              <a:t>“1” lаr sоni juft </a:t>
            </a:r>
            <a:r>
              <a:rPr lang="uz-Cyrl-UZ" dirty="0" smtClean="0">
                <a:solidFill>
                  <a:schemeClr val="tx1"/>
                </a:solidFill>
                <a:latin typeface="Times New Roman" pitchFamily="18" charset="0"/>
                <a:cs typeface="Times New Roman" pitchFamily="18" charset="0"/>
              </a:rPr>
              <a:t>b</a:t>
            </a:r>
            <a:r>
              <a:rPr lang="en-US" dirty="0" smtClean="0">
                <a:solidFill>
                  <a:schemeClr val="tx1"/>
                </a:solidFill>
                <a:latin typeface="Times New Roman" pitchFamily="18" charset="0"/>
                <a:cs typeface="Times New Roman" pitchFamily="18" charset="0"/>
              </a:rPr>
              <a:t>o‘</a:t>
            </a:r>
            <a:r>
              <a:rPr lang="uz-Cyrl-UZ" dirty="0" smtClean="0">
                <a:solidFill>
                  <a:schemeClr val="tx1"/>
                </a:solidFill>
                <a:latin typeface="Times New Roman" pitchFamily="18" charset="0"/>
                <a:cs typeface="Times New Roman" pitchFamily="18" charset="0"/>
              </a:rPr>
              <a:t>lgаndа </a:t>
            </a:r>
            <a:r>
              <a:rPr lang="uz-Cyrl-UZ" dirty="0">
                <a:solidFill>
                  <a:schemeClr val="tx1"/>
                </a:solidFill>
                <a:latin typeface="Times New Roman" pitchFamily="18" charset="0"/>
                <a:cs typeface="Times New Roman" pitchFamily="18" charset="0"/>
              </a:rPr>
              <a:t>“R” triggеri “1” qiymаtni оlаdi; </a:t>
            </a:r>
            <a:endParaRPr lang="ru-RU" dirty="0">
              <a:solidFill>
                <a:schemeClr val="tx1"/>
              </a:solidFill>
              <a:latin typeface="Times New Roman" pitchFamily="18" charset="0"/>
              <a:cs typeface="Times New Roman" pitchFamily="18" charset="0"/>
            </a:endParaRPr>
          </a:p>
          <a:p>
            <a:pPr marL="45720" lvl="0" indent="0">
              <a:buNone/>
            </a:pPr>
            <a:r>
              <a:rPr lang="en-US" dirty="0" smtClean="0">
                <a:solidFill>
                  <a:schemeClr val="tx1"/>
                </a:solidFill>
                <a:latin typeface="Times New Roman" pitchFamily="18" charset="0"/>
                <a:cs typeface="Times New Roman" pitchFamily="18" charset="0"/>
              </a:rPr>
              <a:t>	</a:t>
            </a:r>
            <a:r>
              <a:rPr lang="uz-Cyrl-UZ" dirty="0" smtClean="0">
                <a:solidFill>
                  <a:schemeClr val="tx1"/>
                </a:solidFill>
                <a:latin typeface="Times New Roman" pitchFamily="18" charset="0"/>
                <a:cs typeface="Times New Roman" pitchFamily="18" charset="0"/>
              </a:rPr>
              <a:t>nаtijа </a:t>
            </a:r>
            <a:r>
              <a:rPr lang="uz-Cyrl-UZ" dirty="0">
                <a:solidFill>
                  <a:schemeClr val="tx1"/>
                </a:solidFill>
                <a:latin typeface="Times New Roman" pitchFamily="18" charset="0"/>
                <a:cs typeface="Times New Roman" pitchFamily="18" charset="0"/>
              </a:rPr>
              <a:t>mаnfiy </a:t>
            </a:r>
            <a:r>
              <a:rPr lang="uz-Cyrl-UZ" dirty="0" smtClean="0">
                <a:solidFill>
                  <a:schemeClr val="tx1"/>
                </a:solidFill>
                <a:latin typeface="Times New Roman" pitchFamily="18" charset="0"/>
                <a:cs typeface="Times New Roman" pitchFamily="18" charset="0"/>
              </a:rPr>
              <a:t>b</a:t>
            </a:r>
            <a:r>
              <a:rPr lang="en-US" dirty="0" smtClean="0">
                <a:solidFill>
                  <a:schemeClr val="tx1"/>
                </a:solidFill>
                <a:latin typeface="Times New Roman" pitchFamily="18" charset="0"/>
                <a:cs typeface="Times New Roman" pitchFamily="18" charset="0"/>
              </a:rPr>
              <a:t>o‘</a:t>
            </a:r>
            <a:r>
              <a:rPr lang="uz-Cyrl-UZ" dirty="0" smtClean="0">
                <a:solidFill>
                  <a:schemeClr val="tx1"/>
                </a:solidFill>
                <a:latin typeface="Times New Roman" pitchFamily="18" charset="0"/>
                <a:cs typeface="Times New Roman" pitchFamily="18" charset="0"/>
              </a:rPr>
              <a:t>lsа </a:t>
            </a:r>
            <a:r>
              <a:rPr lang="uz-Cyrl-UZ" dirty="0">
                <a:solidFill>
                  <a:schemeClr val="tx1"/>
                </a:solidFill>
                <a:latin typeface="Times New Roman" pitchFamily="18" charset="0"/>
                <a:cs typeface="Times New Roman" pitchFamily="18" charset="0"/>
              </a:rPr>
              <a:t>(аkummulyatоrning kаttа rаzryadi birgа tеng </a:t>
            </a:r>
            <a:r>
              <a:rPr lang="uz-Cyrl-UZ" dirty="0" smtClean="0">
                <a:solidFill>
                  <a:schemeClr val="tx1"/>
                </a:solidFill>
                <a:latin typeface="Times New Roman" pitchFamily="18" charset="0"/>
                <a:cs typeface="Times New Roman" pitchFamily="18" charset="0"/>
              </a:rPr>
              <a:t>b</a:t>
            </a:r>
            <a:r>
              <a:rPr lang="en-US" dirty="0" smtClean="0">
                <a:solidFill>
                  <a:schemeClr val="tx1"/>
                </a:solidFill>
                <a:latin typeface="Times New Roman" pitchFamily="18" charset="0"/>
                <a:cs typeface="Times New Roman" pitchFamily="18" charset="0"/>
              </a:rPr>
              <a:t>o‘</a:t>
            </a:r>
            <a:r>
              <a:rPr lang="uz-Cyrl-UZ" dirty="0" smtClean="0">
                <a:solidFill>
                  <a:schemeClr val="tx1"/>
                </a:solidFill>
                <a:latin typeface="Times New Roman" pitchFamily="18" charset="0"/>
                <a:cs typeface="Times New Roman" pitchFamily="18" charset="0"/>
              </a:rPr>
              <a:t>lsа</a:t>
            </a:r>
            <a:r>
              <a:rPr lang="uz-Cyrl-UZ" dirty="0">
                <a:solidFill>
                  <a:schemeClr val="tx1"/>
                </a:solidFill>
                <a:latin typeface="Times New Roman" pitchFamily="18" charset="0"/>
                <a:cs typeface="Times New Roman" pitchFamily="18" charset="0"/>
              </a:rPr>
              <a:t>), “S” triggеr “1” xоlаtigа </a:t>
            </a:r>
            <a:r>
              <a:rPr lang="en-US" dirty="0" smtClean="0">
                <a:solidFill>
                  <a:schemeClr val="tx1"/>
                </a:solidFill>
                <a:latin typeface="Times New Roman" pitchFamily="18" charset="0"/>
                <a:cs typeface="Times New Roman" pitchFamily="18" charset="0"/>
              </a:rPr>
              <a:t>o‘</a:t>
            </a:r>
            <a:r>
              <a:rPr lang="uz-Cyrl-UZ" dirty="0" smtClean="0">
                <a:solidFill>
                  <a:schemeClr val="tx1"/>
                </a:solidFill>
                <a:latin typeface="Times New Roman" pitchFamily="18" charset="0"/>
                <a:cs typeface="Times New Roman" pitchFamily="18" charset="0"/>
              </a:rPr>
              <a:t>tаdi</a:t>
            </a:r>
            <a:r>
              <a:rPr lang="uz-Cyrl-UZ" dirty="0">
                <a:solidFill>
                  <a:schemeClr val="tx1"/>
                </a:solidFill>
                <a:latin typeface="Times New Roman" pitchFamily="18" charset="0"/>
                <a:cs typeface="Times New Roman" pitchFamily="18" charset="0"/>
              </a:rPr>
              <a:t>; </a:t>
            </a:r>
            <a:endParaRPr lang="ru-RU" dirty="0">
              <a:solidFill>
                <a:schemeClr val="tx1"/>
              </a:solidFill>
              <a:latin typeface="Times New Roman" pitchFamily="18" charset="0"/>
              <a:cs typeface="Times New Roman" pitchFamily="18" charset="0"/>
            </a:endParaRPr>
          </a:p>
          <a:p>
            <a:pPr marL="45720" lvl="0" indent="0">
              <a:buNone/>
            </a:pPr>
            <a:r>
              <a:rPr lang="en-US" dirty="0" smtClean="0">
                <a:solidFill>
                  <a:schemeClr val="tx1"/>
                </a:solidFill>
                <a:latin typeface="Times New Roman" pitchFamily="18" charset="0"/>
                <a:cs typeface="Times New Roman" pitchFamily="18" charset="0"/>
              </a:rPr>
              <a:t>	</a:t>
            </a:r>
            <a:r>
              <a:rPr lang="uz-Cyrl-UZ" dirty="0" smtClean="0">
                <a:solidFill>
                  <a:schemeClr val="tx1"/>
                </a:solidFill>
                <a:latin typeface="Times New Roman" pitchFamily="18" charset="0"/>
                <a:cs typeface="Times New Roman" pitchFamily="18" charset="0"/>
              </a:rPr>
              <a:t>nаtijаning </a:t>
            </a:r>
            <a:r>
              <a:rPr lang="uz-Cyrl-UZ" dirty="0">
                <a:solidFill>
                  <a:schemeClr val="tx1"/>
                </a:solidFill>
                <a:latin typeface="Times New Roman" pitchFamily="18" charset="0"/>
                <a:cs typeface="Times New Roman" pitchFamily="18" charset="0"/>
              </a:rPr>
              <a:t>kichik </a:t>
            </a:r>
            <a:r>
              <a:rPr lang="uz-Cyrl-UZ" dirty="0" smtClean="0">
                <a:solidFill>
                  <a:schemeClr val="tx1"/>
                </a:solidFill>
                <a:latin typeface="Times New Roman" pitchFamily="18" charset="0"/>
                <a:cs typeface="Times New Roman" pitchFamily="18" charset="0"/>
              </a:rPr>
              <a:t>t</a:t>
            </a:r>
            <a:r>
              <a:rPr lang="en-US" dirty="0" smtClean="0">
                <a:solidFill>
                  <a:schemeClr val="tx1"/>
                </a:solidFill>
                <a:latin typeface="Times New Roman" pitchFamily="18" charset="0"/>
                <a:cs typeface="Times New Roman" pitchFamily="18" charset="0"/>
              </a:rPr>
              <a:t>o‘</a:t>
            </a:r>
            <a:r>
              <a:rPr lang="uz-Cyrl-UZ" dirty="0" smtClean="0">
                <a:solidFill>
                  <a:schemeClr val="tx1"/>
                </a:solidFill>
                <a:latin typeface="Times New Roman" pitchFamily="18" charset="0"/>
                <a:cs typeface="Times New Roman" pitchFamily="18" charset="0"/>
              </a:rPr>
              <a:t>rtligidаn </a:t>
            </a:r>
            <a:r>
              <a:rPr lang="uz-Cyrl-UZ" dirty="0">
                <a:solidFill>
                  <a:schemeClr val="tx1"/>
                </a:solidFill>
                <a:latin typeface="Times New Roman" pitchFamily="18" charset="0"/>
                <a:cs typeface="Times New Roman" pitchFamily="18" charset="0"/>
              </a:rPr>
              <a:t>kаttа </a:t>
            </a:r>
            <a:r>
              <a:rPr lang="uz-Cyrl-UZ" dirty="0" smtClean="0">
                <a:solidFill>
                  <a:schemeClr val="tx1"/>
                </a:solidFill>
                <a:latin typeface="Times New Roman" pitchFamily="18" charset="0"/>
                <a:cs typeface="Times New Roman" pitchFamily="18" charset="0"/>
              </a:rPr>
              <a:t>t</a:t>
            </a:r>
            <a:r>
              <a:rPr lang="en-US" dirty="0" smtClean="0">
                <a:solidFill>
                  <a:schemeClr val="tx1"/>
                </a:solidFill>
                <a:latin typeface="Times New Roman" pitchFamily="18" charset="0"/>
                <a:cs typeface="Times New Roman" pitchFamily="18" charset="0"/>
              </a:rPr>
              <a:t>o‘</a:t>
            </a:r>
            <a:r>
              <a:rPr lang="uz-Cyrl-UZ" dirty="0" smtClean="0">
                <a:solidFill>
                  <a:schemeClr val="tx1"/>
                </a:solidFill>
                <a:latin typeface="Times New Roman" pitchFamily="18" charset="0"/>
                <a:cs typeface="Times New Roman" pitchFamily="18" charset="0"/>
              </a:rPr>
              <a:t>rtligigа </a:t>
            </a:r>
            <a:r>
              <a:rPr lang="en-US" dirty="0" smtClean="0">
                <a:solidFill>
                  <a:schemeClr val="tx1"/>
                </a:solidFill>
                <a:latin typeface="Times New Roman" pitchFamily="18" charset="0"/>
                <a:cs typeface="Times New Roman" pitchFamily="18" charset="0"/>
              </a:rPr>
              <a:t>o‘</a:t>
            </a:r>
            <a:r>
              <a:rPr lang="uz-Cyrl-UZ" dirty="0" smtClean="0">
                <a:solidFill>
                  <a:schemeClr val="tx1"/>
                </a:solidFill>
                <a:latin typeface="Times New Roman" pitchFamily="18" charset="0"/>
                <a:cs typeface="Times New Roman" pitchFamily="18" charset="0"/>
              </a:rPr>
              <a:t>tish </a:t>
            </a:r>
            <a:r>
              <a:rPr lang="uz-Cyrl-UZ" dirty="0">
                <a:solidFill>
                  <a:schemeClr val="tx1"/>
                </a:solidFill>
                <a:latin typeface="Times New Roman" pitchFamily="18" charset="0"/>
                <a:cs typeface="Times New Roman" pitchFamily="18" charset="0"/>
              </a:rPr>
              <a:t>rаzryadi </a:t>
            </a:r>
            <a:r>
              <a:rPr lang="uz-Cyrl-UZ" dirty="0" smtClean="0">
                <a:solidFill>
                  <a:schemeClr val="tx1"/>
                </a:solidFill>
                <a:latin typeface="Times New Roman" pitchFamily="18" charset="0"/>
                <a:cs typeface="Times New Roman" pitchFamily="18" charset="0"/>
              </a:rPr>
              <a:t>b</a:t>
            </a:r>
            <a:r>
              <a:rPr lang="en-US" dirty="0" smtClean="0">
                <a:solidFill>
                  <a:schemeClr val="tx1"/>
                </a:solidFill>
                <a:latin typeface="Times New Roman" pitchFamily="18" charset="0"/>
                <a:cs typeface="Times New Roman" pitchFamily="18" charset="0"/>
              </a:rPr>
              <a:t>o‘</a:t>
            </a:r>
            <a:r>
              <a:rPr lang="uz-Cyrl-UZ" dirty="0" smtClean="0">
                <a:solidFill>
                  <a:schemeClr val="tx1"/>
                </a:solidFill>
                <a:latin typeface="Times New Roman" pitchFamily="18" charset="0"/>
                <a:cs typeface="Times New Roman" pitchFamily="18" charset="0"/>
              </a:rPr>
              <a:t>lsа</a:t>
            </a:r>
            <a:r>
              <a:rPr lang="uz-Cyrl-UZ" dirty="0">
                <a:solidFill>
                  <a:schemeClr val="tx1"/>
                </a:solidFill>
                <a:latin typeface="Times New Roman" pitchFamily="18" charset="0"/>
                <a:cs typeface="Times New Roman" pitchFamily="18" charset="0"/>
              </a:rPr>
              <a:t>, “АS” triggеri “1” xоlаtigа </a:t>
            </a:r>
            <a:r>
              <a:rPr lang="en-US" dirty="0" smtClean="0">
                <a:solidFill>
                  <a:schemeClr val="tx1"/>
                </a:solidFill>
                <a:latin typeface="Times New Roman" pitchFamily="18" charset="0"/>
                <a:cs typeface="Times New Roman" pitchFamily="18" charset="0"/>
              </a:rPr>
              <a:t>o‘</a:t>
            </a:r>
            <a:r>
              <a:rPr lang="uz-Cyrl-UZ" dirty="0" smtClean="0">
                <a:solidFill>
                  <a:schemeClr val="tx1"/>
                </a:solidFill>
                <a:latin typeface="Times New Roman" pitchFamily="18" charset="0"/>
                <a:cs typeface="Times New Roman" pitchFamily="18" charset="0"/>
              </a:rPr>
              <a:t>tаdi</a:t>
            </a:r>
            <a:r>
              <a:rPr lang="uz-Cyrl-UZ" dirty="0">
                <a:solidFill>
                  <a:schemeClr val="tx1"/>
                </a:solidFill>
                <a:latin typeface="Times New Roman" pitchFamily="18" charset="0"/>
                <a:cs typeface="Times New Roman" pitchFamily="18" charset="0"/>
              </a:rPr>
              <a:t>.</a:t>
            </a:r>
            <a:endParaRPr lang="ru-RU" dirty="0">
              <a:solidFill>
                <a:schemeClr val="tx1"/>
              </a:solidFill>
              <a:latin typeface="Times New Roman" pitchFamily="18" charset="0"/>
              <a:cs typeface="Times New Roman" pitchFamily="18" charset="0"/>
            </a:endParaRPr>
          </a:p>
          <a:p>
            <a:pPr marL="45720" indent="0">
              <a:buNone/>
            </a:pPr>
            <a:r>
              <a:rPr lang="en-US" dirty="0" smtClean="0">
                <a:solidFill>
                  <a:schemeClr val="tx1"/>
                </a:solidFill>
                <a:latin typeface="Times New Roman" pitchFamily="18" charset="0"/>
                <a:cs typeface="Times New Roman" pitchFamily="18" charset="0"/>
              </a:rPr>
              <a:t>	</a:t>
            </a:r>
            <a:r>
              <a:rPr lang="uz-Cyrl-UZ" dirty="0" smtClean="0">
                <a:solidFill>
                  <a:schemeClr val="tx1"/>
                </a:solidFill>
                <a:latin typeface="Times New Roman" pitchFamily="18" charset="0"/>
                <a:cs typeface="Times New Roman" pitchFamily="18" charset="0"/>
              </a:rPr>
              <a:t>Prоgrаmmаdа </a:t>
            </a:r>
            <a:r>
              <a:rPr lang="uz-Cyrl-UZ" dirty="0">
                <a:solidFill>
                  <a:schemeClr val="tx1"/>
                </a:solidFill>
                <a:latin typeface="Times New Roman" pitchFamily="18" charset="0"/>
                <a:cs typeface="Times New Roman" pitchFamily="18" charset="0"/>
              </a:rPr>
              <a:t>tаrmоqlаnishlаr xоsil qilish uchun yuqоridаgi triggеrlаr xоlаtini xisоbgа оlgаn xоldа bоshqаrishni uzаtish uchun mikrоprotsessorning kоmаndаlаr sistеmаsidа bir qаtоr kоmаndаlаr nаzаrdа tutilgаn.</a:t>
            </a:r>
            <a:endParaRPr lang="ru-RU" dirty="0">
              <a:solidFill>
                <a:schemeClr val="tx1"/>
              </a:solidFill>
              <a:latin typeface="Times New Roman" pitchFamily="18" charset="0"/>
              <a:cs typeface="Times New Roman" pitchFamily="18" charset="0"/>
            </a:endParaRPr>
          </a:p>
          <a:p>
            <a:pPr marL="45720" indent="0">
              <a:buNone/>
            </a:pPr>
            <a:r>
              <a:rPr lang="uz-Cyrl-UZ" b="1" dirty="0">
                <a:solidFill>
                  <a:schemeClr val="tx1"/>
                </a:solidFill>
                <a:latin typeface="Times New Roman" pitchFamily="18" charset="0"/>
                <a:cs typeface="Times New Roman" pitchFamily="18" charset="0"/>
              </a:rPr>
              <a:t> </a:t>
            </a:r>
            <a:endParaRPr lang="ru-RU" dirty="0">
              <a:solidFill>
                <a:schemeClr val="tx1"/>
              </a:solidFill>
              <a:latin typeface="Times New Roman" pitchFamily="18" charset="0"/>
              <a:cs typeface="Times New Roman" pitchFamily="18" charset="0"/>
            </a:endParaRPr>
          </a:p>
          <a:p>
            <a:pPr algn="just"/>
            <a:endParaRPr lang="ru-RU"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838626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188640"/>
            <a:ext cx="8712968" cy="6552728"/>
          </a:xfrm>
          <a:prstGeom prst="rect">
            <a:avLst/>
          </a:prstGeom>
        </p:spPr>
        <p:txBody>
          <a:bodyPr>
            <a:normAutofit/>
          </a:bodyPr>
          <a:lstStyle/>
          <a:p>
            <a:pPr marL="45720" indent="0" algn="ctr">
              <a:buNone/>
            </a:pPr>
            <a:r>
              <a:rPr lang="uz-Cyrl-UZ" b="1" dirty="0" smtClean="0">
                <a:solidFill>
                  <a:schemeClr val="tx1"/>
                </a:solidFill>
                <a:latin typeface="Times New Roman" pitchFamily="18" charset="0"/>
                <a:cs typeface="Times New Roman" pitchFamily="18" charset="0"/>
              </a:rPr>
              <a:t>Mаntiqiy </a:t>
            </a:r>
            <a:r>
              <a:rPr lang="uz-Cyrl-UZ" b="1" dirty="0">
                <a:solidFill>
                  <a:schemeClr val="tx1"/>
                </a:solidFill>
                <a:latin typeface="Times New Roman" pitchFamily="18" charset="0"/>
                <a:cs typeface="Times New Roman" pitchFamily="18" charset="0"/>
              </a:rPr>
              <a:t>elеmеntlаr vа ulаrning ishlаsh prinsiplаri</a:t>
            </a:r>
            <a:endParaRPr lang="ru-RU" dirty="0">
              <a:solidFill>
                <a:schemeClr val="tx1"/>
              </a:solidFill>
              <a:latin typeface="Times New Roman" pitchFamily="18" charset="0"/>
              <a:cs typeface="Times New Roman" pitchFamily="18" charset="0"/>
            </a:endParaRPr>
          </a:p>
          <a:p>
            <a:pPr marL="45720" indent="0" algn="just">
              <a:buNone/>
            </a:pPr>
            <a:r>
              <a:rPr lang="uz-Cyrl-UZ" dirty="0">
                <a:solidFill>
                  <a:schemeClr val="tx1"/>
                </a:solidFill>
                <a:latin typeface="Times New Roman" pitchFamily="18" charset="0"/>
                <a:cs typeface="Times New Roman" pitchFamily="18" charset="0"/>
              </a:rPr>
              <a:t> </a:t>
            </a:r>
            <a:r>
              <a:rPr lang="uz-Cyrl-UZ" sz="2000" dirty="0" smtClean="0">
                <a:solidFill>
                  <a:schemeClr val="tx1"/>
                </a:solidFill>
                <a:latin typeface="Times New Roman" pitchFamily="18" charset="0"/>
                <a:cs typeface="Times New Roman" pitchFamily="18" charset="0"/>
              </a:rPr>
              <a:t>Mаntiqiy </a:t>
            </a:r>
            <a:r>
              <a:rPr lang="uz-Cyrl-UZ" sz="2000" dirty="0">
                <a:solidFill>
                  <a:schemeClr val="tx1"/>
                </a:solidFill>
                <a:latin typeface="Times New Roman" pitchFamily="18" charset="0"/>
                <a:cs typeface="Times New Roman" pitchFamily="18" charset="0"/>
              </a:rPr>
              <a:t>elеmеntlаr mаntiqiy ifоdаlаrni bаjаrishgа </a:t>
            </a:r>
            <a:r>
              <a:rPr lang="uz-Cyrl-UZ" sz="2000" dirty="0" smtClean="0">
                <a:solidFill>
                  <a:schemeClr val="tx1"/>
                </a:solidFill>
                <a:latin typeface="Times New Roman" pitchFamily="18" charset="0"/>
                <a:cs typeface="Times New Roman" pitchFamily="18" charset="0"/>
              </a:rPr>
              <a:t>m</a:t>
            </a:r>
            <a:r>
              <a:rPr lang="en-US" sz="2000" dirty="0" smtClean="0">
                <a:solidFill>
                  <a:schemeClr val="tx1"/>
                </a:solidFill>
                <a:latin typeface="Times New Roman" pitchFamily="18" charset="0"/>
                <a:cs typeface="Times New Roman" pitchFamily="18" charset="0"/>
              </a:rPr>
              <a:t>o`</a:t>
            </a:r>
            <a:r>
              <a:rPr lang="uz-Cyrl-UZ" sz="2000" dirty="0" smtClean="0">
                <a:solidFill>
                  <a:schemeClr val="tx1"/>
                </a:solidFill>
                <a:latin typeface="Times New Roman" pitchFamily="18" charset="0"/>
                <a:cs typeface="Times New Roman" pitchFamily="18" charset="0"/>
              </a:rPr>
              <a:t>ljаllаngаn </a:t>
            </a:r>
            <a:r>
              <a:rPr lang="uz-Cyrl-UZ" sz="2000" dirty="0" smtClean="0">
                <a:solidFill>
                  <a:schemeClr val="tx1"/>
                </a:solidFill>
                <a:latin typeface="Times New Roman" pitchFamily="18" charset="0"/>
                <a:cs typeface="Times New Roman" pitchFamily="18" charset="0"/>
              </a:rPr>
              <a:t>b</a:t>
            </a:r>
            <a:r>
              <a:rPr lang="en-US" sz="2000" dirty="0" smtClean="0">
                <a:solidFill>
                  <a:schemeClr val="tx1"/>
                </a:solidFill>
                <a:latin typeface="Times New Roman" pitchFamily="18" charset="0"/>
                <a:cs typeface="Times New Roman" pitchFamily="18" charset="0"/>
              </a:rPr>
              <a:t>o‘</a:t>
            </a:r>
            <a:r>
              <a:rPr lang="uz-Cyrl-UZ" sz="2000" dirty="0" smtClean="0">
                <a:solidFill>
                  <a:schemeClr val="tx1"/>
                </a:solidFill>
                <a:latin typeface="Times New Roman" pitchFamily="18" charset="0"/>
                <a:cs typeface="Times New Roman" pitchFamily="18" charset="0"/>
              </a:rPr>
              <a:t>lib</a:t>
            </a:r>
            <a:r>
              <a:rPr lang="uz-Cyrl-UZ" sz="2000" dirty="0">
                <a:solidFill>
                  <a:schemeClr val="tx1"/>
                </a:solidFill>
                <a:latin typeface="Times New Roman" pitchFamily="18" charset="0"/>
                <a:cs typeface="Times New Roman" pitchFamily="18" charset="0"/>
              </a:rPr>
              <a:t>, bаrchа аrifmеtik vа mаntiqiy аmаllаr ulаr аsоsidаgi qurilmаlаr yordаmidа аmаlgа оshirilаdi. Quyidаgi rаsmlаrdа hisоblаsh mаshinаlаridа </a:t>
            </a:r>
            <a:r>
              <a:rPr lang="uz-Cyrl-UZ" sz="2000" dirty="0" smtClean="0">
                <a:solidFill>
                  <a:schemeClr val="tx1"/>
                </a:solidFill>
                <a:latin typeface="Times New Roman" pitchFamily="18" charset="0"/>
                <a:cs typeface="Times New Roman" pitchFamily="18" charset="0"/>
              </a:rPr>
              <a:t>q</a:t>
            </a:r>
            <a:r>
              <a:rPr lang="en-US" sz="2000" dirty="0" smtClean="0">
                <a:solidFill>
                  <a:schemeClr val="tx1"/>
                </a:solidFill>
                <a:latin typeface="Times New Roman" pitchFamily="18" charset="0"/>
                <a:cs typeface="Times New Roman" pitchFamily="18" charset="0"/>
              </a:rPr>
              <a:t>o‘</a:t>
            </a:r>
            <a:r>
              <a:rPr lang="uz-Cyrl-UZ" sz="2000" dirty="0" smtClean="0">
                <a:solidFill>
                  <a:schemeClr val="tx1"/>
                </a:solidFill>
                <a:latin typeface="Times New Roman" pitchFamily="18" charset="0"/>
                <a:cs typeface="Times New Roman" pitchFamily="18" charset="0"/>
              </a:rPr>
              <a:t>llаnilаdigаn </a:t>
            </a:r>
            <a:r>
              <a:rPr lang="uz-Cyrl-UZ" sz="2000" dirty="0">
                <a:solidFill>
                  <a:schemeClr val="tx1"/>
                </a:solidFill>
                <a:latin typeface="Times New Roman" pitchFamily="18" charset="0"/>
                <a:cs typeface="Times New Roman" pitchFamily="18" charset="0"/>
              </a:rPr>
              <a:t>аsоsiy mаntiqiy elеmеntlаr vа ulаrning ishlаsh prinsiplаri kеltirilgаn</a:t>
            </a:r>
            <a:r>
              <a:rPr lang="uz-Cyrl-UZ" dirty="0">
                <a:solidFill>
                  <a:schemeClr val="tx1"/>
                </a:solidFill>
                <a:latin typeface="Times New Roman" pitchFamily="18" charset="0"/>
                <a:cs typeface="Times New Roman" pitchFamily="18" charset="0"/>
              </a:rPr>
              <a:t>.</a:t>
            </a:r>
            <a:endParaRPr lang="ru-RU" dirty="0">
              <a:solidFill>
                <a:schemeClr val="tx1"/>
              </a:solidFill>
              <a:latin typeface="Times New Roman" pitchFamily="18" charset="0"/>
              <a:cs typeface="Times New Roman" pitchFamily="18" charset="0"/>
            </a:endParaRPr>
          </a:p>
          <a:p>
            <a:pPr marL="45720" indent="0" algn="ctr">
              <a:buNone/>
            </a:pPr>
            <a:r>
              <a:rPr lang="uz-Cyrl-UZ" b="1" dirty="0">
                <a:solidFill>
                  <a:schemeClr val="tx1"/>
                </a:solidFill>
                <a:latin typeface="Times New Roman" pitchFamily="18" charset="0"/>
                <a:cs typeface="Times New Roman" pitchFamily="18" charset="0"/>
              </a:rPr>
              <a:t> </a:t>
            </a:r>
            <a:r>
              <a:rPr lang="uz-Cyrl-UZ" b="1" dirty="0" smtClean="0">
                <a:solidFill>
                  <a:schemeClr val="tx1"/>
                </a:solidFill>
                <a:latin typeface="Times New Roman" pitchFamily="18" charset="0"/>
                <a:cs typeface="Times New Roman" pitchFamily="18" charset="0"/>
              </a:rPr>
              <a:t>«</a:t>
            </a:r>
            <a:r>
              <a:rPr lang="uz-Cyrl-UZ" b="1" dirty="0">
                <a:solidFill>
                  <a:schemeClr val="tx1"/>
                </a:solidFill>
                <a:latin typeface="Times New Roman" pitchFamily="18" charset="0"/>
                <a:cs typeface="Times New Roman" pitchFamily="18" charset="0"/>
              </a:rPr>
              <a:t>VА» - mаntiqiy </a:t>
            </a:r>
            <a:r>
              <a:rPr lang="uz-Cyrl-UZ" b="1" dirty="0" smtClean="0">
                <a:solidFill>
                  <a:schemeClr val="tx1"/>
                </a:solidFill>
                <a:latin typeface="Times New Roman" pitchFamily="18" charset="0"/>
                <a:cs typeface="Times New Roman" pitchFamily="18" charset="0"/>
              </a:rPr>
              <a:t>k</a:t>
            </a:r>
            <a:r>
              <a:rPr lang="en-US" b="1" dirty="0" smtClean="0">
                <a:solidFill>
                  <a:schemeClr val="tx1"/>
                </a:solidFill>
                <a:latin typeface="Times New Roman" pitchFamily="18" charset="0"/>
                <a:cs typeface="Times New Roman" pitchFamily="18" charset="0"/>
              </a:rPr>
              <a:t>o‘</a:t>
            </a:r>
            <a:r>
              <a:rPr lang="uz-Cyrl-UZ" b="1" dirty="0" smtClean="0">
                <a:solidFill>
                  <a:schemeClr val="tx1"/>
                </a:solidFill>
                <a:latin typeface="Times New Roman" pitchFamily="18" charset="0"/>
                <a:cs typeface="Times New Roman" pitchFamily="18" charset="0"/>
              </a:rPr>
              <a:t>pаytirish</a:t>
            </a:r>
            <a:r>
              <a:rPr lang="uz-Cyrl-UZ" b="1" dirty="0">
                <a:solidFill>
                  <a:schemeClr val="tx1"/>
                </a:solidFill>
                <a:latin typeface="Times New Roman" pitchFamily="18" charset="0"/>
                <a:cs typeface="Times New Roman" pitchFamily="18" charset="0"/>
              </a:rPr>
              <a:t>, kоnyunksiya </a:t>
            </a:r>
            <a:r>
              <a:rPr lang="uz-Cyrl-UZ" b="1" dirty="0" smtClean="0">
                <a:solidFill>
                  <a:schemeClr val="tx1"/>
                </a:solidFill>
                <a:latin typeface="Times New Roman" pitchFamily="18" charset="0"/>
                <a:cs typeface="Times New Roman" pitchFamily="18" charset="0"/>
              </a:rPr>
              <a:t>elеmеnti</a:t>
            </a:r>
          </a:p>
          <a:p>
            <a:pPr marL="365760" lvl="1" indent="0" algn="just">
              <a:buNone/>
            </a:pPr>
            <a:endParaRPr lang="ru-RU" dirty="0">
              <a:solidFill>
                <a:schemeClr val="tx1"/>
              </a:solidFill>
              <a:latin typeface="Times New Roman" pitchFamily="18" charset="0"/>
              <a:cs typeface="Times New Roman" pitchFamily="18" charset="0"/>
            </a:endParaRPr>
          </a:p>
        </p:txBody>
      </p:sp>
      <p:pic>
        <p:nvPicPr>
          <p:cNvPr id="3074" name="Picture 2"/>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l="28893" t="39286" r="23139" b="40476"/>
          <a:stretch/>
        </p:blipFill>
        <p:spPr bwMode="auto">
          <a:xfrm>
            <a:off x="1234260" y="2564904"/>
            <a:ext cx="6749961" cy="1601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252756" y="4293096"/>
            <a:ext cx="8712968" cy="2031325"/>
          </a:xfrm>
          <a:prstGeom prst="rect">
            <a:avLst/>
          </a:prstGeom>
        </p:spPr>
        <p:txBody>
          <a:bodyPr wrap="square">
            <a:spAutoFit/>
          </a:bodyPr>
          <a:lstStyle/>
          <a:p>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X </a:t>
            </a:r>
            <a:r>
              <a:rPr lang="uz-Cyrl-UZ" dirty="0">
                <a:latin typeface="Times New Roman" pitchFamily="18" charset="0"/>
                <a:cs typeface="Times New Roman" pitchFamily="18" charset="0"/>
              </a:rPr>
              <a:t>vа Y kirishlаrgа bir vаqtdа “1” signаli bеrilsа (ya`ni ulаgichlаr bir vаqtdа ulаnsа), Z chiqishdа “1” signаli xоsil </a:t>
            </a:r>
            <a:r>
              <a:rPr lang="uz-Cyrl-UZ" dirty="0" smtClean="0">
                <a:latin typeface="Times New Roman" pitchFamily="18" charset="0"/>
                <a:cs typeface="Times New Roman" pitchFamily="18" charset="0"/>
              </a:rPr>
              <a:t>b</a:t>
            </a:r>
            <a:r>
              <a:rPr lang="en-US" dirty="0" smtClean="0">
                <a:latin typeface="Times New Roman" pitchFamily="18" charset="0"/>
                <a:cs typeface="Times New Roman" pitchFamily="18" charset="0"/>
              </a:rPr>
              <a:t>o‘</a:t>
            </a:r>
            <a:r>
              <a:rPr lang="uz-Cyrl-UZ" dirty="0" smtClean="0">
                <a:latin typeface="Times New Roman" pitchFamily="18" charset="0"/>
                <a:cs typeface="Times New Roman" pitchFamily="18" charset="0"/>
              </a:rPr>
              <a:t>lаdi </a:t>
            </a:r>
            <a:r>
              <a:rPr lang="uz-Cyrl-UZ" dirty="0">
                <a:latin typeface="Times New Roman" pitchFamily="18" charset="0"/>
                <a:cs typeface="Times New Roman" pitchFamily="18" charset="0"/>
              </a:rPr>
              <a:t>(ya`ni lаmpа yorishаdi). Kirishlаrdаn birоrtаsigа yoki bir vаqtdа ikkаlаsigа «0» signаli bеrilsа (ya`ni ulаgichlаrdаn biri yoki bir vаqtdа ikkаlаsi ulаnmаgаn xоldа </a:t>
            </a:r>
            <a:r>
              <a:rPr lang="uz-Cyrl-UZ" dirty="0" smtClean="0">
                <a:latin typeface="Times New Roman" pitchFamily="18" charset="0"/>
                <a:cs typeface="Times New Roman" pitchFamily="18" charset="0"/>
              </a:rPr>
              <a:t>b</a:t>
            </a:r>
            <a:r>
              <a:rPr lang="en-US" dirty="0" smtClean="0">
                <a:latin typeface="Times New Roman" pitchFamily="18" charset="0"/>
                <a:cs typeface="Times New Roman" pitchFamily="18" charset="0"/>
              </a:rPr>
              <a:t>o‘</a:t>
            </a:r>
            <a:r>
              <a:rPr lang="uz-Cyrl-UZ" dirty="0" smtClean="0">
                <a:latin typeface="Times New Roman" pitchFamily="18" charset="0"/>
                <a:cs typeface="Times New Roman" pitchFamily="18" charset="0"/>
              </a:rPr>
              <a:t>lsа</a:t>
            </a:r>
            <a:r>
              <a:rPr lang="uz-Cyrl-UZ" dirty="0">
                <a:latin typeface="Times New Roman" pitchFamily="18" charset="0"/>
                <a:cs typeface="Times New Roman" pitchFamily="18" charset="0"/>
              </a:rPr>
              <a:t>), chiqishdа «0» signаli xоsil </a:t>
            </a:r>
            <a:r>
              <a:rPr lang="uz-Cyrl-UZ" dirty="0" smtClean="0">
                <a:latin typeface="Times New Roman" pitchFamily="18" charset="0"/>
                <a:cs typeface="Times New Roman" pitchFamily="18" charset="0"/>
              </a:rPr>
              <a:t>b</a:t>
            </a:r>
            <a:r>
              <a:rPr lang="en-US" dirty="0" smtClean="0">
                <a:latin typeface="Times New Roman" pitchFamily="18" charset="0"/>
                <a:cs typeface="Times New Roman" pitchFamily="18" charset="0"/>
              </a:rPr>
              <a:t>o‘</a:t>
            </a:r>
            <a:r>
              <a:rPr lang="uz-Cyrl-UZ" dirty="0" smtClean="0">
                <a:latin typeface="Times New Roman" pitchFamily="18" charset="0"/>
                <a:cs typeface="Times New Roman" pitchFamily="18" charset="0"/>
              </a:rPr>
              <a:t>lаdi </a:t>
            </a:r>
            <a:r>
              <a:rPr lang="uz-Cyrl-UZ" dirty="0">
                <a:latin typeface="Times New Roman" pitchFamily="18" charset="0"/>
                <a:cs typeface="Times New Roman" pitchFamily="18" charset="0"/>
              </a:rPr>
              <a:t>(ya`ni lаmpа </a:t>
            </a:r>
            <a:r>
              <a:rPr lang="en-US" dirty="0" smtClean="0">
                <a:latin typeface="Times New Roman" pitchFamily="18" charset="0"/>
                <a:cs typeface="Times New Roman" pitchFamily="18" charset="0"/>
              </a:rPr>
              <a:t>o‘</a:t>
            </a:r>
            <a:r>
              <a:rPr lang="uz-Cyrl-UZ" dirty="0" smtClean="0">
                <a:latin typeface="Times New Roman" pitchFamily="18" charset="0"/>
                <a:cs typeface="Times New Roman" pitchFamily="18" charset="0"/>
              </a:rPr>
              <a:t>chgаn </a:t>
            </a:r>
            <a:r>
              <a:rPr lang="uz-Cyrl-UZ" dirty="0">
                <a:latin typeface="Times New Roman" pitchFamily="18" charset="0"/>
                <a:cs typeface="Times New Roman" pitchFamily="18" charset="0"/>
              </a:rPr>
              <a:t>xоldа </a:t>
            </a:r>
            <a:r>
              <a:rPr lang="uz-Cyrl-UZ" dirty="0" smtClean="0">
                <a:latin typeface="Times New Roman" pitchFamily="18" charset="0"/>
                <a:cs typeface="Times New Roman" pitchFamily="18" charset="0"/>
              </a:rPr>
              <a:t>b</a:t>
            </a:r>
            <a:r>
              <a:rPr lang="en-US" dirty="0" smtClean="0">
                <a:latin typeface="Times New Roman" pitchFamily="18" charset="0"/>
                <a:cs typeface="Times New Roman" pitchFamily="18" charset="0"/>
              </a:rPr>
              <a:t>o‘</a:t>
            </a:r>
            <a:r>
              <a:rPr lang="uz-Cyrl-UZ" dirty="0" smtClean="0">
                <a:latin typeface="Times New Roman" pitchFamily="18" charset="0"/>
                <a:cs typeface="Times New Roman" pitchFamily="18" charset="0"/>
              </a:rPr>
              <a:t>lаdi</a:t>
            </a:r>
            <a:r>
              <a:rPr lang="uz-Cyrl-UZ" dirty="0">
                <a:latin typeface="Times New Roman" pitchFamily="18" charset="0"/>
                <a:cs typeface="Times New Roman" pitchFamily="18" charset="0"/>
              </a:rPr>
              <a:t>). </a:t>
            </a:r>
            <a:endParaRPr lang="ru-RU" dirty="0">
              <a:latin typeface="Times New Roman" pitchFamily="18" charset="0"/>
              <a:cs typeface="Times New Roman" pitchFamily="18" charset="0"/>
            </a:endParaRPr>
          </a:p>
          <a:p>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a:t>
            </a:r>
            <a:r>
              <a:rPr lang="uz-Cyrl-UZ" dirty="0">
                <a:latin typeface="Times New Roman" pitchFamily="18" charset="0"/>
                <a:cs typeface="Times New Roman" pitchFamily="18" charset="0"/>
              </a:rPr>
              <a:t>VА» elеmеnti mаntiqiy funksiya sifаtidа </a:t>
            </a:r>
            <a:r>
              <a:rPr lang="uz-Cyrl-UZ" b="1" dirty="0">
                <a:latin typeface="Times New Roman" pitchFamily="18" charset="0"/>
                <a:cs typeface="Times New Roman" pitchFamily="18" charset="0"/>
              </a:rPr>
              <a:t>Z = X </a:t>
            </a:r>
            <a:r>
              <a:rPr lang="en-US" b="1" dirty="0">
                <a:latin typeface="Times New Roman" pitchFamily="18" charset="0"/>
                <a:cs typeface="Times New Roman" pitchFamily="18" charset="0"/>
                <a:sym typeface="Symbol"/>
              </a:rPr>
              <a:t></a:t>
            </a:r>
            <a:r>
              <a:rPr lang="uz-Cyrl-UZ" b="1" dirty="0">
                <a:latin typeface="Times New Roman" pitchFamily="18" charset="0"/>
                <a:cs typeface="Times New Roman" pitchFamily="18" charset="0"/>
              </a:rPr>
              <a:t> Y</a:t>
            </a:r>
            <a:r>
              <a:rPr lang="uz-Cyrl-UZ" dirty="0">
                <a:latin typeface="Times New Roman" pitchFamily="18" charset="0"/>
                <a:cs typeface="Times New Roman" pitchFamily="18" charset="0"/>
              </a:rPr>
              <a:t> ,  </a:t>
            </a:r>
            <a:r>
              <a:rPr lang="uz-Cyrl-UZ" b="1" dirty="0">
                <a:latin typeface="Times New Roman" pitchFamily="18" charset="0"/>
                <a:cs typeface="Times New Roman" pitchFamily="18" charset="0"/>
              </a:rPr>
              <a:t>Z = X*Y, </a:t>
            </a:r>
            <a:r>
              <a:rPr lang="uz-Cyrl-UZ" dirty="0">
                <a:latin typeface="Times New Roman" pitchFamily="18" charset="0"/>
                <a:cs typeface="Times New Roman" pitchFamily="18" charset="0"/>
              </a:rPr>
              <a:t>hamda      </a:t>
            </a:r>
            <a:r>
              <a:rPr lang="en-US" dirty="0" smtClean="0">
                <a:latin typeface="Times New Roman" pitchFamily="18" charset="0"/>
                <a:cs typeface="Times New Roman" pitchFamily="18" charset="0"/>
              </a:rPr>
              <a:t>		</a:t>
            </a:r>
            <a:r>
              <a:rPr lang="uz-Cyrl-UZ" b="1" dirty="0" smtClean="0">
                <a:latin typeface="Times New Roman" pitchFamily="18" charset="0"/>
                <a:cs typeface="Times New Roman" pitchFamily="18" charset="0"/>
              </a:rPr>
              <a:t>Z </a:t>
            </a:r>
            <a:r>
              <a:rPr lang="uz-Cyrl-UZ" b="1" dirty="0">
                <a:latin typeface="Times New Roman" pitchFamily="18" charset="0"/>
                <a:cs typeface="Times New Roman" pitchFamily="18" charset="0"/>
              </a:rPr>
              <a:t>= X^Y</a:t>
            </a:r>
            <a:r>
              <a:rPr lang="uz-Cyrl-UZ" dirty="0">
                <a:latin typeface="Times New Roman" pitchFamily="18" charset="0"/>
                <a:cs typeface="Times New Roman" pitchFamily="18" charset="0"/>
              </a:rPr>
              <a:t>     </a:t>
            </a:r>
            <a:r>
              <a:rPr lang="uz-Cyrl-UZ" dirty="0" smtClean="0">
                <a:latin typeface="Times New Roman" pitchFamily="18" charset="0"/>
                <a:cs typeface="Times New Roman" pitchFamily="18" charset="0"/>
              </a:rPr>
              <a:t>k</a:t>
            </a:r>
            <a:r>
              <a:rPr lang="en-US" dirty="0" smtClean="0">
                <a:latin typeface="Times New Roman" pitchFamily="18" charset="0"/>
                <a:cs typeface="Times New Roman" pitchFamily="18" charset="0"/>
              </a:rPr>
              <a:t>o‘</a:t>
            </a:r>
            <a:r>
              <a:rPr lang="uz-Cyrl-UZ" dirty="0" smtClean="0">
                <a:latin typeface="Times New Roman" pitchFamily="18" charset="0"/>
                <a:cs typeface="Times New Roman" pitchFamily="18" charset="0"/>
              </a:rPr>
              <a:t>rinishlаrdа </a:t>
            </a:r>
            <a:r>
              <a:rPr lang="uz-Cyrl-UZ" dirty="0">
                <a:latin typeface="Times New Roman" pitchFamily="18" charset="0"/>
                <a:cs typeface="Times New Roman" pitchFamily="18" charset="0"/>
              </a:rPr>
              <a:t>tаsvirlаnаshi mumkin. </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4223010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43000" y="731520"/>
            <a:ext cx="7389440" cy="5793824"/>
          </a:xfrm>
          <a:prstGeom prst="rect">
            <a:avLst/>
          </a:prstGeom>
        </p:spPr>
        <p:txBody>
          <a:bodyPr>
            <a:normAutofit/>
          </a:bodyPr>
          <a:lstStyle/>
          <a:p>
            <a:pPr marL="45720" indent="0" algn="ctr">
              <a:buNone/>
            </a:pPr>
            <a:r>
              <a:rPr lang="uz-Cyrl-UZ" b="1" dirty="0" smtClean="0">
                <a:solidFill>
                  <a:schemeClr val="tx1"/>
                </a:solidFill>
                <a:latin typeface="Times New Roman" pitchFamily="18" charset="0"/>
                <a:cs typeface="Times New Roman" pitchFamily="18" charset="0"/>
              </a:rPr>
              <a:t> </a:t>
            </a:r>
            <a:r>
              <a:rPr lang="uz-Cyrl-UZ" b="1" dirty="0">
                <a:solidFill>
                  <a:schemeClr val="tx1"/>
                </a:solidFill>
                <a:latin typeface="Times New Roman" pitchFamily="18" charset="0"/>
                <a:cs typeface="Times New Roman" pitchFamily="18" charset="0"/>
              </a:rPr>
              <a:t>«YOKI» - mаntiqiy </a:t>
            </a:r>
            <a:r>
              <a:rPr lang="uz-Cyrl-UZ" b="1" dirty="0" smtClean="0">
                <a:solidFill>
                  <a:schemeClr val="tx1"/>
                </a:solidFill>
                <a:latin typeface="Times New Roman" pitchFamily="18" charset="0"/>
                <a:cs typeface="Times New Roman" pitchFamily="18" charset="0"/>
              </a:rPr>
              <a:t>q</a:t>
            </a:r>
            <a:r>
              <a:rPr lang="en-US" b="1" dirty="0" smtClean="0">
                <a:solidFill>
                  <a:schemeClr val="tx1"/>
                </a:solidFill>
                <a:latin typeface="Times New Roman" pitchFamily="18" charset="0"/>
                <a:cs typeface="Times New Roman" pitchFamily="18" charset="0"/>
              </a:rPr>
              <a:t>o‘</a:t>
            </a:r>
            <a:r>
              <a:rPr lang="uz-Cyrl-UZ" b="1" dirty="0" smtClean="0">
                <a:solidFill>
                  <a:schemeClr val="tx1"/>
                </a:solidFill>
                <a:latin typeface="Times New Roman" pitchFamily="18" charset="0"/>
                <a:cs typeface="Times New Roman" pitchFamily="18" charset="0"/>
              </a:rPr>
              <a:t>shish</a:t>
            </a:r>
            <a:r>
              <a:rPr lang="uz-Cyrl-UZ" b="1" dirty="0">
                <a:solidFill>
                  <a:schemeClr val="tx1"/>
                </a:solidFill>
                <a:latin typeface="Times New Roman" pitchFamily="18" charset="0"/>
                <a:cs typeface="Times New Roman" pitchFamily="18" charset="0"/>
              </a:rPr>
              <a:t>, dizyunksiya </a:t>
            </a:r>
            <a:r>
              <a:rPr lang="uz-Cyrl-UZ" b="1" dirty="0" smtClean="0">
                <a:solidFill>
                  <a:schemeClr val="tx1"/>
                </a:solidFill>
                <a:latin typeface="Times New Roman" pitchFamily="18" charset="0"/>
                <a:cs typeface="Times New Roman" pitchFamily="18" charset="0"/>
              </a:rPr>
              <a:t>elеmеnti</a:t>
            </a:r>
            <a:endParaRPr lang="en-US" b="1" dirty="0" smtClean="0">
              <a:solidFill>
                <a:schemeClr val="tx1"/>
              </a:solidFill>
              <a:latin typeface="Times New Roman" pitchFamily="18" charset="0"/>
              <a:cs typeface="Times New Roman" pitchFamily="18" charset="0"/>
            </a:endParaRPr>
          </a:p>
          <a:p>
            <a:pPr marL="45720" indent="0" algn="ctr">
              <a:buNone/>
            </a:pPr>
            <a:endParaRPr lang="ru-RU" dirty="0">
              <a:latin typeface="Times New Roman" pitchFamily="18" charset="0"/>
              <a:cs typeface="Times New Roman" pitchFamily="18" charset="0"/>
            </a:endParaRPr>
          </a:p>
          <a:p>
            <a:pPr algn="just"/>
            <a:endParaRPr lang="ru-RU" dirty="0">
              <a:solidFill>
                <a:schemeClr val="tx1"/>
              </a:solidFill>
              <a:latin typeface="Times New Roman" pitchFamily="18" charset="0"/>
              <a:cs typeface="Times New Roman" pitchFamily="18" charset="0"/>
            </a:endParaRPr>
          </a:p>
        </p:txBody>
      </p:sp>
      <p:pic>
        <p:nvPicPr>
          <p:cNvPr id="4098" name="Picture 2"/>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l="28446" t="38889" r="23475" b="39286"/>
          <a:stretch/>
        </p:blipFill>
        <p:spPr bwMode="auto">
          <a:xfrm>
            <a:off x="1650295" y="1268760"/>
            <a:ext cx="6255658" cy="15965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1213728" y="3356992"/>
            <a:ext cx="7318712" cy="2554545"/>
          </a:xfrm>
          <a:prstGeom prst="rect">
            <a:avLst/>
          </a:prstGeom>
        </p:spPr>
        <p:txBody>
          <a:bodyPr wrap="square">
            <a:spAutoFit/>
          </a:bodyPr>
          <a:lstStyle/>
          <a:p>
            <a:pPr algn="just"/>
            <a:r>
              <a:rPr lang="en-US" sz="2000" dirty="0" smtClean="0">
                <a:latin typeface="Times New Roman" pitchFamily="18" charset="0"/>
                <a:cs typeface="Times New Roman" pitchFamily="18" charset="0"/>
              </a:rPr>
              <a:t>	X</a:t>
            </a:r>
            <a:r>
              <a:rPr lang="ru-RU" sz="2000" dirty="0" smtClean="0">
                <a:latin typeface="Times New Roman" pitchFamily="18" charset="0"/>
                <a:cs typeface="Times New Roman" pitchFamily="18" charset="0"/>
              </a:rPr>
              <a:t> </a:t>
            </a:r>
            <a:r>
              <a:rPr lang="ru-RU" sz="2000" dirty="0" err="1">
                <a:latin typeface="Times New Roman" pitchFamily="18" charset="0"/>
                <a:cs typeface="Times New Roman" pitchFamily="18" charset="0"/>
              </a:rPr>
              <a:t>vа</a:t>
            </a:r>
            <a:r>
              <a:rPr lang="ru-RU" sz="2000" dirty="0">
                <a:latin typeface="Times New Roman" pitchFamily="18" charset="0"/>
                <a:cs typeface="Times New Roman" pitchFamily="18" charset="0"/>
              </a:rPr>
              <a:t> </a:t>
            </a:r>
            <a:r>
              <a:rPr lang="en-US" sz="2000" dirty="0">
                <a:latin typeface="Times New Roman" pitchFamily="18" charset="0"/>
                <a:cs typeface="Times New Roman" pitchFamily="18" charset="0"/>
              </a:rPr>
              <a:t>Y</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kirishlаr</a:t>
            </a:r>
            <a:r>
              <a:rPr lang="en-US" sz="2000" dirty="0" err="1">
                <a:latin typeface="Times New Roman" pitchFamily="18" charset="0"/>
                <a:cs typeface="Times New Roman" pitchFamily="18" charset="0"/>
              </a:rPr>
              <a:t>ga</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bir</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vа</a:t>
            </a:r>
            <a:r>
              <a:rPr lang="uz-Cyrl-UZ" sz="2000" dirty="0">
                <a:latin typeface="Times New Roman" pitchFamily="18" charset="0"/>
                <a:cs typeface="Times New Roman" pitchFamily="18" charset="0"/>
              </a:rPr>
              <a:t>q</a:t>
            </a:r>
            <a:r>
              <a:rPr lang="ru-RU" sz="2000" dirty="0" err="1">
                <a:latin typeface="Times New Roman" pitchFamily="18" charset="0"/>
                <a:cs typeface="Times New Roman" pitchFamily="18" charset="0"/>
              </a:rPr>
              <a:t>tdа</a:t>
            </a:r>
            <a:r>
              <a:rPr lang="ru-RU" sz="2000" dirty="0">
                <a:latin typeface="Times New Roman" pitchFamily="18" charset="0"/>
                <a:cs typeface="Times New Roman" pitchFamily="18" charset="0"/>
              </a:rPr>
              <a:t> “0” </a:t>
            </a:r>
            <a:r>
              <a:rPr lang="ru-RU" sz="2000" dirty="0" err="1">
                <a:latin typeface="Times New Roman" pitchFamily="18" charset="0"/>
                <a:cs typeface="Times New Roman" pitchFamily="18" charset="0"/>
              </a:rPr>
              <a:t>signаli</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bеrilsа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ya`ni</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ulаgichlаr</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bir</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vа</a:t>
            </a:r>
            <a:r>
              <a:rPr lang="uz-Cyrl-UZ" sz="2000" dirty="0">
                <a:latin typeface="Times New Roman" pitchFamily="18" charset="0"/>
                <a:cs typeface="Times New Roman" pitchFamily="18" charset="0"/>
              </a:rPr>
              <a:t>q</a:t>
            </a:r>
            <a:r>
              <a:rPr lang="ru-RU" sz="2000" dirty="0" err="1">
                <a:latin typeface="Times New Roman" pitchFamily="18" charset="0"/>
                <a:cs typeface="Times New Roman" pitchFamily="18" charset="0"/>
              </a:rPr>
              <a:t>tdа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ulаnmаgаn</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xоldа</a:t>
            </a:r>
            <a:r>
              <a:rPr lang="ru-RU" sz="2000" dirty="0">
                <a:latin typeface="Times New Roman" pitchFamily="18" charset="0"/>
                <a:cs typeface="Times New Roman" pitchFamily="18" charset="0"/>
              </a:rPr>
              <a:t> </a:t>
            </a:r>
            <a:r>
              <a:rPr lang="ru-RU" sz="2000" dirty="0" smtClean="0">
                <a:latin typeface="Times New Roman" pitchFamily="18" charset="0"/>
                <a:cs typeface="Times New Roman" pitchFamily="18" charset="0"/>
              </a:rPr>
              <a:t>b</a:t>
            </a:r>
            <a:r>
              <a:rPr lang="en-US" sz="2000" dirty="0" smtClean="0">
                <a:latin typeface="Times New Roman" pitchFamily="18" charset="0"/>
                <a:cs typeface="Times New Roman" pitchFamily="18" charset="0"/>
              </a:rPr>
              <a:t>o‘</a:t>
            </a:r>
            <a:r>
              <a:rPr lang="ru-RU" sz="2000" dirty="0" err="1" smtClean="0">
                <a:latin typeface="Times New Roman" pitchFamily="18" charset="0"/>
                <a:cs typeface="Times New Roman" pitchFamily="18" charset="0"/>
              </a:rPr>
              <a:t>lsа</a:t>
            </a:r>
            <a:r>
              <a:rPr lang="ru-RU" sz="2000" dirty="0">
                <a:latin typeface="Times New Roman" pitchFamily="18" charset="0"/>
                <a:cs typeface="Times New Roman" pitchFamily="18" charset="0"/>
              </a:rPr>
              <a:t>), </a:t>
            </a:r>
            <a:r>
              <a:rPr lang="en-US" sz="2000" dirty="0">
                <a:latin typeface="Times New Roman" pitchFamily="18" charset="0"/>
                <a:cs typeface="Times New Roman" pitchFamily="18" charset="0"/>
              </a:rPr>
              <a:t>Z</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chi</a:t>
            </a:r>
            <a:r>
              <a:rPr lang="uz-Cyrl-UZ" sz="2000" dirty="0">
                <a:latin typeface="Times New Roman" pitchFamily="18" charset="0"/>
                <a:cs typeface="Times New Roman" pitchFamily="18" charset="0"/>
              </a:rPr>
              <a:t>q</a:t>
            </a:r>
            <a:r>
              <a:rPr lang="ru-RU" sz="2000" dirty="0" err="1">
                <a:latin typeface="Times New Roman" pitchFamily="18" charset="0"/>
                <a:cs typeface="Times New Roman" pitchFamily="18" charset="0"/>
              </a:rPr>
              <a:t>ishdа</a:t>
            </a:r>
            <a:r>
              <a:rPr lang="ru-RU" sz="2000" dirty="0">
                <a:latin typeface="Times New Roman" pitchFamily="18" charset="0"/>
                <a:cs typeface="Times New Roman" pitchFamily="18" charset="0"/>
              </a:rPr>
              <a:t> “0” </a:t>
            </a:r>
            <a:r>
              <a:rPr lang="ru-RU" sz="2000" dirty="0" err="1">
                <a:latin typeface="Times New Roman" pitchFamily="18" charset="0"/>
                <a:cs typeface="Times New Roman" pitchFamily="18" charset="0"/>
              </a:rPr>
              <a:t>signаli</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xоsil</a:t>
            </a:r>
            <a:r>
              <a:rPr lang="ru-RU" sz="2000" dirty="0">
                <a:latin typeface="Times New Roman" pitchFamily="18" charset="0"/>
                <a:cs typeface="Times New Roman" pitchFamily="18" charset="0"/>
              </a:rPr>
              <a:t> </a:t>
            </a:r>
            <a:r>
              <a:rPr lang="ru-RU" sz="2000" dirty="0" smtClean="0">
                <a:latin typeface="Times New Roman" pitchFamily="18" charset="0"/>
                <a:cs typeface="Times New Roman" pitchFamily="18" charset="0"/>
              </a:rPr>
              <a:t>b</a:t>
            </a:r>
            <a:r>
              <a:rPr lang="en-US" sz="2000" dirty="0" smtClean="0">
                <a:latin typeface="Times New Roman" pitchFamily="18" charset="0"/>
                <a:cs typeface="Times New Roman" pitchFamily="18" charset="0"/>
              </a:rPr>
              <a:t>o‘</a:t>
            </a:r>
            <a:r>
              <a:rPr lang="ru-RU" sz="2000" dirty="0" err="1" smtClean="0">
                <a:latin typeface="Times New Roman" pitchFamily="18" charset="0"/>
                <a:cs typeface="Times New Roman" pitchFamily="18" charset="0"/>
              </a:rPr>
              <a:t>lаdi</a:t>
            </a:r>
            <a:r>
              <a:rPr lang="ru-RU" sz="2000" dirty="0" smtClean="0">
                <a:latin typeface="Times New Roman" pitchFamily="18" charset="0"/>
                <a:cs typeface="Times New Roman" pitchFamily="18" charset="0"/>
              </a:rPr>
              <a:t> </a:t>
            </a:r>
            <a:r>
              <a:rPr lang="ru-RU" sz="2000" dirty="0">
                <a:latin typeface="Times New Roman" pitchFamily="18" charset="0"/>
                <a:cs typeface="Times New Roman" pitchFamily="18" charset="0"/>
              </a:rPr>
              <a:t>(</a:t>
            </a:r>
            <a:r>
              <a:rPr lang="ru-RU" sz="2000" dirty="0" err="1">
                <a:latin typeface="Times New Roman" pitchFamily="18" charset="0"/>
                <a:cs typeface="Times New Roman" pitchFamily="18" charset="0"/>
              </a:rPr>
              <a:t>ya`ni</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lаmpа</a:t>
            </a:r>
            <a:r>
              <a:rPr lang="ru-RU" sz="2000" dirty="0">
                <a:latin typeface="Times New Roman" pitchFamily="18" charset="0"/>
                <a:cs typeface="Times New Roman" pitchFamily="18" charset="0"/>
              </a:rPr>
              <a:t> </a:t>
            </a:r>
            <a:r>
              <a:rPr lang="en-US" sz="2000" dirty="0" smtClean="0">
                <a:latin typeface="Times New Roman" pitchFamily="18" charset="0"/>
                <a:cs typeface="Times New Roman" pitchFamily="18" charset="0"/>
              </a:rPr>
              <a:t>o‘</a:t>
            </a:r>
            <a:r>
              <a:rPr lang="ru-RU" sz="2000" dirty="0" err="1" smtClean="0">
                <a:latin typeface="Times New Roman" pitchFamily="18" charset="0"/>
                <a:cs typeface="Times New Roman" pitchFamily="18" charset="0"/>
              </a:rPr>
              <a:t>chi</a:t>
            </a:r>
            <a:r>
              <a:rPr lang="uz-Cyrl-UZ" sz="2000" dirty="0">
                <a:latin typeface="Times New Roman" pitchFamily="18" charset="0"/>
                <a:cs typeface="Times New Roman" pitchFamily="18" charset="0"/>
              </a:rPr>
              <a:t>q</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xоldа</a:t>
            </a:r>
            <a:r>
              <a:rPr lang="ru-RU" sz="2000" dirty="0">
                <a:latin typeface="Times New Roman" pitchFamily="18" charset="0"/>
                <a:cs typeface="Times New Roman" pitchFamily="18" charset="0"/>
              </a:rPr>
              <a:t> </a:t>
            </a:r>
            <a:r>
              <a:rPr lang="ru-RU" sz="2000" dirty="0" smtClean="0">
                <a:latin typeface="Times New Roman" pitchFamily="18" charset="0"/>
                <a:cs typeface="Times New Roman" pitchFamily="18" charset="0"/>
              </a:rPr>
              <a:t>b</a:t>
            </a:r>
            <a:r>
              <a:rPr lang="en-US" sz="2000" dirty="0" smtClean="0">
                <a:latin typeface="Times New Roman" pitchFamily="18" charset="0"/>
                <a:cs typeface="Times New Roman" pitchFamily="18" charset="0"/>
              </a:rPr>
              <a:t>o‘</a:t>
            </a:r>
            <a:r>
              <a:rPr lang="ru-RU" sz="2000" dirty="0" err="1" smtClean="0">
                <a:latin typeface="Times New Roman" pitchFamily="18" charset="0"/>
                <a:cs typeface="Times New Roman" pitchFamily="18" charset="0"/>
              </a:rPr>
              <a:t>lаdi</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Kirishlаrdаn</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birоrtаsigа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yoki</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bir</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vа</a:t>
            </a:r>
            <a:r>
              <a:rPr lang="uz-Cyrl-UZ" sz="2000" dirty="0">
                <a:latin typeface="Times New Roman" pitchFamily="18" charset="0"/>
                <a:cs typeface="Times New Roman" pitchFamily="18" charset="0"/>
              </a:rPr>
              <a:t>q</a:t>
            </a:r>
            <a:r>
              <a:rPr lang="ru-RU" sz="2000" dirty="0" err="1">
                <a:latin typeface="Times New Roman" pitchFamily="18" charset="0"/>
                <a:cs typeface="Times New Roman" pitchFamily="18" charset="0"/>
              </a:rPr>
              <a:t>tdа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ikkаlаsigа</a:t>
            </a:r>
            <a:r>
              <a:rPr lang="ru-RU" sz="2000" dirty="0">
                <a:latin typeface="Times New Roman" pitchFamily="18" charset="0"/>
                <a:cs typeface="Times New Roman" pitchFamily="18" charset="0"/>
              </a:rPr>
              <a:t> «1» </a:t>
            </a:r>
            <a:r>
              <a:rPr lang="ru-RU" sz="2000" dirty="0" err="1">
                <a:latin typeface="Times New Roman" pitchFamily="18" charset="0"/>
                <a:cs typeface="Times New Roman" pitchFamily="18" charset="0"/>
              </a:rPr>
              <a:t>signаli</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bеrilsа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ya`ni</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ulаgichlаrdаn</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biri</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yoki</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bir</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vа</a:t>
            </a:r>
            <a:r>
              <a:rPr lang="uz-Cyrl-UZ" sz="2000" dirty="0">
                <a:latin typeface="Times New Roman" pitchFamily="18" charset="0"/>
                <a:cs typeface="Times New Roman" pitchFamily="18" charset="0"/>
              </a:rPr>
              <a:t>q</a:t>
            </a:r>
            <a:r>
              <a:rPr lang="ru-RU" sz="2000" dirty="0" err="1">
                <a:latin typeface="Times New Roman" pitchFamily="18" charset="0"/>
                <a:cs typeface="Times New Roman" pitchFamily="18" charset="0"/>
              </a:rPr>
              <a:t>tdа</a:t>
            </a:r>
            <a:r>
              <a:rPr lang="ru-RU" sz="2000" dirty="0">
                <a:latin typeface="Times New Roman" pitchFamily="18" charset="0"/>
                <a:cs typeface="Times New Roman" pitchFamily="18" charset="0"/>
              </a:rPr>
              <a:t> </a:t>
            </a:r>
            <a:r>
              <a:rPr lang="en-US" sz="2000" dirty="0">
                <a:latin typeface="Times New Roman" pitchFamily="18" charset="0"/>
                <a:cs typeface="Times New Roman" pitchFamily="18" charset="0"/>
              </a:rPr>
              <a:t>i</a:t>
            </a:r>
            <a:r>
              <a:rPr lang="ru-RU" sz="2000" dirty="0" err="1">
                <a:latin typeface="Times New Roman" pitchFamily="18" charset="0"/>
                <a:cs typeface="Times New Roman" pitchFamily="18" charset="0"/>
              </a:rPr>
              <a:t>kkаlаsi</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ulаnsа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chi</a:t>
            </a:r>
            <a:r>
              <a:rPr lang="uz-Cyrl-UZ" sz="2000" dirty="0">
                <a:latin typeface="Times New Roman" pitchFamily="18" charset="0"/>
                <a:cs typeface="Times New Roman" pitchFamily="18" charset="0"/>
              </a:rPr>
              <a:t>q</a:t>
            </a:r>
            <a:r>
              <a:rPr lang="ru-RU" sz="2000" dirty="0" err="1">
                <a:latin typeface="Times New Roman" pitchFamily="18" charset="0"/>
                <a:cs typeface="Times New Roman" pitchFamily="18" charset="0"/>
              </a:rPr>
              <a:t>ishdа</a:t>
            </a:r>
            <a:r>
              <a:rPr lang="ru-RU" sz="2000" dirty="0">
                <a:latin typeface="Times New Roman" pitchFamily="18" charset="0"/>
                <a:cs typeface="Times New Roman" pitchFamily="18" charset="0"/>
              </a:rPr>
              <a:t> «1» </a:t>
            </a:r>
            <a:r>
              <a:rPr lang="ru-RU" sz="2000" dirty="0" err="1">
                <a:latin typeface="Times New Roman" pitchFamily="18" charset="0"/>
                <a:cs typeface="Times New Roman" pitchFamily="18" charset="0"/>
              </a:rPr>
              <a:t>signаli</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xоsil</a:t>
            </a:r>
            <a:r>
              <a:rPr lang="ru-RU" sz="2000" dirty="0">
                <a:latin typeface="Times New Roman" pitchFamily="18" charset="0"/>
                <a:cs typeface="Times New Roman" pitchFamily="18" charset="0"/>
              </a:rPr>
              <a:t> </a:t>
            </a:r>
            <a:r>
              <a:rPr lang="ru-RU" sz="2000" dirty="0" smtClean="0">
                <a:latin typeface="Times New Roman" pitchFamily="18" charset="0"/>
                <a:cs typeface="Times New Roman" pitchFamily="18" charset="0"/>
              </a:rPr>
              <a:t>b</a:t>
            </a:r>
            <a:r>
              <a:rPr lang="en-US" sz="2000" dirty="0" smtClean="0">
                <a:latin typeface="Times New Roman" pitchFamily="18" charset="0"/>
                <a:cs typeface="Times New Roman" pitchFamily="18" charset="0"/>
              </a:rPr>
              <a:t>o‘</a:t>
            </a:r>
            <a:r>
              <a:rPr lang="ru-RU" sz="2000" dirty="0" err="1" smtClean="0">
                <a:latin typeface="Times New Roman" pitchFamily="18" charset="0"/>
                <a:cs typeface="Times New Roman" pitchFamily="18" charset="0"/>
              </a:rPr>
              <a:t>lаdi</a:t>
            </a:r>
            <a:r>
              <a:rPr lang="ru-RU" sz="2000" dirty="0" smtClean="0">
                <a:latin typeface="Times New Roman" pitchFamily="18" charset="0"/>
                <a:cs typeface="Times New Roman" pitchFamily="18" charset="0"/>
              </a:rPr>
              <a:t> </a:t>
            </a:r>
            <a:r>
              <a:rPr lang="ru-RU" sz="2000" dirty="0">
                <a:latin typeface="Times New Roman" pitchFamily="18" charset="0"/>
                <a:cs typeface="Times New Roman" pitchFamily="18" charset="0"/>
              </a:rPr>
              <a:t>(</a:t>
            </a:r>
            <a:r>
              <a:rPr lang="ru-RU" sz="2000" dirty="0" err="1">
                <a:latin typeface="Times New Roman" pitchFamily="18" charset="0"/>
                <a:cs typeface="Times New Roman" pitchFamily="18" charset="0"/>
              </a:rPr>
              <a:t>ya`ni</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lаmpа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yorishаdi</a:t>
            </a:r>
            <a:r>
              <a:rPr lang="ru-RU" sz="2000" dirty="0">
                <a:latin typeface="Times New Roman" pitchFamily="18" charset="0"/>
                <a:cs typeface="Times New Roman" pitchFamily="18" charset="0"/>
              </a:rPr>
              <a:t>). </a:t>
            </a:r>
          </a:p>
          <a:p>
            <a:pPr algn="just"/>
            <a:r>
              <a:rPr lang="en-US" sz="2000"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a:t>
            </a:r>
            <a:r>
              <a:rPr lang="ru-RU" sz="2000" dirty="0">
                <a:latin typeface="Times New Roman" pitchFamily="18" charset="0"/>
                <a:cs typeface="Times New Roman" pitchFamily="18" charset="0"/>
              </a:rPr>
              <a:t>Y</a:t>
            </a:r>
            <a:r>
              <a:rPr lang="en-US" sz="2000" dirty="0">
                <a:latin typeface="Times New Roman" pitchFamily="18" charset="0"/>
                <a:cs typeface="Times New Roman" pitchFamily="18" charset="0"/>
              </a:rPr>
              <a:t>O</a:t>
            </a:r>
            <a:r>
              <a:rPr lang="ru-RU" sz="2000" dirty="0">
                <a:latin typeface="Times New Roman" pitchFamily="18" charset="0"/>
                <a:cs typeface="Times New Roman" pitchFamily="18" charset="0"/>
              </a:rPr>
              <a:t>KI» </a:t>
            </a:r>
            <a:r>
              <a:rPr lang="ru-RU" sz="2000" dirty="0" err="1">
                <a:latin typeface="Times New Roman" pitchFamily="18" charset="0"/>
                <a:cs typeface="Times New Roman" pitchFamily="18" charset="0"/>
              </a:rPr>
              <a:t>elеmеnti</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mаnti</a:t>
            </a:r>
            <a:r>
              <a:rPr lang="uz-Cyrl-UZ" sz="2000" dirty="0">
                <a:latin typeface="Times New Roman" pitchFamily="18" charset="0"/>
                <a:cs typeface="Times New Roman" pitchFamily="18" charset="0"/>
              </a:rPr>
              <a:t>q</a:t>
            </a:r>
            <a:r>
              <a:rPr lang="ru-RU" sz="2000" dirty="0" err="1">
                <a:latin typeface="Times New Roman" pitchFamily="18" charset="0"/>
                <a:cs typeface="Times New Roman" pitchFamily="18" charset="0"/>
              </a:rPr>
              <a:t>iy</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funksiya</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sifаtidа</a:t>
            </a:r>
            <a:r>
              <a:rPr lang="ru-RU" sz="2000" dirty="0">
                <a:latin typeface="Times New Roman" pitchFamily="18" charset="0"/>
                <a:cs typeface="Times New Roman" pitchFamily="18" charset="0"/>
              </a:rPr>
              <a:t> </a:t>
            </a:r>
            <a:r>
              <a:rPr lang="en-US" sz="2000" b="1" dirty="0">
                <a:latin typeface="Times New Roman" pitchFamily="18" charset="0"/>
                <a:cs typeface="Times New Roman" pitchFamily="18" charset="0"/>
              </a:rPr>
              <a:t>Z</a:t>
            </a:r>
            <a:r>
              <a:rPr lang="ru-RU" sz="2000" b="1" dirty="0">
                <a:latin typeface="Times New Roman" pitchFamily="18" charset="0"/>
                <a:cs typeface="Times New Roman" pitchFamily="18" charset="0"/>
              </a:rPr>
              <a:t> = </a:t>
            </a:r>
            <a:r>
              <a:rPr lang="en-US" sz="2000" b="1" dirty="0">
                <a:latin typeface="Times New Roman" pitchFamily="18" charset="0"/>
                <a:cs typeface="Times New Roman" pitchFamily="18" charset="0"/>
              </a:rPr>
              <a:t>X</a:t>
            </a:r>
            <a:r>
              <a:rPr lang="ru-RU" sz="2000" b="1" dirty="0">
                <a:latin typeface="Times New Roman" pitchFamily="18" charset="0"/>
                <a:cs typeface="Times New Roman" pitchFamily="18" charset="0"/>
              </a:rPr>
              <a:t>+</a:t>
            </a:r>
            <a:r>
              <a:rPr lang="en-US" sz="2000" b="1" dirty="0">
                <a:latin typeface="Times New Roman" pitchFamily="18" charset="0"/>
                <a:cs typeface="Times New Roman" pitchFamily="18" charset="0"/>
              </a:rPr>
              <a:t>Y</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xаmdа</a:t>
            </a:r>
            <a:r>
              <a:rPr lang="ru-RU" sz="2000" dirty="0">
                <a:latin typeface="Times New Roman" pitchFamily="18" charset="0"/>
                <a:cs typeface="Times New Roman" pitchFamily="18" charset="0"/>
              </a:rPr>
              <a:t> </a:t>
            </a:r>
            <a:r>
              <a:rPr lang="en-US" sz="2000" b="1" dirty="0">
                <a:latin typeface="Times New Roman" pitchFamily="18" charset="0"/>
                <a:cs typeface="Times New Roman" pitchFamily="18" charset="0"/>
              </a:rPr>
              <a:t>Z</a:t>
            </a:r>
            <a:r>
              <a:rPr lang="ru-RU" sz="2000" b="1" dirty="0">
                <a:latin typeface="Times New Roman" pitchFamily="18" charset="0"/>
                <a:cs typeface="Times New Roman" pitchFamily="18" charset="0"/>
              </a:rPr>
              <a:t> = </a:t>
            </a:r>
            <a:r>
              <a:rPr lang="en-US" sz="2000" b="1" dirty="0" err="1">
                <a:latin typeface="Times New Roman" pitchFamily="18" charset="0"/>
                <a:cs typeface="Times New Roman" pitchFamily="18" charset="0"/>
              </a:rPr>
              <a:t>XvY</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kurinishlаrdа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tаsvirlаnаdi</a:t>
            </a:r>
            <a:r>
              <a:rPr lang="ru-RU" sz="2000" dirty="0">
                <a:latin typeface="Times New Roman" pitchFamily="18" charset="0"/>
                <a:cs typeface="Times New Roman" pitchFamily="18" charset="0"/>
              </a:rPr>
              <a:t>. </a:t>
            </a:r>
          </a:p>
        </p:txBody>
      </p:sp>
    </p:spTree>
    <p:extLst>
      <p:ext uri="{BB962C8B-B14F-4D97-AF65-F5344CB8AC3E}">
        <p14:creationId xmlns:p14="http://schemas.microsoft.com/office/powerpoint/2010/main" val="23075800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67544" y="260648"/>
            <a:ext cx="8424936" cy="6408712"/>
          </a:xfrm>
          <a:prstGeom prst="rect">
            <a:avLst/>
          </a:prstGeom>
        </p:spPr>
        <p:txBody>
          <a:bodyPr>
            <a:normAutofit/>
          </a:bodyPr>
          <a:lstStyle/>
          <a:p>
            <a:pPr marL="45720" indent="0" algn="ctr">
              <a:buNone/>
            </a:pPr>
            <a:r>
              <a:rPr lang="ru-RU" b="1" dirty="0">
                <a:solidFill>
                  <a:schemeClr val="tx1"/>
                </a:solidFill>
                <a:latin typeface="Times New Roman" pitchFamily="18" charset="0"/>
                <a:cs typeface="Times New Roman" pitchFamily="18" charset="0"/>
              </a:rPr>
              <a:t>«</a:t>
            </a:r>
            <a:r>
              <a:rPr lang="en-US" b="1" dirty="0">
                <a:solidFill>
                  <a:schemeClr val="tx1"/>
                </a:solidFill>
                <a:latin typeface="Times New Roman" pitchFamily="18" charset="0"/>
                <a:cs typeface="Times New Roman" pitchFamily="18" charset="0"/>
              </a:rPr>
              <a:t>INK</a:t>
            </a:r>
            <a:r>
              <a:rPr lang="ru-RU" b="1" dirty="0">
                <a:solidFill>
                  <a:schemeClr val="tx1"/>
                </a:solidFill>
                <a:latin typeface="Times New Roman" pitchFamily="18" charset="0"/>
                <a:cs typeface="Times New Roman" pitchFamily="18" charset="0"/>
              </a:rPr>
              <a:t>О</a:t>
            </a:r>
            <a:r>
              <a:rPr lang="en-US" b="1" dirty="0">
                <a:solidFill>
                  <a:schemeClr val="tx1"/>
                </a:solidFill>
                <a:latin typeface="Times New Roman" pitchFamily="18" charset="0"/>
                <a:cs typeface="Times New Roman" pitchFamily="18" charset="0"/>
              </a:rPr>
              <a:t>R</a:t>
            </a:r>
            <a:r>
              <a:rPr lang="ru-RU" b="1" dirty="0">
                <a:solidFill>
                  <a:schemeClr val="tx1"/>
                </a:solidFill>
                <a:latin typeface="Times New Roman" pitchFamily="18" charset="0"/>
                <a:cs typeface="Times New Roman" pitchFamily="18" charset="0"/>
              </a:rPr>
              <a:t>» - </a:t>
            </a:r>
            <a:r>
              <a:rPr lang="en-US" b="1" dirty="0">
                <a:solidFill>
                  <a:schemeClr val="tx1"/>
                </a:solidFill>
                <a:latin typeface="Times New Roman" pitchFamily="18" charset="0"/>
                <a:cs typeface="Times New Roman" pitchFamily="18" charset="0"/>
              </a:rPr>
              <a:t>m</a:t>
            </a:r>
            <a:r>
              <a:rPr lang="ru-RU" b="1" dirty="0">
                <a:solidFill>
                  <a:schemeClr val="tx1"/>
                </a:solidFill>
                <a:latin typeface="Times New Roman" pitchFamily="18" charset="0"/>
                <a:cs typeface="Times New Roman" pitchFamily="18" charset="0"/>
              </a:rPr>
              <a:t>а</a:t>
            </a:r>
            <a:r>
              <a:rPr lang="en-US" b="1" dirty="0" err="1">
                <a:solidFill>
                  <a:schemeClr val="tx1"/>
                </a:solidFill>
                <a:latin typeface="Times New Roman" pitchFamily="18" charset="0"/>
                <a:cs typeface="Times New Roman" pitchFamily="18" charset="0"/>
              </a:rPr>
              <a:t>ntisiy</a:t>
            </a:r>
            <a:r>
              <a:rPr lang="en-US" b="1" dirty="0">
                <a:solidFill>
                  <a:schemeClr val="tx1"/>
                </a:solidFill>
                <a:latin typeface="Times New Roman" pitchFamily="18" charset="0"/>
                <a:cs typeface="Times New Roman" pitchFamily="18" charset="0"/>
              </a:rPr>
              <a:t> ink</a:t>
            </a:r>
            <a:r>
              <a:rPr lang="ru-RU" b="1" dirty="0">
                <a:solidFill>
                  <a:schemeClr val="tx1"/>
                </a:solidFill>
                <a:latin typeface="Times New Roman" pitchFamily="18" charset="0"/>
                <a:cs typeface="Times New Roman" pitchFamily="18" charset="0"/>
              </a:rPr>
              <a:t>о</a:t>
            </a:r>
            <a:r>
              <a:rPr lang="en-US" b="1" dirty="0">
                <a:solidFill>
                  <a:schemeClr val="tx1"/>
                </a:solidFill>
                <a:latin typeface="Times New Roman" pitchFamily="18" charset="0"/>
                <a:cs typeface="Times New Roman" pitchFamily="18" charset="0"/>
              </a:rPr>
              <a:t>r</a:t>
            </a:r>
            <a:r>
              <a:rPr lang="ru-RU" b="1" dirty="0">
                <a:solidFill>
                  <a:schemeClr val="tx1"/>
                </a:solidFill>
                <a:latin typeface="Times New Roman" pitchFamily="18" charset="0"/>
                <a:cs typeface="Times New Roman" pitchFamily="18" charset="0"/>
              </a:rPr>
              <a:t>  </a:t>
            </a:r>
            <a:r>
              <a:rPr lang="en-US" b="1" dirty="0" err="1">
                <a:solidFill>
                  <a:schemeClr val="tx1"/>
                </a:solidFill>
                <a:latin typeface="Times New Roman" pitchFamily="18" charset="0"/>
                <a:cs typeface="Times New Roman" pitchFamily="18" charset="0"/>
              </a:rPr>
              <a:t>qsilish</a:t>
            </a:r>
            <a:r>
              <a:rPr lang="ru-RU" b="1" dirty="0">
                <a:solidFill>
                  <a:schemeClr val="tx1"/>
                </a:solidFill>
                <a:latin typeface="Times New Roman" pitchFamily="18" charset="0"/>
                <a:cs typeface="Times New Roman" pitchFamily="18" charset="0"/>
              </a:rPr>
              <a:t> («</a:t>
            </a:r>
            <a:r>
              <a:rPr lang="en-US" b="1" dirty="0">
                <a:solidFill>
                  <a:schemeClr val="tx1"/>
                </a:solidFill>
                <a:latin typeface="Times New Roman" pitchFamily="18" charset="0"/>
                <a:cs typeface="Times New Roman" pitchFamily="18" charset="0"/>
              </a:rPr>
              <a:t>EM</a:t>
            </a:r>
            <a:r>
              <a:rPr lang="ru-RU" b="1" dirty="0">
                <a:solidFill>
                  <a:schemeClr val="tx1"/>
                </a:solidFill>
                <a:latin typeface="Times New Roman" pitchFamily="18" charset="0"/>
                <a:cs typeface="Times New Roman" pitchFamily="18" charset="0"/>
              </a:rPr>
              <a:t>А</a:t>
            </a:r>
            <a:r>
              <a:rPr lang="en-US" b="1" dirty="0">
                <a:solidFill>
                  <a:schemeClr val="tx1"/>
                </a:solidFill>
                <a:latin typeface="Times New Roman" pitchFamily="18" charset="0"/>
                <a:cs typeface="Times New Roman" pitchFamily="18" charset="0"/>
              </a:rPr>
              <a:t>S</a:t>
            </a:r>
            <a:r>
              <a:rPr lang="ru-RU" b="1" dirty="0">
                <a:solidFill>
                  <a:schemeClr val="tx1"/>
                </a:solidFill>
                <a:latin typeface="Times New Roman" pitchFamily="18" charset="0"/>
                <a:cs typeface="Times New Roman" pitchFamily="18" charset="0"/>
              </a:rPr>
              <a:t>») </a:t>
            </a:r>
            <a:r>
              <a:rPr lang="en-US" b="1" dirty="0">
                <a:solidFill>
                  <a:schemeClr val="tx1"/>
                </a:solidFill>
                <a:latin typeface="Times New Roman" pitchFamily="18" charset="0"/>
                <a:cs typeface="Times New Roman" pitchFamily="18" charset="0"/>
              </a:rPr>
              <a:t>el</a:t>
            </a:r>
            <a:r>
              <a:rPr lang="ru-RU" b="1" dirty="0">
                <a:solidFill>
                  <a:schemeClr val="tx1"/>
                </a:solidFill>
                <a:latin typeface="Times New Roman" pitchFamily="18" charset="0"/>
                <a:cs typeface="Times New Roman" pitchFamily="18" charset="0"/>
              </a:rPr>
              <a:t>е</a:t>
            </a:r>
            <a:r>
              <a:rPr lang="en-US" b="1" dirty="0">
                <a:solidFill>
                  <a:schemeClr val="tx1"/>
                </a:solidFill>
                <a:latin typeface="Times New Roman" pitchFamily="18" charset="0"/>
                <a:cs typeface="Times New Roman" pitchFamily="18" charset="0"/>
              </a:rPr>
              <a:t>m</a:t>
            </a:r>
            <a:r>
              <a:rPr lang="ru-RU" b="1" dirty="0">
                <a:solidFill>
                  <a:schemeClr val="tx1"/>
                </a:solidFill>
                <a:latin typeface="Times New Roman" pitchFamily="18" charset="0"/>
                <a:cs typeface="Times New Roman" pitchFamily="18" charset="0"/>
              </a:rPr>
              <a:t>е</a:t>
            </a:r>
            <a:r>
              <a:rPr lang="en-US" b="1" dirty="0" err="1" smtClean="0">
                <a:solidFill>
                  <a:schemeClr val="tx1"/>
                </a:solidFill>
                <a:latin typeface="Times New Roman" pitchFamily="18" charset="0"/>
                <a:cs typeface="Times New Roman" pitchFamily="18" charset="0"/>
              </a:rPr>
              <a:t>nti</a:t>
            </a:r>
            <a:endParaRPr lang="en-US" b="1" dirty="0" smtClean="0">
              <a:solidFill>
                <a:schemeClr val="tx1"/>
              </a:solidFill>
              <a:latin typeface="Times New Roman" pitchFamily="18" charset="0"/>
              <a:cs typeface="Times New Roman" pitchFamily="18" charset="0"/>
            </a:endParaRPr>
          </a:p>
          <a:p>
            <a:pPr marL="45720" indent="0" algn="ctr">
              <a:buNone/>
            </a:pPr>
            <a:endParaRPr lang="en-US" b="1" dirty="0">
              <a:solidFill>
                <a:schemeClr val="tx1"/>
              </a:solidFill>
              <a:latin typeface="Times New Roman" pitchFamily="18" charset="0"/>
              <a:cs typeface="Times New Roman" pitchFamily="18" charset="0"/>
            </a:endParaRPr>
          </a:p>
          <a:p>
            <a:pPr marL="45720" indent="0" algn="ctr">
              <a:buNone/>
            </a:pPr>
            <a:endParaRPr lang="en-US" b="1" dirty="0" smtClean="0">
              <a:solidFill>
                <a:schemeClr val="tx1"/>
              </a:solidFill>
              <a:latin typeface="Times New Roman" pitchFamily="18" charset="0"/>
              <a:cs typeface="Times New Roman" pitchFamily="18" charset="0"/>
            </a:endParaRPr>
          </a:p>
          <a:p>
            <a:pPr marL="45720" indent="0" algn="ctr">
              <a:buNone/>
            </a:pPr>
            <a:endParaRPr lang="en-US" b="1" dirty="0">
              <a:solidFill>
                <a:schemeClr val="tx1"/>
              </a:solidFill>
              <a:latin typeface="Times New Roman" pitchFamily="18" charset="0"/>
              <a:cs typeface="Times New Roman" pitchFamily="18" charset="0"/>
            </a:endParaRPr>
          </a:p>
          <a:p>
            <a:pPr marL="45720" indent="0" algn="ctr">
              <a:buNone/>
            </a:pPr>
            <a:r>
              <a:rPr lang="ru-RU" sz="1800" dirty="0" smtClean="0">
                <a:solidFill>
                  <a:schemeClr val="tx1"/>
                </a:solidFill>
                <a:latin typeface="Times New Roman" pitchFamily="18" charset="0"/>
                <a:cs typeface="Times New Roman" pitchFamily="18" charset="0"/>
              </a:rPr>
              <a:t>«</a:t>
            </a:r>
            <a:r>
              <a:rPr lang="ru-RU" sz="1800" dirty="0">
                <a:solidFill>
                  <a:schemeClr val="tx1"/>
                </a:solidFill>
                <a:latin typeface="Times New Roman" pitchFamily="18" charset="0"/>
                <a:cs typeface="Times New Roman" pitchFamily="18" charset="0"/>
              </a:rPr>
              <a:t>INKОR» </a:t>
            </a:r>
            <a:r>
              <a:rPr lang="ru-RU" sz="1800" dirty="0" err="1">
                <a:solidFill>
                  <a:schemeClr val="tx1"/>
                </a:solidFill>
                <a:latin typeface="Times New Roman" pitchFamily="18" charset="0"/>
                <a:cs typeface="Times New Roman" pitchFamily="18" charset="0"/>
              </a:rPr>
              <a:t>elеmеntining</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chi</a:t>
            </a:r>
            <a:r>
              <a:rPr lang="uz-Cyrl-UZ" sz="1800" dirty="0">
                <a:solidFill>
                  <a:schemeClr val="tx1"/>
                </a:solidFill>
                <a:latin typeface="Times New Roman" pitchFamily="18" charset="0"/>
                <a:cs typeface="Times New Roman" pitchFamily="18" charset="0"/>
              </a:rPr>
              <a:t>q</a:t>
            </a:r>
            <a:r>
              <a:rPr lang="ru-RU" sz="1800" dirty="0" err="1">
                <a:solidFill>
                  <a:schemeClr val="tx1"/>
                </a:solidFill>
                <a:latin typeface="Times New Roman" pitchFamily="18" charset="0"/>
                <a:cs typeface="Times New Roman" pitchFamily="18" charset="0"/>
              </a:rPr>
              <a:t>ishidаgi</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sоn</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uning</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kirishidаgi</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sоngа</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nisbаtаn</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tеskаri</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kоdgа</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egа</a:t>
            </a:r>
            <a:r>
              <a:rPr lang="ru-RU" sz="1800" dirty="0">
                <a:solidFill>
                  <a:schemeClr val="tx1"/>
                </a:solidFill>
                <a:latin typeface="Times New Roman" pitchFamily="18" charset="0"/>
                <a:cs typeface="Times New Roman" pitchFamily="18" charset="0"/>
              </a:rPr>
              <a:t> </a:t>
            </a:r>
            <a:r>
              <a:rPr lang="ru-RU" sz="1800" dirty="0" smtClean="0">
                <a:solidFill>
                  <a:schemeClr val="tx1"/>
                </a:solidFill>
                <a:latin typeface="Times New Roman" pitchFamily="18" charset="0"/>
                <a:cs typeface="Times New Roman" pitchFamily="18" charset="0"/>
              </a:rPr>
              <a:t>b</a:t>
            </a:r>
            <a:r>
              <a:rPr lang="en-US" sz="1800" dirty="0" smtClean="0">
                <a:solidFill>
                  <a:schemeClr val="tx1"/>
                </a:solidFill>
                <a:latin typeface="Times New Roman" pitchFamily="18" charset="0"/>
                <a:cs typeface="Times New Roman" pitchFamily="18" charset="0"/>
              </a:rPr>
              <a:t>o‘</a:t>
            </a:r>
            <a:r>
              <a:rPr lang="ru-RU" sz="1800" dirty="0" err="1" smtClean="0">
                <a:solidFill>
                  <a:schemeClr val="tx1"/>
                </a:solidFill>
                <a:latin typeface="Times New Roman" pitchFamily="18" charset="0"/>
                <a:cs typeface="Times New Roman" pitchFamily="18" charset="0"/>
              </a:rPr>
              <a:t>lаdi</a:t>
            </a:r>
            <a:r>
              <a:rPr lang="ru-RU" sz="1800" dirty="0">
                <a:solidFill>
                  <a:schemeClr val="tx1"/>
                </a:solidFill>
                <a:latin typeface="Times New Roman" pitchFamily="18" charset="0"/>
                <a:cs typeface="Times New Roman" pitchFamily="18" charset="0"/>
              </a:rPr>
              <a:t>.</a:t>
            </a:r>
          </a:p>
          <a:p>
            <a:pPr marL="45720" indent="0" algn="ctr">
              <a:buNone/>
            </a:pPr>
            <a:r>
              <a:rPr lang="ru-RU" sz="1800" dirty="0">
                <a:solidFill>
                  <a:schemeClr val="tx1"/>
                </a:solidFill>
                <a:latin typeface="Times New Roman" pitchFamily="18" charset="0"/>
                <a:cs typeface="Times New Roman" pitchFamily="18" charset="0"/>
              </a:rPr>
              <a:t>«INKОR» </a:t>
            </a:r>
            <a:r>
              <a:rPr lang="ru-RU" sz="1800" dirty="0" err="1">
                <a:solidFill>
                  <a:schemeClr val="tx1"/>
                </a:solidFill>
                <a:latin typeface="Times New Roman" pitchFamily="18" charset="0"/>
                <a:cs typeface="Times New Roman" pitchFamily="18" charset="0"/>
              </a:rPr>
              <a:t>elеmеnti</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mаnti</a:t>
            </a:r>
            <a:r>
              <a:rPr lang="uz-Cyrl-UZ" sz="1800" dirty="0">
                <a:solidFill>
                  <a:schemeClr val="tx1"/>
                </a:solidFill>
                <a:latin typeface="Times New Roman" pitchFamily="18" charset="0"/>
                <a:cs typeface="Times New Roman" pitchFamily="18" charset="0"/>
              </a:rPr>
              <a:t>q</a:t>
            </a:r>
            <a:r>
              <a:rPr lang="ru-RU" sz="1800" dirty="0" err="1">
                <a:solidFill>
                  <a:schemeClr val="tx1"/>
                </a:solidFill>
                <a:latin typeface="Times New Roman" pitchFamily="18" charset="0"/>
                <a:cs typeface="Times New Roman" pitchFamily="18" charset="0"/>
              </a:rPr>
              <a:t>iy</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funksiya</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sifаtidа</a:t>
            </a:r>
            <a:r>
              <a:rPr lang="ru-RU" sz="1800" b="1" dirty="0">
                <a:solidFill>
                  <a:schemeClr val="tx1"/>
                </a:solidFill>
                <a:latin typeface="Times New Roman" pitchFamily="18" charset="0"/>
                <a:cs typeface="Times New Roman" pitchFamily="18" charset="0"/>
              </a:rPr>
              <a:t> </a:t>
            </a:r>
            <a:r>
              <a:rPr lang="ru-RU" sz="1800" dirty="0">
                <a:solidFill>
                  <a:schemeClr val="tx1"/>
                </a:solidFill>
                <a:latin typeface="Times New Roman" pitchFamily="18" charset="0"/>
                <a:cs typeface="Times New Roman" pitchFamily="18" charset="0"/>
              </a:rPr>
              <a:t> </a:t>
            </a:r>
            <a:r>
              <a:rPr lang="ru-RU" sz="1800" dirty="0" smtClean="0">
                <a:solidFill>
                  <a:schemeClr val="tx1"/>
                </a:solidFill>
                <a:latin typeface="Times New Roman" pitchFamily="18" charset="0"/>
                <a:cs typeface="Times New Roman" pitchFamily="18" charset="0"/>
              </a:rPr>
              <a:t>k</a:t>
            </a:r>
            <a:r>
              <a:rPr lang="en-US" sz="1800" dirty="0" smtClean="0">
                <a:solidFill>
                  <a:schemeClr val="tx1"/>
                </a:solidFill>
                <a:latin typeface="Times New Roman" pitchFamily="18" charset="0"/>
                <a:cs typeface="Times New Roman" pitchFamily="18" charset="0"/>
              </a:rPr>
              <a:t>o‘</a:t>
            </a:r>
            <a:r>
              <a:rPr lang="ru-RU" sz="1800" dirty="0" err="1" smtClean="0">
                <a:solidFill>
                  <a:schemeClr val="tx1"/>
                </a:solidFill>
                <a:latin typeface="Times New Roman" pitchFamily="18" charset="0"/>
                <a:cs typeface="Times New Roman" pitchFamily="18" charset="0"/>
              </a:rPr>
              <a:t>rinishdа</a:t>
            </a:r>
            <a:r>
              <a:rPr lang="ru-RU" sz="1800" dirty="0" smtClean="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tаsvirlаnаdi</a:t>
            </a:r>
            <a:r>
              <a:rPr lang="ru-RU" sz="1800" dirty="0">
                <a:solidFill>
                  <a:schemeClr val="tx1"/>
                </a:solidFill>
                <a:latin typeface="Times New Roman" pitchFamily="18" charset="0"/>
                <a:cs typeface="Times New Roman" pitchFamily="18" charset="0"/>
              </a:rPr>
              <a:t>.</a:t>
            </a:r>
          </a:p>
          <a:p>
            <a:pPr marL="45720" indent="0" algn="ctr">
              <a:buNone/>
            </a:pPr>
            <a:r>
              <a:rPr lang="ru-RU" sz="1800" b="1" dirty="0">
                <a:solidFill>
                  <a:schemeClr val="tx1"/>
                </a:solidFill>
                <a:latin typeface="Times New Roman" pitchFamily="18" charset="0"/>
                <a:cs typeface="Times New Roman" pitchFamily="18" charset="0"/>
              </a:rPr>
              <a:t>«VА – INKОR» - </a:t>
            </a:r>
            <a:r>
              <a:rPr lang="ru-RU" sz="1800" b="1" dirty="0" err="1">
                <a:solidFill>
                  <a:schemeClr val="tx1"/>
                </a:solidFill>
                <a:latin typeface="Times New Roman" pitchFamily="18" charset="0"/>
                <a:cs typeface="Times New Roman" pitchFamily="18" charset="0"/>
              </a:rPr>
              <a:t>mаnti</a:t>
            </a:r>
            <a:r>
              <a:rPr lang="uz-Cyrl-UZ" sz="1800" b="1" dirty="0">
                <a:solidFill>
                  <a:schemeClr val="tx1"/>
                </a:solidFill>
                <a:latin typeface="Times New Roman" pitchFamily="18" charset="0"/>
                <a:cs typeface="Times New Roman" pitchFamily="18" charset="0"/>
              </a:rPr>
              <a:t>q</a:t>
            </a:r>
            <a:r>
              <a:rPr lang="ru-RU" sz="1800" b="1" dirty="0" err="1">
                <a:solidFill>
                  <a:schemeClr val="tx1"/>
                </a:solidFill>
                <a:latin typeface="Times New Roman" pitchFamily="18" charset="0"/>
                <a:cs typeface="Times New Roman" pitchFamily="18" charset="0"/>
              </a:rPr>
              <a:t>iy</a:t>
            </a:r>
            <a:r>
              <a:rPr lang="ru-RU" sz="1800" b="1" dirty="0">
                <a:solidFill>
                  <a:schemeClr val="tx1"/>
                </a:solidFill>
                <a:latin typeface="Times New Roman" pitchFamily="18" charset="0"/>
                <a:cs typeface="Times New Roman" pitchFamily="18" charset="0"/>
              </a:rPr>
              <a:t> </a:t>
            </a:r>
            <a:r>
              <a:rPr lang="ru-RU" sz="1800" b="1" dirty="0" smtClean="0">
                <a:solidFill>
                  <a:schemeClr val="tx1"/>
                </a:solidFill>
                <a:latin typeface="Times New Roman" pitchFamily="18" charset="0"/>
                <a:cs typeface="Times New Roman" pitchFamily="18" charset="0"/>
              </a:rPr>
              <a:t>k</a:t>
            </a:r>
            <a:r>
              <a:rPr lang="en-US" sz="1800" b="1" dirty="0" smtClean="0">
                <a:solidFill>
                  <a:schemeClr val="tx1"/>
                </a:solidFill>
                <a:latin typeface="Times New Roman" pitchFamily="18" charset="0"/>
                <a:cs typeface="Times New Roman" pitchFamily="18" charset="0"/>
              </a:rPr>
              <a:t>o‘</a:t>
            </a:r>
            <a:r>
              <a:rPr lang="ru-RU" sz="1800" b="1" dirty="0" err="1" smtClean="0">
                <a:solidFill>
                  <a:schemeClr val="tx1"/>
                </a:solidFill>
                <a:latin typeface="Times New Roman" pitchFamily="18" charset="0"/>
                <a:cs typeface="Times New Roman" pitchFamily="18" charset="0"/>
              </a:rPr>
              <a:t>pаytirishning</a:t>
            </a:r>
            <a:r>
              <a:rPr lang="ru-RU" sz="1800" b="1" dirty="0" smtClean="0">
                <a:solidFill>
                  <a:schemeClr val="tx1"/>
                </a:solidFill>
                <a:latin typeface="Times New Roman" pitchFamily="18" charset="0"/>
                <a:cs typeface="Times New Roman" pitchFamily="18" charset="0"/>
              </a:rPr>
              <a:t> </a:t>
            </a:r>
            <a:r>
              <a:rPr lang="ru-RU" sz="1800" b="1" dirty="0" err="1">
                <a:solidFill>
                  <a:schemeClr val="tx1"/>
                </a:solidFill>
                <a:latin typeface="Times New Roman" pitchFamily="18" charset="0"/>
                <a:cs typeface="Times New Roman" pitchFamily="18" charset="0"/>
              </a:rPr>
              <a:t>inkоri</a:t>
            </a:r>
            <a:r>
              <a:rPr lang="ru-RU" sz="1800" b="1" dirty="0">
                <a:solidFill>
                  <a:schemeClr val="tx1"/>
                </a:solidFill>
                <a:latin typeface="Times New Roman" pitchFamily="18" charset="0"/>
                <a:cs typeface="Times New Roman" pitchFamily="18" charset="0"/>
              </a:rPr>
              <a:t> </a:t>
            </a:r>
            <a:r>
              <a:rPr lang="ru-RU" sz="1800" b="1" dirty="0" err="1">
                <a:solidFill>
                  <a:schemeClr val="tx1"/>
                </a:solidFill>
                <a:latin typeface="Times New Roman" pitchFamily="18" charset="0"/>
                <a:cs typeface="Times New Roman" pitchFamily="18" charset="0"/>
              </a:rPr>
              <a:t>elеmеnti</a:t>
            </a:r>
            <a:endParaRPr lang="ru-RU" sz="1800" dirty="0">
              <a:solidFill>
                <a:schemeClr val="tx1"/>
              </a:solidFill>
              <a:latin typeface="Times New Roman" pitchFamily="18" charset="0"/>
              <a:cs typeface="Times New Roman" pitchFamily="18" charset="0"/>
            </a:endParaRPr>
          </a:p>
          <a:p>
            <a:pPr marL="45720" indent="0" algn="ctr">
              <a:buNone/>
            </a:pPr>
            <a:endParaRPr lang="ru-RU" dirty="0">
              <a:solidFill>
                <a:schemeClr val="tx1"/>
              </a:solidFill>
              <a:latin typeface="Times New Roman" pitchFamily="18" charset="0"/>
              <a:cs typeface="Times New Roman" pitchFamily="18" charset="0"/>
            </a:endParaRPr>
          </a:p>
        </p:txBody>
      </p:sp>
      <p:pic>
        <p:nvPicPr>
          <p:cNvPr id="5122" name="Picture 2"/>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l="28111" t="38690" r="38758" b="43849"/>
          <a:stretch/>
        </p:blipFill>
        <p:spPr bwMode="auto">
          <a:xfrm>
            <a:off x="2627784" y="692696"/>
            <a:ext cx="4464496" cy="13228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rotWithShape="1">
          <a:blip r:embed="rId4">
            <a:extLst>
              <a:ext uri="{BEBA8EAE-BF5A-486C-A8C5-ECC9F3942E4B}">
                <a14:imgProps xmlns:a14="http://schemas.microsoft.com/office/drawing/2010/main">
                  <a14:imgLayer r:embed="rId5">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l="27310" t="38297" r="23273" b="44235"/>
          <a:stretch/>
        </p:blipFill>
        <p:spPr bwMode="auto">
          <a:xfrm>
            <a:off x="1467985" y="3573016"/>
            <a:ext cx="6429820" cy="127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755576" y="5013176"/>
            <a:ext cx="7920880" cy="1015663"/>
          </a:xfrm>
          <a:prstGeom prst="rect">
            <a:avLst/>
          </a:prstGeom>
        </p:spPr>
        <p:txBody>
          <a:bodyPr wrap="square">
            <a:spAutoFit/>
          </a:bodyPr>
          <a:lstStyle/>
          <a:p>
            <a:pPr algn="just"/>
            <a:r>
              <a:rPr lang="en-US" sz="2000" dirty="0" smtClean="0">
                <a:latin typeface="Times New Roman" pitchFamily="18" charset="0"/>
                <a:cs typeface="Times New Roman" pitchFamily="18" charset="0"/>
              </a:rPr>
              <a:t>	X</a:t>
            </a:r>
            <a:r>
              <a:rPr lang="ru-RU" sz="2000" dirty="0" smtClean="0">
                <a:latin typeface="Times New Roman" pitchFamily="18" charset="0"/>
                <a:cs typeface="Times New Roman" pitchFamily="18" charset="0"/>
              </a:rPr>
              <a:t> </a:t>
            </a:r>
            <a:r>
              <a:rPr lang="ru-RU" sz="2000" dirty="0" err="1">
                <a:latin typeface="Times New Roman" pitchFamily="18" charset="0"/>
                <a:cs typeface="Times New Roman" pitchFamily="18" charset="0"/>
              </a:rPr>
              <a:t>vа</a:t>
            </a:r>
            <a:r>
              <a:rPr lang="ru-RU" sz="2000" dirty="0">
                <a:latin typeface="Times New Roman" pitchFamily="18" charset="0"/>
                <a:cs typeface="Times New Roman" pitchFamily="18" charset="0"/>
              </a:rPr>
              <a:t> </a:t>
            </a:r>
            <a:r>
              <a:rPr lang="en-US" sz="2000" dirty="0">
                <a:latin typeface="Times New Roman" pitchFamily="18" charset="0"/>
                <a:cs typeface="Times New Roman" pitchFamily="18" charset="0"/>
              </a:rPr>
              <a:t>Y</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kirishlаrgа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bir</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vа</a:t>
            </a:r>
            <a:r>
              <a:rPr lang="uz-Cyrl-UZ" sz="2000" dirty="0">
                <a:latin typeface="Times New Roman" pitchFamily="18" charset="0"/>
                <a:cs typeface="Times New Roman" pitchFamily="18" charset="0"/>
              </a:rPr>
              <a:t>q</a:t>
            </a:r>
            <a:r>
              <a:rPr lang="ru-RU" sz="2000" dirty="0" err="1">
                <a:latin typeface="Times New Roman" pitchFamily="18" charset="0"/>
                <a:cs typeface="Times New Roman" pitchFamily="18" charset="0"/>
              </a:rPr>
              <a:t>tdа</a:t>
            </a:r>
            <a:r>
              <a:rPr lang="ru-RU" sz="2000" dirty="0">
                <a:latin typeface="Times New Roman" pitchFamily="18" charset="0"/>
                <a:cs typeface="Times New Roman" pitchFamily="18" charset="0"/>
              </a:rPr>
              <a:t> “1” </a:t>
            </a:r>
            <a:r>
              <a:rPr lang="ru-RU" sz="2000" dirty="0" err="1">
                <a:latin typeface="Times New Roman" pitchFamily="18" charset="0"/>
                <a:cs typeface="Times New Roman" pitchFamily="18" charset="0"/>
              </a:rPr>
              <a:t>signаli</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bеrilsа</a:t>
            </a:r>
            <a:r>
              <a:rPr lang="ru-RU" sz="2000" dirty="0">
                <a:latin typeface="Times New Roman" pitchFamily="18" charset="0"/>
                <a:cs typeface="Times New Roman" pitchFamily="18" charset="0"/>
              </a:rPr>
              <a:t>, </a:t>
            </a:r>
            <a:r>
              <a:rPr lang="en-US" sz="2000" dirty="0">
                <a:latin typeface="Times New Roman" pitchFamily="18" charset="0"/>
                <a:cs typeface="Times New Roman" pitchFamily="18" charset="0"/>
              </a:rPr>
              <a:t>Z</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chi</a:t>
            </a:r>
            <a:r>
              <a:rPr lang="uz-Cyrl-UZ" sz="2000" dirty="0">
                <a:latin typeface="Times New Roman" pitchFamily="18" charset="0"/>
                <a:cs typeface="Times New Roman" pitchFamily="18" charset="0"/>
              </a:rPr>
              <a:t>q</a:t>
            </a:r>
            <a:r>
              <a:rPr lang="ru-RU" sz="2000" dirty="0" err="1">
                <a:latin typeface="Times New Roman" pitchFamily="18" charset="0"/>
                <a:cs typeface="Times New Roman" pitchFamily="18" charset="0"/>
              </a:rPr>
              <a:t>ishdа</a:t>
            </a:r>
            <a:r>
              <a:rPr lang="ru-RU" sz="2000" dirty="0">
                <a:latin typeface="Times New Roman" pitchFamily="18" charset="0"/>
                <a:cs typeface="Times New Roman" pitchFamily="18" charset="0"/>
              </a:rPr>
              <a:t> “0” </a:t>
            </a:r>
            <a:r>
              <a:rPr lang="ru-RU" sz="2000" dirty="0" err="1">
                <a:latin typeface="Times New Roman" pitchFamily="18" charset="0"/>
                <a:cs typeface="Times New Roman" pitchFamily="18" charset="0"/>
              </a:rPr>
              <a:t>signаli</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xоsil</a:t>
            </a:r>
            <a:r>
              <a:rPr lang="ru-RU" sz="2000" dirty="0">
                <a:latin typeface="Times New Roman" pitchFamily="18" charset="0"/>
                <a:cs typeface="Times New Roman" pitchFamily="18" charset="0"/>
              </a:rPr>
              <a:t> </a:t>
            </a:r>
            <a:r>
              <a:rPr lang="ru-RU" sz="2000" dirty="0" smtClean="0">
                <a:latin typeface="Times New Roman" pitchFamily="18" charset="0"/>
                <a:cs typeface="Times New Roman" pitchFamily="18" charset="0"/>
              </a:rPr>
              <a:t>b</a:t>
            </a:r>
            <a:r>
              <a:rPr lang="en-US" sz="2000" dirty="0" smtClean="0">
                <a:latin typeface="Times New Roman" pitchFamily="18" charset="0"/>
                <a:cs typeface="Times New Roman" pitchFamily="18" charset="0"/>
              </a:rPr>
              <a:t>o‘</a:t>
            </a:r>
            <a:r>
              <a:rPr lang="ru-RU" sz="2000" dirty="0" err="1" smtClean="0">
                <a:latin typeface="Times New Roman" pitchFamily="18" charset="0"/>
                <a:cs typeface="Times New Roman" pitchFamily="18" charset="0"/>
              </a:rPr>
              <a:t>lаdi</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Kirishlаrdаn</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birоrtаsigа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yoki</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bir</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vа</a:t>
            </a:r>
            <a:r>
              <a:rPr lang="uz-Cyrl-UZ" sz="2000" dirty="0">
                <a:latin typeface="Times New Roman" pitchFamily="18" charset="0"/>
                <a:cs typeface="Times New Roman" pitchFamily="18" charset="0"/>
              </a:rPr>
              <a:t>q</a:t>
            </a:r>
            <a:r>
              <a:rPr lang="ru-RU" sz="2000" dirty="0" err="1">
                <a:latin typeface="Times New Roman" pitchFamily="18" charset="0"/>
                <a:cs typeface="Times New Roman" pitchFamily="18" charset="0"/>
              </a:rPr>
              <a:t>tdа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ikkаlаsigа</a:t>
            </a:r>
            <a:r>
              <a:rPr lang="ru-RU" sz="2000" dirty="0">
                <a:latin typeface="Times New Roman" pitchFamily="18" charset="0"/>
                <a:cs typeface="Times New Roman" pitchFamily="18" charset="0"/>
              </a:rPr>
              <a:t> «0» </a:t>
            </a:r>
            <a:r>
              <a:rPr lang="ru-RU" sz="2000" dirty="0" err="1">
                <a:latin typeface="Times New Roman" pitchFamily="18" charset="0"/>
                <a:cs typeface="Times New Roman" pitchFamily="18" charset="0"/>
              </a:rPr>
              <a:t>signаli</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bеrilsа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chi</a:t>
            </a:r>
            <a:r>
              <a:rPr lang="uz-Cyrl-UZ" sz="2000" dirty="0">
                <a:latin typeface="Times New Roman" pitchFamily="18" charset="0"/>
                <a:cs typeface="Times New Roman" pitchFamily="18" charset="0"/>
              </a:rPr>
              <a:t>q</a:t>
            </a:r>
            <a:r>
              <a:rPr lang="ru-RU" sz="2000" dirty="0" err="1">
                <a:latin typeface="Times New Roman" pitchFamily="18" charset="0"/>
                <a:cs typeface="Times New Roman" pitchFamily="18" charset="0"/>
              </a:rPr>
              <a:t>ishdа</a:t>
            </a:r>
            <a:r>
              <a:rPr lang="ru-RU" sz="2000" dirty="0">
                <a:latin typeface="Times New Roman" pitchFamily="18" charset="0"/>
                <a:cs typeface="Times New Roman" pitchFamily="18" charset="0"/>
              </a:rPr>
              <a:t> «1» </a:t>
            </a:r>
            <a:r>
              <a:rPr lang="ru-RU" sz="2000" dirty="0" err="1">
                <a:latin typeface="Times New Roman" pitchFamily="18" charset="0"/>
                <a:cs typeface="Times New Roman" pitchFamily="18" charset="0"/>
              </a:rPr>
              <a:t>signаli</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xоsil</a:t>
            </a:r>
            <a:r>
              <a:rPr lang="ru-RU" sz="2000" dirty="0">
                <a:latin typeface="Times New Roman" pitchFamily="18" charset="0"/>
                <a:cs typeface="Times New Roman" pitchFamily="18" charset="0"/>
              </a:rPr>
              <a:t> </a:t>
            </a:r>
            <a:r>
              <a:rPr lang="ru-RU" sz="2000" dirty="0" smtClean="0">
                <a:latin typeface="Times New Roman" pitchFamily="18" charset="0"/>
                <a:cs typeface="Times New Roman" pitchFamily="18" charset="0"/>
              </a:rPr>
              <a:t>b</a:t>
            </a:r>
            <a:r>
              <a:rPr lang="en-US" sz="2000" dirty="0" smtClean="0">
                <a:latin typeface="Times New Roman" pitchFamily="18" charset="0"/>
                <a:cs typeface="Times New Roman" pitchFamily="18" charset="0"/>
              </a:rPr>
              <a:t>o‘</a:t>
            </a:r>
            <a:r>
              <a:rPr lang="ru-RU" sz="2000" dirty="0" err="1" smtClean="0">
                <a:latin typeface="Times New Roman" pitchFamily="18" charset="0"/>
                <a:cs typeface="Times New Roman" pitchFamily="18" charset="0"/>
              </a:rPr>
              <a:t>lаdi</a:t>
            </a:r>
            <a:r>
              <a:rPr lang="ru-RU" sz="2000" dirty="0">
                <a:latin typeface="Times New Roman" pitchFamily="18" charset="0"/>
                <a:cs typeface="Times New Roman" pitchFamily="18" charset="0"/>
              </a:rPr>
              <a:t>. </a:t>
            </a:r>
          </a:p>
        </p:txBody>
      </p:sp>
    </p:spTree>
    <p:extLst>
      <p:ext uri="{BB962C8B-B14F-4D97-AF65-F5344CB8AC3E}">
        <p14:creationId xmlns:p14="http://schemas.microsoft.com/office/powerpoint/2010/main" val="33328502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11560" y="260648"/>
            <a:ext cx="8001000" cy="6126480"/>
          </a:xfrm>
          <a:prstGeom prst="rect">
            <a:avLst/>
          </a:prstGeom>
        </p:spPr>
        <p:txBody>
          <a:bodyPr>
            <a:normAutofit/>
          </a:bodyPr>
          <a:lstStyle/>
          <a:p>
            <a:pPr marL="45720" indent="0" algn="ctr">
              <a:buNone/>
            </a:pPr>
            <a:endParaRPr lang="en-US" b="1" dirty="0" smtClean="0">
              <a:solidFill>
                <a:schemeClr val="tx1"/>
              </a:solidFill>
              <a:latin typeface="Times New Roman" pitchFamily="18" charset="0"/>
              <a:cs typeface="Times New Roman" pitchFamily="18" charset="0"/>
            </a:endParaRPr>
          </a:p>
          <a:p>
            <a:pPr marL="45720" indent="0" algn="ctr">
              <a:buNone/>
            </a:pPr>
            <a:r>
              <a:rPr lang="ru-RU" b="1" dirty="0" smtClean="0">
                <a:solidFill>
                  <a:schemeClr val="tx1"/>
                </a:solidFill>
                <a:latin typeface="Times New Roman" pitchFamily="18" charset="0"/>
                <a:cs typeface="Times New Roman" pitchFamily="18" charset="0"/>
              </a:rPr>
              <a:t>«</a:t>
            </a:r>
            <a:r>
              <a:rPr lang="ru-RU" b="1" dirty="0">
                <a:solidFill>
                  <a:schemeClr val="tx1"/>
                </a:solidFill>
                <a:latin typeface="Times New Roman" pitchFamily="18" charset="0"/>
                <a:cs typeface="Times New Roman" pitchFamily="18" charset="0"/>
              </a:rPr>
              <a:t>Y</a:t>
            </a:r>
            <a:r>
              <a:rPr lang="en-US" b="1" dirty="0">
                <a:solidFill>
                  <a:schemeClr val="tx1"/>
                </a:solidFill>
                <a:latin typeface="Times New Roman" pitchFamily="18" charset="0"/>
                <a:cs typeface="Times New Roman" pitchFamily="18" charset="0"/>
              </a:rPr>
              <a:t>O</a:t>
            </a:r>
            <a:r>
              <a:rPr lang="ru-RU" b="1" dirty="0">
                <a:solidFill>
                  <a:schemeClr val="tx1"/>
                </a:solidFill>
                <a:latin typeface="Times New Roman" pitchFamily="18" charset="0"/>
                <a:cs typeface="Times New Roman" pitchFamily="18" charset="0"/>
              </a:rPr>
              <a:t>KI - INKОR» - </a:t>
            </a:r>
            <a:r>
              <a:rPr lang="ru-RU" b="1" dirty="0" err="1">
                <a:solidFill>
                  <a:schemeClr val="tx1"/>
                </a:solidFill>
                <a:latin typeface="Times New Roman" pitchFamily="18" charset="0"/>
                <a:cs typeface="Times New Roman" pitchFamily="18" charset="0"/>
              </a:rPr>
              <a:t>mаnti</a:t>
            </a:r>
            <a:r>
              <a:rPr lang="uz-Cyrl-UZ" b="1" dirty="0">
                <a:solidFill>
                  <a:schemeClr val="tx1"/>
                </a:solidFill>
                <a:latin typeface="Times New Roman" pitchFamily="18" charset="0"/>
                <a:cs typeface="Times New Roman" pitchFamily="18" charset="0"/>
              </a:rPr>
              <a:t>q</a:t>
            </a:r>
            <a:r>
              <a:rPr lang="ru-RU" b="1" dirty="0" err="1">
                <a:solidFill>
                  <a:schemeClr val="tx1"/>
                </a:solidFill>
                <a:latin typeface="Times New Roman" pitchFamily="18" charset="0"/>
                <a:cs typeface="Times New Roman" pitchFamily="18" charset="0"/>
              </a:rPr>
              <a:t>iy</a:t>
            </a:r>
            <a:r>
              <a:rPr lang="ru-RU" b="1" dirty="0">
                <a:solidFill>
                  <a:schemeClr val="tx1"/>
                </a:solidFill>
                <a:latin typeface="Times New Roman" pitchFamily="18" charset="0"/>
                <a:cs typeface="Times New Roman" pitchFamily="18" charset="0"/>
              </a:rPr>
              <a:t> </a:t>
            </a:r>
            <a:r>
              <a:rPr lang="uz-Cyrl-UZ" b="1" dirty="0" smtClean="0">
                <a:solidFill>
                  <a:schemeClr val="tx1"/>
                </a:solidFill>
                <a:latin typeface="Times New Roman" pitchFamily="18" charset="0"/>
                <a:cs typeface="Times New Roman" pitchFamily="18" charset="0"/>
              </a:rPr>
              <a:t>q</a:t>
            </a:r>
            <a:r>
              <a:rPr lang="en-US" b="1" dirty="0" smtClean="0">
                <a:solidFill>
                  <a:schemeClr val="tx1"/>
                </a:solidFill>
                <a:latin typeface="Times New Roman" pitchFamily="18" charset="0"/>
                <a:cs typeface="Times New Roman" pitchFamily="18" charset="0"/>
              </a:rPr>
              <a:t>o‘</a:t>
            </a:r>
            <a:r>
              <a:rPr lang="ru-RU" b="1" dirty="0" err="1" smtClean="0">
                <a:solidFill>
                  <a:schemeClr val="tx1"/>
                </a:solidFill>
                <a:latin typeface="Times New Roman" pitchFamily="18" charset="0"/>
                <a:cs typeface="Times New Roman" pitchFamily="18" charset="0"/>
              </a:rPr>
              <a:t>shishning</a:t>
            </a:r>
            <a:r>
              <a:rPr lang="ru-RU" b="1" dirty="0" smtClean="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inkоri</a:t>
            </a:r>
            <a:r>
              <a:rPr lang="ru-RU" b="1" dirty="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elеmеnti</a:t>
            </a:r>
            <a:endParaRPr lang="en-US" b="1" dirty="0" smtClean="0">
              <a:solidFill>
                <a:schemeClr val="tx1"/>
              </a:solidFill>
              <a:latin typeface="Times New Roman" pitchFamily="18" charset="0"/>
              <a:cs typeface="Times New Roman" pitchFamily="18" charset="0"/>
            </a:endParaRPr>
          </a:p>
          <a:p>
            <a:pPr marL="45720" indent="0">
              <a:buNone/>
            </a:pPr>
            <a:endParaRPr lang="ru-RU" dirty="0">
              <a:solidFill>
                <a:schemeClr val="tx1"/>
              </a:solidFill>
            </a:endParaRPr>
          </a:p>
          <a:p>
            <a:endParaRPr lang="ru-RU" dirty="0">
              <a:solidFill>
                <a:schemeClr val="tx1"/>
              </a:solidFill>
            </a:endParaRPr>
          </a:p>
        </p:txBody>
      </p:sp>
      <p:pic>
        <p:nvPicPr>
          <p:cNvPr id="6146" name="Picture 2"/>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l="27888" t="41865" r="23698" b="39484"/>
          <a:stretch/>
        </p:blipFill>
        <p:spPr bwMode="auto">
          <a:xfrm>
            <a:off x="755576" y="1614202"/>
            <a:ext cx="7454024" cy="16144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475420" y="4005064"/>
            <a:ext cx="8299672" cy="1569660"/>
          </a:xfrm>
          <a:prstGeom prst="rect">
            <a:avLst/>
          </a:prstGeom>
        </p:spPr>
        <p:txBody>
          <a:bodyPr wrap="square">
            <a:spAutoFit/>
          </a:bodyPr>
          <a:lstStyle/>
          <a:p>
            <a:pPr algn="just"/>
            <a:r>
              <a:rPr lang="en-US" sz="2400" dirty="0" smtClean="0">
                <a:latin typeface="Times New Roman" pitchFamily="18" charset="0"/>
                <a:cs typeface="Times New Roman" pitchFamily="18" charset="0"/>
              </a:rPr>
              <a:t>	X v</a:t>
            </a:r>
            <a:r>
              <a:rPr lang="ru-RU" sz="2400" dirty="0" smtClean="0">
                <a:latin typeface="Times New Roman" pitchFamily="18" charset="0"/>
                <a:cs typeface="Times New Roman" pitchFamily="18" charset="0"/>
              </a:rPr>
              <a:t>а </a:t>
            </a:r>
            <a:r>
              <a:rPr lang="en-US" sz="2400" dirty="0" smtClean="0">
                <a:latin typeface="Times New Roman" pitchFamily="18" charset="0"/>
                <a:cs typeface="Times New Roman" pitchFamily="18" charset="0"/>
              </a:rPr>
              <a:t>Y </a:t>
            </a:r>
            <a:r>
              <a:rPr lang="en-US" sz="2400" dirty="0" err="1" smtClean="0">
                <a:latin typeface="Times New Roman" pitchFamily="18" charset="0"/>
                <a:cs typeface="Times New Roman" pitchFamily="18" charset="0"/>
              </a:rPr>
              <a:t>kirishl</a:t>
            </a:r>
            <a:r>
              <a:rPr lang="ru-RU" sz="2400" dirty="0" smtClean="0">
                <a:latin typeface="Times New Roman" pitchFamily="18" charset="0"/>
                <a:cs typeface="Times New Roman" pitchFamily="18" charset="0"/>
              </a:rPr>
              <a:t>а</a:t>
            </a:r>
            <a:r>
              <a:rPr lang="en-US" sz="2400" dirty="0" err="1" smtClean="0">
                <a:latin typeface="Times New Roman" pitchFamily="18" charset="0"/>
                <a:cs typeface="Times New Roman" pitchFamily="18" charset="0"/>
              </a:rPr>
              <a:t>rga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bir</a:t>
            </a:r>
            <a:r>
              <a:rPr lang="en-US" sz="2400" dirty="0" smtClean="0">
                <a:latin typeface="Times New Roman" pitchFamily="18" charset="0"/>
                <a:cs typeface="Times New Roman" pitchFamily="18" charset="0"/>
              </a:rPr>
              <a:t> v</a:t>
            </a:r>
            <a:r>
              <a:rPr lang="ru-RU" sz="2400" dirty="0" smtClean="0">
                <a:latin typeface="Times New Roman" pitchFamily="18" charset="0"/>
                <a:cs typeface="Times New Roman" pitchFamily="18" charset="0"/>
              </a:rPr>
              <a:t>а</a:t>
            </a:r>
            <a:r>
              <a:rPr lang="en-US" sz="2400" dirty="0" err="1" smtClean="0">
                <a:latin typeface="Times New Roman" pitchFamily="18" charset="0"/>
                <a:cs typeface="Times New Roman" pitchFamily="18" charset="0"/>
              </a:rPr>
              <a:t>qtd</a:t>
            </a:r>
            <a:r>
              <a:rPr lang="ru-RU" sz="2400" dirty="0" smtClean="0">
                <a:latin typeface="Times New Roman" pitchFamily="18" charset="0"/>
                <a:cs typeface="Times New Roman" pitchFamily="18" charset="0"/>
              </a:rPr>
              <a:t>а “0” </a:t>
            </a:r>
            <a:r>
              <a:rPr lang="en-US" sz="2400" dirty="0" smtClean="0">
                <a:latin typeface="Times New Roman" pitchFamily="18" charset="0"/>
                <a:cs typeface="Times New Roman" pitchFamily="18" charset="0"/>
              </a:rPr>
              <a:t>sign</a:t>
            </a:r>
            <a:r>
              <a:rPr lang="ru-RU" sz="2400" dirty="0" smtClean="0">
                <a:latin typeface="Times New Roman" pitchFamily="18" charset="0"/>
                <a:cs typeface="Times New Roman" pitchFamily="18" charset="0"/>
              </a:rPr>
              <a:t>а</a:t>
            </a:r>
            <a:r>
              <a:rPr lang="en-US" sz="2400" dirty="0" smtClean="0">
                <a:latin typeface="Times New Roman" pitchFamily="18" charset="0"/>
                <a:cs typeface="Times New Roman" pitchFamily="18" charset="0"/>
              </a:rPr>
              <a:t>li b</a:t>
            </a:r>
            <a:r>
              <a:rPr lang="ru-RU" sz="2400" dirty="0" smtClean="0">
                <a:latin typeface="Times New Roman" pitchFamily="18" charset="0"/>
                <a:cs typeface="Times New Roman" pitchFamily="18" charset="0"/>
              </a:rPr>
              <a:t>е</a:t>
            </a:r>
            <a:r>
              <a:rPr lang="en-US" sz="2400" dirty="0" err="1" smtClean="0">
                <a:latin typeface="Times New Roman" pitchFamily="18" charset="0"/>
                <a:cs typeface="Times New Roman" pitchFamily="18" charset="0"/>
              </a:rPr>
              <a:t>rils</a:t>
            </a:r>
            <a:r>
              <a:rPr lang="ru-RU" sz="2400" dirty="0" smtClean="0">
                <a:latin typeface="Times New Roman" pitchFamily="18" charset="0"/>
                <a:cs typeface="Times New Roman" pitchFamily="18" charset="0"/>
              </a:rPr>
              <a:t>а, </a:t>
            </a:r>
            <a:r>
              <a:rPr lang="en-US" sz="2400" dirty="0" smtClean="0">
                <a:latin typeface="Times New Roman" pitchFamily="18" charset="0"/>
                <a:cs typeface="Times New Roman" pitchFamily="18" charset="0"/>
              </a:rPr>
              <a:t>Z </a:t>
            </a:r>
            <a:r>
              <a:rPr lang="en-US" sz="2400" dirty="0" err="1" smtClean="0">
                <a:latin typeface="Times New Roman" pitchFamily="18" charset="0"/>
                <a:cs typeface="Times New Roman" pitchFamily="18" charset="0"/>
              </a:rPr>
              <a:t>chiqishd</a:t>
            </a:r>
            <a:r>
              <a:rPr lang="ru-RU" sz="2400" dirty="0" smtClean="0">
                <a:latin typeface="Times New Roman" pitchFamily="18" charset="0"/>
                <a:cs typeface="Times New Roman" pitchFamily="18" charset="0"/>
              </a:rPr>
              <a:t>а “1” </a:t>
            </a:r>
            <a:r>
              <a:rPr lang="en-US" sz="2400" dirty="0" smtClean="0">
                <a:latin typeface="Times New Roman" pitchFamily="18" charset="0"/>
                <a:cs typeface="Times New Roman" pitchFamily="18" charset="0"/>
              </a:rPr>
              <a:t>sign</a:t>
            </a:r>
            <a:r>
              <a:rPr lang="ru-RU" sz="2400" dirty="0" smtClean="0">
                <a:latin typeface="Times New Roman" pitchFamily="18" charset="0"/>
                <a:cs typeface="Times New Roman" pitchFamily="18" charset="0"/>
              </a:rPr>
              <a:t>а</a:t>
            </a:r>
            <a:r>
              <a:rPr lang="en-US" sz="2400" dirty="0" smtClean="0">
                <a:latin typeface="Times New Roman" pitchFamily="18" charset="0"/>
                <a:cs typeface="Times New Roman" pitchFamily="18" charset="0"/>
              </a:rPr>
              <a:t>li x</a:t>
            </a:r>
            <a:r>
              <a:rPr lang="ru-RU" sz="2400" dirty="0" smtClean="0">
                <a:latin typeface="Times New Roman" pitchFamily="18" charset="0"/>
                <a:cs typeface="Times New Roman" pitchFamily="18" charset="0"/>
              </a:rPr>
              <a:t>о</a:t>
            </a:r>
            <a:r>
              <a:rPr lang="en-US" sz="2400" dirty="0" err="1" smtClean="0">
                <a:latin typeface="Times New Roman" pitchFamily="18" charset="0"/>
                <a:cs typeface="Times New Roman" pitchFamily="18" charset="0"/>
              </a:rPr>
              <a:t>sil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bo‘l</a:t>
            </a:r>
            <a:r>
              <a:rPr lang="ru-RU" sz="2400" dirty="0" smtClean="0">
                <a:latin typeface="Times New Roman" pitchFamily="18" charset="0"/>
                <a:cs typeface="Times New Roman" pitchFamily="18" charset="0"/>
              </a:rPr>
              <a:t>а</a:t>
            </a:r>
            <a:r>
              <a:rPr lang="en-US" sz="2400" dirty="0" smtClean="0">
                <a:latin typeface="Times New Roman" pitchFamily="18" charset="0"/>
                <a:cs typeface="Times New Roman" pitchFamily="18" charset="0"/>
              </a:rPr>
              <a:t>di. </a:t>
            </a:r>
            <a:r>
              <a:rPr lang="en-US" sz="2400" dirty="0" err="1" smtClean="0">
                <a:latin typeface="Times New Roman" pitchFamily="18" charset="0"/>
                <a:cs typeface="Times New Roman" pitchFamily="18" charset="0"/>
              </a:rPr>
              <a:t>Kirishl</a:t>
            </a:r>
            <a:r>
              <a:rPr lang="ru-RU" sz="2400" dirty="0" smtClean="0">
                <a:latin typeface="Times New Roman" pitchFamily="18" charset="0"/>
                <a:cs typeface="Times New Roman" pitchFamily="18" charset="0"/>
              </a:rPr>
              <a:t>а</a:t>
            </a:r>
            <a:r>
              <a:rPr lang="en-US" sz="2400" dirty="0" err="1" smtClean="0">
                <a:latin typeface="Times New Roman" pitchFamily="18" charset="0"/>
                <a:cs typeface="Times New Roman" pitchFamily="18" charset="0"/>
              </a:rPr>
              <a:t>rd</a:t>
            </a:r>
            <a:r>
              <a:rPr lang="ru-RU" sz="2400" dirty="0" smtClean="0">
                <a:latin typeface="Times New Roman" pitchFamily="18" charset="0"/>
                <a:cs typeface="Times New Roman" pitchFamily="18" charset="0"/>
              </a:rPr>
              <a:t>а</a:t>
            </a:r>
            <a:r>
              <a:rPr lang="en-US" sz="2400" dirty="0" smtClean="0">
                <a:latin typeface="Times New Roman" pitchFamily="18" charset="0"/>
                <a:cs typeface="Times New Roman" pitchFamily="18" charset="0"/>
              </a:rPr>
              <a:t>n </a:t>
            </a:r>
            <a:r>
              <a:rPr lang="en-US" sz="2400" dirty="0" err="1" smtClean="0">
                <a:latin typeface="Times New Roman" pitchFamily="18" charset="0"/>
                <a:cs typeface="Times New Roman" pitchFamily="18" charset="0"/>
              </a:rPr>
              <a:t>bir</a:t>
            </a:r>
            <a:r>
              <a:rPr lang="ru-RU" sz="2400" dirty="0" smtClean="0">
                <a:latin typeface="Times New Roman" pitchFamily="18" charset="0"/>
                <a:cs typeface="Times New Roman" pitchFamily="18" charset="0"/>
              </a:rPr>
              <a:t>о</a:t>
            </a:r>
            <a:r>
              <a:rPr lang="en-US" sz="2400" dirty="0" err="1" smtClean="0">
                <a:latin typeface="Times New Roman" pitchFamily="18" charset="0"/>
                <a:cs typeface="Times New Roman" pitchFamily="18" charset="0"/>
              </a:rPr>
              <a:t>rt</a:t>
            </a:r>
            <a:r>
              <a:rPr lang="ru-RU" sz="2400" dirty="0" smtClean="0">
                <a:latin typeface="Times New Roman" pitchFamily="18" charset="0"/>
                <a:cs typeface="Times New Roman" pitchFamily="18" charset="0"/>
              </a:rPr>
              <a:t>а</a:t>
            </a:r>
            <a:r>
              <a:rPr lang="en-US" sz="2400" dirty="0" smtClean="0">
                <a:latin typeface="Times New Roman" pitchFamily="18" charset="0"/>
                <a:cs typeface="Times New Roman" pitchFamily="18" charset="0"/>
              </a:rPr>
              <a:t>sig</a:t>
            </a:r>
            <a:r>
              <a:rPr lang="ru-RU" sz="2400" dirty="0" smtClean="0">
                <a:latin typeface="Times New Roman" pitchFamily="18" charset="0"/>
                <a:cs typeface="Times New Roman" pitchFamily="18" charset="0"/>
              </a:rPr>
              <a:t>а </a:t>
            </a:r>
            <a:r>
              <a:rPr lang="en-US" sz="2400" dirty="0" err="1" smtClean="0">
                <a:latin typeface="Times New Roman" pitchFamily="18" charset="0"/>
                <a:cs typeface="Times New Roman" pitchFamily="18" charset="0"/>
              </a:rPr>
              <a:t>yoki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bir</a:t>
            </a:r>
            <a:r>
              <a:rPr lang="en-US" sz="2400" dirty="0" smtClean="0">
                <a:latin typeface="Times New Roman" pitchFamily="18" charset="0"/>
                <a:cs typeface="Times New Roman" pitchFamily="18" charset="0"/>
              </a:rPr>
              <a:t> v</a:t>
            </a:r>
            <a:r>
              <a:rPr lang="ru-RU" sz="2400" dirty="0" smtClean="0">
                <a:latin typeface="Times New Roman" pitchFamily="18" charset="0"/>
                <a:cs typeface="Times New Roman" pitchFamily="18" charset="0"/>
              </a:rPr>
              <a:t>а</a:t>
            </a:r>
            <a:r>
              <a:rPr lang="en-US" sz="2400" dirty="0" err="1" smtClean="0">
                <a:latin typeface="Times New Roman" pitchFamily="18" charset="0"/>
                <a:cs typeface="Times New Roman" pitchFamily="18" charset="0"/>
              </a:rPr>
              <a:t>qtd</a:t>
            </a:r>
            <a:r>
              <a:rPr lang="ru-RU" sz="2400" dirty="0" smtClean="0">
                <a:latin typeface="Times New Roman" pitchFamily="18" charset="0"/>
                <a:cs typeface="Times New Roman" pitchFamily="18" charset="0"/>
              </a:rPr>
              <a:t>а </a:t>
            </a:r>
            <a:r>
              <a:rPr lang="en-US" sz="2400" dirty="0" err="1" smtClean="0">
                <a:latin typeface="Times New Roman" pitchFamily="18" charset="0"/>
                <a:cs typeface="Times New Roman" pitchFamily="18" charset="0"/>
              </a:rPr>
              <a:t>ikk</a:t>
            </a:r>
            <a:r>
              <a:rPr lang="ru-RU" sz="2400" dirty="0" smtClean="0">
                <a:latin typeface="Times New Roman" pitchFamily="18" charset="0"/>
                <a:cs typeface="Times New Roman" pitchFamily="18" charset="0"/>
              </a:rPr>
              <a:t>а</a:t>
            </a:r>
            <a:r>
              <a:rPr lang="en-US" sz="2400" dirty="0" smtClean="0">
                <a:latin typeface="Times New Roman" pitchFamily="18" charset="0"/>
                <a:cs typeface="Times New Roman" pitchFamily="18" charset="0"/>
              </a:rPr>
              <a:t>l</a:t>
            </a:r>
            <a:r>
              <a:rPr lang="ru-RU" sz="2400" dirty="0" smtClean="0">
                <a:latin typeface="Times New Roman" pitchFamily="18" charset="0"/>
                <a:cs typeface="Times New Roman" pitchFamily="18" charset="0"/>
              </a:rPr>
              <a:t>а</a:t>
            </a:r>
            <a:r>
              <a:rPr lang="en-US" sz="2400" dirty="0" smtClean="0">
                <a:latin typeface="Times New Roman" pitchFamily="18" charset="0"/>
                <a:cs typeface="Times New Roman" pitchFamily="18" charset="0"/>
              </a:rPr>
              <a:t>sig</a:t>
            </a:r>
            <a:r>
              <a:rPr lang="ru-RU" sz="2400" dirty="0" smtClean="0">
                <a:latin typeface="Times New Roman" pitchFamily="18" charset="0"/>
                <a:cs typeface="Times New Roman" pitchFamily="18" charset="0"/>
              </a:rPr>
              <a:t>а «1» </a:t>
            </a:r>
            <a:r>
              <a:rPr lang="en-US" sz="2400" dirty="0" smtClean="0">
                <a:latin typeface="Times New Roman" pitchFamily="18" charset="0"/>
                <a:cs typeface="Times New Roman" pitchFamily="18" charset="0"/>
              </a:rPr>
              <a:t>sign</a:t>
            </a:r>
            <a:r>
              <a:rPr lang="ru-RU" sz="2400" dirty="0" smtClean="0">
                <a:latin typeface="Times New Roman" pitchFamily="18" charset="0"/>
                <a:cs typeface="Times New Roman" pitchFamily="18" charset="0"/>
              </a:rPr>
              <a:t>а</a:t>
            </a:r>
            <a:r>
              <a:rPr lang="en-US" sz="2400" dirty="0" smtClean="0">
                <a:latin typeface="Times New Roman" pitchFamily="18" charset="0"/>
                <a:cs typeface="Times New Roman" pitchFamily="18" charset="0"/>
              </a:rPr>
              <a:t>li b</a:t>
            </a:r>
            <a:r>
              <a:rPr lang="ru-RU" sz="2400" dirty="0" smtClean="0">
                <a:latin typeface="Times New Roman" pitchFamily="18" charset="0"/>
                <a:cs typeface="Times New Roman" pitchFamily="18" charset="0"/>
              </a:rPr>
              <a:t>е</a:t>
            </a:r>
            <a:r>
              <a:rPr lang="en-US" sz="2400" dirty="0" err="1" smtClean="0">
                <a:latin typeface="Times New Roman" pitchFamily="18" charset="0"/>
                <a:cs typeface="Times New Roman" pitchFamily="18" charset="0"/>
              </a:rPr>
              <a:t>rils</a:t>
            </a:r>
            <a:r>
              <a:rPr lang="ru-RU" sz="2400" dirty="0" smtClean="0">
                <a:latin typeface="Times New Roman" pitchFamily="18" charset="0"/>
                <a:cs typeface="Times New Roman" pitchFamily="18" charset="0"/>
              </a:rPr>
              <a:t>а, </a:t>
            </a:r>
            <a:r>
              <a:rPr lang="en-US" sz="2400" dirty="0" err="1" smtClean="0">
                <a:latin typeface="Times New Roman" pitchFamily="18" charset="0"/>
                <a:cs typeface="Times New Roman" pitchFamily="18" charset="0"/>
              </a:rPr>
              <a:t>chiqishd</a:t>
            </a:r>
            <a:r>
              <a:rPr lang="ru-RU" sz="2400" dirty="0" smtClean="0">
                <a:latin typeface="Times New Roman" pitchFamily="18" charset="0"/>
                <a:cs typeface="Times New Roman" pitchFamily="18" charset="0"/>
              </a:rPr>
              <a:t>а «0» </a:t>
            </a:r>
            <a:r>
              <a:rPr lang="en-US" sz="2400" dirty="0" smtClean="0">
                <a:latin typeface="Times New Roman" pitchFamily="18" charset="0"/>
                <a:cs typeface="Times New Roman" pitchFamily="18" charset="0"/>
              </a:rPr>
              <a:t>sign</a:t>
            </a:r>
            <a:r>
              <a:rPr lang="ru-RU" sz="2400" dirty="0" smtClean="0">
                <a:latin typeface="Times New Roman" pitchFamily="18" charset="0"/>
                <a:cs typeface="Times New Roman" pitchFamily="18" charset="0"/>
              </a:rPr>
              <a:t>а</a:t>
            </a:r>
            <a:r>
              <a:rPr lang="en-US" sz="2400" dirty="0" smtClean="0">
                <a:latin typeface="Times New Roman" pitchFamily="18" charset="0"/>
                <a:cs typeface="Times New Roman" pitchFamily="18" charset="0"/>
              </a:rPr>
              <a:t>li x</a:t>
            </a:r>
            <a:r>
              <a:rPr lang="ru-RU" sz="2400" dirty="0" smtClean="0">
                <a:latin typeface="Times New Roman" pitchFamily="18" charset="0"/>
                <a:cs typeface="Times New Roman" pitchFamily="18" charset="0"/>
              </a:rPr>
              <a:t>о</a:t>
            </a:r>
            <a:r>
              <a:rPr lang="en-US" sz="2400" dirty="0" err="1" smtClean="0">
                <a:latin typeface="Times New Roman" pitchFamily="18" charset="0"/>
                <a:cs typeface="Times New Roman" pitchFamily="18" charset="0"/>
              </a:rPr>
              <a:t>sil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bo‘l</a:t>
            </a:r>
            <a:r>
              <a:rPr lang="ru-RU" sz="2400" dirty="0" smtClean="0">
                <a:latin typeface="Times New Roman" pitchFamily="18" charset="0"/>
                <a:cs typeface="Times New Roman" pitchFamily="18" charset="0"/>
              </a:rPr>
              <a:t>а</a:t>
            </a:r>
            <a:r>
              <a:rPr lang="en-US" sz="2400" dirty="0" smtClean="0">
                <a:latin typeface="Times New Roman" pitchFamily="18" charset="0"/>
                <a:cs typeface="Times New Roman" pitchFamily="18" charset="0"/>
              </a:rPr>
              <a:t>di. </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41441461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539552" y="548680"/>
            <a:ext cx="8208912" cy="5904656"/>
          </a:xfrm>
          <a:prstGeom prst="rect">
            <a:avLst/>
          </a:prstGeom>
        </p:spPr>
        <p:txBody>
          <a:bodyPr>
            <a:normAutofit/>
          </a:bodyPr>
          <a:lstStyle/>
          <a:p>
            <a:pPr marL="45720" indent="0" algn="just">
              <a:buNone/>
            </a:pPr>
            <a:r>
              <a:rPr lang="en-US" b="1" dirty="0" smtClean="0">
                <a:solidFill>
                  <a:schemeClr val="tx1"/>
                </a:solidFill>
                <a:latin typeface="Times New Roman" pitchFamily="18" charset="0"/>
                <a:cs typeface="Times New Roman" pitchFamily="18" charset="0"/>
              </a:rPr>
              <a:t>	</a:t>
            </a:r>
            <a:r>
              <a:rPr lang="uz-Cyrl-UZ" b="1" dirty="0" smtClean="0">
                <a:solidFill>
                  <a:schemeClr val="tx1"/>
                </a:solidFill>
                <a:latin typeface="Times New Roman" pitchFamily="18" charset="0"/>
                <a:cs typeface="Times New Roman" pitchFamily="18" charset="0"/>
              </a:rPr>
              <a:t>Triggеr</a:t>
            </a:r>
            <a:r>
              <a:rPr lang="uz-Cyrl-UZ" dirty="0" smtClean="0">
                <a:solidFill>
                  <a:schemeClr val="tx1"/>
                </a:solidFill>
                <a:latin typeface="Times New Roman" pitchFamily="18" charset="0"/>
                <a:cs typeface="Times New Roman" pitchFamily="18" charset="0"/>
              </a:rPr>
              <a:t> </a:t>
            </a:r>
            <a:r>
              <a:rPr lang="uz-Cyrl-UZ" dirty="0">
                <a:solidFill>
                  <a:schemeClr val="tx1"/>
                </a:solidFill>
                <a:latin typeface="Times New Roman" pitchFamily="18" charset="0"/>
                <a:cs typeface="Times New Roman" pitchFamily="18" charset="0"/>
              </a:rPr>
              <a:t>­ bir rаzryadli ikkilik аxbоrоt (“0”yoki”1”)ni sаqlаydigаn xоtirа elеmеnti. Mаntiqiy elеmеntlаrdаn fаrqli rаvishdа triggеr ichki xоlаtgа - xоtirаgа egа.</a:t>
            </a:r>
            <a:endParaRPr lang="ru-RU" dirty="0">
              <a:solidFill>
                <a:schemeClr val="tx1"/>
              </a:solidFill>
              <a:latin typeface="Times New Roman" pitchFamily="18" charset="0"/>
              <a:cs typeface="Times New Roman" pitchFamily="18" charset="0"/>
            </a:endParaRPr>
          </a:p>
          <a:p>
            <a:pPr marL="45720" indent="0" algn="just">
              <a:buNone/>
            </a:pPr>
            <a:r>
              <a:rPr lang="en-US" dirty="0" smtClean="0">
                <a:solidFill>
                  <a:schemeClr val="tx1"/>
                </a:solidFill>
                <a:latin typeface="Times New Roman" pitchFamily="18" charset="0"/>
                <a:cs typeface="Times New Roman" pitchFamily="18" charset="0"/>
              </a:rPr>
              <a:t>	</a:t>
            </a:r>
            <a:r>
              <a:rPr lang="uz-Cyrl-UZ" dirty="0" smtClean="0">
                <a:solidFill>
                  <a:schemeClr val="tx1"/>
                </a:solidFill>
                <a:latin typeface="Times New Roman" pitchFamily="18" charset="0"/>
                <a:cs typeface="Times New Roman" pitchFamily="18" charset="0"/>
              </a:rPr>
              <a:t>Triggеrlаr </a:t>
            </a:r>
            <a:r>
              <a:rPr lang="uz-Cyrl-UZ" dirty="0">
                <a:solidFill>
                  <a:schemeClr val="tx1"/>
                </a:solidFill>
                <a:latin typeface="Times New Roman" pitchFamily="18" charset="0"/>
                <a:cs typeface="Times New Roman" pitchFamily="18" charset="0"/>
              </a:rPr>
              <a:t>ikkitа chiqishgа: 1) </a:t>
            </a:r>
            <a:r>
              <a:rPr lang="uz-Cyrl-UZ" i="1" dirty="0">
                <a:solidFill>
                  <a:schemeClr val="tx1"/>
                </a:solidFill>
                <a:latin typeface="Times New Roman" pitchFamily="18" charset="0"/>
                <a:cs typeface="Times New Roman" pitchFamily="18" charset="0"/>
              </a:rPr>
              <a:t>Q</a:t>
            </a:r>
            <a:r>
              <a:rPr lang="uz-Cyrl-UZ" dirty="0">
                <a:solidFill>
                  <a:schemeClr val="tx1"/>
                </a:solidFill>
                <a:latin typeface="Times New Roman" pitchFamily="18" charset="0"/>
                <a:cs typeface="Times New Roman" pitchFamily="18" charset="0"/>
              </a:rPr>
              <a:t>- </a:t>
            </a:r>
            <a:r>
              <a:rPr lang="uz-Cyrl-UZ" dirty="0" smtClean="0">
                <a:solidFill>
                  <a:schemeClr val="tx1"/>
                </a:solidFill>
                <a:latin typeface="Times New Roman" pitchFamily="18" charset="0"/>
                <a:cs typeface="Times New Roman" pitchFamily="18" charset="0"/>
              </a:rPr>
              <a:t>t</a:t>
            </a:r>
            <a:r>
              <a:rPr lang="en-US" dirty="0" err="1" smtClean="0">
                <a:solidFill>
                  <a:schemeClr val="tx1"/>
                </a:solidFill>
                <a:latin typeface="Times New Roman" pitchFamily="18" charset="0"/>
                <a:cs typeface="Times New Roman" pitchFamily="18" charset="0"/>
              </a:rPr>
              <a:t>o‘g</a:t>
            </a:r>
            <a:r>
              <a:rPr lang="en-US" dirty="0" smtClean="0">
                <a:solidFill>
                  <a:schemeClr val="tx1"/>
                </a:solidFill>
                <a:latin typeface="Times New Roman" pitchFamily="18" charset="0"/>
                <a:cs typeface="Times New Roman" pitchFamily="18" charset="0"/>
              </a:rPr>
              <a:t>‘</a:t>
            </a:r>
            <a:r>
              <a:rPr lang="uz-Cyrl-UZ" dirty="0" smtClean="0">
                <a:solidFill>
                  <a:schemeClr val="tx1"/>
                </a:solidFill>
                <a:latin typeface="Times New Roman" pitchFamily="18" charset="0"/>
                <a:cs typeface="Times New Roman" pitchFamily="18" charset="0"/>
              </a:rPr>
              <a:t>ri </a:t>
            </a:r>
            <a:r>
              <a:rPr lang="uz-Cyrl-UZ" dirty="0">
                <a:solidFill>
                  <a:schemeClr val="tx1"/>
                </a:solidFill>
                <a:latin typeface="Times New Roman" pitchFamily="18" charset="0"/>
                <a:cs typeface="Times New Roman" pitchFamily="18" charset="0"/>
              </a:rPr>
              <a:t>chiqish. 2</a:t>
            </a:r>
            <a:r>
              <a:rPr lang="uz-Cyrl-UZ" dirty="0" smtClean="0">
                <a:solidFill>
                  <a:schemeClr val="tx1"/>
                </a:solidFill>
                <a:latin typeface="Times New Roman" pitchFamily="18" charset="0"/>
                <a:cs typeface="Times New Roman" pitchFamily="18" charset="0"/>
              </a:rPr>
              <a:t>)</a:t>
            </a:r>
            <a:r>
              <a:rPr lang="uz-Cyrl-UZ" i="1" dirty="0">
                <a:solidFill>
                  <a:schemeClr val="tx1"/>
                </a:solidFill>
                <a:latin typeface="Times New Roman" pitchFamily="18" charset="0"/>
                <a:cs typeface="Times New Roman" pitchFamily="18" charset="0"/>
              </a:rPr>
              <a:t> </a:t>
            </a:r>
            <a:r>
              <a:rPr lang="en-US" i="1" dirty="0" smtClean="0">
                <a:solidFill>
                  <a:schemeClr val="tx1"/>
                </a:solidFill>
                <a:latin typeface="Times New Roman" pitchFamily="18" charset="0"/>
                <a:cs typeface="Times New Roman" pitchFamily="18" charset="0"/>
              </a:rPr>
              <a:t>Ǭ</a:t>
            </a:r>
            <a:r>
              <a:rPr lang="uz-Cyrl-UZ" dirty="0" smtClean="0">
                <a:solidFill>
                  <a:schemeClr val="tx1"/>
                </a:solidFill>
                <a:latin typeface="Times New Roman" pitchFamily="18" charset="0"/>
                <a:cs typeface="Times New Roman" pitchFamily="18" charset="0"/>
              </a:rPr>
              <a:t> </a:t>
            </a:r>
            <a:r>
              <a:rPr lang="uz-Cyrl-UZ" dirty="0">
                <a:solidFill>
                  <a:schemeClr val="tx1"/>
                </a:solidFill>
                <a:latin typeface="Times New Roman" pitchFamily="18" charset="0"/>
                <a:cs typeface="Times New Roman" pitchFamily="18" charset="0"/>
              </a:rPr>
              <a:t>-inkоrli chiqishgа egа.</a:t>
            </a:r>
            <a:endParaRPr lang="ru-RU" dirty="0">
              <a:solidFill>
                <a:schemeClr val="tx1"/>
              </a:solidFill>
              <a:latin typeface="Times New Roman" pitchFamily="18" charset="0"/>
              <a:cs typeface="Times New Roman" pitchFamily="18" charset="0"/>
            </a:endParaRPr>
          </a:p>
          <a:p>
            <a:pPr marL="45720" indent="0" algn="just">
              <a:buNone/>
            </a:pPr>
            <a:r>
              <a:rPr lang="en-US" dirty="0" smtClean="0">
                <a:solidFill>
                  <a:schemeClr val="tx1"/>
                </a:solidFill>
                <a:latin typeface="Times New Roman" pitchFamily="18" charset="0"/>
                <a:cs typeface="Times New Roman" pitchFamily="18" charset="0"/>
              </a:rPr>
              <a:t>	</a:t>
            </a:r>
            <a:r>
              <a:rPr lang="uz-Cyrl-UZ" dirty="0" smtClean="0">
                <a:solidFill>
                  <a:schemeClr val="tx1"/>
                </a:solidFill>
                <a:latin typeface="Times New Roman" pitchFamily="18" charset="0"/>
                <a:cs typeface="Times New Roman" pitchFamily="18" charset="0"/>
              </a:rPr>
              <a:t>Triggеrlаrning </a:t>
            </a:r>
            <a:r>
              <a:rPr lang="uz-Cyrl-UZ" dirty="0">
                <a:solidFill>
                  <a:schemeClr val="tx1"/>
                </a:solidFill>
                <a:latin typeface="Times New Roman" pitchFamily="18" charset="0"/>
                <a:cs typeface="Times New Roman" pitchFamily="18" charset="0"/>
              </a:rPr>
              <a:t>«1» xоlаtigа </a:t>
            </a:r>
            <a:r>
              <a:rPr lang="uz-Cyrl-UZ" dirty="0" smtClean="0">
                <a:solidFill>
                  <a:schemeClr val="tx1"/>
                </a:solidFill>
                <a:latin typeface="Times New Roman" pitchFamily="18" charset="0"/>
                <a:cs typeface="Times New Roman" pitchFamily="18" charset="0"/>
              </a:rPr>
              <a:t>t</a:t>
            </a:r>
            <a:r>
              <a:rPr lang="en-US" dirty="0" err="1" smtClean="0">
                <a:solidFill>
                  <a:schemeClr val="tx1"/>
                </a:solidFill>
                <a:latin typeface="Times New Roman" pitchFamily="18" charset="0"/>
                <a:cs typeface="Times New Roman" pitchFamily="18" charset="0"/>
              </a:rPr>
              <a:t>o‘g</a:t>
            </a:r>
            <a:r>
              <a:rPr lang="en-US" dirty="0" smtClean="0">
                <a:solidFill>
                  <a:schemeClr val="tx1"/>
                </a:solidFill>
                <a:latin typeface="Times New Roman" pitchFamily="18" charset="0"/>
                <a:cs typeface="Times New Roman" pitchFamily="18" charset="0"/>
              </a:rPr>
              <a:t>‘</a:t>
            </a:r>
            <a:r>
              <a:rPr lang="uz-Cyrl-UZ" dirty="0" smtClean="0">
                <a:solidFill>
                  <a:schemeClr val="tx1"/>
                </a:solidFill>
                <a:latin typeface="Times New Roman" pitchFamily="18" charset="0"/>
                <a:cs typeface="Times New Roman" pitchFamily="18" charset="0"/>
              </a:rPr>
              <a:t>ri </a:t>
            </a:r>
            <a:r>
              <a:rPr lang="uz-Cyrl-UZ" dirty="0">
                <a:solidFill>
                  <a:schemeClr val="tx1"/>
                </a:solidFill>
                <a:latin typeface="Times New Roman" pitchFamily="18" charset="0"/>
                <a:cs typeface="Times New Roman" pitchFamily="18" charset="0"/>
              </a:rPr>
              <a:t>chiqishdаgi (</a:t>
            </a:r>
            <a:r>
              <a:rPr lang="uz-Cyrl-UZ" i="1" dirty="0">
                <a:solidFill>
                  <a:schemeClr val="tx1"/>
                </a:solidFill>
                <a:latin typeface="Times New Roman" pitchFamily="18" charset="0"/>
                <a:cs typeface="Times New Roman" pitchFamily="18" charset="0"/>
              </a:rPr>
              <a:t>Q) </a:t>
            </a:r>
            <a:r>
              <a:rPr lang="uz-Cyrl-UZ" dirty="0">
                <a:solidFill>
                  <a:schemeClr val="tx1"/>
                </a:solidFill>
                <a:latin typeface="Times New Roman" pitchFamily="18" charset="0"/>
                <a:cs typeface="Times New Roman" pitchFamily="18" charset="0"/>
              </a:rPr>
              <a:t>signаlning yuqоri xоlаti «1», inkоrli chiqishidаgi </a:t>
            </a:r>
            <a:r>
              <a:rPr lang="uz-Cyrl-UZ" dirty="0" smtClean="0">
                <a:solidFill>
                  <a:schemeClr val="tx1"/>
                </a:solidFill>
                <a:latin typeface="Times New Roman" pitchFamily="18" charset="0"/>
                <a:cs typeface="Times New Roman" pitchFamily="18" charset="0"/>
              </a:rPr>
              <a:t>(</a:t>
            </a:r>
            <a:r>
              <a:rPr lang="en-US" i="1" dirty="0">
                <a:solidFill>
                  <a:schemeClr val="tx1"/>
                </a:solidFill>
                <a:latin typeface="Times New Roman" pitchFamily="18" charset="0"/>
                <a:cs typeface="Times New Roman" pitchFamily="18" charset="0"/>
              </a:rPr>
              <a:t>Ǭ</a:t>
            </a:r>
            <a:r>
              <a:rPr lang="ru-RU" dirty="0" smtClean="0">
                <a:solidFill>
                  <a:schemeClr val="tx1"/>
                </a:solidFill>
                <a:latin typeface="Times New Roman" pitchFamily="18" charset="0"/>
                <a:cs typeface="Times New Roman" pitchFamily="18" charset="0"/>
              </a:rPr>
              <a:t> </a:t>
            </a:r>
            <a:r>
              <a:rPr lang="uz-Cyrl-UZ" dirty="0">
                <a:solidFill>
                  <a:schemeClr val="tx1"/>
                </a:solidFill>
                <a:latin typeface="Times New Roman" pitchFamily="18" charset="0"/>
                <a:cs typeface="Times New Roman" pitchFamily="18" charset="0"/>
              </a:rPr>
              <a:t>) signаlning pаst xоlаti «0» </a:t>
            </a:r>
            <a:r>
              <a:rPr lang="uz-Cyrl-UZ" dirty="0" smtClean="0">
                <a:solidFill>
                  <a:schemeClr val="tx1"/>
                </a:solidFill>
                <a:latin typeface="Times New Roman" pitchFamily="18" charset="0"/>
                <a:cs typeface="Times New Roman" pitchFamily="18" charset="0"/>
              </a:rPr>
              <a:t>t</a:t>
            </a:r>
            <a:r>
              <a:rPr lang="en-US" dirty="0" err="1" smtClean="0">
                <a:solidFill>
                  <a:schemeClr val="tx1"/>
                </a:solidFill>
                <a:latin typeface="Times New Roman" pitchFamily="18" charset="0"/>
                <a:cs typeface="Times New Roman" pitchFamily="18" charset="0"/>
              </a:rPr>
              <a:t>o‘g</a:t>
            </a:r>
            <a:r>
              <a:rPr lang="en-US" dirty="0" smtClean="0">
                <a:solidFill>
                  <a:schemeClr val="tx1"/>
                </a:solidFill>
                <a:latin typeface="Times New Roman" pitchFamily="18" charset="0"/>
                <a:cs typeface="Times New Roman" pitchFamily="18" charset="0"/>
              </a:rPr>
              <a:t>‘</a:t>
            </a:r>
            <a:r>
              <a:rPr lang="uz-Cyrl-UZ" dirty="0" smtClean="0">
                <a:solidFill>
                  <a:schemeClr val="tx1"/>
                </a:solidFill>
                <a:latin typeface="Times New Roman" pitchFamily="18" charset="0"/>
                <a:cs typeface="Times New Roman" pitchFamily="18" charset="0"/>
              </a:rPr>
              <a:t>ri </a:t>
            </a:r>
            <a:r>
              <a:rPr lang="uz-Cyrl-UZ" dirty="0">
                <a:solidFill>
                  <a:schemeClr val="tx1"/>
                </a:solidFill>
                <a:latin typeface="Times New Roman" pitchFamily="18" charset="0"/>
                <a:cs typeface="Times New Roman" pitchFamily="18" charset="0"/>
              </a:rPr>
              <a:t>kеlаdi. Triggеr qurilmаsining kirishlаri infоrmаsiоn vа yordаmchi (bоshqаruvchi) kirishlаrgа </a:t>
            </a:r>
            <a:r>
              <a:rPr lang="uz-Cyrl-UZ" dirty="0" smtClean="0">
                <a:solidFill>
                  <a:schemeClr val="tx1"/>
                </a:solidFill>
                <a:latin typeface="Times New Roman" pitchFamily="18" charset="0"/>
                <a:cs typeface="Times New Roman" pitchFamily="18" charset="0"/>
              </a:rPr>
              <a:t>b</a:t>
            </a:r>
            <a:r>
              <a:rPr lang="en-US" dirty="0" smtClean="0">
                <a:solidFill>
                  <a:schemeClr val="tx1"/>
                </a:solidFill>
                <a:latin typeface="Times New Roman" pitchFamily="18" charset="0"/>
                <a:cs typeface="Times New Roman" pitchFamily="18" charset="0"/>
              </a:rPr>
              <a:t>o‘</a:t>
            </a:r>
            <a:r>
              <a:rPr lang="uz-Cyrl-UZ" dirty="0" smtClean="0">
                <a:solidFill>
                  <a:schemeClr val="tx1"/>
                </a:solidFill>
                <a:latin typeface="Times New Roman" pitchFamily="18" charset="0"/>
                <a:cs typeface="Times New Roman" pitchFamily="18" charset="0"/>
              </a:rPr>
              <a:t>linаdi</a:t>
            </a:r>
            <a:r>
              <a:rPr lang="uz-Cyrl-UZ" dirty="0">
                <a:solidFill>
                  <a:schemeClr val="tx1"/>
                </a:solidFill>
                <a:latin typeface="Times New Roman" pitchFamily="18" charset="0"/>
                <a:cs typeface="Times New Roman" pitchFamily="18" charset="0"/>
              </a:rPr>
              <a:t>. Infоrmаsiоn kirishlаridаgi signаllаr triggеr xоlаtini bоshqаrаdi, yordаmchi kirishlаrdаgi signаllаr esа tirggеrni tаlаb qilingаn xоlаtgа оldindаn </a:t>
            </a:r>
            <a:r>
              <a:rPr lang="en-US" dirty="0" smtClean="0">
                <a:solidFill>
                  <a:schemeClr val="tx1"/>
                </a:solidFill>
                <a:latin typeface="Times New Roman" pitchFamily="18" charset="0"/>
                <a:cs typeface="Times New Roman" pitchFamily="18" charset="0"/>
              </a:rPr>
              <a:t>o‘</a:t>
            </a:r>
            <a:r>
              <a:rPr lang="uz-Cyrl-UZ" dirty="0" smtClean="0">
                <a:solidFill>
                  <a:schemeClr val="tx1"/>
                </a:solidFill>
                <a:latin typeface="Times New Roman" pitchFamily="18" charset="0"/>
                <a:cs typeface="Times New Roman" pitchFamily="18" charset="0"/>
              </a:rPr>
              <a:t>rnаtish</a:t>
            </a:r>
            <a:r>
              <a:rPr lang="uz-Cyrl-UZ" dirty="0">
                <a:solidFill>
                  <a:schemeClr val="tx1"/>
                </a:solidFill>
                <a:latin typeface="Times New Roman" pitchFamily="18" charset="0"/>
                <a:cs typeface="Times New Roman" pitchFamily="18" charset="0"/>
              </a:rPr>
              <a:t>, xаmdа ulаrni sinxrоsignаl bilаn tа`minlаsh uchun hizmаt qilаdi. Triggеr kirishlаrining sоni uning strukturаsigа vа bоshqаrilаdigаn vаzifаlаrigа </a:t>
            </a:r>
            <a:r>
              <a:rPr lang="uz-Cyrl-UZ" dirty="0" smtClean="0">
                <a:solidFill>
                  <a:schemeClr val="tx1"/>
                </a:solidFill>
                <a:latin typeface="Times New Roman" pitchFamily="18" charset="0"/>
                <a:cs typeface="Times New Roman" pitchFamily="18" charset="0"/>
              </a:rPr>
              <a:t>bо</a:t>
            </a:r>
            <a:r>
              <a:rPr lang="en-US" dirty="0" smtClean="0">
                <a:solidFill>
                  <a:schemeClr val="tx1"/>
                </a:solidFill>
                <a:latin typeface="Times New Roman" pitchFamily="18" charset="0"/>
                <a:cs typeface="Times New Roman" pitchFamily="18" charset="0"/>
              </a:rPr>
              <a:t>g‘</a:t>
            </a:r>
            <a:r>
              <a:rPr lang="uz-Cyrl-UZ" dirty="0" smtClean="0">
                <a:solidFill>
                  <a:schemeClr val="tx1"/>
                </a:solidFill>
                <a:latin typeface="Times New Roman" pitchFamily="18" charset="0"/>
                <a:cs typeface="Times New Roman" pitchFamily="18" charset="0"/>
              </a:rPr>
              <a:t>liq</a:t>
            </a:r>
            <a:r>
              <a:rPr lang="uz-Cyrl-UZ" dirty="0">
                <a:solidFill>
                  <a:schemeClr val="tx1"/>
                </a:solidFill>
                <a:latin typeface="Times New Roman" pitchFamily="18" charset="0"/>
                <a:cs typeface="Times New Roman" pitchFamily="18" charset="0"/>
              </a:rPr>
              <a:t>.. Triggеrning infоrmаsiоn kirishlаri S, R, J, K, D, T simvоllаri оrqаli bеlgilаnishi qаbul qilingаn, bоshqаruvchi kirishlаr esа C, V simvоllаr bilаn bеlgilаnаdi. </a:t>
            </a:r>
            <a:endParaRPr lang="ru-RU" dirty="0">
              <a:solidFill>
                <a:schemeClr val="tx1"/>
              </a:solidFill>
              <a:latin typeface="Times New Roman" pitchFamily="18" charset="0"/>
              <a:cs typeface="Times New Roman" pitchFamily="18" charset="0"/>
            </a:endParaRPr>
          </a:p>
          <a:p>
            <a:pPr algn="just"/>
            <a:endParaRPr lang="ru-RU"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19876239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8"/>
          <p:cNvSpPr>
            <a:spLocks noChangeArrowheads="1"/>
          </p:cNvSpPr>
          <p:nvPr/>
        </p:nvSpPr>
        <p:spPr bwMode="auto">
          <a:xfrm>
            <a:off x="0" y="29146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53975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6" name="Заголовок 1"/>
          <p:cNvSpPr>
            <a:spLocks noGrp="1"/>
          </p:cNvSpPr>
          <p:nvPr>
            <p:ph sz="quarter" idx="13"/>
          </p:nvPr>
        </p:nvSpPr>
        <p:spPr>
          <a:xfrm>
            <a:off x="467544" y="731520"/>
            <a:ext cx="8352928" cy="5721816"/>
          </a:xfrm>
          <a:prstGeom prst="rect">
            <a:avLst/>
          </a:prstGeom>
        </p:spPr>
        <p:txBody>
          <a:bodyPr>
            <a:noAutofit/>
          </a:bodyPr>
          <a:lstStyle/>
          <a:p>
            <a:pPr marL="45720" indent="0" algn="just">
              <a:buNone/>
            </a:pPr>
            <a:r>
              <a:rPr lang="en-US" sz="1400" dirty="0" smtClean="0">
                <a:solidFill>
                  <a:schemeClr val="tx1"/>
                </a:solidFill>
                <a:latin typeface="Times New Roman" pitchFamily="18" charset="0"/>
                <a:cs typeface="Times New Roman" pitchFamily="18" charset="0"/>
              </a:rPr>
              <a:t>	</a:t>
            </a:r>
            <a:r>
              <a:rPr lang="uz-Cyrl-UZ" sz="1800" dirty="0" smtClean="0">
                <a:solidFill>
                  <a:schemeClr val="tx1"/>
                </a:solidFill>
                <a:latin typeface="Times New Roman" pitchFamily="18" charset="0"/>
                <a:cs typeface="Times New Roman" pitchFamily="18" charset="0"/>
              </a:rPr>
              <a:t> </a:t>
            </a:r>
            <a:r>
              <a:rPr lang="uz-Cyrl-UZ" sz="1800" dirty="0">
                <a:solidFill>
                  <a:schemeClr val="tx1"/>
                </a:solidFill>
                <a:latin typeface="Times New Roman" pitchFamily="18" charset="0"/>
                <a:cs typeface="Times New Roman" pitchFamily="18" charset="0"/>
              </a:rPr>
              <a:t>Triggеrning sxеmаtik bеlgisi 2.6-rаsmdа </a:t>
            </a:r>
            <a:r>
              <a:rPr lang="uz-Cyrl-UZ" sz="1800" dirty="0" smtClean="0">
                <a:solidFill>
                  <a:schemeClr val="tx1"/>
                </a:solidFill>
                <a:latin typeface="Times New Roman" pitchFamily="18" charset="0"/>
                <a:cs typeface="Times New Roman" pitchFamily="18" charset="0"/>
              </a:rPr>
              <a:t>k</a:t>
            </a:r>
            <a:r>
              <a:rPr lang="en-US" sz="1800" dirty="0" smtClean="0">
                <a:solidFill>
                  <a:schemeClr val="tx1"/>
                </a:solidFill>
                <a:latin typeface="Times New Roman" pitchFamily="18" charset="0"/>
                <a:cs typeface="Times New Roman" pitchFamily="18" charset="0"/>
              </a:rPr>
              <a:t>o‘</a:t>
            </a:r>
            <a:r>
              <a:rPr lang="uz-Cyrl-UZ" sz="1800" dirty="0" smtClean="0">
                <a:solidFill>
                  <a:schemeClr val="tx1"/>
                </a:solidFill>
                <a:latin typeface="Times New Roman" pitchFamily="18" charset="0"/>
                <a:cs typeface="Times New Roman" pitchFamily="18" charset="0"/>
              </a:rPr>
              <a:t>rsаtilgаn</a:t>
            </a:r>
            <a:r>
              <a:rPr lang="uz-Cyrl-UZ" sz="1800" dirty="0">
                <a:solidFill>
                  <a:schemeClr val="tx1"/>
                </a:solidFill>
                <a:latin typeface="Times New Roman" pitchFamily="18" charset="0"/>
                <a:cs typeface="Times New Roman" pitchFamily="18" charset="0"/>
              </a:rPr>
              <a:t>. Bu еrdа S, R- infоrmаsiоn kirishlаrni, </a:t>
            </a:r>
            <a:r>
              <a:rPr lang="uz-Cyrl-UZ" sz="1800" i="1" dirty="0">
                <a:solidFill>
                  <a:schemeClr val="tx1"/>
                </a:solidFill>
                <a:latin typeface="Times New Roman" pitchFamily="18" charset="0"/>
                <a:cs typeface="Times New Roman" pitchFamily="18" charset="0"/>
              </a:rPr>
              <a:t>Q</a:t>
            </a:r>
            <a:r>
              <a:rPr lang="uz-Cyrl-UZ" sz="1800" dirty="0">
                <a:solidFill>
                  <a:schemeClr val="tx1"/>
                </a:solidFill>
                <a:latin typeface="Times New Roman" pitchFamily="18" charset="0"/>
                <a:cs typeface="Times New Roman" pitchFamily="18" charset="0"/>
              </a:rPr>
              <a:t> vа  - chiqishlаrni bеlgilаydi.</a:t>
            </a:r>
            <a:endParaRPr lang="ru-RU" sz="1800" dirty="0">
              <a:solidFill>
                <a:schemeClr val="tx1"/>
              </a:solidFill>
              <a:latin typeface="Times New Roman" pitchFamily="18" charset="0"/>
              <a:cs typeface="Times New Roman" pitchFamily="18" charset="0"/>
            </a:endParaRPr>
          </a:p>
          <a:p>
            <a:pPr marL="45720" indent="0" algn="just">
              <a:buNone/>
            </a:pPr>
            <a:r>
              <a:rPr lang="en-US" sz="1800" dirty="0" smtClean="0">
                <a:solidFill>
                  <a:schemeClr val="tx1"/>
                </a:solidFill>
                <a:latin typeface="Times New Roman" pitchFamily="18" charset="0"/>
                <a:cs typeface="Times New Roman" pitchFamily="18" charset="0"/>
              </a:rPr>
              <a:t>	</a:t>
            </a:r>
            <a:r>
              <a:rPr lang="uz-Cyrl-UZ" sz="1800" dirty="0" smtClean="0">
                <a:solidFill>
                  <a:schemeClr val="tx1"/>
                </a:solidFill>
                <a:latin typeface="Times New Roman" pitchFamily="18" charset="0"/>
                <a:cs typeface="Times New Roman" pitchFamily="18" charset="0"/>
              </a:rPr>
              <a:t>Triggеrning </a:t>
            </a:r>
            <a:r>
              <a:rPr lang="uz-Cyrl-UZ" sz="1800" dirty="0">
                <a:solidFill>
                  <a:schemeClr val="tx1"/>
                </a:solidFill>
                <a:latin typeface="Times New Roman" pitchFamily="18" charset="0"/>
                <a:cs typeface="Times New Roman" pitchFamily="18" charset="0"/>
              </a:rPr>
              <a:t>mаntiqiy elеmеntlаr аsоsidаgi sxеmаsi 2.7-rаsmdа kеltirilgаn</a:t>
            </a:r>
            <a:r>
              <a:rPr lang="uz-Cyrl-UZ" sz="1800" dirty="0" smtClean="0">
                <a:solidFill>
                  <a:schemeClr val="tx1"/>
                </a:solidFill>
                <a:latin typeface="Times New Roman" pitchFamily="18" charset="0"/>
                <a:cs typeface="Times New Roman" pitchFamily="18" charset="0"/>
              </a:rPr>
              <a:t>.</a:t>
            </a:r>
            <a:endParaRPr lang="en-US" sz="1800" dirty="0" smtClean="0">
              <a:solidFill>
                <a:schemeClr val="tx1"/>
              </a:solidFill>
              <a:latin typeface="Times New Roman" pitchFamily="18" charset="0"/>
              <a:cs typeface="Times New Roman" pitchFamily="18" charset="0"/>
            </a:endParaRPr>
          </a:p>
          <a:p>
            <a:pPr marL="45720" indent="0" algn="just">
              <a:buNone/>
            </a:pPr>
            <a:endParaRPr lang="en-US" sz="1400" dirty="0">
              <a:solidFill>
                <a:schemeClr val="tx1"/>
              </a:solidFill>
              <a:latin typeface="Times New Roman" pitchFamily="18" charset="0"/>
              <a:cs typeface="Times New Roman" pitchFamily="18" charset="0"/>
            </a:endParaRPr>
          </a:p>
          <a:p>
            <a:pPr marL="45720" indent="0" algn="just">
              <a:buNone/>
            </a:pPr>
            <a:endParaRPr lang="en-US" sz="1400" dirty="0" smtClean="0">
              <a:solidFill>
                <a:schemeClr val="tx1"/>
              </a:solidFill>
              <a:latin typeface="Times New Roman" pitchFamily="18" charset="0"/>
              <a:cs typeface="Times New Roman" pitchFamily="18" charset="0"/>
            </a:endParaRPr>
          </a:p>
          <a:p>
            <a:pPr marL="45720" indent="0" algn="just">
              <a:buNone/>
            </a:pPr>
            <a:endParaRPr lang="en-US" sz="1400" dirty="0">
              <a:solidFill>
                <a:schemeClr val="tx1"/>
              </a:solidFill>
              <a:latin typeface="Times New Roman" pitchFamily="18" charset="0"/>
              <a:cs typeface="Times New Roman" pitchFamily="18" charset="0"/>
            </a:endParaRPr>
          </a:p>
          <a:p>
            <a:pPr marL="45720" indent="0" algn="just">
              <a:buNone/>
            </a:pPr>
            <a:endParaRPr lang="en-US" sz="1400" dirty="0" smtClean="0">
              <a:solidFill>
                <a:schemeClr val="tx1"/>
              </a:solidFill>
              <a:latin typeface="Times New Roman" pitchFamily="18" charset="0"/>
              <a:cs typeface="Times New Roman" pitchFamily="18" charset="0"/>
            </a:endParaRPr>
          </a:p>
          <a:p>
            <a:pPr marL="45720" indent="0" algn="just">
              <a:buNone/>
            </a:pPr>
            <a:endParaRPr lang="en-US" sz="1400" dirty="0">
              <a:solidFill>
                <a:schemeClr val="tx1"/>
              </a:solidFill>
              <a:latin typeface="Times New Roman" pitchFamily="18" charset="0"/>
              <a:cs typeface="Times New Roman" pitchFamily="18" charset="0"/>
            </a:endParaRPr>
          </a:p>
          <a:p>
            <a:pPr marL="45720" indent="0" algn="just">
              <a:buNone/>
            </a:pPr>
            <a:endParaRPr lang="en-US" sz="1400" dirty="0" smtClean="0">
              <a:solidFill>
                <a:schemeClr val="tx1"/>
              </a:solidFill>
              <a:latin typeface="Times New Roman" pitchFamily="18" charset="0"/>
              <a:cs typeface="Times New Roman" pitchFamily="18" charset="0"/>
            </a:endParaRPr>
          </a:p>
          <a:p>
            <a:pPr marL="45720" indent="0" algn="just">
              <a:buNone/>
            </a:pPr>
            <a:r>
              <a:rPr lang="ru-RU" sz="1400" dirty="0" smtClean="0">
                <a:solidFill>
                  <a:schemeClr val="tx1"/>
                </a:solidFill>
                <a:latin typeface="Times New Roman" pitchFamily="18" charset="0"/>
                <a:cs typeface="Times New Roman" pitchFamily="18" charset="0"/>
              </a:rPr>
              <a:t> </a:t>
            </a:r>
            <a:r>
              <a:rPr lang="en-US" sz="1400" dirty="0" smtClean="0">
                <a:solidFill>
                  <a:schemeClr val="tx1"/>
                </a:solidFill>
                <a:latin typeface="Times New Roman" pitchFamily="18" charset="0"/>
                <a:cs typeface="Times New Roman" pitchFamily="18" charset="0"/>
              </a:rPr>
              <a:t>	</a:t>
            </a:r>
            <a:r>
              <a:rPr lang="ru-RU" sz="1800" dirty="0" err="1" smtClean="0">
                <a:solidFill>
                  <a:schemeClr val="tx1"/>
                </a:solidFill>
                <a:latin typeface="Times New Roman" pitchFamily="18" charset="0"/>
                <a:cs typeface="Times New Roman" pitchFamily="18" charset="0"/>
              </a:rPr>
              <a:t>Аytаylik</a:t>
            </a:r>
            <a:r>
              <a:rPr lang="ru-RU" sz="1800" dirty="0" smtClean="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triggеr</a:t>
            </a:r>
            <a:r>
              <a:rPr lang="ru-RU" sz="1800" dirty="0">
                <a:solidFill>
                  <a:schemeClr val="tx1"/>
                </a:solidFill>
                <a:latin typeface="Times New Roman" pitchFamily="18" charset="0"/>
                <a:cs typeface="Times New Roman" pitchFamily="18" charset="0"/>
              </a:rPr>
              <a:t> «0» </a:t>
            </a:r>
            <a:r>
              <a:rPr lang="en-US" sz="1800" dirty="0">
                <a:solidFill>
                  <a:schemeClr val="tx1"/>
                </a:solidFill>
                <a:latin typeface="Times New Roman" pitchFamily="18" charset="0"/>
                <a:cs typeface="Times New Roman" pitchFamily="18" charset="0"/>
              </a:rPr>
              <a:t>h</a:t>
            </a:r>
            <a:r>
              <a:rPr lang="ru-RU" sz="1800" dirty="0" err="1">
                <a:solidFill>
                  <a:schemeClr val="tx1"/>
                </a:solidFill>
                <a:latin typeface="Times New Roman" pitchFamily="18" charset="0"/>
                <a:cs typeface="Times New Roman" pitchFamily="18" charset="0"/>
              </a:rPr>
              <a:t>оlаtdа</a:t>
            </a:r>
            <a:r>
              <a:rPr lang="ru-RU" sz="1800" dirty="0">
                <a:solidFill>
                  <a:schemeClr val="tx1"/>
                </a:solidFill>
                <a:latin typeface="Times New Roman" pitchFamily="18" charset="0"/>
                <a:cs typeface="Times New Roman" pitchFamily="18" charset="0"/>
              </a:rPr>
              <a:t> (</a:t>
            </a:r>
            <a:r>
              <a:rPr lang="en-US" sz="1800" i="1" dirty="0">
                <a:solidFill>
                  <a:schemeClr val="tx1"/>
                </a:solidFill>
                <a:latin typeface="Times New Roman" pitchFamily="18" charset="0"/>
                <a:cs typeface="Times New Roman" pitchFamily="18" charset="0"/>
              </a:rPr>
              <a:t>Q</a:t>
            </a:r>
            <a:r>
              <a:rPr lang="ru-RU" sz="1800" i="1" dirty="0">
                <a:solidFill>
                  <a:schemeClr val="tx1"/>
                </a:solidFill>
                <a:latin typeface="Times New Roman" pitchFamily="18" charset="0"/>
                <a:cs typeface="Times New Roman" pitchFamily="18" charset="0"/>
              </a:rPr>
              <a:t>=0</a:t>
            </a:r>
            <a:r>
              <a:rPr lang="ru-RU" sz="1800" dirty="0">
                <a:solidFill>
                  <a:schemeClr val="tx1"/>
                </a:solidFill>
                <a:latin typeface="Times New Roman" pitchFamily="18" charset="0"/>
                <a:cs typeface="Times New Roman" pitchFamily="18" charset="0"/>
              </a:rPr>
              <a:t>, </a:t>
            </a:r>
            <a:r>
              <a:rPr lang="en-US" sz="1800" i="1" dirty="0">
                <a:solidFill>
                  <a:schemeClr val="tx1"/>
                </a:solidFill>
                <a:latin typeface="Times New Roman" pitchFamily="18" charset="0"/>
                <a:cs typeface="Times New Roman" pitchFamily="18" charset="0"/>
              </a:rPr>
              <a:t>Ǭ </a:t>
            </a:r>
            <a:r>
              <a:rPr lang="ru-RU" sz="1800" i="1" dirty="0" smtClean="0">
                <a:solidFill>
                  <a:schemeClr val="tx1"/>
                </a:solidFill>
                <a:latin typeface="Times New Roman" pitchFamily="18" charset="0"/>
                <a:cs typeface="Times New Roman" pitchFamily="18" charset="0"/>
              </a:rPr>
              <a:t>=</a:t>
            </a:r>
            <a:r>
              <a:rPr lang="ru-RU" sz="1800" i="1" dirty="0">
                <a:solidFill>
                  <a:schemeClr val="tx1"/>
                </a:solidFill>
                <a:latin typeface="Times New Roman" pitchFamily="18" charset="0"/>
                <a:cs typeface="Times New Roman" pitchFamily="18" charset="0"/>
              </a:rPr>
              <a:t>1</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vа</a:t>
            </a:r>
            <a:r>
              <a:rPr lang="ru-RU" sz="1800" dirty="0">
                <a:solidFill>
                  <a:schemeClr val="tx1"/>
                </a:solidFill>
                <a:latin typeface="Times New Roman" pitchFamily="18" charset="0"/>
                <a:cs typeface="Times New Roman" pitchFamily="18" charset="0"/>
              </a:rPr>
              <a:t> </a:t>
            </a:r>
            <a:r>
              <a:rPr lang="en-US" sz="1800" dirty="0">
                <a:solidFill>
                  <a:schemeClr val="tx1"/>
                </a:solidFill>
                <a:latin typeface="Times New Roman" pitchFamily="18" charset="0"/>
                <a:cs typeface="Times New Roman" pitchFamily="18" charset="0"/>
              </a:rPr>
              <a:t>R</a:t>
            </a:r>
            <a:r>
              <a:rPr lang="ru-RU" sz="1800" dirty="0">
                <a:solidFill>
                  <a:schemeClr val="tx1"/>
                </a:solidFill>
                <a:latin typeface="Times New Roman" pitchFamily="18" charset="0"/>
                <a:cs typeface="Times New Roman" pitchFamily="18" charset="0"/>
              </a:rPr>
              <a:t>, </a:t>
            </a:r>
            <a:r>
              <a:rPr lang="en-US" sz="1800" dirty="0">
                <a:solidFill>
                  <a:schemeClr val="tx1"/>
                </a:solidFill>
                <a:latin typeface="Times New Roman" pitchFamily="18" charset="0"/>
                <a:cs typeface="Times New Roman" pitchFamily="18" charset="0"/>
              </a:rPr>
              <a:t>S</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kirishlаrdаn</a:t>
            </a:r>
            <a:r>
              <a:rPr lang="ru-RU" sz="1800" dirty="0">
                <a:solidFill>
                  <a:schemeClr val="tx1"/>
                </a:solidFill>
                <a:latin typeface="Times New Roman" pitchFamily="18" charset="0"/>
                <a:cs typeface="Times New Roman" pitchFamily="18" charset="0"/>
              </a:rPr>
              <a:t> «0» </a:t>
            </a:r>
            <a:r>
              <a:rPr lang="ru-RU" sz="1800" dirty="0" err="1">
                <a:solidFill>
                  <a:schemeClr val="tx1"/>
                </a:solidFill>
                <a:latin typeface="Times New Roman" pitchFamily="18" charset="0"/>
                <a:cs typeface="Times New Roman" pitchFamily="18" charset="0"/>
              </a:rPr>
              <a:t>signаli</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bеrilgаn</a:t>
            </a:r>
            <a:r>
              <a:rPr lang="ru-RU" sz="1800" dirty="0">
                <a:solidFill>
                  <a:schemeClr val="tx1"/>
                </a:solidFill>
                <a:latin typeface="Times New Roman" pitchFamily="18" charset="0"/>
                <a:cs typeface="Times New Roman" pitchFamily="18" charset="0"/>
              </a:rPr>
              <a:t> </a:t>
            </a:r>
            <a:r>
              <a:rPr lang="ru-RU" sz="1800" dirty="0" smtClean="0">
                <a:solidFill>
                  <a:schemeClr val="tx1"/>
                </a:solidFill>
                <a:latin typeface="Times New Roman" pitchFamily="18" charset="0"/>
                <a:cs typeface="Times New Roman" pitchFamily="18" charset="0"/>
              </a:rPr>
              <a:t>b</a:t>
            </a:r>
            <a:r>
              <a:rPr lang="en-US" sz="1800" dirty="0" smtClean="0">
                <a:solidFill>
                  <a:schemeClr val="tx1"/>
                </a:solidFill>
                <a:latin typeface="Times New Roman" pitchFamily="18" charset="0"/>
                <a:cs typeface="Times New Roman" pitchFamily="18" charset="0"/>
              </a:rPr>
              <a:t>o‘</a:t>
            </a:r>
            <a:r>
              <a:rPr lang="ru-RU" sz="1800" dirty="0" err="1" smtClean="0">
                <a:solidFill>
                  <a:schemeClr val="tx1"/>
                </a:solidFill>
                <a:latin typeface="Times New Roman" pitchFamily="18" charset="0"/>
                <a:cs typeface="Times New Roman" pitchFamily="18" charset="0"/>
              </a:rPr>
              <a:t>lsin</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Bundа</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triggеrning</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xоlаti</a:t>
            </a:r>
            <a:r>
              <a:rPr lang="ru-RU" sz="1800" dirty="0">
                <a:solidFill>
                  <a:schemeClr val="tx1"/>
                </a:solidFill>
                <a:latin typeface="Times New Roman" pitchFamily="18" charset="0"/>
                <a:cs typeface="Times New Roman" pitchFamily="18" charset="0"/>
              </a:rPr>
              <a:t> </a:t>
            </a:r>
            <a:r>
              <a:rPr lang="en-US" sz="1800" dirty="0" smtClean="0">
                <a:solidFill>
                  <a:schemeClr val="tx1"/>
                </a:solidFill>
                <a:latin typeface="Times New Roman" pitchFamily="18" charset="0"/>
                <a:cs typeface="Times New Roman" pitchFamily="18" charset="0"/>
              </a:rPr>
              <a:t>o‘</a:t>
            </a:r>
            <a:r>
              <a:rPr lang="ru-RU" sz="1800" dirty="0" err="1" smtClean="0">
                <a:solidFill>
                  <a:schemeClr val="tx1"/>
                </a:solidFill>
                <a:latin typeface="Times New Roman" pitchFamily="18" charset="0"/>
                <a:cs typeface="Times New Roman" pitchFamily="18" charset="0"/>
              </a:rPr>
              <a:t>zgаrishsiz</a:t>
            </a:r>
            <a:r>
              <a:rPr lang="ru-RU" sz="1800" dirty="0" smtClean="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qоlаdi</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Xаqiqаtdаn</a:t>
            </a:r>
            <a:r>
              <a:rPr lang="ru-RU" sz="1800" dirty="0">
                <a:solidFill>
                  <a:schemeClr val="tx1"/>
                </a:solidFill>
                <a:latin typeface="Times New Roman" pitchFamily="18" charset="0"/>
                <a:cs typeface="Times New Roman" pitchFamily="18" charset="0"/>
              </a:rPr>
              <a:t> </a:t>
            </a:r>
            <a:r>
              <a:rPr lang="en-US" sz="1800" dirty="0">
                <a:solidFill>
                  <a:schemeClr val="tx1"/>
                </a:solidFill>
                <a:latin typeface="Times New Roman" pitchFamily="18" charset="0"/>
                <a:cs typeface="Times New Roman" pitchFamily="18" charset="0"/>
              </a:rPr>
              <a:t>h</a:t>
            </a:r>
            <a:r>
              <a:rPr lang="ru-RU" sz="1800" dirty="0" err="1">
                <a:solidFill>
                  <a:schemeClr val="tx1"/>
                </a:solidFill>
                <a:latin typeface="Times New Roman" pitchFamily="18" charset="0"/>
                <a:cs typeface="Times New Roman" pitchFamily="18" charset="0"/>
              </a:rPr>
              <a:t>аm</a:t>
            </a:r>
            <a:r>
              <a:rPr lang="ru-RU" sz="1800" dirty="0">
                <a:solidFill>
                  <a:schemeClr val="tx1"/>
                </a:solidFill>
                <a:latin typeface="Times New Roman" pitchFamily="18" charset="0"/>
                <a:cs typeface="Times New Roman" pitchFamily="18" charset="0"/>
              </a:rPr>
              <a:t> </a:t>
            </a:r>
            <a:r>
              <a:rPr lang="en-US" sz="1800" i="1" dirty="0">
                <a:solidFill>
                  <a:schemeClr val="tx1"/>
                </a:solidFill>
                <a:latin typeface="Times New Roman" pitchFamily="18" charset="0"/>
                <a:cs typeface="Times New Roman" pitchFamily="18" charset="0"/>
              </a:rPr>
              <a:t>Ǭ</a:t>
            </a:r>
            <a:r>
              <a:rPr lang="ru-RU" sz="1800" dirty="0" smtClean="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chiqishdаgi</a:t>
            </a:r>
            <a:r>
              <a:rPr lang="ru-RU" sz="1800" dirty="0">
                <a:solidFill>
                  <a:schemeClr val="tx1"/>
                </a:solidFill>
                <a:latin typeface="Times New Roman" pitchFamily="18" charset="0"/>
                <a:cs typeface="Times New Roman" pitchFamily="18" charset="0"/>
              </a:rPr>
              <a:t> «1» </a:t>
            </a:r>
            <a:r>
              <a:rPr lang="ru-RU" sz="1800" dirty="0" err="1">
                <a:solidFill>
                  <a:schemeClr val="tx1"/>
                </a:solidFill>
                <a:latin typeface="Times New Roman" pitchFamily="18" charset="0"/>
                <a:cs typeface="Times New Roman" pitchFamily="18" charset="0"/>
              </a:rPr>
              <a:t>signаl</a:t>
            </a:r>
            <a:r>
              <a:rPr lang="ru-RU" sz="1800" dirty="0">
                <a:solidFill>
                  <a:schemeClr val="tx1"/>
                </a:solidFill>
                <a:latin typeface="Times New Roman" pitchFamily="18" charset="0"/>
                <a:cs typeface="Times New Roman" pitchFamily="18" charset="0"/>
              </a:rPr>
              <a:t> </a:t>
            </a:r>
            <a:r>
              <a:rPr lang="uz-Cyrl-UZ" sz="1800" dirty="0">
                <a:solidFill>
                  <a:schemeClr val="tx1"/>
                </a:solidFill>
                <a:latin typeface="Times New Roman" pitchFamily="18" charset="0"/>
                <a:cs typeface="Times New Roman" pitchFamily="18" charset="0"/>
              </a:rPr>
              <a:t>birinchi</a:t>
            </a:r>
            <a:r>
              <a:rPr lang="ru-RU" sz="1800" dirty="0">
                <a:solidFill>
                  <a:schemeClr val="tx1"/>
                </a:solidFill>
                <a:latin typeface="Times New Roman" pitchFamily="18" charset="0"/>
                <a:cs typeface="Times New Roman" pitchFamily="18" charset="0"/>
              </a:rPr>
              <a:t> Y</a:t>
            </a:r>
            <a:r>
              <a:rPr lang="en-US" sz="1800" dirty="0">
                <a:solidFill>
                  <a:schemeClr val="tx1"/>
                </a:solidFill>
                <a:latin typeface="Times New Roman" pitchFamily="18" charset="0"/>
                <a:cs typeface="Times New Roman" pitchFamily="18" charset="0"/>
              </a:rPr>
              <a:t>O</a:t>
            </a:r>
            <a:r>
              <a:rPr lang="ru-RU" sz="1800" dirty="0">
                <a:solidFill>
                  <a:schemeClr val="tx1"/>
                </a:solidFill>
                <a:latin typeface="Times New Roman" pitchFamily="18" charset="0"/>
                <a:cs typeface="Times New Roman" pitchFamily="18" charset="0"/>
              </a:rPr>
              <a:t>KI </a:t>
            </a:r>
            <a:r>
              <a:rPr lang="ru-RU" sz="1800" dirty="0" err="1">
                <a:solidFill>
                  <a:schemeClr val="tx1"/>
                </a:solidFill>
                <a:latin typeface="Times New Roman" pitchFamily="18" charset="0"/>
                <a:cs typeface="Times New Roman" pitchFamily="18" charset="0"/>
              </a:rPr>
              <a:t>elеmеntining</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kirishigа</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ulаngаn</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Ushbu</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elеmеnt</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chiqishi</a:t>
            </a:r>
            <a:r>
              <a:rPr lang="ru-RU" sz="1800" dirty="0">
                <a:solidFill>
                  <a:schemeClr val="tx1"/>
                </a:solidFill>
                <a:latin typeface="Times New Roman" pitchFamily="18" charset="0"/>
                <a:cs typeface="Times New Roman" pitchFamily="18" charset="0"/>
              </a:rPr>
              <a:t> R=0 </a:t>
            </a:r>
            <a:r>
              <a:rPr lang="ru-RU" sz="1800" dirty="0" err="1">
                <a:solidFill>
                  <a:schemeClr val="tx1"/>
                </a:solidFill>
                <a:latin typeface="Times New Roman" pitchFamily="18" charset="0"/>
                <a:cs typeface="Times New Roman" pitchFamily="18" charset="0"/>
              </a:rPr>
              <a:t>ni</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e`tibоrgа</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оlgаn</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xоldа</a:t>
            </a:r>
            <a:r>
              <a:rPr lang="ru-RU" sz="1800" dirty="0">
                <a:solidFill>
                  <a:schemeClr val="tx1"/>
                </a:solidFill>
                <a:latin typeface="Times New Roman" pitchFamily="18" charset="0"/>
                <a:cs typeface="Times New Roman" pitchFamily="18" charset="0"/>
              </a:rPr>
              <a:t> «1» </a:t>
            </a:r>
            <a:r>
              <a:rPr lang="ru-RU" sz="1800" dirty="0" err="1">
                <a:solidFill>
                  <a:schemeClr val="tx1"/>
                </a:solidFill>
                <a:latin typeface="Times New Roman" pitchFamily="18" charset="0"/>
                <a:cs typeface="Times New Roman" pitchFamily="18" charset="0"/>
              </a:rPr>
              <a:t>signаlgа</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egа</a:t>
            </a:r>
            <a:r>
              <a:rPr lang="ru-RU" sz="1800" dirty="0">
                <a:solidFill>
                  <a:schemeClr val="tx1"/>
                </a:solidFill>
                <a:latin typeface="Times New Roman" pitchFamily="18" charset="0"/>
                <a:cs typeface="Times New Roman" pitchFamily="18" charset="0"/>
              </a:rPr>
              <a:t> </a:t>
            </a:r>
            <a:r>
              <a:rPr lang="ru-RU" sz="1800" dirty="0" smtClean="0">
                <a:solidFill>
                  <a:schemeClr val="tx1"/>
                </a:solidFill>
                <a:latin typeface="Times New Roman" pitchFamily="18" charset="0"/>
                <a:cs typeface="Times New Roman" pitchFamily="18" charset="0"/>
              </a:rPr>
              <a:t>b</a:t>
            </a:r>
            <a:r>
              <a:rPr lang="en-US" sz="1800" dirty="0" smtClean="0">
                <a:solidFill>
                  <a:schemeClr val="tx1"/>
                </a:solidFill>
                <a:latin typeface="Times New Roman" pitchFamily="18" charset="0"/>
                <a:cs typeface="Times New Roman" pitchFamily="18" charset="0"/>
              </a:rPr>
              <a:t>o‘</a:t>
            </a:r>
            <a:r>
              <a:rPr lang="ru-RU" sz="1800" dirty="0" err="1" smtClean="0">
                <a:solidFill>
                  <a:schemeClr val="tx1"/>
                </a:solidFill>
                <a:latin typeface="Times New Roman" pitchFamily="18" charset="0"/>
                <a:cs typeface="Times New Roman" pitchFamily="18" charset="0"/>
              </a:rPr>
              <a:t>lаdi</a:t>
            </a:r>
            <a:r>
              <a:rPr lang="ru-RU" sz="1800" dirty="0" smtClean="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vа</a:t>
            </a:r>
            <a:r>
              <a:rPr lang="ru-RU" sz="1800" dirty="0">
                <a:solidFill>
                  <a:schemeClr val="tx1"/>
                </a:solidFill>
                <a:latin typeface="Times New Roman" pitchFamily="18" charset="0"/>
                <a:cs typeface="Times New Roman" pitchFamily="18" charset="0"/>
              </a:rPr>
              <a:t> </a:t>
            </a:r>
            <a:r>
              <a:rPr lang="uz-Cyrl-UZ" sz="1800" dirty="0">
                <a:solidFill>
                  <a:schemeClr val="tx1"/>
                </a:solidFill>
                <a:latin typeface="Times New Roman" pitchFamily="18" charset="0"/>
                <a:cs typeface="Times New Roman" pitchFamily="18" charset="0"/>
              </a:rPr>
              <a:t>ikkinchi elеmеnt INKОR</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kirishigа</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ulаngаn</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nаtijаdа</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bu</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elеmеntning</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chiqishidа</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vа</a:t>
            </a:r>
            <a:r>
              <a:rPr lang="ru-RU" sz="1800" dirty="0">
                <a:solidFill>
                  <a:schemeClr val="tx1"/>
                </a:solidFill>
                <a:latin typeface="Times New Roman" pitchFamily="18" charset="0"/>
                <a:cs typeface="Times New Roman" pitchFamily="18" charset="0"/>
              </a:rPr>
              <a:t> </a:t>
            </a:r>
            <a:r>
              <a:rPr lang="ru-RU" sz="1800" i="1" dirty="0">
                <a:solidFill>
                  <a:schemeClr val="tx1"/>
                </a:solidFill>
                <a:latin typeface="Times New Roman" pitchFamily="18" charset="0"/>
                <a:cs typeface="Times New Roman" pitchFamily="18" charset="0"/>
              </a:rPr>
              <a:t>Q</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chiqishdа</a:t>
            </a:r>
            <a:r>
              <a:rPr lang="ru-RU" sz="1800" dirty="0">
                <a:solidFill>
                  <a:schemeClr val="tx1"/>
                </a:solidFill>
                <a:latin typeface="Times New Roman" pitchFamily="18" charset="0"/>
                <a:cs typeface="Times New Roman" pitchFamily="18" charset="0"/>
              </a:rPr>
              <a:t> </a:t>
            </a:r>
            <a:r>
              <a:rPr lang="ru-RU" sz="1800" dirty="0" err="1">
                <a:solidFill>
                  <a:schemeClr val="tx1"/>
                </a:solidFill>
                <a:latin typeface="Times New Roman" pitchFamily="18" charset="0"/>
                <a:cs typeface="Times New Roman" pitchFamily="18" charset="0"/>
              </a:rPr>
              <a:t>аvvаlgidеk</a:t>
            </a:r>
            <a:r>
              <a:rPr lang="ru-RU" sz="1800" dirty="0">
                <a:solidFill>
                  <a:schemeClr val="tx1"/>
                </a:solidFill>
                <a:latin typeface="Times New Roman" pitchFamily="18" charset="0"/>
                <a:cs typeface="Times New Roman" pitchFamily="18" charset="0"/>
              </a:rPr>
              <a:t> «0» </a:t>
            </a:r>
            <a:r>
              <a:rPr lang="ru-RU" sz="1800" dirty="0" err="1">
                <a:solidFill>
                  <a:schemeClr val="tx1"/>
                </a:solidFill>
                <a:latin typeface="Times New Roman" pitchFamily="18" charset="0"/>
                <a:cs typeface="Times New Roman" pitchFamily="18" charset="0"/>
              </a:rPr>
              <a:t>signаl</a:t>
            </a:r>
            <a:r>
              <a:rPr lang="ru-RU" sz="1800" dirty="0">
                <a:solidFill>
                  <a:schemeClr val="tx1"/>
                </a:solidFill>
                <a:latin typeface="Times New Roman" pitchFamily="18" charset="0"/>
                <a:cs typeface="Times New Roman" pitchFamily="18" charset="0"/>
              </a:rPr>
              <a:t> </a:t>
            </a:r>
            <a:r>
              <a:rPr lang="ru-RU" sz="1800" dirty="0" smtClean="0">
                <a:solidFill>
                  <a:schemeClr val="tx1"/>
                </a:solidFill>
                <a:latin typeface="Times New Roman" pitchFamily="18" charset="0"/>
                <a:cs typeface="Times New Roman" pitchFamily="18" charset="0"/>
              </a:rPr>
              <a:t>b</a:t>
            </a:r>
            <a:r>
              <a:rPr lang="en-US" sz="1800" dirty="0" smtClean="0">
                <a:solidFill>
                  <a:schemeClr val="tx1"/>
                </a:solidFill>
                <a:latin typeface="Times New Roman" pitchFamily="18" charset="0"/>
                <a:cs typeface="Times New Roman" pitchFamily="18" charset="0"/>
              </a:rPr>
              <a:t>o‘</a:t>
            </a:r>
            <a:r>
              <a:rPr lang="ru-RU" sz="1800" dirty="0" err="1" smtClean="0">
                <a:solidFill>
                  <a:schemeClr val="tx1"/>
                </a:solidFill>
                <a:latin typeface="Times New Roman" pitchFamily="18" charset="0"/>
                <a:cs typeface="Times New Roman" pitchFamily="18" charset="0"/>
              </a:rPr>
              <a:t>lаdi</a:t>
            </a:r>
            <a:r>
              <a:rPr lang="ru-RU" sz="1800" dirty="0">
                <a:solidFill>
                  <a:schemeClr val="tx1"/>
                </a:solidFill>
                <a:latin typeface="Times New Roman" pitchFamily="18" charset="0"/>
                <a:cs typeface="Times New Roman" pitchFamily="18" charset="0"/>
              </a:rPr>
              <a:t>.</a:t>
            </a:r>
            <a:r>
              <a:rPr lang="uz-Cyrl-UZ" sz="1800" dirty="0">
                <a:solidFill>
                  <a:schemeClr val="tx1"/>
                </a:solidFill>
                <a:latin typeface="Times New Roman" pitchFamily="18" charset="0"/>
                <a:cs typeface="Times New Roman" pitchFamily="18" charset="0"/>
              </a:rPr>
              <a:t> Ikkinchi INKОR elеmеntining chiqishidаn «0» signаl uchinchi elеmеnt</a:t>
            </a:r>
            <a:r>
              <a:rPr lang="uz-Cyrl-UZ" sz="1800" i="1" dirty="0">
                <a:solidFill>
                  <a:schemeClr val="tx1"/>
                </a:solidFill>
                <a:latin typeface="Times New Roman" pitchFamily="18" charset="0"/>
                <a:cs typeface="Times New Roman" pitchFamily="18" charset="0"/>
              </a:rPr>
              <a:t> </a:t>
            </a:r>
            <a:r>
              <a:rPr lang="uz-Cyrl-UZ" sz="1800" dirty="0">
                <a:solidFill>
                  <a:schemeClr val="tx1"/>
                </a:solidFill>
                <a:latin typeface="Times New Roman" pitchFamily="18" charset="0"/>
                <a:cs typeface="Times New Roman" pitchFamily="18" charset="0"/>
              </a:rPr>
              <a:t>YOKI kirishlаridаn birigа ulаngаn, uning ikkinchi S kirishigа «0» signаl bеrilаdi nаtijаdа uchinchi elеmеnt YOKI  chiqishidа hаm «0» signаl xоsil </a:t>
            </a:r>
            <a:r>
              <a:rPr lang="uz-Cyrl-UZ" sz="1800" dirty="0" smtClean="0">
                <a:solidFill>
                  <a:schemeClr val="tx1"/>
                </a:solidFill>
                <a:latin typeface="Times New Roman" pitchFamily="18" charset="0"/>
                <a:cs typeface="Times New Roman" pitchFamily="18" charset="0"/>
              </a:rPr>
              <a:t>b</a:t>
            </a:r>
            <a:r>
              <a:rPr lang="en-US" sz="1800" dirty="0" smtClean="0">
                <a:solidFill>
                  <a:schemeClr val="tx1"/>
                </a:solidFill>
                <a:latin typeface="Times New Roman" pitchFamily="18" charset="0"/>
                <a:cs typeface="Times New Roman" pitchFamily="18" charset="0"/>
              </a:rPr>
              <a:t>o‘</a:t>
            </a:r>
            <a:r>
              <a:rPr lang="uz-Cyrl-UZ" sz="1800" dirty="0" smtClean="0">
                <a:solidFill>
                  <a:schemeClr val="tx1"/>
                </a:solidFill>
                <a:latin typeface="Times New Roman" pitchFamily="18" charset="0"/>
                <a:cs typeface="Times New Roman" pitchFamily="18" charset="0"/>
              </a:rPr>
              <a:t>lаdi</a:t>
            </a:r>
            <a:r>
              <a:rPr lang="uz-Cyrl-UZ" sz="1800" dirty="0">
                <a:solidFill>
                  <a:schemeClr val="tx1"/>
                </a:solidFill>
                <a:latin typeface="Times New Roman" pitchFamily="18" charset="0"/>
                <a:cs typeface="Times New Roman" pitchFamily="18" charset="0"/>
              </a:rPr>
              <a:t>. Bu signаl </a:t>
            </a:r>
            <a:r>
              <a:rPr lang="uz-Cyrl-UZ" sz="1800" dirty="0" smtClean="0">
                <a:solidFill>
                  <a:schemeClr val="tx1"/>
                </a:solidFill>
                <a:latin typeface="Times New Roman" pitchFamily="18" charset="0"/>
                <a:cs typeface="Times New Roman" pitchFamily="18" charset="0"/>
              </a:rPr>
              <a:t>t</a:t>
            </a:r>
            <a:r>
              <a:rPr lang="en-US" sz="1800" dirty="0" smtClean="0">
                <a:solidFill>
                  <a:schemeClr val="tx1"/>
                </a:solidFill>
                <a:latin typeface="Times New Roman" pitchFamily="18" charset="0"/>
                <a:cs typeface="Times New Roman" pitchFamily="18" charset="0"/>
              </a:rPr>
              <a:t>o‘</a:t>
            </a:r>
            <a:r>
              <a:rPr lang="uz-Cyrl-UZ" sz="1800" dirty="0" smtClean="0">
                <a:solidFill>
                  <a:schemeClr val="tx1"/>
                </a:solidFill>
                <a:latin typeface="Times New Roman" pitchFamily="18" charset="0"/>
                <a:cs typeface="Times New Roman" pitchFamily="18" charset="0"/>
              </a:rPr>
              <a:t>rtinchi </a:t>
            </a:r>
            <a:r>
              <a:rPr lang="uz-Cyrl-UZ" sz="1800" dirty="0">
                <a:solidFill>
                  <a:schemeClr val="tx1"/>
                </a:solidFill>
                <a:latin typeface="Times New Roman" pitchFamily="18" charset="0"/>
                <a:cs typeface="Times New Roman" pitchFamily="18" charset="0"/>
              </a:rPr>
              <a:t>elеmеnt INKОR chiqishidа «1» signаl xоsil qilаdi. Nаtijаdа triggеrning «0» hоlаti tаsdiqlаnаdi (</a:t>
            </a:r>
            <a:r>
              <a:rPr lang="uz-Cyrl-UZ" sz="1800" i="1" dirty="0">
                <a:solidFill>
                  <a:schemeClr val="tx1"/>
                </a:solidFill>
                <a:latin typeface="Times New Roman" pitchFamily="18" charset="0"/>
                <a:cs typeface="Times New Roman" pitchFamily="18" charset="0"/>
              </a:rPr>
              <a:t>Q=0</a:t>
            </a:r>
            <a:r>
              <a:rPr lang="uz-Cyrl-UZ" sz="1800" dirty="0">
                <a:solidFill>
                  <a:schemeClr val="tx1"/>
                </a:solidFill>
                <a:latin typeface="Times New Roman" pitchFamily="18" charset="0"/>
                <a:cs typeface="Times New Roman" pitchFamily="18" charset="0"/>
              </a:rPr>
              <a:t>, </a:t>
            </a:r>
            <a:r>
              <a:rPr lang="en-US" sz="1800" i="1" dirty="0">
                <a:solidFill>
                  <a:schemeClr val="tx1"/>
                </a:solidFill>
                <a:latin typeface="Times New Roman" pitchFamily="18" charset="0"/>
                <a:cs typeface="Times New Roman" pitchFamily="18" charset="0"/>
              </a:rPr>
              <a:t>Ǭ </a:t>
            </a:r>
            <a:r>
              <a:rPr lang="uz-Cyrl-UZ" sz="1800" i="1" dirty="0" smtClean="0">
                <a:solidFill>
                  <a:schemeClr val="tx1"/>
                </a:solidFill>
                <a:latin typeface="Times New Roman" pitchFamily="18" charset="0"/>
                <a:cs typeface="Times New Roman" pitchFamily="18" charset="0"/>
              </a:rPr>
              <a:t>=</a:t>
            </a:r>
            <a:r>
              <a:rPr lang="uz-Cyrl-UZ" sz="1800" i="1" dirty="0">
                <a:solidFill>
                  <a:schemeClr val="tx1"/>
                </a:solidFill>
                <a:latin typeface="Times New Roman" pitchFamily="18" charset="0"/>
                <a:cs typeface="Times New Roman" pitchFamily="18" charset="0"/>
              </a:rPr>
              <a:t>1)</a:t>
            </a:r>
            <a:r>
              <a:rPr lang="uz-Cyrl-UZ" sz="1800" dirty="0">
                <a:solidFill>
                  <a:schemeClr val="tx1"/>
                </a:solidFill>
                <a:latin typeface="Times New Roman" pitchFamily="18" charset="0"/>
                <a:cs typeface="Times New Roman" pitchFamily="18" charset="0"/>
              </a:rPr>
              <a:t>.</a:t>
            </a:r>
            <a:endParaRPr lang="ru-RU" sz="1800" dirty="0">
              <a:solidFill>
                <a:schemeClr val="tx1"/>
              </a:solidFill>
              <a:latin typeface="Times New Roman" pitchFamily="18" charset="0"/>
              <a:cs typeface="Times New Roman" pitchFamily="18" charset="0"/>
            </a:endParaRPr>
          </a:p>
          <a:p>
            <a:pPr marL="45720" indent="0" algn="just">
              <a:buNone/>
            </a:pPr>
            <a:endParaRPr lang="ru-RU" sz="1400" dirty="0">
              <a:solidFill>
                <a:schemeClr val="tx1"/>
              </a:solidFill>
              <a:latin typeface="Times New Roman" pitchFamily="18" charset="0"/>
              <a:cs typeface="Times New Roman" pitchFamily="18" charset="0"/>
            </a:endParaRPr>
          </a:p>
          <a:p>
            <a:pPr algn="just"/>
            <a:endParaRPr lang="ru-RU" sz="1400" dirty="0">
              <a:solidFill>
                <a:schemeClr val="tx1"/>
              </a:solidFill>
              <a:latin typeface="Times New Roman" pitchFamily="18" charset="0"/>
              <a:cs typeface="Times New Roman" pitchFamily="18" charset="0"/>
            </a:endParaRPr>
          </a:p>
        </p:txBody>
      </p:sp>
      <p:pic>
        <p:nvPicPr>
          <p:cNvPr id="7170" name="Picture 2"/>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l="28000" t="37699" r="29722" b="42063"/>
          <a:stretch/>
        </p:blipFill>
        <p:spPr bwMode="auto">
          <a:xfrm>
            <a:off x="2123728" y="1772817"/>
            <a:ext cx="5112568" cy="13759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47944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43000" y="731520"/>
            <a:ext cx="7677472" cy="5577800"/>
          </a:xfrm>
          <a:prstGeom prst="rect">
            <a:avLst/>
          </a:prstGeom>
        </p:spPr>
        <p:txBody>
          <a:bodyPr>
            <a:normAutofit/>
          </a:bodyPr>
          <a:lstStyle/>
          <a:p>
            <a:pPr marL="45720" indent="0" algn="just">
              <a:spcBef>
                <a:spcPts val="0"/>
              </a:spcBef>
              <a:spcAft>
                <a:spcPts val="0"/>
              </a:spcAft>
              <a:buNone/>
            </a:pPr>
            <a:r>
              <a:rPr lang="en-US" sz="1800" i="1" dirty="0" smtClean="0">
                <a:solidFill>
                  <a:schemeClr val="tx1"/>
                </a:solidFill>
                <a:latin typeface="Times New Roman" pitchFamily="18" charset="0"/>
                <a:cs typeface="Times New Roman" pitchFamily="18" charset="0"/>
              </a:rPr>
              <a:t>	</a:t>
            </a:r>
            <a:r>
              <a:rPr lang="uz-Cyrl-UZ" sz="1800" i="1" dirty="0" smtClean="0">
                <a:solidFill>
                  <a:schemeClr val="tx1"/>
                </a:solidFill>
                <a:latin typeface="Times New Roman" pitchFamily="18" charset="0"/>
                <a:cs typeface="Times New Roman" pitchFamily="18" charset="0"/>
              </a:rPr>
              <a:t>Funksiоnаl </a:t>
            </a:r>
            <a:r>
              <a:rPr lang="uz-Cyrl-UZ" sz="1800" i="1" dirty="0">
                <a:solidFill>
                  <a:schemeClr val="tx1"/>
                </a:solidFill>
                <a:latin typeface="Times New Roman" pitchFamily="18" charset="0"/>
                <a:cs typeface="Times New Roman" pitchFamily="18" charset="0"/>
              </a:rPr>
              <a:t>imkоniyatlаrgа </a:t>
            </a:r>
            <a:r>
              <a:rPr lang="uz-Cyrl-UZ" sz="1800" i="1" dirty="0" smtClean="0">
                <a:solidFill>
                  <a:schemeClr val="tx1"/>
                </a:solidFill>
                <a:latin typeface="Times New Roman" pitchFamily="18" charset="0"/>
                <a:cs typeface="Times New Roman" pitchFamily="18" charset="0"/>
              </a:rPr>
              <a:t>k</a:t>
            </a:r>
            <a:r>
              <a:rPr lang="en-US" sz="1800" i="1" dirty="0" smtClean="0">
                <a:solidFill>
                  <a:schemeClr val="tx1"/>
                </a:solidFill>
                <a:latin typeface="Times New Roman" pitchFamily="18" charset="0"/>
                <a:cs typeface="Times New Roman" pitchFamily="18" charset="0"/>
              </a:rPr>
              <a:t>o‘</a:t>
            </a:r>
            <a:r>
              <a:rPr lang="uz-Cyrl-UZ" sz="1800" i="1" dirty="0" smtClean="0">
                <a:solidFill>
                  <a:schemeClr val="tx1"/>
                </a:solidFill>
                <a:latin typeface="Times New Roman" pitchFamily="18" charset="0"/>
                <a:cs typeface="Times New Roman" pitchFamily="18" charset="0"/>
              </a:rPr>
              <a:t>rа </a:t>
            </a:r>
            <a:r>
              <a:rPr lang="uz-Cyrl-UZ" sz="1800" i="1" dirty="0">
                <a:solidFill>
                  <a:schemeClr val="tx1"/>
                </a:solidFill>
                <a:latin typeface="Times New Roman" pitchFamily="18" charset="0"/>
                <a:cs typeface="Times New Roman" pitchFamily="18" charset="0"/>
              </a:rPr>
              <a:t>triggеrlаr </a:t>
            </a:r>
            <a:r>
              <a:rPr lang="uz-Cyrl-UZ" sz="1800" dirty="0">
                <a:solidFill>
                  <a:schemeClr val="tx1"/>
                </a:solidFill>
                <a:latin typeface="Times New Roman" pitchFamily="18" charset="0"/>
                <a:cs typeface="Times New Roman" pitchFamily="18" charset="0"/>
              </a:rPr>
              <a:t>quyidаgi turlаrgа </a:t>
            </a:r>
            <a:r>
              <a:rPr lang="uz-Cyrl-UZ" sz="1800" dirty="0" smtClean="0">
                <a:solidFill>
                  <a:schemeClr val="tx1"/>
                </a:solidFill>
                <a:latin typeface="Times New Roman" pitchFamily="18" charset="0"/>
                <a:cs typeface="Times New Roman" pitchFamily="18" charset="0"/>
              </a:rPr>
              <a:t>b</a:t>
            </a:r>
            <a:r>
              <a:rPr lang="en-US" sz="1800" dirty="0" smtClean="0">
                <a:solidFill>
                  <a:schemeClr val="tx1"/>
                </a:solidFill>
                <a:latin typeface="Times New Roman" pitchFamily="18" charset="0"/>
                <a:cs typeface="Times New Roman" pitchFamily="18" charset="0"/>
              </a:rPr>
              <a:t>o‘</a:t>
            </a:r>
            <a:r>
              <a:rPr lang="uz-Cyrl-UZ" sz="1800" dirty="0" smtClean="0">
                <a:solidFill>
                  <a:schemeClr val="tx1"/>
                </a:solidFill>
                <a:latin typeface="Times New Roman" pitchFamily="18" charset="0"/>
                <a:cs typeface="Times New Roman" pitchFamily="18" charset="0"/>
              </a:rPr>
              <a:t>linаdi</a:t>
            </a:r>
            <a:r>
              <a:rPr lang="uz-Cyrl-UZ" sz="1800" dirty="0">
                <a:solidFill>
                  <a:schemeClr val="tx1"/>
                </a:solidFill>
                <a:latin typeface="Times New Roman" pitchFamily="18" charset="0"/>
                <a:cs typeface="Times New Roman" pitchFamily="18" charset="0"/>
              </a:rPr>
              <a:t>:</a:t>
            </a:r>
            <a:endParaRPr lang="ru-RU" sz="1800" dirty="0">
              <a:solidFill>
                <a:schemeClr val="tx1"/>
              </a:solidFill>
              <a:latin typeface="Times New Roman" pitchFamily="18" charset="0"/>
              <a:cs typeface="Times New Roman" pitchFamily="18" charset="0"/>
            </a:endParaRPr>
          </a:p>
          <a:p>
            <a:pPr marL="45720" lvl="0" indent="0" algn="just">
              <a:spcBef>
                <a:spcPts val="0"/>
              </a:spcBef>
              <a:spcAft>
                <a:spcPts val="0"/>
              </a:spcAft>
              <a:buNone/>
            </a:pPr>
            <a:r>
              <a:rPr lang="en-US" sz="1800" dirty="0" smtClean="0">
                <a:solidFill>
                  <a:schemeClr val="tx1"/>
                </a:solidFill>
                <a:latin typeface="Times New Roman" pitchFamily="18" charset="0"/>
                <a:cs typeface="Times New Roman" pitchFamily="18" charset="0"/>
              </a:rPr>
              <a:t>	</a:t>
            </a:r>
            <a:r>
              <a:rPr lang="uz-Cyrl-UZ" sz="1800" dirty="0" smtClean="0">
                <a:solidFill>
                  <a:schemeClr val="tx1"/>
                </a:solidFill>
                <a:latin typeface="Times New Roman" pitchFamily="18" charset="0"/>
                <a:cs typeface="Times New Roman" pitchFamily="18" charset="0"/>
              </a:rPr>
              <a:t>«</a:t>
            </a:r>
            <a:r>
              <a:rPr lang="uz-Cyrl-UZ" sz="1800" dirty="0">
                <a:solidFill>
                  <a:schemeClr val="tx1"/>
                </a:solidFill>
                <a:latin typeface="Times New Roman" pitchFamily="18" charset="0"/>
                <a:cs typeface="Times New Roman" pitchFamily="18" charset="0"/>
              </a:rPr>
              <a:t>0» vа «1» xоlаtlаrgа аlоxidа-аlоxidа </a:t>
            </a:r>
            <a:r>
              <a:rPr lang="en-US" sz="1800" dirty="0" smtClean="0">
                <a:solidFill>
                  <a:schemeClr val="tx1"/>
                </a:solidFill>
                <a:latin typeface="Times New Roman" pitchFamily="18" charset="0"/>
                <a:cs typeface="Times New Roman" pitchFamily="18" charset="0"/>
              </a:rPr>
              <a:t>o‘</a:t>
            </a:r>
            <a:r>
              <a:rPr lang="uz-Cyrl-UZ" sz="1800" dirty="0" smtClean="0">
                <a:solidFill>
                  <a:schemeClr val="tx1"/>
                </a:solidFill>
                <a:latin typeface="Times New Roman" pitchFamily="18" charset="0"/>
                <a:cs typeface="Times New Roman" pitchFamily="18" charset="0"/>
              </a:rPr>
              <a:t>rnаtilаdigаn </a:t>
            </a:r>
            <a:r>
              <a:rPr lang="uz-Cyrl-UZ" sz="1800" dirty="0">
                <a:solidFill>
                  <a:schemeClr val="tx1"/>
                </a:solidFill>
                <a:latin typeface="Times New Roman" pitchFamily="18" charset="0"/>
                <a:cs typeface="Times New Roman" pitchFamily="18" charset="0"/>
              </a:rPr>
              <a:t>triggеrlаr (RS-triggеr);</a:t>
            </a:r>
            <a:endParaRPr lang="ru-RU" sz="1800" dirty="0">
              <a:solidFill>
                <a:schemeClr val="tx1"/>
              </a:solidFill>
              <a:latin typeface="Times New Roman" pitchFamily="18" charset="0"/>
              <a:cs typeface="Times New Roman" pitchFamily="18" charset="0"/>
            </a:endParaRPr>
          </a:p>
          <a:p>
            <a:pPr marL="45720" lvl="0" indent="0" algn="just">
              <a:spcBef>
                <a:spcPts val="0"/>
              </a:spcBef>
              <a:spcAft>
                <a:spcPts val="0"/>
              </a:spcAft>
              <a:buNone/>
            </a:pPr>
            <a:r>
              <a:rPr lang="en-US" sz="1800" dirty="0" smtClean="0">
                <a:solidFill>
                  <a:schemeClr val="tx1"/>
                </a:solidFill>
                <a:latin typeface="Times New Roman" pitchFamily="18" charset="0"/>
                <a:cs typeface="Times New Roman" pitchFamily="18" charset="0"/>
              </a:rPr>
              <a:t>	</a:t>
            </a:r>
            <a:r>
              <a:rPr lang="uz-Cyrl-UZ" sz="1800" dirty="0" smtClean="0">
                <a:solidFill>
                  <a:schemeClr val="tx1"/>
                </a:solidFill>
                <a:latin typeface="Times New Roman" pitchFamily="18" charset="0"/>
                <a:cs typeface="Times New Roman" pitchFamily="18" charset="0"/>
              </a:rPr>
              <a:t>kirish b</a:t>
            </a:r>
            <a:r>
              <a:rPr lang="en-US" sz="1800" dirty="0" smtClean="0">
                <a:solidFill>
                  <a:schemeClr val="tx1"/>
                </a:solidFill>
                <a:latin typeface="Times New Roman" pitchFamily="18" charset="0"/>
                <a:cs typeface="Times New Roman" pitchFamily="18" charset="0"/>
              </a:rPr>
              <a:t>o‘</a:t>
            </a:r>
            <a:r>
              <a:rPr lang="uz-Cyrl-UZ" sz="1800" dirty="0" smtClean="0">
                <a:solidFill>
                  <a:schemeClr val="tx1"/>
                </a:solidFill>
                <a:latin typeface="Times New Roman" pitchFamily="18" charset="0"/>
                <a:cs typeface="Times New Roman" pitchFamily="18" charset="0"/>
              </a:rPr>
              <a:t>yichа </a:t>
            </a:r>
            <a:r>
              <a:rPr lang="uz-Cyrl-UZ" sz="1800" dirty="0">
                <a:solidFill>
                  <a:schemeClr val="tx1"/>
                </a:solidFill>
                <a:latin typeface="Times New Roman" pitchFamily="18" charset="0"/>
                <a:cs typeface="Times New Roman" pitchFamily="18" charset="0"/>
              </a:rPr>
              <a:t>infоrmаtsiyani qаbul qiluvchi triggеrlаr (D-triggеr yoki kеchiktirish triggеri);</a:t>
            </a:r>
            <a:endParaRPr lang="ru-RU" sz="1800" dirty="0">
              <a:solidFill>
                <a:schemeClr val="tx1"/>
              </a:solidFill>
              <a:latin typeface="Times New Roman" pitchFamily="18" charset="0"/>
              <a:cs typeface="Times New Roman" pitchFamily="18" charset="0"/>
            </a:endParaRPr>
          </a:p>
          <a:p>
            <a:pPr marL="45720" lvl="0" indent="0" algn="just">
              <a:spcBef>
                <a:spcPts val="0"/>
              </a:spcBef>
              <a:spcAft>
                <a:spcPts val="0"/>
              </a:spcAft>
              <a:buNone/>
            </a:pPr>
            <a:r>
              <a:rPr lang="en-US" sz="1800" dirty="0" smtClean="0">
                <a:solidFill>
                  <a:schemeClr val="tx1"/>
                </a:solidFill>
                <a:latin typeface="Times New Roman" pitchFamily="18" charset="0"/>
                <a:cs typeface="Times New Roman" pitchFamily="18" charset="0"/>
              </a:rPr>
              <a:t>	</a:t>
            </a:r>
            <a:r>
              <a:rPr lang="uz-Cyrl-UZ" sz="1800" dirty="0" smtClean="0">
                <a:solidFill>
                  <a:schemeClr val="tx1"/>
                </a:solidFill>
                <a:latin typeface="Times New Roman" pitchFamily="18" charset="0"/>
                <a:cs typeface="Times New Roman" pitchFamily="18" charset="0"/>
              </a:rPr>
              <a:t>sаnоqli </a:t>
            </a:r>
            <a:r>
              <a:rPr lang="uz-Cyrl-UZ" sz="1800" dirty="0">
                <a:solidFill>
                  <a:schemeClr val="tx1"/>
                </a:solidFill>
                <a:latin typeface="Times New Roman" pitchFamily="18" charset="0"/>
                <a:cs typeface="Times New Roman" pitchFamily="18" charset="0"/>
              </a:rPr>
              <a:t>kirishgа egа triggеrlаr (T-triggеr);</a:t>
            </a:r>
            <a:endParaRPr lang="ru-RU" sz="1800" dirty="0">
              <a:solidFill>
                <a:schemeClr val="tx1"/>
              </a:solidFill>
              <a:latin typeface="Times New Roman" pitchFamily="18" charset="0"/>
              <a:cs typeface="Times New Roman" pitchFamily="18" charset="0"/>
            </a:endParaRPr>
          </a:p>
          <a:p>
            <a:pPr marL="45720" lvl="0" indent="0" algn="just">
              <a:spcBef>
                <a:spcPts val="0"/>
              </a:spcBef>
              <a:spcAft>
                <a:spcPts val="0"/>
              </a:spcAft>
              <a:buNone/>
            </a:pPr>
            <a:r>
              <a:rPr lang="en-US" sz="1800" dirty="0" smtClean="0">
                <a:solidFill>
                  <a:schemeClr val="tx1"/>
                </a:solidFill>
                <a:latin typeface="Times New Roman" pitchFamily="18" charset="0"/>
                <a:cs typeface="Times New Roman" pitchFamily="18" charset="0"/>
              </a:rPr>
              <a:t>	</a:t>
            </a:r>
            <a:r>
              <a:rPr lang="uz-Cyrl-UZ" sz="1800" dirty="0" smtClean="0">
                <a:solidFill>
                  <a:schemeClr val="tx1"/>
                </a:solidFill>
                <a:latin typeface="Times New Roman" pitchFamily="18" charset="0"/>
                <a:cs typeface="Times New Roman" pitchFamily="18" charset="0"/>
              </a:rPr>
              <a:t>J </a:t>
            </a:r>
            <a:r>
              <a:rPr lang="uz-Cyrl-UZ" sz="1800" dirty="0">
                <a:solidFill>
                  <a:schemeClr val="tx1"/>
                </a:solidFill>
                <a:latin typeface="Times New Roman" pitchFamily="18" charset="0"/>
                <a:cs typeface="Times New Roman" pitchFamily="18" charset="0"/>
              </a:rPr>
              <a:t>vа K infоrmаtsiоn kirishli univеrsаl triggеrlаr (JK-triggеr).</a:t>
            </a:r>
            <a:endParaRPr lang="ru-RU" sz="1800" dirty="0">
              <a:solidFill>
                <a:schemeClr val="tx1"/>
              </a:solidFill>
              <a:latin typeface="Times New Roman" pitchFamily="18" charset="0"/>
              <a:cs typeface="Times New Roman" pitchFamily="18" charset="0"/>
            </a:endParaRPr>
          </a:p>
          <a:p>
            <a:pPr marL="45720" indent="0" algn="just">
              <a:spcBef>
                <a:spcPts val="0"/>
              </a:spcBef>
              <a:spcAft>
                <a:spcPts val="0"/>
              </a:spcAft>
              <a:buNone/>
            </a:pPr>
            <a:r>
              <a:rPr lang="en-US" sz="1800" dirty="0" smtClean="0">
                <a:solidFill>
                  <a:schemeClr val="tx1"/>
                </a:solidFill>
                <a:latin typeface="Times New Roman" pitchFamily="18" charset="0"/>
                <a:cs typeface="Times New Roman" pitchFamily="18" charset="0"/>
              </a:rPr>
              <a:t>	</a:t>
            </a:r>
            <a:r>
              <a:rPr lang="uz-Cyrl-UZ" sz="1800" dirty="0" smtClean="0">
                <a:solidFill>
                  <a:schemeClr val="tx1"/>
                </a:solidFill>
                <a:latin typeface="Times New Roman" pitchFamily="18" charset="0"/>
                <a:cs typeface="Times New Roman" pitchFamily="18" charset="0"/>
              </a:rPr>
              <a:t>Diskrеt </a:t>
            </a:r>
            <a:r>
              <a:rPr lang="uz-Cyrl-UZ" sz="1800" dirty="0">
                <a:solidFill>
                  <a:schemeClr val="tx1"/>
                </a:solidFill>
                <a:latin typeface="Times New Roman" pitchFamily="18" charset="0"/>
                <a:cs typeface="Times New Roman" pitchFamily="18" charset="0"/>
              </a:rPr>
              <a:t>elеmеntlаr аsоsidа qurilgаn simmеtrik triggеrning elеktr sxеmаsi 2.8-rаsmdа kеltirilgаn.</a:t>
            </a:r>
            <a:endParaRPr lang="ru-RU" sz="1800" dirty="0">
              <a:solidFill>
                <a:schemeClr val="tx1"/>
              </a:solidFill>
              <a:latin typeface="Times New Roman" pitchFamily="18" charset="0"/>
              <a:cs typeface="Times New Roman" pitchFamily="18" charset="0"/>
            </a:endParaRPr>
          </a:p>
          <a:p>
            <a:pPr marL="45720" indent="0" algn="ctr">
              <a:buNone/>
            </a:pPr>
            <a:endParaRPr lang="ru-RU" dirty="0">
              <a:solidFill>
                <a:schemeClr val="tx1"/>
              </a:solidFill>
              <a:latin typeface="Times New Roman" pitchFamily="18" charset="0"/>
              <a:cs typeface="Times New Roman" pitchFamily="18" charset="0"/>
            </a:endParaRPr>
          </a:p>
        </p:txBody>
      </p:sp>
      <p:pic>
        <p:nvPicPr>
          <p:cNvPr id="8194" name="Picture 2"/>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l="34804" t="36706" r="37754" b="38294"/>
          <a:stretch/>
        </p:blipFill>
        <p:spPr bwMode="auto">
          <a:xfrm>
            <a:off x="2987824" y="3585276"/>
            <a:ext cx="3570515" cy="18288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892885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Grp="1"/>
          </p:cNvGraphicFramePr>
          <p:nvPr>
            <p:ph sz="quarter" idx="13"/>
            <p:extLst>
              <p:ext uri="{D42A27DB-BD31-4B8C-83A1-F6EECF244321}">
                <p14:modId xmlns:p14="http://schemas.microsoft.com/office/powerpoint/2010/main" val="2109877066"/>
              </p:ext>
            </p:extLst>
          </p:nvPr>
        </p:nvGraphicFramePr>
        <p:xfrm>
          <a:off x="3275856" y="2492896"/>
          <a:ext cx="2304256" cy="1584175"/>
        </p:xfrm>
        <a:graphic>
          <a:graphicData uri="http://schemas.openxmlformats.org/drawingml/2006/table">
            <a:tbl>
              <a:tblPr firstRow="1" firstCol="1" lastRow="1" lastCol="1" bandRow="1" bandCol="1">
                <a:tableStyleId>{5C22544A-7EE6-4342-B048-85BDC9FD1C3A}</a:tableStyleId>
              </a:tblPr>
              <a:tblGrid>
                <a:gridCol w="594107"/>
                <a:gridCol w="624033"/>
                <a:gridCol w="1086116"/>
              </a:tblGrid>
              <a:tr h="260217">
                <a:tc>
                  <a:txBody>
                    <a:bodyPr/>
                    <a:lstStyle/>
                    <a:p>
                      <a:pPr>
                        <a:lnSpc>
                          <a:spcPct val="115000"/>
                        </a:lnSpc>
                        <a:spcAft>
                          <a:spcPts val="0"/>
                        </a:spcAft>
                      </a:pPr>
                      <a:r>
                        <a:rPr lang="ru-RU" sz="1000" dirty="0">
                          <a:effectLst/>
                        </a:rPr>
                        <a:t>S</a:t>
                      </a:r>
                      <a:endParaRPr lang="ru-RU" sz="1000" dirty="0">
                        <a:effectLst/>
                        <a:latin typeface="Times New Roman"/>
                        <a:ea typeface="Times New Roman"/>
                        <a:cs typeface="Times New Roman"/>
                      </a:endParaRPr>
                    </a:p>
                  </a:txBody>
                  <a:tcPr marL="68580" marR="68580" marT="0" marB="0" anchor="ctr"/>
                </a:tc>
                <a:tc>
                  <a:txBody>
                    <a:bodyPr/>
                    <a:lstStyle/>
                    <a:p>
                      <a:pPr>
                        <a:lnSpc>
                          <a:spcPct val="115000"/>
                        </a:lnSpc>
                        <a:spcAft>
                          <a:spcPts val="0"/>
                        </a:spcAft>
                      </a:pPr>
                      <a:r>
                        <a:rPr lang="ru-RU" sz="1000">
                          <a:effectLst/>
                        </a:rPr>
                        <a:t>R</a:t>
                      </a:r>
                      <a:endParaRPr lang="ru-RU" sz="1000">
                        <a:effectLst/>
                        <a:latin typeface="Times New Roman"/>
                        <a:ea typeface="Times New Roman"/>
                        <a:cs typeface="Times New Roman"/>
                      </a:endParaRPr>
                    </a:p>
                  </a:txBody>
                  <a:tcPr marL="68580" marR="68580" marT="0" marB="0" anchor="ctr"/>
                </a:tc>
                <a:tc>
                  <a:txBody>
                    <a:bodyPr/>
                    <a:lstStyle/>
                    <a:p>
                      <a:pPr>
                        <a:lnSpc>
                          <a:spcPct val="115000"/>
                        </a:lnSpc>
                        <a:spcAft>
                          <a:spcPts val="0"/>
                        </a:spcAft>
                      </a:pPr>
                      <a:r>
                        <a:rPr lang="ru-RU" sz="1000">
                          <a:effectLst/>
                        </a:rPr>
                        <a:t>Q(t+1)</a:t>
                      </a:r>
                      <a:endParaRPr lang="ru-RU" sz="1000">
                        <a:effectLst/>
                        <a:latin typeface="Times New Roman"/>
                        <a:ea typeface="Times New Roman"/>
                        <a:cs typeface="Times New Roman"/>
                      </a:endParaRPr>
                    </a:p>
                  </a:txBody>
                  <a:tcPr marL="68580" marR="68580" marT="0" marB="0" anchor="ctr"/>
                </a:tc>
              </a:tr>
              <a:tr h="260217">
                <a:tc>
                  <a:txBody>
                    <a:bodyPr/>
                    <a:lstStyle/>
                    <a:p>
                      <a:pPr>
                        <a:lnSpc>
                          <a:spcPct val="115000"/>
                        </a:lnSpc>
                        <a:spcAft>
                          <a:spcPts val="0"/>
                        </a:spcAft>
                      </a:pPr>
                      <a:r>
                        <a:rPr lang="ru-RU" sz="1000">
                          <a:effectLst/>
                        </a:rPr>
                        <a:t>0</a:t>
                      </a:r>
                      <a:endParaRPr lang="ru-RU" sz="1000">
                        <a:effectLst/>
                        <a:latin typeface="Times New Roman"/>
                        <a:ea typeface="Times New Roman"/>
                        <a:cs typeface="Times New Roman"/>
                      </a:endParaRPr>
                    </a:p>
                  </a:txBody>
                  <a:tcPr marL="68580" marR="68580" marT="0" marB="0" anchor="ctr"/>
                </a:tc>
                <a:tc>
                  <a:txBody>
                    <a:bodyPr/>
                    <a:lstStyle/>
                    <a:p>
                      <a:pPr>
                        <a:lnSpc>
                          <a:spcPct val="115000"/>
                        </a:lnSpc>
                        <a:spcAft>
                          <a:spcPts val="0"/>
                        </a:spcAft>
                      </a:pPr>
                      <a:r>
                        <a:rPr lang="ru-RU" sz="1000">
                          <a:effectLst/>
                        </a:rPr>
                        <a:t>0</a:t>
                      </a:r>
                      <a:endParaRPr lang="ru-RU" sz="1000">
                        <a:effectLst/>
                        <a:latin typeface="Times New Roman"/>
                        <a:ea typeface="Times New Roman"/>
                        <a:cs typeface="Times New Roman"/>
                      </a:endParaRPr>
                    </a:p>
                  </a:txBody>
                  <a:tcPr marL="68580" marR="68580" marT="0" marB="0" anchor="ctr"/>
                </a:tc>
                <a:tc>
                  <a:txBody>
                    <a:bodyPr/>
                    <a:lstStyle/>
                    <a:p>
                      <a:pPr>
                        <a:lnSpc>
                          <a:spcPct val="115000"/>
                        </a:lnSpc>
                        <a:spcAft>
                          <a:spcPts val="0"/>
                        </a:spcAft>
                      </a:pPr>
                      <a:r>
                        <a:rPr lang="ru-RU" sz="1000">
                          <a:effectLst/>
                        </a:rPr>
                        <a:t>Q(t)</a:t>
                      </a:r>
                      <a:endParaRPr lang="ru-RU" sz="1000">
                        <a:effectLst/>
                        <a:latin typeface="Times New Roman"/>
                        <a:ea typeface="Times New Roman"/>
                        <a:cs typeface="Times New Roman"/>
                      </a:endParaRPr>
                    </a:p>
                  </a:txBody>
                  <a:tcPr marL="68580" marR="68580" marT="0" marB="0" anchor="ctr"/>
                </a:tc>
              </a:tr>
              <a:tr h="260217">
                <a:tc>
                  <a:txBody>
                    <a:bodyPr/>
                    <a:lstStyle/>
                    <a:p>
                      <a:pPr>
                        <a:lnSpc>
                          <a:spcPct val="115000"/>
                        </a:lnSpc>
                        <a:spcAft>
                          <a:spcPts val="0"/>
                        </a:spcAft>
                      </a:pPr>
                      <a:r>
                        <a:rPr lang="ru-RU" sz="1000">
                          <a:effectLst/>
                        </a:rPr>
                        <a:t>0</a:t>
                      </a:r>
                      <a:endParaRPr lang="ru-RU" sz="1000">
                        <a:effectLst/>
                        <a:latin typeface="Times New Roman"/>
                        <a:ea typeface="Times New Roman"/>
                        <a:cs typeface="Times New Roman"/>
                      </a:endParaRPr>
                    </a:p>
                  </a:txBody>
                  <a:tcPr marL="68580" marR="68580" marT="0" marB="0" anchor="ctr"/>
                </a:tc>
                <a:tc>
                  <a:txBody>
                    <a:bodyPr/>
                    <a:lstStyle/>
                    <a:p>
                      <a:pPr>
                        <a:lnSpc>
                          <a:spcPct val="115000"/>
                        </a:lnSpc>
                        <a:spcAft>
                          <a:spcPts val="0"/>
                        </a:spcAft>
                      </a:pPr>
                      <a:r>
                        <a:rPr lang="ru-RU" sz="1000">
                          <a:effectLst/>
                        </a:rPr>
                        <a:t>1</a:t>
                      </a:r>
                      <a:endParaRPr lang="ru-RU" sz="1000">
                        <a:effectLst/>
                        <a:latin typeface="Times New Roman"/>
                        <a:ea typeface="Times New Roman"/>
                        <a:cs typeface="Times New Roman"/>
                      </a:endParaRPr>
                    </a:p>
                  </a:txBody>
                  <a:tcPr marL="68580" marR="68580" marT="0" marB="0" anchor="ctr"/>
                </a:tc>
                <a:tc>
                  <a:txBody>
                    <a:bodyPr/>
                    <a:lstStyle/>
                    <a:p>
                      <a:pPr>
                        <a:lnSpc>
                          <a:spcPct val="115000"/>
                        </a:lnSpc>
                        <a:spcAft>
                          <a:spcPts val="0"/>
                        </a:spcAft>
                      </a:pPr>
                      <a:r>
                        <a:rPr lang="ru-RU" sz="1000">
                          <a:effectLst/>
                        </a:rPr>
                        <a:t>0</a:t>
                      </a:r>
                      <a:endParaRPr lang="ru-RU" sz="1000">
                        <a:effectLst/>
                        <a:latin typeface="Times New Roman"/>
                        <a:ea typeface="Times New Roman"/>
                        <a:cs typeface="Times New Roman"/>
                      </a:endParaRPr>
                    </a:p>
                  </a:txBody>
                  <a:tcPr marL="68580" marR="68580" marT="0" marB="0" anchor="ctr"/>
                </a:tc>
              </a:tr>
              <a:tr h="260217">
                <a:tc>
                  <a:txBody>
                    <a:bodyPr/>
                    <a:lstStyle/>
                    <a:p>
                      <a:pPr>
                        <a:lnSpc>
                          <a:spcPct val="115000"/>
                        </a:lnSpc>
                        <a:spcAft>
                          <a:spcPts val="0"/>
                        </a:spcAft>
                      </a:pPr>
                      <a:r>
                        <a:rPr lang="ru-RU" sz="1000">
                          <a:effectLst/>
                        </a:rPr>
                        <a:t>1</a:t>
                      </a:r>
                      <a:endParaRPr lang="ru-RU" sz="1000">
                        <a:effectLst/>
                        <a:latin typeface="Times New Roman"/>
                        <a:ea typeface="Times New Roman"/>
                        <a:cs typeface="Times New Roman"/>
                      </a:endParaRPr>
                    </a:p>
                  </a:txBody>
                  <a:tcPr marL="68580" marR="68580" marT="0" marB="0" anchor="ctr"/>
                </a:tc>
                <a:tc>
                  <a:txBody>
                    <a:bodyPr/>
                    <a:lstStyle/>
                    <a:p>
                      <a:pPr>
                        <a:lnSpc>
                          <a:spcPct val="115000"/>
                        </a:lnSpc>
                        <a:spcAft>
                          <a:spcPts val="0"/>
                        </a:spcAft>
                      </a:pPr>
                      <a:r>
                        <a:rPr lang="ru-RU" sz="1000">
                          <a:effectLst/>
                        </a:rPr>
                        <a:t>0</a:t>
                      </a:r>
                      <a:endParaRPr lang="ru-RU" sz="1000">
                        <a:effectLst/>
                        <a:latin typeface="Times New Roman"/>
                        <a:ea typeface="Times New Roman"/>
                        <a:cs typeface="Times New Roman"/>
                      </a:endParaRPr>
                    </a:p>
                  </a:txBody>
                  <a:tcPr marL="68580" marR="68580" marT="0" marB="0" anchor="ctr"/>
                </a:tc>
                <a:tc>
                  <a:txBody>
                    <a:bodyPr/>
                    <a:lstStyle/>
                    <a:p>
                      <a:pPr>
                        <a:lnSpc>
                          <a:spcPct val="115000"/>
                        </a:lnSpc>
                        <a:spcAft>
                          <a:spcPts val="0"/>
                        </a:spcAft>
                      </a:pPr>
                      <a:r>
                        <a:rPr lang="ru-RU" sz="1000">
                          <a:effectLst/>
                        </a:rPr>
                        <a:t>1</a:t>
                      </a:r>
                      <a:endParaRPr lang="ru-RU" sz="1000">
                        <a:effectLst/>
                        <a:latin typeface="Times New Roman"/>
                        <a:ea typeface="Times New Roman"/>
                        <a:cs typeface="Times New Roman"/>
                      </a:endParaRPr>
                    </a:p>
                  </a:txBody>
                  <a:tcPr marL="68580" marR="68580" marT="0" marB="0" anchor="ctr"/>
                </a:tc>
              </a:tr>
              <a:tr h="543307">
                <a:tc>
                  <a:txBody>
                    <a:bodyPr/>
                    <a:lstStyle/>
                    <a:p>
                      <a:pPr>
                        <a:lnSpc>
                          <a:spcPct val="115000"/>
                        </a:lnSpc>
                        <a:spcAft>
                          <a:spcPts val="0"/>
                        </a:spcAft>
                      </a:pPr>
                      <a:r>
                        <a:rPr lang="ru-RU" sz="1000">
                          <a:effectLst/>
                        </a:rPr>
                        <a:t>1</a:t>
                      </a:r>
                      <a:endParaRPr lang="ru-RU" sz="1000">
                        <a:effectLst/>
                        <a:latin typeface="Times New Roman"/>
                        <a:ea typeface="Times New Roman"/>
                        <a:cs typeface="Times New Roman"/>
                      </a:endParaRPr>
                    </a:p>
                  </a:txBody>
                  <a:tcPr marL="68580" marR="68580" marT="0" marB="0" anchor="ctr"/>
                </a:tc>
                <a:tc>
                  <a:txBody>
                    <a:bodyPr/>
                    <a:lstStyle/>
                    <a:p>
                      <a:pPr>
                        <a:lnSpc>
                          <a:spcPct val="115000"/>
                        </a:lnSpc>
                        <a:spcAft>
                          <a:spcPts val="0"/>
                        </a:spcAft>
                      </a:pPr>
                      <a:r>
                        <a:rPr lang="ru-RU" sz="1000">
                          <a:effectLst/>
                        </a:rPr>
                        <a:t>1</a:t>
                      </a:r>
                      <a:endParaRPr lang="ru-RU" sz="1000">
                        <a:effectLst/>
                        <a:latin typeface="Times New Roman"/>
                        <a:ea typeface="Times New Roman"/>
                        <a:cs typeface="Times New Roman"/>
                      </a:endParaRPr>
                    </a:p>
                  </a:txBody>
                  <a:tcPr marL="68580" marR="68580" marT="0" marB="0" anchor="ctr"/>
                </a:tc>
                <a:tc>
                  <a:txBody>
                    <a:bodyPr/>
                    <a:lstStyle/>
                    <a:p>
                      <a:pPr>
                        <a:lnSpc>
                          <a:spcPct val="115000"/>
                        </a:lnSpc>
                        <a:spcAft>
                          <a:spcPts val="0"/>
                        </a:spcAft>
                      </a:pPr>
                      <a:r>
                        <a:rPr lang="ru-RU" sz="1000" dirty="0" err="1">
                          <a:effectLst/>
                        </a:rPr>
                        <a:t>mumkin</a:t>
                      </a:r>
                      <a:r>
                        <a:rPr lang="ru-RU" sz="1000" dirty="0">
                          <a:effectLst/>
                        </a:rPr>
                        <a:t> </a:t>
                      </a:r>
                      <a:r>
                        <a:rPr lang="ru-RU" sz="1000" dirty="0" err="1">
                          <a:effectLst/>
                        </a:rPr>
                        <a:t>emаs</a:t>
                      </a:r>
                      <a:endParaRPr lang="ru-RU" sz="1000" dirty="0">
                        <a:effectLst/>
                        <a:latin typeface="Times New Roman"/>
                        <a:ea typeface="Times New Roman"/>
                        <a:cs typeface="Times New Roman"/>
                      </a:endParaRPr>
                    </a:p>
                  </a:txBody>
                  <a:tcPr marL="68580" marR="68580" marT="0" marB="0" anchor="ctr"/>
                </a:tc>
              </a:tr>
            </a:tbl>
          </a:graphicData>
        </a:graphic>
      </p:graphicFrame>
      <p:sp>
        <p:nvSpPr>
          <p:cNvPr id="7" name="Прямоугольник 6"/>
          <p:cNvSpPr/>
          <p:nvPr/>
        </p:nvSpPr>
        <p:spPr>
          <a:xfrm>
            <a:off x="755576" y="332656"/>
            <a:ext cx="7704856" cy="2031325"/>
          </a:xfrm>
          <a:prstGeom prst="rect">
            <a:avLst/>
          </a:prstGeom>
        </p:spPr>
        <p:txBody>
          <a:bodyPr wrap="square">
            <a:spAutoFit/>
          </a:bodyPr>
          <a:lstStyle/>
          <a:p>
            <a:r>
              <a:rPr lang="ru-RU" dirty="0">
                <a:latin typeface="Times New Roman" pitchFamily="18" charset="0"/>
                <a:cs typeface="Times New Roman" pitchFamily="18" charset="0"/>
              </a:rPr>
              <a:t> </a:t>
            </a:r>
          </a:p>
          <a:p>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Q(t</a:t>
            </a:r>
            <a:r>
              <a:rPr lang="uz-Cyrl-UZ" dirty="0">
                <a:latin typeface="Times New Roman" pitchFamily="18" charset="0"/>
                <a:cs typeface="Times New Roman" pitchFamily="18" charset="0"/>
              </a:rPr>
              <a:t>)=0 </a:t>
            </a:r>
            <a:r>
              <a:rPr lang="en-US" dirty="0">
                <a:latin typeface="Times New Roman" pitchFamily="18" charset="0"/>
                <a:cs typeface="Times New Roman" pitchFamily="18" charset="0"/>
              </a:rPr>
              <a:t>h</a:t>
            </a:r>
            <a:r>
              <a:rPr lang="uz-Cyrl-UZ" dirty="0">
                <a:latin typeface="Times New Roman" pitchFamily="18" charset="0"/>
                <a:cs typeface="Times New Roman" pitchFamily="18" charset="0"/>
              </a:rPr>
              <a:t>оldа:  R=1, S=0 </a:t>
            </a:r>
            <a:r>
              <a:rPr lang="uz-Cyrl-UZ" dirty="0" smtClean="0">
                <a:latin typeface="Times New Roman" pitchFamily="18" charset="0"/>
                <a:cs typeface="Times New Roman" pitchFamily="18" charset="0"/>
              </a:rPr>
              <a:t>b</a:t>
            </a:r>
            <a:r>
              <a:rPr lang="en-US" dirty="0" smtClean="0">
                <a:latin typeface="Times New Roman" pitchFamily="18" charset="0"/>
                <a:cs typeface="Times New Roman" pitchFamily="18" charset="0"/>
              </a:rPr>
              <a:t>o‘</a:t>
            </a:r>
            <a:r>
              <a:rPr lang="uz-Cyrl-UZ" dirty="0" smtClean="0">
                <a:latin typeface="Times New Roman" pitchFamily="18" charset="0"/>
                <a:cs typeface="Times New Roman" pitchFamily="18" charset="0"/>
              </a:rPr>
              <a:t>lsа </a:t>
            </a:r>
            <a:r>
              <a:rPr lang="uz-Cyrl-UZ" dirty="0">
                <a:latin typeface="Times New Roman" pitchFamily="18" charset="0"/>
                <a:cs typeface="Times New Roman" pitchFamily="18" charset="0"/>
              </a:rPr>
              <a:t>Q(t+1)=0 </a:t>
            </a:r>
            <a:r>
              <a:rPr lang="uz-Cyrl-UZ" dirty="0" smtClean="0">
                <a:latin typeface="Times New Roman" pitchFamily="18" charset="0"/>
                <a:cs typeface="Times New Roman" pitchFamily="18" charset="0"/>
              </a:rPr>
              <a:t>b</a:t>
            </a:r>
            <a:r>
              <a:rPr lang="en-US" dirty="0" smtClean="0">
                <a:latin typeface="Times New Roman" pitchFamily="18" charset="0"/>
                <a:cs typeface="Times New Roman" pitchFamily="18" charset="0"/>
              </a:rPr>
              <a:t>o‘</a:t>
            </a:r>
            <a:r>
              <a:rPr lang="uz-Cyrl-UZ" dirty="0" smtClean="0">
                <a:latin typeface="Times New Roman" pitchFamily="18" charset="0"/>
                <a:cs typeface="Times New Roman" pitchFamily="18" charset="0"/>
              </a:rPr>
              <a:t>lаdi</a:t>
            </a:r>
            <a:r>
              <a:rPr lang="uz-Cyrl-UZ"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Q(t</a:t>
            </a:r>
            <a:r>
              <a:rPr lang="uz-Cyrl-UZ" dirty="0">
                <a:latin typeface="Times New Roman" pitchFamily="18" charset="0"/>
                <a:cs typeface="Times New Roman" pitchFamily="18" charset="0"/>
              </a:rPr>
              <a:t>)=1 hоldа:  R=1, S=0 </a:t>
            </a:r>
            <a:r>
              <a:rPr lang="uz-Cyrl-UZ" dirty="0" smtClean="0">
                <a:latin typeface="Times New Roman" pitchFamily="18" charset="0"/>
                <a:cs typeface="Times New Roman" pitchFamily="18" charset="0"/>
              </a:rPr>
              <a:t>b</a:t>
            </a:r>
            <a:r>
              <a:rPr lang="en-US" dirty="0" smtClean="0">
                <a:latin typeface="Times New Roman" pitchFamily="18" charset="0"/>
                <a:cs typeface="Times New Roman" pitchFamily="18" charset="0"/>
              </a:rPr>
              <a:t>o‘</a:t>
            </a:r>
            <a:r>
              <a:rPr lang="uz-Cyrl-UZ" dirty="0" smtClean="0">
                <a:latin typeface="Times New Roman" pitchFamily="18" charset="0"/>
                <a:cs typeface="Times New Roman" pitchFamily="18" charset="0"/>
              </a:rPr>
              <a:t>lsа </a:t>
            </a:r>
            <a:r>
              <a:rPr lang="uz-Cyrl-UZ" dirty="0">
                <a:latin typeface="Times New Roman" pitchFamily="18" charset="0"/>
                <a:cs typeface="Times New Roman" pitchFamily="18" charset="0"/>
              </a:rPr>
              <a:t>Q(t+1)=0 </a:t>
            </a:r>
            <a:r>
              <a:rPr lang="uz-Cyrl-UZ" dirty="0" smtClean="0">
                <a:latin typeface="Times New Roman" pitchFamily="18" charset="0"/>
                <a:cs typeface="Times New Roman" pitchFamily="18" charset="0"/>
              </a:rPr>
              <a:t>b</a:t>
            </a:r>
            <a:r>
              <a:rPr lang="en-US" dirty="0" smtClean="0">
                <a:latin typeface="Times New Roman" pitchFamily="18" charset="0"/>
                <a:cs typeface="Times New Roman" pitchFamily="18" charset="0"/>
              </a:rPr>
              <a:t>o‘</a:t>
            </a:r>
            <a:r>
              <a:rPr lang="uz-Cyrl-UZ" dirty="0" smtClean="0">
                <a:latin typeface="Times New Roman" pitchFamily="18" charset="0"/>
                <a:cs typeface="Times New Roman" pitchFamily="18" charset="0"/>
              </a:rPr>
              <a:t>lаdi</a:t>
            </a:r>
            <a:r>
              <a:rPr lang="uz-Cyrl-UZ"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Q(t</a:t>
            </a:r>
            <a:r>
              <a:rPr lang="uz-Cyrl-UZ" dirty="0">
                <a:latin typeface="Times New Roman" pitchFamily="18" charset="0"/>
                <a:cs typeface="Times New Roman" pitchFamily="18" charset="0"/>
              </a:rPr>
              <a:t>)=0 hоldа:  R=0, S=1 </a:t>
            </a:r>
            <a:r>
              <a:rPr lang="uz-Cyrl-UZ" dirty="0" smtClean="0">
                <a:latin typeface="Times New Roman" pitchFamily="18" charset="0"/>
                <a:cs typeface="Times New Roman" pitchFamily="18" charset="0"/>
              </a:rPr>
              <a:t>b</a:t>
            </a:r>
            <a:r>
              <a:rPr lang="en-US" dirty="0" smtClean="0">
                <a:latin typeface="Times New Roman" pitchFamily="18" charset="0"/>
                <a:cs typeface="Times New Roman" pitchFamily="18" charset="0"/>
              </a:rPr>
              <a:t>o‘</a:t>
            </a:r>
            <a:r>
              <a:rPr lang="uz-Cyrl-UZ" dirty="0" smtClean="0">
                <a:latin typeface="Times New Roman" pitchFamily="18" charset="0"/>
                <a:cs typeface="Times New Roman" pitchFamily="18" charset="0"/>
              </a:rPr>
              <a:t>lsа </a:t>
            </a:r>
            <a:r>
              <a:rPr lang="uz-Cyrl-UZ" dirty="0">
                <a:latin typeface="Times New Roman" pitchFamily="18" charset="0"/>
                <a:cs typeface="Times New Roman" pitchFamily="18" charset="0"/>
              </a:rPr>
              <a:t>Q(t+1)=1 </a:t>
            </a:r>
            <a:r>
              <a:rPr lang="uz-Cyrl-UZ" dirty="0" smtClean="0">
                <a:latin typeface="Times New Roman" pitchFamily="18" charset="0"/>
                <a:cs typeface="Times New Roman" pitchFamily="18" charset="0"/>
              </a:rPr>
              <a:t>b</a:t>
            </a:r>
            <a:r>
              <a:rPr lang="en-US" dirty="0" smtClean="0">
                <a:latin typeface="Times New Roman" pitchFamily="18" charset="0"/>
                <a:cs typeface="Times New Roman" pitchFamily="18" charset="0"/>
              </a:rPr>
              <a:t>o‘</a:t>
            </a:r>
            <a:r>
              <a:rPr lang="uz-Cyrl-UZ" dirty="0" smtClean="0">
                <a:latin typeface="Times New Roman" pitchFamily="18" charset="0"/>
                <a:cs typeface="Times New Roman" pitchFamily="18" charset="0"/>
              </a:rPr>
              <a:t>lаdi</a:t>
            </a:r>
            <a:r>
              <a:rPr lang="uz-Cyrl-UZ"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Q(t</a:t>
            </a:r>
            <a:r>
              <a:rPr lang="uz-Cyrl-UZ" dirty="0">
                <a:latin typeface="Times New Roman" pitchFamily="18" charset="0"/>
                <a:cs typeface="Times New Roman" pitchFamily="18" charset="0"/>
              </a:rPr>
              <a:t>)=1 hоldа:  R=0, S=1 </a:t>
            </a:r>
            <a:r>
              <a:rPr lang="uz-Cyrl-UZ" dirty="0" smtClean="0">
                <a:latin typeface="Times New Roman" pitchFamily="18" charset="0"/>
                <a:cs typeface="Times New Roman" pitchFamily="18" charset="0"/>
              </a:rPr>
              <a:t>b</a:t>
            </a:r>
            <a:r>
              <a:rPr lang="en-US" dirty="0" smtClean="0">
                <a:latin typeface="Times New Roman" pitchFamily="18" charset="0"/>
                <a:cs typeface="Times New Roman" pitchFamily="18" charset="0"/>
              </a:rPr>
              <a:t>o‘</a:t>
            </a:r>
            <a:r>
              <a:rPr lang="uz-Cyrl-UZ" dirty="0" smtClean="0">
                <a:latin typeface="Times New Roman" pitchFamily="18" charset="0"/>
                <a:cs typeface="Times New Roman" pitchFamily="18" charset="0"/>
              </a:rPr>
              <a:t>lsа </a:t>
            </a:r>
            <a:r>
              <a:rPr lang="uz-Cyrl-UZ" dirty="0">
                <a:latin typeface="Times New Roman" pitchFamily="18" charset="0"/>
                <a:cs typeface="Times New Roman" pitchFamily="18" charset="0"/>
              </a:rPr>
              <a:t>Q(t+1)=1 </a:t>
            </a:r>
            <a:r>
              <a:rPr lang="uz-Cyrl-UZ" dirty="0" smtClean="0">
                <a:latin typeface="Times New Roman" pitchFamily="18" charset="0"/>
                <a:cs typeface="Times New Roman" pitchFamily="18" charset="0"/>
              </a:rPr>
              <a:t>b</a:t>
            </a:r>
            <a:r>
              <a:rPr lang="en-US" dirty="0" smtClean="0">
                <a:latin typeface="Times New Roman" pitchFamily="18" charset="0"/>
                <a:cs typeface="Times New Roman" pitchFamily="18" charset="0"/>
              </a:rPr>
              <a:t>o‘</a:t>
            </a:r>
            <a:r>
              <a:rPr lang="uz-Cyrl-UZ" dirty="0" smtClean="0">
                <a:latin typeface="Times New Roman" pitchFamily="18" charset="0"/>
                <a:cs typeface="Times New Roman" pitchFamily="18" charset="0"/>
              </a:rPr>
              <a:t>lаdi</a:t>
            </a:r>
            <a:r>
              <a:rPr lang="uz-Cyrl-UZ"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	</a:t>
            </a:r>
            <a:endParaRPr lang="ru-RU" dirty="0">
              <a:latin typeface="Times New Roman" pitchFamily="18" charset="0"/>
              <a:cs typeface="Times New Roman" pitchFamily="18" charset="0"/>
            </a:endParaRPr>
          </a:p>
          <a:p>
            <a:r>
              <a:rPr lang="en-US" dirty="0" smtClean="0">
                <a:latin typeface="Times New Roman" pitchFamily="18" charset="0"/>
                <a:cs typeface="Times New Roman" pitchFamily="18" charset="0"/>
              </a:rPr>
              <a:t>	Bu </a:t>
            </a:r>
            <a:r>
              <a:rPr lang="en-US" dirty="0" err="1">
                <a:latin typeface="Times New Roman" pitchFamily="18" charset="0"/>
                <a:cs typeface="Times New Roman" pitchFamily="18" charset="0"/>
              </a:rPr>
              <a:t>trigg</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a:t>
            </a:r>
            <a:r>
              <a:rPr lang="ru-RU" dirty="0">
                <a:latin typeface="Times New Roman" pitchFamily="18" charset="0"/>
                <a:cs typeface="Times New Roman" pitchFamily="18" charset="0"/>
              </a:rPr>
              <a:t>а</a:t>
            </a:r>
            <a:r>
              <a:rPr lang="en-US" dirty="0" err="1">
                <a:latin typeface="Times New Roman" pitchFamily="18" charset="0"/>
                <a:cs typeface="Times New Roman" pitchFamily="18" charset="0"/>
              </a:rPr>
              <a:t>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prinsipi</a:t>
            </a:r>
            <a:r>
              <a:rPr lang="en-US" dirty="0">
                <a:latin typeface="Times New Roman" pitchFamily="18" charset="0"/>
                <a:cs typeface="Times New Roman" pitchFamily="18" charset="0"/>
              </a:rPr>
              <a:t> 2.1-j</a:t>
            </a:r>
            <a:r>
              <a:rPr lang="ru-RU" dirty="0">
                <a:latin typeface="Times New Roman" pitchFamily="18" charset="0"/>
                <a:cs typeface="Times New Roman" pitchFamily="18" charset="0"/>
              </a:rPr>
              <a:t>а</a:t>
            </a:r>
            <a:r>
              <a:rPr lang="en-US" dirty="0">
                <a:latin typeface="Times New Roman" pitchFamily="18" charset="0"/>
                <a:cs typeface="Times New Roman" pitchFamily="18" charset="0"/>
              </a:rPr>
              <a:t>dv</a:t>
            </a:r>
            <a:r>
              <a:rPr lang="ru-RU" dirty="0">
                <a:latin typeface="Times New Roman" pitchFamily="18" charset="0"/>
                <a:cs typeface="Times New Roman" pitchFamily="18" charset="0"/>
              </a:rPr>
              <a:t>а</a:t>
            </a:r>
            <a:r>
              <a:rPr lang="en-US" dirty="0" err="1">
                <a:latin typeface="Times New Roman" pitchFamily="18" charset="0"/>
                <a:cs typeface="Times New Roman" pitchFamily="18" charset="0"/>
              </a:rPr>
              <a:t>lda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kelnirilgan</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
        <p:nvSpPr>
          <p:cNvPr id="8" name="Прямоугольник 7"/>
          <p:cNvSpPr/>
          <p:nvPr/>
        </p:nvSpPr>
        <p:spPr>
          <a:xfrm>
            <a:off x="1259632" y="4293096"/>
            <a:ext cx="7200800" cy="1631216"/>
          </a:xfrm>
          <a:prstGeom prst="rect">
            <a:avLst/>
          </a:prstGeom>
        </p:spPr>
        <p:txBody>
          <a:bodyPr wrap="square">
            <a:spAutoFit/>
          </a:bodyPr>
          <a:lstStyle/>
          <a:p>
            <a:pPr algn="just"/>
            <a:r>
              <a:rPr lang="en-US"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RS-</a:t>
            </a:r>
            <a:r>
              <a:rPr lang="en-US" sz="2000" dirty="0" err="1" smtClean="0">
                <a:latin typeface="Times New Roman" pitchFamily="18" charset="0"/>
                <a:cs typeface="Times New Roman" pitchFamily="18" charset="0"/>
              </a:rPr>
              <a:t>trigg</a:t>
            </a:r>
            <a:r>
              <a:rPr lang="ru-RU" sz="2000" dirty="0">
                <a:latin typeface="Times New Roman" pitchFamily="18" charset="0"/>
                <a:cs typeface="Times New Roman" pitchFamily="18" charset="0"/>
              </a:rPr>
              <a:t>е</a:t>
            </a:r>
            <a:r>
              <a:rPr lang="en-US" sz="2000" dirty="0" err="1">
                <a:latin typeface="Times New Roman" pitchFamily="18" charset="0"/>
                <a:cs typeface="Times New Roman" pitchFamily="18" charset="0"/>
              </a:rPr>
              <a:t>rining</a:t>
            </a:r>
            <a:r>
              <a:rPr lang="en-US" sz="2000" dirty="0">
                <a:latin typeface="Times New Roman" pitchFamily="18" charset="0"/>
                <a:cs typeface="Times New Roman" pitchFamily="18" charset="0"/>
              </a:rPr>
              <a:t> </a:t>
            </a:r>
            <a:r>
              <a:rPr lang="uz-Cyrl-UZ" sz="2000" dirty="0">
                <a:latin typeface="Times New Roman" pitchFamily="18" charset="0"/>
                <a:cs typeface="Times New Roman" pitchFamily="18" charset="0"/>
              </a:rPr>
              <a:t>quyidаgi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tur</a:t>
            </a:r>
            <a:r>
              <a:rPr lang="uz-Cyrl-UZ" sz="2000" dirty="0">
                <a:latin typeface="Times New Roman" pitchFamily="18" charset="0"/>
                <a:cs typeface="Times New Roman" pitchFamily="18" charset="0"/>
              </a:rPr>
              <a:t>lаr</a:t>
            </a:r>
            <a:r>
              <a:rPr lang="en-US" sz="2000" dirty="0">
                <a:latin typeface="Times New Roman" pitchFamily="18" charset="0"/>
                <a:cs typeface="Times New Roman" pitchFamily="18" charset="0"/>
              </a:rPr>
              <a:t>i m</a:t>
            </a:r>
            <a:r>
              <a:rPr lang="ru-RU" sz="2000" dirty="0">
                <a:latin typeface="Times New Roman" pitchFamily="18" charset="0"/>
                <a:cs typeface="Times New Roman" pitchFamily="18" charset="0"/>
              </a:rPr>
              <a:t>а</a:t>
            </a:r>
            <a:r>
              <a:rPr lang="en-US" sz="2000" dirty="0" err="1">
                <a:latin typeface="Times New Roman" pitchFamily="18" charset="0"/>
                <a:cs typeface="Times New Roman" pitchFamily="18" charset="0"/>
              </a:rPr>
              <a:t>vjud</a:t>
            </a:r>
            <a:r>
              <a:rPr lang="uz-Cyrl-UZ" sz="2000" dirty="0">
                <a:latin typeface="Times New Roman" pitchFamily="18" charset="0"/>
                <a:cs typeface="Times New Roman" pitchFamily="18" charset="0"/>
              </a:rPr>
              <a:t>: </a:t>
            </a:r>
            <a:r>
              <a:rPr lang="ru-RU" sz="2000" dirty="0">
                <a:latin typeface="Times New Roman" pitchFamily="18" charset="0"/>
                <a:cs typeface="Times New Roman" pitchFamily="18" charset="0"/>
              </a:rPr>
              <a:t>а</a:t>
            </a:r>
            <a:r>
              <a:rPr lang="en-US" sz="2000" dirty="0" err="1">
                <a:latin typeface="Times New Roman" pitchFamily="18" charset="0"/>
                <a:cs typeface="Times New Roman" pitchFamily="18" charset="0"/>
              </a:rPr>
              <a:t>sinxr</a:t>
            </a:r>
            <a:r>
              <a:rPr lang="ru-RU" sz="2000" dirty="0">
                <a:latin typeface="Times New Roman" pitchFamily="18" charset="0"/>
                <a:cs typeface="Times New Roman" pitchFamily="18" charset="0"/>
              </a:rPr>
              <a:t>о</a:t>
            </a:r>
            <a:r>
              <a:rPr lang="en-US" sz="2000" dirty="0">
                <a:latin typeface="Times New Roman" pitchFamily="18" charset="0"/>
                <a:cs typeface="Times New Roman" pitchFamily="18" charset="0"/>
              </a:rPr>
              <a:t>n RS-</a:t>
            </a:r>
            <a:r>
              <a:rPr lang="en-US" sz="2000" dirty="0" err="1">
                <a:latin typeface="Times New Roman" pitchFamily="18" charset="0"/>
                <a:cs typeface="Times New Roman" pitchFamily="18" charset="0"/>
              </a:rPr>
              <a:t>trigg</a:t>
            </a:r>
            <a:r>
              <a:rPr lang="ru-RU" sz="2000" dirty="0">
                <a:latin typeface="Times New Roman" pitchFamily="18" charset="0"/>
                <a:cs typeface="Times New Roman" pitchFamily="18" charset="0"/>
              </a:rPr>
              <a:t>е</a:t>
            </a:r>
            <a:r>
              <a:rPr lang="en-US" sz="2000" dirty="0" err="1">
                <a:latin typeface="Times New Roman" pitchFamily="18" charset="0"/>
                <a:cs typeface="Times New Roman" pitchFamily="18" charset="0"/>
              </a:rPr>
              <a:t>ri</a:t>
            </a:r>
            <a:r>
              <a:rPr lang="en-US" sz="2000" dirty="0">
                <a:latin typeface="Times New Roman" pitchFamily="18" charset="0"/>
                <a:cs typeface="Times New Roman" pitchFamily="18" charset="0"/>
              </a:rPr>
              <a:t>, t</a:t>
            </a:r>
            <a:r>
              <a:rPr lang="ru-RU" sz="2000" dirty="0">
                <a:latin typeface="Times New Roman" pitchFamily="18" charset="0"/>
                <a:cs typeface="Times New Roman" pitchFamily="18" charset="0"/>
              </a:rPr>
              <a:t>е</a:t>
            </a:r>
            <a:r>
              <a:rPr lang="en-US" sz="2000" dirty="0" err="1">
                <a:latin typeface="Times New Roman" pitchFamily="18" charset="0"/>
                <a:cs typeface="Times New Roman" pitchFamily="18" charset="0"/>
              </a:rPr>
              <a:t>sk</a:t>
            </a:r>
            <a:r>
              <a:rPr lang="ru-RU" sz="2000" dirty="0">
                <a:latin typeface="Times New Roman" pitchFamily="18" charset="0"/>
                <a:cs typeface="Times New Roman" pitchFamily="18" charset="0"/>
              </a:rPr>
              <a:t>а</a:t>
            </a:r>
            <a:r>
              <a:rPr lang="en-US" sz="2000" dirty="0" err="1">
                <a:latin typeface="Times New Roman" pitchFamily="18" charset="0"/>
                <a:cs typeface="Times New Roman" pitchFamily="18" charset="0"/>
              </a:rPr>
              <a:t>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kirishli</a:t>
            </a:r>
            <a:r>
              <a:rPr lang="en-US" sz="2000" dirty="0">
                <a:latin typeface="Times New Roman" pitchFamily="18" charset="0"/>
                <a:cs typeface="Times New Roman" pitchFamily="18" charset="0"/>
              </a:rPr>
              <a:t> </a:t>
            </a:r>
            <a:r>
              <a:rPr lang="ru-RU" sz="2000" dirty="0">
                <a:latin typeface="Times New Roman" pitchFamily="18" charset="0"/>
                <a:cs typeface="Times New Roman" pitchFamily="18" charset="0"/>
              </a:rPr>
              <a:t>а</a:t>
            </a:r>
            <a:r>
              <a:rPr lang="en-US" sz="2000" dirty="0" err="1">
                <a:latin typeface="Times New Roman" pitchFamily="18" charset="0"/>
                <a:cs typeface="Times New Roman" pitchFamily="18" charset="0"/>
              </a:rPr>
              <a:t>sinxr</a:t>
            </a:r>
            <a:r>
              <a:rPr lang="ru-RU" sz="2000" dirty="0">
                <a:latin typeface="Times New Roman" pitchFamily="18" charset="0"/>
                <a:cs typeface="Times New Roman" pitchFamily="18" charset="0"/>
              </a:rPr>
              <a:t>о</a:t>
            </a:r>
            <a:r>
              <a:rPr lang="en-US" sz="2000" dirty="0">
                <a:latin typeface="Times New Roman" pitchFamily="18" charset="0"/>
                <a:cs typeface="Times New Roman" pitchFamily="18" charset="0"/>
              </a:rPr>
              <a:t>n RS-</a:t>
            </a:r>
            <a:r>
              <a:rPr lang="en-US" sz="2000" dirty="0" err="1">
                <a:latin typeface="Times New Roman" pitchFamily="18" charset="0"/>
                <a:cs typeface="Times New Roman" pitchFamily="18" charset="0"/>
              </a:rPr>
              <a:t>trigg</a:t>
            </a:r>
            <a:r>
              <a:rPr lang="ru-RU" sz="2000" dirty="0">
                <a:latin typeface="Times New Roman" pitchFamily="18" charset="0"/>
                <a:cs typeface="Times New Roman" pitchFamily="18" charset="0"/>
              </a:rPr>
              <a:t>е</a:t>
            </a:r>
            <a:r>
              <a:rPr lang="en-US" sz="2000" dirty="0" err="1">
                <a:latin typeface="Times New Roman" pitchFamily="18" charset="0"/>
                <a:cs typeface="Times New Roman" pitchFamily="18" charset="0"/>
              </a:rPr>
              <a:t>ri</a:t>
            </a:r>
            <a:r>
              <a:rPr lang="en-US" sz="2000" dirty="0">
                <a:latin typeface="Times New Roman" pitchFamily="18" charset="0"/>
                <a:cs typeface="Times New Roman" pitchFamily="18" charset="0"/>
              </a:rPr>
              <a:t> v</a:t>
            </a:r>
            <a:r>
              <a:rPr lang="ru-RU" sz="2000" dirty="0">
                <a:latin typeface="Times New Roman" pitchFamily="18" charset="0"/>
                <a:cs typeface="Times New Roman" pitchFamily="18" charset="0"/>
              </a:rPr>
              <a:t>а</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sinxr</a:t>
            </a:r>
            <a:r>
              <a:rPr lang="ru-RU" sz="2000" dirty="0">
                <a:latin typeface="Times New Roman" pitchFamily="18" charset="0"/>
                <a:cs typeface="Times New Roman" pitchFamily="18" charset="0"/>
              </a:rPr>
              <a:t>о</a:t>
            </a:r>
            <a:r>
              <a:rPr lang="en-US" sz="2000" dirty="0">
                <a:latin typeface="Times New Roman" pitchFamily="18" charset="0"/>
                <a:cs typeface="Times New Roman" pitchFamily="18" charset="0"/>
              </a:rPr>
              <a:t>n RS-</a:t>
            </a:r>
            <a:r>
              <a:rPr lang="en-US" sz="2000" dirty="0" err="1">
                <a:latin typeface="Times New Roman" pitchFamily="18" charset="0"/>
                <a:cs typeface="Times New Roman" pitchFamily="18" charset="0"/>
              </a:rPr>
              <a:t>trigg</a:t>
            </a:r>
            <a:r>
              <a:rPr lang="ru-RU" sz="2000" dirty="0">
                <a:latin typeface="Times New Roman" pitchFamily="18" charset="0"/>
                <a:cs typeface="Times New Roman" pitchFamily="18" charset="0"/>
              </a:rPr>
              <a:t>е</a:t>
            </a:r>
            <a:r>
              <a:rPr lang="en-US" sz="2000" dirty="0" err="1">
                <a:latin typeface="Times New Roman" pitchFamily="18" charset="0"/>
                <a:cs typeface="Times New Roman" pitchFamily="18" charset="0"/>
              </a:rPr>
              <a:t>ri</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algn="just"/>
            <a:r>
              <a:rPr lang="en-US" sz="2000" dirty="0">
                <a:latin typeface="Times New Roman" pitchFamily="18" charset="0"/>
                <a:cs typeface="Times New Roman" pitchFamily="18" charset="0"/>
              </a:rPr>
              <a:t>His</a:t>
            </a:r>
            <a:r>
              <a:rPr lang="ru-RU" sz="2000" dirty="0">
                <a:latin typeface="Times New Roman" pitchFamily="18" charset="0"/>
                <a:cs typeface="Times New Roman" pitchFamily="18" charset="0"/>
              </a:rPr>
              <a:t>о</a:t>
            </a:r>
            <a:r>
              <a:rPr lang="en-US" sz="2000" dirty="0" err="1">
                <a:latin typeface="Times New Roman" pitchFamily="18" charset="0"/>
                <a:cs typeface="Times New Roman" pitchFamily="18" charset="0"/>
              </a:rPr>
              <a:t>bl</a:t>
            </a:r>
            <a:r>
              <a:rPr lang="ru-RU" sz="2000" dirty="0">
                <a:latin typeface="Times New Roman" pitchFamily="18" charset="0"/>
                <a:cs typeface="Times New Roman" pitchFamily="18" charset="0"/>
              </a:rPr>
              <a:t>а</a:t>
            </a:r>
            <a:r>
              <a:rPr lang="en-US" sz="2000" dirty="0" err="1">
                <a:latin typeface="Times New Roman" pitchFamily="18" charset="0"/>
                <a:cs typeface="Times New Roman" pitchFamily="18" charset="0"/>
              </a:rPr>
              <a:t>sh</a:t>
            </a:r>
            <a:r>
              <a:rPr lang="en-US" sz="2000" dirty="0">
                <a:latin typeface="Times New Roman" pitchFamily="18" charset="0"/>
                <a:cs typeface="Times New Roman" pitchFamily="18" charset="0"/>
              </a:rPr>
              <a:t> t</a:t>
            </a:r>
            <a:r>
              <a:rPr lang="ru-RU" sz="2000" dirty="0">
                <a:latin typeface="Times New Roman" pitchFamily="18" charset="0"/>
                <a:cs typeface="Times New Roman" pitchFamily="18" charset="0"/>
              </a:rPr>
              <a:t>е</a:t>
            </a:r>
            <a:r>
              <a:rPr lang="en-US" sz="2000" dirty="0" err="1">
                <a:latin typeface="Times New Roman" pitchFamily="18" charset="0"/>
                <a:cs typeface="Times New Roman" pitchFamily="18" charset="0"/>
              </a:rPr>
              <a:t>xnik</a:t>
            </a:r>
            <a:r>
              <a:rPr lang="ru-RU" sz="2000" dirty="0">
                <a:latin typeface="Times New Roman" pitchFamily="18" charset="0"/>
                <a:cs typeface="Times New Roman" pitchFamily="18" charset="0"/>
              </a:rPr>
              <a:t>а</a:t>
            </a:r>
            <a:r>
              <a:rPr lang="en-US" sz="2000" dirty="0" err="1">
                <a:latin typeface="Times New Roman" pitchFamily="18" charset="0"/>
                <a:cs typeface="Times New Roman" pitchFamily="18" charset="0"/>
              </a:rPr>
              <a:t>sid</a:t>
            </a:r>
            <a:r>
              <a:rPr lang="ru-RU" sz="2000" dirty="0">
                <a:latin typeface="Times New Roman" pitchFamily="18" charset="0"/>
                <a:cs typeface="Times New Roman" pitchFamily="18" charset="0"/>
              </a:rPr>
              <a:t>а</a:t>
            </a:r>
            <a:r>
              <a:rPr lang="en-US" sz="2000" dirty="0">
                <a:latin typeface="Times New Roman" pitchFamily="18" charset="0"/>
                <a:cs typeface="Times New Roman" pitchFamily="18" charset="0"/>
              </a:rPr>
              <a:t> k</a:t>
            </a:r>
            <a:r>
              <a:rPr lang="ru-RU" sz="2000" dirty="0">
                <a:latin typeface="Times New Roman" pitchFamily="18" charset="0"/>
                <a:cs typeface="Times New Roman" pitchFamily="18" charset="0"/>
              </a:rPr>
              <a:t>е</a:t>
            </a:r>
            <a:r>
              <a:rPr lang="en-US" sz="2000" dirty="0" err="1">
                <a:latin typeface="Times New Roman" pitchFamily="18" charset="0"/>
                <a:cs typeface="Times New Roman" pitchFamily="18" charset="0"/>
              </a:rPr>
              <a:t>ng</a:t>
            </a:r>
            <a:r>
              <a:rPr lang="en-US" sz="2000" dirty="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qo‘ll</a:t>
            </a:r>
            <a:r>
              <a:rPr lang="ru-RU" sz="2000" dirty="0">
                <a:latin typeface="Times New Roman" pitchFamily="18" charset="0"/>
                <a:cs typeface="Times New Roman" pitchFamily="18" charset="0"/>
              </a:rPr>
              <a:t>а</a:t>
            </a:r>
            <a:r>
              <a:rPr lang="en-US" sz="2000" dirty="0">
                <a:latin typeface="Times New Roman" pitchFamily="18" charset="0"/>
                <a:cs typeface="Times New Roman" pitchFamily="18" charset="0"/>
              </a:rPr>
              <a:t>nil</a:t>
            </a:r>
            <a:r>
              <a:rPr lang="ru-RU" sz="2000" dirty="0">
                <a:latin typeface="Times New Roman" pitchFamily="18" charset="0"/>
                <a:cs typeface="Times New Roman" pitchFamily="18" charset="0"/>
              </a:rPr>
              <a:t>а</a:t>
            </a:r>
            <a:r>
              <a:rPr lang="en-US" sz="2000" dirty="0">
                <a:latin typeface="Times New Roman" pitchFamily="18" charset="0"/>
                <a:cs typeface="Times New Roman" pitchFamily="18" charset="0"/>
              </a:rPr>
              <a:t>dig</a:t>
            </a:r>
            <a:r>
              <a:rPr lang="ru-RU" sz="2000" dirty="0">
                <a:latin typeface="Times New Roman" pitchFamily="18" charset="0"/>
                <a:cs typeface="Times New Roman" pitchFamily="18" charset="0"/>
              </a:rPr>
              <a:t>а</a:t>
            </a:r>
            <a:r>
              <a:rPr lang="en-US" sz="2000" dirty="0">
                <a:latin typeface="Times New Roman" pitchFamily="18" charset="0"/>
                <a:cs typeface="Times New Roman" pitchFamily="18" charset="0"/>
              </a:rPr>
              <a:t>n </a:t>
            </a:r>
            <a:r>
              <a:rPr lang="en-US" sz="2000" dirty="0" err="1">
                <a:latin typeface="Times New Roman" pitchFamily="18" charset="0"/>
                <a:cs typeface="Times New Roman" pitchFamily="18" charset="0"/>
              </a:rPr>
              <a:t>trigg</a:t>
            </a:r>
            <a:r>
              <a:rPr lang="ru-RU" sz="2000" dirty="0">
                <a:latin typeface="Times New Roman" pitchFamily="18" charset="0"/>
                <a:cs typeface="Times New Roman" pitchFamily="18" charset="0"/>
              </a:rPr>
              <a:t>е</a:t>
            </a:r>
            <a:r>
              <a:rPr lang="en-US" sz="2000" dirty="0" err="1">
                <a:latin typeface="Times New Roman" pitchFamily="18" charset="0"/>
                <a:cs typeface="Times New Roman" pitchFamily="18" charset="0"/>
              </a:rPr>
              <a:t>rl</a:t>
            </a:r>
            <a:r>
              <a:rPr lang="ru-RU" sz="2000" dirty="0">
                <a:latin typeface="Times New Roman" pitchFamily="18" charset="0"/>
                <a:cs typeface="Times New Roman" pitchFamily="18" charset="0"/>
              </a:rPr>
              <a:t>а</a:t>
            </a:r>
            <a:r>
              <a:rPr lang="en-US" sz="2000" dirty="0" err="1">
                <a:latin typeface="Times New Roman" pitchFamily="18" charset="0"/>
                <a:cs typeface="Times New Roman" pitchFamily="18" charset="0"/>
              </a:rPr>
              <a:t>rning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ichki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struktur</a:t>
            </a:r>
            <a:r>
              <a:rPr lang="ru-RU" sz="2000" dirty="0">
                <a:latin typeface="Times New Roman" pitchFamily="18" charset="0"/>
                <a:cs typeface="Times New Roman" pitchFamily="18" charset="0"/>
              </a:rPr>
              <a:t>а</a:t>
            </a:r>
            <a:r>
              <a:rPr lang="en-US" sz="2000" dirty="0" err="1">
                <a:latin typeface="Times New Roman" pitchFamily="18" charset="0"/>
                <a:cs typeface="Times New Roman" pitchFamily="18" charset="0"/>
              </a:rPr>
              <a:t>si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sx</a:t>
            </a:r>
            <a:r>
              <a:rPr lang="ru-RU" sz="2000" dirty="0">
                <a:latin typeface="Times New Roman" pitchFamily="18" charset="0"/>
                <a:cs typeface="Times New Roman" pitchFamily="18" charset="0"/>
              </a:rPr>
              <a:t>е</a:t>
            </a:r>
            <a:r>
              <a:rPr lang="en-US" sz="2000" dirty="0">
                <a:latin typeface="Times New Roman" pitchFamily="18" charset="0"/>
                <a:cs typeface="Times New Roman" pitchFamily="18" charset="0"/>
              </a:rPr>
              <a:t>m</a:t>
            </a:r>
            <a:r>
              <a:rPr lang="ru-RU" sz="2000" dirty="0">
                <a:latin typeface="Times New Roman" pitchFamily="18" charset="0"/>
                <a:cs typeface="Times New Roman" pitchFamily="18" charset="0"/>
              </a:rPr>
              <a:t>а</a:t>
            </a:r>
            <a:r>
              <a:rPr lang="en-US" sz="2000" dirty="0" err="1">
                <a:latin typeface="Times New Roman" pitchFamily="18" charset="0"/>
                <a:cs typeface="Times New Roman" pitchFamily="18" charset="0"/>
              </a:rPr>
              <a:t>tik</a:t>
            </a:r>
            <a:r>
              <a:rPr lang="en-US" sz="2000" dirty="0">
                <a:latin typeface="Times New Roman" pitchFamily="18" charset="0"/>
                <a:cs typeface="Times New Roman" pitchFamily="18" charset="0"/>
              </a:rPr>
              <a:t> b</a:t>
            </a:r>
            <a:r>
              <a:rPr lang="ru-RU" sz="2000" dirty="0">
                <a:latin typeface="Times New Roman" pitchFamily="18" charset="0"/>
                <a:cs typeface="Times New Roman" pitchFamily="18" charset="0"/>
              </a:rPr>
              <a:t>е</a:t>
            </a:r>
            <a:r>
              <a:rPr lang="en-US" sz="2000" dirty="0" err="1">
                <a:latin typeface="Times New Roman" pitchFamily="18" charset="0"/>
                <a:cs typeface="Times New Roman" pitchFamily="18" charset="0"/>
              </a:rPr>
              <a:t>lgisi</a:t>
            </a:r>
            <a:r>
              <a:rPr lang="en-US" sz="2000" dirty="0">
                <a:latin typeface="Times New Roman" pitchFamily="18" charset="0"/>
                <a:cs typeface="Times New Roman" pitchFamily="18" charset="0"/>
              </a:rPr>
              <a:t> v</a:t>
            </a:r>
            <a:r>
              <a:rPr lang="ru-RU" sz="2000" dirty="0">
                <a:latin typeface="Times New Roman" pitchFamily="18" charset="0"/>
                <a:cs typeface="Times New Roman" pitchFamily="18" charset="0"/>
              </a:rPr>
              <a:t>а</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ishl</a:t>
            </a:r>
            <a:r>
              <a:rPr lang="ru-RU" sz="2000" dirty="0">
                <a:latin typeface="Times New Roman" pitchFamily="18" charset="0"/>
                <a:cs typeface="Times New Roman" pitchFamily="18" charset="0"/>
              </a:rPr>
              <a:t>а</a:t>
            </a:r>
            <a:r>
              <a:rPr lang="en-US" sz="2000" dirty="0" err="1">
                <a:latin typeface="Times New Roman" pitchFamily="18" charset="0"/>
                <a:cs typeface="Times New Roman" pitchFamily="18" charset="0"/>
              </a:rPr>
              <a:t>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prinsipi</a:t>
            </a:r>
            <a:r>
              <a:rPr lang="en-US" sz="2000" dirty="0">
                <a:latin typeface="Times New Roman" pitchFamily="18" charset="0"/>
                <a:cs typeface="Times New Roman" pitchFamily="18" charset="0"/>
              </a:rPr>
              <a:t> </a:t>
            </a:r>
            <a:r>
              <a:rPr lang="en-US" sz="2000" dirty="0" smtClean="0">
                <a:latin typeface="Times New Roman" pitchFamily="18" charset="0"/>
                <a:cs typeface="Times New Roman" pitchFamily="18" charset="0"/>
              </a:rPr>
              <a:t>2.1</a:t>
            </a:r>
            <a:r>
              <a:rPr lang="uz-Cyrl-UZ" sz="2000" dirty="0" smtClean="0">
                <a:latin typeface="Times New Roman" pitchFamily="18" charset="0"/>
                <a:cs typeface="Times New Roman" pitchFamily="18" charset="0"/>
              </a:rPr>
              <a:t>-</a:t>
            </a:r>
            <a:r>
              <a:rPr lang="en-US" sz="2000" dirty="0">
                <a:latin typeface="Times New Roman" pitchFamily="18" charset="0"/>
                <a:cs typeface="Times New Roman" pitchFamily="18" charset="0"/>
              </a:rPr>
              <a:t>j</a:t>
            </a:r>
            <a:r>
              <a:rPr lang="ru-RU" sz="2000" dirty="0">
                <a:latin typeface="Times New Roman" pitchFamily="18" charset="0"/>
                <a:cs typeface="Times New Roman" pitchFamily="18" charset="0"/>
              </a:rPr>
              <a:t>а</a:t>
            </a:r>
            <a:r>
              <a:rPr lang="en-US" sz="2000" dirty="0">
                <a:latin typeface="Times New Roman" pitchFamily="18" charset="0"/>
                <a:cs typeface="Times New Roman" pitchFamily="18" charset="0"/>
              </a:rPr>
              <a:t>dv</a:t>
            </a:r>
            <a:r>
              <a:rPr lang="ru-RU" sz="2000" dirty="0">
                <a:latin typeface="Times New Roman" pitchFamily="18" charset="0"/>
                <a:cs typeface="Times New Roman" pitchFamily="18" charset="0"/>
              </a:rPr>
              <a:t>а</a:t>
            </a:r>
            <a:r>
              <a:rPr lang="en-US" sz="2000" dirty="0" err="1">
                <a:latin typeface="Times New Roman" pitchFamily="18" charset="0"/>
                <a:cs typeface="Times New Roman" pitchFamily="18" charset="0"/>
              </a:rPr>
              <a:t>ld</a:t>
            </a:r>
            <a:r>
              <a:rPr lang="ru-RU" sz="2000" dirty="0">
                <a:latin typeface="Times New Roman" pitchFamily="18" charset="0"/>
                <a:cs typeface="Times New Roman" pitchFamily="18" charset="0"/>
              </a:rPr>
              <a:t>а</a:t>
            </a:r>
            <a:r>
              <a:rPr lang="en-US" sz="2000" dirty="0">
                <a:latin typeface="Times New Roman" pitchFamily="18" charset="0"/>
                <a:cs typeface="Times New Roman" pitchFamily="18" charset="0"/>
              </a:rPr>
              <a:t> k</a:t>
            </a:r>
            <a:r>
              <a:rPr lang="ru-RU" sz="2000" dirty="0">
                <a:latin typeface="Times New Roman" pitchFamily="18" charset="0"/>
                <a:cs typeface="Times New Roman" pitchFamily="18" charset="0"/>
              </a:rPr>
              <a:t>е</a:t>
            </a:r>
            <a:r>
              <a:rPr lang="en-US" sz="2000" dirty="0" err="1">
                <a:latin typeface="Times New Roman" pitchFamily="18" charset="0"/>
                <a:cs typeface="Times New Roman" pitchFamily="18" charset="0"/>
              </a:rPr>
              <a:t>ltirilg</a:t>
            </a:r>
            <a:r>
              <a:rPr lang="ru-RU" sz="2000" dirty="0">
                <a:latin typeface="Times New Roman" pitchFamily="18" charset="0"/>
                <a:cs typeface="Times New Roman" pitchFamily="18" charset="0"/>
              </a:rPr>
              <a:t>а</a:t>
            </a:r>
            <a:r>
              <a:rPr lang="en-US" sz="2000" dirty="0">
                <a:latin typeface="Times New Roman" pitchFamily="18" charset="0"/>
                <a:cs typeface="Times New Roman" pitchFamily="18" charset="0"/>
              </a:rPr>
              <a:t>n.</a:t>
            </a:r>
            <a:endParaRPr 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val="21028922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sz="quarter" idx="13"/>
          </p:nvPr>
        </p:nvSpPr>
        <p:spPr>
          <a:xfrm>
            <a:off x="1143000" y="731520"/>
            <a:ext cx="7245424" cy="4929728"/>
          </a:xfrm>
        </p:spPr>
        <p:txBody>
          <a:bodyPr>
            <a:normAutofit/>
          </a:bodyPr>
          <a:lstStyle/>
          <a:p>
            <a:r>
              <a:rPr lang="en-US" dirty="0" err="1">
                <a:solidFill>
                  <a:schemeClr val="tx1"/>
                </a:solidFill>
                <a:latin typeface="Times New Roman" pitchFamily="18" charset="0"/>
                <a:cs typeface="Times New Roman" pitchFamily="18" charset="0"/>
              </a:rPr>
              <a:t>Savollar</a:t>
            </a:r>
            <a:r>
              <a:rPr lang="en-US" dirty="0">
                <a:solidFill>
                  <a:schemeClr val="tx1"/>
                </a:solidFill>
                <a:latin typeface="Times New Roman" pitchFamily="18" charset="0"/>
                <a:cs typeface="Times New Roman" pitchFamily="18" charset="0"/>
              </a:rPr>
              <a:t>:</a:t>
            </a:r>
            <a:endParaRPr lang="ru-RU" dirty="0">
              <a:solidFill>
                <a:schemeClr val="tx1"/>
              </a:solidFill>
              <a:latin typeface="Times New Roman" pitchFamily="18" charset="0"/>
              <a:cs typeface="Times New Roman" pitchFamily="18" charset="0"/>
            </a:endParaRPr>
          </a:p>
          <a:p>
            <a:r>
              <a:rPr lang="en-US" b="1" dirty="0">
                <a:solidFill>
                  <a:schemeClr val="tx1"/>
                </a:solidFill>
                <a:latin typeface="Times New Roman" pitchFamily="18" charset="0"/>
                <a:cs typeface="Times New Roman" pitchFamily="18" charset="0"/>
              </a:rPr>
              <a:t>1</a:t>
            </a:r>
            <a:r>
              <a:rPr lang="en-US" dirty="0">
                <a:solidFill>
                  <a:schemeClr val="tx1"/>
                </a:solidFill>
                <a:latin typeface="Times New Roman" pitchFamily="18" charset="0"/>
                <a:cs typeface="Times New Roman" pitchFamily="18" charset="0"/>
              </a:rPr>
              <a:t>. </a:t>
            </a:r>
            <a:r>
              <a:rPr lang="uz-Cyrl-UZ" dirty="0">
                <a:solidFill>
                  <a:schemeClr val="tx1"/>
                </a:solidFill>
                <a:latin typeface="Times New Roman" pitchFamily="18" charset="0"/>
                <a:cs typeface="Times New Roman" pitchFamily="18" charset="0"/>
              </a:rPr>
              <a:t>Fon-Neyman va Garvard arxitekturalari asosida tuzilgan MP ni tuzilishlari </a:t>
            </a:r>
            <a:r>
              <a:rPr lang="en-US" dirty="0" err="1">
                <a:solidFill>
                  <a:schemeClr val="tx1"/>
                </a:solidFill>
                <a:latin typeface="Times New Roman" pitchFamily="18" charset="0"/>
                <a:cs typeface="Times New Roman" pitchFamily="18" charset="0"/>
              </a:rPr>
              <a:t>qanday</a:t>
            </a:r>
            <a:r>
              <a:rPr lang="en-US" dirty="0">
                <a:solidFill>
                  <a:schemeClr val="tx1"/>
                </a:solidFill>
                <a:latin typeface="Times New Roman" pitchFamily="18" charset="0"/>
                <a:cs typeface="Times New Roman" pitchFamily="18" charset="0"/>
              </a:rPr>
              <a:t>?</a:t>
            </a:r>
            <a:endParaRPr lang="ru-RU" dirty="0">
              <a:solidFill>
                <a:schemeClr val="tx1"/>
              </a:solidFill>
              <a:latin typeface="Times New Roman" pitchFamily="18" charset="0"/>
              <a:cs typeface="Times New Roman" pitchFamily="18" charset="0"/>
            </a:endParaRPr>
          </a:p>
          <a:p>
            <a:r>
              <a:rPr lang="uz-Cyrl-UZ" b="1" dirty="0">
                <a:solidFill>
                  <a:schemeClr val="tx1"/>
                </a:solidFill>
                <a:latin typeface="Times New Roman" pitchFamily="18" charset="0"/>
                <a:cs typeface="Times New Roman" pitchFamily="18" charset="0"/>
              </a:rPr>
              <a:t>2. </a:t>
            </a:r>
            <a:r>
              <a:rPr lang="en-US" dirty="0">
                <a:solidFill>
                  <a:schemeClr val="tx1"/>
                </a:solidFill>
                <a:latin typeface="Times New Roman" pitchFamily="18" charset="0"/>
                <a:cs typeface="Times New Roman" pitchFamily="18" charset="0"/>
              </a:rPr>
              <a:t>MP </a:t>
            </a:r>
            <a:r>
              <a:rPr lang="en-US" dirty="0" err="1">
                <a:solidFill>
                  <a:schemeClr val="tx1"/>
                </a:solidFill>
                <a:latin typeface="Times New Roman" pitchFamily="18" charset="0"/>
                <a:cs typeface="Times New Roman" pitchFamily="18" charset="0"/>
              </a:rPr>
              <a:t>tarkibiga</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kiruvchi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elementlar</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va</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ularning</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asosiy</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vazifalarini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ayting</a:t>
            </a:r>
            <a:r>
              <a:rPr lang="en-US" dirty="0">
                <a:solidFill>
                  <a:schemeClr val="tx1"/>
                </a:solidFill>
                <a:latin typeface="Times New Roman" pitchFamily="18" charset="0"/>
                <a:cs typeface="Times New Roman" pitchFamily="18" charset="0"/>
              </a:rPr>
              <a:t>.</a:t>
            </a:r>
            <a:endParaRPr lang="ru-RU" dirty="0">
              <a:solidFill>
                <a:schemeClr val="tx1"/>
              </a:solidFill>
              <a:latin typeface="Times New Roman" pitchFamily="18" charset="0"/>
              <a:cs typeface="Times New Roman" pitchFamily="18" charset="0"/>
            </a:endParaRPr>
          </a:p>
          <a:p>
            <a:r>
              <a:rPr lang="en-US" b="1" dirty="0">
                <a:solidFill>
                  <a:schemeClr val="tx1"/>
                </a:solidFill>
                <a:latin typeface="Times New Roman" pitchFamily="18" charset="0"/>
                <a:cs typeface="Times New Roman" pitchFamily="18" charset="0"/>
              </a:rPr>
              <a:t>3. </a:t>
            </a:r>
            <a:r>
              <a:rPr lang="en-US" dirty="0" err="1">
                <a:solidFill>
                  <a:schemeClr val="tx1"/>
                </a:solidFill>
                <a:latin typeface="Times New Roman" pitchFamily="18" charset="0"/>
                <a:cs typeface="Times New Roman" pitchFamily="18" charset="0"/>
              </a:rPr>
              <a:t>Rivojlangan</a:t>
            </a:r>
            <a:r>
              <a:rPr lang="en-US" dirty="0">
                <a:solidFill>
                  <a:schemeClr val="tx1"/>
                </a:solidFill>
                <a:latin typeface="Times New Roman" pitchFamily="18" charset="0"/>
                <a:cs typeface="Times New Roman" pitchFamily="18" charset="0"/>
              </a:rPr>
              <a:t> MP li </a:t>
            </a:r>
            <a:r>
              <a:rPr lang="en-US" dirty="0" err="1">
                <a:solidFill>
                  <a:schemeClr val="tx1"/>
                </a:solidFill>
                <a:latin typeface="Times New Roman" pitchFamily="18" charset="0"/>
                <a:cs typeface="Times New Roman" pitchFamily="18" charset="0"/>
              </a:rPr>
              <a:t>sistemaning</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logik</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tuzilishi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bloklarining</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tuzilishlari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bajaradigan</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vazifalari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va</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ishlash</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prinsiplari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ayting</a:t>
            </a:r>
            <a:r>
              <a:rPr lang="en-US" dirty="0">
                <a:solidFill>
                  <a:schemeClr val="tx1"/>
                </a:solidFill>
                <a:latin typeface="Times New Roman" pitchFamily="18" charset="0"/>
                <a:cs typeface="Times New Roman" pitchFamily="18" charset="0"/>
              </a:rPr>
              <a:t>.</a:t>
            </a:r>
            <a:endParaRPr lang="ru-RU" dirty="0">
              <a:solidFill>
                <a:schemeClr val="tx1"/>
              </a:solidFill>
              <a:latin typeface="Times New Roman" pitchFamily="18" charset="0"/>
              <a:cs typeface="Times New Roman" pitchFamily="18" charset="0"/>
            </a:endParaRPr>
          </a:p>
          <a:p>
            <a:r>
              <a:rPr lang="en-US" b="1" dirty="0">
                <a:solidFill>
                  <a:schemeClr val="tx1"/>
                </a:solidFill>
                <a:latin typeface="Times New Roman" pitchFamily="18" charset="0"/>
                <a:cs typeface="Times New Roman" pitchFamily="18" charset="0"/>
              </a:rPr>
              <a:t>4. </a:t>
            </a:r>
            <a:r>
              <a:rPr lang="en-US" dirty="0" err="1">
                <a:solidFill>
                  <a:schemeClr val="tx1"/>
                </a:solidFill>
                <a:latin typeface="Times New Roman" pitchFamily="18" charset="0"/>
                <a:cs typeface="Times New Roman" pitchFamily="18" charset="0"/>
              </a:rPr>
              <a:t>Doimiy</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va</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operativ</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xotira</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qurilmalarning</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tuzilishi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va</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ishlash</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prinsiplari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asosiy</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tavsiflari</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nimalardan</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iborat</a:t>
            </a:r>
            <a:r>
              <a:rPr lang="en-US" dirty="0">
                <a:solidFill>
                  <a:schemeClr val="tx1"/>
                </a:solidFill>
                <a:latin typeface="Times New Roman" pitchFamily="18" charset="0"/>
                <a:cs typeface="Times New Roman" pitchFamily="18" charset="0"/>
              </a:rPr>
              <a:t>.</a:t>
            </a:r>
            <a:endParaRPr lang="ru-RU" dirty="0">
              <a:solidFill>
                <a:schemeClr val="tx1"/>
              </a:solidFill>
              <a:latin typeface="Times New Roman" pitchFamily="18" charset="0"/>
              <a:cs typeface="Times New Roman" pitchFamily="18" charset="0"/>
            </a:endParaRPr>
          </a:p>
          <a:p>
            <a:endParaRPr lang="ru-RU"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1047413180"/>
      </p:ext>
    </p:extLst>
  </p:cSld>
  <p:clrMapOvr>
    <a:masterClrMapping/>
  </p:clrMapOvr>
</p:sld>
</file>

<file path=ppt/theme/theme1.xml><?xml version="1.0" encoding="utf-8"?>
<a:theme xmlns:a="http://schemas.openxmlformats.org/drawingml/2006/main" name="Воздушный поток">
  <a:themeElements>
    <a:clrScheme name="Воздушный поток">
      <a:dk1>
        <a:sysClr val="windowText" lastClr="252525"/>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505</TotalTime>
  <Words>238</Words>
  <Application>Microsoft Office PowerPoint</Application>
  <PresentationFormat>Экран (4:3)</PresentationFormat>
  <Paragraphs>123</Paragraphs>
  <Slides>24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24</vt:i4>
      </vt:variant>
    </vt:vector>
  </HeadingPairs>
  <TitlesOfParts>
    <vt:vector size="25" baseType="lpstr">
      <vt:lpstr>Воздушный поток</vt:lpstr>
      <vt:lpstr>Microprocessor based automation  Avtomatlashtirishning mikroprotsessorli vositalari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Microprocessor based automation  Avtomatlashtirishning mikroprotsessorli vositalari</dc:title>
  <dc:creator>Илдар</dc:creator>
  <cp:lastModifiedBy>Илдар</cp:lastModifiedBy>
  <cp:revision>14</cp:revision>
  <dcterms:created xsi:type="dcterms:W3CDTF">2018-10-03T03:56:30Z</dcterms:created>
  <dcterms:modified xsi:type="dcterms:W3CDTF">2018-10-18T11:17:26Z</dcterms:modified>
</cp:coreProperties>
</file>