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7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9" r:id="rId19"/>
    <p:sldId id="280" r:id="rId20"/>
    <p:sldId id="281" r:id="rId21"/>
    <p:sldId id="272" r:id="rId22"/>
    <p:sldId id="274" r:id="rId23"/>
    <p:sldId id="275" r:id="rId24"/>
    <p:sldId id="276" r:id="rId25"/>
    <p:sldId id="282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2175F72-9CB8-487F-9A29-53BC03EBE139}">
          <p14:sldIdLst>
            <p14:sldId id="256"/>
            <p14:sldId id="278"/>
            <p14:sldId id="27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9"/>
            <p14:sldId id="280"/>
            <p14:sldId id="281"/>
            <p14:sldId id="272"/>
            <p14:sldId id="274"/>
            <p14:sldId id="275"/>
            <p14:sldId id="276"/>
            <p14:sldId id="282"/>
            <p14:sldId id="283"/>
          </p14:sldIdLst>
        </p14:section>
        <p14:section name="Раздел без заголовка" id="{52EE3715-5243-4748-9E70-DD623B03867C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967327-1595-4693-8784-A3659530C72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20E4D7B-FDEE-4E9C-B287-248E53BE29DF}">
      <dgm:prSet/>
      <dgm:spPr/>
      <dgm:t>
        <a:bodyPr/>
        <a:lstStyle/>
        <a:p>
          <a:pPr rtl="0"/>
          <a:r>
            <a:rPr lang="en-US" smtClean="0"/>
            <a:t>operatsion sistema:</a:t>
          </a:r>
          <a:endParaRPr lang="ru-RU"/>
        </a:p>
      </dgm:t>
    </dgm:pt>
    <dgm:pt modelId="{3922164F-0EC7-42B6-8E8B-C24AE4EC69FF}" type="parTrans" cxnId="{11BD3EA0-A953-4FAA-BD16-100E384712AB}">
      <dgm:prSet/>
      <dgm:spPr/>
      <dgm:t>
        <a:bodyPr/>
        <a:lstStyle/>
        <a:p>
          <a:endParaRPr lang="ru-RU"/>
        </a:p>
      </dgm:t>
    </dgm:pt>
    <dgm:pt modelId="{FC207FD4-2D6C-4D96-BE1A-66553CAFE806}" type="sibTrans" cxnId="{11BD3EA0-A953-4FAA-BD16-100E384712AB}">
      <dgm:prSet/>
      <dgm:spPr/>
      <dgm:t>
        <a:bodyPr/>
        <a:lstStyle/>
        <a:p>
          <a:endParaRPr lang="ru-RU"/>
        </a:p>
      </dgm:t>
    </dgm:pt>
    <dgm:pt modelId="{D8EE60D8-E1A1-45E0-9FD9-8E0CDC1D4DF5}">
      <dgm:prSet/>
      <dgm:spPr/>
      <dgm:t>
        <a:bodyPr/>
        <a:lstStyle/>
        <a:p>
          <a:pPr rtl="0"/>
          <a:r>
            <a:rPr lang="en-US" dirty="0" err="1" smtClean="0"/>
            <a:t>foydalanuvchini</a:t>
          </a:r>
          <a:r>
            <a:rPr lang="en-US" dirty="0" smtClean="0"/>
            <a:t> </a:t>
          </a:r>
          <a:r>
            <a:rPr lang="en-US" dirty="0" err="1" smtClean="0"/>
            <a:t>programmasi</a:t>
          </a:r>
          <a:r>
            <a:rPr lang="en-US" dirty="0" smtClean="0"/>
            <a:t>.</a:t>
          </a:r>
          <a:endParaRPr lang="ru-RU" dirty="0"/>
        </a:p>
      </dgm:t>
    </dgm:pt>
    <dgm:pt modelId="{82AF5C28-9C33-4C11-BA4F-DCA01DD4B633}" type="parTrans" cxnId="{336FCEBF-6941-49CD-ACAC-18BB298C4427}">
      <dgm:prSet/>
      <dgm:spPr/>
      <dgm:t>
        <a:bodyPr/>
        <a:lstStyle/>
        <a:p>
          <a:endParaRPr lang="ru-RU"/>
        </a:p>
      </dgm:t>
    </dgm:pt>
    <dgm:pt modelId="{9FFAF1A9-932C-4D5B-AA00-1AAAF3C14C25}" type="sibTrans" cxnId="{336FCEBF-6941-49CD-ACAC-18BB298C4427}">
      <dgm:prSet/>
      <dgm:spPr/>
      <dgm:t>
        <a:bodyPr/>
        <a:lstStyle/>
        <a:p>
          <a:endParaRPr lang="ru-RU"/>
        </a:p>
      </dgm:t>
    </dgm:pt>
    <dgm:pt modelId="{566F3EA5-AA0D-4218-869A-F617E23CF0A5}" type="pres">
      <dgm:prSet presAssocID="{55967327-1595-4693-8784-A3659530C72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58E9C8-8898-4338-81B2-FC8522D06096}" type="pres">
      <dgm:prSet presAssocID="{D20E4D7B-FDEE-4E9C-B287-248E53BE29DF}" presName="parentText" presStyleLbl="node1" presStyleIdx="0" presStyleCnt="2" custLinFactY="-113404" custLinFactNeighborX="-1124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9F8CD5-9D31-4FF0-8DB6-61A9EC2CE4B1}" type="pres">
      <dgm:prSet presAssocID="{FC207FD4-2D6C-4D96-BE1A-66553CAFE806}" presName="spacer" presStyleCnt="0"/>
      <dgm:spPr/>
    </dgm:pt>
    <dgm:pt modelId="{388A2559-2A20-43A0-84CA-37C4308D6BBE}" type="pres">
      <dgm:prSet presAssocID="{D8EE60D8-E1A1-45E0-9FD9-8E0CDC1D4DF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6FCEBF-6941-49CD-ACAC-18BB298C4427}" srcId="{55967327-1595-4693-8784-A3659530C721}" destId="{D8EE60D8-E1A1-45E0-9FD9-8E0CDC1D4DF5}" srcOrd="1" destOrd="0" parTransId="{82AF5C28-9C33-4C11-BA4F-DCA01DD4B633}" sibTransId="{9FFAF1A9-932C-4D5B-AA00-1AAAF3C14C25}"/>
    <dgm:cxn modelId="{2CF3FA19-D688-44AF-A970-E25C4ECB39BF}" type="presOf" srcId="{D8EE60D8-E1A1-45E0-9FD9-8E0CDC1D4DF5}" destId="{388A2559-2A20-43A0-84CA-37C4308D6BBE}" srcOrd="0" destOrd="0" presId="urn:microsoft.com/office/officeart/2005/8/layout/vList2"/>
    <dgm:cxn modelId="{413937A2-EF4B-48E7-B0C3-7D1A8D8CC756}" type="presOf" srcId="{55967327-1595-4693-8784-A3659530C721}" destId="{566F3EA5-AA0D-4218-869A-F617E23CF0A5}" srcOrd="0" destOrd="0" presId="urn:microsoft.com/office/officeart/2005/8/layout/vList2"/>
    <dgm:cxn modelId="{637F3C67-2150-4B4D-88E8-6A7C3A5EDE7D}" type="presOf" srcId="{D20E4D7B-FDEE-4E9C-B287-248E53BE29DF}" destId="{E958E9C8-8898-4338-81B2-FC8522D06096}" srcOrd="0" destOrd="0" presId="urn:microsoft.com/office/officeart/2005/8/layout/vList2"/>
    <dgm:cxn modelId="{11BD3EA0-A953-4FAA-BD16-100E384712AB}" srcId="{55967327-1595-4693-8784-A3659530C721}" destId="{D20E4D7B-FDEE-4E9C-B287-248E53BE29DF}" srcOrd="0" destOrd="0" parTransId="{3922164F-0EC7-42B6-8E8B-C24AE4EC69FF}" sibTransId="{FC207FD4-2D6C-4D96-BE1A-66553CAFE806}"/>
    <dgm:cxn modelId="{DF95F3AA-22F0-4FD4-B2DA-5FA9CF081C9A}" type="presParOf" srcId="{566F3EA5-AA0D-4218-869A-F617E23CF0A5}" destId="{E958E9C8-8898-4338-81B2-FC8522D06096}" srcOrd="0" destOrd="0" presId="urn:microsoft.com/office/officeart/2005/8/layout/vList2"/>
    <dgm:cxn modelId="{9C683E38-2AA5-44A8-9AAC-6267B5707416}" type="presParOf" srcId="{566F3EA5-AA0D-4218-869A-F617E23CF0A5}" destId="{749F8CD5-9D31-4FF0-8DB6-61A9EC2CE4B1}" srcOrd="1" destOrd="0" presId="urn:microsoft.com/office/officeart/2005/8/layout/vList2"/>
    <dgm:cxn modelId="{4D60B766-FEDC-4123-B466-05EF6829F47C}" type="presParOf" srcId="{566F3EA5-AA0D-4218-869A-F617E23CF0A5}" destId="{388A2559-2A20-43A0-84CA-37C4308D6BB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0B4619-A7F8-4FA7-9219-D148B2538A8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BF66A4-45F8-45E9-BDB7-85ED2D6EF6BC}">
      <dgm:prSet custT="1"/>
      <dgm:spPr/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</a:rPr>
            <a:t>-«</a:t>
          </a:r>
          <a:r>
            <a:rPr lang="en-US" sz="1800" dirty="0" err="1" smtClean="0">
              <a:solidFill>
                <a:schemeClr val="tx1"/>
              </a:solidFill>
            </a:rPr>
            <a:t>sovuq</a:t>
          </a:r>
          <a:r>
            <a:rPr lang="en-US" sz="1800" dirty="0" smtClean="0">
              <a:solidFill>
                <a:schemeClr val="tx1"/>
              </a:solidFill>
            </a:rPr>
            <a:t>» </a:t>
          </a:r>
          <a:r>
            <a:rPr lang="en-US" sz="1800" dirty="0" err="1" smtClean="0">
              <a:solidFill>
                <a:schemeClr val="tx1"/>
              </a:solidFill>
            </a:rPr>
            <a:t>va</a:t>
          </a:r>
          <a:r>
            <a:rPr lang="en-US" sz="1800" dirty="0" smtClean="0">
              <a:solidFill>
                <a:schemeClr val="tx1"/>
              </a:solidFill>
            </a:rPr>
            <a:t> «</a:t>
          </a:r>
          <a:r>
            <a:rPr lang="en-US" sz="1800" dirty="0" err="1" smtClean="0">
              <a:solidFill>
                <a:schemeClr val="tx1"/>
              </a:solidFill>
            </a:rPr>
            <a:t>issiq</a:t>
          </a:r>
          <a:r>
            <a:rPr lang="en-US" sz="1800" dirty="0" smtClean="0">
              <a:solidFill>
                <a:schemeClr val="tx1"/>
              </a:solidFill>
            </a:rPr>
            <a:t>» </a:t>
          </a:r>
          <a:r>
            <a:rPr lang="en-US" sz="1800" dirty="0" err="1" smtClean="0">
              <a:solidFill>
                <a:schemeClr val="tx1"/>
              </a:solidFill>
            </a:rPr>
            <a:t>rejimlarga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ishga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tushirilishni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qayta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ishlash</a:t>
          </a:r>
          <a:r>
            <a:rPr lang="en-US" sz="1600" dirty="0" smtClean="0"/>
            <a:t>;</a:t>
          </a:r>
          <a:endParaRPr lang="ru-RU" sz="1600" dirty="0"/>
        </a:p>
      </dgm:t>
    </dgm:pt>
    <dgm:pt modelId="{39C08B41-C645-4141-B952-EA9C0287E063}" type="parTrans" cxnId="{15E36BF3-6EB4-41E1-94B4-8A20A4081281}">
      <dgm:prSet/>
      <dgm:spPr/>
      <dgm:t>
        <a:bodyPr/>
        <a:lstStyle/>
        <a:p>
          <a:endParaRPr lang="ru-RU"/>
        </a:p>
      </dgm:t>
    </dgm:pt>
    <dgm:pt modelId="{CD5FA110-3433-478B-93C7-AB8781DAE932}" type="sibTrans" cxnId="{15E36BF3-6EB4-41E1-94B4-8A20A4081281}">
      <dgm:prSet/>
      <dgm:spPr/>
      <dgm:t>
        <a:bodyPr/>
        <a:lstStyle/>
        <a:p>
          <a:endParaRPr lang="ru-RU"/>
        </a:p>
      </dgm:t>
    </dgm:pt>
    <dgm:pt modelId="{F124967F-766C-4558-B643-66F7F486432F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-</a:t>
          </a:r>
          <a:r>
            <a:rPr lang="en-US" dirty="0" err="1" smtClean="0">
              <a:solidFill>
                <a:schemeClr val="tx1"/>
              </a:solidFill>
            </a:rPr>
            <a:t>kirishlar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uchun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jarayonni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ko`rinish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jadvalini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to`ldirib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chiqishlar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uchun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jarayonni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ko`rinish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jadvalini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chiqarish</a:t>
          </a:r>
          <a:r>
            <a:rPr lang="en-US" dirty="0" smtClean="0">
              <a:solidFill>
                <a:schemeClr val="tx1"/>
              </a:solidFill>
            </a:rPr>
            <a:t>;</a:t>
          </a:r>
          <a:endParaRPr lang="ru-RU" dirty="0">
            <a:solidFill>
              <a:schemeClr val="tx1"/>
            </a:solidFill>
          </a:endParaRPr>
        </a:p>
      </dgm:t>
    </dgm:pt>
    <dgm:pt modelId="{5F204F2B-853D-44A6-B99E-2AC7CE59FCFA}" type="parTrans" cxnId="{7929F896-FA9E-4C9F-B78D-096E57E430A5}">
      <dgm:prSet/>
      <dgm:spPr/>
      <dgm:t>
        <a:bodyPr/>
        <a:lstStyle/>
        <a:p>
          <a:endParaRPr lang="ru-RU"/>
        </a:p>
      </dgm:t>
    </dgm:pt>
    <dgm:pt modelId="{914099BA-830D-4EB0-A164-1A33566E1CE8}" type="sibTrans" cxnId="{7929F896-FA9E-4C9F-B78D-096E57E430A5}">
      <dgm:prSet/>
      <dgm:spPr/>
      <dgm:t>
        <a:bodyPr/>
        <a:lstStyle/>
        <a:p>
          <a:endParaRPr lang="ru-RU"/>
        </a:p>
      </dgm:t>
    </dgm:pt>
    <dgm:pt modelId="{9846BB73-7C49-46A2-BD44-8C0480F07AAF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-</a:t>
          </a:r>
          <a:r>
            <a:rPr lang="en-US" dirty="0" err="1" smtClean="0">
              <a:solidFill>
                <a:schemeClr val="tx1"/>
              </a:solidFill>
            </a:rPr>
            <a:t>foydalanuvchini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programmasini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chaqirish</a:t>
          </a:r>
          <a:r>
            <a:rPr lang="en-US" dirty="0" smtClean="0">
              <a:solidFill>
                <a:schemeClr val="tx1"/>
              </a:solidFill>
            </a:rPr>
            <a:t>;</a:t>
          </a:r>
          <a:endParaRPr lang="ru-RU" dirty="0">
            <a:solidFill>
              <a:schemeClr val="tx1"/>
            </a:solidFill>
          </a:endParaRPr>
        </a:p>
      </dgm:t>
    </dgm:pt>
    <dgm:pt modelId="{E2C01ABE-077E-4CEB-A76E-335FADC66475}" type="parTrans" cxnId="{1188B1ED-2EDC-4CDD-B1CC-3E0E5138FF3A}">
      <dgm:prSet/>
      <dgm:spPr/>
      <dgm:t>
        <a:bodyPr/>
        <a:lstStyle/>
        <a:p>
          <a:endParaRPr lang="ru-RU"/>
        </a:p>
      </dgm:t>
    </dgm:pt>
    <dgm:pt modelId="{1467C9F0-75FC-4D6A-A44C-28A0BF4B1D77}" type="sibTrans" cxnId="{1188B1ED-2EDC-4CDD-B1CC-3E0E5138FF3A}">
      <dgm:prSet/>
      <dgm:spPr/>
      <dgm:t>
        <a:bodyPr/>
        <a:lstStyle/>
        <a:p>
          <a:endParaRPr lang="ru-RU"/>
        </a:p>
      </dgm:t>
    </dgm:pt>
    <dgm:pt modelId="{2C90DD89-0687-493E-A17D-26CD2DBE3707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-</a:t>
          </a:r>
          <a:r>
            <a:rPr lang="en-US" dirty="0" err="1" smtClean="0">
              <a:solidFill>
                <a:schemeClr val="tx1"/>
              </a:solidFill>
            </a:rPr>
            <a:t>uzilishlarni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vaqtincha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to`xtatishlarni</a:t>
          </a:r>
          <a:r>
            <a:rPr lang="en-US" dirty="0" smtClean="0">
              <a:solidFill>
                <a:schemeClr val="tx1"/>
              </a:solidFill>
            </a:rPr>
            <a:t>) </a:t>
          </a:r>
          <a:r>
            <a:rPr lang="en-US" dirty="0" err="1" smtClean="0">
              <a:solidFill>
                <a:schemeClr val="tx1"/>
              </a:solidFill>
            </a:rPr>
            <a:t>iopish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vaqtincha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uzilishini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tashkilIashtiruvchi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blokni</a:t>
          </a:r>
          <a:r>
            <a:rPr lang="en-US" dirty="0" smtClean="0">
              <a:solidFill>
                <a:schemeClr val="tx1"/>
              </a:solidFill>
            </a:rPr>
            <a:t> (QV) </a:t>
          </a:r>
          <a:r>
            <a:rPr lang="en-US" dirty="0" err="1" smtClean="0">
              <a:solidFill>
                <a:schemeClr val="tx1"/>
              </a:solidFill>
            </a:rPr>
            <a:t>chaqirish</a:t>
          </a:r>
          <a:r>
            <a:rPr lang="en-US" dirty="0" smtClean="0">
              <a:solidFill>
                <a:schemeClr val="tx1"/>
              </a:solidFill>
            </a:rPr>
            <a:t>;</a:t>
          </a:r>
          <a:endParaRPr lang="ru-RU" dirty="0">
            <a:solidFill>
              <a:schemeClr val="tx1"/>
            </a:solidFill>
          </a:endParaRPr>
        </a:p>
      </dgm:t>
    </dgm:pt>
    <dgm:pt modelId="{468534BB-B40D-4409-B281-B5AFA5E43461}" type="parTrans" cxnId="{3D049414-81E0-49FB-B472-433E3F207527}">
      <dgm:prSet/>
      <dgm:spPr/>
      <dgm:t>
        <a:bodyPr/>
        <a:lstStyle/>
        <a:p>
          <a:endParaRPr lang="ru-RU"/>
        </a:p>
      </dgm:t>
    </dgm:pt>
    <dgm:pt modelId="{B946AF8D-B3FF-4F87-892D-CDA723627FBE}" type="sibTrans" cxnId="{3D049414-81E0-49FB-B472-433E3F207527}">
      <dgm:prSet/>
      <dgm:spPr/>
      <dgm:t>
        <a:bodyPr/>
        <a:lstStyle/>
        <a:p>
          <a:endParaRPr lang="ru-RU"/>
        </a:p>
      </dgm:t>
    </dgm:pt>
    <dgm:pt modelId="{58E36AB7-F097-422E-B00B-7300B5E3C6C2}">
      <dgm:prSet/>
      <dgm:spPr/>
      <dgm:t>
        <a:bodyPr/>
        <a:lstStyle/>
        <a:p>
          <a:pPr rtl="0"/>
          <a:r>
            <a:rPr lang="en-US" dirty="0" err="1" smtClean="0">
              <a:solidFill>
                <a:schemeClr val="tx1"/>
              </a:solidFill>
            </a:rPr>
            <a:t>xatolikiami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topish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qayta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ishlash</a:t>
          </a:r>
          <a:r>
            <a:rPr lang="en-US" dirty="0" smtClean="0"/>
            <a:t>;</a:t>
          </a:r>
          <a:endParaRPr lang="ru-RU" dirty="0"/>
        </a:p>
      </dgm:t>
    </dgm:pt>
    <dgm:pt modelId="{70119F13-D4AF-4405-A1D5-7B4159C1376C}" type="parTrans" cxnId="{3D72D305-1FBF-4A5B-9DBD-21FBE12B145E}">
      <dgm:prSet/>
      <dgm:spPr/>
      <dgm:t>
        <a:bodyPr/>
        <a:lstStyle/>
        <a:p>
          <a:endParaRPr lang="ru-RU"/>
        </a:p>
      </dgm:t>
    </dgm:pt>
    <dgm:pt modelId="{61BFCCAE-E072-4A28-8F44-C48347A2D355}" type="sibTrans" cxnId="{3D72D305-1FBF-4A5B-9DBD-21FBE12B145E}">
      <dgm:prSet/>
      <dgm:spPr/>
      <dgm:t>
        <a:bodyPr/>
        <a:lstStyle/>
        <a:p>
          <a:endParaRPr lang="ru-RU"/>
        </a:p>
      </dgm:t>
    </dgm:pt>
    <dgm:pt modelId="{2CFEE261-9E0D-4168-8A1D-2C3ACAE12E94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-</a:t>
          </a:r>
          <a:r>
            <a:rPr lang="en-US" dirty="0" err="1" smtClean="0">
              <a:solidFill>
                <a:schemeClr val="tx1"/>
              </a:solidFill>
            </a:rPr>
            <a:t>xotira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massivlarini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boshqarish</a:t>
          </a:r>
          <a:r>
            <a:rPr lang="en-US" dirty="0" smtClean="0">
              <a:solidFill>
                <a:schemeClr val="tx1"/>
              </a:solidFill>
            </a:rPr>
            <a:t>;</a:t>
          </a:r>
          <a:endParaRPr lang="ru-RU" dirty="0">
            <a:solidFill>
              <a:schemeClr val="tx1"/>
            </a:solidFill>
          </a:endParaRPr>
        </a:p>
      </dgm:t>
    </dgm:pt>
    <dgm:pt modelId="{5A5057FA-BB76-43DB-9D6E-251564C93F61}" type="parTrans" cxnId="{630ABE4D-2247-4236-8862-B31AAB32C443}">
      <dgm:prSet/>
      <dgm:spPr/>
      <dgm:t>
        <a:bodyPr/>
        <a:lstStyle/>
        <a:p>
          <a:endParaRPr lang="ru-RU"/>
        </a:p>
      </dgm:t>
    </dgm:pt>
    <dgm:pt modelId="{03C195FC-28D7-4CA9-9CF3-A70F48328DC1}" type="sibTrans" cxnId="{630ABE4D-2247-4236-8862-B31AAB32C443}">
      <dgm:prSet/>
      <dgm:spPr/>
      <dgm:t>
        <a:bodyPr/>
        <a:lstStyle/>
        <a:p>
          <a:endParaRPr lang="ru-RU"/>
        </a:p>
      </dgm:t>
    </dgm:pt>
    <dgm:pt modelId="{D0F60C17-5264-44C2-AB20-2B3B41712D82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-</a:t>
          </a:r>
          <a:r>
            <a:rPr lang="en-US" dirty="0" err="1" smtClean="0">
              <a:solidFill>
                <a:schemeClr val="tx1"/>
              </a:solidFill>
            </a:rPr>
            <a:t>programmalashtiradigan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qurilmalar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boshqa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kommunikatsiyalaydigan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vositalar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bilan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ma’lumotlami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almashtirish</a:t>
          </a:r>
          <a:r>
            <a:rPr lang="en-US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EDB22440-8D04-41FB-AF21-FBE6F18B212E}" type="parTrans" cxnId="{7338AC70-C1C4-46A0-A9ED-72156D079306}">
      <dgm:prSet/>
      <dgm:spPr/>
      <dgm:t>
        <a:bodyPr/>
        <a:lstStyle/>
        <a:p>
          <a:endParaRPr lang="ru-RU"/>
        </a:p>
      </dgm:t>
    </dgm:pt>
    <dgm:pt modelId="{97EE5F06-88E0-425C-A71F-35C4E23CB0E4}" type="sibTrans" cxnId="{7338AC70-C1C4-46A0-A9ED-72156D079306}">
      <dgm:prSet/>
      <dgm:spPr/>
      <dgm:t>
        <a:bodyPr/>
        <a:lstStyle/>
        <a:p>
          <a:endParaRPr lang="ru-RU"/>
        </a:p>
      </dgm:t>
    </dgm:pt>
    <dgm:pt modelId="{D63014DC-18DE-4348-8F8A-EE442F9A2834}" type="pres">
      <dgm:prSet presAssocID="{820B4619-A7F8-4FA7-9219-D148B2538A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75B9BC-4A97-47EB-8578-2B891907076B}" type="pres">
      <dgm:prSet presAssocID="{F7BF66A4-45F8-45E9-BDB7-85ED2D6EF6BC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65C8A0-5BEE-44F0-9775-10FC7E1C6DC0}" type="pres">
      <dgm:prSet presAssocID="{CD5FA110-3433-478B-93C7-AB8781DAE932}" presName="spacer" presStyleCnt="0"/>
      <dgm:spPr/>
    </dgm:pt>
    <dgm:pt modelId="{69B0E92F-927A-4DB9-BDD9-E1F8DB39CD69}" type="pres">
      <dgm:prSet presAssocID="{F124967F-766C-4558-B643-66F7F486432F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BABF18-55D6-456C-A7E4-5637AF252AE7}" type="pres">
      <dgm:prSet presAssocID="{914099BA-830D-4EB0-A164-1A33566E1CE8}" presName="spacer" presStyleCnt="0"/>
      <dgm:spPr/>
    </dgm:pt>
    <dgm:pt modelId="{025EDDA7-6DC3-4AFE-A551-73E927162373}" type="pres">
      <dgm:prSet presAssocID="{9846BB73-7C49-46A2-BD44-8C0480F07AAF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39D283-5CEB-44F6-BA14-F16B657B60CF}" type="pres">
      <dgm:prSet presAssocID="{1467C9F0-75FC-4D6A-A44C-28A0BF4B1D77}" presName="spacer" presStyleCnt="0"/>
      <dgm:spPr/>
    </dgm:pt>
    <dgm:pt modelId="{B7F96D9F-E872-4B3F-9EEA-AC75913ED528}" type="pres">
      <dgm:prSet presAssocID="{2C90DD89-0687-493E-A17D-26CD2DBE3707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9E5A3E-ACF3-448F-8000-0DA331E3E404}" type="pres">
      <dgm:prSet presAssocID="{B946AF8D-B3FF-4F87-892D-CDA723627FBE}" presName="spacer" presStyleCnt="0"/>
      <dgm:spPr/>
    </dgm:pt>
    <dgm:pt modelId="{F85C5B74-2FCE-4783-9311-1D3C3A27584E}" type="pres">
      <dgm:prSet presAssocID="{58E36AB7-F097-422E-B00B-7300B5E3C6C2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C7599F-93E1-4A38-9315-474CF3DB68CA}" type="pres">
      <dgm:prSet presAssocID="{61BFCCAE-E072-4A28-8F44-C48347A2D355}" presName="spacer" presStyleCnt="0"/>
      <dgm:spPr/>
    </dgm:pt>
    <dgm:pt modelId="{BF3292B9-9831-437A-8CFB-3A9DDE207898}" type="pres">
      <dgm:prSet presAssocID="{2CFEE261-9E0D-4168-8A1D-2C3ACAE12E94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80B400-3D0A-4BCE-A12B-1233F742526E}" type="pres">
      <dgm:prSet presAssocID="{03C195FC-28D7-4CA9-9CF3-A70F48328DC1}" presName="spacer" presStyleCnt="0"/>
      <dgm:spPr/>
    </dgm:pt>
    <dgm:pt modelId="{7849343D-066A-4D42-8DE5-CD01C0B1E4E0}" type="pres">
      <dgm:prSet presAssocID="{D0F60C17-5264-44C2-AB20-2B3B41712D82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696061-9DF6-461C-A6FB-5ED4254CF0E5}" type="presOf" srcId="{D0F60C17-5264-44C2-AB20-2B3B41712D82}" destId="{7849343D-066A-4D42-8DE5-CD01C0B1E4E0}" srcOrd="0" destOrd="0" presId="urn:microsoft.com/office/officeart/2005/8/layout/vList2"/>
    <dgm:cxn modelId="{7929F896-FA9E-4C9F-B78D-096E57E430A5}" srcId="{820B4619-A7F8-4FA7-9219-D148B2538A8E}" destId="{F124967F-766C-4558-B643-66F7F486432F}" srcOrd="1" destOrd="0" parTransId="{5F204F2B-853D-44A6-B99E-2AC7CE59FCFA}" sibTransId="{914099BA-830D-4EB0-A164-1A33566E1CE8}"/>
    <dgm:cxn modelId="{8CF12015-770A-4F1D-8DD3-78FBC93638A3}" type="presOf" srcId="{58E36AB7-F097-422E-B00B-7300B5E3C6C2}" destId="{F85C5B74-2FCE-4783-9311-1D3C3A27584E}" srcOrd="0" destOrd="0" presId="urn:microsoft.com/office/officeart/2005/8/layout/vList2"/>
    <dgm:cxn modelId="{7338AC70-C1C4-46A0-A9ED-72156D079306}" srcId="{820B4619-A7F8-4FA7-9219-D148B2538A8E}" destId="{D0F60C17-5264-44C2-AB20-2B3B41712D82}" srcOrd="6" destOrd="0" parTransId="{EDB22440-8D04-41FB-AF21-FBE6F18B212E}" sibTransId="{97EE5F06-88E0-425C-A71F-35C4E23CB0E4}"/>
    <dgm:cxn modelId="{630ABE4D-2247-4236-8862-B31AAB32C443}" srcId="{820B4619-A7F8-4FA7-9219-D148B2538A8E}" destId="{2CFEE261-9E0D-4168-8A1D-2C3ACAE12E94}" srcOrd="5" destOrd="0" parTransId="{5A5057FA-BB76-43DB-9D6E-251564C93F61}" sibTransId="{03C195FC-28D7-4CA9-9CF3-A70F48328DC1}"/>
    <dgm:cxn modelId="{3D72D305-1FBF-4A5B-9DBD-21FBE12B145E}" srcId="{820B4619-A7F8-4FA7-9219-D148B2538A8E}" destId="{58E36AB7-F097-422E-B00B-7300B5E3C6C2}" srcOrd="4" destOrd="0" parTransId="{70119F13-D4AF-4405-A1D5-7B4159C1376C}" sibTransId="{61BFCCAE-E072-4A28-8F44-C48347A2D355}"/>
    <dgm:cxn modelId="{3442E16F-99C2-421E-9056-419A446CC9D7}" type="presOf" srcId="{2CFEE261-9E0D-4168-8A1D-2C3ACAE12E94}" destId="{BF3292B9-9831-437A-8CFB-3A9DDE207898}" srcOrd="0" destOrd="0" presId="urn:microsoft.com/office/officeart/2005/8/layout/vList2"/>
    <dgm:cxn modelId="{84B0187C-697F-4954-9E10-A4E0AE593DCA}" type="presOf" srcId="{9846BB73-7C49-46A2-BD44-8C0480F07AAF}" destId="{025EDDA7-6DC3-4AFE-A551-73E927162373}" srcOrd="0" destOrd="0" presId="urn:microsoft.com/office/officeart/2005/8/layout/vList2"/>
    <dgm:cxn modelId="{3D049414-81E0-49FB-B472-433E3F207527}" srcId="{820B4619-A7F8-4FA7-9219-D148B2538A8E}" destId="{2C90DD89-0687-493E-A17D-26CD2DBE3707}" srcOrd="3" destOrd="0" parTransId="{468534BB-B40D-4409-B281-B5AFA5E43461}" sibTransId="{B946AF8D-B3FF-4F87-892D-CDA723627FBE}"/>
    <dgm:cxn modelId="{6A49F4D3-EB9D-4CB4-A68B-ECBE0A48FBE6}" type="presOf" srcId="{820B4619-A7F8-4FA7-9219-D148B2538A8E}" destId="{D63014DC-18DE-4348-8F8A-EE442F9A2834}" srcOrd="0" destOrd="0" presId="urn:microsoft.com/office/officeart/2005/8/layout/vList2"/>
    <dgm:cxn modelId="{3756C353-574D-416E-9C80-EFD2F1112A7D}" type="presOf" srcId="{F7BF66A4-45F8-45E9-BDB7-85ED2D6EF6BC}" destId="{4D75B9BC-4A97-47EB-8578-2B891907076B}" srcOrd="0" destOrd="0" presId="urn:microsoft.com/office/officeart/2005/8/layout/vList2"/>
    <dgm:cxn modelId="{826A94FD-3678-4812-BC88-BD3A516288B7}" type="presOf" srcId="{F124967F-766C-4558-B643-66F7F486432F}" destId="{69B0E92F-927A-4DB9-BDD9-E1F8DB39CD69}" srcOrd="0" destOrd="0" presId="urn:microsoft.com/office/officeart/2005/8/layout/vList2"/>
    <dgm:cxn modelId="{1188B1ED-2EDC-4CDD-B1CC-3E0E5138FF3A}" srcId="{820B4619-A7F8-4FA7-9219-D148B2538A8E}" destId="{9846BB73-7C49-46A2-BD44-8C0480F07AAF}" srcOrd="2" destOrd="0" parTransId="{E2C01ABE-077E-4CEB-A76E-335FADC66475}" sibTransId="{1467C9F0-75FC-4D6A-A44C-28A0BF4B1D77}"/>
    <dgm:cxn modelId="{BB377A33-DBF5-4C93-B807-8952043C7EC3}" type="presOf" srcId="{2C90DD89-0687-493E-A17D-26CD2DBE3707}" destId="{B7F96D9F-E872-4B3F-9EEA-AC75913ED528}" srcOrd="0" destOrd="0" presId="urn:microsoft.com/office/officeart/2005/8/layout/vList2"/>
    <dgm:cxn modelId="{15E36BF3-6EB4-41E1-94B4-8A20A4081281}" srcId="{820B4619-A7F8-4FA7-9219-D148B2538A8E}" destId="{F7BF66A4-45F8-45E9-BDB7-85ED2D6EF6BC}" srcOrd="0" destOrd="0" parTransId="{39C08B41-C645-4141-B952-EA9C0287E063}" sibTransId="{CD5FA110-3433-478B-93C7-AB8781DAE932}"/>
    <dgm:cxn modelId="{B457A092-7B49-48C1-9B43-F3C040992145}" type="presParOf" srcId="{D63014DC-18DE-4348-8F8A-EE442F9A2834}" destId="{4D75B9BC-4A97-47EB-8578-2B891907076B}" srcOrd="0" destOrd="0" presId="urn:microsoft.com/office/officeart/2005/8/layout/vList2"/>
    <dgm:cxn modelId="{A2582E2B-0B5E-45F3-9FD3-0E37AF6907E8}" type="presParOf" srcId="{D63014DC-18DE-4348-8F8A-EE442F9A2834}" destId="{2E65C8A0-5BEE-44F0-9775-10FC7E1C6DC0}" srcOrd="1" destOrd="0" presId="urn:microsoft.com/office/officeart/2005/8/layout/vList2"/>
    <dgm:cxn modelId="{2D47043B-0559-4421-9679-8FB17DF61F45}" type="presParOf" srcId="{D63014DC-18DE-4348-8F8A-EE442F9A2834}" destId="{69B0E92F-927A-4DB9-BDD9-E1F8DB39CD69}" srcOrd="2" destOrd="0" presId="urn:microsoft.com/office/officeart/2005/8/layout/vList2"/>
    <dgm:cxn modelId="{5142CC77-7C0B-4ACE-9180-89506E5381C8}" type="presParOf" srcId="{D63014DC-18DE-4348-8F8A-EE442F9A2834}" destId="{60BABF18-55D6-456C-A7E4-5637AF252AE7}" srcOrd="3" destOrd="0" presId="urn:microsoft.com/office/officeart/2005/8/layout/vList2"/>
    <dgm:cxn modelId="{1F18A2A7-B4AD-474C-8E0F-420EF6981AE2}" type="presParOf" srcId="{D63014DC-18DE-4348-8F8A-EE442F9A2834}" destId="{025EDDA7-6DC3-4AFE-A551-73E927162373}" srcOrd="4" destOrd="0" presId="urn:microsoft.com/office/officeart/2005/8/layout/vList2"/>
    <dgm:cxn modelId="{BB12A4D3-785A-448C-B07C-347AABE0D6E6}" type="presParOf" srcId="{D63014DC-18DE-4348-8F8A-EE442F9A2834}" destId="{6539D283-5CEB-44F6-BA14-F16B657B60CF}" srcOrd="5" destOrd="0" presId="urn:microsoft.com/office/officeart/2005/8/layout/vList2"/>
    <dgm:cxn modelId="{2625B2D7-FA61-4551-862B-8B4241A41979}" type="presParOf" srcId="{D63014DC-18DE-4348-8F8A-EE442F9A2834}" destId="{B7F96D9F-E872-4B3F-9EEA-AC75913ED528}" srcOrd="6" destOrd="0" presId="urn:microsoft.com/office/officeart/2005/8/layout/vList2"/>
    <dgm:cxn modelId="{787D0320-F2C8-4F82-B7E5-A80D12F1D392}" type="presParOf" srcId="{D63014DC-18DE-4348-8F8A-EE442F9A2834}" destId="{C59E5A3E-ACF3-448F-8000-0DA331E3E404}" srcOrd="7" destOrd="0" presId="urn:microsoft.com/office/officeart/2005/8/layout/vList2"/>
    <dgm:cxn modelId="{DEAA7991-A6F1-4F14-89AB-AFA72CD7518E}" type="presParOf" srcId="{D63014DC-18DE-4348-8F8A-EE442F9A2834}" destId="{F85C5B74-2FCE-4783-9311-1D3C3A27584E}" srcOrd="8" destOrd="0" presId="urn:microsoft.com/office/officeart/2005/8/layout/vList2"/>
    <dgm:cxn modelId="{EC6B946C-49F2-45AA-8CCD-5573D4DABBE5}" type="presParOf" srcId="{D63014DC-18DE-4348-8F8A-EE442F9A2834}" destId="{85C7599F-93E1-4A38-9315-474CF3DB68CA}" srcOrd="9" destOrd="0" presId="urn:microsoft.com/office/officeart/2005/8/layout/vList2"/>
    <dgm:cxn modelId="{A72F02DA-F5F5-44D4-BDFC-BDB4AD5FC5C3}" type="presParOf" srcId="{D63014DC-18DE-4348-8F8A-EE442F9A2834}" destId="{BF3292B9-9831-437A-8CFB-3A9DDE207898}" srcOrd="10" destOrd="0" presId="urn:microsoft.com/office/officeart/2005/8/layout/vList2"/>
    <dgm:cxn modelId="{1B2FA910-FAAA-450A-995D-3AEF67E3C896}" type="presParOf" srcId="{D63014DC-18DE-4348-8F8A-EE442F9A2834}" destId="{1480B400-3D0A-4BCE-A12B-1233F742526E}" srcOrd="11" destOrd="0" presId="urn:microsoft.com/office/officeart/2005/8/layout/vList2"/>
    <dgm:cxn modelId="{708CC283-F8DE-41BE-A350-C02400F92411}" type="presParOf" srcId="{D63014DC-18DE-4348-8F8A-EE442F9A2834}" destId="{7849343D-066A-4D42-8DE5-CD01C0B1E4E0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8E9C8-8898-4338-81B2-FC8522D06096}">
      <dsp:nvSpPr>
        <dsp:cNvPr id="0" name=""/>
        <dsp:cNvSpPr/>
      </dsp:nvSpPr>
      <dsp:spPr>
        <a:xfrm>
          <a:off x="0" y="0"/>
          <a:ext cx="6408712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smtClean="0"/>
            <a:t>operatsion sistema:</a:t>
          </a:r>
          <a:endParaRPr lang="ru-RU" sz="3700" kern="1200"/>
        </a:p>
      </dsp:txBody>
      <dsp:txXfrm>
        <a:off x="43321" y="43321"/>
        <a:ext cx="6322070" cy="800803"/>
      </dsp:txXfrm>
    </dsp:sp>
    <dsp:sp modelId="{388A2559-2A20-43A0-84CA-37C4308D6BBE}">
      <dsp:nvSpPr>
        <dsp:cNvPr id="0" name=""/>
        <dsp:cNvSpPr/>
      </dsp:nvSpPr>
      <dsp:spPr>
        <a:xfrm>
          <a:off x="0" y="1421432"/>
          <a:ext cx="6408712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foydalanuvchini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programmasi</a:t>
          </a:r>
          <a:r>
            <a:rPr lang="en-US" sz="3700" kern="1200" dirty="0" smtClean="0"/>
            <a:t>.</a:t>
          </a:r>
          <a:endParaRPr lang="ru-RU" sz="3700" kern="1200" dirty="0"/>
        </a:p>
      </dsp:txBody>
      <dsp:txXfrm>
        <a:off x="43321" y="1464753"/>
        <a:ext cx="6322070" cy="8008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75B9BC-4A97-47EB-8578-2B891907076B}">
      <dsp:nvSpPr>
        <dsp:cNvPr id="0" name=""/>
        <dsp:cNvSpPr/>
      </dsp:nvSpPr>
      <dsp:spPr>
        <a:xfrm>
          <a:off x="0" y="41109"/>
          <a:ext cx="7948405" cy="6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-«</a:t>
          </a:r>
          <a:r>
            <a:rPr lang="en-US" sz="1800" kern="1200" dirty="0" err="1" smtClean="0">
              <a:solidFill>
                <a:schemeClr val="tx1"/>
              </a:solidFill>
            </a:rPr>
            <a:t>sovuq</a:t>
          </a:r>
          <a:r>
            <a:rPr lang="en-US" sz="1800" kern="1200" dirty="0" smtClean="0">
              <a:solidFill>
                <a:schemeClr val="tx1"/>
              </a:solidFill>
            </a:rPr>
            <a:t>» </a:t>
          </a:r>
          <a:r>
            <a:rPr lang="en-US" sz="1800" kern="1200" dirty="0" err="1" smtClean="0">
              <a:solidFill>
                <a:schemeClr val="tx1"/>
              </a:solidFill>
            </a:rPr>
            <a:t>va</a:t>
          </a:r>
          <a:r>
            <a:rPr lang="en-US" sz="1800" kern="1200" dirty="0" smtClean="0">
              <a:solidFill>
                <a:schemeClr val="tx1"/>
              </a:solidFill>
            </a:rPr>
            <a:t> «</a:t>
          </a:r>
          <a:r>
            <a:rPr lang="en-US" sz="1800" kern="1200" dirty="0" err="1" smtClean="0">
              <a:solidFill>
                <a:schemeClr val="tx1"/>
              </a:solidFill>
            </a:rPr>
            <a:t>issiq</a:t>
          </a:r>
          <a:r>
            <a:rPr lang="en-US" sz="1800" kern="1200" dirty="0" smtClean="0">
              <a:solidFill>
                <a:schemeClr val="tx1"/>
              </a:solidFill>
            </a:rPr>
            <a:t>» </a:t>
          </a:r>
          <a:r>
            <a:rPr lang="en-US" sz="1800" kern="1200" dirty="0" err="1" smtClean="0">
              <a:solidFill>
                <a:schemeClr val="tx1"/>
              </a:solidFill>
            </a:rPr>
            <a:t>rejimlarga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ishga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tushirilishni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qayta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ishlash</a:t>
          </a:r>
          <a:r>
            <a:rPr lang="en-US" sz="1600" kern="1200" dirty="0" smtClean="0"/>
            <a:t>;</a:t>
          </a:r>
          <a:endParaRPr lang="ru-RU" sz="1600" kern="1200" dirty="0"/>
        </a:p>
      </dsp:txBody>
      <dsp:txXfrm>
        <a:off x="30870" y="71979"/>
        <a:ext cx="7886665" cy="570645"/>
      </dsp:txXfrm>
    </dsp:sp>
    <dsp:sp modelId="{69B0E92F-927A-4DB9-BDD9-E1F8DB39CD69}">
      <dsp:nvSpPr>
        <dsp:cNvPr id="0" name=""/>
        <dsp:cNvSpPr/>
      </dsp:nvSpPr>
      <dsp:spPr>
        <a:xfrm>
          <a:off x="0" y="719574"/>
          <a:ext cx="7948405" cy="6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</a:t>
          </a:r>
          <a:r>
            <a:rPr lang="en-US" sz="1600" kern="1200" dirty="0" err="1" smtClean="0">
              <a:solidFill>
                <a:schemeClr val="tx1"/>
              </a:solidFill>
            </a:rPr>
            <a:t>kirishlar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uchun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jarayonni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ko`rinish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jadvalini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to`ldirib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borish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chiqishlar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uchun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jarayonni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ko`rinish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jadvalini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chiqarish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0870" y="750444"/>
        <a:ext cx="7886665" cy="570645"/>
      </dsp:txXfrm>
    </dsp:sp>
    <dsp:sp modelId="{025EDDA7-6DC3-4AFE-A551-73E927162373}">
      <dsp:nvSpPr>
        <dsp:cNvPr id="0" name=""/>
        <dsp:cNvSpPr/>
      </dsp:nvSpPr>
      <dsp:spPr>
        <a:xfrm>
          <a:off x="0" y="1398039"/>
          <a:ext cx="7948405" cy="6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</a:t>
          </a:r>
          <a:r>
            <a:rPr lang="en-US" sz="1600" kern="1200" dirty="0" err="1" smtClean="0">
              <a:solidFill>
                <a:schemeClr val="tx1"/>
              </a:solidFill>
            </a:rPr>
            <a:t>foydalanuvchini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programmasini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chaqirish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0870" y="1428909"/>
        <a:ext cx="7886665" cy="570645"/>
      </dsp:txXfrm>
    </dsp:sp>
    <dsp:sp modelId="{B7F96D9F-E872-4B3F-9EEA-AC75913ED528}">
      <dsp:nvSpPr>
        <dsp:cNvPr id="0" name=""/>
        <dsp:cNvSpPr/>
      </dsp:nvSpPr>
      <dsp:spPr>
        <a:xfrm>
          <a:off x="0" y="2076505"/>
          <a:ext cx="7948405" cy="6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</a:t>
          </a:r>
          <a:r>
            <a:rPr lang="en-US" sz="1600" kern="1200" dirty="0" err="1" smtClean="0">
              <a:solidFill>
                <a:schemeClr val="tx1"/>
              </a:solidFill>
            </a:rPr>
            <a:t>uzilishlarni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vaqtincha</a:t>
          </a:r>
          <a:r>
            <a:rPr lang="en-US" sz="1600" kern="1200" dirty="0" smtClean="0">
              <a:solidFill>
                <a:schemeClr val="tx1"/>
              </a:solidFill>
            </a:rPr>
            <a:t> (</a:t>
          </a:r>
          <a:r>
            <a:rPr lang="en-US" sz="1600" kern="1200" dirty="0" err="1" smtClean="0">
              <a:solidFill>
                <a:schemeClr val="tx1"/>
              </a:solidFill>
            </a:rPr>
            <a:t>to`xtatishlarni</a:t>
          </a:r>
          <a:r>
            <a:rPr lang="en-US" sz="1600" kern="1200" dirty="0" smtClean="0">
              <a:solidFill>
                <a:schemeClr val="tx1"/>
              </a:solidFill>
            </a:rPr>
            <a:t>) </a:t>
          </a:r>
          <a:r>
            <a:rPr lang="en-US" sz="1600" kern="1200" dirty="0" err="1" smtClean="0">
              <a:solidFill>
                <a:schemeClr val="tx1"/>
              </a:solidFill>
            </a:rPr>
            <a:t>iopish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vaqtincha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uzilishini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tashkilIashtiruvchi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blokni</a:t>
          </a:r>
          <a:r>
            <a:rPr lang="en-US" sz="1600" kern="1200" dirty="0" smtClean="0">
              <a:solidFill>
                <a:schemeClr val="tx1"/>
              </a:solidFill>
            </a:rPr>
            <a:t> (QV) </a:t>
          </a:r>
          <a:r>
            <a:rPr lang="en-US" sz="1600" kern="1200" dirty="0" err="1" smtClean="0">
              <a:solidFill>
                <a:schemeClr val="tx1"/>
              </a:solidFill>
            </a:rPr>
            <a:t>chaqirish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0870" y="2107375"/>
        <a:ext cx="7886665" cy="570645"/>
      </dsp:txXfrm>
    </dsp:sp>
    <dsp:sp modelId="{F85C5B74-2FCE-4783-9311-1D3C3A27584E}">
      <dsp:nvSpPr>
        <dsp:cNvPr id="0" name=""/>
        <dsp:cNvSpPr/>
      </dsp:nvSpPr>
      <dsp:spPr>
        <a:xfrm>
          <a:off x="0" y="2754969"/>
          <a:ext cx="7948405" cy="6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xatolikiami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topish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qayta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ishlash</a:t>
          </a:r>
          <a:r>
            <a:rPr lang="en-US" sz="1600" kern="1200" dirty="0" smtClean="0"/>
            <a:t>;</a:t>
          </a:r>
          <a:endParaRPr lang="ru-RU" sz="1600" kern="1200" dirty="0"/>
        </a:p>
      </dsp:txBody>
      <dsp:txXfrm>
        <a:off x="30870" y="2785839"/>
        <a:ext cx="7886665" cy="570645"/>
      </dsp:txXfrm>
    </dsp:sp>
    <dsp:sp modelId="{BF3292B9-9831-437A-8CFB-3A9DDE207898}">
      <dsp:nvSpPr>
        <dsp:cNvPr id="0" name=""/>
        <dsp:cNvSpPr/>
      </dsp:nvSpPr>
      <dsp:spPr>
        <a:xfrm>
          <a:off x="0" y="3433435"/>
          <a:ext cx="7948405" cy="6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</a:t>
          </a:r>
          <a:r>
            <a:rPr lang="en-US" sz="1600" kern="1200" dirty="0" err="1" smtClean="0">
              <a:solidFill>
                <a:schemeClr val="tx1"/>
              </a:solidFill>
            </a:rPr>
            <a:t>xotira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massivlarini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boshqarish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0870" y="3464305"/>
        <a:ext cx="7886665" cy="570645"/>
      </dsp:txXfrm>
    </dsp:sp>
    <dsp:sp modelId="{7849343D-066A-4D42-8DE5-CD01C0B1E4E0}">
      <dsp:nvSpPr>
        <dsp:cNvPr id="0" name=""/>
        <dsp:cNvSpPr/>
      </dsp:nvSpPr>
      <dsp:spPr>
        <a:xfrm>
          <a:off x="0" y="4111900"/>
          <a:ext cx="7948405" cy="6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</a:t>
          </a:r>
          <a:r>
            <a:rPr lang="en-US" sz="1600" kern="1200" dirty="0" err="1" smtClean="0">
              <a:solidFill>
                <a:schemeClr val="tx1"/>
              </a:solidFill>
            </a:rPr>
            <a:t>programmalashtiradigan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qurilmalar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boshqa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kommunikatsiyalaydigan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vositalar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bilan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ma’lumotlami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almashtirish</a:t>
          </a:r>
          <a:r>
            <a:rPr lang="en-US" sz="1600" kern="1200" dirty="0" smtClean="0">
              <a:solidFill>
                <a:schemeClr val="tx1"/>
              </a:solidFill>
            </a:rPr>
            <a:t>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0870" y="4142770"/>
        <a:ext cx="7886665" cy="5706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16AE5F8-BAE8-4380-A353-FC2971E96707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F8827A5-168C-4416-9E54-B060002FE38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/>
          <p:cNvSpPr txBox="1">
            <a:spLocks/>
          </p:cNvSpPr>
          <p:nvPr/>
        </p:nvSpPr>
        <p:spPr>
          <a:xfrm>
            <a:off x="1043608" y="5537421"/>
            <a:ext cx="5637010" cy="882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Ma’ruzachi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Sultanov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I.R.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331640" y="260648"/>
            <a:ext cx="6840760" cy="4536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Microprocessor based automation</a:t>
            </a:r>
            <a:b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Avtomatlashtirishning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mikroprotsessorli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898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2527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3-MAVZU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Sektsiyali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komplekslari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636912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Sektsiyali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komplekslari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3.3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prosessor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strukturasi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3.4 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prosessor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3.5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Mikroprogrammali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3.6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Mikroprogrammali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Mikrokomanda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formati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350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50860" y="476672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Sektsiyali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komplekslari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struktur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sxemasi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370" y="846004"/>
            <a:ext cx="5051868" cy="54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9889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ÑÐµÐ½ÑÑÐ°Ð»ÑÐ½ÑÐ¹ Ð¿ÑÐ¾ÑÐµÑÑÐ¾Ñ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4944"/>
            <a:ext cx="391060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499992" y="2708920"/>
            <a:ext cx="4497441" cy="348925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protsessor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mikroprotsessor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kerakii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mikrosxemalarni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KESH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shinani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kontrolleridan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Ko`pchilik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protsessor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almashishni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Markaziy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protsessor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459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780928"/>
            <a:ext cx="3915957" cy="345069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protsessorni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adreslashtiriladigan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ammasini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egallashi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64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Mbaytdan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512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Mbayt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oralig`ida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mikrosxemalarda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generatsiya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Operativ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xotira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4" name="Picture 2" descr="ÐÐ°ÑÑÐ¸Ð½ÐºÐ¸ Ð¿Ð¾ Ð·Ð°Ð¿ÑÐ¾ÑÑ Ð¾Ð¿ÐµÑÐ°ÑÐ¸Ð²Ð½Ð°Ñ Ð¿Ð°Ð¼ÑÑÑ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852935"/>
            <a:ext cx="4283968" cy="337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082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780928"/>
            <a:ext cx="3915957" cy="345069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(ROM BIOS) - (BASE INPUT/OUTPUT </a:t>
            </a:r>
            <a:r>
              <a:rPr lang="en-US" dirty="0" smtClean="0"/>
              <a:t>SYSTEM)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bo`Imagan</a:t>
            </a:r>
            <a:r>
              <a:rPr lang="en-US" dirty="0" smtClean="0"/>
              <a:t> </a:t>
            </a:r>
            <a:r>
              <a:rPr lang="en-US" dirty="0" err="1"/>
              <a:t>hajmga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(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en-US" dirty="0"/>
              <a:t> </a:t>
            </a:r>
            <a:r>
              <a:rPr lang="en-US" dirty="0" err="1"/>
              <a:t>Kbaytgacha</a:t>
            </a:r>
            <a:r>
              <a:rPr lang="en-US" dirty="0"/>
              <a:t>),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 smtClean="0"/>
              <a:t>tushirishi</a:t>
            </a:r>
            <a:r>
              <a:rPr lang="en-US" dirty="0" smtClean="0"/>
              <a:t> </a:t>
            </a:r>
            <a:r>
              <a:rPr lang="en-US" dirty="0" err="1"/>
              <a:t>sistemali</a:t>
            </a:r>
            <a:r>
              <a:rPr lang="en-US" dirty="0"/>
              <a:t> </a:t>
            </a:r>
            <a:r>
              <a:rPr lang="en-US" dirty="0" err="1"/>
              <a:t>konfiguratsiyasini</a:t>
            </a:r>
            <a:r>
              <a:rPr lang="en-US" dirty="0"/>
              <a:t> </a:t>
            </a:r>
            <a:r>
              <a:rPr lang="en-US" dirty="0" err="1"/>
              <a:t>tushuntirish</a:t>
            </a:r>
            <a:r>
              <a:rPr lang="en-US" dirty="0"/>
              <a:t> </a:t>
            </a:r>
            <a:r>
              <a:rPr lang="en-US" dirty="0" err="1"/>
              <a:t>xati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sistemali</a:t>
            </a:r>
            <a:r>
              <a:rPr lang="en-US" dirty="0"/>
              <a:t> </a:t>
            </a:r>
            <a:r>
              <a:rPr lang="en-US" dirty="0" err="1"/>
              <a:t>qurilmalar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hamkorlik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past </a:t>
            </a:r>
            <a:r>
              <a:rPr lang="en-US" dirty="0" err="1"/>
              <a:t>sathdagi</a:t>
            </a:r>
            <a:r>
              <a:rPr lang="en-US" dirty="0"/>
              <a:t> </a:t>
            </a:r>
            <a:r>
              <a:rPr lang="en-US" dirty="0" err="1"/>
              <a:t>programmalarga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Doimiy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xotira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09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0928"/>
            <a:ext cx="4237030" cy="356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722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052736"/>
            <a:ext cx="8280920" cy="49685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Uzilishlar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kontroller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apparatli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uzilishlarini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protsessorli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apparatli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uzilishlariga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o`zgartiradi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vektorli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uzilishlarni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Uzilishlar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kontrollerini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bajaradigan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boshlanishidan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avval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protsessordan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Xotiraga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kirishiga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kontroller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(PI)P). PDP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kontrolleri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magistralidan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so`rov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protsessorga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uzatadi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protsessor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etgandan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oralig`ida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uzatishni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PDP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kontrollerini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rejimlari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boshlanishidan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awal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protsessordan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941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2985" y="1772816"/>
            <a:ext cx="7270039" cy="144016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uz-Cyrl-UZ" dirty="0">
                <a:latin typeface="Times New Roman" pitchFamily="18" charset="0"/>
                <a:cs typeface="Times New Roman" pitchFamily="18" charset="0"/>
              </a:rPr>
              <a:t>MP blоkining strukturаsi bir kristаlli MPlаr uchun vа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siyali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MPlаr uchun bоshqа-bоshqа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rinishgа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egа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. K580 sеriyadаgi 8 rаzryadli bir kristаlli MP misоlidа qurаdigаn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lsаk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, MP blоki quyidаgi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rinishgа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egа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Mikrоprotsessorli sistеmаlаrdа protsessor blоkining tuzilish аsоslаri vа ishlаsh prinsipi.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972985" y="3447357"/>
            <a:ext cx="7560840" cy="2413908"/>
            <a:chOff x="1872" y="3664"/>
            <a:chExt cx="7488" cy="3680"/>
          </a:xfrm>
        </p:grpSpPr>
        <p:sp>
          <p:nvSpPr>
            <p:cNvPr id="5" name="Text Box 3"/>
            <p:cNvSpPr txBox="1">
              <a:spLocks noChangeArrowheads="1"/>
            </p:cNvSpPr>
            <p:nvPr/>
          </p:nvSpPr>
          <p:spPr bwMode="auto">
            <a:xfrm>
              <a:off x="4464" y="3664"/>
              <a:ext cx="1728" cy="512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>
                  <a:effectLst/>
                  <a:latin typeface="Times New Roman"/>
                  <a:ea typeface="Times New Roman"/>
                </a:rPr>
                <a:t>К580 ВА86</a:t>
              </a:r>
              <a:endParaRPr lang="ru-RU" sz="1200" b="1">
                <a:effectLst/>
                <a:latin typeface="Times New Roman"/>
                <a:ea typeface="Times New Roman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1872" y="4016"/>
              <a:ext cx="7488" cy="3328"/>
              <a:chOff x="1872" y="3899"/>
              <a:chExt cx="7488" cy="3328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4608" y="5819"/>
                <a:ext cx="144" cy="1152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6192" y="5435"/>
                <a:ext cx="144" cy="640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0" name="Text Box 8"/>
              <p:cNvSpPr txBox="1">
                <a:spLocks noChangeArrowheads="1"/>
              </p:cNvSpPr>
              <p:nvPr/>
            </p:nvSpPr>
            <p:spPr bwMode="auto">
              <a:xfrm>
                <a:off x="3456" y="4283"/>
                <a:ext cx="864" cy="166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0" tIns="45720" rIns="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350" dirty="0">
                    <a:solidFill>
                      <a:srgbClr val="000000"/>
                    </a:solidFill>
                    <a:effectLst/>
                    <a:latin typeface="Courier New"/>
                    <a:ea typeface="Courier New"/>
                  </a:rPr>
                  <a:t> </a:t>
                </a:r>
                <a:endParaRPr lang="en-US" sz="1200" dirty="0">
                  <a:solidFill>
                    <a:srgbClr val="000000"/>
                  </a:solidFill>
                  <a:latin typeface="Courier New"/>
                  <a:ea typeface="Courier New"/>
                </a:endParaRPr>
              </a:p>
              <a:p>
                <a:pPr>
                  <a:spcAft>
                    <a:spcPts val="0"/>
                  </a:spcAft>
                </a:pPr>
                <a:endParaRPr lang="en-US" sz="1200" b="1" dirty="0">
                  <a:solidFill>
                    <a:srgbClr val="000000"/>
                  </a:solidFill>
                  <a:effectLst/>
                  <a:latin typeface="Courier New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1200" b="1" dirty="0">
                    <a:solidFill>
                      <a:srgbClr val="000000"/>
                    </a:solidFill>
                    <a:latin typeface="Courier New"/>
                    <a:ea typeface="Times New Roman"/>
                    <a:cs typeface="Times New Roman"/>
                  </a:rPr>
                  <a:t> </a:t>
                </a:r>
                <a:r>
                  <a:rPr lang="en-US" sz="1200" b="1" dirty="0" smtClean="0">
                    <a:solidFill>
                      <a:srgbClr val="000000"/>
                    </a:solidFill>
                    <a:latin typeface="Courier New"/>
                    <a:ea typeface="Times New Roman"/>
                    <a:cs typeface="Times New Roman"/>
                  </a:rPr>
                  <a:t>   </a:t>
                </a:r>
                <a:r>
                  <a:rPr lang="ru-RU" sz="1550" b="1" dirty="0" smtClean="0">
                    <a:effectLst/>
                    <a:latin typeface="Times New Roman"/>
                    <a:ea typeface="Times New Roman"/>
                    <a:cs typeface="Times New Roman"/>
                  </a:rPr>
                  <a:t>М</a:t>
                </a:r>
                <a:r>
                  <a:rPr lang="en-US" sz="1550" b="1" dirty="0" smtClean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endParaRPr lang="ru-RU" sz="1600" b="1" dirty="0">
                  <a:effectLst/>
                  <a:latin typeface="PANDA Times UZ"/>
                  <a:ea typeface="Times New Roman"/>
                  <a:cs typeface="Times New Roman"/>
                </a:endParaRPr>
              </a:p>
            </p:txBody>
          </p:sp>
          <p:sp>
            <p:nvSpPr>
              <p:cNvPr id="11" name="Text Box 9"/>
              <p:cNvSpPr txBox="1">
                <a:spLocks noChangeArrowheads="1"/>
              </p:cNvSpPr>
              <p:nvPr/>
            </p:nvSpPr>
            <p:spPr bwMode="auto">
              <a:xfrm>
                <a:off x="5040" y="4027"/>
                <a:ext cx="576" cy="640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0" tIns="45720" rIns="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550" dirty="0" smtClean="0">
                    <a:effectLst/>
                    <a:latin typeface="Times New Roman"/>
                    <a:ea typeface="Times New Roman"/>
                  </a:rPr>
                  <a:t>М</a:t>
                </a:r>
                <a:r>
                  <a:rPr lang="en-US" sz="1550" dirty="0" smtClean="0">
                    <a:effectLst/>
                    <a:latin typeface="Times New Roman"/>
                    <a:ea typeface="Times New Roman"/>
                  </a:rPr>
                  <a:t>B</a:t>
                </a:r>
                <a:endParaRPr lang="ru-RU" sz="16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2" name="Text Box 10"/>
              <p:cNvSpPr txBox="1">
                <a:spLocks noChangeArrowheads="1"/>
              </p:cNvSpPr>
              <p:nvPr/>
            </p:nvSpPr>
            <p:spPr bwMode="auto">
              <a:xfrm>
                <a:off x="5040" y="5179"/>
                <a:ext cx="576" cy="640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0" tIns="45720" rIns="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550">
                    <a:effectLst/>
                    <a:latin typeface="Times New Roman"/>
                    <a:ea typeface="Times New Roman"/>
                  </a:rPr>
                  <a:t>К1</a:t>
                </a:r>
                <a:endParaRPr lang="ru-RU" sz="16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3" name="Text Box 11"/>
              <p:cNvSpPr txBox="1">
                <a:spLocks noChangeArrowheads="1"/>
              </p:cNvSpPr>
              <p:nvPr/>
            </p:nvSpPr>
            <p:spPr bwMode="auto">
              <a:xfrm>
                <a:off x="5040" y="5947"/>
                <a:ext cx="576" cy="640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0" tIns="45720" rIns="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550">
                    <a:effectLst/>
                    <a:latin typeface="Times New Roman"/>
                    <a:ea typeface="Times New Roman"/>
                  </a:rPr>
                  <a:t>К2</a:t>
                </a:r>
                <a:endParaRPr lang="ru-RU" sz="16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4896" y="4795"/>
                <a:ext cx="864" cy="1920"/>
              </a:xfrm>
              <a:prstGeom prst="rect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5" name="Text Box 13"/>
              <p:cNvSpPr txBox="1">
                <a:spLocks noChangeArrowheads="1"/>
              </p:cNvSpPr>
              <p:nvPr/>
            </p:nvSpPr>
            <p:spPr bwMode="auto">
              <a:xfrm>
                <a:off x="5040" y="4795"/>
                <a:ext cx="720" cy="512"/>
              </a:xfrm>
              <a:prstGeom prst="rect">
                <a:avLst/>
              </a:prstGeom>
              <a:ln/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350" b="1" kern="0" dirty="0" smtClean="0">
                    <a:effectLst/>
                    <a:latin typeface="Times New Roman"/>
                    <a:ea typeface="Times New Roman"/>
                  </a:rPr>
                  <a:t>А</a:t>
                </a:r>
                <a:r>
                  <a:rPr lang="en-US" sz="1350" b="1" kern="0" dirty="0" smtClean="0">
                    <a:effectLst/>
                    <a:latin typeface="Times New Roman"/>
                    <a:ea typeface="Times New Roman"/>
                  </a:rPr>
                  <a:t>B</a:t>
                </a:r>
                <a:endParaRPr lang="ru-RU" sz="1400" b="1" kern="0" dirty="0">
                  <a:effectLst/>
                  <a:latin typeface="Times New Roman"/>
                  <a:ea typeface="Times New Roman"/>
                </a:endParaRPr>
              </a:p>
            </p:txBody>
          </p:sp>
          <p:cxnSp>
            <p:nvCxnSpPr>
              <p:cNvPr id="16" name="Line 14"/>
              <p:cNvCxnSpPr/>
              <p:nvPr/>
            </p:nvCxnSpPr>
            <p:spPr bwMode="auto">
              <a:xfrm>
                <a:off x="3024" y="4795"/>
                <a:ext cx="432" cy="0"/>
              </a:xfrm>
              <a:prstGeom prst="line">
                <a:avLst/>
              </a:prstGeom>
              <a:ln>
                <a:headEnd/>
                <a:tailEnd type="triangle" w="med" len="med"/>
              </a:ln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</p:cxnSp>
          <p:cxnSp>
            <p:nvCxnSpPr>
              <p:cNvPr id="17" name="Line 15"/>
              <p:cNvCxnSpPr/>
              <p:nvPr/>
            </p:nvCxnSpPr>
            <p:spPr bwMode="auto">
              <a:xfrm>
                <a:off x="3024" y="5179"/>
                <a:ext cx="432" cy="0"/>
              </a:xfrm>
              <a:prstGeom prst="line">
                <a:avLst/>
              </a:prstGeom>
              <a:ln>
                <a:headEnd/>
                <a:tailEnd type="triangle" w="med" len="med"/>
              </a:ln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</p:cxnSp>
          <p:cxnSp>
            <p:nvCxnSpPr>
              <p:cNvPr id="18" name="Line 16"/>
              <p:cNvCxnSpPr/>
              <p:nvPr/>
            </p:nvCxnSpPr>
            <p:spPr bwMode="auto">
              <a:xfrm>
                <a:off x="2016" y="5307"/>
                <a:ext cx="288" cy="0"/>
              </a:xfrm>
              <a:prstGeom prst="line">
                <a:avLst/>
              </a:prstGeom>
              <a:ln>
                <a:headEnd/>
                <a:tailEnd type="triangle" w="med" len="med"/>
              </a:ln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</p:cxnSp>
          <p:cxnSp>
            <p:nvCxnSpPr>
              <p:cNvPr id="19" name="Line 17"/>
              <p:cNvCxnSpPr/>
              <p:nvPr/>
            </p:nvCxnSpPr>
            <p:spPr bwMode="auto">
              <a:xfrm>
                <a:off x="2016" y="5307"/>
                <a:ext cx="0" cy="38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</p:cxnSp>
          <p:cxnSp>
            <p:nvCxnSpPr>
              <p:cNvPr id="20" name="Line 18"/>
              <p:cNvCxnSpPr/>
              <p:nvPr/>
            </p:nvCxnSpPr>
            <p:spPr bwMode="auto">
              <a:xfrm>
                <a:off x="2016" y="5691"/>
                <a:ext cx="144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</p:cxnSp>
          <p:sp>
            <p:nvSpPr>
              <p:cNvPr id="21" name="AutoShape 19"/>
              <p:cNvSpPr>
                <a:spLocks noChangeArrowheads="1"/>
              </p:cNvSpPr>
              <p:nvPr/>
            </p:nvSpPr>
            <p:spPr bwMode="auto">
              <a:xfrm>
                <a:off x="4320" y="4411"/>
                <a:ext cx="720" cy="197"/>
              </a:xfrm>
              <a:prstGeom prst="leftRightArrow">
                <a:avLst>
                  <a:gd name="adj1" fmla="val 50000"/>
                  <a:gd name="adj2" fmla="val 73096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2" name="AutoShape 20"/>
              <p:cNvSpPr>
                <a:spLocks noChangeArrowheads="1"/>
              </p:cNvSpPr>
              <p:nvPr/>
            </p:nvSpPr>
            <p:spPr bwMode="auto">
              <a:xfrm>
                <a:off x="4320" y="5307"/>
                <a:ext cx="576" cy="309"/>
              </a:xfrm>
              <a:prstGeom prst="rightArrow">
                <a:avLst>
                  <a:gd name="adj1" fmla="val 50000"/>
                  <a:gd name="adj2" fmla="val 46602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3" name="AutoShape 21"/>
              <p:cNvSpPr>
                <a:spLocks noChangeArrowheads="1"/>
              </p:cNvSpPr>
              <p:nvPr/>
            </p:nvSpPr>
            <p:spPr bwMode="auto">
              <a:xfrm>
                <a:off x="5616" y="4155"/>
                <a:ext cx="2880" cy="256"/>
              </a:xfrm>
              <a:prstGeom prst="rightArrow">
                <a:avLst>
                  <a:gd name="adj1" fmla="val 50000"/>
                  <a:gd name="adj2" fmla="val 281250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4" name="AutoShape 22"/>
              <p:cNvSpPr>
                <a:spLocks noChangeArrowheads="1"/>
              </p:cNvSpPr>
              <p:nvPr/>
            </p:nvSpPr>
            <p:spPr bwMode="auto">
              <a:xfrm>
                <a:off x="5760" y="5307"/>
                <a:ext cx="2736" cy="256"/>
              </a:xfrm>
              <a:prstGeom prst="rightArrow">
                <a:avLst>
                  <a:gd name="adj1" fmla="val 50000"/>
                  <a:gd name="adj2" fmla="val 267188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5" name="Text Box 23"/>
              <p:cNvSpPr txBox="1">
                <a:spLocks noChangeArrowheads="1"/>
              </p:cNvSpPr>
              <p:nvPr/>
            </p:nvSpPr>
            <p:spPr bwMode="auto">
              <a:xfrm>
                <a:off x="6438" y="6075"/>
                <a:ext cx="720" cy="640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0" tIns="45720" rIns="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dirty="0" err="1" smtClean="0">
                    <a:solidFill>
                      <a:srgbClr val="000000"/>
                    </a:solidFill>
                    <a:effectLst/>
                    <a:latin typeface="Courier New"/>
                    <a:ea typeface="Courier New"/>
                  </a:rPr>
                  <a:t>ASh</a:t>
                </a:r>
                <a:endParaRPr lang="ru-RU" sz="1200" dirty="0">
                  <a:solidFill>
                    <a:srgbClr val="000000"/>
                  </a:solidFill>
                  <a:effectLst/>
                  <a:latin typeface="Courier New"/>
                  <a:ea typeface="Courier New"/>
                </a:endParaRPr>
              </a:p>
            </p:txBody>
          </p:sp>
          <p:sp>
            <p:nvSpPr>
              <p:cNvPr id="26" name="AutoShape 24"/>
              <p:cNvSpPr>
                <a:spLocks noChangeArrowheads="1"/>
              </p:cNvSpPr>
              <p:nvPr/>
            </p:nvSpPr>
            <p:spPr bwMode="auto">
              <a:xfrm>
                <a:off x="6192" y="5947"/>
                <a:ext cx="288" cy="256"/>
              </a:xfrm>
              <a:prstGeom prst="rightArrow">
                <a:avLst>
                  <a:gd name="adj1" fmla="val 50000"/>
                  <a:gd name="adj2" fmla="val 28125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7" name="AutoShape 25"/>
              <p:cNvSpPr>
                <a:spLocks noChangeArrowheads="1"/>
              </p:cNvSpPr>
              <p:nvPr/>
            </p:nvSpPr>
            <p:spPr bwMode="auto">
              <a:xfrm>
                <a:off x="4608" y="6843"/>
                <a:ext cx="4032" cy="256"/>
              </a:xfrm>
              <a:prstGeom prst="rightArrow">
                <a:avLst>
                  <a:gd name="adj1" fmla="val 50000"/>
                  <a:gd name="adj2" fmla="val 393750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8" name="AutoShape 26"/>
              <p:cNvSpPr>
                <a:spLocks noChangeArrowheads="1"/>
              </p:cNvSpPr>
              <p:nvPr/>
            </p:nvSpPr>
            <p:spPr bwMode="auto">
              <a:xfrm>
                <a:off x="4320" y="5691"/>
                <a:ext cx="432" cy="256"/>
              </a:xfrm>
              <a:prstGeom prst="leftArrow">
                <a:avLst>
                  <a:gd name="adj1" fmla="val 50000"/>
                  <a:gd name="adj2" fmla="val 42188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9" name="Rectangle 27"/>
              <p:cNvSpPr>
                <a:spLocks noChangeArrowheads="1"/>
              </p:cNvSpPr>
              <p:nvPr/>
            </p:nvSpPr>
            <p:spPr bwMode="auto">
              <a:xfrm>
                <a:off x="7200" y="6075"/>
                <a:ext cx="288" cy="128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30" name="AutoShape 28"/>
              <p:cNvSpPr>
                <a:spLocks noChangeArrowheads="1"/>
              </p:cNvSpPr>
              <p:nvPr/>
            </p:nvSpPr>
            <p:spPr bwMode="auto">
              <a:xfrm>
                <a:off x="7344" y="6075"/>
                <a:ext cx="288" cy="896"/>
              </a:xfrm>
              <a:prstGeom prst="downArrow">
                <a:avLst>
                  <a:gd name="adj1" fmla="val 50000"/>
                  <a:gd name="adj2" fmla="val 77778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31" name="Text Box 29"/>
              <p:cNvSpPr txBox="1">
                <a:spLocks noChangeArrowheads="1"/>
              </p:cNvSpPr>
              <p:nvPr/>
            </p:nvSpPr>
            <p:spPr bwMode="auto">
              <a:xfrm>
                <a:off x="8352" y="4027"/>
                <a:ext cx="864" cy="512"/>
              </a:xfrm>
              <a:prstGeom prst="rect">
                <a:avLst/>
              </a:prstGeom>
              <a:ln/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35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М</a:t>
                </a:r>
                <a:r>
                  <a:rPr lang="en-US" sz="135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Sh</a:t>
                </a:r>
                <a:endParaRPr lang="ru-RU" sz="1400" dirty="0">
                  <a:effectLst/>
                  <a:latin typeface="Arial"/>
                  <a:ea typeface="Times New Roman"/>
                  <a:cs typeface="Times New Roman"/>
                </a:endParaRPr>
              </a:p>
            </p:txBody>
          </p:sp>
          <p:sp>
            <p:nvSpPr>
              <p:cNvPr id="32" name="Text Box 30"/>
              <p:cNvSpPr txBox="1">
                <a:spLocks noChangeArrowheads="1"/>
              </p:cNvSpPr>
              <p:nvPr/>
            </p:nvSpPr>
            <p:spPr bwMode="auto">
              <a:xfrm>
                <a:off x="8352" y="5179"/>
                <a:ext cx="864" cy="512"/>
              </a:xfrm>
              <a:prstGeom prst="rect">
                <a:avLst/>
              </a:prstGeom>
              <a:ln/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35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А</a:t>
                </a:r>
                <a:r>
                  <a:rPr lang="en-US" sz="135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Sh</a:t>
                </a:r>
                <a:endParaRPr lang="ru-RU" sz="1400" dirty="0">
                  <a:effectLst/>
                  <a:latin typeface="Arial"/>
                  <a:ea typeface="Times New Roman"/>
                  <a:cs typeface="Times New Roman"/>
                </a:endParaRPr>
              </a:p>
            </p:txBody>
          </p:sp>
          <p:sp>
            <p:nvSpPr>
              <p:cNvPr id="33" name="Text Box 31"/>
              <p:cNvSpPr txBox="1">
                <a:spLocks noChangeArrowheads="1"/>
              </p:cNvSpPr>
              <p:nvPr/>
            </p:nvSpPr>
            <p:spPr bwMode="auto">
              <a:xfrm>
                <a:off x="8496" y="6715"/>
                <a:ext cx="864" cy="512"/>
              </a:xfrm>
              <a:prstGeom prst="rect">
                <a:avLst/>
              </a:prstGeom>
              <a:ln/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350" dirty="0" err="1" smtClean="0">
                    <a:latin typeface="Times New Roman"/>
                    <a:ea typeface="Times New Roman"/>
                    <a:cs typeface="Times New Roman"/>
                  </a:rPr>
                  <a:t>BSh</a:t>
                </a:r>
                <a:endParaRPr lang="ru-RU" sz="1400" dirty="0">
                  <a:effectLst/>
                  <a:latin typeface="Arial"/>
                  <a:ea typeface="Times New Roman"/>
                  <a:cs typeface="Times New Roman"/>
                </a:endParaRPr>
              </a:p>
            </p:txBody>
          </p:sp>
          <p:sp>
            <p:nvSpPr>
              <p:cNvPr id="34" name="Text Box 32"/>
              <p:cNvSpPr txBox="1">
                <a:spLocks noChangeArrowheads="1"/>
              </p:cNvSpPr>
              <p:nvPr/>
            </p:nvSpPr>
            <p:spPr bwMode="auto">
              <a:xfrm>
                <a:off x="1872" y="4155"/>
                <a:ext cx="1728" cy="512"/>
              </a:xfrm>
              <a:prstGeom prst="rect">
                <a:avLst/>
              </a:prstGeom>
              <a:ln/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>
                    <a:effectLst/>
                    <a:latin typeface="Times New Roman"/>
                    <a:ea typeface="Times New Roman"/>
                  </a:rPr>
                  <a:t>К580 ГФ24</a:t>
                </a:r>
                <a:endParaRPr lang="ru-RU" sz="1200" b="1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5" name="Text Box 33"/>
              <p:cNvSpPr txBox="1">
                <a:spLocks noChangeArrowheads="1"/>
              </p:cNvSpPr>
              <p:nvPr/>
            </p:nvSpPr>
            <p:spPr bwMode="auto">
              <a:xfrm>
                <a:off x="3024" y="3899"/>
                <a:ext cx="1728" cy="512"/>
              </a:xfrm>
              <a:prstGeom prst="rect">
                <a:avLst/>
              </a:prstGeom>
              <a:ln/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Times New Roman"/>
                    <a:ea typeface="Times New Roman"/>
                  </a:rPr>
                  <a:t>К580 ВМ80А</a:t>
                </a:r>
                <a:endParaRPr lang="ru-RU" sz="1200" b="1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6" name="Text Box 34"/>
              <p:cNvSpPr txBox="1">
                <a:spLocks noChangeArrowheads="1"/>
              </p:cNvSpPr>
              <p:nvPr/>
            </p:nvSpPr>
            <p:spPr bwMode="auto">
              <a:xfrm>
                <a:off x="5616" y="4667"/>
                <a:ext cx="1728" cy="512"/>
              </a:xfrm>
              <a:prstGeom prst="rect">
                <a:avLst/>
              </a:prstGeom>
              <a:ln/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>
                    <a:effectLst/>
                    <a:latin typeface="Times New Roman"/>
                    <a:ea typeface="Times New Roman"/>
                  </a:rPr>
                  <a:t>  К580 ИР82</a:t>
                </a:r>
                <a:endParaRPr lang="ru-RU" sz="1200" b="1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7" name="Text Box 35"/>
              <p:cNvSpPr txBox="1">
                <a:spLocks noChangeArrowheads="1"/>
              </p:cNvSpPr>
              <p:nvPr/>
            </p:nvSpPr>
            <p:spPr bwMode="auto">
              <a:xfrm>
                <a:off x="6336" y="5469"/>
                <a:ext cx="1728" cy="512"/>
              </a:xfrm>
              <a:prstGeom prst="rect">
                <a:avLst/>
              </a:prstGeom>
              <a:ln/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>
                    <a:effectLst/>
                    <a:latin typeface="Times New Roman"/>
                    <a:ea typeface="Times New Roman"/>
                  </a:rPr>
                  <a:t>К155ИД7</a:t>
                </a:r>
                <a:endParaRPr lang="ru-RU" sz="1200" b="1">
                  <a:effectLst/>
                  <a:latin typeface="Times New Roman"/>
                  <a:ea typeface="Times New Roman"/>
                </a:endParaRPr>
              </a:p>
            </p:txBody>
          </p:sp>
          <p:cxnSp>
            <p:nvCxnSpPr>
              <p:cNvPr id="38" name="Line 36"/>
              <p:cNvCxnSpPr/>
              <p:nvPr/>
            </p:nvCxnSpPr>
            <p:spPr bwMode="auto">
              <a:xfrm>
                <a:off x="1872" y="4781"/>
                <a:ext cx="432" cy="0"/>
              </a:xfrm>
              <a:prstGeom prst="line">
                <a:avLst/>
              </a:prstGeom>
              <a:ln>
                <a:headEnd/>
                <a:tailEnd type="triangle" w="med" len="med"/>
              </a:ln>
              <a:ex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</p:cxnSp>
        </p:grpSp>
      </p:grpSp>
      <p:sp>
        <p:nvSpPr>
          <p:cNvPr id="39" name="Прямоугольник 38"/>
          <p:cNvSpPr/>
          <p:nvPr/>
        </p:nvSpPr>
        <p:spPr>
          <a:xfrm>
            <a:off x="972985" y="6030341"/>
            <a:ext cx="71892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>
                <a:latin typeface="Times New Roman" pitchFamily="18" charset="0"/>
                <a:cs typeface="Times New Roman" pitchFamily="18" charset="0"/>
              </a:rPr>
              <a:t>1-rаsm. K580 sеriyadаgi bir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kristа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MP blоkining strukturа sxеmаsi.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 Box 29"/>
          <p:cNvSpPr txBox="1">
            <a:spLocks noChangeArrowheads="1"/>
          </p:cNvSpPr>
          <p:nvPr/>
        </p:nvSpPr>
        <p:spPr bwMode="auto">
          <a:xfrm>
            <a:off x="1263786" y="4269759"/>
            <a:ext cx="872405" cy="335848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350" dirty="0" smtClean="0">
                <a:effectLst/>
                <a:latin typeface="Times New Roman"/>
                <a:ea typeface="Times New Roman"/>
                <a:cs typeface="Times New Roman"/>
              </a:rPr>
              <a:t>TIG</a:t>
            </a:r>
            <a:endParaRPr lang="ru-RU" sz="1400" dirty="0">
              <a:effectLst/>
              <a:latin typeface="Arial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77338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1772816"/>
            <a:ext cx="7408333" cy="212168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siyali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mikrоprotsessor kоmplеktlаri аsоsidа protsessor blоkini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lоy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аlаsh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uchun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аlо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idа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оpеrаsiоn qismni,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аlо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idа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bоshqаrish qismini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lоy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аlаsh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zаrur. Оpеrаsiоn qismni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lоy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аlаsh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vаqtidа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usi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MPning rаzryadlаri sоni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isоbgа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оlinаdi. Mаsаlаn 2-rаzryadli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siya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аsоsidа 16-rаzryadli protsessor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urish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uchun bundаy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siyalаrdаn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8 tаsi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zаrо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pаrаllеl ulаnib yagоnа protsessor sifаtidа ishlаtilаdi.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b="1" dirty="0" smtClean="0"/>
              <a:t>Sеk</a:t>
            </a:r>
            <a:r>
              <a:rPr lang="en-US" sz="3200" b="1" dirty="0" smtClean="0"/>
              <a:t>t</a:t>
            </a:r>
            <a:r>
              <a:rPr lang="uz-Cyrl-UZ" sz="3200" b="1" dirty="0" smtClean="0"/>
              <a:t>siyali </a:t>
            </a:r>
            <a:r>
              <a:rPr lang="uz-Cyrl-UZ" sz="3200" b="1" dirty="0"/>
              <a:t>mikrоprotsessor kоmplеktlаri аsоsidа protsessor blоkini </a:t>
            </a:r>
            <a:r>
              <a:rPr lang="uz-Cyrl-UZ" sz="3200" b="1" dirty="0" smtClean="0"/>
              <a:t>lоyi</a:t>
            </a:r>
            <a:r>
              <a:rPr lang="en-US" sz="3200" b="1" dirty="0" smtClean="0"/>
              <a:t>h</a:t>
            </a:r>
            <a:r>
              <a:rPr lang="uz-Cyrl-UZ" sz="3200" b="1" dirty="0" smtClean="0"/>
              <a:t>аlаsh</a:t>
            </a:r>
            <a:r>
              <a:rPr lang="uz-Cyrl-UZ" sz="3200" b="1" dirty="0"/>
              <a:t>.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049369" y="4283567"/>
            <a:ext cx="7344816" cy="1656184"/>
            <a:chOff x="2160" y="3568"/>
            <a:chExt cx="7200" cy="1296"/>
          </a:xfrm>
        </p:grpSpPr>
        <p:sp>
          <p:nvSpPr>
            <p:cNvPr id="5" name="Text Box 38"/>
            <p:cNvSpPr txBox="1">
              <a:spLocks noChangeArrowheads="1"/>
            </p:cNvSpPr>
            <p:nvPr/>
          </p:nvSpPr>
          <p:spPr bwMode="auto">
            <a:xfrm>
              <a:off x="6048" y="4275"/>
              <a:ext cx="1440" cy="589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950">
                  <a:solidFill>
                    <a:srgbClr val="000000"/>
                  </a:solidFill>
                  <a:effectLst/>
                  <a:latin typeface="Arial"/>
                  <a:ea typeface="Courier New"/>
                  <a:cs typeface="Courier New"/>
                </a:rPr>
                <a:t>.............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6" name="Text Box 39"/>
            <p:cNvSpPr txBox="1">
              <a:spLocks noChangeArrowheads="1"/>
            </p:cNvSpPr>
            <p:nvPr/>
          </p:nvSpPr>
          <p:spPr bwMode="auto">
            <a:xfrm>
              <a:off x="4608" y="3568"/>
              <a:ext cx="2592" cy="47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350" dirty="0" smtClean="0">
                  <a:effectLst/>
                  <a:latin typeface="Times New Roman"/>
                  <a:ea typeface="Times New Roman"/>
                  <a:cs typeface="Times New Roman"/>
                </a:rPr>
                <a:t>Т</a:t>
              </a:r>
              <a:r>
                <a:rPr lang="en-US" sz="1350" dirty="0" smtClean="0">
                  <a:effectLst/>
                  <a:latin typeface="Times New Roman"/>
                  <a:ea typeface="Times New Roman"/>
                  <a:cs typeface="Times New Roman"/>
                </a:rPr>
                <a:t>US</a:t>
              </a:r>
              <a:endParaRPr lang="ru-RU" sz="1400" dirty="0">
                <a:effectLst/>
                <a:latin typeface="Arial"/>
                <a:ea typeface="Times New Roman"/>
                <a:cs typeface="Times New Roman"/>
              </a:endParaRPr>
            </a:p>
          </p:txBody>
        </p:sp>
        <p:sp>
          <p:nvSpPr>
            <p:cNvPr id="7" name="Text Box 40"/>
            <p:cNvSpPr txBox="1">
              <a:spLocks noChangeArrowheads="1"/>
            </p:cNvSpPr>
            <p:nvPr/>
          </p:nvSpPr>
          <p:spPr bwMode="auto">
            <a:xfrm>
              <a:off x="2592" y="4275"/>
              <a:ext cx="1296" cy="47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350" dirty="0" smtClean="0">
                  <a:effectLst/>
                  <a:latin typeface="Times New Roman"/>
                  <a:ea typeface="Times New Roman"/>
                  <a:cs typeface="Times New Roman"/>
                </a:rPr>
                <a:t>М</a:t>
              </a:r>
              <a:r>
                <a:rPr lang="en-US" sz="1350" dirty="0" smtClean="0">
                  <a:effectLst/>
                  <a:latin typeface="Times New Roman"/>
                  <a:ea typeface="Times New Roman"/>
                  <a:cs typeface="Times New Roman"/>
                </a:rPr>
                <a:t>PE</a:t>
              </a:r>
              <a:r>
                <a:rPr lang="ru-RU" sz="1350" dirty="0" smtClean="0">
                  <a:effectLst/>
                  <a:latin typeface="Times New Roman"/>
                  <a:ea typeface="Times New Roman"/>
                  <a:cs typeface="Times New Roman"/>
                </a:rPr>
                <a:t> </a:t>
              </a:r>
              <a:r>
                <a:rPr lang="ru-RU" sz="1350" dirty="0">
                  <a:effectLst/>
                  <a:latin typeface="Times New Roman"/>
                  <a:ea typeface="Times New Roman"/>
                  <a:cs typeface="Times New Roman"/>
                </a:rPr>
                <a:t>1</a:t>
              </a:r>
              <a:endParaRPr lang="ru-RU" sz="1400" dirty="0">
                <a:effectLst/>
                <a:latin typeface="Arial"/>
                <a:ea typeface="Times New Roman"/>
                <a:cs typeface="Times New Roman"/>
              </a:endParaRPr>
            </a:p>
          </p:txBody>
        </p:sp>
        <p:sp>
          <p:nvSpPr>
            <p:cNvPr id="8" name="Text Box 41"/>
            <p:cNvSpPr txBox="1">
              <a:spLocks noChangeArrowheads="1"/>
            </p:cNvSpPr>
            <p:nvPr/>
          </p:nvSpPr>
          <p:spPr bwMode="auto">
            <a:xfrm>
              <a:off x="4320" y="4275"/>
              <a:ext cx="1296" cy="47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350" dirty="0" smtClean="0">
                  <a:effectLst/>
                  <a:latin typeface="Times New Roman"/>
                  <a:ea typeface="Times New Roman"/>
                  <a:cs typeface="Times New Roman"/>
                </a:rPr>
                <a:t>М</a:t>
              </a:r>
              <a:r>
                <a:rPr lang="en-US" sz="1350" dirty="0" smtClean="0">
                  <a:effectLst/>
                  <a:latin typeface="Times New Roman"/>
                  <a:ea typeface="Times New Roman"/>
                  <a:cs typeface="Times New Roman"/>
                </a:rPr>
                <a:t>PE</a:t>
              </a:r>
              <a:r>
                <a:rPr lang="ru-RU" sz="1350" dirty="0" smtClean="0">
                  <a:effectLst/>
                  <a:latin typeface="Times New Roman"/>
                  <a:ea typeface="Times New Roman"/>
                  <a:cs typeface="Times New Roman"/>
                </a:rPr>
                <a:t> </a:t>
              </a:r>
              <a:r>
                <a:rPr lang="ru-RU" sz="1350" dirty="0">
                  <a:effectLst/>
                  <a:latin typeface="Times New Roman"/>
                  <a:ea typeface="Times New Roman"/>
                  <a:cs typeface="Times New Roman"/>
                </a:rPr>
                <a:t>2</a:t>
              </a:r>
              <a:endParaRPr lang="ru-RU" sz="1400" dirty="0">
                <a:effectLst/>
                <a:latin typeface="Arial"/>
                <a:ea typeface="Times New Roman"/>
                <a:cs typeface="Times New Roman"/>
              </a:endParaRPr>
            </a:p>
          </p:txBody>
        </p:sp>
        <p:sp>
          <p:nvSpPr>
            <p:cNvPr id="9" name="Text Box 42"/>
            <p:cNvSpPr txBox="1">
              <a:spLocks noChangeArrowheads="1"/>
            </p:cNvSpPr>
            <p:nvPr/>
          </p:nvSpPr>
          <p:spPr bwMode="auto">
            <a:xfrm>
              <a:off x="7632" y="4275"/>
              <a:ext cx="1296" cy="47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350" dirty="0" smtClean="0">
                  <a:effectLst/>
                  <a:latin typeface="Times New Roman"/>
                  <a:ea typeface="Times New Roman"/>
                  <a:cs typeface="Times New Roman"/>
                </a:rPr>
                <a:t>М</a:t>
              </a:r>
              <a:r>
                <a:rPr lang="en-US" sz="1350" dirty="0" smtClean="0">
                  <a:effectLst/>
                  <a:latin typeface="Times New Roman"/>
                  <a:ea typeface="Times New Roman"/>
                  <a:cs typeface="Times New Roman"/>
                </a:rPr>
                <a:t>PE</a:t>
              </a:r>
              <a:r>
                <a:rPr lang="ru-RU" sz="1350" dirty="0" smtClean="0">
                  <a:effectLst/>
                  <a:latin typeface="Times New Roman"/>
                  <a:ea typeface="Times New Roman"/>
                  <a:cs typeface="Times New Roman"/>
                </a:rPr>
                <a:t> </a:t>
              </a:r>
              <a:r>
                <a:rPr lang="en-US" sz="1350" dirty="0">
                  <a:effectLst/>
                  <a:latin typeface="Times New Roman"/>
                  <a:ea typeface="Times New Roman"/>
                  <a:cs typeface="Times New Roman"/>
                </a:rPr>
                <a:t>n</a:t>
              </a:r>
              <a:endParaRPr lang="ru-RU" sz="1400" dirty="0">
                <a:effectLst/>
                <a:latin typeface="Arial"/>
                <a:ea typeface="Times New Roman"/>
                <a:cs typeface="Times New Roman"/>
              </a:endParaRPr>
            </a:p>
          </p:txBody>
        </p:sp>
        <p:cxnSp>
          <p:nvCxnSpPr>
            <p:cNvPr id="10" name="Line 43"/>
            <p:cNvCxnSpPr/>
            <p:nvPr/>
          </p:nvCxnSpPr>
          <p:spPr bwMode="auto">
            <a:xfrm>
              <a:off x="3168" y="3804"/>
              <a:ext cx="144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1" name="Line 44"/>
            <p:cNvCxnSpPr/>
            <p:nvPr/>
          </p:nvCxnSpPr>
          <p:spPr bwMode="auto">
            <a:xfrm>
              <a:off x="3168" y="3804"/>
              <a:ext cx="0" cy="471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2" name="Line 45"/>
            <p:cNvCxnSpPr/>
            <p:nvPr/>
          </p:nvCxnSpPr>
          <p:spPr bwMode="auto">
            <a:xfrm>
              <a:off x="3888" y="4511"/>
              <a:ext cx="432" cy="0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3" name="Line 46"/>
            <p:cNvCxnSpPr/>
            <p:nvPr/>
          </p:nvCxnSpPr>
          <p:spPr bwMode="auto">
            <a:xfrm>
              <a:off x="5616" y="4511"/>
              <a:ext cx="432" cy="0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4" name="Line 47"/>
            <p:cNvCxnSpPr/>
            <p:nvPr/>
          </p:nvCxnSpPr>
          <p:spPr bwMode="auto">
            <a:xfrm>
              <a:off x="8928" y="4511"/>
              <a:ext cx="432" cy="0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5" name="Line 48"/>
            <p:cNvCxnSpPr/>
            <p:nvPr/>
          </p:nvCxnSpPr>
          <p:spPr bwMode="auto">
            <a:xfrm>
              <a:off x="7200" y="3804"/>
              <a:ext cx="720" cy="0"/>
            </a:xfrm>
            <a:prstGeom prst="line">
              <a:avLst/>
            </a:prstGeom>
            <a:ln>
              <a:headEnd type="triangle" w="med" len="med"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6" name="Line 49"/>
            <p:cNvCxnSpPr/>
            <p:nvPr/>
          </p:nvCxnSpPr>
          <p:spPr bwMode="auto">
            <a:xfrm>
              <a:off x="7920" y="3804"/>
              <a:ext cx="0" cy="471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7" name="Line 50"/>
            <p:cNvCxnSpPr/>
            <p:nvPr/>
          </p:nvCxnSpPr>
          <p:spPr bwMode="auto">
            <a:xfrm>
              <a:off x="5040" y="4032"/>
              <a:ext cx="0" cy="288"/>
            </a:xfrm>
            <a:prstGeom prst="line">
              <a:avLst/>
            </a:prstGeom>
            <a:ln>
              <a:headEnd type="triangle" w="sm" len="sm"/>
              <a:tailEnd type="triangle" w="sm" len="sm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8" name="Line 51"/>
            <p:cNvCxnSpPr/>
            <p:nvPr/>
          </p:nvCxnSpPr>
          <p:spPr bwMode="auto">
            <a:xfrm>
              <a:off x="2160" y="4464"/>
              <a:ext cx="432" cy="0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</p:grpSp>
      <p:sp>
        <p:nvSpPr>
          <p:cNvPr id="19" name="Прямоугольник 18"/>
          <p:cNvSpPr/>
          <p:nvPr/>
        </p:nvSpPr>
        <p:spPr>
          <a:xfrm>
            <a:off x="1439102" y="5919616"/>
            <a:ext cx="7152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dirty="0">
                <a:latin typeface="Times New Roman" pitchFamily="18" charset="0"/>
                <a:cs typeface="Times New Roman" pitchFamily="18" charset="0"/>
              </a:rPr>
              <a:t>2 - rаsm.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siyali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MPKlаr аsоsidа оpеrаsiоn qismni qurish sxеmаsi.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dirty="0">
                <a:latin typeface="Times New Roman" pitchFamily="18" charset="0"/>
                <a:cs typeface="Times New Roman" pitchFamily="18" charset="0"/>
              </a:rPr>
              <a:t>TUS- tеz uzаtish sxеmаsi, MPE 1, MPE 2, MPE n- mаrkаziy protsessor elеmеntlаri.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880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33670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1" algn="just"/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 sеktsiyalаr оrаsidаgi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signаllаrini tеz аniqlаb xаr bir MPEgа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rаzryadining bоr yoki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qligi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o`g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risidа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signаl bеrаdi vа bu sеktsiyalаr ishi pаrаllеl tаshkil qilinishini tа`minlаydi.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K589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sеriyadаgi sеktsiyali MP misоlidа qаrаydigаn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lsаk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MP elеmеntlаri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rnidа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K589IK02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2-rаzryadli protsessor sеktsiyasi, TUS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rnidа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esа K589IK03 kаttа intеgrаl sxеmаsi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llаnishi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mumkin.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 sеktsiyasining ichki tuzilishi vа ishlаsh prinsipi bilаn 3.3- rаsmdа kеltirilgаn 1804 sеriyadаgi sеktsiyali mikrоprotsessor kоmplеktigа mаnsub 1804 VS1 4 rаzryadli mаrkаziy protsessor elеmеnti yordаmidа tаnishаmiz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482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839841" y="377088"/>
            <a:ext cx="7920880" cy="5406801"/>
            <a:chOff x="1584" y="2006"/>
            <a:chExt cx="9588" cy="6634"/>
          </a:xfrm>
        </p:grpSpPr>
        <p:sp>
          <p:nvSpPr>
            <p:cNvPr id="5" name="Text Box 53"/>
            <p:cNvSpPr txBox="1">
              <a:spLocks noChangeArrowheads="1"/>
            </p:cNvSpPr>
            <p:nvPr/>
          </p:nvSpPr>
          <p:spPr bwMode="auto">
            <a:xfrm>
              <a:off x="4032" y="2457"/>
              <a:ext cx="864" cy="6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350">
                  <a:effectLst/>
                  <a:latin typeface="Times New Roman"/>
                  <a:ea typeface="Times New Roman"/>
                  <a:cs typeface="Times New Roman"/>
                </a:rPr>
                <a:t>СС1</a:t>
              </a:r>
              <a:endParaRPr lang="ru-RU" sz="1400">
                <a:effectLst/>
                <a:latin typeface="Arial"/>
                <a:ea typeface="Times New Roman"/>
                <a:cs typeface="Times New Roman"/>
              </a:endParaRPr>
            </a:p>
          </p:txBody>
        </p:sp>
        <p:sp>
          <p:nvSpPr>
            <p:cNvPr id="6" name="Text Box 54"/>
            <p:cNvSpPr txBox="1">
              <a:spLocks noChangeArrowheads="1"/>
            </p:cNvSpPr>
            <p:nvPr/>
          </p:nvSpPr>
          <p:spPr bwMode="auto">
            <a:xfrm>
              <a:off x="3888" y="3358"/>
              <a:ext cx="1152" cy="6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 dirty="0" smtClean="0">
                  <a:latin typeface="Times New Roman"/>
                  <a:ea typeface="Times New Roman"/>
                  <a:cs typeface="Times New Roman"/>
                </a:rPr>
                <a:t>UFRB</a:t>
              </a:r>
              <a:endParaRPr lang="ru-RU" sz="1400" dirty="0">
                <a:effectLst/>
                <a:latin typeface="Arial"/>
                <a:ea typeface="Times New Roman"/>
                <a:cs typeface="Times New Roman"/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3312" y="4110"/>
              <a:ext cx="2304" cy="601"/>
              <a:chOff x="2592" y="9936"/>
              <a:chExt cx="2304" cy="576"/>
            </a:xfrm>
          </p:grpSpPr>
          <p:sp>
            <p:nvSpPr>
              <p:cNvPr id="153" name="Text Box 56"/>
              <p:cNvSpPr txBox="1">
                <a:spLocks noChangeArrowheads="1"/>
              </p:cNvSpPr>
              <p:nvPr/>
            </p:nvSpPr>
            <p:spPr bwMode="auto">
              <a:xfrm>
                <a:off x="2592" y="9936"/>
                <a:ext cx="2304" cy="576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1350" b="1" kern="0">
                    <a:effectLst/>
                    <a:latin typeface="Times New Roman"/>
                    <a:ea typeface="Times New Roman"/>
                  </a:rPr>
                  <a:t>RA                RB </a:t>
                </a:r>
                <a:endParaRPr lang="ru-RU" sz="1400" b="1" kern="0">
                  <a:effectLst/>
                  <a:latin typeface="Times New Roman"/>
                  <a:ea typeface="Times New Roman"/>
                </a:endParaRPr>
              </a:p>
            </p:txBody>
          </p:sp>
          <p:cxnSp>
            <p:nvCxnSpPr>
              <p:cNvPr id="154" name="Line 57"/>
              <p:cNvCxnSpPr/>
              <p:nvPr/>
            </p:nvCxnSpPr>
            <p:spPr bwMode="auto">
              <a:xfrm>
                <a:off x="3744" y="9936"/>
                <a:ext cx="0" cy="576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8" name="Text Box 58"/>
            <p:cNvSpPr txBox="1">
              <a:spLocks noChangeArrowheads="1"/>
            </p:cNvSpPr>
            <p:nvPr/>
          </p:nvSpPr>
          <p:spPr bwMode="auto">
            <a:xfrm>
              <a:off x="2304" y="5312"/>
              <a:ext cx="4464" cy="601"/>
            </a:xfrm>
            <a:prstGeom prst="rect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550">
                  <a:effectLst/>
                  <a:latin typeface="Times New Roman"/>
                  <a:ea typeface="Times New Roman"/>
                </a:rPr>
                <a:t>МР</a:t>
              </a:r>
              <a:endParaRPr lang="ru-RU" sz="1600">
                <a:effectLst/>
                <a:latin typeface="Times New Roman"/>
                <a:ea typeface="Times New Roman"/>
              </a:endParaRPr>
            </a:p>
          </p:txBody>
        </p:sp>
        <p:grpSp>
          <p:nvGrpSpPr>
            <p:cNvPr id="9" name="Group 59"/>
            <p:cNvGrpSpPr>
              <a:grpSpLocks/>
            </p:cNvGrpSpPr>
            <p:nvPr/>
          </p:nvGrpSpPr>
          <p:grpSpPr bwMode="auto">
            <a:xfrm>
              <a:off x="3168" y="5662"/>
              <a:ext cx="2592" cy="864"/>
              <a:chOff x="2736" y="12528"/>
              <a:chExt cx="2592" cy="864"/>
            </a:xfrm>
          </p:grpSpPr>
          <p:cxnSp>
            <p:nvCxnSpPr>
              <p:cNvPr id="146" name="Line 60"/>
              <p:cNvCxnSpPr/>
              <p:nvPr/>
            </p:nvCxnSpPr>
            <p:spPr bwMode="auto">
              <a:xfrm>
                <a:off x="3168" y="13392"/>
                <a:ext cx="1728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147" name="Line 61"/>
              <p:cNvCxnSpPr/>
              <p:nvPr/>
            </p:nvCxnSpPr>
            <p:spPr bwMode="auto">
              <a:xfrm flipH="1" flipV="1">
                <a:off x="2736" y="12528"/>
                <a:ext cx="432" cy="86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148" name="Line 62"/>
              <p:cNvCxnSpPr/>
              <p:nvPr/>
            </p:nvCxnSpPr>
            <p:spPr bwMode="auto">
              <a:xfrm flipV="1">
                <a:off x="4896" y="12528"/>
                <a:ext cx="432" cy="86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149" name="Line 63"/>
              <p:cNvCxnSpPr/>
              <p:nvPr/>
            </p:nvCxnSpPr>
            <p:spPr bwMode="auto">
              <a:xfrm>
                <a:off x="2736" y="12528"/>
                <a:ext cx="86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150" name="Line 64"/>
              <p:cNvCxnSpPr/>
              <p:nvPr/>
            </p:nvCxnSpPr>
            <p:spPr bwMode="auto">
              <a:xfrm>
                <a:off x="4464" y="12528"/>
                <a:ext cx="86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151" name="Line 65"/>
              <p:cNvCxnSpPr/>
              <p:nvPr/>
            </p:nvCxnSpPr>
            <p:spPr bwMode="auto">
              <a:xfrm>
                <a:off x="3600" y="12528"/>
                <a:ext cx="432" cy="288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152" name="Line 66"/>
              <p:cNvCxnSpPr/>
              <p:nvPr/>
            </p:nvCxnSpPr>
            <p:spPr bwMode="auto">
              <a:xfrm flipH="1">
                <a:off x="4032" y="12528"/>
                <a:ext cx="432" cy="288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10" name="Text Box 67"/>
            <p:cNvSpPr txBox="1">
              <a:spLocks noChangeArrowheads="1"/>
            </p:cNvSpPr>
            <p:nvPr/>
          </p:nvSpPr>
          <p:spPr bwMode="auto">
            <a:xfrm>
              <a:off x="4032" y="6514"/>
              <a:ext cx="1008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550" dirty="0" smtClean="0">
                  <a:latin typeface="Times New Roman"/>
                  <a:ea typeface="Times New Roman"/>
                </a:rPr>
                <a:t>ALU</a:t>
              </a:r>
              <a:endParaRPr lang="ru-RU" sz="16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1" name="Text Box 68"/>
            <p:cNvSpPr txBox="1">
              <a:spLocks noChangeArrowheads="1"/>
            </p:cNvSpPr>
            <p:nvPr/>
          </p:nvSpPr>
          <p:spPr bwMode="auto">
            <a:xfrm>
              <a:off x="7776" y="2757"/>
              <a:ext cx="864" cy="6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350">
                  <a:effectLst/>
                  <a:latin typeface="Times New Roman"/>
                  <a:ea typeface="Times New Roman"/>
                  <a:cs typeface="Times New Roman"/>
                </a:rPr>
                <a:t>СС2</a:t>
              </a:r>
              <a:endParaRPr lang="ru-RU" sz="1400">
                <a:effectLst/>
                <a:latin typeface="Arial"/>
                <a:ea typeface="Times New Roman"/>
                <a:cs typeface="Times New Roman"/>
              </a:endParaRPr>
            </a:p>
          </p:txBody>
        </p:sp>
        <p:sp>
          <p:nvSpPr>
            <p:cNvPr id="12" name="Text Box 69"/>
            <p:cNvSpPr txBox="1">
              <a:spLocks noChangeArrowheads="1"/>
            </p:cNvSpPr>
            <p:nvPr/>
          </p:nvSpPr>
          <p:spPr bwMode="auto">
            <a:xfrm>
              <a:off x="7776" y="3659"/>
              <a:ext cx="864" cy="6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>
                  <a:effectLst/>
                  <a:latin typeface="Times New Roman"/>
                  <a:ea typeface="Times New Roman"/>
                  <a:cs typeface="Times New Roman"/>
                </a:rPr>
                <a:t>RQ</a:t>
              </a:r>
              <a:endParaRPr lang="ru-RU" sz="1400">
                <a:effectLst/>
                <a:latin typeface="Arial"/>
                <a:ea typeface="Times New Roman"/>
                <a:cs typeface="Times New Roman"/>
              </a:endParaRPr>
            </a:p>
          </p:txBody>
        </p:sp>
        <p:sp>
          <p:nvSpPr>
            <p:cNvPr id="13" name="Text Box 70"/>
            <p:cNvSpPr txBox="1">
              <a:spLocks noChangeArrowheads="1"/>
            </p:cNvSpPr>
            <p:nvPr/>
          </p:nvSpPr>
          <p:spPr bwMode="auto">
            <a:xfrm>
              <a:off x="3600" y="7716"/>
              <a:ext cx="1296" cy="6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550" dirty="0" err="1" smtClean="0">
                  <a:latin typeface="Times New Roman"/>
                  <a:ea typeface="Times New Roman"/>
                </a:rPr>
                <a:t>Ch</a:t>
              </a:r>
              <a:r>
                <a:rPr lang="uz-Cyrl-UZ" sz="1550" dirty="0" smtClean="0">
                  <a:effectLst/>
                  <a:latin typeface="Times New Roman"/>
                  <a:ea typeface="Times New Roman"/>
                </a:rPr>
                <a:t>М</a:t>
              </a:r>
              <a:endParaRPr lang="ru-RU" sz="16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4" name="Text Box 71"/>
            <p:cNvSpPr txBox="1">
              <a:spLocks noChangeArrowheads="1"/>
            </p:cNvSpPr>
            <p:nvPr/>
          </p:nvSpPr>
          <p:spPr bwMode="auto">
            <a:xfrm>
              <a:off x="8064" y="5161"/>
              <a:ext cx="1008" cy="165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9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                                    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  <a:p>
              <a:pPr>
                <a:spcAft>
                  <a:spcPts val="0"/>
                </a:spcAft>
              </a:pPr>
              <a:r>
                <a:rPr lang="en-US" sz="9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 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550">
                  <a:effectLst/>
                  <a:latin typeface="Times New Roman"/>
                  <a:ea typeface="Times New Roman"/>
                </a:rPr>
                <a:t>КД</a:t>
              </a:r>
              <a:endParaRPr lang="ru-RU" sz="16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5" name="Rectangle 72"/>
            <p:cNvSpPr>
              <a:spLocks noChangeArrowheads="1"/>
            </p:cNvSpPr>
            <p:nvPr/>
          </p:nvSpPr>
          <p:spPr bwMode="auto">
            <a:xfrm>
              <a:off x="4464" y="2006"/>
              <a:ext cx="5328" cy="1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6" name="Rectangle 73"/>
            <p:cNvSpPr>
              <a:spLocks noChangeArrowheads="1"/>
            </p:cNvSpPr>
            <p:nvPr/>
          </p:nvSpPr>
          <p:spPr bwMode="auto">
            <a:xfrm>
              <a:off x="4464" y="2156"/>
              <a:ext cx="144" cy="15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7" name="AutoShape 74"/>
            <p:cNvSpPr>
              <a:spLocks noChangeArrowheads="1"/>
            </p:cNvSpPr>
            <p:nvPr/>
          </p:nvSpPr>
          <p:spPr bwMode="auto">
            <a:xfrm flipV="1">
              <a:off x="4320" y="2307"/>
              <a:ext cx="432" cy="150"/>
            </a:xfrm>
            <a:prstGeom prst="triangle">
              <a:avLst>
                <a:gd name="adj" fmla="val 45134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18" name="Line 75"/>
            <p:cNvCxnSpPr/>
            <p:nvPr/>
          </p:nvCxnSpPr>
          <p:spPr bwMode="auto">
            <a:xfrm>
              <a:off x="4464" y="2307"/>
              <a:ext cx="144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19" name="Group 76"/>
            <p:cNvGrpSpPr>
              <a:grpSpLocks/>
            </p:cNvGrpSpPr>
            <p:nvPr/>
          </p:nvGrpSpPr>
          <p:grpSpPr bwMode="auto">
            <a:xfrm>
              <a:off x="7920" y="2607"/>
              <a:ext cx="432" cy="150"/>
              <a:chOff x="4176" y="7344"/>
              <a:chExt cx="432" cy="144"/>
            </a:xfrm>
          </p:grpSpPr>
          <p:sp>
            <p:nvSpPr>
              <p:cNvPr id="144" name="AutoShape 77"/>
              <p:cNvSpPr>
                <a:spLocks noChangeArrowheads="1"/>
              </p:cNvSpPr>
              <p:nvPr/>
            </p:nvSpPr>
            <p:spPr bwMode="auto">
              <a:xfrm flipV="1">
                <a:off x="4176" y="7344"/>
                <a:ext cx="432" cy="144"/>
              </a:xfrm>
              <a:prstGeom prst="triangle">
                <a:avLst>
                  <a:gd name="adj" fmla="val 45134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45" name="Line 78"/>
              <p:cNvCxnSpPr/>
              <p:nvPr/>
            </p:nvCxnSpPr>
            <p:spPr bwMode="auto">
              <a:xfrm>
                <a:off x="4320" y="7344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grpSp>
          <p:nvGrpSpPr>
            <p:cNvPr id="20" name="Group 79"/>
            <p:cNvGrpSpPr>
              <a:grpSpLocks/>
            </p:cNvGrpSpPr>
            <p:nvPr/>
          </p:nvGrpSpPr>
          <p:grpSpPr bwMode="auto">
            <a:xfrm>
              <a:off x="8064" y="2156"/>
              <a:ext cx="144" cy="451"/>
              <a:chOff x="7920" y="7200"/>
              <a:chExt cx="144" cy="432"/>
            </a:xfrm>
          </p:grpSpPr>
          <p:sp>
            <p:nvSpPr>
              <p:cNvPr id="142" name="Rectangle 80"/>
              <p:cNvSpPr>
                <a:spLocks noChangeArrowheads="1"/>
              </p:cNvSpPr>
              <p:nvPr/>
            </p:nvSpPr>
            <p:spPr bwMode="auto">
              <a:xfrm>
                <a:off x="7920" y="7200"/>
                <a:ext cx="144" cy="432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43" name="Line 81"/>
              <p:cNvCxnSpPr/>
              <p:nvPr/>
            </p:nvCxnSpPr>
            <p:spPr bwMode="auto">
              <a:xfrm>
                <a:off x="7920" y="7200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cxnSp>
          <p:nvCxnSpPr>
            <p:cNvPr id="21" name="Line 82"/>
            <p:cNvCxnSpPr/>
            <p:nvPr/>
          </p:nvCxnSpPr>
          <p:spPr bwMode="auto">
            <a:xfrm>
              <a:off x="4464" y="2156"/>
              <a:ext cx="144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22" name="Rectangle 83"/>
            <p:cNvSpPr>
              <a:spLocks noChangeArrowheads="1"/>
            </p:cNvSpPr>
            <p:nvPr/>
          </p:nvSpPr>
          <p:spPr bwMode="auto">
            <a:xfrm>
              <a:off x="4320" y="7115"/>
              <a:ext cx="144" cy="45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23" name="Group 84"/>
            <p:cNvGrpSpPr>
              <a:grpSpLocks/>
            </p:cNvGrpSpPr>
            <p:nvPr/>
          </p:nvGrpSpPr>
          <p:grpSpPr bwMode="auto">
            <a:xfrm>
              <a:off x="7920" y="2607"/>
              <a:ext cx="432" cy="150"/>
              <a:chOff x="4176" y="7344"/>
              <a:chExt cx="432" cy="144"/>
            </a:xfrm>
          </p:grpSpPr>
          <p:sp>
            <p:nvSpPr>
              <p:cNvPr id="140" name="AutoShape 85"/>
              <p:cNvSpPr>
                <a:spLocks noChangeArrowheads="1"/>
              </p:cNvSpPr>
              <p:nvPr/>
            </p:nvSpPr>
            <p:spPr bwMode="auto">
              <a:xfrm flipV="1">
                <a:off x="4176" y="7344"/>
                <a:ext cx="432" cy="144"/>
              </a:xfrm>
              <a:prstGeom prst="triangle">
                <a:avLst>
                  <a:gd name="adj" fmla="val 45134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41" name="Line 86"/>
              <p:cNvCxnSpPr/>
              <p:nvPr/>
            </p:nvCxnSpPr>
            <p:spPr bwMode="auto">
              <a:xfrm>
                <a:off x="4320" y="7344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grpSp>
          <p:nvGrpSpPr>
            <p:cNvPr id="24" name="Group 87"/>
            <p:cNvGrpSpPr>
              <a:grpSpLocks/>
            </p:cNvGrpSpPr>
            <p:nvPr/>
          </p:nvGrpSpPr>
          <p:grpSpPr bwMode="auto">
            <a:xfrm>
              <a:off x="4176" y="7566"/>
              <a:ext cx="432" cy="150"/>
              <a:chOff x="4176" y="7344"/>
              <a:chExt cx="432" cy="144"/>
            </a:xfrm>
          </p:grpSpPr>
          <p:sp>
            <p:nvSpPr>
              <p:cNvPr id="138" name="AutoShape 88"/>
              <p:cNvSpPr>
                <a:spLocks noChangeArrowheads="1"/>
              </p:cNvSpPr>
              <p:nvPr/>
            </p:nvSpPr>
            <p:spPr bwMode="auto">
              <a:xfrm flipV="1">
                <a:off x="4176" y="7344"/>
                <a:ext cx="432" cy="144"/>
              </a:xfrm>
              <a:prstGeom prst="triangle">
                <a:avLst>
                  <a:gd name="adj" fmla="val 45134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39" name="Line 89"/>
              <p:cNvCxnSpPr/>
              <p:nvPr/>
            </p:nvCxnSpPr>
            <p:spPr bwMode="auto">
              <a:xfrm>
                <a:off x="4320" y="7344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25" name="Rectangle 90"/>
            <p:cNvSpPr>
              <a:spLocks noChangeArrowheads="1"/>
            </p:cNvSpPr>
            <p:nvPr/>
          </p:nvSpPr>
          <p:spPr bwMode="auto">
            <a:xfrm>
              <a:off x="4464" y="7265"/>
              <a:ext cx="5328" cy="1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26" name="Line 91"/>
            <p:cNvCxnSpPr/>
            <p:nvPr/>
          </p:nvCxnSpPr>
          <p:spPr bwMode="auto">
            <a:xfrm>
              <a:off x="4464" y="7265"/>
              <a:ext cx="0" cy="15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27" name="Rectangle 92"/>
            <p:cNvSpPr>
              <a:spLocks noChangeArrowheads="1"/>
            </p:cNvSpPr>
            <p:nvPr/>
          </p:nvSpPr>
          <p:spPr bwMode="auto">
            <a:xfrm>
              <a:off x="9648" y="2006"/>
              <a:ext cx="144" cy="540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28" name="Line 93"/>
            <p:cNvCxnSpPr/>
            <p:nvPr/>
          </p:nvCxnSpPr>
          <p:spPr bwMode="auto">
            <a:xfrm>
              <a:off x="9648" y="7265"/>
              <a:ext cx="0" cy="15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9" name="Line 94"/>
            <p:cNvCxnSpPr/>
            <p:nvPr/>
          </p:nvCxnSpPr>
          <p:spPr bwMode="auto">
            <a:xfrm>
              <a:off x="9648" y="2006"/>
              <a:ext cx="0" cy="15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30" name="Group 95"/>
            <p:cNvGrpSpPr>
              <a:grpSpLocks/>
            </p:cNvGrpSpPr>
            <p:nvPr/>
          </p:nvGrpSpPr>
          <p:grpSpPr bwMode="auto">
            <a:xfrm>
              <a:off x="4320" y="3058"/>
              <a:ext cx="432" cy="300"/>
              <a:chOff x="4176" y="8064"/>
              <a:chExt cx="432" cy="288"/>
            </a:xfrm>
          </p:grpSpPr>
          <p:sp>
            <p:nvSpPr>
              <p:cNvPr id="134" name="Rectangle 96"/>
              <p:cNvSpPr>
                <a:spLocks noChangeArrowheads="1"/>
              </p:cNvSpPr>
              <p:nvPr/>
            </p:nvSpPr>
            <p:spPr bwMode="auto">
              <a:xfrm>
                <a:off x="4320" y="8064"/>
                <a:ext cx="144" cy="14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grpSp>
            <p:nvGrpSpPr>
              <p:cNvPr id="135" name="Group 97"/>
              <p:cNvGrpSpPr>
                <a:grpSpLocks/>
              </p:cNvGrpSpPr>
              <p:nvPr/>
            </p:nvGrpSpPr>
            <p:grpSpPr bwMode="auto">
              <a:xfrm>
                <a:off x="4176" y="8208"/>
                <a:ext cx="432" cy="144"/>
                <a:chOff x="4176" y="7344"/>
                <a:chExt cx="432" cy="144"/>
              </a:xfrm>
            </p:grpSpPr>
            <p:sp>
              <p:nvSpPr>
                <p:cNvPr id="136" name="AutoShape 98"/>
                <p:cNvSpPr>
                  <a:spLocks noChangeArrowheads="1"/>
                </p:cNvSpPr>
                <p:nvPr/>
              </p:nvSpPr>
              <p:spPr bwMode="auto">
                <a:xfrm flipV="1">
                  <a:off x="4176" y="7344"/>
                  <a:ext cx="432" cy="144"/>
                </a:xfrm>
                <a:prstGeom prst="triangle">
                  <a:avLst>
                    <a:gd name="adj" fmla="val 45134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  <p:cxnSp>
              <p:nvCxnSpPr>
                <p:cNvPr id="137" name="Line 99"/>
                <p:cNvCxnSpPr/>
                <p:nvPr/>
              </p:nvCxnSpPr>
              <p:spPr bwMode="auto">
                <a:xfrm>
                  <a:off x="4320" y="7344"/>
                  <a:ext cx="144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</p:cxnSp>
          </p:grpSp>
        </p:grpSp>
        <p:sp>
          <p:nvSpPr>
            <p:cNvPr id="31" name="Rectangle 100"/>
            <p:cNvSpPr>
              <a:spLocks noChangeArrowheads="1"/>
            </p:cNvSpPr>
            <p:nvPr/>
          </p:nvSpPr>
          <p:spPr bwMode="auto">
            <a:xfrm>
              <a:off x="3600" y="4711"/>
              <a:ext cx="144" cy="4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32" name="Group 101"/>
            <p:cNvGrpSpPr>
              <a:grpSpLocks/>
            </p:cNvGrpSpPr>
            <p:nvPr/>
          </p:nvGrpSpPr>
          <p:grpSpPr bwMode="auto">
            <a:xfrm>
              <a:off x="3456" y="5161"/>
              <a:ext cx="432" cy="151"/>
              <a:chOff x="4176" y="7344"/>
              <a:chExt cx="432" cy="144"/>
            </a:xfrm>
          </p:grpSpPr>
          <p:sp>
            <p:nvSpPr>
              <p:cNvPr id="132" name="AutoShape 102"/>
              <p:cNvSpPr>
                <a:spLocks noChangeArrowheads="1"/>
              </p:cNvSpPr>
              <p:nvPr/>
            </p:nvSpPr>
            <p:spPr bwMode="auto">
              <a:xfrm flipV="1">
                <a:off x="4176" y="7344"/>
                <a:ext cx="432" cy="144"/>
              </a:xfrm>
              <a:prstGeom prst="triangle">
                <a:avLst>
                  <a:gd name="adj" fmla="val 45134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33" name="Line 103"/>
              <p:cNvCxnSpPr/>
              <p:nvPr/>
            </p:nvCxnSpPr>
            <p:spPr bwMode="auto">
              <a:xfrm>
                <a:off x="4320" y="7344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33" name="Rectangle 104"/>
            <p:cNvSpPr>
              <a:spLocks noChangeArrowheads="1"/>
            </p:cNvSpPr>
            <p:nvPr/>
          </p:nvSpPr>
          <p:spPr bwMode="auto">
            <a:xfrm>
              <a:off x="5040" y="4711"/>
              <a:ext cx="144" cy="4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34" name="Group 105"/>
            <p:cNvGrpSpPr>
              <a:grpSpLocks/>
            </p:cNvGrpSpPr>
            <p:nvPr/>
          </p:nvGrpSpPr>
          <p:grpSpPr bwMode="auto">
            <a:xfrm>
              <a:off x="4896" y="5161"/>
              <a:ext cx="432" cy="151"/>
              <a:chOff x="4176" y="7344"/>
              <a:chExt cx="432" cy="144"/>
            </a:xfrm>
          </p:grpSpPr>
          <p:sp>
            <p:nvSpPr>
              <p:cNvPr id="130" name="AutoShape 106"/>
              <p:cNvSpPr>
                <a:spLocks noChangeArrowheads="1"/>
              </p:cNvSpPr>
              <p:nvPr/>
            </p:nvSpPr>
            <p:spPr bwMode="auto">
              <a:xfrm flipV="1">
                <a:off x="4176" y="7344"/>
                <a:ext cx="432" cy="144"/>
              </a:xfrm>
              <a:prstGeom prst="triangle">
                <a:avLst>
                  <a:gd name="adj" fmla="val 45134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31" name="Line 107"/>
              <p:cNvCxnSpPr/>
              <p:nvPr/>
            </p:nvCxnSpPr>
            <p:spPr bwMode="auto">
              <a:xfrm>
                <a:off x="4320" y="7344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35" name="Rectangle 108"/>
            <p:cNvSpPr>
              <a:spLocks noChangeArrowheads="1"/>
            </p:cNvSpPr>
            <p:nvPr/>
          </p:nvSpPr>
          <p:spPr bwMode="auto">
            <a:xfrm>
              <a:off x="2592" y="4560"/>
              <a:ext cx="144" cy="6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36" name="Group 109"/>
            <p:cNvGrpSpPr>
              <a:grpSpLocks/>
            </p:cNvGrpSpPr>
            <p:nvPr/>
          </p:nvGrpSpPr>
          <p:grpSpPr bwMode="auto">
            <a:xfrm>
              <a:off x="2448" y="5161"/>
              <a:ext cx="432" cy="151"/>
              <a:chOff x="4176" y="7344"/>
              <a:chExt cx="432" cy="144"/>
            </a:xfrm>
          </p:grpSpPr>
          <p:sp>
            <p:nvSpPr>
              <p:cNvPr id="128" name="AutoShape 110"/>
              <p:cNvSpPr>
                <a:spLocks noChangeArrowheads="1"/>
              </p:cNvSpPr>
              <p:nvPr/>
            </p:nvSpPr>
            <p:spPr bwMode="auto">
              <a:xfrm flipV="1">
                <a:off x="4176" y="7344"/>
                <a:ext cx="432" cy="144"/>
              </a:xfrm>
              <a:prstGeom prst="triangle">
                <a:avLst>
                  <a:gd name="adj" fmla="val 45134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29" name="Line 111"/>
              <p:cNvCxnSpPr/>
              <p:nvPr/>
            </p:nvCxnSpPr>
            <p:spPr bwMode="auto">
              <a:xfrm>
                <a:off x="4320" y="7344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37" name="Rectangle 112"/>
            <p:cNvSpPr>
              <a:spLocks noChangeArrowheads="1"/>
            </p:cNvSpPr>
            <p:nvPr/>
          </p:nvSpPr>
          <p:spPr bwMode="auto">
            <a:xfrm>
              <a:off x="1584" y="4560"/>
              <a:ext cx="1008" cy="15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38" name="Line 113"/>
            <p:cNvCxnSpPr/>
            <p:nvPr/>
          </p:nvCxnSpPr>
          <p:spPr bwMode="auto">
            <a:xfrm>
              <a:off x="2592" y="4560"/>
              <a:ext cx="0" cy="151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39" name="Rectangle 114"/>
            <p:cNvSpPr>
              <a:spLocks noChangeArrowheads="1"/>
            </p:cNvSpPr>
            <p:nvPr/>
          </p:nvSpPr>
          <p:spPr bwMode="auto">
            <a:xfrm>
              <a:off x="1872" y="4861"/>
              <a:ext cx="1728" cy="1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40" name="Line 115"/>
            <p:cNvCxnSpPr/>
            <p:nvPr/>
          </p:nvCxnSpPr>
          <p:spPr bwMode="auto">
            <a:xfrm>
              <a:off x="3600" y="4861"/>
              <a:ext cx="0" cy="15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41" name="Rectangle 116"/>
            <p:cNvSpPr>
              <a:spLocks noChangeArrowheads="1"/>
            </p:cNvSpPr>
            <p:nvPr/>
          </p:nvSpPr>
          <p:spPr bwMode="auto">
            <a:xfrm>
              <a:off x="1728" y="4861"/>
              <a:ext cx="144" cy="255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42" name="Rectangle 117"/>
            <p:cNvSpPr>
              <a:spLocks noChangeArrowheads="1"/>
            </p:cNvSpPr>
            <p:nvPr/>
          </p:nvSpPr>
          <p:spPr bwMode="auto">
            <a:xfrm>
              <a:off x="1872" y="7265"/>
              <a:ext cx="2016" cy="1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43" name="Group 118"/>
            <p:cNvGrpSpPr>
              <a:grpSpLocks/>
            </p:cNvGrpSpPr>
            <p:nvPr/>
          </p:nvGrpSpPr>
          <p:grpSpPr bwMode="auto">
            <a:xfrm>
              <a:off x="3600" y="7443"/>
              <a:ext cx="432" cy="302"/>
              <a:chOff x="4176" y="8064"/>
              <a:chExt cx="432" cy="288"/>
            </a:xfrm>
          </p:grpSpPr>
          <p:sp>
            <p:nvSpPr>
              <p:cNvPr id="124" name="Rectangle 119"/>
              <p:cNvSpPr>
                <a:spLocks noChangeArrowheads="1"/>
              </p:cNvSpPr>
              <p:nvPr/>
            </p:nvSpPr>
            <p:spPr bwMode="auto">
              <a:xfrm>
                <a:off x="4320" y="8064"/>
                <a:ext cx="144" cy="14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grpSp>
            <p:nvGrpSpPr>
              <p:cNvPr id="125" name="Group 120"/>
              <p:cNvGrpSpPr>
                <a:grpSpLocks/>
              </p:cNvGrpSpPr>
              <p:nvPr/>
            </p:nvGrpSpPr>
            <p:grpSpPr bwMode="auto">
              <a:xfrm>
                <a:off x="4176" y="8208"/>
                <a:ext cx="432" cy="144"/>
                <a:chOff x="4176" y="7344"/>
                <a:chExt cx="432" cy="144"/>
              </a:xfrm>
            </p:grpSpPr>
            <p:sp>
              <p:nvSpPr>
                <p:cNvPr id="126" name="AutoShape 121"/>
                <p:cNvSpPr>
                  <a:spLocks noChangeArrowheads="1"/>
                </p:cNvSpPr>
                <p:nvPr/>
              </p:nvSpPr>
              <p:spPr bwMode="auto">
                <a:xfrm flipV="1">
                  <a:off x="4176" y="7344"/>
                  <a:ext cx="432" cy="144"/>
                </a:xfrm>
                <a:prstGeom prst="triangle">
                  <a:avLst>
                    <a:gd name="adj" fmla="val 45134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  <p:cxnSp>
              <p:nvCxnSpPr>
                <p:cNvPr id="127" name="Line 122"/>
                <p:cNvCxnSpPr/>
                <p:nvPr/>
              </p:nvCxnSpPr>
              <p:spPr bwMode="auto">
                <a:xfrm>
                  <a:off x="4320" y="7344"/>
                  <a:ext cx="144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</p:cxnSp>
          </p:grpSp>
        </p:grpSp>
        <p:cxnSp>
          <p:nvCxnSpPr>
            <p:cNvPr id="44" name="Line 123"/>
            <p:cNvCxnSpPr/>
            <p:nvPr/>
          </p:nvCxnSpPr>
          <p:spPr bwMode="auto">
            <a:xfrm>
              <a:off x="3744" y="7415"/>
              <a:ext cx="144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45" name="Line 124"/>
            <p:cNvCxnSpPr/>
            <p:nvPr/>
          </p:nvCxnSpPr>
          <p:spPr bwMode="auto">
            <a:xfrm>
              <a:off x="1872" y="4861"/>
              <a:ext cx="0" cy="15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46" name="Line 125"/>
            <p:cNvCxnSpPr/>
            <p:nvPr/>
          </p:nvCxnSpPr>
          <p:spPr bwMode="auto">
            <a:xfrm>
              <a:off x="1872" y="7265"/>
              <a:ext cx="0" cy="15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47" name="Group 126"/>
            <p:cNvGrpSpPr>
              <a:grpSpLocks/>
            </p:cNvGrpSpPr>
            <p:nvPr/>
          </p:nvGrpSpPr>
          <p:grpSpPr bwMode="auto">
            <a:xfrm>
              <a:off x="7920" y="3386"/>
              <a:ext cx="432" cy="302"/>
              <a:chOff x="4176" y="8064"/>
              <a:chExt cx="432" cy="288"/>
            </a:xfrm>
          </p:grpSpPr>
          <p:sp>
            <p:nvSpPr>
              <p:cNvPr id="120" name="Rectangle 127"/>
              <p:cNvSpPr>
                <a:spLocks noChangeArrowheads="1"/>
              </p:cNvSpPr>
              <p:nvPr/>
            </p:nvSpPr>
            <p:spPr bwMode="auto">
              <a:xfrm>
                <a:off x="4320" y="8064"/>
                <a:ext cx="144" cy="14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grpSp>
            <p:nvGrpSpPr>
              <p:cNvPr id="121" name="Group 128"/>
              <p:cNvGrpSpPr>
                <a:grpSpLocks/>
              </p:cNvGrpSpPr>
              <p:nvPr/>
            </p:nvGrpSpPr>
            <p:grpSpPr bwMode="auto">
              <a:xfrm>
                <a:off x="4176" y="8208"/>
                <a:ext cx="432" cy="144"/>
                <a:chOff x="4176" y="7344"/>
                <a:chExt cx="432" cy="144"/>
              </a:xfrm>
            </p:grpSpPr>
            <p:sp>
              <p:nvSpPr>
                <p:cNvPr id="122" name="AutoShape 129"/>
                <p:cNvSpPr>
                  <a:spLocks noChangeArrowheads="1"/>
                </p:cNvSpPr>
                <p:nvPr/>
              </p:nvSpPr>
              <p:spPr bwMode="auto">
                <a:xfrm flipV="1">
                  <a:off x="4176" y="7344"/>
                  <a:ext cx="432" cy="144"/>
                </a:xfrm>
                <a:prstGeom prst="triangle">
                  <a:avLst>
                    <a:gd name="adj" fmla="val 45134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  <p:cxnSp>
              <p:nvCxnSpPr>
                <p:cNvPr id="123" name="Line 130"/>
                <p:cNvCxnSpPr/>
                <p:nvPr/>
              </p:nvCxnSpPr>
              <p:spPr bwMode="auto">
                <a:xfrm>
                  <a:off x="4320" y="7344"/>
                  <a:ext cx="144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</p:cxnSp>
          </p:grpSp>
        </p:grpSp>
        <p:cxnSp>
          <p:nvCxnSpPr>
            <p:cNvPr id="48" name="Line 131"/>
            <p:cNvCxnSpPr/>
            <p:nvPr/>
          </p:nvCxnSpPr>
          <p:spPr bwMode="auto">
            <a:xfrm flipH="1">
              <a:off x="7632" y="5312"/>
              <a:ext cx="432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49" name="Line 132"/>
            <p:cNvCxnSpPr/>
            <p:nvPr/>
          </p:nvCxnSpPr>
          <p:spPr bwMode="auto">
            <a:xfrm flipH="1">
              <a:off x="7632" y="5462"/>
              <a:ext cx="432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50" name="Line 133"/>
            <p:cNvCxnSpPr/>
            <p:nvPr/>
          </p:nvCxnSpPr>
          <p:spPr bwMode="auto">
            <a:xfrm flipH="1">
              <a:off x="7632" y="6664"/>
              <a:ext cx="432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51" name="Line 134"/>
            <p:cNvCxnSpPr/>
            <p:nvPr/>
          </p:nvCxnSpPr>
          <p:spPr bwMode="auto">
            <a:xfrm flipH="1">
              <a:off x="7632" y="5612"/>
              <a:ext cx="432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52" name="AutoShape 135"/>
            <p:cNvSpPr>
              <a:spLocks noChangeArrowheads="1"/>
            </p:cNvSpPr>
            <p:nvPr/>
          </p:nvSpPr>
          <p:spPr bwMode="auto">
            <a:xfrm>
              <a:off x="3024" y="3358"/>
              <a:ext cx="864" cy="301"/>
            </a:xfrm>
            <a:prstGeom prst="rightArrow">
              <a:avLst>
                <a:gd name="adj1" fmla="val 50000"/>
                <a:gd name="adj2" fmla="val 71761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53" name="AutoShape 136"/>
            <p:cNvSpPr>
              <a:spLocks noChangeArrowheads="1"/>
            </p:cNvSpPr>
            <p:nvPr/>
          </p:nvSpPr>
          <p:spPr bwMode="auto">
            <a:xfrm>
              <a:off x="3024" y="3659"/>
              <a:ext cx="864" cy="300"/>
            </a:xfrm>
            <a:prstGeom prst="rightArrow">
              <a:avLst>
                <a:gd name="adj1" fmla="val 50000"/>
                <a:gd name="adj2" fmla="val 72000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54" name="Line 137"/>
            <p:cNvCxnSpPr/>
            <p:nvPr/>
          </p:nvCxnSpPr>
          <p:spPr bwMode="auto">
            <a:xfrm>
              <a:off x="3600" y="2757"/>
              <a:ext cx="432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55" name="Line 138"/>
            <p:cNvCxnSpPr/>
            <p:nvPr/>
          </p:nvCxnSpPr>
          <p:spPr bwMode="auto">
            <a:xfrm flipH="1">
              <a:off x="4896" y="2757"/>
              <a:ext cx="432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56" name="AutoShape 139"/>
            <p:cNvSpPr>
              <a:spLocks noChangeArrowheads="1"/>
            </p:cNvSpPr>
            <p:nvPr/>
          </p:nvSpPr>
          <p:spPr bwMode="auto">
            <a:xfrm>
              <a:off x="9072" y="5312"/>
              <a:ext cx="1008" cy="300"/>
            </a:xfrm>
            <a:prstGeom prst="leftArrow">
              <a:avLst>
                <a:gd name="adj1" fmla="val 50000"/>
                <a:gd name="adj2" fmla="val 84000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57" name="Line 140"/>
            <p:cNvCxnSpPr/>
            <p:nvPr/>
          </p:nvCxnSpPr>
          <p:spPr bwMode="auto">
            <a:xfrm flipH="1">
              <a:off x="4896" y="8016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58" name="Group 141"/>
            <p:cNvGrpSpPr>
              <a:grpSpLocks/>
            </p:cNvGrpSpPr>
            <p:nvPr/>
          </p:nvGrpSpPr>
          <p:grpSpPr bwMode="auto">
            <a:xfrm>
              <a:off x="4032" y="8317"/>
              <a:ext cx="432" cy="300"/>
              <a:chOff x="4176" y="8064"/>
              <a:chExt cx="432" cy="288"/>
            </a:xfrm>
          </p:grpSpPr>
          <p:sp>
            <p:nvSpPr>
              <p:cNvPr id="116" name="Rectangle 142"/>
              <p:cNvSpPr>
                <a:spLocks noChangeArrowheads="1"/>
              </p:cNvSpPr>
              <p:nvPr/>
            </p:nvSpPr>
            <p:spPr bwMode="auto">
              <a:xfrm>
                <a:off x="4320" y="8064"/>
                <a:ext cx="144" cy="14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grpSp>
            <p:nvGrpSpPr>
              <p:cNvPr id="117" name="Group 143"/>
              <p:cNvGrpSpPr>
                <a:grpSpLocks/>
              </p:cNvGrpSpPr>
              <p:nvPr/>
            </p:nvGrpSpPr>
            <p:grpSpPr bwMode="auto">
              <a:xfrm>
                <a:off x="4176" y="8208"/>
                <a:ext cx="432" cy="144"/>
                <a:chOff x="4176" y="7344"/>
                <a:chExt cx="432" cy="144"/>
              </a:xfrm>
            </p:grpSpPr>
            <p:sp>
              <p:nvSpPr>
                <p:cNvPr id="118" name="AutoShape 144"/>
                <p:cNvSpPr>
                  <a:spLocks noChangeArrowheads="1"/>
                </p:cNvSpPr>
                <p:nvPr/>
              </p:nvSpPr>
              <p:spPr bwMode="auto">
                <a:xfrm flipV="1">
                  <a:off x="4176" y="7344"/>
                  <a:ext cx="432" cy="144"/>
                </a:xfrm>
                <a:prstGeom prst="triangle">
                  <a:avLst>
                    <a:gd name="adj" fmla="val 45134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  <p:cxnSp>
              <p:nvCxnSpPr>
                <p:cNvPr id="119" name="Line 145"/>
                <p:cNvCxnSpPr/>
                <p:nvPr/>
              </p:nvCxnSpPr>
              <p:spPr bwMode="auto">
                <a:xfrm>
                  <a:off x="4320" y="7344"/>
                  <a:ext cx="144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</p:cxnSp>
          </p:grpSp>
        </p:grpSp>
        <p:sp>
          <p:nvSpPr>
            <p:cNvPr id="59" name="Text Box 146"/>
            <p:cNvSpPr txBox="1">
              <a:spLocks noChangeArrowheads="1"/>
            </p:cNvSpPr>
            <p:nvPr/>
          </p:nvSpPr>
          <p:spPr bwMode="auto">
            <a:xfrm>
              <a:off x="5184" y="2457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R</a:t>
              </a:r>
              <a:r>
                <a:rPr lang="en-US" sz="1350" baseline="-2500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1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60" name="Text Box 147"/>
            <p:cNvSpPr txBox="1">
              <a:spLocks noChangeArrowheads="1"/>
            </p:cNvSpPr>
            <p:nvPr/>
          </p:nvSpPr>
          <p:spPr bwMode="auto">
            <a:xfrm>
              <a:off x="3168" y="2457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L</a:t>
              </a:r>
              <a:r>
                <a:rPr lang="en-US" sz="1350" baseline="-2500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1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cxnSp>
          <p:nvCxnSpPr>
            <p:cNvPr id="61" name="Line 148"/>
            <p:cNvCxnSpPr/>
            <p:nvPr/>
          </p:nvCxnSpPr>
          <p:spPr bwMode="auto">
            <a:xfrm>
              <a:off x="7344" y="3058"/>
              <a:ext cx="432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62" name="Line 149"/>
            <p:cNvCxnSpPr/>
            <p:nvPr/>
          </p:nvCxnSpPr>
          <p:spPr bwMode="auto">
            <a:xfrm flipH="1">
              <a:off x="8640" y="3058"/>
              <a:ext cx="432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63" name="Text Box 150"/>
            <p:cNvSpPr txBox="1">
              <a:spLocks noChangeArrowheads="1"/>
            </p:cNvSpPr>
            <p:nvPr/>
          </p:nvSpPr>
          <p:spPr bwMode="auto">
            <a:xfrm>
              <a:off x="6912" y="2757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L</a:t>
              </a:r>
              <a:r>
                <a:rPr lang="en-US" sz="1350" baseline="-2500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2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64" name="Text Box 151"/>
            <p:cNvSpPr txBox="1">
              <a:spLocks noChangeArrowheads="1"/>
            </p:cNvSpPr>
            <p:nvPr/>
          </p:nvSpPr>
          <p:spPr bwMode="auto">
            <a:xfrm>
              <a:off x="8928" y="2757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R</a:t>
              </a:r>
              <a:r>
                <a:rPr lang="en-US" sz="1350" baseline="-2500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2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65" name="Text Box 152"/>
            <p:cNvSpPr txBox="1">
              <a:spLocks noChangeArrowheads="1"/>
            </p:cNvSpPr>
            <p:nvPr/>
          </p:nvSpPr>
          <p:spPr bwMode="auto">
            <a:xfrm>
              <a:off x="2592" y="3208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150" b="1">
                  <a:effectLst/>
                  <a:latin typeface="Times New Roman"/>
                  <a:ea typeface="Times New Roman"/>
                </a:rPr>
                <a:t>А</a:t>
              </a:r>
              <a:endParaRPr lang="ru-RU" sz="1200" b="1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66" name="Text Box 153"/>
            <p:cNvSpPr txBox="1">
              <a:spLocks noChangeArrowheads="1"/>
            </p:cNvSpPr>
            <p:nvPr/>
          </p:nvSpPr>
          <p:spPr bwMode="auto">
            <a:xfrm>
              <a:off x="2592" y="3659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150" b="1">
                  <a:effectLst/>
                  <a:latin typeface="Times New Roman"/>
                  <a:ea typeface="Times New Roman"/>
                </a:rPr>
                <a:t>В</a:t>
              </a:r>
              <a:endParaRPr lang="ru-RU" sz="1200" b="1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67" name="Line 154"/>
            <p:cNvCxnSpPr/>
            <p:nvPr/>
          </p:nvCxnSpPr>
          <p:spPr bwMode="auto">
            <a:xfrm flipH="1">
              <a:off x="2592" y="6514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68" name="Line 155"/>
            <p:cNvCxnSpPr/>
            <p:nvPr/>
          </p:nvCxnSpPr>
          <p:spPr bwMode="auto">
            <a:xfrm flipH="1">
              <a:off x="2592" y="6814"/>
              <a:ext cx="864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69" name="Line 156"/>
            <p:cNvCxnSpPr/>
            <p:nvPr/>
          </p:nvCxnSpPr>
          <p:spPr bwMode="auto">
            <a:xfrm flipH="1">
              <a:off x="5760" y="6364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70" name="Line 157"/>
            <p:cNvCxnSpPr/>
            <p:nvPr/>
          </p:nvCxnSpPr>
          <p:spPr bwMode="auto">
            <a:xfrm flipH="1">
              <a:off x="5616" y="6664"/>
              <a:ext cx="864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71" name="Line 158"/>
            <p:cNvCxnSpPr/>
            <p:nvPr/>
          </p:nvCxnSpPr>
          <p:spPr bwMode="auto">
            <a:xfrm flipH="1">
              <a:off x="5472" y="6965"/>
              <a:ext cx="1008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72" name="Text Box 159"/>
            <p:cNvSpPr txBox="1">
              <a:spLocks noChangeArrowheads="1"/>
            </p:cNvSpPr>
            <p:nvPr/>
          </p:nvSpPr>
          <p:spPr bwMode="auto">
            <a:xfrm>
              <a:off x="5472" y="7716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U</a:t>
              </a:r>
              <a:r>
                <a:rPr lang="en-US" sz="1350" baseline="-2500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2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73" name="Text Box 160"/>
            <p:cNvSpPr txBox="1">
              <a:spLocks noChangeArrowheads="1"/>
            </p:cNvSpPr>
            <p:nvPr/>
          </p:nvSpPr>
          <p:spPr bwMode="auto">
            <a:xfrm>
              <a:off x="4410" y="8317"/>
              <a:ext cx="576" cy="323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</a:t>
              </a:r>
              <a:r>
                <a:rPr lang="en-US" sz="1350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D</a:t>
              </a:r>
              <a:r>
                <a:rPr lang="en-US" sz="1350" baseline="-25000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0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74" name="Text Box 161"/>
            <p:cNvSpPr txBox="1">
              <a:spLocks noChangeArrowheads="1"/>
            </p:cNvSpPr>
            <p:nvPr/>
          </p:nvSpPr>
          <p:spPr bwMode="auto">
            <a:xfrm>
              <a:off x="1728" y="4110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</a:t>
              </a:r>
              <a:r>
                <a:rPr lang="en-US" sz="1350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DI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75" name="Text Box 162"/>
            <p:cNvSpPr txBox="1">
              <a:spLocks noChangeArrowheads="1"/>
            </p:cNvSpPr>
            <p:nvPr/>
          </p:nvSpPr>
          <p:spPr bwMode="auto">
            <a:xfrm>
              <a:off x="9732" y="4494"/>
              <a:ext cx="1440" cy="902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 dirty="0" err="1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Komanda</a:t>
              </a:r>
              <a:r>
                <a:rPr lang="en-US" sz="1350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</a:t>
              </a:r>
              <a:r>
                <a:rPr lang="en-US" sz="1350" dirty="0" err="1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kodi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76" name="AutoShape 163"/>
            <p:cNvSpPr>
              <a:spLocks noChangeArrowheads="1"/>
            </p:cNvSpPr>
            <p:nvPr/>
          </p:nvSpPr>
          <p:spPr bwMode="auto">
            <a:xfrm>
              <a:off x="6768" y="5612"/>
              <a:ext cx="576" cy="301"/>
            </a:xfrm>
            <a:prstGeom prst="leftArrow">
              <a:avLst>
                <a:gd name="adj1" fmla="val 50000"/>
                <a:gd name="adj2" fmla="val 47841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77" name="Text Box 164"/>
            <p:cNvSpPr txBox="1">
              <a:spLocks noChangeArrowheads="1"/>
            </p:cNvSpPr>
            <p:nvPr/>
          </p:nvSpPr>
          <p:spPr bwMode="auto">
            <a:xfrm>
              <a:off x="6768" y="5312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U</a:t>
              </a:r>
              <a:r>
                <a:rPr lang="en-US" sz="1350" baseline="-2500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1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78" name="Text Box 165"/>
            <p:cNvSpPr txBox="1">
              <a:spLocks noChangeArrowheads="1"/>
            </p:cNvSpPr>
            <p:nvPr/>
          </p:nvSpPr>
          <p:spPr bwMode="auto">
            <a:xfrm>
              <a:off x="2160" y="6213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С</a:t>
              </a:r>
              <a:r>
                <a:rPr lang="en-US" sz="1350" baseline="-2500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1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79" name="Text Box 166"/>
            <p:cNvSpPr txBox="1">
              <a:spLocks noChangeArrowheads="1"/>
            </p:cNvSpPr>
            <p:nvPr/>
          </p:nvSpPr>
          <p:spPr bwMode="auto">
            <a:xfrm>
              <a:off x="6336" y="6063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С</a:t>
              </a:r>
              <a:r>
                <a:rPr lang="en-US" sz="1350" baseline="-2500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0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80" name="Text Box 167"/>
            <p:cNvSpPr txBox="1">
              <a:spLocks noChangeArrowheads="1"/>
            </p:cNvSpPr>
            <p:nvPr/>
          </p:nvSpPr>
          <p:spPr bwMode="auto">
            <a:xfrm>
              <a:off x="2160" y="6514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150" b="1">
                  <a:effectLst/>
                  <a:latin typeface="Times New Roman"/>
                  <a:ea typeface="Times New Roman"/>
                </a:rPr>
                <a:t>Z</a:t>
              </a:r>
              <a:endParaRPr lang="ru-RU" sz="1200" b="1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81" name="Text Box 168"/>
            <p:cNvSpPr txBox="1">
              <a:spLocks noChangeArrowheads="1"/>
            </p:cNvSpPr>
            <p:nvPr/>
          </p:nvSpPr>
          <p:spPr bwMode="auto">
            <a:xfrm>
              <a:off x="6336" y="6364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P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82" name="Text Box 169"/>
            <p:cNvSpPr txBox="1">
              <a:spLocks noChangeArrowheads="1"/>
            </p:cNvSpPr>
            <p:nvPr/>
          </p:nvSpPr>
          <p:spPr bwMode="auto">
            <a:xfrm>
              <a:off x="6336" y="6664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V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83" name="Rectangle 170"/>
            <p:cNvSpPr>
              <a:spLocks noChangeArrowheads="1"/>
            </p:cNvSpPr>
            <p:nvPr/>
          </p:nvSpPr>
          <p:spPr bwMode="auto">
            <a:xfrm>
              <a:off x="8064" y="4260"/>
              <a:ext cx="144" cy="3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84" name="Rectangle 171"/>
            <p:cNvSpPr>
              <a:spLocks noChangeArrowheads="1"/>
            </p:cNvSpPr>
            <p:nvPr/>
          </p:nvSpPr>
          <p:spPr bwMode="auto">
            <a:xfrm>
              <a:off x="6480" y="2307"/>
              <a:ext cx="144" cy="285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85" name="Group 172"/>
            <p:cNvGrpSpPr>
              <a:grpSpLocks/>
            </p:cNvGrpSpPr>
            <p:nvPr/>
          </p:nvGrpSpPr>
          <p:grpSpPr bwMode="auto">
            <a:xfrm>
              <a:off x="6336" y="5161"/>
              <a:ext cx="432" cy="151"/>
              <a:chOff x="4176" y="7344"/>
              <a:chExt cx="432" cy="144"/>
            </a:xfrm>
          </p:grpSpPr>
          <p:sp>
            <p:nvSpPr>
              <p:cNvPr id="114" name="AutoShape 173"/>
              <p:cNvSpPr>
                <a:spLocks noChangeArrowheads="1"/>
              </p:cNvSpPr>
              <p:nvPr/>
            </p:nvSpPr>
            <p:spPr bwMode="auto">
              <a:xfrm flipV="1">
                <a:off x="4176" y="7344"/>
                <a:ext cx="432" cy="144"/>
              </a:xfrm>
              <a:prstGeom prst="triangle">
                <a:avLst>
                  <a:gd name="adj" fmla="val 45134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15" name="Line 174"/>
              <p:cNvCxnSpPr/>
              <p:nvPr/>
            </p:nvCxnSpPr>
            <p:spPr bwMode="auto">
              <a:xfrm>
                <a:off x="4320" y="7344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grpSp>
          <p:nvGrpSpPr>
            <p:cNvPr id="86" name="Group 175"/>
            <p:cNvGrpSpPr>
              <a:grpSpLocks/>
            </p:cNvGrpSpPr>
            <p:nvPr/>
          </p:nvGrpSpPr>
          <p:grpSpPr bwMode="auto">
            <a:xfrm flipV="1">
              <a:off x="6336" y="2156"/>
              <a:ext cx="432" cy="151"/>
              <a:chOff x="4176" y="7344"/>
              <a:chExt cx="432" cy="144"/>
            </a:xfrm>
          </p:grpSpPr>
          <p:sp>
            <p:nvSpPr>
              <p:cNvPr id="112" name="AutoShape 176"/>
              <p:cNvSpPr>
                <a:spLocks noChangeArrowheads="1"/>
              </p:cNvSpPr>
              <p:nvPr/>
            </p:nvSpPr>
            <p:spPr bwMode="auto">
              <a:xfrm flipV="1">
                <a:off x="4176" y="7344"/>
                <a:ext cx="432" cy="144"/>
              </a:xfrm>
              <a:prstGeom prst="triangle">
                <a:avLst>
                  <a:gd name="adj" fmla="val 45134"/>
                </a:avLst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113" name="Line 177"/>
              <p:cNvCxnSpPr/>
              <p:nvPr/>
            </p:nvCxnSpPr>
            <p:spPr bwMode="auto">
              <a:xfrm>
                <a:off x="4320" y="7344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87" name="Rectangle 178"/>
            <p:cNvSpPr>
              <a:spLocks noChangeArrowheads="1"/>
            </p:cNvSpPr>
            <p:nvPr/>
          </p:nvSpPr>
          <p:spPr bwMode="auto">
            <a:xfrm>
              <a:off x="6624" y="4560"/>
              <a:ext cx="1584" cy="15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88" name="Line 179"/>
            <p:cNvCxnSpPr/>
            <p:nvPr/>
          </p:nvCxnSpPr>
          <p:spPr bwMode="auto">
            <a:xfrm>
              <a:off x="6624" y="4560"/>
              <a:ext cx="0" cy="151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89" name="Line 180"/>
            <p:cNvCxnSpPr/>
            <p:nvPr/>
          </p:nvCxnSpPr>
          <p:spPr bwMode="auto">
            <a:xfrm>
              <a:off x="8064" y="4560"/>
              <a:ext cx="144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90" name="Group 181"/>
            <p:cNvGrpSpPr>
              <a:grpSpLocks/>
            </p:cNvGrpSpPr>
            <p:nvPr/>
          </p:nvGrpSpPr>
          <p:grpSpPr bwMode="auto">
            <a:xfrm>
              <a:off x="5616" y="4881"/>
              <a:ext cx="720" cy="452"/>
              <a:chOff x="5616" y="8928"/>
              <a:chExt cx="720" cy="432"/>
            </a:xfrm>
          </p:grpSpPr>
          <p:sp>
            <p:nvSpPr>
              <p:cNvPr id="106" name="Rectangle 182"/>
              <p:cNvSpPr>
                <a:spLocks noChangeArrowheads="1"/>
              </p:cNvSpPr>
              <p:nvPr/>
            </p:nvSpPr>
            <p:spPr bwMode="auto">
              <a:xfrm>
                <a:off x="5904" y="8928"/>
                <a:ext cx="144" cy="288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grpSp>
            <p:nvGrpSpPr>
              <p:cNvPr id="107" name="Group 183"/>
              <p:cNvGrpSpPr>
                <a:grpSpLocks/>
              </p:cNvGrpSpPr>
              <p:nvPr/>
            </p:nvGrpSpPr>
            <p:grpSpPr bwMode="auto">
              <a:xfrm>
                <a:off x="5760" y="9216"/>
                <a:ext cx="432" cy="144"/>
                <a:chOff x="4176" y="7344"/>
                <a:chExt cx="432" cy="144"/>
              </a:xfrm>
            </p:grpSpPr>
            <p:sp>
              <p:nvSpPr>
                <p:cNvPr id="110" name="AutoShape 184"/>
                <p:cNvSpPr>
                  <a:spLocks noChangeArrowheads="1"/>
                </p:cNvSpPr>
                <p:nvPr/>
              </p:nvSpPr>
              <p:spPr bwMode="auto">
                <a:xfrm flipV="1">
                  <a:off x="4176" y="7344"/>
                  <a:ext cx="432" cy="144"/>
                </a:xfrm>
                <a:prstGeom prst="triangle">
                  <a:avLst>
                    <a:gd name="adj" fmla="val 45134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  <p:cxnSp>
              <p:nvCxnSpPr>
                <p:cNvPr id="111" name="Line 185"/>
                <p:cNvCxnSpPr/>
                <p:nvPr/>
              </p:nvCxnSpPr>
              <p:spPr bwMode="auto">
                <a:xfrm>
                  <a:off x="4320" y="7344"/>
                  <a:ext cx="144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108" name="Line 186"/>
              <p:cNvCxnSpPr/>
              <p:nvPr/>
            </p:nvCxnSpPr>
            <p:spPr bwMode="auto">
              <a:xfrm>
                <a:off x="5616" y="8928"/>
                <a:ext cx="72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109" name="Line 187"/>
              <p:cNvCxnSpPr/>
              <p:nvPr/>
            </p:nvCxnSpPr>
            <p:spPr bwMode="auto">
              <a:xfrm>
                <a:off x="5904" y="8928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grpSp>
          <p:nvGrpSpPr>
            <p:cNvPr id="91" name="Group 188"/>
            <p:cNvGrpSpPr>
              <a:grpSpLocks/>
            </p:cNvGrpSpPr>
            <p:nvPr/>
          </p:nvGrpSpPr>
          <p:grpSpPr bwMode="auto">
            <a:xfrm>
              <a:off x="3312" y="5763"/>
              <a:ext cx="432" cy="450"/>
              <a:chOff x="3312" y="9648"/>
              <a:chExt cx="432" cy="432"/>
            </a:xfrm>
          </p:grpSpPr>
          <p:sp>
            <p:nvSpPr>
              <p:cNvPr id="101" name="Rectangle 189"/>
              <p:cNvSpPr>
                <a:spLocks noChangeArrowheads="1"/>
              </p:cNvSpPr>
              <p:nvPr/>
            </p:nvSpPr>
            <p:spPr bwMode="auto">
              <a:xfrm>
                <a:off x="3456" y="9792"/>
                <a:ext cx="144" cy="14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grpSp>
            <p:nvGrpSpPr>
              <p:cNvPr id="102" name="Group 190"/>
              <p:cNvGrpSpPr>
                <a:grpSpLocks/>
              </p:cNvGrpSpPr>
              <p:nvPr/>
            </p:nvGrpSpPr>
            <p:grpSpPr bwMode="auto">
              <a:xfrm>
                <a:off x="3312" y="9936"/>
                <a:ext cx="432" cy="144"/>
                <a:chOff x="4176" y="7344"/>
                <a:chExt cx="432" cy="144"/>
              </a:xfrm>
            </p:grpSpPr>
            <p:sp>
              <p:nvSpPr>
                <p:cNvPr id="104" name="AutoShape 191"/>
                <p:cNvSpPr>
                  <a:spLocks noChangeArrowheads="1"/>
                </p:cNvSpPr>
                <p:nvPr/>
              </p:nvSpPr>
              <p:spPr bwMode="auto">
                <a:xfrm flipV="1">
                  <a:off x="4176" y="7344"/>
                  <a:ext cx="432" cy="144"/>
                </a:xfrm>
                <a:prstGeom prst="triangle">
                  <a:avLst>
                    <a:gd name="adj" fmla="val 45134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  <p:cxnSp>
              <p:nvCxnSpPr>
                <p:cNvPr id="105" name="Line 192"/>
                <p:cNvCxnSpPr/>
                <p:nvPr/>
              </p:nvCxnSpPr>
              <p:spPr bwMode="auto">
                <a:xfrm>
                  <a:off x="4320" y="7344"/>
                  <a:ext cx="144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103" name="Line 193"/>
              <p:cNvCxnSpPr/>
              <p:nvPr/>
            </p:nvCxnSpPr>
            <p:spPr bwMode="auto">
              <a:xfrm>
                <a:off x="3456" y="9648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grpSp>
          <p:nvGrpSpPr>
            <p:cNvPr id="92" name="Group 194"/>
            <p:cNvGrpSpPr>
              <a:grpSpLocks/>
            </p:cNvGrpSpPr>
            <p:nvPr/>
          </p:nvGrpSpPr>
          <p:grpSpPr bwMode="auto">
            <a:xfrm>
              <a:off x="5040" y="5763"/>
              <a:ext cx="432" cy="450"/>
              <a:chOff x="3312" y="9648"/>
              <a:chExt cx="432" cy="432"/>
            </a:xfrm>
          </p:grpSpPr>
          <p:sp>
            <p:nvSpPr>
              <p:cNvPr id="96" name="Rectangle 195"/>
              <p:cNvSpPr>
                <a:spLocks noChangeArrowheads="1"/>
              </p:cNvSpPr>
              <p:nvPr/>
            </p:nvSpPr>
            <p:spPr bwMode="auto">
              <a:xfrm>
                <a:off x="3456" y="9792"/>
                <a:ext cx="144" cy="14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grpSp>
            <p:nvGrpSpPr>
              <p:cNvPr id="97" name="Group 196"/>
              <p:cNvGrpSpPr>
                <a:grpSpLocks/>
              </p:cNvGrpSpPr>
              <p:nvPr/>
            </p:nvGrpSpPr>
            <p:grpSpPr bwMode="auto">
              <a:xfrm>
                <a:off x="3312" y="9936"/>
                <a:ext cx="432" cy="144"/>
                <a:chOff x="4176" y="7344"/>
                <a:chExt cx="432" cy="144"/>
              </a:xfrm>
            </p:grpSpPr>
            <p:sp>
              <p:nvSpPr>
                <p:cNvPr id="99" name="AutoShape 197"/>
                <p:cNvSpPr>
                  <a:spLocks noChangeArrowheads="1"/>
                </p:cNvSpPr>
                <p:nvPr/>
              </p:nvSpPr>
              <p:spPr bwMode="auto">
                <a:xfrm flipV="1">
                  <a:off x="4176" y="7344"/>
                  <a:ext cx="432" cy="144"/>
                </a:xfrm>
                <a:prstGeom prst="triangle">
                  <a:avLst>
                    <a:gd name="adj" fmla="val 45134"/>
                  </a:avLst>
                </a:prstGeom>
                <a:ln>
                  <a:headEnd/>
                  <a:tailEnd/>
                </a:ln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  <p:cxnSp>
              <p:nvCxnSpPr>
                <p:cNvPr id="100" name="Line 198"/>
                <p:cNvCxnSpPr/>
                <p:nvPr/>
              </p:nvCxnSpPr>
              <p:spPr bwMode="auto">
                <a:xfrm>
                  <a:off x="4320" y="7344"/>
                  <a:ext cx="144" cy="0"/>
                </a:xfrm>
                <a:prstGeom prst="line">
                  <a:avLst/>
                </a:prstGeom>
                <a:ln>
                  <a:headEnd/>
                  <a:tailEnd/>
                </a:ln>
                <a:extLst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98" name="Line 199"/>
              <p:cNvCxnSpPr/>
              <p:nvPr/>
            </p:nvCxnSpPr>
            <p:spPr bwMode="auto">
              <a:xfrm>
                <a:off x="3456" y="9648"/>
                <a:ext cx="144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93" name="Text Box 200"/>
            <p:cNvSpPr txBox="1">
              <a:spLocks noChangeArrowheads="1"/>
            </p:cNvSpPr>
            <p:nvPr/>
          </p:nvSpPr>
          <p:spPr bwMode="auto">
            <a:xfrm>
              <a:off x="5184" y="4410"/>
              <a:ext cx="1296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35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   0000 </a:t>
              </a:r>
              <a:endParaRPr lang="ru-RU" sz="120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94" name="Text Box 201"/>
            <p:cNvSpPr txBox="1">
              <a:spLocks noChangeArrowheads="1"/>
            </p:cNvSpPr>
            <p:nvPr/>
          </p:nvSpPr>
          <p:spPr bwMode="auto">
            <a:xfrm>
              <a:off x="3168" y="6225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indent="457200" algn="ctr">
                <a:spcAft>
                  <a:spcPts val="0"/>
                </a:spcAft>
                <a:tabLst>
                  <a:tab pos="3807460" algn="l"/>
                </a:tabLst>
              </a:pPr>
              <a:r>
                <a:rPr lang="en-US" sz="1550" b="1" dirty="0">
                  <a:effectLst/>
                  <a:latin typeface="Times New Roman"/>
                  <a:ea typeface="Times New Roman"/>
                  <a:cs typeface="Times New Roman"/>
                </a:rPr>
                <a:t>R</a:t>
              </a:r>
              <a:endParaRPr lang="ru-RU" sz="1600" b="1" dirty="0">
                <a:effectLst/>
                <a:latin typeface="PANDA Times UZ"/>
                <a:ea typeface="Times New Roman"/>
                <a:cs typeface="Times New Roman"/>
              </a:endParaRPr>
            </a:p>
          </p:txBody>
        </p:sp>
        <p:sp>
          <p:nvSpPr>
            <p:cNvPr id="95" name="Text Box 202"/>
            <p:cNvSpPr txBox="1">
              <a:spLocks noChangeArrowheads="1"/>
            </p:cNvSpPr>
            <p:nvPr/>
          </p:nvSpPr>
          <p:spPr bwMode="auto">
            <a:xfrm>
              <a:off x="4896" y="6213"/>
              <a:ext cx="720" cy="601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indent="457200" algn="ctr">
                <a:spcAft>
                  <a:spcPts val="0"/>
                </a:spcAft>
                <a:tabLst>
                  <a:tab pos="3807460" algn="l"/>
                </a:tabLst>
              </a:pPr>
              <a:r>
                <a:rPr lang="en-US" sz="1550" b="1">
                  <a:effectLst/>
                  <a:latin typeface="Times New Roman"/>
                  <a:ea typeface="Times New Roman"/>
                  <a:cs typeface="Times New Roman"/>
                </a:rPr>
                <a:t>S</a:t>
              </a:r>
              <a:endParaRPr lang="ru-RU" sz="1600" b="1">
                <a:effectLst/>
                <a:latin typeface="PANDA Times UZ"/>
                <a:ea typeface="Times New Roman"/>
                <a:cs typeface="Times New Roman"/>
              </a:endParaRPr>
            </a:p>
          </p:txBody>
        </p:sp>
      </p:grpSp>
      <p:sp>
        <p:nvSpPr>
          <p:cNvPr id="155" name="Прямоугольник 154"/>
          <p:cNvSpPr/>
          <p:nvPr/>
        </p:nvSpPr>
        <p:spPr>
          <a:xfrm>
            <a:off x="1387092" y="6180672"/>
            <a:ext cx="7232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>
                <a:latin typeface="Times New Roman" pitchFamily="18" charset="0"/>
                <a:cs typeface="Times New Roman" pitchFamily="18" charset="0"/>
              </a:rPr>
              <a:t>3 - rаsm. K1804VS1 4-rаzryadli MP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siyasining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ichki strukturаsi.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316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20688"/>
            <a:ext cx="8496943" cy="576064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01943" lvl="1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еrdа: UFRB- umumiy fоydаlаnish rеgistоrlаri blоki, А vа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аdrеslаr uchun kirish signаllаri. RA, RB- оpеrаndlаr rеgistоrlаri; DI- bеvоsitа mа`lumоtlаr; 0000- 4 rаzryadli «0» nоl sоni;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CC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vа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CC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chаpgа (bоshqаrish signаllаri L1, L2) vа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nggа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(bоshqаrish signаllаri R1, R2) surish uchun xizmаt qilаdigаn (mоs rаvishdа 1 vа 2 rаzryadgа surish) sxеmаlаri; RQ- nаtijа rеgistоri; MR- mul`tiplеksоr; S0, S1-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tish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rаzryadining kirish vа chikishi; P, V- tеz uzаtish sxеmаsi(TUS) bilаn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lаnish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signаllаri; Z- nаtijа nоlgа tеng yoki tеng emаsligini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rsаtuvchi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chiqish; ChM- chikish mul`tiplеksоri - nаtijаni mа`lumоtlаr bufеrigа uzаtаdi; U1 vа U2- MR vа ChM mul`tiplеksоrlаrini bоshqаrish signаllаri; KD- kоmаndа dеshifrаtоri - kоmаndа kоdi аsоsidа MP sеktsiyasini ishlаshini bоshqаruvchi signаllаrni uzаtаdi; mа`lumоtlаr kirishi DI vа mа`lumоtlаr chiqishi D0 mikrоprotsessorli sistеmаning mа`lumоtlаr shinаsigа shinа yasovchi yordаmidа ulаnаdi.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467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404664"/>
            <a:ext cx="7408333" cy="1257589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siyali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 kоmplеklаri аsоsidа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lоyi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аlаnаdigаn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mikrоprotsessor blоki bоshqаrish qismining strukturа sxеmаsi 3.4 - rаsmdа kеltirilgаn: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079612" y="1835319"/>
            <a:ext cx="7416824" cy="2607105"/>
            <a:chOff x="1008" y="1278"/>
            <a:chExt cx="10352" cy="3330"/>
          </a:xfrm>
        </p:grpSpPr>
        <p:sp>
          <p:nvSpPr>
            <p:cNvPr id="5" name="Text Box 204"/>
            <p:cNvSpPr txBox="1">
              <a:spLocks noChangeArrowheads="1"/>
            </p:cNvSpPr>
            <p:nvPr/>
          </p:nvSpPr>
          <p:spPr bwMode="auto">
            <a:xfrm>
              <a:off x="3008" y="1738"/>
              <a:ext cx="1008" cy="172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 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200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                           </a:t>
              </a:r>
              <a:r>
                <a:rPr lang="en-US" sz="1200" b="1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BМU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6" name="Text Box 205"/>
            <p:cNvSpPr txBox="1">
              <a:spLocks noChangeArrowheads="1"/>
            </p:cNvSpPr>
            <p:nvPr/>
          </p:nvSpPr>
          <p:spPr bwMode="auto">
            <a:xfrm>
              <a:off x="4736" y="1738"/>
              <a:ext cx="720" cy="91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200" b="1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 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  <a:p>
              <a:pPr>
                <a:spcAft>
                  <a:spcPts val="0"/>
                </a:spcAft>
              </a:pPr>
              <a:r>
                <a:rPr lang="en-US" sz="1200" b="1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АR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7" name="Text Box 206"/>
            <p:cNvSpPr txBox="1">
              <a:spLocks noChangeArrowheads="1"/>
            </p:cNvSpPr>
            <p:nvPr/>
          </p:nvSpPr>
          <p:spPr bwMode="auto">
            <a:xfrm>
              <a:off x="6032" y="1738"/>
              <a:ext cx="1152" cy="172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 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200" b="1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 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200" b="1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МPX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8" name="Text Box 207"/>
            <p:cNvSpPr txBox="1">
              <a:spLocks noChangeArrowheads="1"/>
            </p:cNvSpPr>
            <p:nvPr/>
          </p:nvSpPr>
          <p:spPr bwMode="auto">
            <a:xfrm>
              <a:off x="7904" y="1738"/>
              <a:ext cx="1008" cy="172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200" b="1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 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  <a:p>
              <a:pPr>
                <a:spcAft>
                  <a:spcPts val="0"/>
                </a:spcAft>
              </a:pPr>
              <a:r>
                <a:rPr lang="en-US" sz="1200" b="1" dirty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 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  <a:p>
              <a:pPr>
                <a:spcAft>
                  <a:spcPts val="0"/>
                </a:spcAft>
              </a:pPr>
              <a:r>
                <a:rPr lang="en-US" sz="1200" b="1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МКR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9" name="Rectangle 208"/>
            <p:cNvSpPr>
              <a:spLocks noChangeArrowheads="1"/>
            </p:cNvSpPr>
            <p:nvPr/>
          </p:nvSpPr>
          <p:spPr bwMode="auto">
            <a:xfrm>
              <a:off x="2432" y="1278"/>
              <a:ext cx="7200" cy="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0" name="Rectangle 209"/>
            <p:cNvSpPr>
              <a:spLocks noChangeArrowheads="1"/>
            </p:cNvSpPr>
            <p:nvPr/>
          </p:nvSpPr>
          <p:spPr bwMode="auto">
            <a:xfrm>
              <a:off x="2432" y="1278"/>
              <a:ext cx="144" cy="80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1" name="Rectangle 210"/>
            <p:cNvSpPr>
              <a:spLocks noChangeArrowheads="1"/>
            </p:cNvSpPr>
            <p:nvPr/>
          </p:nvSpPr>
          <p:spPr bwMode="auto">
            <a:xfrm>
              <a:off x="2432" y="1967"/>
              <a:ext cx="432" cy="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12" name="Group 211"/>
            <p:cNvGrpSpPr>
              <a:grpSpLocks/>
            </p:cNvGrpSpPr>
            <p:nvPr/>
          </p:nvGrpSpPr>
          <p:grpSpPr bwMode="auto">
            <a:xfrm>
              <a:off x="2864" y="1852"/>
              <a:ext cx="144" cy="344"/>
              <a:chOff x="2448" y="7056"/>
              <a:chExt cx="144" cy="432"/>
            </a:xfrm>
          </p:grpSpPr>
          <p:sp>
            <p:nvSpPr>
              <p:cNvPr id="73" name="AutoShape 212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74" name="Line 213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13" name="Rectangle 214"/>
            <p:cNvSpPr>
              <a:spLocks noChangeArrowheads="1"/>
            </p:cNvSpPr>
            <p:nvPr/>
          </p:nvSpPr>
          <p:spPr bwMode="auto">
            <a:xfrm>
              <a:off x="2432" y="2541"/>
              <a:ext cx="432" cy="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14" name="Group 215"/>
            <p:cNvGrpSpPr>
              <a:grpSpLocks/>
            </p:cNvGrpSpPr>
            <p:nvPr/>
          </p:nvGrpSpPr>
          <p:grpSpPr bwMode="auto">
            <a:xfrm>
              <a:off x="2864" y="2426"/>
              <a:ext cx="144" cy="345"/>
              <a:chOff x="2448" y="7056"/>
              <a:chExt cx="144" cy="432"/>
            </a:xfrm>
          </p:grpSpPr>
          <p:sp>
            <p:nvSpPr>
              <p:cNvPr id="71" name="AutoShape 216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72" name="Line 217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15" name="Rectangle 218"/>
            <p:cNvSpPr>
              <a:spLocks noChangeArrowheads="1"/>
            </p:cNvSpPr>
            <p:nvPr/>
          </p:nvSpPr>
          <p:spPr bwMode="auto">
            <a:xfrm>
              <a:off x="2432" y="3115"/>
              <a:ext cx="432" cy="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16" name="Group 219"/>
            <p:cNvGrpSpPr>
              <a:grpSpLocks/>
            </p:cNvGrpSpPr>
            <p:nvPr/>
          </p:nvGrpSpPr>
          <p:grpSpPr bwMode="auto">
            <a:xfrm>
              <a:off x="2864" y="3000"/>
              <a:ext cx="144" cy="345"/>
              <a:chOff x="2448" y="7056"/>
              <a:chExt cx="144" cy="432"/>
            </a:xfrm>
          </p:grpSpPr>
          <p:sp>
            <p:nvSpPr>
              <p:cNvPr id="69" name="AutoShape 220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70" name="Line 221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17" name="Rectangle 222"/>
            <p:cNvSpPr>
              <a:spLocks noChangeArrowheads="1"/>
            </p:cNvSpPr>
            <p:nvPr/>
          </p:nvSpPr>
          <p:spPr bwMode="auto">
            <a:xfrm>
              <a:off x="4016" y="2082"/>
              <a:ext cx="576" cy="11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18" name="Group 223"/>
            <p:cNvGrpSpPr>
              <a:grpSpLocks/>
            </p:cNvGrpSpPr>
            <p:nvPr/>
          </p:nvGrpSpPr>
          <p:grpSpPr bwMode="auto">
            <a:xfrm>
              <a:off x="4592" y="1967"/>
              <a:ext cx="144" cy="344"/>
              <a:chOff x="2448" y="7056"/>
              <a:chExt cx="144" cy="432"/>
            </a:xfrm>
          </p:grpSpPr>
          <p:sp>
            <p:nvSpPr>
              <p:cNvPr id="67" name="AutoShape 224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68" name="Line 225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19" name="Rectangle 226"/>
            <p:cNvSpPr>
              <a:spLocks noChangeArrowheads="1"/>
            </p:cNvSpPr>
            <p:nvPr/>
          </p:nvSpPr>
          <p:spPr bwMode="auto">
            <a:xfrm>
              <a:off x="5456" y="2082"/>
              <a:ext cx="432" cy="11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20" name="Group 227"/>
            <p:cNvGrpSpPr>
              <a:grpSpLocks/>
            </p:cNvGrpSpPr>
            <p:nvPr/>
          </p:nvGrpSpPr>
          <p:grpSpPr bwMode="auto">
            <a:xfrm>
              <a:off x="5888" y="1967"/>
              <a:ext cx="144" cy="344"/>
              <a:chOff x="2448" y="7056"/>
              <a:chExt cx="144" cy="432"/>
            </a:xfrm>
          </p:grpSpPr>
          <p:sp>
            <p:nvSpPr>
              <p:cNvPr id="65" name="AutoShape 228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66" name="Line 229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cxnSp>
          <p:nvCxnSpPr>
            <p:cNvPr id="21" name="Line 230"/>
            <p:cNvCxnSpPr/>
            <p:nvPr/>
          </p:nvCxnSpPr>
          <p:spPr bwMode="auto">
            <a:xfrm>
              <a:off x="7184" y="1852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2" name="Line 231"/>
            <p:cNvCxnSpPr/>
            <p:nvPr/>
          </p:nvCxnSpPr>
          <p:spPr bwMode="auto">
            <a:xfrm>
              <a:off x="7184" y="1967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3" name="Line 232"/>
            <p:cNvCxnSpPr/>
            <p:nvPr/>
          </p:nvCxnSpPr>
          <p:spPr bwMode="auto">
            <a:xfrm>
              <a:off x="7184" y="2082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4" name="Line 233"/>
            <p:cNvCxnSpPr/>
            <p:nvPr/>
          </p:nvCxnSpPr>
          <p:spPr bwMode="auto">
            <a:xfrm>
              <a:off x="7184" y="3345"/>
              <a:ext cx="720" cy="0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sp>
          <p:nvSpPr>
            <p:cNvPr id="25" name="Rectangle 234"/>
            <p:cNvSpPr>
              <a:spLocks noChangeArrowheads="1"/>
            </p:cNvSpPr>
            <p:nvPr/>
          </p:nvSpPr>
          <p:spPr bwMode="auto">
            <a:xfrm>
              <a:off x="4016" y="3115"/>
              <a:ext cx="432" cy="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6" name="Rectangle 235"/>
            <p:cNvSpPr>
              <a:spLocks noChangeArrowheads="1"/>
            </p:cNvSpPr>
            <p:nvPr/>
          </p:nvSpPr>
          <p:spPr bwMode="auto">
            <a:xfrm>
              <a:off x="4448" y="3115"/>
              <a:ext cx="144" cy="126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7" name="Rectangle 236"/>
            <p:cNvSpPr>
              <a:spLocks noChangeArrowheads="1"/>
            </p:cNvSpPr>
            <p:nvPr/>
          </p:nvSpPr>
          <p:spPr bwMode="auto">
            <a:xfrm>
              <a:off x="4448" y="4378"/>
              <a:ext cx="5616" cy="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8" name="Rectangle 237"/>
            <p:cNvSpPr>
              <a:spLocks noChangeArrowheads="1"/>
            </p:cNvSpPr>
            <p:nvPr/>
          </p:nvSpPr>
          <p:spPr bwMode="auto">
            <a:xfrm>
              <a:off x="2432" y="3690"/>
              <a:ext cx="2016" cy="11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9" name="Rectangle 238"/>
            <p:cNvSpPr>
              <a:spLocks noChangeArrowheads="1"/>
            </p:cNvSpPr>
            <p:nvPr/>
          </p:nvSpPr>
          <p:spPr bwMode="auto">
            <a:xfrm>
              <a:off x="2432" y="3115"/>
              <a:ext cx="144" cy="68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30" name="Rectangle 239"/>
            <p:cNvSpPr>
              <a:spLocks noChangeArrowheads="1"/>
            </p:cNvSpPr>
            <p:nvPr/>
          </p:nvSpPr>
          <p:spPr bwMode="auto">
            <a:xfrm>
              <a:off x="9488" y="1278"/>
              <a:ext cx="144" cy="80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31" name="Rectangle 240"/>
            <p:cNvSpPr>
              <a:spLocks noChangeArrowheads="1"/>
            </p:cNvSpPr>
            <p:nvPr/>
          </p:nvSpPr>
          <p:spPr bwMode="auto">
            <a:xfrm>
              <a:off x="8912" y="1967"/>
              <a:ext cx="576" cy="12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32" name="Rectangle 241"/>
            <p:cNvSpPr>
              <a:spLocks noChangeArrowheads="1"/>
            </p:cNvSpPr>
            <p:nvPr/>
          </p:nvSpPr>
          <p:spPr bwMode="auto">
            <a:xfrm>
              <a:off x="8912" y="2426"/>
              <a:ext cx="432" cy="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33" name="Group 242"/>
            <p:cNvGrpSpPr>
              <a:grpSpLocks/>
            </p:cNvGrpSpPr>
            <p:nvPr/>
          </p:nvGrpSpPr>
          <p:grpSpPr bwMode="auto">
            <a:xfrm>
              <a:off x="9344" y="2311"/>
              <a:ext cx="144" cy="345"/>
              <a:chOff x="2448" y="7056"/>
              <a:chExt cx="144" cy="432"/>
            </a:xfrm>
          </p:grpSpPr>
          <p:sp>
            <p:nvSpPr>
              <p:cNvPr id="63" name="AutoShape 243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64" name="Line 244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34" name="Rectangle 245"/>
            <p:cNvSpPr>
              <a:spLocks noChangeArrowheads="1"/>
            </p:cNvSpPr>
            <p:nvPr/>
          </p:nvSpPr>
          <p:spPr bwMode="auto">
            <a:xfrm>
              <a:off x="8912" y="2886"/>
              <a:ext cx="432" cy="11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35" name="Group 246"/>
            <p:cNvGrpSpPr>
              <a:grpSpLocks/>
            </p:cNvGrpSpPr>
            <p:nvPr/>
          </p:nvGrpSpPr>
          <p:grpSpPr bwMode="auto">
            <a:xfrm>
              <a:off x="9344" y="2771"/>
              <a:ext cx="144" cy="344"/>
              <a:chOff x="2448" y="7056"/>
              <a:chExt cx="144" cy="432"/>
            </a:xfrm>
          </p:grpSpPr>
          <p:sp>
            <p:nvSpPr>
              <p:cNvPr id="61" name="AutoShape 247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62" name="Line 248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36" name="Rectangle 249"/>
            <p:cNvSpPr>
              <a:spLocks noChangeArrowheads="1"/>
            </p:cNvSpPr>
            <p:nvPr/>
          </p:nvSpPr>
          <p:spPr bwMode="auto">
            <a:xfrm>
              <a:off x="8912" y="3230"/>
              <a:ext cx="432" cy="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37" name="Rectangle 250"/>
            <p:cNvSpPr>
              <a:spLocks noChangeArrowheads="1"/>
            </p:cNvSpPr>
            <p:nvPr/>
          </p:nvSpPr>
          <p:spPr bwMode="auto">
            <a:xfrm>
              <a:off x="9200" y="3230"/>
              <a:ext cx="144" cy="103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grpSp>
          <p:nvGrpSpPr>
            <p:cNvPr id="38" name="Group 251"/>
            <p:cNvGrpSpPr>
              <a:grpSpLocks/>
            </p:cNvGrpSpPr>
            <p:nvPr/>
          </p:nvGrpSpPr>
          <p:grpSpPr bwMode="auto">
            <a:xfrm rot="5400000">
              <a:off x="9214" y="4105"/>
              <a:ext cx="115" cy="432"/>
              <a:chOff x="2448" y="7056"/>
              <a:chExt cx="144" cy="432"/>
            </a:xfrm>
          </p:grpSpPr>
          <p:sp>
            <p:nvSpPr>
              <p:cNvPr id="59" name="AutoShape 252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60" name="Line 253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grpSp>
          <p:nvGrpSpPr>
            <p:cNvPr id="39" name="Group 254"/>
            <p:cNvGrpSpPr>
              <a:grpSpLocks/>
            </p:cNvGrpSpPr>
            <p:nvPr/>
          </p:nvGrpSpPr>
          <p:grpSpPr bwMode="auto">
            <a:xfrm>
              <a:off x="10064" y="4263"/>
              <a:ext cx="144" cy="345"/>
              <a:chOff x="2448" y="7056"/>
              <a:chExt cx="144" cy="432"/>
            </a:xfrm>
          </p:grpSpPr>
          <p:sp>
            <p:nvSpPr>
              <p:cNvPr id="57" name="AutoShape 255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58" name="Line 256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  <p:cxnSp>
          <p:nvCxnSpPr>
            <p:cNvPr id="40" name="Line 257"/>
            <p:cNvCxnSpPr/>
            <p:nvPr/>
          </p:nvCxnSpPr>
          <p:spPr bwMode="auto">
            <a:xfrm>
              <a:off x="2576" y="1278"/>
              <a:ext cx="0" cy="115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1" name="Line 258"/>
            <p:cNvCxnSpPr/>
            <p:nvPr/>
          </p:nvCxnSpPr>
          <p:spPr bwMode="auto">
            <a:xfrm>
              <a:off x="2576" y="3115"/>
              <a:ext cx="0" cy="115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2" name="Line 259"/>
            <p:cNvCxnSpPr/>
            <p:nvPr/>
          </p:nvCxnSpPr>
          <p:spPr bwMode="auto">
            <a:xfrm>
              <a:off x="2576" y="3690"/>
              <a:ext cx="0" cy="114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3" name="Line 260"/>
            <p:cNvCxnSpPr/>
            <p:nvPr/>
          </p:nvCxnSpPr>
          <p:spPr bwMode="auto">
            <a:xfrm>
              <a:off x="9200" y="3230"/>
              <a:ext cx="0" cy="115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4" name="Line 261"/>
            <p:cNvCxnSpPr/>
            <p:nvPr/>
          </p:nvCxnSpPr>
          <p:spPr bwMode="auto">
            <a:xfrm>
              <a:off x="9488" y="1278"/>
              <a:ext cx="0" cy="115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5" name="Line 262"/>
            <p:cNvCxnSpPr/>
            <p:nvPr/>
          </p:nvCxnSpPr>
          <p:spPr bwMode="auto">
            <a:xfrm>
              <a:off x="9488" y="1967"/>
              <a:ext cx="0" cy="115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6" name="Line 263"/>
            <p:cNvCxnSpPr/>
            <p:nvPr/>
          </p:nvCxnSpPr>
          <p:spPr bwMode="auto">
            <a:xfrm>
              <a:off x="4448" y="3115"/>
              <a:ext cx="0" cy="115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7" name="Line 264"/>
            <p:cNvCxnSpPr/>
            <p:nvPr/>
          </p:nvCxnSpPr>
          <p:spPr bwMode="auto">
            <a:xfrm>
              <a:off x="4448" y="3690"/>
              <a:ext cx="0" cy="114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8" name="Line 265"/>
            <p:cNvCxnSpPr/>
            <p:nvPr/>
          </p:nvCxnSpPr>
          <p:spPr bwMode="auto">
            <a:xfrm>
              <a:off x="4448" y="4378"/>
              <a:ext cx="144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9" name="Line 266"/>
            <p:cNvCxnSpPr/>
            <p:nvPr/>
          </p:nvCxnSpPr>
          <p:spPr bwMode="auto">
            <a:xfrm>
              <a:off x="2432" y="1967"/>
              <a:ext cx="144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sp>
          <p:nvSpPr>
            <p:cNvPr id="50" name="Text Box 267"/>
            <p:cNvSpPr txBox="1">
              <a:spLocks noChangeArrowheads="1"/>
            </p:cNvSpPr>
            <p:nvPr/>
          </p:nvSpPr>
          <p:spPr bwMode="auto">
            <a:xfrm>
              <a:off x="9488" y="2160"/>
              <a:ext cx="1744" cy="726"/>
            </a:xfrm>
            <a:prstGeom prst="rect">
              <a:avLst/>
            </a:prstGeom>
            <a:ln/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dirty="0" err="1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Operatsion</a:t>
              </a:r>
              <a:r>
                <a:rPr lang="en-US" sz="1200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</a:t>
              </a:r>
              <a:r>
                <a:rPr lang="en-US" sz="1200" dirty="0" err="1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qismga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sp>
          <p:nvSpPr>
            <p:cNvPr id="51" name="Text Box 268"/>
            <p:cNvSpPr txBox="1">
              <a:spLocks noChangeArrowheads="1"/>
            </p:cNvSpPr>
            <p:nvPr/>
          </p:nvSpPr>
          <p:spPr bwMode="auto">
            <a:xfrm>
              <a:off x="9488" y="2771"/>
              <a:ext cx="1152" cy="459"/>
            </a:xfrm>
            <a:prstGeom prst="rect">
              <a:avLst/>
            </a:prstGeom>
            <a:ln/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l">
                <a:spcAft>
                  <a:spcPts val="0"/>
                </a:spcAft>
              </a:pPr>
              <a:r>
                <a:rPr lang="ru-RU" sz="1200" dirty="0" smtClean="0">
                  <a:effectLst/>
                  <a:latin typeface="Times New Roman"/>
                  <a:ea typeface="Times New Roman"/>
                  <a:cs typeface="Times New Roman"/>
                </a:rPr>
                <a:t>А</a:t>
              </a:r>
              <a:r>
                <a:rPr lang="en-US" sz="1200" dirty="0" err="1" smtClean="0">
                  <a:effectLst/>
                  <a:latin typeface="Times New Roman"/>
                  <a:ea typeface="Times New Roman"/>
                  <a:cs typeface="Times New Roman"/>
                </a:rPr>
                <a:t>Sh</a:t>
              </a:r>
              <a:endParaRPr lang="ru-RU" sz="1400" dirty="0">
                <a:effectLst/>
                <a:latin typeface="Arial"/>
                <a:ea typeface="Times New Roman"/>
                <a:cs typeface="Times New Roman"/>
              </a:endParaRPr>
            </a:p>
          </p:txBody>
        </p:sp>
        <p:sp>
          <p:nvSpPr>
            <p:cNvPr id="52" name="Text Box 269"/>
            <p:cNvSpPr txBox="1">
              <a:spLocks noChangeArrowheads="1"/>
            </p:cNvSpPr>
            <p:nvPr/>
          </p:nvSpPr>
          <p:spPr bwMode="auto">
            <a:xfrm>
              <a:off x="10208" y="4148"/>
              <a:ext cx="1152" cy="460"/>
            </a:xfrm>
            <a:prstGeom prst="rect">
              <a:avLst/>
            </a:prstGeom>
            <a:ln/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l">
                <a:spcAft>
                  <a:spcPts val="0"/>
                </a:spcAft>
              </a:pPr>
              <a:r>
                <a:rPr lang="en-US" sz="1200" dirty="0" err="1" smtClean="0">
                  <a:latin typeface="Times New Roman"/>
                  <a:ea typeface="Times New Roman"/>
                  <a:cs typeface="Times New Roman"/>
                </a:rPr>
                <a:t>BSh</a:t>
              </a:r>
              <a:endParaRPr lang="ru-RU" sz="1400" dirty="0">
                <a:effectLst/>
                <a:latin typeface="Arial"/>
                <a:ea typeface="Times New Roman"/>
                <a:cs typeface="Times New Roman"/>
              </a:endParaRPr>
            </a:p>
          </p:txBody>
        </p:sp>
        <p:sp>
          <p:nvSpPr>
            <p:cNvPr id="53" name="Text Box 270"/>
            <p:cNvSpPr txBox="1">
              <a:spLocks noChangeArrowheads="1"/>
            </p:cNvSpPr>
            <p:nvPr/>
          </p:nvSpPr>
          <p:spPr bwMode="auto">
            <a:xfrm>
              <a:off x="1008" y="2076"/>
              <a:ext cx="1872" cy="828"/>
            </a:xfrm>
            <a:prstGeom prst="rect">
              <a:avLst/>
            </a:prstGeom>
            <a:ln/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200" dirty="0" err="1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Operatsion</a:t>
              </a:r>
              <a:r>
                <a:rPr lang="en-US" sz="1200" dirty="0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 </a:t>
              </a:r>
              <a:r>
                <a:rPr lang="en-US" sz="1200" dirty="0" err="1" smtClean="0">
                  <a:solidFill>
                    <a:srgbClr val="000000"/>
                  </a:solidFill>
                  <a:effectLst/>
                  <a:latin typeface="Courier New"/>
                  <a:ea typeface="Courier New"/>
                </a:rPr>
                <a:t>qismdan</a:t>
              </a:r>
              <a:endParaRPr lang="ru-RU" sz="1200" dirty="0">
                <a:solidFill>
                  <a:srgbClr val="000000"/>
                </a:solidFill>
                <a:effectLst/>
                <a:latin typeface="Courier New"/>
                <a:ea typeface="Courier New"/>
              </a:endParaRPr>
            </a:p>
          </p:txBody>
        </p:sp>
        <p:grpSp>
          <p:nvGrpSpPr>
            <p:cNvPr id="54" name="Group 271"/>
            <p:cNvGrpSpPr>
              <a:grpSpLocks/>
            </p:cNvGrpSpPr>
            <p:nvPr/>
          </p:nvGrpSpPr>
          <p:grpSpPr bwMode="auto">
            <a:xfrm flipH="1">
              <a:off x="2288" y="2438"/>
              <a:ext cx="144" cy="345"/>
              <a:chOff x="2448" y="7056"/>
              <a:chExt cx="144" cy="432"/>
            </a:xfrm>
          </p:grpSpPr>
          <p:sp>
            <p:nvSpPr>
              <p:cNvPr id="55" name="AutoShape 272"/>
              <p:cNvSpPr>
                <a:spLocks noChangeArrowheads="1"/>
              </p:cNvSpPr>
              <p:nvPr/>
            </p:nvSpPr>
            <p:spPr bwMode="auto">
              <a:xfrm rot="5400000">
                <a:off x="2304" y="7200"/>
                <a:ext cx="432" cy="144"/>
              </a:xfrm>
              <a:prstGeom prst="triangle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56" name="Line 273"/>
              <p:cNvCxnSpPr/>
              <p:nvPr/>
            </p:nvCxnSpPr>
            <p:spPr bwMode="auto">
              <a:xfrm>
                <a:off x="2448" y="7200"/>
                <a:ext cx="0" cy="144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</p:cxnSp>
        </p:grpSp>
      </p:grpSp>
      <p:sp>
        <p:nvSpPr>
          <p:cNvPr id="75" name="Прямоугольник 74"/>
          <p:cNvSpPr/>
          <p:nvPr/>
        </p:nvSpPr>
        <p:spPr>
          <a:xfrm>
            <a:off x="718682" y="522920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- rаsm.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siyali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MP kоmplеktlаri аsоsidа qurilgаn mikrоprotsessor blоki bоshqаrish qismining strukturа sxеmаsi.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997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0055" y="476672"/>
            <a:ext cx="8271933" cy="2121685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BMU-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mikrоprоgrаmmаli bоshqаrish blоki;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АR-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аdrеs rеgistоri; MPX-mikrоprоgrаmmаlаr xоtirаsi blоki; MKR- mikrоkоmаndа rеgistоri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Mikrоprоgrаmmа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xоtirа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yachеykаsining vа mikrоkоmаndа rеgistrining fоrmаti quyidаgi bir qаtоr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rsаtkichlаr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bilаn аniqlаnаdi.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151147" y="5733256"/>
            <a:ext cx="3196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5-rasm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Mikrоkоmаndа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fоrmаti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2" t="45117" r="17642" b="16797"/>
          <a:stretch/>
        </p:blipFill>
        <p:spPr bwMode="auto">
          <a:xfrm>
            <a:off x="827584" y="2636912"/>
            <a:ext cx="7843837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4014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1412776"/>
            <a:ext cx="7776864" cy="46085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mikrоkоmаndа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BMU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vbаtdаgi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kоmаndаgа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shаrtli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shаrtsiz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оddiy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kеtmа-kеtlik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аmdа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аdrеsini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, о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pеrаsiоn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qisimgа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uzаtiluvchi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mikrоkоmаndа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lаgi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ni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bаjаrilishi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zаrur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оpеrаsiya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kоdi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оpеrаsiyadа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ishtirоk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fоydаlаnish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rеgistоri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(UFR)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аdrеsi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chаpgа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surishni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bоshqаrish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signаl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lаrin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оpеrаsiyadа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ishtirоk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bеvоsitа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mа`lumоt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 kоdini; qismаn yoki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liqligichа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аdrеslаr shinаsini; xоtirа vа intеrfеyslаrgа mа`lumоtlаrni yozish vа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qish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jаrаyonlаrini bоshqаrish signаllаrigа egа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830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1412776"/>
            <a:ext cx="7408333" cy="89754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/>
              <a:t>Markaziy</a:t>
            </a:r>
            <a:r>
              <a:rPr lang="en-US" dirty="0"/>
              <a:t> </a:t>
            </a:r>
            <a:r>
              <a:rPr lang="en-US" dirty="0" err="1"/>
              <a:t>protsessorda</a:t>
            </a:r>
            <a:r>
              <a:rPr lang="en-US" dirty="0"/>
              <a:t> CPU da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doim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programma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15219196"/>
              </p:ext>
            </p:extLst>
          </p:nvPr>
        </p:nvGraphicFramePr>
        <p:xfrm>
          <a:off x="1547664" y="2852936"/>
          <a:ext cx="6408712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48081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7188180"/>
              </p:ext>
            </p:extLst>
          </p:nvPr>
        </p:nvGraphicFramePr>
        <p:xfrm>
          <a:off x="539552" y="1844824"/>
          <a:ext cx="7948405" cy="4785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Operatsion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sistemani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vazifasi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quyidagilar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kiradi</a:t>
            </a:r>
            <a:r>
              <a:rPr lang="en-US" dirty="0">
                <a:solidFill>
                  <a:schemeClr val="tx1"/>
                </a:solidFill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3140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476672"/>
            <a:ext cx="8136904" cy="590465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Agarda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parametrlarini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o`zgartirsak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CPU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etishimiz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blokka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o`tish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16-sathgacha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joylashtirish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Foydalanuvchini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programmasini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qo`llash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etuvchisi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STEP-7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faqatgina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logik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programmalashtirilishi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tushirilishi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S7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programmasini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OB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FB. SFE, FC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SFC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sektsiyali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logik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taniqli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qo`llaniladigan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CPU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256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619268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STEP-5, STEP-7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tashkillashliruvchi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(OB).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Tashkillashtiruvchi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(PB).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qadamlovchi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(SB).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Qadamlovchi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qo`llaniladigan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bloklardir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(FB).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Tez-tez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ko`proq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qaytariladigan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funktsivasi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ko`rinishda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programmaiashtiriladi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parametrlarini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o`zgartirsa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programmalashtirishga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kengaytirilgan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yig`indisini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qo`llash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o`tish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(DB).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programmasini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saqlanadi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(SFB)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(SFC). SFD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SFC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funktsiyalarga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kirishni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1336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476672"/>
            <a:ext cx="7992888" cy="5904656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FS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tez-tez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uchrab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nusxali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ekzemplyarli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ekzemplyarli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(DV),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(PB)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(SFB)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chaqirilganda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bog`langan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kompilyatsiya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yaratiladi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Bloklami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o`tish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sathgacha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(16-64)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qadamlovchi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bloklami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joylashtirish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tashkillashtiruvchi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(OB)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Standartli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(FB)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o`rnatganda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”0’’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standartli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o`rnatib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qo`yilgan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DBO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DBI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adreslarini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ro`yxati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markarlarini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ro`yxati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zaxiralangan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LDW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TDW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DW255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so`rov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816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4824536"/>
          </a:xfrm>
        </p:spPr>
        <p:txBody>
          <a:bodyPr>
            <a:normAutofit/>
          </a:bodyPr>
          <a:lstStyle/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joyiashtirish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chuqurligi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ierarxiyasi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shajara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joylashtirishni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qo`llanilayotgan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CPU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protsessorning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bog`liqdir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tepadan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yaratiladi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chaqiriladigan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avvaldan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qatorida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yaratilishi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oxirida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OB1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yaratiladi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7859216" cy="858424"/>
          </a:xfrm>
        </p:spPr>
        <p:txBody>
          <a:bodyPr>
            <a:noAutofit/>
          </a:bodyPr>
          <a:lstStyle/>
          <a:p>
            <a:r>
              <a:rPr lang="en-US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en-US" sz="2400" b="1" dirty="0">
                <a:solidFill>
                  <a:schemeClr val="tx1"/>
                </a:solidFill>
              </a:rPr>
              <a:t>BLOKLARNI </a:t>
            </a:r>
            <a:r>
              <a:rPr lang="en-US" sz="2400" b="1" dirty="0" smtClean="0">
                <a:solidFill>
                  <a:schemeClr val="tx1"/>
                </a:solidFill>
              </a:rPr>
              <a:t>JOYLASHTIRLSH </a:t>
            </a:r>
            <a:r>
              <a:rPr lang="en-US" sz="2400" b="1" dirty="0">
                <a:solidFill>
                  <a:schemeClr val="tx1"/>
                </a:solidFill>
              </a:rPr>
              <a:t>TARTIBI VA </a:t>
            </a:r>
            <a:r>
              <a:rPr lang="en-US" sz="2400" b="1" dirty="0" smtClean="0">
                <a:solidFill>
                  <a:schemeClr val="tx1"/>
                </a:solidFill>
              </a:rPr>
              <a:t>CHUQURLIGI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863100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556792"/>
            <a:ext cx="8064896" cy="468052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Programmist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foydalanuvchini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programmasini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topshiriq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CPU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Foydalanuvchini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avtomatlashtiriladigan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Foydalanuvchini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programmasini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CPU da «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sovuq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issiq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rejimlarda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tushirishga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sharoitni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signallarni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initsializatsiyalash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signallarni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analiz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signallarini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logik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kombinatsiyalari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analogli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signallarni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analiz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signallarini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analogli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uzishga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sezgirlikni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reaktsiyani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sharoitda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bajarilganda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buzilishlarni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36104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FOYDALANUVCHINI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PROGRAMMASI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5783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772816"/>
            <a:ext cx="7920880" cy="4608512"/>
          </a:xfrm>
        </p:spPr>
        <p:txBody>
          <a:bodyPr>
            <a:normAutofit/>
          </a:bodyPr>
          <a:lstStyle/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Programmist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tashkillashtiruvchi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blokka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(OVI)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yozishi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CPU-300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yozilgan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hollardagina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osonlashadi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agarda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kichikroq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bo`lingan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bo`lsa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bo`lingan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kichikroq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qo`llanilishi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taniqli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ko`rinishida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strukturali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sektsiyalar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ko`rinishida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764704"/>
            <a:ext cx="8229600" cy="125272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CHIZIQLI 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 STRUKTURALI 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382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348880"/>
            <a:ext cx="7948405" cy="4320480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STEP-7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ta’minoti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strukturalashga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bo`shqacha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aytganda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avtonomli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sektsiyalarga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bo`lishga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tushunishga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sektsiyali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standartlashtirilishi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soddalashadi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modifikatsiya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osonlashadi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sektsiyalami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testlash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soddalashadi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FOYDALANUVCHINI PROGRAMMASIDAGI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65549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908720"/>
            <a:ext cx="8784975" cy="5832648"/>
          </a:xfrm>
        </p:spPr>
        <p:txBody>
          <a:bodyPr>
            <a:normAutofit/>
          </a:bodyPr>
          <a:lstStyle/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(PB)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programmistni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o`zi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programmalashtiradigan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logik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blokdir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Ekzemplyarli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DB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FB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statik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o`zgaruvchliar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parametrlar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saqlanadi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Vaqtinchalik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o`zgaruvchilar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lokalli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stekda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saqlanadi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FB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tugaganda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DB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ekzemplyarida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saqlanadigan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yo`qolmaydi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lokalli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stekda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saqlanadigan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FB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tugaganda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yo`qoladi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(FB)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logik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chaqirilganda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tez-tez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uchrab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funktsiyalarni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rogrammalashtirishni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yengillashtiradi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o`zgarmas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коeffisientlarni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vaqtinchalik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informatsiyalarni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analogli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modullarini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qiymatlarini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analogli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modullarni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chiqishlariga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taymerlarni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holatlarini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sanagichlar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markerlar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saqlaydi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STEP-7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ishlanmaydi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blokining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256 (DBO-DB255).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blokining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256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so`ziga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chaqirilmaganiga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qadar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Blokka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qaytganda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blokdan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o`tish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bajarilganda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o`tishgacha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FUNKTSIONAL BLOKLAR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9182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764704"/>
            <a:ext cx="7408333" cy="5361459"/>
          </a:xfrm>
        </p:spPr>
        <p:txBody>
          <a:bodyPr>
            <a:noAutofit/>
          </a:bodyPr>
          <a:lstStyle/>
          <a:p>
            <a:pPr algn="just"/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Sektsiyali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komplekslari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quriladi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blokining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nimalardan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prosessor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strukturasi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prosessor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blokining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qurishi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Mikroprogrammali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mikroprosessor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blokining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nimalardan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Mikroprogrammali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Mikrokomanda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formati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8252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252525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320</TotalTime>
  <Words>1884</Words>
  <Application>Microsoft Office PowerPoint</Application>
  <PresentationFormat>Экран (4:3)</PresentationFormat>
  <Paragraphs>176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Волна</vt:lpstr>
      <vt:lpstr>Презентация PowerPoint</vt:lpstr>
      <vt:lpstr>3-MAVZU Sektsiyali mikroprosessor komplekslari  Reja:</vt:lpstr>
      <vt:lpstr>Презентация PowerPoint</vt:lpstr>
      <vt:lpstr>Markaziy protsessor</vt:lpstr>
      <vt:lpstr>Operativ xotira</vt:lpstr>
      <vt:lpstr>Doimiy xotira</vt:lpstr>
      <vt:lpstr>Презентация PowerPoint</vt:lpstr>
      <vt:lpstr>Mikrоprotsessorli sistеmаlаrdа protsessor blоkining tuzilish аsоslаri vа ishlаsh prinsipi. </vt:lpstr>
      <vt:lpstr>Sеktsiyali mikrоprotsessor kоmplеktlаri аsоsidа protsessor blоkini lоyihаlаsh.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Operatsion sistemani vazifasi ga quyidagilar kiradi: </vt:lpstr>
      <vt:lpstr>Презентация PowerPoint</vt:lpstr>
      <vt:lpstr>Презентация PowerPoint</vt:lpstr>
      <vt:lpstr>Презентация PowerPoint</vt:lpstr>
      <vt:lpstr>  BLOKLARNI JOYLASHTIRLSH TARTIBI VA CHUQURLIGI </vt:lpstr>
      <vt:lpstr>FOYDALANUVCHINI PROGRAMMASI </vt:lpstr>
      <vt:lpstr>CHIZIQLI VA STRUKTURALI PROGRAMMALASH </vt:lpstr>
      <vt:lpstr>FOYDALANUVCHINI PROGRAMMASIDAGI BLOKLAR </vt:lpstr>
      <vt:lpstr>FUNKTSIONAL BLOKLAR  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Seksiyali mikroprosessor komplekslari</dc:title>
  <dc:creator>Илдар</dc:creator>
  <cp:lastModifiedBy>Илдар</cp:lastModifiedBy>
  <cp:revision>27</cp:revision>
  <dcterms:created xsi:type="dcterms:W3CDTF">2018-10-02T08:26:03Z</dcterms:created>
  <dcterms:modified xsi:type="dcterms:W3CDTF">2018-10-18T12:46:27Z</dcterms:modified>
</cp:coreProperties>
</file>