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1247D48-7F30-4E82-840D-E832B98773B9}">
          <p14:sldIdLst>
            <p14:sldId id="256"/>
            <p14:sldId id="257"/>
            <p14:sldId id="258"/>
            <p14:sldId id="259"/>
            <p14:sldId id="260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</p14:sldIdLst>
        </p14:section>
        <p14:section name="Раздел без заголовка" id="{6FE83030-BB40-436E-9215-9337B347CBC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371E52-8B80-4887-A499-89200EA8664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D7B4C1-34A0-4056-93BD-50D701DEB706}">
      <dgm:prSet/>
      <dgm:spPr/>
      <dgm:t>
        <a:bodyPr/>
        <a:lstStyle/>
        <a:p>
          <a:pPr rtl="0"/>
          <a:r>
            <a:rPr lang="en-US" smtClean="0"/>
            <a:t>port adresini aniqlash va boshqaruv haqidagi axborot qabul qilish;</a:t>
          </a:r>
          <a:endParaRPr lang="ru-RU"/>
        </a:p>
      </dgm:t>
    </dgm:pt>
    <dgm:pt modelId="{B5AC5764-3D20-4999-A5BB-64B2449ABB85}" type="parTrans" cxnId="{0DF9D53C-E677-477E-9B53-96503C5522EE}">
      <dgm:prSet/>
      <dgm:spPr/>
      <dgm:t>
        <a:bodyPr/>
        <a:lstStyle/>
        <a:p>
          <a:endParaRPr lang="ru-RU"/>
        </a:p>
      </dgm:t>
    </dgm:pt>
    <dgm:pt modelId="{80F69D42-AB3F-4EDE-8384-4AC1CB1A558D}" type="sibTrans" cxnId="{0DF9D53C-E677-477E-9B53-96503C5522EE}">
      <dgm:prSet/>
      <dgm:spPr/>
      <dgm:t>
        <a:bodyPr/>
        <a:lstStyle/>
        <a:p>
          <a:endParaRPr lang="ru-RU"/>
        </a:p>
      </dgm:t>
    </dgm:pt>
    <dgm:pt modelId="{6024C205-EECE-420A-A7D5-B6072D87AE42}">
      <dgm:prSet/>
      <dgm:spPr/>
      <dgm:t>
        <a:bodyPr/>
        <a:lstStyle/>
        <a:p>
          <a:pPr rtl="0"/>
          <a:r>
            <a:rPr lang="en-US" dirty="0" err="1" smtClean="0"/>
            <a:t>portdan</a:t>
          </a:r>
          <a:r>
            <a:rPr lang="en-US" dirty="0" smtClean="0"/>
            <a:t> </a:t>
          </a:r>
          <a:r>
            <a:rPr lang="en-US" dirty="0" err="1" smtClean="0"/>
            <a:t>uning</a:t>
          </a:r>
          <a:r>
            <a:rPr lang="en-US" dirty="0" smtClean="0"/>
            <a:t> </a:t>
          </a:r>
          <a:r>
            <a:rPr lang="en-US" dirty="0" err="1" smtClean="0"/>
            <a:t>holati</a:t>
          </a:r>
          <a:r>
            <a:rPr lang="en-US" dirty="0" smtClean="0"/>
            <a:t> </a:t>
          </a:r>
          <a:r>
            <a:rPr lang="en-US" dirty="0" err="1" smtClean="0"/>
            <a:t>haqida</a:t>
          </a:r>
          <a:r>
            <a:rPr lang="en-US" dirty="0" smtClean="0"/>
            <a:t> </a:t>
          </a:r>
          <a:r>
            <a:rPr lang="en-US" dirty="0" err="1" smtClean="0"/>
            <a:t>axborot</a:t>
          </a:r>
          <a:r>
            <a:rPr lang="en-US" dirty="0" smtClean="0"/>
            <a:t> </a:t>
          </a:r>
          <a:r>
            <a:rPr lang="en-US" dirty="0" err="1" smtClean="0"/>
            <a:t>olish</a:t>
          </a:r>
          <a:r>
            <a:rPr lang="en-US" dirty="0" smtClean="0"/>
            <a:t>;</a:t>
          </a:r>
          <a:endParaRPr lang="ru-RU" dirty="0"/>
        </a:p>
      </dgm:t>
    </dgm:pt>
    <dgm:pt modelId="{2EE9F489-7039-48DE-BDF3-BF75CC675B13}" type="parTrans" cxnId="{0981FCCB-AAB9-4514-AA17-8484B349A445}">
      <dgm:prSet/>
      <dgm:spPr/>
      <dgm:t>
        <a:bodyPr/>
        <a:lstStyle/>
        <a:p>
          <a:endParaRPr lang="ru-RU"/>
        </a:p>
      </dgm:t>
    </dgm:pt>
    <dgm:pt modelId="{B9CE6F8D-E7E3-4F9E-9B17-2929FACC58AC}" type="sibTrans" cxnId="{0981FCCB-AAB9-4514-AA17-8484B349A445}">
      <dgm:prSet/>
      <dgm:spPr/>
      <dgm:t>
        <a:bodyPr/>
        <a:lstStyle/>
        <a:p>
          <a:endParaRPr lang="ru-RU"/>
        </a:p>
      </dgm:t>
    </dgm:pt>
    <dgm:pt modelId="{3BE32601-4120-4850-94EA-63356E526E51}">
      <dgm:prSet/>
      <dgm:spPr/>
      <dgm:t>
        <a:bodyPr/>
        <a:lstStyle/>
        <a:p>
          <a:pPr rtl="0"/>
          <a:r>
            <a:rPr lang="en-US" dirty="0" err="1" smtClean="0"/>
            <a:t>sistema</a:t>
          </a:r>
          <a:r>
            <a:rPr lang="en-US" dirty="0" smtClean="0"/>
            <a:t> </a:t>
          </a:r>
          <a:r>
            <a:rPr lang="en-US" dirty="0" err="1" smtClean="0"/>
            <a:t>interfeysida</a:t>
          </a:r>
          <a:r>
            <a:rPr lang="en-US" dirty="0" smtClean="0"/>
            <a:t> port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kiritish</a:t>
          </a:r>
          <a:r>
            <a:rPr lang="en-US" dirty="0" smtClean="0"/>
            <a:t>/</a:t>
          </a:r>
          <a:r>
            <a:rPr lang="en-US" dirty="0" err="1" smtClean="0"/>
            <a:t>chiqarish</a:t>
          </a:r>
          <a:r>
            <a:rPr lang="en-US" dirty="0" smtClean="0"/>
            <a:t> </a:t>
          </a:r>
          <a:r>
            <a:rPr lang="en-US" dirty="0" err="1" smtClean="0"/>
            <a:t>qurilmasi</a:t>
          </a:r>
          <a:r>
            <a:rPr lang="en-US" dirty="0" smtClean="0"/>
            <a:t> </a:t>
          </a:r>
          <a:r>
            <a:rPr lang="en-US" dirty="0" err="1" smtClean="0"/>
            <a:t>o`rtasjdagi</a:t>
          </a:r>
          <a:r>
            <a:rPr lang="en-US" dirty="0" smtClean="0"/>
            <a:t> </a:t>
          </a:r>
          <a:r>
            <a:rPr lang="en-US" dirty="0" err="1" smtClean="0"/>
            <a:t>o`tish</a:t>
          </a:r>
          <a:r>
            <a:rPr lang="en-US" dirty="0" smtClean="0"/>
            <a:t> </a:t>
          </a:r>
          <a:r>
            <a:rPr lang="en-US" dirty="0" err="1" smtClean="0"/>
            <a:t>kanalini</a:t>
          </a:r>
          <a:r>
            <a:rPr lang="en-US" dirty="0" smtClean="0"/>
            <a:t> </a:t>
          </a:r>
          <a:r>
            <a:rPr lang="en-US" dirty="0" err="1" smtClean="0"/>
            <a:t>tashkillashtirish</a:t>
          </a:r>
          <a:r>
            <a:rPr lang="en-US" dirty="0" smtClean="0"/>
            <a:t>.</a:t>
          </a:r>
          <a:endParaRPr lang="ru-RU" dirty="0"/>
        </a:p>
      </dgm:t>
    </dgm:pt>
    <dgm:pt modelId="{0C7002A2-29D1-4335-BDF8-46F0FBD299D7}" type="parTrans" cxnId="{BA3E0E49-DF47-4050-8794-6B575E4D85A7}">
      <dgm:prSet/>
      <dgm:spPr/>
      <dgm:t>
        <a:bodyPr/>
        <a:lstStyle/>
        <a:p>
          <a:endParaRPr lang="ru-RU"/>
        </a:p>
      </dgm:t>
    </dgm:pt>
    <dgm:pt modelId="{CC7DC838-E889-43E6-B84B-39E35929F2DC}" type="sibTrans" cxnId="{BA3E0E49-DF47-4050-8794-6B575E4D85A7}">
      <dgm:prSet/>
      <dgm:spPr/>
      <dgm:t>
        <a:bodyPr/>
        <a:lstStyle/>
        <a:p>
          <a:endParaRPr lang="ru-RU"/>
        </a:p>
      </dgm:t>
    </dgm:pt>
    <dgm:pt modelId="{A1923A47-45F0-4B85-AF93-6AA0BC72F404}" type="pres">
      <dgm:prSet presAssocID="{A2371E52-8B80-4887-A499-89200EA866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B93932-4A42-4A24-9E54-6008FB75EA08}" type="pres">
      <dgm:prSet presAssocID="{05D7B4C1-34A0-4056-93BD-50D701DEB70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0E932F-D40B-4714-B412-DD66FB25B6C6}" type="pres">
      <dgm:prSet presAssocID="{80F69D42-AB3F-4EDE-8384-4AC1CB1A558D}" presName="spacer" presStyleCnt="0"/>
      <dgm:spPr/>
    </dgm:pt>
    <dgm:pt modelId="{AE02C0C8-1346-47FA-8DB2-4CC84C522416}" type="pres">
      <dgm:prSet presAssocID="{6024C205-EECE-420A-A7D5-B6072D87AE4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F706D-5203-4CDD-B5F1-A5736D6486E0}" type="pres">
      <dgm:prSet presAssocID="{B9CE6F8D-E7E3-4F9E-9B17-2929FACC58AC}" presName="spacer" presStyleCnt="0"/>
      <dgm:spPr/>
    </dgm:pt>
    <dgm:pt modelId="{18C8585D-E478-4A61-AEBA-87DD5441E352}" type="pres">
      <dgm:prSet presAssocID="{3BE32601-4120-4850-94EA-63356E526E5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979038-CBFE-490C-817C-EC81A965B6C9}" type="presOf" srcId="{A2371E52-8B80-4887-A499-89200EA86640}" destId="{A1923A47-45F0-4B85-AF93-6AA0BC72F404}" srcOrd="0" destOrd="0" presId="urn:microsoft.com/office/officeart/2005/8/layout/vList2"/>
    <dgm:cxn modelId="{4A2810C8-F2BB-4C3E-8ADB-523FB4F21D0E}" type="presOf" srcId="{05D7B4C1-34A0-4056-93BD-50D701DEB706}" destId="{F8B93932-4A42-4A24-9E54-6008FB75EA08}" srcOrd="0" destOrd="0" presId="urn:microsoft.com/office/officeart/2005/8/layout/vList2"/>
    <dgm:cxn modelId="{8205A91D-F712-4751-9357-E902055C1376}" type="presOf" srcId="{3BE32601-4120-4850-94EA-63356E526E51}" destId="{18C8585D-E478-4A61-AEBA-87DD5441E352}" srcOrd="0" destOrd="0" presId="urn:microsoft.com/office/officeart/2005/8/layout/vList2"/>
    <dgm:cxn modelId="{BA3E0E49-DF47-4050-8794-6B575E4D85A7}" srcId="{A2371E52-8B80-4887-A499-89200EA86640}" destId="{3BE32601-4120-4850-94EA-63356E526E51}" srcOrd="2" destOrd="0" parTransId="{0C7002A2-29D1-4335-BDF8-46F0FBD299D7}" sibTransId="{CC7DC838-E889-43E6-B84B-39E35929F2DC}"/>
    <dgm:cxn modelId="{DF445F52-5C5B-438B-A4E0-E8EA80E727AF}" type="presOf" srcId="{6024C205-EECE-420A-A7D5-B6072D87AE42}" destId="{AE02C0C8-1346-47FA-8DB2-4CC84C522416}" srcOrd="0" destOrd="0" presId="urn:microsoft.com/office/officeart/2005/8/layout/vList2"/>
    <dgm:cxn modelId="{0981FCCB-AAB9-4514-AA17-8484B349A445}" srcId="{A2371E52-8B80-4887-A499-89200EA86640}" destId="{6024C205-EECE-420A-A7D5-B6072D87AE42}" srcOrd="1" destOrd="0" parTransId="{2EE9F489-7039-48DE-BDF3-BF75CC675B13}" sibTransId="{B9CE6F8D-E7E3-4F9E-9B17-2929FACC58AC}"/>
    <dgm:cxn modelId="{0DF9D53C-E677-477E-9B53-96503C5522EE}" srcId="{A2371E52-8B80-4887-A499-89200EA86640}" destId="{05D7B4C1-34A0-4056-93BD-50D701DEB706}" srcOrd="0" destOrd="0" parTransId="{B5AC5764-3D20-4999-A5BB-64B2449ABB85}" sibTransId="{80F69D42-AB3F-4EDE-8384-4AC1CB1A558D}"/>
    <dgm:cxn modelId="{0AD5A1A5-A5F1-4D96-99D8-0D1B3CC11C29}" type="presParOf" srcId="{A1923A47-45F0-4B85-AF93-6AA0BC72F404}" destId="{F8B93932-4A42-4A24-9E54-6008FB75EA08}" srcOrd="0" destOrd="0" presId="urn:microsoft.com/office/officeart/2005/8/layout/vList2"/>
    <dgm:cxn modelId="{E99A4A85-6DC3-487F-83DD-9AB44ED4BDF4}" type="presParOf" srcId="{A1923A47-45F0-4B85-AF93-6AA0BC72F404}" destId="{420E932F-D40B-4714-B412-DD66FB25B6C6}" srcOrd="1" destOrd="0" presId="urn:microsoft.com/office/officeart/2005/8/layout/vList2"/>
    <dgm:cxn modelId="{465FFF7C-07EC-44EE-A064-DC3D3B8548BB}" type="presParOf" srcId="{A1923A47-45F0-4B85-AF93-6AA0BC72F404}" destId="{AE02C0C8-1346-47FA-8DB2-4CC84C522416}" srcOrd="2" destOrd="0" presId="urn:microsoft.com/office/officeart/2005/8/layout/vList2"/>
    <dgm:cxn modelId="{66A5BB0A-DB3F-4DEB-8759-07D5ED9EF2CA}" type="presParOf" srcId="{A1923A47-45F0-4B85-AF93-6AA0BC72F404}" destId="{8B4F706D-5203-4CDD-B5F1-A5736D6486E0}" srcOrd="3" destOrd="0" presId="urn:microsoft.com/office/officeart/2005/8/layout/vList2"/>
    <dgm:cxn modelId="{2284E5CC-1F9B-47D2-AB65-B267F67EB2F6}" type="presParOf" srcId="{A1923A47-45F0-4B85-AF93-6AA0BC72F404}" destId="{18C8585D-E478-4A61-AEBA-87DD5441E35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65F7578-0917-4F42-B693-E042D3CD653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EA38D81-8140-4B8A-9D77-3B7B1CBC0995}">
      <dgm:prSet/>
      <dgm:spPr/>
      <dgm:t>
        <a:bodyPr/>
        <a:lstStyle/>
        <a:p>
          <a:pPr rtl="0"/>
          <a:r>
            <a:rPr lang="uz-Cyrl-UZ" dirty="0" smtClean="0"/>
            <a:t>-pаrаllеl` prinsipdа ishlоvchi intеrfеyslаr;</a:t>
          </a:r>
          <a:endParaRPr lang="ru-RU" dirty="0"/>
        </a:p>
      </dgm:t>
    </dgm:pt>
    <dgm:pt modelId="{5172C127-1823-4E7D-A6BA-8DFB81765524}" type="parTrans" cxnId="{A77C9A39-B02A-4933-9E19-F02FAAD46C0B}">
      <dgm:prSet/>
      <dgm:spPr/>
      <dgm:t>
        <a:bodyPr/>
        <a:lstStyle/>
        <a:p>
          <a:endParaRPr lang="ru-RU"/>
        </a:p>
      </dgm:t>
    </dgm:pt>
    <dgm:pt modelId="{599E4735-11FE-40A3-B85E-5B8408F41F6E}" type="sibTrans" cxnId="{A77C9A39-B02A-4933-9E19-F02FAAD46C0B}">
      <dgm:prSet/>
      <dgm:spPr/>
      <dgm:t>
        <a:bodyPr/>
        <a:lstStyle/>
        <a:p>
          <a:endParaRPr lang="ru-RU"/>
        </a:p>
      </dgm:t>
    </dgm:pt>
    <dgm:pt modelId="{15CF59D0-F55E-4F40-9C3D-70D533CA23DD}">
      <dgm:prSet/>
      <dgm:spPr/>
      <dgm:t>
        <a:bodyPr/>
        <a:lstStyle/>
        <a:p>
          <a:pPr rtl="0"/>
          <a:r>
            <a:rPr lang="uz-Cyrl-UZ" smtClean="0"/>
            <a:t>-kеtmа-kеt prinsipdа ishlоvchi intеrfеyslаr.</a:t>
          </a:r>
          <a:endParaRPr lang="ru-RU"/>
        </a:p>
      </dgm:t>
    </dgm:pt>
    <dgm:pt modelId="{415B17E1-D5FC-4FAF-9C08-70FE21F2893D}" type="parTrans" cxnId="{09873497-65C7-4EF2-9EC7-E1A9740E85CA}">
      <dgm:prSet/>
      <dgm:spPr/>
      <dgm:t>
        <a:bodyPr/>
        <a:lstStyle/>
        <a:p>
          <a:endParaRPr lang="ru-RU"/>
        </a:p>
      </dgm:t>
    </dgm:pt>
    <dgm:pt modelId="{E2F003FD-1EAD-48AD-8274-6691F9A11082}" type="sibTrans" cxnId="{09873497-65C7-4EF2-9EC7-E1A9740E85CA}">
      <dgm:prSet/>
      <dgm:spPr/>
      <dgm:t>
        <a:bodyPr/>
        <a:lstStyle/>
        <a:p>
          <a:endParaRPr lang="ru-RU"/>
        </a:p>
      </dgm:t>
    </dgm:pt>
    <dgm:pt modelId="{B7CD8621-9F50-42B6-8E96-D0EB6AB4CD5B}" type="pres">
      <dgm:prSet presAssocID="{C65F7578-0917-4F42-B693-E042D3CD653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72E461-FEEC-471E-954F-B260C7B78B16}" type="pres">
      <dgm:prSet presAssocID="{6EA38D81-8140-4B8A-9D77-3B7B1CBC099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58B8C7-25D8-4CE6-AB3D-FE90A1317960}" type="pres">
      <dgm:prSet presAssocID="{599E4735-11FE-40A3-B85E-5B8408F41F6E}" presName="spacer" presStyleCnt="0"/>
      <dgm:spPr/>
    </dgm:pt>
    <dgm:pt modelId="{2CA70E3E-BF39-43E4-BA39-83E88A170504}" type="pres">
      <dgm:prSet presAssocID="{15CF59D0-F55E-4F40-9C3D-70D533CA23D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1957DB-D8AC-4787-9275-4E022F030554}" type="presOf" srcId="{6EA38D81-8140-4B8A-9D77-3B7B1CBC0995}" destId="{6E72E461-FEEC-471E-954F-B260C7B78B16}" srcOrd="0" destOrd="0" presId="urn:microsoft.com/office/officeart/2005/8/layout/vList2"/>
    <dgm:cxn modelId="{09873497-65C7-4EF2-9EC7-E1A9740E85CA}" srcId="{C65F7578-0917-4F42-B693-E042D3CD6536}" destId="{15CF59D0-F55E-4F40-9C3D-70D533CA23DD}" srcOrd="1" destOrd="0" parTransId="{415B17E1-D5FC-4FAF-9C08-70FE21F2893D}" sibTransId="{E2F003FD-1EAD-48AD-8274-6691F9A11082}"/>
    <dgm:cxn modelId="{A77C9A39-B02A-4933-9E19-F02FAAD46C0B}" srcId="{C65F7578-0917-4F42-B693-E042D3CD6536}" destId="{6EA38D81-8140-4B8A-9D77-3B7B1CBC0995}" srcOrd="0" destOrd="0" parTransId="{5172C127-1823-4E7D-A6BA-8DFB81765524}" sibTransId="{599E4735-11FE-40A3-B85E-5B8408F41F6E}"/>
    <dgm:cxn modelId="{71473281-2ED5-485F-A147-64434C1FFD61}" type="presOf" srcId="{C65F7578-0917-4F42-B693-E042D3CD6536}" destId="{B7CD8621-9F50-42B6-8E96-D0EB6AB4CD5B}" srcOrd="0" destOrd="0" presId="urn:microsoft.com/office/officeart/2005/8/layout/vList2"/>
    <dgm:cxn modelId="{623F6DD6-6271-4994-A6BE-64160BBB342E}" type="presOf" srcId="{15CF59D0-F55E-4F40-9C3D-70D533CA23DD}" destId="{2CA70E3E-BF39-43E4-BA39-83E88A170504}" srcOrd="0" destOrd="0" presId="urn:microsoft.com/office/officeart/2005/8/layout/vList2"/>
    <dgm:cxn modelId="{F8DA03B5-444D-41DB-AECD-B022B68B3EE5}" type="presParOf" srcId="{B7CD8621-9F50-42B6-8E96-D0EB6AB4CD5B}" destId="{6E72E461-FEEC-471E-954F-B260C7B78B16}" srcOrd="0" destOrd="0" presId="urn:microsoft.com/office/officeart/2005/8/layout/vList2"/>
    <dgm:cxn modelId="{270ACDBE-C4C9-4BE5-84B5-51D747EC7727}" type="presParOf" srcId="{B7CD8621-9F50-42B6-8E96-D0EB6AB4CD5B}" destId="{9758B8C7-25D8-4CE6-AB3D-FE90A1317960}" srcOrd="1" destOrd="0" presId="urn:microsoft.com/office/officeart/2005/8/layout/vList2"/>
    <dgm:cxn modelId="{55C3484D-AEBA-46BA-A4C1-4F72C42A1574}" type="presParOf" srcId="{B7CD8621-9F50-42B6-8E96-D0EB6AB4CD5B}" destId="{2CA70E3E-BF39-43E4-BA39-83E88A17050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E9F466-4842-428B-B4EF-D436729171BD}" type="doc">
      <dgm:prSet loTypeId="urn:microsoft.com/office/officeart/2005/8/layout/hierarchy3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2D310E-69E3-4124-BE55-336A72C20C32}">
      <dgm:prSet/>
      <dgm:spPr/>
      <dgm:t>
        <a:bodyPr/>
        <a:lstStyle/>
        <a:p>
          <a:pPr rtl="0"/>
          <a:r>
            <a:rPr lang="ru-RU" dirty="0" err="1" smtClean="0"/>
            <a:t>Sonning</a:t>
          </a:r>
          <a:r>
            <a:rPr lang="ru-RU" dirty="0" smtClean="0"/>
            <a:t> </a:t>
          </a:r>
          <a:r>
            <a:rPr lang="ru-RU" dirty="0" err="1" smtClean="0"/>
            <a:t>kodini</a:t>
          </a:r>
          <a:r>
            <a:rPr lang="ru-RU" dirty="0" smtClean="0"/>
            <a:t> </a:t>
          </a:r>
          <a:r>
            <a:rPr lang="en-US" dirty="0" smtClean="0"/>
            <a:t>o`</a:t>
          </a:r>
          <a:r>
            <a:rPr lang="ru-RU" dirty="0" err="1" smtClean="0"/>
            <a:t>zgartirish</a:t>
          </a:r>
          <a:r>
            <a:rPr lang="ru-RU" dirty="0" smtClean="0"/>
            <a:t>;</a:t>
          </a:r>
          <a:endParaRPr lang="ru-RU" dirty="0"/>
        </a:p>
      </dgm:t>
    </dgm:pt>
    <dgm:pt modelId="{50FE782B-C339-46D2-A924-3C1614581C65}" type="parTrans" cxnId="{A7528227-B6B6-4A36-99C0-66717A969209}">
      <dgm:prSet/>
      <dgm:spPr/>
      <dgm:t>
        <a:bodyPr/>
        <a:lstStyle/>
        <a:p>
          <a:endParaRPr lang="ru-RU"/>
        </a:p>
      </dgm:t>
    </dgm:pt>
    <dgm:pt modelId="{28202C52-FAF6-4E38-8015-0B9A5A932894}" type="sibTrans" cxnId="{A7528227-B6B6-4A36-99C0-66717A969209}">
      <dgm:prSet/>
      <dgm:spPr/>
      <dgm:t>
        <a:bodyPr/>
        <a:lstStyle/>
        <a:p>
          <a:endParaRPr lang="ru-RU"/>
        </a:p>
      </dgm:t>
    </dgm:pt>
    <dgm:pt modelId="{EB8EFAFA-224F-4756-932E-E66F2C212178}">
      <dgm:prSet/>
      <dgm:spPr/>
      <dgm:t>
        <a:bodyPr/>
        <a:lstStyle/>
        <a:p>
          <a:pPr rtl="0"/>
          <a:r>
            <a:rPr lang="en-US" dirty="0" err="1" smtClean="0"/>
            <a:t>Axborotni</a:t>
          </a:r>
          <a:r>
            <a:rPr lang="en-US" dirty="0" smtClean="0"/>
            <a:t> </a:t>
          </a:r>
          <a:r>
            <a:rPr lang="en-US" dirty="0" err="1" smtClean="0"/>
            <a:t>o`ngga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chapga</a:t>
          </a:r>
          <a:r>
            <a:rPr lang="en-US" dirty="0" smtClean="0"/>
            <a:t> </a:t>
          </a:r>
          <a:r>
            <a:rPr lang="en-US" dirty="0" err="1" smtClean="0"/>
            <a:t>istalgan</a:t>
          </a:r>
          <a:r>
            <a:rPr lang="en-US" dirty="0" smtClean="0"/>
            <a:t> </a:t>
          </a:r>
          <a:r>
            <a:rPr lang="en-US" dirty="0" err="1" smtClean="0"/>
            <a:t>razryadga</a:t>
          </a:r>
          <a:r>
            <a:rPr lang="en-US" dirty="0" smtClean="0"/>
            <a:t> </a:t>
          </a:r>
          <a:r>
            <a:rPr lang="en-US" dirty="0" err="1" smtClean="0"/>
            <a:t>surish</a:t>
          </a:r>
          <a:r>
            <a:rPr lang="en-US" dirty="0" smtClean="0"/>
            <a:t>;</a:t>
          </a:r>
          <a:endParaRPr lang="ru-RU" dirty="0"/>
        </a:p>
      </dgm:t>
    </dgm:pt>
    <dgm:pt modelId="{6AF326EA-A625-4AE3-A2BE-55779F8D08EC}" type="parTrans" cxnId="{FDF430E5-6C18-4A47-817E-0F4CC58FBAB1}">
      <dgm:prSet/>
      <dgm:spPr/>
      <dgm:t>
        <a:bodyPr/>
        <a:lstStyle/>
        <a:p>
          <a:endParaRPr lang="ru-RU"/>
        </a:p>
      </dgm:t>
    </dgm:pt>
    <dgm:pt modelId="{F48B7206-75FC-439F-A78D-742CCCE113BB}" type="sibTrans" cxnId="{FDF430E5-6C18-4A47-817E-0F4CC58FBAB1}">
      <dgm:prSet/>
      <dgm:spPr/>
      <dgm:t>
        <a:bodyPr/>
        <a:lstStyle/>
        <a:p>
          <a:endParaRPr lang="ru-RU"/>
        </a:p>
      </dgm:t>
    </dgm:pt>
    <dgm:pt modelId="{2B86E2F3-FC08-450C-9AAB-805AB5624E1C}">
      <dgm:prSet/>
      <dgm:spPr/>
      <dgm:t>
        <a:bodyPr/>
        <a:lstStyle/>
        <a:p>
          <a:pPr rtl="0"/>
          <a:r>
            <a:rPr lang="en-US" smtClean="0"/>
            <a:t>Ketma-ket kodlarni parallel kodlarga almashtirish va aksincha;</a:t>
          </a:r>
          <a:endParaRPr lang="ru-RU"/>
        </a:p>
      </dgm:t>
    </dgm:pt>
    <dgm:pt modelId="{D8BBAA60-7CA1-45D2-9514-4070A54B4044}" type="parTrans" cxnId="{93A35644-53D8-46D3-99D0-DDA3458F851A}">
      <dgm:prSet/>
      <dgm:spPr/>
      <dgm:t>
        <a:bodyPr/>
        <a:lstStyle/>
        <a:p>
          <a:endParaRPr lang="ru-RU"/>
        </a:p>
      </dgm:t>
    </dgm:pt>
    <dgm:pt modelId="{79A145A6-642E-4292-81CD-0F63EF3259A3}" type="sibTrans" cxnId="{93A35644-53D8-46D3-99D0-DDA3458F851A}">
      <dgm:prSet/>
      <dgm:spPr/>
      <dgm:t>
        <a:bodyPr/>
        <a:lstStyle/>
        <a:p>
          <a:endParaRPr lang="ru-RU"/>
        </a:p>
      </dgm:t>
    </dgm:pt>
    <dgm:pt modelId="{A3996579-9975-439F-8C22-122840BFDDC7}">
      <dgm:prSet/>
      <dgm:spPr/>
      <dgm:t>
        <a:bodyPr/>
        <a:lstStyle/>
        <a:p>
          <a:pPr rtl="0"/>
          <a:r>
            <a:rPr lang="ru-RU" smtClean="0"/>
            <a:t>Ayrim mantiqiy amallami bajarish;</a:t>
          </a:r>
          <a:endParaRPr lang="ru-RU"/>
        </a:p>
      </dgm:t>
    </dgm:pt>
    <dgm:pt modelId="{D01F3120-BF13-41BC-AEB1-4DCE1986451F}" type="parTrans" cxnId="{3FD5D53A-6E03-40ED-8DF0-C7EDAD614E65}">
      <dgm:prSet/>
      <dgm:spPr/>
      <dgm:t>
        <a:bodyPr/>
        <a:lstStyle/>
        <a:p>
          <a:endParaRPr lang="ru-RU"/>
        </a:p>
      </dgm:t>
    </dgm:pt>
    <dgm:pt modelId="{D409CECB-60F6-499F-A912-9836E169AB8B}" type="sibTrans" cxnId="{3FD5D53A-6E03-40ED-8DF0-C7EDAD614E65}">
      <dgm:prSet/>
      <dgm:spPr/>
      <dgm:t>
        <a:bodyPr/>
        <a:lstStyle/>
        <a:p>
          <a:endParaRPr lang="ru-RU"/>
        </a:p>
      </dgm:t>
    </dgm:pt>
    <dgm:pt modelId="{CEE4AD38-FF93-4AC6-AC39-0B99017FA777}" type="pres">
      <dgm:prSet presAssocID="{6AE9F466-4842-428B-B4EF-D436729171B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F448A80-57D2-4DF8-A892-0ED695228382}" type="pres">
      <dgm:prSet presAssocID="{732D310E-69E3-4124-BE55-336A72C20C32}" presName="root" presStyleCnt="0"/>
      <dgm:spPr/>
    </dgm:pt>
    <dgm:pt modelId="{1CA79C1A-044E-438A-9514-886DB6ED0ACB}" type="pres">
      <dgm:prSet presAssocID="{732D310E-69E3-4124-BE55-336A72C20C32}" presName="rootComposite" presStyleCnt="0"/>
      <dgm:spPr/>
    </dgm:pt>
    <dgm:pt modelId="{B30A768A-801E-48B9-9759-1F178BE67181}" type="pres">
      <dgm:prSet presAssocID="{732D310E-69E3-4124-BE55-336A72C20C32}" presName="rootText" presStyleLbl="node1" presStyleIdx="0" presStyleCnt="4"/>
      <dgm:spPr/>
      <dgm:t>
        <a:bodyPr/>
        <a:lstStyle/>
        <a:p>
          <a:endParaRPr lang="ru-RU"/>
        </a:p>
      </dgm:t>
    </dgm:pt>
    <dgm:pt modelId="{A19ACC4C-7379-4B6B-95C1-1356FB1A6B5A}" type="pres">
      <dgm:prSet presAssocID="{732D310E-69E3-4124-BE55-336A72C20C32}" presName="rootConnector" presStyleLbl="node1" presStyleIdx="0" presStyleCnt="4"/>
      <dgm:spPr/>
      <dgm:t>
        <a:bodyPr/>
        <a:lstStyle/>
        <a:p>
          <a:endParaRPr lang="ru-RU"/>
        </a:p>
      </dgm:t>
    </dgm:pt>
    <dgm:pt modelId="{9204C5B7-0DDC-435E-BDF9-E1685F99AF54}" type="pres">
      <dgm:prSet presAssocID="{732D310E-69E3-4124-BE55-336A72C20C32}" presName="childShape" presStyleCnt="0"/>
      <dgm:spPr/>
    </dgm:pt>
    <dgm:pt modelId="{467C2F3D-151E-48E0-AEC7-3157AB2A5B5D}" type="pres">
      <dgm:prSet presAssocID="{EB8EFAFA-224F-4756-932E-E66F2C212178}" presName="root" presStyleCnt="0"/>
      <dgm:spPr/>
    </dgm:pt>
    <dgm:pt modelId="{AD608FD8-178F-499D-BBCA-331324695A5C}" type="pres">
      <dgm:prSet presAssocID="{EB8EFAFA-224F-4756-932E-E66F2C212178}" presName="rootComposite" presStyleCnt="0"/>
      <dgm:spPr/>
    </dgm:pt>
    <dgm:pt modelId="{ADA56700-39E4-40BE-9E90-7AF134C42959}" type="pres">
      <dgm:prSet presAssocID="{EB8EFAFA-224F-4756-932E-E66F2C212178}" presName="rootText" presStyleLbl="node1" presStyleIdx="1" presStyleCnt="4"/>
      <dgm:spPr/>
      <dgm:t>
        <a:bodyPr/>
        <a:lstStyle/>
        <a:p>
          <a:endParaRPr lang="ru-RU"/>
        </a:p>
      </dgm:t>
    </dgm:pt>
    <dgm:pt modelId="{A32EA7C8-DFDD-4F22-9261-DD59D295C712}" type="pres">
      <dgm:prSet presAssocID="{EB8EFAFA-224F-4756-932E-E66F2C212178}" presName="rootConnector" presStyleLbl="node1" presStyleIdx="1" presStyleCnt="4"/>
      <dgm:spPr/>
      <dgm:t>
        <a:bodyPr/>
        <a:lstStyle/>
        <a:p>
          <a:endParaRPr lang="ru-RU"/>
        </a:p>
      </dgm:t>
    </dgm:pt>
    <dgm:pt modelId="{4EFE8E02-8FC3-477C-92C7-9C804C5401A9}" type="pres">
      <dgm:prSet presAssocID="{EB8EFAFA-224F-4756-932E-E66F2C212178}" presName="childShape" presStyleCnt="0"/>
      <dgm:spPr/>
    </dgm:pt>
    <dgm:pt modelId="{5769FE18-449A-4883-938A-F56CE0112EBC}" type="pres">
      <dgm:prSet presAssocID="{2B86E2F3-FC08-450C-9AAB-805AB5624E1C}" presName="root" presStyleCnt="0"/>
      <dgm:spPr/>
    </dgm:pt>
    <dgm:pt modelId="{AD22E6F4-EFC7-47E0-AC08-D4816592D8C0}" type="pres">
      <dgm:prSet presAssocID="{2B86E2F3-FC08-450C-9AAB-805AB5624E1C}" presName="rootComposite" presStyleCnt="0"/>
      <dgm:spPr/>
    </dgm:pt>
    <dgm:pt modelId="{D6779FA3-1E99-4128-B21C-1952DEE32BD8}" type="pres">
      <dgm:prSet presAssocID="{2B86E2F3-FC08-450C-9AAB-805AB5624E1C}" presName="rootText" presStyleLbl="node1" presStyleIdx="2" presStyleCnt="4"/>
      <dgm:spPr/>
      <dgm:t>
        <a:bodyPr/>
        <a:lstStyle/>
        <a:p>
          <a:endParaRPr lang="ru-RU"/>
        </a:p>
      </dgm:t>
    </dgm:pt>
    <dgm:pt modelId="{DB29893D-7A85-41F3-B48A-B73CCC638365}" type="pres">
      <dgm:prSet presAssocID="{2B86E2F3-FC08-450C-9AAB-805AB5624E1C}" presName="rootConnector" presStyleLbl="node1" presStyleIdx="2" presStyleCnt="4"/>
      <dgm:spPr/>
      <dgm:t>
        <a:bodyPr/>
        <a:lstStyle/>
        <a:p>
          <a:endParaRPr lang="ru-RU"/>
        </a:p>
      </dgm:t>
    </dgm:pt>
    <dgm:pt modelId="{A93468D4-6FE0-474D-B0C1-EC1B2D2E34DA}" type="pres">
      <dgm:prSet presAssocID="{2B86E2F3-FC08-450C-9AAB-805AB5624E1C}" presName="childShape" presStyleCnt="0"/>
      <dgm:spPr/>
    </dgm:pt>
    <dgm:pt modelId="{A400EBA9-71E0-4F8D-96EC-C88D1BD43DFD}" type="pres">
      <dgm:prSet presAssocID="{A3996579-9975-439F-8C22-122840BFDDC7}" presName="root" presStyleCnt="0"/>
      <dgm:spPr/>
    </dgm:pt>
    <dgm:pt modelId="{61345EC6-5FF9-4E4B-AB4F-173C3ACE5894}" type="pres">
      <dgm:prSet presAssocID="{A3996579-9975-439F-8C22-122840BFDDC7}" presName="rootComposite" presStyleCnt="0"/>
      <dgm:spPr/>
    </dgm:pt>
    <dgm:pt modelId="{49184E7A-5B56-45DD-94F3-D4739334214D}" type="pres">
      <dgm:prSet presAssocID="{A3996579-9975-439F-8C22-122840BFDDC7}" presName="rootText" presStyleLbl="node1" presStyleIdx="3" presStyleCnt="4"/>
      <dgm:spPr/>
      <dgm:t>
        <a:bodyPr/>
        <a:lstStyle/>
        <a:p>
          <a:endParaRPr lang="ru-RU"/>
        </a:p>
      </dgm:t>
    </dgm:pt>
    <dgm:pt modelId="{86EC6E66-CA44-4B20-A901-D16A20B01CD8}" type="pres">
      <dgm:prSet presAssocID="{A3996579-9975-439F-8C22-122840BFDDC7}" presName="rootConnector" presStyleLbl="node1" presStyleIdx="3" presStyleCnt="4"/>
      <dgm:spPr/>
      <dgm:t>
        <a:bodyPr/>
        <a:lstStyle/>
        <a:p>
          <a:endParaRPr lang="ru-RU"/>
        </a:p>
      </dgm:t>
    </dgm:pt>
    <dgm:pt modelId="{3FFF9C14-6C5E-4671-85D9-82E41A7423CE}" type="pres">
      <dgm:prSet presAssocID="{A3996579-9975-439F-8C22-122840BFDDC7}" presName="childShape" presStyleCnt="0"/>
      <dgm:spPr/>
    </dgm:pt>
  </dgm:ptLst>
  <dgm:cxnLst>
    <dgm:cxn modelId="{C5A34DF6-8545-4980-B999-D2F8B04D637E}" type="presOf" srcId="{EB8EFAFA-224F-4756-932E-E66F2C212178}" destId="{ADA56700-39E4-40BE-9E90-7AF134C42959}" srcOrd="0" destOrd="0" presId="urn:microsoft.com/office/officeart/2005/8/layout/hierarchy3"/>
    <dgm:cxn modelId="{E5CA547E-DAAD-4B32-A137-863264EB9907}" type="presOf" srcId="{2B86E2F3-FC08-450C-9AAB-805AB5624E1C}" destId="{DB29893D-7A85-41F3-B48A-B73CCC638365}" srcOrd="1" destOrd="0" presId="urn:microsoft.com/office/officeart/2005/8/layout/hierarchy3"/>
    <dgm:cxn modelId="{0A0AACBD-6970-4D23-BC85-C60EDC77F9B0}" type="presOf" srcId="{732D310E-69E3-4124-BE55-336A72C20C32}" destId="{A19ACC4C-7379-4B6B-95C1-1356FB1A6B5A}" srcOrd="1" destOrd="0" presId="urn:microsoft.com/office/officeart/2005/8/layout/hierarchy3"/>
    <dgm:cxn modelId="{4CFCDC24-8D64-4786-830C-DEDCB1B80805}" type="presOf" srcId="{A3996579-9975-439F-8C22-122840BFDDC7}" destId="{86EC6E66-CA44-4B20-A901-D16A20B01CD8}" srcOrd="1" destOrd="0" presId="urn:microsoft.com/office/officeart/2005/8/layout/hierarchy3"/>
    <dgm:cxn modelId="{FDF430E5-6C18-4A47-817E-0F4CC58FBAB1}" srcId="{6AE9F466-4842-428B-B4EF-D436729171BD}" destId="{EB8EFAFA-224F-4756-932E-E66F2C212178}" srcOrd="1" destOrd="0" parTransId="{6AF326EA-A625-4AE3-A2BE-55779F8D08EC}" sibTransId="{F48B7206-75FC-439F-A78D-742CCCE113BB}"/>
    <dgm:cxn modelId="{9315C7CA-0281-4A2F-BBBB-A37263687B6B}" type="presOf" srcId="{6AE9F466-4842-428B-B4EF-D436729171BD}" destId="{CEE4AD38-FF93-4AC6-AC39-0B99017FA777}" srcOrd="0" destOrd="0" presId="urn:microsoft.com/office/officeart/2005/8/layout/hierarchy3"/>
    <dgm:cxn modelId="{EFA9DE0B-0D49-4F61-B63A-8C991B213C37}" type="presOf" srcId="{EB8EFAFA-224F-4756-932E-E66F2C212178}" destId="{A32EA7C8-DFDD-4F22-9261-DD59D295C712}" srcOrd="1" destOrd="0" presId="urn:microsoft.com/office/officeart/2005/8/layout/hierarchy3"/>
    <dgm:cxn modelId="{7A1F3294-7A32-4369-A314-EA74B5C07572}" type="presOf" srcId="{2B86E2F3-FC08-450C-9AAB-805AB5624E1C}" destId="{D6779FA3-1E99-4128-B21C-1952DEE32BD8}" srcOrd="0" destOrd="0" presId="urn:microsoft.com/office/officeart/2005/8/layout/hierarchy3"/>
    <dgm:cxn modelId="{BC729CFE-7B3D-44B7-9C1D-957FFEF69007}" type="presOf" srcId="{A3996579-9975-439F-8C22-122840BFDDC7}" destId="{49184E7A-5B56-45DD-94F3-D4739334214D}" srcOrd="0" destOrd="0" presId="urn:microsoft.com/office/officeart/2005/8/layout/hierarchy3"/>
    <dgm:cxn modelId="{C6DA2B7E-191E-4F97-A1F7-367F56B99415}" type="presOf" srcId="{732D310E-69E3-4124-BE55-336A72C20C32}" destId="{B30A768A-801E-48B9-9759-1F178BE67181}" srcOrd="0" destOrd="0" presId="urn:microsoft.com/office/officeart/2005/8/layout/hierarchy3"/>
    <dgm:cxn modelId="{93A35644-53D8-46D3-99D0-DDA3458F851A}" srcId="{6AE9F466-4842-428B-B4EF-D436729171BD}" destId="{2B86E2F3-FC08-450C-9AAB-805AB5624E1C}" srcOrd="2" destOrd="0" parTransId="{D8BBAA60-7CA1-45D2-9514-4070A54B4044}" sibTransId="{79A145A6-642E-4292-81CD-0F63EF3259A3}"/>
    <dgm:cxn modelId="{3FD5D53A-6E03-40ED-8DF0-C7EDAD614E65}" srcId="{6AE9F466-4842-428B-B4EF-D436729171BD}" destId="{A3996579-9975-439F-8C22-122840BFDDC7}" srcOrd="3" destOrd="0" parTransId="{D01F3120-BF13-41BC-AEB1-4DCE1986451F}" sibTransId="{D409CECB-60F6-499F-A912-9836E169AB8B}"/>
    <dgm:cxn modelId="{A7528227-B6B6-4A36-99C0-66717A969209}" srcId="{6AE9F466-4842-428B-B4EF-D436729171BD}" destId="{732D310E-69E3-4124-BE55-336A72C20C32}" srcOrd="0" destOrd="0" parTransId="{50FE782B-C339-46D2-A924-3C1614581C65}" sibTransId="{28202C52-FAF6-4E38-8015-0B9A5A932894}"/>
    <dgm:cxn modelId="{350FC441-A17C-46CE-9142-9E36BF024E82}" type="presParOf" srcId="{CEE4AD38-FF93-4AC6-AC39-0B99017FA777}" destId="{1F448A80-57D2-4DF8-A892-0ED695228382}" srcOrd="0" destOrd="0" presId="urn:microsoft.com/office/officeart/2005/8/layout/hierarchy3"/>
    <dgm:cxn modelId="{70727A5D-A8D2-477C-993A-D5C37A9C636D}" type="presParOf" srcId="{1F448A80-57D2-4DF8-A892-0ED695228382}" destId="{1CA79C1A-044E-438A-9514-886DB6ED0ACB}" srcOrd="0" destOrd="0" presId="urn:microsoft.com/office/officeart/2005/8/layout/hierarchy3"/>
    <dgm:cxn modelId="{7CE56EE1-03B9-492F-90D0-E59930D3EFCF}" type="presParOf" srcId="{1CA79C1A-044E-438A-9514-886DB6ED0ACB}" destId="{B30A768A-801E-48B9-9759-1F178BE67181}" srcOrd="0" destOrd="0" presId="urn:microsoft.com/office/officeart/2005/8/layout/hierarchy3"/>
    <dgm:cxn modelId="{646F776F-51EF-446C-9B69-B07033433B1E}" type="presParOf" srcId="{1CA79C1A-044E-438A-9514-886DB6ED0ACB}" destId="{A19ACC4C-7379-4B6B-95C1-1356FB1A6B5A}" srcOrd="1" destOrd="0" presId="urn:microsoft.com/office/officeart/2005/8/layout/hierarchy3"/>
    <dgm:cxn modelId="{C9098718-05EB-48BE-931E-A7ADC9C94B06}" type="presParOf" srcId="{1F448A80-57D2-4DF8-A892-0ED695228382}" destId="{9204C5B7-0DDC-435E-BDF9-E1685F99AF54}" srcOrd="1" destOrd="0" presId="urn:microsoft.com/office/officeart/2005/8/layout/hierarchy3"/>
    <dgm:cxn modelId="{BB5B2D12-4A08-42B9-93B0-8EB36FE4CF16}" type="presParOf" srcId="{CEE4AD38-FF93-4AC6-AC39-0B99017FA777}" destId="{467C2F3D-151E-48E0-AEC7-3157AB2A5B5D}" srcOrd="1" destOrd="0" presId="urn:microsoft.com/office/officeart/2005/8/layout/hierarchy3"/>
    <dgm:cxn modelId="{1006AB44-58D4-491F-BF74-99CCE3A38C9F}" type="presParOf" srcId="{467C2F3D-151E-48E0-AEC7-3157AB2A5B5D}" destId="{AD608FD8-178F-499D-BBCA-331324695A5C}" srcOrd="0" destOrd="0" presId="urn:microsoft.com/office/officeart/2005/8/layout/hierarchy3"/>
    <dgm:cxn modelId="{335F84C1-DCD3-45B1-A25A-5BFE6AC48FA0}" type="presParOf" srcId="{AD608FD8-178F-499D-BBCA-331324695A5C}" destId="{ADA56700-39E4-40BE-9E90-7AF134C42959}" srcOrd="0" destOrd="0" presId="urn:microsoft.com/office/officeart/2005/8/layout/hierarchy3"/>
    <dgm:cxn modelId="{ABAEE9C7-7E73-42DC-933F-B6E7CD24ADFF}" type="presParOf" srcId="{AD608FD8-178F-499D-BBCA-331324695A5C}" destId="{A32EA7C8-DFDD-4F22-9261-DD59D295C712}" srcOrd="1" destOrd="0" presId="urn:microsoft.com/office/officeart/2005/8/layout/hierarchy3"/>
    <dgm:cxn modelId="{A994ED61-407A-4970-893F-A69DAFA0447A}" type="presParOf" srcId="{467C2F3D-151E-48E0-AEC7-3157AB2A5B5D}" destId="{4EFE8E02-8FC3-477C-92C7-9C804C5401A9}" srcOrd="1" destOrd="0" presId="urn:microsoft.com/office/officeart/2005/8/layout/hierarchy3"/>
    <dgm:cxn modelId="{549DFBDE-C79E-4F39-893A-E9A7A053C8BC}" type="presParOf" srcId="{CEE4AD38-FF93-4AC6-AC39-0B99017FA777}" destId="{5769FE18-449A-4883-938A-F56CE0112EBC}" srcOrd="2" destOrd="0" presId="urn:microsoft.com/office/officeart/2005/8/layout/hierarchy3"/>
    <dgm:cxn modelId="{E4F816CE-6001-4CE2-90C4-DBEFFB1859CA}" type="presParOf" srcId="{5769FE18-449A-4883-938A-F56CE0112EBC}" destId="{AD22E6F4-EFC7-47E0-AC08-D4816592D8C0}" srcOrd="0" destOrd="0" presId="urn:microsoft.com/office/officeart/2005/8/layout/hierarchy3"/>
    <dgm:cxn modelId="{0A18666E-A78C-4C9D-968F-EBE29F4BFDD2}" type="presParOf" srcId="{AD22E6F4-EFC7-47E0-AC08-D4816592D8C0}" destId="{D6779FA3-1E99-4128-B21C-1952DEE32BD8}" srcOrd="0" destOrd="0" presId="urn:microsoft.com/office/officeart/2005/8/layout/hierarchy3"/>
    <dgm:cxn modelId="{BB1806F3-6FF4-46F3-BF2E-4DABC530CF16}" type="presParOf" srcId="{AD22E6F4-EFC7-47E0-AC08-D4816592D8C0}" destId="{DB29893D-7A85-41F3-B48A-B73CCC638365}" srcOrd="1" destOrd="0" presId="urn:microsoft.com/office/officeart/2005/8/layout/hierarchy3"/>
    <dgm:cxn modelId="{56E82EA4-4B14-415D-AE5B-6F55A0776D0E}" type="presParOf" srcId="{5769FE18-449A-4883-938A-F56CE0112EBC}" destId="{A93468D4-6FE0-474D-B0C1-EC1B2D2E34DA}" srcOrd="1" destOrd="0" presId="urn:microsoft.com/office/officeart/2005/8/layout/hierarchy3"/>
    <dgm:cxn modelId="{390F56B9-5A17-4199-A02B-E36D55B47A0C}" type="presParOf" srcId="{CEE4AD38-FF93-4AC6-AC39-0B99017FA777}" destId="{A400EBA9-71E0-4F8D-96EC-C88D1BD43DFD}" srcOrd="3" destOrd="0" presId="urn:microsoft.com/office/officeart/2005/8/layout/hierarchy3"/>
    <dgm:cxn modelId="{BC1DA300-0EE3-4995-9AD3-0F8F8066F89F}" type="presParOf" srcId="{A400EBA9-71E0-4F8D-96EC-C88D1BD43DFD}" destId="{61345EC6-5FF9-4E4B-AB4F-173C3ACE5894}" srcOrd="0" destOrd="0" presId="urn:microsoft.com/office/officeart/2005/8/layout/hierarchy3"/>
    <dgm:cxn modelId="{A463265A-4AAC-47AF-91CC-065AC17075AD}" type="presParOf" srcId="{61345EC6-5FF9-4E4B-AB4F-173C3ACE5894}" destId="{49184E7A-5B56-45DD-94F3-D4739334214D}" srcOrd="0" destOrd="0" presId="urn:microsoft.com/office/officeart/2005/8/layout/hierarchy3"/>
    <dgm:cxn modelId="{AD8976A0-A867-4F11-A22F-D7415A66374E}" type="presParOf" srcId="{61345EC6-5FF9-4E4B-AB4F-173C3ACE5894}" destId="{86EC6E66-CA44-4B20-A901-D16A20B01CD8}" srcOrd="1" destOrd="0" presId="urn:microsoft.com/office/officeart/2005/8/layout/hierarchy3"/>
    <dgm:cxn modelId="{47AA79B5-DEC4-4197-835E-7FA238F8E387}" type="presParOf" srcId="{A400EBA9-71E0-4F8D-96EC-C88D1BD43DFD}" destId="{3FFF9C14-6C5E-4671-85D9-82E41A7423C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7ECCAF6-4A0F-48E2-8919-FB26A0F66C5B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6CD34D-66CD-4BB3-8AE6-57F6A62FACAF}">
      <dgm:prSet/>
      <dgm:spPr/>
      <dgm:t>
        <a:bodyPr/>
        <a:lstStyle/>
        <a:p>
          <a:pPr rtl="0"/>
          <a:r>
            <a:rPr lang="ru-RU" dirty="0" err="1" smtClean="0"/>
            <a:t>xotira</a:t>
          </a:r>
          <a:r>
            <a:rPr lang="ru-RU" dirty="0" smtClean="0"/>
            <a:t> (</a:t>
          </a:r>
          <a:r>
            <a:rPr lang="ru-RU" dirty="0" err="1" smtClean="0"/>
            <a:t>siljimaydigan</a:t>
          </a:r>
          <a:r>
            <a:rPr lang="ru-RU" dirty="0" smtClean="0"/>
            <a:t>) </a:t>
          </a:r>
          <a:r>
            <a:rPr lang="ru-RU" dirty="0" err="1" smtClean="0"/>
            <a:t>registr</a:t>
          </a:r>
          <a:r>
            <a:rPr lang="ru-RU" dirty="0" smtClean="0"/>
            <a:t>.</a:t>
          </a:r>
          <a:endParaRPr lang="ru-RU" dirty="0"/>
        </a:p>
      </dgm:t>
    </dgm:pt>
    <dgm:pt modelId="{8B03D533-5938-4D60-AFED-89DFEE8BD475}" type="parTrans" cxnId="{46F3A37D-2EC1-4C1B-8347-3D7E951B760A}">
      <dgm:prSet/>
      <dgm:spPr/>
      <dgm:t>
        <a:bodyPr/>
        <a:lstStyle/>
        <a:p>
          <a:endParaRPr lang="ru-RU"/>
        </a:p>
      </dgm:t>
    </dgm:pt>
    <dgm:pt modelId="{25928FFE-B64E-4BC5-B3CB-51705261FA13}" type="sibTrans" cxnId="{46F3A37D-2EC1-4C1B-8347-3D7E951B760A}">
      <dgm:prSet/>
      <dgm:spPr/>
      <dgm:t>
        <a:bodyPr/>
        <a:lstStyle/>
        <a:p>
          <a:endParaRPr lang="ru-RU"/>
        </a:p>
      </dgm:t>
    </dgm:pt>
    <dgm:pt modelId="{E7C7DFD9-8500-4883-9ADE-DE0F3D151994}">
      <dgm:prSet/>
      <dgm:spPr/>
      <dgm:t>
        <a:bodyPr/>
        <a:lstStyle/>
        <a:p>
          <a:pPr rtl="0"/>
          <a:r>
            <a:rPr lang="ru-RU" smtClean="0"/>
            <a:t>siljituvchi registr.</a:t>
          </a:r>
          <a:endParaRPr lang="ru-RU"/>
        </a:p>
      </dgm:t>
    </dgm:pt>
    <dgm:pt modelId="{038FB45B-6242-4439-A5A7-A354D2DB2BD9}" type="parTrans" cxnId="{8B009F2E-8851-4BCF-8F21-88272A1BBDEC}">
      <dgm:prSet/>
      <dgm:spPr/>
      <dgm:t>
        <a:bodyPr/>
        <a:lstStyle/>
        <a:p>
          <a:endParaRPr lang="ru-RU"/>
        </a:p>
      </dgm:t>
    </dgm:pt>
    <dgm:pt modelId="{74466C74-7B2C-4B0B-9E19-CC95D7E35051}" type="sibTrans" cxnId="{8B009F2E-8851-4BCF-8F21-88272A1BBDEC}">
      <dgm:prSet/>
      <dgm:spPr/>
      <dgm:t>
        <a:bodyPr/>
        <a:lstStyle/>
        <a:p>
          <a:endParaRPr lang="ru-RU"/>
        </a:p>
      </dgm:t>
    </dgm:pt>
    <dgm:pt modelId="{B2EDD058-D373-495D-BCFD-E8E9E13A2094}" type="pres">
      <dgm:prSet presAssocID="{87ECCAF6-4A0F-48E2-8919-FB26A0F66C5B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FAEE445-744B-44E9-8833-C180027E3796}" type="pres">
      <dgm:prSet presAssocID="{F66CD34D-66CD-4BB3-8AE6-57F6A62FACAF}" presName="horFlow" presStyleCnt="0"/>
      <dgm:spPr/>
    </dgm:pt>
    <dgm:pt modelId="{2B2FFDF4-05A1-4968-AE35-EE1DA3885703}" type="pres">
      <dgm:prSet presAssocID="{F66CD34D-66CD-4BB3-8AE6-57F6A62FACAF}" presName="bigChev" presStyleLbl="node1" presStyleIdx="0" presStyleCnt="2"/>
      <dgm:spPr/>
      <dgm:t>
        <a:bodyPr/>
        <a:lstStyle/>
        <a:p>
          <a:endParaRPr lang="ru-RU"/>
        </a:p>
      </dgm:t>
    </dgm:pt>
    <dgm:pt modelId="{84099AA9-656B-471E-9230-C9F35920454C}" type="pres">
      <dgm:prSet presAssocID="{F66CD34D-66CD-4BB3-8AE6-57F6A62FACAF}" presName="vSp" presStyleCnt="0"/>
      <dgm:spPr/>
    </dgm:pt>
    <dgm:pt modelId="{8E85C52B-60B6-443D-B6F1-6E3BEB4310A4}" type="pres">
      <dgm:prSet presAssocID="{E7C7DFD9-8500-4883-9ADE-DE0F3D151994}" presName="horFlow" presStyleCnt="0"/>
      <dgm:spPr/>
    </dgm:pt>
    <dgm:pt modelId="{076A12F9-1DF3-4B51-A7A7-F4E1AC5D12F2}" type="pres">
      <dgm:prSet presAssocID="{E7C7DFD9-8500-4883-9ADE-DE0F3D151994}" presName="bigChev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FE3CA7F0-750C-4A53-A686-54768A9F0918}" type="presOf" srcId="{F66CD34D-66CD-4BB3-8AE6-57F6A62FACAF}" destId="{2B2FFDF4-05A1-4968-AE35-EE1DA3885703}" srcOrd="0" destOrd="0" presId="urn:microsoft.com/office/officeart/2005/8/layout/lProcess3"/>
    <dgm:cxn modelId="{8B009F2E-8851-4BCF-8F21-88272A1BBDEC}" srcId="{87ECCAF6-4A0F-48E2-8919-FB26A0F66C5B}" destId="{E7C7DFD9-8500-4883-9ADE-DE0F3D151994}" srcOrd="1" destOrd="0" parTransId="{038FB45B-6242-4439-A5A7-A354D2DB2BD9}" sibTransId="{74466C74-7B2C-4B0B-9E19-CC95D7E35051}"/>
    <dgm:cxn modelId="{46F3A37D-2EC1-4C1B-8347-3D7E951B760A}" srcId="{87ECCAF6-4A0F-48E2-8919-FB26A0F66C5B}" destId="{F66CD34D-66CD-4BB3-8AE6-57F6A62FACAF}" srcOrd="0" destOrd="0" parTransId="{8B03D533-5938-4D60-AFED-89DFEE8BD475}" sibTransId="{25928FFE-B64E-4BC5-B3CB-51705261FA13}"/>
    <dgm:cxn modelId="{B0A6D011-B89D-4645-B195-63BFC334647B}" type="presOf" srcId="{87ECCAF6-4A0F-48E2-8919-FB26A0F66C5B}" destId="{B2EDD058-D373-495D-BCFD-E8E9E13A2094}" srcOrd="0" destOrd="0" presId="urn:microsoft.com/office/officeart/2005/8/layout/lProcess3"/>
    <dgm:cxn modelId="{B0A8EF78-51D6-4EB0-97B1-FB1D819C1AC1}" type="presOf" srcId="{E7C7DFD9-8500-4883-9ADE-DE0F3D151994}" destId="{076A12F9-1DF3-4B51-A7A7-F4E1AC5D12F2}" srcOrd="0" destOrd="0" presId="urn:microsoft.com/office/officeart/2005/8/layout/lProcess3"/>
    <dgm:cxn modelId="{6A8F2B64-147D-4721-AF06-466A8A02A2C3}" type="presParOf" srcId="{B2EDD058-D373-495D-BCFD-E8E9E13A2094}" destId="{1FAEE445-744B-44E9-8833-C180027E3796}" srcOrd="0" destOrd="0" presId="urn:microsoft.com/office/officeart/2005/8/layout/lProcess3"/>
    <dgm:cxn modelId="{36EAD1C5-9FA6-45BB-9635-84C0C3702F3E}" type="presParOf" srcId="{1FAEE445-744B-44E9-8833-C180027E3796}" destId="{2B2FFDF4-05A1-4968-AE35-EE1DA3885703}" srcOrd="0" destOrd="0" presId="urn:microsoft.com/office/officeart/2005/8/layout/lProcess3"/>
    <dgm:cxn modelId="{3920425C-9D2F-4941-9B5A-96DF8CE8D93B}" type="presParOf" srcId="{B2EDD058-D373-495D-BCFD-E8E9E13A2094}" destId="{84099AA9-656B-471E-9230-C9F35920454C}" srcOrd="1" destOrd="0" presId="urn:microsoft.com/office/officeart/2005/8/layout/lProcess3"/>
    <dgm:cxn modelId="{ADAF5A60-959B-403F-B35A-CDFCDB4C1C8F}" type="presParOf" srcId="{B2EDD058-D373-495D-BCFD-E8E9E13A2094}" destId="{8E85C52B-60B6-443D-B6F1-6E3BEB4310A4}" srcOrd="2" destOrd="0" presId="urn:microsoft.com/office/officeart/2005/8/layout/lProcess3"/>
    <dgm:cxn modelId="{753E0988-C25E-4E3F-8E6A-CE322349A7D6}" type="presParOf" srcId="{8E85C52B-60B6-443D-B6F1-6E3BEB4310A4}" destId="{076A12F9-1DF3-4B51-A7A7-F4E1AC5D12F2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AD7419-149D-4C9C-981D-2659835C5EF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78CA972-ABD3-4261-BDB7-050251A5C09F}">
      <dgm:prSet/>
      <dgm:spPr/>
      <dgm:t>
        <a:bodyPr/>
        <a:lstStyle/>
        <a:p>
          <a:pPr rtl="0"/>
          <a:r>
            <a:rPr lang="ru-RU" smtClean="0"/>
            <a:t>Parallel</a:t>
          </a:r>
          <a:endParaRPr lang="ru-RU"/>
        </a:p>
      </dgm:t>
    </dgm:pt>
    <dgm:pt modelId="{F38B35F4-396C-4831-866D-0AD9405C1301}" type="parTrans" cxnId="{CF815A70-6C02-418E-A9B1-54DD75D3B379}">
      <dgm:prSet/>
      <dgm:spPr/>
      <dgm:t>
        <a:bodyPr/>
        <a:lstStyle/>
        <a:p>
          <a:endParaRPr lang="ru-RU"/>
        </a:p>
      </dgm:t>
    </dgm:pt>
    <dgm:pt modelId="{FF6A63BA-46AF-4736-8FE7-343232FF7B19}" type="sibTrans" cxnId="{CF815A70-6C02-418E-A9B1-54DD75D3B379}">
      <dgm:prSet/>
      <dgm:spPr/>
      <dgm:t>
        <a:bodyPr/>
        <a:lstStyle/>
        <a:p>
          <a:endParaRPr lang="ru-RU"/>
        </a:p>
      </dgm:t>
    </dgm:pt>
    <dgm:pt modelId="{1F8ACA97-1FEE-4E73-AC8E-1A09851B8F75}">
      <dgm:prSet/>
      <dgm:spPr/>
      <dgm:t>
        <a:bodyPr/>
        <a:lstStyle/>
        <a:p>
          <a:pPr rtl="0"/>
          <a:r>
            <a:rPr lang="ru-RU" smtClean="0"/>
            <a:t>Ketma-ket kodlar bilan.</a:t>
          </a:r>
          <a:endParaRPr lang="ru-RU"/>
        </a:p>
      </dgm:t>
    </dgm:pt>
    <dgm:pt modelId="{774A798C-DEB8-432A-9B06-59A6BC3DFE8A}" type="parTrans" cxnId="{15509F2B-0E5E-4D32-A28D-29320F65EAF8}">
      <dgm:prSet/>
      <dgm:spPr/>
      <dgm:t>
        <a:bodyPr/>
        <a:lstStyle/>
        <a:p>
          <a:endParaRPr lang="ru-RU"/>
        </a:p>
      </dgm:t>
    </dgm:pt>
    <dgm:pt modelId="{6F5C63C0-CAD2-433B-B6DF-5A7B5093EEBD}" type="sibTrans" cxnId="{15509F2B-0E5E-4D32-A28D-29320F65EAF8}">
      <dgm:prSet/>
      <dgm:spPr/>
      <dgm:t>
        <a:bodyPr/>
        <a:lstStyle/>
        <a:p>
          <a:endParaRPr lang="ru-RU"/>
        </a:p>
      </dgm:t>
    </dgm:pt>
    <dgm:pt modelId="{1E53338C-16D8-47BE-BB4F-433A1B49C647}" type="pres">
      <dgm:prSet presAssocID="{E0AD7419-149D-4C9C-981D-2659835C5EF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205BE2-483E-4EFC-AD7A-02A9E66C917C}" type="pres">
      <dgm:prSet presAssocID="{E0AD7419-149D-4C9C-981D-2659835C5EFD}" presName="arrow" presStyleLbl="bgShp" presStyleIdx="0" presStyleCnt="1"/>
      <dgm:spPr/>
    </dgm:pt>
    <dgm:pt modelId="{9B3A3F9D-4AB0-41B5-A6DF-A3D4C3BBE06F}" type="pres">
      <dgm:prSet presAssocID="{E0AD7419-149D-4C9C-981D-2659835C5EFD}" presName="linearProcess" presStyleCnt="0"/>
      <dgm:spPr/>
    </dgm:pt>
    <dgm:pt modelId="{C5FA1967-87A6-4284-9986-12BDE696870F}" type="pres">
      <dgm:prSet presAssocID="{A78CA972-ABD3-4261-BDB7-050251A5C09F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239B1D-FAB8-4953-B008-8F530827D5F5}" type="pres">
      <dgm:prSet presAssocID="{FF6A63BA-46AF-4736-8FE7-343232FF7B19}" presName="sibTrans" presStyleCnt="0"/>
      <dgm:spPr/>
    </dgm:pt>
    <dgm:pt modelId="{A44A5812-F3BE-4B6B-AB4D-45383BC8BD12}" type="pres">
      <dgm:prSet presAssocID="{1F8ACA97-1FEE-4E73-AC8E-1A09851B8F75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8D9791-DD3A-40D7-BA20-38172100B5C5}" type="presOf" srcId="{1F8ACA97-1FEE-4E73-AC8E-1A09851B8F75}" destId="{A44A5812-F3BE-4B6B-AB4D-45383BC8BD12}" srcOrd="0" destOrd="0" presId="urn:microsoft.com/office/officeart/2005/8/layout/hProcess9"/>
    <dgm:cxn modelId="{19D1535F-EC80-4DB9-95F4-6DFD76F5A1D8}" type="presOf" srcId="{E0AD7419-149D-4C9C-981D-2659835C5EFD}" destId="{1E53338C-16D8-47BE-BB4F-433A1B49C647}" srcOrd="0" destOrd="0" presId="urn:microsoft.com/office/officeart/2005/8/layout/hProcess9"/>
    <dgm:cxn modelId="{3C3BB46B-E426-4FDB-9FA1-536339859D3B}" type="presOf" srcId="{A78CA972-ABD3-4261-BDB7-050251A5C09F}" destId="{C5FA1967-87A6-4284-9986-12BDE696870F}" srcOrd="0" destOrd="0" presId="urn:microsoft.com/office/officeart/2005/8/layout/hProcess9"/>
    <dgm:cxn modelId="{CF815A70-6C02-418E-A9B1-54DD75D3B379}" srcId="{E0AD7419-149D-4C9C-981D-2659835C5EFD}" destId="{A78CA972-ABD3-4261-BDB7-050251A5C09F}" srcOrd="0" destOrd="0" parTransId="{F38B35F4-396C-4831-866D-0AD9405C1301}" sibTransId="{FF6A63BA-46AF-4736-8FE7-343232FF7B19}"/>
    <dgm:cxn modelId="{15509F2B-0E5E-4D32-A28D-29320F65EAF8}" srcId="{E0AD7419-149D-4C9C-981D-2659835C5EFD}" destId="{1F8ACA97-1FEE-4E73-AC8E-1A09851B8F75}" srcOrd="1" destOrd="0" parTransId="{774A798C-DEB8-432A-9B06-59A6BC3DFE8A}" sibTransId="{6F5C63C0-CAD2-433B-B6DF-5A7B5093EEBD}"/>
    <dgm:cxn modelId="{8E5F3747-117C-4F0F-B033-A1AA790D23EE}" type="presParOf" srcId="{1E53338C-16D8-47BE-BB4F-433A1B49C647}" destId="{62205BE2-483E-4EFC-AD7A-02A9E66C917C}" srcOrd="0" destOrd="0" presId="urn:microsoft.com/office/officeart/2005/8/layout/hProcess9"/>
    <dgm:cxn modelId="{5542200F-149D-42D0-A8B2-50B7C9CDDD91}" type="presParOf" srcId="{1E53338C-16D8-47BE-BB4F-433A1B49C647}" destId="{9B3A3F9D-4AB0-41B5-A6DF-A3D4C3BBE06F}" srcOrd="1" destOrd="0" presId="urn:microsoft.com/office/officeart/2005/8/layout/hProcess9"/>
    <dgm:cxn modelId="{0A598C98-9DFB-42B7-9FCF-3B142F6FF80A}" type="presParOf" srcId="{9B3A3F9D-4AB0-41B5-A6DF-A3D4C3BBE06F}" destId="{C5FA1967-87A6-4284-9986-12BDE696870F}" srcOrd="0" destOrd="0" presId="urn:microsoft.com/office/officeart/2005/8/layout/hProcess9"/>
    <dgm:cxn modelId="{C1FB3741-86F1-4469-995C-967E4AE7CD8F}" type="presParOf" srcId="{9B3A3F9D-4AB0-41B5-A6DF-A3D4C3BBE06F}" destId="{81239B1D-FAB8-4953-B008-8F530827D5F5}" srcOrd="1" destOrd="0" presId="urn:microsoft.com/office/officeart/2005/8/layout/hProcess9"/>
    <dgm:cxn modelId="{9B61D5DF-18C2-4163-9F5F-2B939454C7A5}" type="presParOf" srcId="{9B3A3F9D-4AB0-41B5-A6DF-A3D4C3BBE06F}" destId="{A44A5812-F3BE-4B6B-AB4D-45383BC8BD1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93932-4A42-4A24-9E54-6008FB75EA08}">
      <dsp:nvSpPr>
        <dsp:cNvPr id="0" name=""/>
        <dsp:cNvSpPr/>
      </dsp:nvSpPr>
      <dsp:spPr>
        <a:xfrm>
          <a:off x="0" y="505710"/>
          <a:ext cx="8229600" cy="10740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smtClean="0"/>
            <a:t>port adresini aniqlash va boshqaruv haqidagi axborot qabul qilish;</a:t>
          </a:r>
          <a:endParaRPr lang="ru-RU" sz="2700" kern="1200"/>
        </a:p>
      </dsp:txBody>
      <dsp:txXfrm>
        <a:off x="52431" y="558141"/>
        <a:ext cx="8124738" cy="969198"/>
      </dsp:txXfrm>
    </dsp:sp>
    <dsp:sp modelId="{AE02C0C8-1346-47FA-8DB2-4CC84C522416}">
      <dsp:nvSpPr>
        <dsp:cNvPr id="0" name=""/>
        <dsp:cNvSpPr/>
      </dsp:nvSpPr>
      <dsp:spPr>
        <a:xfrm>
          <a:off x="0" y="1657530"/>
          <a:ext cx="8229600" cy="10740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portdan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uning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holati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haqida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axborot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olish</a:t>
          </a:r>
          <a:r>
            <a:rPr lang="en-US" sz="2700" kern="1200" dirty="0" smtClean="0"/>
            <a:t>;</a:t>
          </a:r>
          <a:endParaRPr lang="ru-RU" sz="2700" kern="1200" dirty="0"/>
        </a:p>
      </dsp:txBody>
      <dsp:txXfrm>
        <a:off x="52431" y="1709961"/>
        <a:ext cx="8124738" cy="969198"/>
      </dsp:txXfrm>
    </dsp:sp>
    <dsp:sp modelId="{18C8585D-E478-4A61-AEBA-87DD5441E352}">
      <dsp:nvSpPr>
        <dsp:cNvPr id="0" name=""/>
        <dsp:cNvSpPr/>
      </dsp:nvSpPr>
      <dsp:spPr>
        <a:xfrm>
          <a:off x="0" y="2809349"/>
          <a:ext cx="8229600" cy="10740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sistema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interfeysida</a:t>
          </a:r>
          <a:r>
            <a:rPr lang="en-US" sz="2700" kern="1200" dirty="0" smtClean="0"/>
            <a:t> port </a:t>
          </a:r>
          <a:r>
            <a:rPr lang="en-US" sz="2700" kern="1200" dirty="0" err="1" smtClean="0"/>
            <a:t>va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kiritish</a:t>
          </a:r>
          <a:r>
            <a:rPr lang="en-US" sz="2700" kern="1200" dirty="0" smtClean="0"/>
            <a:t>/</a:t>
          </a:r>
          <a:r>
            <a:rPr lang="en-US" sz="2700" kern="1200" dirty="0" err="1" smtClean="0"/>
            <a:t>chiqarish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qurilmasi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o`rtasjdagi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o`tish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kanalini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tashkillashtirish</a:t>
          </a:r>
          <a:r>
            <a:rPr lang="en-US" sz="2700" kern="1200" dirty="0" smtClean="0"/>
            <a:t>.</a:t>
          </a:r>
          <a:endParaRPr lang="ru-RU" sz="2700" kern="1200" dirty="0"/>
        </a:p>
      </dsp:txBody>
      <dsp:txXfrm>
        <a:off x="52431" y="2861780"/>
        <a:ext cx="8124738" cy="9691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72E461-FEEC-471E-954F-B260C7B78B16}">
      <dsp:nvSpPr>
        <dsp:cNvPr id="0" name=""/>
        <dsp:cNvSpPr/>
      </dsp:nvSpPr>
      <dsp:spPr>
        <a:xfrm>
          <a:off x="0" y="27072"/>
          <a:ext cx="6069360" cy="1153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dirty="0" smtClean="0"/>
            <a:t>-pаrаllеl` prinsipdа ishlоvchi intеrfеyslаr;</a:t>
          </a:r>
          <a:endParaRPr lang="ru-RU" sz="2900" kern="1200" dirty="0"/>
        </a:p>
      </dsp:txBody>
      <dsp:txXfrm>
        <a:off x="56315" y="83387"/>
        <a:ext cx="5956730" cy="1040990"/>
      </dsp:txXfrm>
    </dsp:sp>
    <dsp:sp modelId="{2CA70E3E-BF39-43E4-BA39-83E88A170504}">
      <dsp:nvSpPr>
        <dsp:cNvPr id="0" name=""/>
        <dsp:cNvSpPr/>
      </dsp:nvSpPr>
      <dsp:spPr>
        <a:xfrm>
          <a:off x="0" y="1264212"/>
          <a:ext cx="6069360" cy="1153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smtClean="0"/>
            <a:t>-kеtmа-kеt prinsipdа ishlоvchi intеrfеyslаr.</a:t>
          </a:r>
          <a:endParaRPr lang="ru-RU" sz="2900" kern="1200"/>
        </a:p>
      </dsp:txBody>
      <dsp:txXfrm>
        <a:off x="56315" y="1320527"/>
        <a:ext cx="5956730" cy="10409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0A768A-801E-48B9-9759-1F178BE67181}">
      <dsp:nvSpPr>
        <dsp:cNvPr id="0" name=""/>
        <dsp:cNvSpPr/>
      </dsp:nvSpPr>
      <dsp:spPr>
        <a:xfrm>
          <a:off x="1506" y="1761581"/>
          <a:ext cx="1731912" cy="865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Sonning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kodini</a:t>
          </a:r>
          <a:r>
            <a:rPr lang="ru-RU" sz="1300" kern="1200" dirty="0" smtClean="0"/>
            <a:t> </a:t>
          </a:r>
          <a:r>
            <a:rPr lang="en-US" sz="1300" kern="1200" dirty="0" smtClean="0"/>
            <a:t>o`</a:t>
          </a:r>
          <a:r>
            <a:rPr lang="ru-RU" sz="1300" kern="1200" dirty="0" err="1" smtClean="0"/>
            <a:t>zgartirish</a:t>
          </a:r>
          <a:r>
            <a:rPr lang="ru-RU" sz="1300" kern="1200" dirty="0" smtClean="0"/>
            <a:t>;</a:t>
          </a:r>
          <a:endParaRPr lang="ru-RU" sz="1300" kern="1200" dirty="0"/>
        </a:p>
      </dsp:txBody>
      <dsp:txXfrm>
        <a:off x="26869" y="1786944"/>
        <a:ext cx="1681186" cy="815230"/>
      </dsp:txXfrm>
    </dsp:sp>
    <dsp:sp modelId="{ADA56700-39E4-40BE-9E90-7AF134C42959}">
      <dsp:nvSpPr>
        <dsp:cNvPr id="0" name=""/>
        <dsp:cNvSpPr/>
      </dsp:nvSpPr>
      <dsp:spPr>
        <a:xfrm>
          <a:off x="2166397" y="1761581"/>
          <a:ext cx="1731912" cy="865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Axborotni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o`ngga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va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chapga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istalgan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razryadga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surish</a:t>
          </a:r>
          <a:r>
            <a:rPr lang="en-US" sz="1300" kern="1200" dirty="0" smtClean="0"/>
            <a:t>;</a:t>
          </a:r>
          <a:endParaRPr lang="ru-RU" sz="1300" kern="1200" dirty="0"/>
        </a:p>
      </dsp:txBody>
      <dsp:txXfrm>
        <a:off x="2191760" y="1786944"/>
        <a:ext cx="1681186" cy="815230"/>
      </dsp:txXfrm>
    </dsp:sp>
    <dsp:sp modelId="{D6779FA3-1E99-4128-B21C-1952DEE32BD8}">
      <dsp:nvSpPr>
        <dsp:cNvPr id="0" name=""/>
        <dsp:cNvSpPr/>
      </dsp:nvSpPr>
      <dsp:spPr>
        <a:xfrm>
          <a:off x="4331289" y="1761581"/>
          <a:ext cx="1731912" cy="865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Ketma-ket kodlarni parallel kodlarga almashtirish va aksincha;</a:t>
          </a:r>
          <a:endParaRPr lang="ru-RU" sz="1300" kern="1200"/>
        </a:p>
      </dsp:txBody>
      <dsp:txXfrm>
        <a:off x="4356652" y="1786944"/>
        <a:ext cx="1681186" cy="815230"/>
      </dsp:txXfrm>
    </dsp:sp>
    <dsp:sp modelId="{49184E7A-5B56-45DD-94F3-D4739334214D}">
      <dsp:nvSpPr>
        <dsp:cNvPr id="0" name=""/>
        <dsp:cNvSpPr/>
      </dsp:nvSpPr>
      <dsp:spPr>
        <a:xfrm>
          <a:off x="6496180" y="1761581"/>
          <a:ext cx="1731912" cy="865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Ayrim mantiqiy amallami bajarish;</a:t>
          </a:r>
          <a:endParaRPr lang="ru-RU" sz="1300" kern="1200"/>
        </a:p>
      </dsp:txBody>
      <dsp:txXfrm>
        <a:off x="6521543" y="1786944"/>
        <a:ext cx="1681186" cy="8152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2FFDF4-05A1-4968-AE35-EE1DA3885703}">
      <dsp:nvSpPr>
        <dsp:cNvPr id="0" name=""/>
        <dsp:cNvSpPr/>
      </dsp:nvSpPr>
      <dsp:spPr>
        <a:xfrm>
          <a:off x="1551086" y="21"/>
          <a:ext cx="5127426" cy="20509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/>
            <a:t>xotira</a:t>
          </a:r>
          <a:r>
            <a:rPr lang="ru-RU" sz="3600" kern="1200" dirty="0" smtClean="0"/>
            <a:t> (</a:t>
          </a:r>
          <a:r>
            <a:rPr lang="ru-RU" sz="3600" kern="1200" dirty="0" err="1" smtClean="0"/>
            <a:t>siljimaydigan</a:t>
          </a:r>
          <a:r>
            <a:rPr lang="ru-RU" sz="3600" kern="1200" dirty="0" smtClean="0"/>
            <a:t>) </a:t>
          </a:r>
          <a:r>
            <a:rPr lang="ru-RU" sz="3600" kern="1200" dirty="0" err="1" smtClean="0"/>
            <a:t>registr</a:t>
          </a:r>
          <a:r>
            <a:rPr lang="ru-RU" sz="3600" kern="1200" dirty="0" smtClean="0"/>
            <a:t>.</a:t>
          </a:r>
          <a:endParaRPr lang="ru-RU" sz="3600" kern="1200" dirty="0"/>
        </a:p>
      </dsp:txBody>
      <dsp:txXfrm>
        <a:off x="2576571" y="21"/>
        <a:ext cx="3076456" cy="2050970"/>
      </dsp:txXfrm>
    </dsp:sp>
    <dsp:sp modelId="{076A12F9-1DF3-4B51-A7A7-F4E1AC5D12F2}">
      <dsp:nvSpPr>
        <dsp:cNvPr id="0" name=""/>
        <dsp:cNvSpPr/>
      </dsp:nvSpPr>
      <dsp:spPr>
        <a:xfrm>
          <a:off x="1551086" y="2338127"/>
          <a:ext cx="5127426" cy="20509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smtClean="0"/>
            <a:t>siljituvchi registr.</a:t>
          </a:r>
          <a:endParaRPr lang="ru-RU" sz="3600" kern="1200"/>
        </a:p>
      </dsp:txBody>
      <dsp:txXfrm>
        <a:off x="2576571" y="2338127"/>
        <a:ext cx="3076456" cy="20509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05BE2-483E-4EFC-AD7A-02A9E66C917C}">
      <dsp:nvSpPr>
        <dsp:cNvPr id="0" name=""/>
        <dsp:cNvSpPr/>
      </dsp:nvSpPr>
      <dsp:spPr>
        <a:xfrm>
          <a:off x="525409" y="0"/>
          <a:ext cx="5954644" cy="208486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FA1967-87A6-4284-9986-12BDE696870F}">
      <dsp:nvSpPr>
        <dsp:cNvPr id="0" name=""/>
        <dsp:cNvSpPr/>
      </dsp:nvSpPr>
      <dsp:spPr>
        <a:xfrm>
          <a:off x="3949" y="625459"/>
          <a:ext cx="3376152" cy="8339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/>
            <a:t>Parallel</a:t>
          </a:r>
          <a:endParaRPr lang="ru-RU" sz="2400" kern="1200"/>
        </a:p>
      </dsp:txBody>
      <dsp:txXfrm>
        <a:off x="44659" y="666169"/>
        <a:ext cx="3294732" cy="752525"/>
      </dsp:txXfrm>
    </dsp:sp>
    <dsp:sp modelId="{A44A5812-F3BE-4B6B-AB4D-45383BC8BD12}">
      <dsp:nvSpPr>
        <dsp:cNvPr id="0" name=""/>
        <dsp:cNvSpPr/>
      </dsp:nvSpPr>
      <dsp:spPr>
        <a:xfrm>
          <a:off x="3625361" y="625459"/>
          <a:ext cx="3376152" cy="8339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/>
            <a:t>Ketma-ket kodlar bilan.</a:t>
          </a:r>
          <a:endParaRPr lang="ru-RU" sz="2400" kern="1200"/>
        </a:p>
      </dsp:txBody>
      <dsp:txXfrm>
        <a:off x="3666071" y="666169"/>
        <a:ext cx="3294732" cy="7525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DA51E31-4488-4DCD-84FA-F897B57FA081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BBA696D-B92B-45CD-A93C-AB46A6EAEDC6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331640" y="260648"/>
            <a:ext cx="6840760" cy="4536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/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Microprocessor based automation</a:t>
            </a:r>
            <a:b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mikroprotsessorli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67544" y="5096361"/>
            <a:ext cx="5637010" cy="882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Ma’ruzachi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Sultanov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I.R.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8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3891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Unifikatsiyalangan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interfeys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MP li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bloklarini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ё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Ma'lumotlarni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qiymatlar magistralidan xotiraga (registrga) yozish va xotiradan (regitr)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qish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uchun beriladigan signallar (buyruqlar) va ma'lumotlardan almashuvini tashkil etuvchi sxemalar.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692696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4-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MAVZU</a:t>
            </a:r>
            <a:br>
              <a:rPr lang="en-US" sz="2400" dirty="0">
                <a:latin typeface="Times New Roman" pitchFamily="18" charset="0"/>
                <a:cs typeface="Times New Roman" pitchFamily="18" charset="0"/>
              </a:rPr>
            </a:b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Avtomatlashtirishning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MP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li vositalari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interfe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slari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7247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microproces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3777" y="908720"/>
            <a:ext cx="7344816" cy="533290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Mikroprotsessorning interfeysli qismi shaxsiy kompyuterning shinasi bilan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mikroprotsesso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aloqasini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igini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ta'minlash, shuningdek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layotgan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buyruqlarini analiz qilish va qabul qilish uchun ishlatiladi.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Interfeys qismi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tarkibida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mikroprotsessor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adreslar registri, adres yaratish tizimi, buyruqlar registri bloki ichki mikroprotsessor interfeysli shinasi va 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rn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boshqarish sxemasi, kiritish/chiqarish portlarini oladi.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portlari-shaxsiy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kompyuterning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interfeysi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portlar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almashinishini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58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76673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Mikroprotsessorda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hammasi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65536 ta port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port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adresiga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porti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 ta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registri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o`rnatuvchi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apparatdan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axborotlarini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almashinishini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Ba’zi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hajmdagi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Ko`pgina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o`zlarining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portlariga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egadirlar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portlarni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funktsiyalarni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port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adresini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portdan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interfeysida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port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o`rtasidagi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kanalini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tashkillashtirish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komplektida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KIS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kristalli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kristalli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50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 err="1">
                <a:solidFill>
                  <a:schemeClr val="tx1"/>
                </a:solidFill>
              </a:rPr>
              <a:t>Shina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va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portlarni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boshqarish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sxemasi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quyidagi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funktsiyalami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bajaradi</a:t>
            </a:r>
            <a:r>
              <a:rPr lang="en-US" sz="4400" dirty="0">
                <a:solidFill>
                  <a:schemeClr val="tx1"/>
                </a:solidFill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1434142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530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086647"/>
              </p:ext>
            </p:extLst>
          </p:nvPr>
        </p:nvGraphicFramePr>
        <p:xfrm>
          <a:off x="1403648" y="4149080"/>
          <a:ext cx="6069360" cy="2444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3528" y="188641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protsessori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berilganlarni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protsessorlar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dekodlash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operandlarning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adreslarini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mikrokomandalarning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ketma-ketligini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Interfeys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protsessori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periferiya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vositalarini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g`ridan-to`g`ri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murojaat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kanalining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Mikrоprotsessorli bоshqаrish sistеmаlаridа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llаnаdigаn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intеrfеyslаr 2 tа 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gа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linаdi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-pаrаllеl prinsipdа ishlоvchi intеrfеyslаr;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-kеtmа-kеt prinsipdа ishlоvchi intеrfеyslаr.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04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04664"/>
            <a:ext cx="8229600" cy="31497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Intеrfеys kаttа intеgrаl sxеmаlаri bilаn mikrоprotsessor blоki оrаsidа аxbоrоt pаrаllеl kоddа аlmаshilаdi, intеrfеyslаr vа tаshqi qurilmаlаr оrаsidа esа intеrfеys ishlаsh prinsipining turigа qаrаb pаrаllеl yoki kеtmа-kеt kоddа аxbоrоt аlmаshilаdi.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Pаrаllеl intеrfеys ishlаsh prinsipi bilаn tаnishishni K580VV55 kаttа intеgrаl sxеmаsi misоlidа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rаmiz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539553" y="3789040"/>
            <a:ext cx="7992888" cy="2999761"/>
            <a:chOff x="1158" y="5243"/>
            <a:chExt cx="9593" cy="3439"/>
          </a:xfrm>
        </p:grpSpPr>
        <p:grpSp>
          <p:nvGrpSpPr>
            <p:cNvPr id="5" name="Group 649"/>
            <p:cNvGrpSpPr>
              <a:grpSpLocks/>
            </p:cNvGrpSpPr>
            <p:nvPr/>
          </p:nvGrpSpPr>
          <p:grpSpPr bwMode="auto">
            <a:xfrm>
              <a:off x="1158" y="5243"/>
              <a:ext cx="9231" cy="3439"/>
              <a:chOff x="1158" y="5243"/>
              <a:chExt cx="9231" cy="3439"/>
            </a:xfrm>
          </p:grpSpPr>
          <p:sp>
            <p:nvSpPr>
              <p:cNvPr id="7" name="Text Box 650"/>
              <p:cNvSpPr txBox="1">
                <a:spLocks noChangeArrowheads="1"/>
              </p:cNvSpPr>
              <p:nvPr/>
            </p:nvSpPr>
            <p:spPr bwMode="auto">
              <a:xfrm>
                <a:off x="1158" y="6691"/>
                <a:ext cx="1115" cy="395"/>
              </a:xfrm>
              <a:prstGeom prst="rect">
                <a:avLst/>
              </a:prstGeom>
              <a:ln/>
              <a:ex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 smtClean="0">
                    <a:effectLst/>
                    <a:latin typeface="Calibri"/>
                    <a:ea typeface="Calibri"/>
                    <a:cs typeface="Times New Roman"/>
                  </a:rPr>
                  <a:t>А</a:t>
                </a:r>
                <a:r>
                  <a:rPr lang="en-US" sz="1150" dirty="0" err="1" smtClean="0">
                    <a:effectLst/>
                    <a:latin typeface="Calibri"/>
                    <a:ea typeface="Calibri"/>
                    <a:cs typeface="Times New Roman"/>
                  </a:rPr>
                  <a:t>Sh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grpSp>
            <p:nvGrpSpPr>
              <p:cNvPr id="8" name="Group 651"/>
              <p:cNvGrpSpPr>
                <a:grpSpLocks/>
              </p:cNvGrpSpPr>
              <p:nvPr/>
            </p:nvGrpSpPr>
            <p:grpSpPr bwMode="auto">
              <a:xfrm>
                <a:off x="1485" y="5243"/>
                <a:ext cx="8904" cy="3439"/>
                <a:chOff x="1485" y="5243"/>
                <a:chExt cx="8904" cy="3439"/>
              </a:xfrm>
            </p:grpSpPr>
            <p:grpSp>
              <p:nvGrpSpPr>
                <p:cNvPr id="9" name="Group 652"/>
                <p:cNvGrpSpPr>
                  <a:grpSpLocks/>
                </p:cNvGrpSpPr>
                <p:nvPr/>
              </p:nvGrpSpPr>
              <p:grpSpPr bwMode="auto">
                <a:xfrm>
                  <a:off x="1485" y="5584"/>
                  <a:ext cx="3168" cy="2880"/>
                  <a:chOff x="1485" y="5584"/>
                  <a:chExt cx="3168" cy="2880"/>
                </a:xfrm>
              </p:grpSpPr>
              <p:sp>
                <p:nvSpPr>
                  <p:cNvPr id="11" name="Text Box 6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69" y="5584"/>
                    <a:ext cx="576" cy="2880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0" tIns="0" rIns="0" bIns="0" anchor="t" anchorCtr="0" upright="1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 algn="ctr"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ПИ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12" name="Text Box 65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45" y="5584"/>
                    <a:ext cx="432" cy="2880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0" tIns="0" rIns="0" bIns="0" anchor="t" anchorCtr="0" upright="1">
                    <a:noAutofit/>
                  </a:bodyPr>
                  <a:lstStyle/>
                  <a:p>
                    <a:pPr>
                      <a:spcAft>
                        <a:spcPts val="0"/>
                      </a:spcAft>
                    </a:pPr>
                    <a:r>
                      <a:rPr lang="ru-RU" sz="1150" b="1">
                        <a:effectLst/>
                        <a:latin typeface="Times New Roman"/>
                        <a:ea typeface="Times New Roman"/>
                      </a:rPr>
                      <a:t> </a:t>
                    </a:r>
                    <a:endParaRPr lang="ru-RU" sz="1200" b="1">
                      <a:effectLst/>
                      <a:latin typeface="Times New Roman"/>
                      <a:ea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950">
                        <a:effectLst/>
                        <a:latin typeface="Calibri"/>
                        <a:ea typeface="Calibri"/>
                        <a:cs typeface="Times New Roman"/>
                      </a:rPr>
                      <a:t>  </a:t>
                    </a: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А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С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В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13" name="Text Box 65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37" y="5584"/>
                    <a:ext cx="432" cy="2880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0" tIns="0" rIns="0" bIns="0" anchor="t" anchorCtr="0" upright="1">
                    <a:noAutofit/>
                  </a:bodyPr>
                  <a:lstStyle/>
                  <a:p>
                    <a:pPr>
                      <a:spcAft>
                        <a:spcPts val="0"/>
                      </a:spcAft>
                    </a:pPr>
                    <a:r>
                      <a:rPr lang="ru-RU" sz="1150" b="1">
                        <a:effectLst/>
                        <a:latin typeface="Times New Roman"/>
                        <a:ea typeface="Times New Roman"/>
                      </a:rPr>
                      <a:t> Д0</a:t>
                    </a:r>
                    <a:endParaRPr lang="ru-RU" sz="1200" b="1">
                      <a:effectLst/>
                      <a:latin typeface="Times New Roman"/>
                      <a:ea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 .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 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.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Д7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А0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А1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</a:t>
                    </a:r>
                    <a:r>
                      <a:rPr lang="en-US" sz="1150">
                        <a:effectLst/>
                        <a:latin typeface="Calibri"/>
                        <a:ea typeface="Calibri"/>
                        <a:cs typeface="Times New Roman"/>
                      </a:rPr>
                      <a:t>RD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en-US" sz="1150">
                        <a:effectLst/>
                        <a:latin typeface="Calibri"/>
                        <a:ea typeface="Calibri"/>
                        <a:cs typeface="Times New Roman"/>
                      </a:rPr>
                      <a:t>WR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 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uz-Cyrl-UZ" sz="1150">
                        <a:effectLst/>
                        <a:latin typeface="Calibri"/>
                        <a:ea typeface="Calibri"/>
                        <a:cs typeface="Times New Roman"/>
                      </a:rPr>
                      <a:t> </a:t>
                    </a:r>
                    <a:r>
                      <a:rPr lang="en-US" sz="1150">
                        <a:effectLst/>
                        <a:latin typeface="Calibri"/>
                        <a:ea typeface="Calibri"/>
                        <a:cs typeface="Times New Roman"/>
                      </a:rPr>
                      <a:t>R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</a:t>
                    </a:r>
                    <a:r>
                      <a:rPr lang="en-US" sz="1150">
                        <a:effectLst/>
                        <a:latin typeface="Calibri"/>
                        <a:ea typeface="Calibri"/>
                        <a:cs typeface="Times New Roman"/>
                      </a:rPr>
                      <a:t>CS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14" name="Rectangle 656"/>
                  <p:cNvSpPr>
                    <a:spLocks noChangeArrowheads="1"/>
                  </p:cNvSpPr>
                  <p:nvPr/>
                </p:nvSpPr>
                <p:spPr bwMode="auto">
                  <a:xfrm>
                    <a:off x="2637" y="5584"/>
                    <a:ext cx="1440" cy="2880"/>
                  </a:xfrm>
                  <a:prstGeom prst="rect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cxnSp>
                <p:nvCxnSpPr>
                  <p:cNvPr id="15" name="Line 657"/>
                  <p:cNvCxnSpPr/>
                  <p:nvPr/>
                </p:nvCxnSpPr>
                <p:spPr bwMode="auto">
                  <a:xfrm>
                    <a:off x="3069" y="5584"/>
                    <a:ext cx="0" cy="288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16" name="Line 658"/>
                  <p:cNvCxnSpPr/>
                  <p:nvPr/>
                </p:nvCxnSpPr>
                <p:spPr bwMode="auto">
                  <a:xfrm>
                    <a:off x="3645" y="5584"/>
                    <a:ext cx="0" cy="288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17" name="Line 659"/>
                  <p:cNvCxnSpPr/>
                  <p:nvPr/>
                </p:nvCxnSpPr>
                <p:spPr bwMode="auto">
                  <a:xfrm>
                    <a:off x="2637" y="6736"/>
                    <a:ext cx="432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18" name="Line 660"/>
                  <p:cNvCxnSpPr/>
                  <p:nvPr/>
                </p:nvCxnSpPr>
                <p:spPr bwMode="auto">
                  <a:xfrm>
                    <a:off x="2637" y="7168"/>
                    <a:ext cx="432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19" name="Line 661"/>
                  <p:cNvCxnSpPr/>
                  <p:nvPr/>
                </p:nvCxnSpPr>
                <p:spPr bwMode="auto">
                  <a:xfrm>
                    <a:off x="2637" y="7744"/>
                    <a:ext cx="432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0" name="Line 662"/>
                  <p:cNvCxnSpPr/>
                  <p:nvPr/>
                </p:nvCxnSpPr>
                <p:spPr bwMode="auto">
                  <a:xfrm>
                    <a:off x="3645" y="6592"/>
                    <a:ext cx="432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1" name="Line 663"/>
                  <p:cNvCxnSpPr/>
                  <p:nvPr/>
                </p:nvCxnSpPr>
                <p:spPr bwMode="auto">
                  <a:xfrm>
                    <a:off x="3645" y="7456"/>
                    <a:ext cx="432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2" name="Line 664"/>
                  <p:cNvCxnSpPr/>
                  <p:nvPr/>
                </p:nvCxnSpPr>
                <p:spPr bwMode="auto">
                  <a:xfrm>
                    <a:off x="2349" y="6880"/>
                    <a:ext cx="288" cy="0"/>
                  </a:xfrm>
                  <a:prstGeom prst="line">
                    <a:avLst/>
                  </a:prstGeom>
                  <a:ln>
                    <a:headEnd/>
                    <a:tailEnd type="triangle" w="med" len="med"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3" name="Line 665"/>
                  <p:cNvCxnSpPr/>
                  <p:nvPr/>
                </p:nvCxnSpPr>
                <p:spPr bwMode="auto">
                  <a:xfrm>
                    <a:off x="2349" y="7024"/>
                    <a:ext cx="288" cy="0"/>
                  </a:xfrm>
                  <a:prstGeom prst="line">
                    <a:avLst/>
                  </a:prstGeom>
                  <a:ln>
                    <a:headEnd/>
                    <a:tailEnd type="triangle" w="med" len="med"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4" name="Line 666"/>
                  <p:cNvCxnSpPr/>
                  <p:nvPr/>
                </p:nvCxnSpPr>
                <p:spPr bwMode="auto">
                  <a:xfrm>
                    <a:off x="2349" y="7312"/>
                    <a:ext cx="288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5" name="Line 667"/>
                  <p:cNvCxnSpPr/>
                  <p:nvPr/>
                </p:nvCxnSpPr>
                <p:spPr bwMode="auto">
                  <a:xfrm>
                    <a:off x="2349" y="7600"/>
                    <a:ext cx="288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6" name="Line 668"/>
                  <p:cNvCxnSpPr/>
                  <p:nvPr/>
                </p:nvCxnSpPr>
                <p:spPr bwMode="auto">
                  <a:xfrm>
                    <a:off x="2349" y="7888"/>
                    <a:ext cx="288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27" name="Line 669"/>
                  <p:cNvCxnSpPr/>
                  <p:nvPr/>
                </p:nvCxnSpPr>
                <p:spPr bwMode="auto">
                  <a:xfrm>
                    <a:off x="2349" y="8176"/>
                    <a:ext cx="288" cy="0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28" name="AutoShape 670"/>
                  <p:cNvSpPr>
                    <a:spLocks/>
                  </p:cNvSpPr>
                  <p:nvPr/>
                </p:nvSpPr>
                <p:spPr bwMode="auto">
                  <a:xfrm>
                    <a:off x="2205" y="7168"/>
                    <a:ext cx="144" cy="1152"/>
                  </a:xfrm>
                  <a:prstGeom prst="leftBrace">
                    <a:avLst>
                      <a:gd name="adj1" fmla="val 66667"/>
                      <a:gd name="adj2" fmla="val 50000"/>
                    </a:avLst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29" name="AutoShape 671"/>
                  <p:cNvSpPr>
                    <a:spLocks noChangeArrowheads="1"/>
                  </p:cNvSpPr>
                  <p:nvPr/>
                </p:nvSpPr>
                <p:spPr bwMode="auto">
                  <a:xfrm>
                    <a:off x="2061" y="6016"/>
                    <a:ext cx="576" cy="288"/>
                  </a:xfrm>
                  <a:prstGeom prst="leftRightArrow">
                    <a:avLst>
                      <a:gd name="adj1" fmla="val 50000"/>
                      <a:gd name="adj2" fmla="val 40000"/>
                    </a:avLst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0" name="AutoShape 672"/>
                  <p:cNvSpPr>
                    <a:spLocks noChangeArrowheads="1"/>
                  </p:cNvSpPr>
                  <p:nvPr/>
                </p:nvSpPr>
                <p:spPr bwMode="auto">
                  <a:xfrm>
                    <a:off x="4077" y="6016"/>
                    <a:ext cx="576" cy="288"/>
                  </a:xfrm>
                  <a:prstGeom prst="leftRightArrow">
                    <a:avLst>
                      <a:gd name="adj1" fmla="val 50000"/>
                      <a:gd name="adj2" fmla="val 40000"/>
                    </a:avLst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1" name="AutoShape 673"/>
                  <p:cNvSpPr>
                    <a:spLocks noChangeArrowheads="1"/>
                  </p:cNvSpPr>
                  <p:nvPr/>
                </p:nvSpPr>
                <p:spPr bwMode="auto">
                  <a:xfrm>
                    <a:off x="4077" y="6736"/>
                    <a:ext cx="576" cy="288"/>
                  </a:xfrm>
                  <a:prstGeom prst="leftRightArrow">
                    <a:avLst>
                      <a:gd name="adj1" fmla="val 50000"/>
                      <a:gd name="adj2" fmla="val 40000"/>
                    </a:avLst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2" name="AutoShape 674"/>
                  <p:cNvSpPr>
                    <a:spLocks noChangeArrowheads="1"/>
                  </p:cNvSpPr>
                  <p:nvPr/>
                </p:nvSpPr>
                <p:spPr bwMode="auto">
                  <a:xfrm>
                    <a:off x="4077" y="7744"/>
                    <a:ext cx="576" cy="288"/>
                  </a:xfrm>
                  <a:prstGeom prst="leftRightArrow">
                    <a:avLst>
                      <a:gd name="adj1" fmla="val 50000"/>
                      <a:gd name="adj2" fmla="val 40000"/>
                    </a:avLst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33" name="AutoShape 675"/>
                  <p:cNvSpPr>
                    <a:spLocks noChangeArrowheads="1"/>
                  </p:cNvSpPr>
                  <p:nvPr/>
                </p:nvSpPr>
                <p:spPr bwMode="auto">
                  <a:xfrm>
                    <a:off x="4077" y="7168"/>
                    <a:ext cx="576" cy="288"/>
                  </a:xfrm>
                  <a:prstGeom prst="leftRightArrow">
                    <a:avLst>
                      <a:gd name="adj1" fmla="val 50000"/>
                      <a:gd name="adj2" fmla="val 40000"/>
                    </a:avLst>
                  </a:prstGeom>
                  <a:ln>
                    <a:headEnd/>
                    <a:tailEnd/>
                  </a:ln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ru-RU"/>
                  </a:p>
                </p:txBody>
              </p:sp>
              <p:cxnSp>
                <p:nvCxnSpPr>
                  <p:cNvPr id="34" name="Line 676"/>
                  <p:cNvCxnSpPr/>
                  <p:nvPr/>
                </p:nvCxnSpPr>
                <p:spPr bwMode="auto">
                  <a:xfrm flipH="1">
                    <a:off x="2205" y="6016"/>
                    <a:ext cx="288" cy="288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35" name="Line 677"/>
                  <p:cNvCxnSpPr/>
                  <p:nvPr/>
                </p:nvCxnSpPr>
                <p:spPr bwMode="auto">
                  <a:xfrm flipH="1">
                    <a:off x="4221" y="6016"/>
                    <a:ext cx="288" cy="288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36" name="Line 678"/>
                  <p:cNvCxnSpPr/>
                  <p:nvPr/>
                </p:nvCxnSpPr>
                <p:spPr bwMode="auto">
                  <a:xfrm flipH="1">
                    <a:off x="4221" y="6736"/>
                    <a:ext cx="288" cy="288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37" name="Line 679"/>
                  <p:cNvCxnSpPr/>
                  <p:nvPr/>
                </p:nvCxnSpPr>
                <p:spPr bwMode="auto">
                  <a:xfrm flipH="1">
                    <a:off x="4221" y="7168"/>
                    <a:ext cx="288" cy="288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cxnSp>
                <p:nvCxnSpPr>
                  <p:cNvPr id="38" name="Line 680"/>
                  <p:cNvCxnSpPr/>
                  <p:nvPr/>
                </p:nvCxnSpPr>
                <p:spPr bwMode="auto">
                  <a:xfrm flipH="1">
                    <a:off x="4221" y="7744"/>
                    <a:ext cx="288" cy="288"/>
                  </a:xfrm>
                  <a:prstGeom prst="line">
                    <a:avLst/>
                  </a:prstGeom>
                  <a:ln>
                    <a:headEnd/>
                    <a:tailEnd/>
                  </a:ln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39" name="Text Box 68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7" y="6448"/>
                    <a:ext cx="576" cy="432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4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0" name="Text Box 68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7" y="6880"/>
                    <a:ext cx="576" cy="432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4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1" name="Text Box 68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7" y="5728"/>
                    <a:ext cx="576" cy="432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8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2" name="Text Box 68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7" y="7456"/>
                    <a:ext cx="576" cy="432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150">
                        <a:effectLst/>
                        <a:latin typeface="Calibri"/>
                        <a:ea typeface="Calibri"/>
                        <a:cs typeface="Times New Roman"/>
                      </a:rPr>
                      <a:t> 8</a:t>
                    </a:r>
                    <a:endParaRPr lang="ru-RU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3" name="Text Box 68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29" y="5728"/>
                    <a:ext cx="1008" cy="576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>
                      <a:spcAft>
                        <a:spcPts val="0"/>
                      </a:spcAft>
                    </a:pPr>
                    <a:r>
                      <a:rPr lang="ru-RU" sz="1150" b="1" dirty="0" smtClean="0">
                        <a:effectLst/>
                        <a:latin typeface="Times New Roman"/>
                        <a:ea typeface="Times New Roman"/>
                      </a:rPr>
                      <a:t>М</a:t>
                    </a:r>
                    <a:r>
                      <a:rPr lang="en-US" sz="1150" b="1" dirty="0" err="1" smtClean="0">
                        <a:effectLst/>
                        <a:latin typeface="Times New Roman"/>
                        <a:ea typeface="Times New Roman"/>
                      </a:rPr>
                      <a:t>Sh</a:t>
                    </a:r>
                    <a:endParaRPr lang="ru-RU" sz="1200" b="1" dirty="0">
                      <a:effectLst/>
                      <a:latin typeface="Times New Roman"/>
                      <a:ea typeface="Times New Roman"/>
                    </a:endParaRPr>
                  </a:p>
                </p:txBody>
              </p:sp>
              <p:sp>
                <p:nvSpPr>
                  <p:cNvPr id="44" name="Text Box 68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485" y="7312"/>
                    <a:ext cx="1152" cy="864"/>
                  </a:xfrm>
                  <a:prstGeom prst="rect">
                    <a:avLst/>
                  </a:prstGeom>
                  <a:ln/>
                  <a:extLst/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ru-RU" sz="1400" dirty="0">
                        <a:effectLst/>
                        <a:latin typeface="Calibri"/>
                        <a:ea typeface="Calibri"/>
                        <a:cs typeface="Times New Roman"/>
                      </a:rPr>
                      <a:t> </a:t>
                    </a:r>
                    <a:endParaRPr lang="en-US" sz="1400" dirty="0" smtClean="0">
                      <a:effectLst/>
                      <a:latin typeface="Calibri"/>
                      <a:ea typeface="Calibri"/>
                      <a:cs typeface="Times New Roman"/>
                    </a:endParaRPr>
                  </a:p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en-US" sz="1400" b="1" dirty="0" err="1" smtClean="0">
                        <a:latin typeface="Calibri"/>
                        <a:ea typeface="Times New Roman"/>
                        <a:cs typeface="Times New Roman"/>
                      </a:rPr>
                      <a:t>BSh</a:t>
                    </a:r>
                    <a:endParaRPr lang="ru-RU" sz="2400" b="1" dirty="0">
                      <a:effectLst/>
                      <a:latin typeface="Times New Roman"/>
                      <a:ea typeface="Times New Roman"/>
                    </a:endParaRPr>
                  </a:p>
                </p:txBody>
              </p:sp>
            </p:grpSp>
            <p:sp>
              <p:nvSpPr>
                <p:cNvPr id="10" name="Rectangle 687"/>
                <p:cNvSpPr>
                  <a:spLocks noChangeArrowheads="1"/>
                </p:cNvSpPr>
                <p:nvPr/>
              </p:nvSpPr>
              <p:spPr bwMode="auto">
                <a:xfrm>
                  <a:off x="5140" y="5243"/>
                  <a:ext cx="5249" cy="3439"/>
                </a:xfrm>
                <a:prstGeom prst="rect">
                  <a:avLst/>
                </a:prstGeom>
                <a:ln/>
                <a:extLst/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</p:grpSp>
        </p:grpSp>
        <p:sp>
          <p:nvSpPr>
            <p:cNvPr id="6" name="Text Box 688"/>
            <p:cNvSpPr txBox="1">
              <a:spLocks noChangeArrowheads="1"/>
            </p:cNvSpPr>
            <p:nvPr/>
          </p:nvSpPr>
          <p:spPr bwMode="auto">
            <a:xfrm>
              <a:off x="4959" y="5605"/>
              <a:ext cx="5792" cy="2896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179705" algn="just">
                <a:spcAft>
                  <a:spcPts val="200"/>
                </a:spcAft>
              </a:pPr>
              <a:endParaRPr lang="ru-RU" sz="800" dirty="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46" name="Прямоугольник 45"/>
          <p:cNvSpPr/>
          <p:nvPr/>
        </p:nvSpPr>
        <p:spPr>
          <a:xfrm>
            <a:off x="3833493" y="4086485"/>
            <a:ext cx="439733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/>
              <a:t>MSH- </a:t>
            </a:r>
            <a:r>
              <a:rPr lang="en-US" sz="1600" dirty="0" err="1"/>
              <a:t>ma’lumotlar</a:t>
            </a:r>
            <a:r>
              <a:rPr lang="en-US" sz="1600" dirty="0"/>
              <a:t> </a:t>
            </a:r>
            <a:r>
              <a:rPr lang="en-US" sz="1600" dirty="0" err="1"/>
              <a:t>shinasi</a:t>
            </a:r>
            <a:r>
              <a:rPr lang="en-US" sz="1600" dirty="0"/>
              <a:t>;</a:t>
            </a:r>
            <a:endParaRPr lang="ru-RU" sz="1600" dirty="0"/>
          </a:p>
          <a:p>
            <a:pPr algn="just"/>
            <a:r>
              <a:rPr lang="en-US" sz="1600" dirty="0"/>
              <a:t>A0,A1- </a:t>
            </a:r>
            <a:r>
              <a:rPr lang="en-US" sz="1600" dirty="0" err="1"/>
              <a:t>adreslar</a:t>
            </a:r>
            <a:r>
              <a:rPr lang="en-US" sz="1600" dirty="0"/>
              <a:t> </a:t>
            </a:r>
            <a:r>
              <a:rPr lang="en-US" sz="1600" dirty="0" err="1"/>
              <a:t>shinasining</a:t>
            </a:r>
            <a:r>
              <a:rPr lang="en-US" sz="1600" dirty="0"/>
              <a:t> </a:t>
            </a:r>
            <a:r>
              <a:rPr lang="en-US" sz="1600" dirty="0" err="1"/>
              <a:t>eng</a:t>
            </a:r>
            <a:r>
              <a:rPr lang="en-US" sz="1600" dirty="0"/>
              <a:t> </a:t>
            </a:r>
            <a:r>
              <a:rPr lang="en-US" sz="1600" dirty="0" err="1"/>
              <a:t>kichik</a:t>
            </a:r>
            <a:r>
              <a:rPr lang="en-US" sz="1600" dirty="0"/>
              <a:t> 2 </a:t>
            </a:r>
            <a:r>
              <a:rPr lang="en-US" sz="1600" dirty="0" err="1"/>
              <a:t>razryadi</a:t>
            </a:r>
            <a:r>
              <a:rPr lang="en-US" sz="1600" dirty="0"/>
              <a:t>;</a:t>
            </a:r>
            <a:endParaRPr lang="ru-RU" sz="1600" dirty="0"/>
          </a:p>
          <a:p>
            <a:pPr algn="just"/>
            <a:r>
              <a:rPr lang="en-US" sz="1600" dirty="0" smtClean="0"/>
              <a:t>RD,WR-</a:t>
            </a:r>
            <a:r>
              <a:rPr lang="en-US" sz="1600" dirty="0" err="1" smtClean="0"/>
              <a:t>o`kish</a:t>
            </a:r>
            <a:r>
              <a:rPr lang="en-US" sz="1600" dirty="0" smtClean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yozishni</a:t>
            </a:r>
            <a:r>
              <a:rPr lang="en-US" sz="1600" dirty="0"/>
              <a:t> </a:t>
            </a:r>
            <a:r>
              <a:rPr lang="en-US" sz="1600" dirty="0" err="1"/>
              <a:t>boshqarish</a:t>
            </a:r>
            <a:r>
              <a:rPr lang="en-US" sz="1600" dirty="0"/>
              <a:t> </a:t>
            </a:r>
            <a:r>
              <a:rPr lang="en-US" sz="1600" dirty="0" err="1"/>
              <a:t>signallari</a:t>
            </a:r>
            <a:r>
              <a:rPr lang="en-US" sz="1600" dirty="0"/>
              <a:t> </a:t>
            </a:r>
            <a:endParaRPr lang="ru-RU" sz="1600" dirty="0"/>
          </a:p>
          <a:p>
            <a:pPr algn="just"/>
            <a:r>
              <a:rPr lang="en-US" sz="1600" dirty="0"/>
              <a:t>CC- </a:t>
            </a:r>
            <a:r>
              <a:rPr lang="en-US" sz="1600" dirty="0" err="1"/>
              <a:t>kristal</a:t>
            </a:r>
            <a:r>
              <a:rPr lang="en-US" sz="1600" dirty="0"/>
              <a:t> </a:t>
            </a:r>
            <a:r>
              <a:rPr lang="en-US" sz="1600" dirty="0" err="1"/>
              <a:t>tanlash</a:t>
            </a:r>
            <a:r>
              <a:rPr lang="en-US" sz="1600" dirty="0"/>
              <a:t> </a:t>
            </a:r>
            <a:r>
              <a:rPr lang="en-US" sz="1600" dirty="0" err="1"/>
              <a:t>signali</a:t>
            </a:r>
            <a:r>
              <a:rPr lang="en-US" sz="1600" dirty="0"/>
              <a:t>;</a:t>
            </a:r>
            <a:endParaRPr lang="ru-RU" sz="1600" dirty="0"/>
          </a:p>
          <a:p>
            <a:pPr algn="just"/>
            <a:r>
              <a:rPr lang="en-US" sz="1600" dirty="0"/>
              <a:t>A,B,C- 8 </a:t>
            </a:r>
            <a:r>
              <a:rPr lang="en-US" sz="1600" dirty="0" err="1"/>
              <a:t>razryadli</a:t>
            </a:r>
            <a:r>
              <a:rPr lang="en-US" sz="1600" dirty="0"/>
              <a:t> </a:t>
            </a:r>
            <a:r>
              <a:rPr lang="en-US" sz="1600" dirty="0" err="1"/>
              <a:t>ma’lumotlar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kanallari</a:t>
            </a:r>
            <a:r>
              <a:rPr lang="en-US" sz="1600" dirty="0"/>
              <a:t> (C </a:t>
            </a:r>
            <a:r>
              <a:rPr lang="en-US" sz="1600" dirty="0" err="1"/>
              <a:t>kanalini</a:t>
            </a:r>
            <a:r>
              <a:rPr lang="en-US" sz="1600" dirty="0"/>
              <a:t> </a:t>
            </a:r>
            <a:r>
              <a:rPr lang="en-US" sz="1600" dirty="0" err="1"/>
              <a:t>alohida</a:t>
            </a:r>
            <a:r>
              <a:rPr lang="en-US" sz="1600" dirty="0"/>
              <a:t> 2 ta 4 </a:t>
            </a:r>
            <a:r>
              <a:rPr lang="en-US" sz="1600" dirty="0" err="1"/>
              <a:t>razryadli</a:t>
            </a:r>
            <a:r>
              <a:rPr lang="en-US" sz="1600" dirty="0"/>
              <a:t> </a:t>
            </a:r>
            <a:r>
              <a:rPr lang="en-US" sz="1600" dirty="0" err="1"/>
              <a:t>kanallar</a:t>
            </a:r>
            <a:r>
              <a:rPr lang="en-US" sz="1600" dirty="0"/>
              <a:t> </a:t>
            </a:r>
            <a:r>
              <a:rPr lang="en-US" sz="1600" dirty="0" err="1"/>
              <a:t>sifatida</a:t>
            </a:r>
            <a:r>
              <a:rPr lang="en-US" sz="1600" dirty="0"/>
              <a:t> ham </a:t>
            </a:r>
            <a:r>
              <a:rPr lang="en-US" sz="1600" dirty="0" err="1"/>
              <a:t>ishlati</a:t>
            </a:r>
            <a:r>
              <a:rPr lang="uz-Cyrl-UZ" sz="1600" dirty="0"/>
              <a:t>ladi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70193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36712"/>
            <a:ext cx="8280920" cy="54006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p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rf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ys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jim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birigа prоgrаmmаlаshtirish mumkin: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“0” chi rеjim – bаrchа kаnаllаr bir-birigа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lik 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lmаgаn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hоldа qаbul qilishgа yoki uzаtishgа ishlаshi mumkin.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“1” chi rеjim – А vа B kаnаllаri qаbul qilishgа yoki uzаtishgа ishlаydi, C(4-7) А kаnаli uchun bоshqаrish signаllаri sifаtidа,   C(0-3) B kаnаli uchun bоshqаrish signаllаri sifаtidа ishlаtilаdi.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“2” chi rеjim – А vа B kаnаllаri mа`lumоtlаrni ikki yoqlаmа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nаlishdа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uzаtish uchun ishlаtilаdi, C kаnаlining vаzifsi “1” chi rеjimdаgi bilаn bir xil.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56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559697" y="506857"/>
            <a:ext cx="8352928" cy="5616623"/>
            <a:chOff x="2592" y="3456"/>
            <a:chExt cx="7632" cy="4608"/>
          </a:xfrm>
        </p:grpSpPr>
        <p:sp>
          <p:nvSpPr>
            <p:cNvPr id="5" name="Text Box 690"/>
            <p:cNvSpPr txBox="1">
              <a:spLocks noChangeArrowheads="1"/>
            </p:cNvSpPr>
            <p:nvPr/>
          </p:nvSpPr>
          <p:spPr bwMode="auto">
            <a:xfrm>
              <a:off x="7056" y="3456"/>
              <a:ext cx="720" cy="354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0" rIns="9144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150">
                  <a:effectLst/>
                  <a:latin typeface="Arial"/>
                  <a:ea typeface="Calibri"/>
                  <a:cs typeface="Times New Roman"/>
                </a:rPr>
                <a:t> Д0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grpSp>
          <p:nvGrpSpPr>
            <p:cNvPr id="6" name="Group 691"/>
            <p:cNvGrpSpPr>
              <a:grpSpLocks/>
            </p:cNvGrpSpPr>
            <p:nvPr/>
          </p:nvGrpSpPr>
          <p:grpSpPr bwMode="auto">
            <a:xfrm>
              <a:off x="4176" y="3456"/>
              <a:ext cx="3456" cy="354"/>
              <a:chOff x="4464" y="1296"/>
              <a:chExt cx="3456" cy="1152"/>
            </a:xfrm>
          </p:grpSpPr>
          <p:sp>
            <p:nvSpPr>
              <p:cNvPr id="41" name="Rectangle 692"/>
              <p:cNvSpPr>
                <a:spLocks noChangeArrowheads="1"/>
              </p:cNvSpPr>
              <p:nvPr/>
            </p:nvSpPr>
            <p:spPr bwMode="auto">
              <a:xfrm>
                <a:off x="4464" y="1296"/>
                <a:ext cx="3456" cy="1152"/>
              </a:xfrm>
              <a:prstGeom prst="rect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0" rIns="91440" bIns="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42" name="Line 693"/>
              <p:cNvCxnSpPr/>
              <p:nvPr/>
            </p:nvCxnSpPr>
            <p:spPr bwMode="auto">
              <a:xfrm>
                <a:off x="4896" y="1296"/>
                <a:ext cx="0" cy="1152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43" name="Line 694"/>
              <p:cNvCxnSpPr/>
              <p:nvPr/>
            </p:nvCxnSpPr>
            <p:spPr bwMode="auto">
              <a:xfrm>
                <a:off x="5328" y="1296"/>
                <a:ext cx="0" cy="1152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44" name="Line 695"/>
              <p:cNvCxnSpPr/>
              <p:nvPr/>
            </p:nvCxnSpPr>
            <p:spPr bwMode="auto">
              <a:xfrm>
                <a:off x="5760" y="1296"/>
                <a:ext cx="0" cy="1152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45" name="Line 696"/>
              <p:cNvCxnSpPr/>
              <p:nvPr/>
            </p:nvCxnSpPr>
            <p:spPr bwMode="auto">
              <a:xfrm>
                <a:off x="6192" y="1296"/>
                <a:ext cx="0" cy="1152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46" name="Line 697"/>
              <p:cNvCxnSpPr/>
              <p:nvPr/>
            </p:nvCxnSpPr>
            <p:spPr bwMode="auto">
              <a:xfrm>
                <a:off x="6624" y="1296"/>
                <a:ext cx="0" cy="1152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47" name="Line 698"/>
              <p:cNvCxnSpPr/>
              <p:nvPr/>
            </p:nvCxnSpPr>
            <p:spPr bwMode="auto">
              <a:xfrm>
                <a:off x="7056" y="1296"/>
                <a:ext cx="0" cy="1152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48" name="Line 699"/>
              <p:cNvCxnSpPr/>
              <p:nvPr/>
            </p:nvCxnSpPr>
            <p:spPr bwMode="auto">
              <a:xfrm>
                <a:off x="7488" y="1296"/>
                <a:ext cx="0" cy="1152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sp>
          <p:nvSpPr>
            <p:cNvPr id="7" name="Text Box 700"/>
            <p:cNvSpPr txBox="1">
              <a:spLocks noChangeArrowheads="1"/>
            </p:cNvSpPr>
            <p:nvPr/>
          </p:nvSpPr>
          <p:spPr bwMode="auto">
            <a:xfrm>
              <a:off x="4032" y="3456"/>
              <a:ext cx="720" cy="354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0" rIns="9144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Arial"/>
                  <a:ea typeface="Times New Roman"/>
                  <a:cs typeface="Times New Roman"/>
                </a:rPr>
                <a:t> </a:t>
              </a:r>
              <a:r>
                <a:rPr lang="en-US" sz="1150" b="1" dirty="0" smtClean="0">
                  <a:effectLst/>
                  <a:latin typeface="Arial"/>
                  <a:ea typeface="Times New Roman"/>
                  <a:cs typeface="Times New Roman"/>
                </a:rPr>
                <a:t>D</a:t>
              </a:r>
              <a:r>
                <a:rPr lang="ru-RU" sz="1150" b="1" dirty="0" smtClean="0">
                  <a:effectLst/>
                  <a:latin typeface="Arial"/>
                  <a:ea typeface="Times New Roman"/>
                  <a:cs typeface="Times New Roman"/>
                </a:rPr>
                <a:t>7</a:t>
              </a:r>
              <a:endParaRPr lang="ru-RU" sz="1200" b="1" dirty="0">
                <a:effectLst/>
                <a:latin typeface="Times New Roman"/>
                <a:ea typeface="Times New Roman"/>
              </a:endParaRPr>
            </a:p>
          </p:txBody>
        </p:sp>
        <p:grpSp>
          <p:nvGrpSpPr>
            <p:cNvPr id="8" name="Group 701"/>
            <p:cNvGrpSpPr>
              <a:grpSpLocks/>
            </p:cNvGrpSpPr>
            <p:nvPr/>
          </p:nvGrpSpPr>
          <p:grpSpPr bwMode="auto">
            <a:xfrm>
              <a:off x="7344" y="4165"/>
              <a:ext cx="2880" cy="827"/>
              <a:chOff x="7200" y="2880"/>
              <a:chExt cx="2880" cy="1008"/>
            </a:xfrm>
          </p:grpSpPr>
          <p:sp>
            <p:nvSpPr>
              <p:cNvPr id="38" name="Text Box 702"/>
              <p:cNvSpPr txBox="1">
                <a:spLocks noChangeArrowheads="1"/>
              </p:cNvSpPr>
              <p:nvPr/>
            </p:nvSpPr>
            <p:spPr bwMode="auto">
              <a:xfrm>
                <a:off x="7200" y="2880"/>
                <a:ext cx="2880" cy="1008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0" rIns="9144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 0  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endParaRPr lang="ru-RU" sz="1200" b="1" dirty="0">
                  <a:effectLst/>
                  <a:latin typeface="Times New Roman"/>
                  <a:ea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 1  </a:t>
                </a:r>
                <a:r>
                  <a:rPr lang="en-US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     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КС </a:t>
                </a: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(0</a:t>
                </a:r>
                <a:r>
                  <a:rPr lang="ru-RU" sz="1150" b="1" dirty="0">
                    <a:effectLst/>
                    <a:latin typeface="Arial"/>
                    <a:ea typeface="Times New Roman"/>
                    <a:sym typeface="Symbol"/>
                  </a:rPr>
                  <a:t></a:t>
                </a: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3) </a:t>
                </a:r>
                <a:r>
                  <a:rPr lang="en-US" sz="1150" b="1" dirty="0" err="1" smtClean="0">
                    <a:latin typeface="Arial"/>
                    <a:ea typeface="Times New Roman"/>
                    <a:cs typeface="Times New Roman"/>
                  </a:rPr>
                  <a:t>ichkariga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endParaRPr lang="ru-RU" sz="1200" b="1" dirty="0">
                  <a:effectLst/>
                  <a:latin typeface="Times New Roman"/>
                  <a:ea typeface="Times New Roman"/>
                </a:endParaRPr>
              </a:p>
              <a:p>
                <a:pPr>
                  <a:spcAft>
                    <a:spcPts val="0"/>
                  </a:spcAft>
                  <a:tabLst>
                    <a:tab pos="2637155" algn="ctr"/>
                    <a:tab pos="5274310" algn="r"/>
                    <a:tab pos="449580" algn="l"/>
                  </a:tabLst>
                </a:pPr>
                <a:r>
                  <a:rPr lang="ru-RU" sz="950" dirty="0">
                    <a:effectLst/>
                    <a:latin typeface="Times New Roman"/>
                    <a:ea typeface="Times New Roman"/>
                  </a:rPr>
                  <a:t> </a:t>
                </a:r>
                <a:endParaRPr lang="ru-RU" sz="1000" dirty="0">
                  <a:effectLst/>
                  <a:latin typeface="Times New Roman"/>
                  <a:ea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39" name="Line 703"/>
              <p:cNvCxnSpPr/>
              <p:nvPr/>
            </p:nvCxnSpPr>
            <p:spPr bwMode="auto">
              <a:xfrm>
                <a:off x="7632" y="2880"/>
                <a:ext cx="0" cy="1008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40" name="Line 704"/>
              <p:cNvCxnSpPr/>
              <p:nvPr/>
            </p:nvCxnSpPr>
            <p:spPr bwMode="auto">
              <a:xfrm>
                <a:off x="7200" y="3312"/>
                <a:ext cx="288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cxnSp>
          <p:nvCxnSpPr>
            <p:cNvPr id="9" name="Line 705"/>
            <p:cNvCxnSpPr/>
            <p:nvPr/>
          </p:nvCxnSpPr>
          <p:spPr bwMode="auto">
            <a:xfrm>
              <a:off x="7488" y="3810"/>
              <a:ext cx="0" cy="355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10" name="Group 706"/>
            <p:cNvGrpSpPr>
              <a:grpSpLocks/>
            </p:cNvGrpSpPr>
            <p:nvPr/>
          </p:nvGrpSpPr>
          <p:grpSpPr bwMode="auto">
            <a:xfrm>
              <a:off x="6912" y="5228"/>
              <a:ext cx="2880" cy="827"/>
              <a:chOff x="7200" y="2880"/>
              <a:chExt cx="2880" cy="1008"/>
            </a:xfrm>
          </p:grpSpPr>
          <p:sp>
            <p:nvSpPr>
              <p:cNvPr id="35" name="Text Box 707"/>
              <p:cNvSpPr txBox="1">
                <a:spLocks noChangeArrowheads="1"/>
              </p:cNvSpPr>
              <p:nvPr/>
            </p:nvSpPr>
            <p:spPr bwMode="auto">
              <a:xfrm>
                <a:off x="7200" y="2880"/>
                <a:ext cx="2880" cy="1008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0" rIns="9144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 0 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  </a:t>
                </a:r>
                <a:endParaRPr lang="ru-RU" sz="1200" b="1" dirty="0">
                  <a:effectLst/>
                  <a:latin typeface="Times New Roman"/>
                  <a:ea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 1 </a:t>
                </a:r>
                <a:r>
                  <a:rPr lang="en-US" sz="1150" dirty="0" smtClean="0">
                    <a:effectLst/>
                    <a:latin typeface="Arial"/>
                    <a:ea typeface="Calibri"/>
                    <a:cs typeface="Times New Roman"/>
                  </a:rPr>
                  <a:t>        </a:t>
                </a:r>
                <a:r>
                  <a:rPr lang="ru-RU" sz="1150" dirty="0" smtClean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КВ </a:t>
                </a:r>
                <a:r>
                  <a:rPr lang="ru-RU" sz="1150" b="1" dirty="0">
                    <a:latin typeface="Arial"/>
                    <a:ea typeface="Times New Roman"/>
                    <a:cs typeface="Times New Roman"/>
                  </a:rPr>
                  <a:t>(0</a:t>
                </a:r>
                <a:r>
                  <a:rPr lang="ru-RU" sz="1150" b="1" dirty="0">
                    <a:latin typeface="Arial"/>
                    <a:ea typeface="Times New Roman"/>
                    <a:sym typeface="Symbol"/>
                  </a:rPr>
                  <a:t></a:t>
                </a:r>
                <a:r>
                  <a:rPr lang="ru-RU" sz="1150" b="1" dirty="0">
                    <a:latin typeface="Arial"/>
                    <a:ea typeface="Times New Roman"/>
                    <a:cs typeface="Times New Roman"/>
                  </a:rPr>
                  <a:t>3) </a:t>
                </a:r>
                <a:r>
                  <a:rPr lang="en-US" sz="1150" b="1" dirty="0" err="1">
                    <a:latin typeface="Arial"/>
                    <a:ea typeface="Times New Roman"/>
                    <a:cs typeface="Times New Roman"/>
                  </a:rPr>
                  <a:t>ichkariga</a:t>
                </a:r>
                <a:r>
                  <a:rPr lang="ru-RU" sz="1150" b="1" dirty="0" smtClean="0">
                    <a:latin typeface="Arial"/>
                    <a:ea typeface="Times New Roman"/>
                    <a:cs typeface="Times New Roman"/>
                  </a:rPr>
                  <a:t> 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36" name="Line 708"/>
              <p:cNvCxnSpPr/>
              <p:nvPr/>
            </p:nvCxnSpPr>
            <p:spPr bwMode="auto">
              <a:xfrm>
                <a:off x="7632" y="2880"/>
                <a:ext cx="0" cy="1008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37" name="Line 709"/>
              <p:cNvCxnSpPr/>
              <p:nvPr/>
            </p:nvCxnSpPr>
            <p:spPr bwMode="auto">
              <a:xfrm>
                <a:off x="7200" y="3312"/>
                <a:ext cx="288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cxnSp>
          <p:nvCxnSpPr>
            <p:cNvPr id="11" name="Line 710"/>
            <p:cNvCxnSpPr/>
            <p:nvPr/>
          </p:nvCxnSpPr>
          <p:spPr bwMode="auto">
            <a:xfrm>
              <a:off x="7056" y="3810"/>
              <a:ext cx="0" cy="1418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12" name="Group 711"/>
            <p:cNvGrpSpPr>
              <a:grpSpLocks/>
            </p:cNvGrpSpPr>
            <p:nvPr/>
          </p:nvGrpSpPr>
          <p:grpSpPr bwMode="auto">
            <a:xfrm>
              <a:off x="6480" y="6292"/>
              <a:ext cx="2880" cy="827"/>
              <a:chOff x="7200" y="2880"/>
              <a:chExt cx="2880" cy="1008"/>
            </a:xfrm>
          </p:grpSpPr>
          <p:sp>
            <p:nvSpPr>
              <p:cNvPr id="32" name="Text Box 712"/>
              <p:cNvSpPr txBox="1">
                <a:spLocks noChangeArrowheads="1"/>
              </p:cNvSpPr>
              <p:nvPr/>
            </p:nvSpPr>
            <p:spPr bwMode="auto">
              <a:xfrm>
                <a:off x="7200" y="2880"/>
                <a:ext cx="2880" cy="1008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0" rIns="9144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 0   </a:t>
                </a: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 1 </a:t>
                </a:r>
                <a:r>
                  <a:rPr lang="en-US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              </a:t>
                </a:r>
                <a:r>
                  <a:rPr lang="en-US" sz="1200" dirty="0" err="1" smtClean="0"/>
                  <a:t>Rejim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«1</a:t>
                </a: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» </a:t>
                </a:r>
                <a:r>
                  <a:rPr lang="en-US" sz="1150" b="1" dirty="0" err="1" smtClean="0">
                    <a:latin typeface="Arial"/>
                    <a:ea typeface="Times New Roman"/>
                    <a:cs typeface="Times New Roman"/>
                  </a:rPr>
                  <a:t>yoki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«2»</a:t>
                </a:r>
                <a:endParaRPr lang="ru-RU" sz="1200" b="1" dirty="0">
                  <a:effectLst/>
                  <a:latin typeface="Times New Roman"/>
                  <a:ea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/>
                    <a:ea typeface="Times New Roman"/>
                  </a:rPr>
                  <a:t> </a:t>
                </a:r>
                <a:endParaRPr lang="ru-RU" sz="1200" dirty="0">
                  <a:effectLst/>
                  <a:latin typeface="Times New Roman"/>
                  <a:ea typeface="Times New Roman"/>
                </a:endParaRPr>
              </a:p>
            </p:txBody>
          </p:sp>
          <p:cxnSp>
            <p:nvCxnSpPr>
              <p:cNvPr id="33" name="Line 713"/>
              <p:cNvCxnSpPr/>
              <p:nvPr/>
            </p:nvCxnSpPr>
            <p:spPr bwMode="auto">
              <a:xfrm>
                <a:off x="7632" y="2880"/>
                <a:ext cx="0" cy="1008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34" name="Line 714"/>
              <p:cNvCxnSpPr/>
              <p:nvPr/>
            </p:nvCxnSpPr>
            <p:spPr bwMode="auto">
              <a:xfrm>
                <a:off x="7200" y="3312"/>
                <a:ext cx="288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cxnSp>
          <p:nvCxnSpPr>
            <p:cNvPr id="13" name="Line 715"/>
            <p:cNvCxnSpPr/>
            <p:nvPr/>
          </p:nvCxnSpPr>
          <p:spPr bwMode="auto">
            <a:xfrm>
              <a:off x="6624" y="3810"/>
              <a:ext cx="0" cy="2482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14" name="Group 716"/>
            <p:cNvGrpSpPr>
              <a:grpSpLocks/>
            </p:cNvGrpSpPr>
            <p:nvPr/>
          </p:nvGrpSpPr>
          <p:grpSpPr bwMode="auto">
            <a:xfrm>
              <a:off x="6048" y="7237"/>
              <a:ext cx="2880" cy="827"/>
              <a:chOff x="7200" y="2880"/>
              <a:chExt cx="2880" cy="1008"/>
            </a:xfrm>
          </p:grpSpPr>
          <p:sp>
            <p:nvSpPr>
              <p:cNvPr id="29" name="Text Box 717"/>
              <p:cNvSpPr txBox="1">
                <a:spLocks noChangeArrowheads="1"/>
              </p:cNvSpPr>
              <p:nvPr/>
            </p:nvSpPr>
            <p:spPr bwMode="auto">
              <a:xfrm>
                <a:off x="7200" y="2880"/>
                <a:ext cx="2880" cy="1008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0" rIns="9144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 0   </a:t>
                </a:r>
                <a:endParaRPr lang="ru-RU" sz="1200" b="1" dirty="0">
                  <a:effectLst/>
                  <a:latin typeface="Times New Roman"/>
                  <a:ea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r>
                  <a:rPr lang="ru-RU" sz="1150" dirty="0" smtClean="0">
                    <a:effectLst/>
                    <a:latin typeface="Arial"/>
                    <a:ea typeface="Calibri"/>
                    <a:cs typeface="Times New Roman"/>
                  </a:rPr>
                  <a:t>1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ru-RU" sz="1150" dirty="0">
                    <a:effectLst/>
                    <a:latin typeface="Times New Roman"/>
                    <a:ea typeface="Times New Roman"/>
                  </a:rPr>
                  <a:t> </a:t>
                </a:r>
                <a:endParaRPr lang="ru-RU" sz="1200" dirty="0">
                  <a:effectLst/>
                  <a:latin typeface="Times New Roman"/>
                  <a:ea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30" name="Line 718"/>
              <p:cNvCxnSpPr/>
              <p:nvPr/>
            </p:nvCxnSpPr>
            <p:spPr bwMode="auto">
              <a:xfrm>
                <a:off x="7632" y="2880"/>
                <a:ext cx="0" cy="1008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31" name="Line 719"/>
              <p:cNvCxnSpPr/>
              <p:nvPr/>
            </p:nvCxnSpPr>
            <p:spPr bwMode="auto">
              <a:xfrm>
                <a:off x="7200" y="3312"/>
                <a:ext cx="288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cxnSp>
          <p:nvCxnSpPr>
            <p:cNvPr id="15" name="Line 720"/>
            <p:cNvCxnSpPr/>
            <p:nvPr/>
          </p:nvCxnSpPr>
          <p:spPr bwMode="auto">
            <a:xfrm>
              <a:off x="6192" y="3810"/>
              <a:ext cx="0" cy="3427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16" name="Text Box 721"/>
            <p:cNvSpPr txBox="1">
              <a:spLocks noChangeArrowheads="1"/>
            </p:cNvSpPr>
            <p:nvPr/>
          </p:nvSpPr>
          <p:spPr bwMode="auto">
            <a:xfrm>
              <a:off x="3024" y="7237"/>
              <a:ext cx="2880" cy="82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0" rIns="91440" bIns="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Arial"/>
                  <a:ea typeface="Times New Roman"/>
                  <a:cs typeface="Times New Roman"/>
                </a:rPr>
                <a:t>  КА </a:t>
              </a:r>
              <a:r>
                <a:rPr lang="en-US" sz="1600" dirty="0" err="1"/>
                <a:t>tashqariga</a:t>
              </a:r>
              <a:r>
                <a:rPr lang="ru-RU" sz="1400" b="1" dirty="0" smtClean="0">
                  <a:effectLst/>
                  <a:latin typeface="Arial"/>
                  <a:ea typeface="Times New Roman"/>
                  <a:cs typeface="Times New Roman"/>
                </a:rPr>
                <a:t>         </a:t>
              </a:r>
              <a:r>
                <a:rPr lang="en-US" sz="1150" b="1" dirty="0" smtClean="0">
                  <a:effectLst/>
                  <a:latin typeface="Arial"/>
                  <a:ea typeface="Times New Roman"/>
                  <a:cs typeface="Times New Roman"/>
                </a:rPr>
                <a:t>		</a:t>
              </a:r>
              <a:r>
                <a:rPr lang="ru-RU" sz="1150" b="1" dirty="0" smtClean="0">
                  <a:effectLst/>
                  <a:latin typeface="Arial"/>
                  <a:ea typeface="Times New Roman"/>
                  <a:cs typeface="Times New Roman"/>
                </a:rPr>
                <a:t>   </a:t>
              </a:r>
              <a:r>
                <a:rPr lang="ru-RU" sz="1150" b="1" dirty="0">
                  <a:effectLst/>
                  <a:latin typeface="Arial"/>
                  <a:ea typeface="Times New Roman"/>
                  <a:cs typeface="Times New Roman"/>
                </a:rPr>
                <a:t>0 </a:t>
              </a:r>
              <a:endParaRPr lang="ru-RU" sz="1200" b="1" dirty="0">
                <a:effectLst/>
                <a:latin typeface="Times New Roman"/>
                <a:ea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400" dirty="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ru-RU" sz="1100" dirty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400" dirty="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ru-RU" sz="1100" dirty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ru-RU" sz="1150" b="1" dirty="0">
                  <a:effectLst/>
                  <a:latin typeface="Arial"/>
                  <a:ea typeface="Times New Roman"/>
                  <a:cs typeface="Times New Roman"/>
                </a:rPr>
                <a:t>  КА </a:t>
              </a:r>
              <a:r>
                <a:rPr lang="en-US" sz="1400" dirty="0" err="1">
                  <a:latin typeface="Arial"/>
                  <a:ea typeface="Times New Roman"/>
                  <a:cs typeface="Times New Roman"/>
                </a:rPr>
                <a:t>ichkariga</a:t>
              </a:r>
              <a:r>
                <a:rPr lang="ru-RU" sz="1400" b="1" dirty="0">
                  <a:latin typeface="Arial"/>
                  <a:ea typeface="Times New Roman"/>
                  <a:cs typeface="Times New Roman"/>
                </a:rPr>
                <a:t> </a:t>
              </a:r>
              <a:r>
                <a:rPr lang="en-US" sz="1150" b="1" dirty="0" smtClean="0">
                  <a:latin typeface="Arial"/>
                  <a:ea typeface="Times New Roman"/>
                  <a:cs typeface="Times New Roman"/>
                </a:rPr>
                <a:t>		</a:t>
              </a:r>
              <a:r>
                <a:rPr lang="ru-RU" sz="1150" b="1" dirty="0" smtClean="0">
                  <a:effectLst/>
                  <a:latin typeface="Arial"/>
                  <a:ea typeface="Times New Roman"/>
                  <a:cs typeface="Times New Roman"/>
                </a:rPr>
                <a:t>1</a:t>
              </a:r>
              <a:endParaRPr lang="ru-RU" sz="1200" b="1" dirty="0">
                <a:effectLst/>
                <a:latin typeface="Times New Roman"/>
                <a:ea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400" dirty="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ru-RU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17" name="Line 722"/>
            <p:cNvCxnSpPr/>
            <p:nvPr/>
          </p:nvCxnSpPr>
          <p:spPr bwMode="auto">
            <a:xfrm>
              <a:off x="3024" y="7591"/>
              <a:ext cx="2880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8" name="Line 723"/>
            <p:cNvCxnSpPr/>
            <p:nvPr/>
          </p:nvCxnSpPr>
          <p:spPr bwMode="auto">
            <a:xfrm>
              <a:off x="5328" y="7237"/>
              <a:ext cx="0" cy="827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9" name="Line 724"/>
            <p:cNvCxnSpPr/>
            <p:nvPr/>
          </p:nvCxnSpPr>
          <p:spPr bwMode="auto">
            <a:xfrm>
              <a:off x="5616" y="3810"/>
              <a:ext cx="0" cy="3427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grpSp>
          <p:nvGrpSpPr>
            <p:cNvPr id="20" name="Group 725"/>
            <p:cNvGrpSpPr>
              <a:grpSpLocks/>
            </p:cNvGrpSpPr>
            <p:nvPr/>
          </p:nvGrpSpPr>
          <p:grpSpPr bwMode="auto">
            <a:xfrm>
              <a:off x="2592" y="4992"/>
              <a:ext cx="2880" cy="1200"/>
              <a:chOff x="2592" y="3024"/>
              <a:chExt cx="2880" cy="1296"/>
            </a:xfrm>
          </p:grpSpPr>
          <p:sp>
            <p:nvSpPr>
              <p:cNvPr id="25" name="Text Box 726"/>
              <p:cNvSpPr txBox="1">
                <a:spLocks noChangeArrowheads="1"/>
              </p:cNvSpPr>
              <p:nvPr/>
            </p:nvSpPr>
            <p:spPr bwMode="auto">
              <a:xfrm>
                <a:off x="2592" y="3024"/>
                <a:ext cx="2880" cy="1296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ot="0" vert="horz" wrap="square" lIns="91440" tIns="0" rIns="91440" bIns="0" anchor="t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r>
                  <a:rPr lang="en-US" sz="1200" dirty="0" err="1"/>
                  <a:t>Rejim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«0</a:t>
                </a: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»               0  </a:t>
                </a:r>
                <a:r>
                  <a:rPr lang="en-US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		</a:t>
                </a:r>
                <a:r>
                  <a:rPr lang="ru-RU" sz="1150" b="1" dirty="0" smtClean="0">
                    <a:effectLst/>
                    <a:latin typeface="Arial"/>
                    <a:ea typeface="Times New Roman"/>
                    <a:cs typeface="Times New Roman"/>
                  </a:rPr>
                  <a:t>  </a:t>
                </a:r>
                <a:r>
                  <a:rPr lang="ru-RU" sz="1150" b="1" dirty="0">
                    <a:effectLst/>
                    <a:latin typeface="Arial"/>
                    <a:ea typeface="Times New Roman"/>
                    <a:cs typeface="Times New Roman"/>
                  </a:rPr>
                  <a:t>0</a:t>
                </a:r>
                <a:endParaRPr lang="ru-RU" sz="1200" b="1" dirty="0">
                  <a:effectLst/>
                  <a:latin typeface="Times New Roman"/>
                  <a:ea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r>
                  <a:rPr lang="ru-RU" sz="1150" dirty="0" smtClean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r>
                  <a:rPr lang="en-US" sz="1200" dirty="0" err="1"/>
                  <a:t>Rejim</a:t>
                </a:r>
                <a:r>
                  <a:rPr lang="ru-RU" sz="1150" dirty="0" smtClean="0">
                    <a:effectLst/>
                    <a:latin typeface="Arial"/>
                    <a:ea typeface="Calibri"/>
                    <a:cs typeface="Times New Roman"/>
                  </a:rPr>
                  <a:t>«1</a:t>
                </a: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»               0  </a:t>
                </a:r>
                <a:r>
                  <a:rPr lang="en-US" sz="1150" dirty="0" smtClean="0">
                    <a:effectLst/>
                    <a:latin typeface="Arial"/>
                    <a:ea typeface="Calibri"/>
                    <a:cs typeface="Times New Roman"/>
                  </a:rPr>
                  <a:t>		</a:t>
                </a:r>
                <a:r>
                  <a:rPr lang="ru-RU" sz="1150" dirty="0" smtClean="0">
                    <a:effectLst/>
                    <a:latin typeface="Arial"/>
                    <a:ea typeface="Calibri"/>
                    <a:cs typeface="Times New Roman"/>
                  </a:rPr>
                  <a:t>  </a:t>
                </a: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1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40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r>
                  <a:rPr lang="en-US" sz="1200" dirty="0" err="1"/>
                  <a:t>Rejim</a:t>
                </a:r>
                <a:r>
                  <a:rPr lang="ru-RU" sz="1150" dirty="0" smtClean="0">
                    <a:effectLst/>
                    <a:latin typeface="Arial"/>
                    <a:ea typeface="Calibri"/>
                    <a:cs typeface="Times New Roman"/>
                  </a:rPr>
                  <a:t>«2</a:t>
                </a: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»               1 </a:t>
                </a:r>
                <a:r>
                  <a:rPr lang="en-US" sz="1150" dirty="0" smtClean="0">
                    <a:effectLst/>
                    <a:latin typeface="Arial"/>
                    <a:ea typeface="Calibri"/>
                    <a:cs typeface="Times New Roman"/>
                  </a:rPr>
                  <a:t>		</a:t>
                </a:r>
                <a:r>
                  <a:rPr lang="ru-RU" sz="1150" dirty="0" smtClean="0">
                    <a:effectLst/>
                    <a:latin typeface="Arial"/>
                    <a:ea typeface="Calibri"/>
                    <a:cs typeface="Times New Roman"/>
                  </a:rPr>
                  <a:t>   </a:t>
                </a: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x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150" dirty="0">
                    <a:effectLst/>
                    <a:latin typeface="Arial"/>
                    <a:ea typeface="Calibri"/>
                    <a:cs typeface="Times New Roman"/>
                  </a:rPr>
                  <a:t> </a:t>
                </a:r>
                <a:endParaRPr lang="ru-RU" sz="11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26" name="Line 727"/>
              <p:cNvCxnSpPr/>
              <p:nvPr/>
            </p:nvCxnSpPr>
            <p:spPr bwMode="auto">
              <a:xfrm>
                <a:off x="4608" y="3024"/>
                <a:ext cx="0" cy="1296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27" name="Line 728"/>
              <p:cNvCxnSpPr/>
              <p:nvPr/>
            </p:nvCxnSpPr>
            <p:spPr bwMode="auto">
              <a:xfrm>
                <a:off x="2592" y="3456"/>
                <a:ext cx="288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  <p:cxnSp>
            <p:nvCxnSpPr>
              <p:cNvPr id="28" name="Line 729"/>
              <p:cNvCxnSpPr/>
              <p:nvPr/>
            </p:nvCxnSpPr>
            <p:spPr bwMode="auto">
              <a:xfrm>
                <a:off x="2592" y="3888"/>
                <a:ext cx="2880" cy="0"/>
              </a:xfrm>
              <a:prstGeom prst="line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</p:cxnSp>
        </p:grpSp>
        <p:cxnSp>
          <p:nvCxnSpPr>
            <p:cNvPr id="21" name="Line 730"/>
            <p:cNvCxnSpPr/>
            <p:nvPr/>
          </p:nvCxnSpPr>
          <p:spPr bwMode="auto">
            <a:xfrm>
              <a:off x="5328" y="3810"/>
              <a:ext cx="0" cy="1182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2" name="Line 731"/>
            <p:cNvCxnSpPr/>
            <p:nvPr/>
          </p:nvCxnSpPr>
          <p:spPr bwMode="auto">
            <a:xfrm>
              <a:off x="4896" y="3810"/>
              <a:ext cx="0" cy="1182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sp>
          <p:nvSpPr>
            <p:cNvPr id="23" name="Text Box 732"/>
            <p:cNvSpPr txBox="1">
              <a:spLocks noChangeArrowheads="1"/>
            </p:cNvSpPr>
            <p:nvPr/>
          </p:nvSpPr>
          <p:spPr bwMode="auto">
            <a:xfrm>
              <a:off x="4032" y="4047"/>
              <a:ext cx="864" cy="472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0" rIns="9144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150" dirty="0">
                  <a:effectLst/>
                  <a:latin typeface="Arial"/>
                  <a:ea typeface="Calibri"/>
                  <a:cs typeface="Times New Roman"/>
                </a:rPr>
                <a:t> </a:t>
              </a:r>
              <a:r>
                <a:rPr lang="ru-RU" sz="1150" dirty="0" smtClean="0">
                  <a:effectLst/>
                  <a:latin typeface="Arial"/>
                  <a:ea typeface="Calibri"/>
                  <a:cs typeface="Times New Roman"/>
                </a:rPr>
                <a:t> </a:t>
              </a:r>
              <a:r>
                <a:rPr lang="ru-RU" sz="1150" dirty="0">
                  <a:effectLst/>
                  <a:latin typeface="Arial"/>
                  <a:ea typeface="Calibri"/>
                  <a:cs typeface="Times New Roman"/>
                </a:rPr>
                <a:t>«1»</a:t>
              </a:r>
              <a:endParaRPr lang="ru-RU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24" name="Line 733"/>
            <p:cNvCxnSpPr/>
            <p:nvPr/>
          </p:nvCxnSpPr>
          <p:spPr bwMode="auto">
            <a:xfrm>
              <a:off x="4464" y="3810"/>
              <a:ext cx="0" cy="355"/>
            </a:xfrm>
            <a:prstGeom prst="line">
              <a:avLst/>
            </a:prstGeom>
            <a:ln>
              <a:headEnd/>
              <a:tailEnd type="triangl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</p:grpSp>
      <p:sp>
        <p:nvSpPr>
          <p:cNvPr id="49" name="Прямоугольник 48"/>
          <p:cNvSpPr/>
          <p:nvPr/>
        </p:nvSpPr>
        <p:spPr>
          <a:xfrm>
            <a:off x="2391968" y="6271920"/>
            <a:ext cx="42155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K580VV55 intеrfеysi uchun BSR fоrmаti.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370712" y="1387272"/>
            <a:ext cx="18562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КС (0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sym typeface="Symbol"/>
              </a:rPr>
              <a:t>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tashqariga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15427" y="2681953"/>
            <a:ext cx="1629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КВ  </a:t>
            </a:r>
            <a:r>
              <a:rPr lang="en-US" dirty="0" err="1"/>
              <a:t>tashqariga</a:t>
            </a:r>
            <a:endParaRPr lang="ru-RU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5327504" y="4014807"/>
            <a:ext cx="1181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Rejim</a:t>
            </a:r>
            <a:r>
              <a:rPr lang="ru-RU" dirty="0"/>
              <a:t> «0»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4876062" y="5147946"/>
            <a:ext cx="18562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КС (4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sym typeface="Symbol"/>
              </a:rPr>
              <a:t>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7)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tashqariga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4917627" y="5635696"/>
            <a:ext cx="15392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latin typeface="Arial"/>
                <a:ea typeface="Times New Roman"/>
                <a:cs typeface="Times New Roman"/>
              </a:rPr>
              <a:t>(0</a:t>
            </a:r>
            <a:r>
              <a:rPr lang="ru-RU" sz="1600" dirty="0">
                <a:latin typeface="Arial"/>
                <a:ea typeface="Times New Roman"/>
                <a:sym typeface="Symbol"/>
              </a:rPr>
              <a:t></a:t>
            </a:r>
            <a:r>
              <a:rPr lang="ru-RU" sz="1600" dirty="0">
                <a:latin typeface="Arial"/>
                <a:ea typeface="Times New Roman"/>
                <a:cs typeface="Times New Roman"/>
              </a:rPr>
              <a:t>3) </a:t>
            </a:r>
            <a:r>
              <a:rPr lang="en-US" sz="1600" dirty="0" err="1">
                <a:latin typeface="Arial"/>
                <a:ea typeface="Times New Roman"/>
                <a:cs typeface="Times New Roman"/>
              </a:rPr>
              <a:t>ichkariga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6391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3968" y="1844824"/>
            <a:ext cx="4402832" cy="4479776"/>
          </a:xfrm>
        </p:spPr>
        <p:txBody>
          <a:bodyPr/>
          <a:lstStyle/>
          <a:p>
            <a:pPr algn="just"/>
            <a:r>
              <a:rPr lang="uz-Cyrl-UZ" dirty="0">
                <a:latin typeface="Times New Roman" pitchFamily="18" charset="0"/>
                <a:cs typeface="Times New Roman" pitchFamily="18" charset="0"/>
              </a:rPr>
              <a:t>Mаsаlаn, “0” chi rеjimdа А kаnаli vа C kаnаlining kichik 4   rаzryadi bоshqаrish signаllаrini оb`еktgа uzаtish uchun, V    kаnаli vа C kаnаlining kаttа 4 rаzryadi signаllаrni оb`еktdаn qаbul qilish uchun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rnаtilgаn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xоlаt uchun BSR gа  8А kоdini uzаtish zаrur.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" name="Группа 18"/>
          <p:cNvGrpSpPr>
            <a:grpSpLocks/>
          </p:cNvGrpSpPr>
          <p:nvPr/>
        </p:nvGrpSpPr>
        <p:grpSpPr bwMode="auto">
          <a:xfrm>
            <a:off x="759380" y="3075575"/>
            <a:ext cx="3456384" cy="1994519"/>
            <a:chOff x="1872" y="9648"/>
            <a:chExt cx="2304" cy="1152"/>
          </a:xfrm>
        </p:grpSpPr>
        <p:grpSp>
          <p:nvGrpSpPr>
            <p:cNvPr id="20" name="Group 809"/>
            <p:cNvGrpSpPr>
              <a:grpSpLocks/>
            </p:cNvGrpSpPr>
            <p:nvPr/>
          </p:nvGrpSpPr>
          <p:grpSpPr bwMode="auto">
            <a:xfrm>
              <a:off x="1872" y="10368"/>
              <a:ext cx="2304" cy="432"/>
              <a:chOff x="1872" y="10080"/>
              <a:chExt cx="2304" cy="432"/>
            </a:xfrm>
          </p:grpSpPr>
          <p:sp>
            <p:nvSpPr>
              <p:cNvPr id="24" name="Rectangle 810"/>
              <p:cNvSpPr>
                <a:spLocks noChangeArrowheads="1"/>
              </p:cNvSpPr>
              <p:nvPr/>
            </p:nvSpPr>
            <p:spPr bwMode="auto">
              <a:xfrm>
                <a:off x="1872" y="10080"/>
                <a:ext cx="2304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dirty="0"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1     0    0    0   1    0    1    0</a:t>
                </a:r>
              </a:p>
            </p:txBody>
          </p:sp>
          <p:cxnSp>
            <p:nvCxnSpPr>
              <p:cNvPr id="25" name="Line 811"/>
              <p:cNvCxnSpPr/>
              <p:nvPr/>
            </p:nvCxnSpPr>
            <p:spPr bwMode="auto">
              <a:xfrm>
                <a:off x="2160" y="10080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" name="Line 812"/>
              <p:cNvCxnSpPr/>
              <p:nvPr/>
            </p:nvCxnSpPr>
            <p:spPr bwMode="auto">
              <a:xfrm>
                <a:off x="2448" y="10080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7" name="Line 813"/>
              <p:cNvCxnSpPr/>
              <p:nvPr/>
            </p:nvCxnSpPr>
            <p:spPr bwMode="auto">
              <a:xfrm>
                <a:off x="2736" y="10080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Line 814"/>
              <p:cNvCxnSpPr/>
              <p:nvPr/>
            </p:nvCxnSpPr>
            <p:spPr bwMode="auto">
              <a:xfrm>
                <a:off x="3024" y="10080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Line 815"/>
              <p:cNvCxnSpPr/>
              <p:nvPr/>
            </p:nvCxnSpPr>
            <p:spPr bwMode="auto">
              <a:xfrm>
                <a:off x="3312" y="10080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Line 816"/>
              <p:cNvCxnSpPr/>
              <p:nvPr/>
            </p:nvCxnSpPr>
            <p:spPr bwMode="auto">
              <a:xfrm>
                <a:off x="3600" y="10080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Line 817"/>
              <p:cNvCxnSpPr/>
              <p:nvPr/>
            </p:nvCxnSpPr>
            <p:spPr bwMode="auto">
              <a:xfrm>
                <a:off x="3888" y="10080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1" name="AutoShape 818"/>
            <p:cNvSpPr>
              <a:spLocks/>
            </p:cNvSpPr>
            <p:nvPr/>
          </p:nvSpPr>
          <p:spPr bwMode="auto">
            <a:xfrm rot="5400000">
              <a:off x="2376" y="9576"/>
              <a:ext cx="144" cy="1152"/>
            </a:xfrm>
            <a:prstGeom prst="leftBrace">
              <a:avLst>
                <a:gd name="adj1" fmla="val 6666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2" name="AutoShape 819"/>
            <p:cNvSpPr>
              <a:spLocks/>
            </p:cNvSpPr>
            <p:nvPr/>
          </p:nvSpPr>
          <p:spPr bwMode="auto">
            <a:xfrm rot="5400000">
              <a:off x="3528" y="9576"/>
              <a:ext cx="144" cy="1152"/>
            </a:xfrm>
            <a:prstGeom prst="leftBrace">
              <a:avLst>
                <a:gd name="adj1" fmla="val 6666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3" name="Text Box 820"/>
            <p:cNvSpPr txBox="1">
              <a:spLocks noChangeArrowheads="1"/>
            </p:cNvSpPr>
            <p:nvPr/>
          </p:nvSpPr>
          <p:spPr bwMode="auto">
            <a:xfrm>
              <a:off x="2160" y="9648"/>
              <a:ext cx="1872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350" b="1" dirty="0">
                  <a:effectLst/>
                  <a:latin typeface="Calibri"/>
                  <a:ea typeface="Calibri"/>
                  <a:cs typeface="Times New Roman"/>
                </a:rPr>
                <a:t>  </a:t>
              </a:r>
              <a:r>
                <a:rPr lang="ru-RU" sz="1550" dirty="0" smtClean="0">
                  <a:effectLst/>
                  <a:latin typeface="Calibri"/>
                  <a:ea typeface="Calibri"/>
                  <a:cs typeface="Times New Roman"/>
                </a:rPr>
                <a:t>8        </a:t>
              </a:r>
              <a:r>
                <a:rPr lang="en-US" sz="1550" dirty="0" smtClean="0">
                  <a:effectLst/>
                  <a:latin typeface="Calibri"/>
                  <a:ea typeface="Calibri"/>
                  <a:cs typeface="Times New Roman"/>
                </a:rPr>
                <a:t>      </a:t>
              </a:r>
              <a:r>
                <a:rPr lang="ru-RU" sz="1550" dirty="0" smtClean="0">
                  <a:effectLst/>
                  <a:latin typeface="Calibri"/>
                  <a:ea typeface="Calibri"/>
                  <a:cs typeface="Times New Roman"/>
                </a:rPr>
                <a:t>   </a:t>
              </a:r>
              <a:r>
                <a:rPr lang="en-US" sz="1550" dirty="0" smtClean="0">
                  <a:effectLst/>
                  <a:latin typeface="Calibri"/>
                  <a:ea typeface="Calibri"/>
                  <a:cs typeface="Times New Roman"/>
                </a:rPr>
                <a:t>                   </a:t>
              </a:r>
              <a:r>
                <a:rPr lang="ru-RU" sz="1550" dirty="0" smtClean="0">
                  <a:effectLst/>
                  <a:latin typeface="Calibri"/>
                  <a:ea typeface="Calibri"/>
                  <a:cs typeface="Times New Roman"/>
                </a:rPr>
                <a:t>      </a:t>
              </a:r>
              <a:r>
                <a:rPr lang="ru-RU" sz="1550" dirty="0">
                  <a:effectLst/>
                  <a:latin typeface="Calibri"/>
                  <a:ea typeface="Calibri"/>
                  <a:cs typeface="Times New Roman"/>
                </a:rPr>
                <a:t>А</a:t>
              </a:r>
              <a:endParaRPr lang="ru-RU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808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5266928" cy="4536504"/>
          </a:xfrm>
        </p:spPr>
        <p:txBody>
          <a:bodyPr>
            <a:normAutofit/>
          </a:bodyPr>
          <a:lstStyle/>
          <a:p>
            <a:pPr algn="just"/>
            <a:r>
              <a:rPr lang="uz-Cyrl-UZ" dirty="0">
                <a:latin typeface="Times New Roman" pitchFamily="18" charset="0"/>
                <a:cs typeface="Times New Roman" pitchFamily="18" charset="0"/>
              </a:rPr>
              <a:t>Mikrоprotsessor bilаn pаrаllеl intеrfеys kаnаllаri yoki BSR оrаsidа mа`lumоt аlmаshinish jаrаyoni  А0, А1, RD, WR signаllаri оrqаli bоshqаrilаdi. Mikrоprotsessordаn аxbоrоtni intеrfеys kаnаllаridаn birigа yoki BSR gа yozishni WR signаli,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qishni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esа RD signаli bоshqаrаdi. Kаnаllаrni аdrеslаsh kоdlаri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uyidаgi jаdvаldа kеltirilgаn.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992257"/>
              </p:ext>
            </p:extLst>
          </p:nvPr>
        </p:nvGraphicFramePr>
        <p:xfrm>
          <a:off x="5724128" y="1484784"/>
          <a:ext cx="3222857" cy="32403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48183"/>
                <a:gridCol w="848183"/>
                <a:gridCol w="1526491"/>
              </a:tblGrid>
              <a:tr h="648072"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А1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Kаnаl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48072"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0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KА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48072"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KV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48072"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KS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48072"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BSR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312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3106688" cy="4229824"/>
          </a:xfrm>
        </p:spPr>
        <p:txBody>
          <a:bodyPr/>
          <a:lstStyle/>
          <a:p>
            <a:r>
              <a:rPr lang="uz-Cyrl-UZ" dirty="0"/>
              <a:t>Kеtmа-kеt intеrfеys ishlаsh prinsipi bilаn tаnishishni K580VV51 kаttа intеgrаl sxеmаsi misоlidа </a:t>
            </a:r>
            <a:r>
              <a:rPr lang="uz-Cyrl-UZ" dirty="0" smtClean="0"/>
              <a:t>k</a:t>
            </a:r>
            <a:r>
              <a:rPr lang="en-US" dirty="0" smtClean="0"/>
              <a:t>o`</a:t>
            </a:r>
            <a:r>
              <a:rPr lang="uz-Cyrl-UZ" dirty="0" smtClean="0"/>
              <a:t>rib </a:t>
            </a:r>
            <a:r>
              <a:rPr lang="uz-Cyrl-UZ" dirty="0"/>
              <a:t>chiqаmiz.</a:t>
            </a:r>
            <a:endParaRPr lang="ru-RU" dirty="0"/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4355464" y="2455894"/>
            <a:ext cx="3816936" cy="4069450"/>
            <a:chOff x="2592" y="1152"/>
            <a:chExt cx="4729" cy="3456"/>
          </a:xfrm>
        </p:grpSpPr>
        <p:sp>
          <p:nvSpPr>
            <p:cNvPr id="5" name="AutoShape 780"/>
            <p:cNvSpPr>
              <a:spLocks noChangeArrowheads="1"/>
            </p:cNvSpPr>
            <p:nvPr/>
          </p:nvSpPr>
          <p:spPr bwMode="auto">
            <a:xfrm>
              <a:off x="4046" y="1581"/>
              <a:ext cx="284" cy="621"/>
            </a:xfrm>
            <a:prstGeom prst="upDownArrow">
              <a:avLst>
                <a:gd name="adj1" fmla="val 50000"/>
                <a:gd name="adj2" fmla="val 43732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6" name="Line 781"/>
            <p:cNvCxnSpPr/>
            <p:nvPr/>
          </p:nvCxnSpPr>
          <p:spPr bwMode="auto">
            <a:xfrm>
              <a:off x="4898" y="1609"/>
              <a:ext cx="0" cy="6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" name="Line 782"/>
            <p:cNvCxnSpPr/>
            <p:nvPr/>
          </p:nvCxnSpPr>
          <p:spPr bwMode="auto">
            <a:xfrm>
              <a:off x="5324" y="1585"/>
              <a:ext cx="0" cy="6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" name="Line 783"/>
            <p:cNvCxnSpPr/>
            <p:nvPr/>
          </p:nvCxnSpPr>
          <p:spPr bwMode="auto">
            <a:xfrm>
              <a:off x="5750" y="1585"/>
              <a:ext cx="0" cy="6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Line 784"/>
            <p:cNvCxnSpPr/>
            <p:nvPr/>
          </p:nvCxnSpPr>
          <p:spPr bwMode="auto">
            <a:xfrm>
              <a:off x="6176" y="1585"/>
              <a:ext cx="0" cy="6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" name="Text Box 785"/>
            <p:cNvSpPr txBox="1">
              <a:spLocks noChangeArrowheads="1"/>
            </p:cNvSpPr>
            <p:nvPr/>
          </p:nvSpPr>
          <p:spPr bwMode="auto">
            <a:xfrm>
              <a:off x="3272" y="1152"/>
              <a:ext cx="3359" cy="38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marL="179705">
                <a:spcAft>
                  <a:spcPts val="600"/>
                </a:spcAft>
              </a:pPr>
              <a:r>
                <a:rPr lang="ru-RU" sz="1150" dirty="0">
                  <a:effectLst/>
                  <a:latin typeface="Times New Roman"/>
                  <a:ea typeface="Times New Roman"/>
                </a:rPr>
                <a:t>       </a:t>
              </a:r>
              <a:r>
                <a:rPr lang="ru-RU" sz="1150" dirty="0" smtClean="0">
                  <a:effectLst/>
                  <a:latin typeface="Times New Roman"/>
                  <a:ea typeface="Times New Roman"/>
                </a:rPr>
                <a:t>М</a:t>
              </a:r>
              <a:r>
                <a:rPr lang="en-US" sz="1150" dirty="0" err="1" smtClean="0">
                  <a:effectLst/>
                  <a:latin typeface="Times New Roman"/>
                  <a:ea typeface="Times New Roman"/>
                </a:rPr>
                <a:t>Sh</a:t>
              </a:r>
              <a:r>
                <a:rPr lang="ru-RU" sz="1150" dirty="0" smtClean="0">
                  <a:effectLst/>
                  <a:latin typeface="Times New Roman"/>
                  <a:ea typeface="Times New Roman"/>
                </a:rPr>
                <a:t>     </a:t>
              </a:r>
              <a:r>
                <a:rPr lang="ru-RU" sz="1150" dirty="0">
                  <a:effectLst/>
                  <a:latin typeface="Times New Roman"/>
                  <a:ea typeface="Times New Roman"/>
                </a:rPr>
                <a:t>А0  </a:t>
              </a:r>
              <a:r>
                <a:rPr lang="en-US" sz="1150" dirty="0">
                  <a:effectLst/>
                  <a:latin typeface="Times New Roman"/>
                  <a:ea typeface="Times New Roman"/>
                </a:rPr>
                <a:t>RD</a:t>
              </a:r>
              <a:r>
                <a:rPr lang="ru-RU" sz="1150" dirty="0">
                  <a:effectLst/>
                  <a:latin typeface="Times New Roman"/>
                  <a:ea typeface="Times New Roman"/>
                </a:rPr>
                <a:t>   </a:t>
              </a:r>
              <a:r>
                <a:rPr lang="en-US" sz="1150" dirty="0">
                  <a:effectLst/>
                  <a:latin typeface="Times New Roman"/>
                  <a:ea typeface="Times New Roman"/>
                </a:rPr>
                <a:t>WR </a:t>
              </a:r>
              <a:r>
                <a:rPr lang="ru-RU" sz="1150" dirty="0">
                  <a:effectLst/>
                  <a:latin typeface="Times New Roman"/>
                  <a:ea typeface="Times New Roman"/>
                </a:rPr>
                <a:t>  </a:t>
              </a:r>
              <a:r>
                <a:rPr lang="en-US" sz="1150" dirty="0">
                  <a:effectLst/>
                  <a:latin typeface="Times New Roman"/>
                  <a:ea typeface="Times New Roman"/>
                </a:rPr>
                <a:t>C</a:t>
              </a:r>
              <a:endParaRPr lang="ru-RU" sz="800" dirty="0">
                <a:effectLst/>
                <a:latin typeface="Times New Roman"/>
                <a:ea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950" dirty="0">
                  <a:effectLst/>
                  <a:latin typeface="Calibri"/>
                  <a:ea typeface="Calibri"/>
                  <a:cs typeface="Times New Roman"/>
                </a:rPr>
                <a:t> </a:t>
              </a:r>
              <a:endParaRPr lang="ru-RU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1" name="Rectangle 786"/>
            <p:cNvSpPr>
              <a:spLocks noChangeArrowheads="1"/>
            </p:cNvSpPr>
            <p:nvPr/>
          </p:nvSpPr>
          <p:spPr bwMode="auto">
            <a:xfrm>
              <a:off x="3629" y="2237"/>
              <a:ext cx="3692" cy="13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2" name="Text Box 787"/>
            <p:cNvSpPr txBox="1">
              <a:spLocks noChangeArrowheads="1"/>
            </p:cNvSpPr>
            <p:nvPr/>
          </p:nvSpPr>
          <p:spPr bwMode="auto">
            <a:xfrm>
              <a:off x="3629" y="3116"/>
              <a:ext cx="3692" cy="50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350" dirty="0" smtClean="0">
                  <a:effectLst/>
                  <a:latin typeface="Calibri"/>
                  <a:ea typeface="Calibri"/>
                  <a:cs typeface="Times New Roman"/>
                </a:rPr>
                <a:t>QQB</a:t>
              </a:r>
              <a:r>
                <a:rPr lang="ru-RU" sz="1350" dirty="0" smtClean="0">
                  <a:effectLst/>
                  <a:latin typeface="Calibri"/>
                  <a:ea typeface="Calibri"/>
                  <a:cs typeface="Times New Roman"/>
                </a:rPr>
                <a:t>           </a:t>
              </a:r>
              <a:r>
                <a:rPr lang="en-US" sz="1350" dirty="0" smtClean="0">
                  <a:effectLst/>
                  <a:latin typeface="Calibri"/>
                  <a:ea typeface="Calibri"/>
                  <a:cs typeface="Times New Roman"/>
                </a:rPr>
                <a:t>UB                </a:t>
              </a:r>
              <a:r>
                <a:rPr lang="en-US" sz="1350" dirty="0" smtClean="0">
                  <a:latin typeface="Calibri"/>
                  <a:ea typeface="Calibri"/>
                  <a:cs typeface="Times New Roman"/>
                </a:rPr>
                <a:t>TQ</a:t>
              </a:r>
              <a:r>
                <a:rPr lang="ru-RU" sz="1350" dirty="0" smtClean="0">
                  <a:effectLst/>
                  <a:latin typeface="Calibri"/>
                  <a:ea typeface="Calibri"/>
                  <a:cs typeface="Times New Roman"/>
                </a:rPr>
                <a:t>ХТ</a:t>
              </a:r>
              <a:r>
                <a:rPr lang="en-US" sz="1350" dirty="0" smtClean="0">
                  <a:effectLst/>
                  <a:latin typeface="Calibri"/>
                  <a:ea typeface="Calibri"/>
                  <a:cs typeface="Times New Roman"/>
                </a:rPr>
                <a:t>B</a:t>
              </a:r>
              <a:endParaRPr lang="ru-RU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3" name="Text Box 788"/>
            <p:cNvSpPr txBox="1">
              <a:spLocks noChangeArrowheads="1"/>
            </p:cNvSpPr>
            <p:nvPr/>
          </p:nvSpPr>
          <p:spPr bwMode="auto">
            <a:xfrm>
              <a:off x="5901" y="2237"/>
              <a:ext cx="1420" cy="50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350" dirty="0" smtClean="0">
                  <a:effectLst/>
                  <a:latin typeface="Times New Roman"/>
                  <a:ea typeface="Times New Roman"/>
                  <a:cs typeface="Times New Roman"/>
                </a:rPr>
                <a:t>BSR</a:t>
              </a:r>
              <a:endParaRPr lang="ru-RU" sz="1400" dirty="0">
                <a:effectLst/>
                <a:latin typeface="Arial"/>
                <a:ea typeface="Times New Roman"/>
                <a:cs typeface="Times New Roman"/>
              </a:endParaRPr>
            </a:p>
          </p:txBody>
        </p:sp>
        <p:cxnSp>
          <p:nvCxnSpPr>
            <p:cNvPr id="14" name="Line 789"/>
            <p:cNvCxnSpPr/>
            <p:nvPr/>
          </p:nvCxnSpPr>
          <p:spPr bwMode="auto">
            <a:xfrm>
              <a:off x="4765" y="3116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" name="Line 790"/>
            <p:cNvCxnSpPr/>
            <p:nvPr/>
          </p:nvCxnSpPr>
          <p:spPr bwMode="auto">
            <a:xfrm>
              <a:off x="6043" y="3116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Line 791"/>
            <p:cNvCxnSpPr/>
            <p:nvPr/>
          </p:nvCxnSpPr>
          <p:spPr bwMode="auto">
            <a:xfrm>
              <a:off x="3061" y="2739"/>
              <a:ext cx="56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Line 792"/>
            <p:cNvCxnSpPr/>
            <p:nvPr/>
          </p:nvCxnSpPr>
          <p:spPr bwMode="auto">
            <a:xfrm flipV="1">
              <a:off x="3913" y="3618"/>
              <a:ext cx="0" cy="37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Line 793"/>
            <p:cNvCxnSpPr/>
            <p:nvPr/>
          </p:nvCxnSpPr>
          <p:spPr bwMode="auto">
            <a:xfrm flipV="1">
              <a:off x="4339" y="3618"/>
              <a:ext cx="0" cy="37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Line 794"/>
            <p:cNvCxnSpPr/>
            <p:nvPr/>
          </p:nvCxnSpPr>
          <p:spPr bwMode="auto">
            <a:xfrm>
              <a:off x="5049" y="3618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Line 795"/>
            <p:cNvCxnSpPr/>
            <p:nvPr/>
          </p:nvCxnSpPr>
          <p:spPr bwMode="auto">
            <a:xfrm>
              <a:off x="5333" y="3618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Line 796"/>
            <p:cNvCxnSpPr/>
            <p:nvPr/>
          </p:nvCxnSpPr>
          <p:spPr bwMode="auto">
            <a:xfrm flipV="1">
              <a:off x="5617" y="3618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Line 797"/>
            <p:cNvCxnSpPr/>
            <p:nvPr/>
          </p:nvCxnSpPr>
          <p:spPr bwMode="auto">
            <a:xfrm>
              <a:off x="6185" y="3618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Line 798"/>
            <p:cNvCxnSpPr/>
            <p:nvPr/>
          </p:nvCxnSpPr>
          <p:spPr bwMode="auto">
            <a:xfrm>
              <a:off x="6753" y="3618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Line 799"/>
            <p:cNvCxnSpPr/>
            <p:nvPr/>
          </p:nvCxnSpPr>
          <p:spPr bwMode="auto">
            <a:xfrm flipV="1">
              <a:off x="6469" y="3618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Line 800"/>
            <p:cNvCxnSpPr/>
            <p:nvPr/>
          </p:nvCxnSpPr>
          <p:spPr bwMode="auto">
            <a:xfrm flipV="1">
              <a:off x="7037" y="3618"/>
              <a:ext cx="0" cy="5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" name="Text Box 801"/>
            <p:cNvSpPr txBox="1">
              <a:spLocks noChangeArrowheads="1"/>
            </p:cNvSpPr>
            <p:nvPr/>
          </p:nvSpPr>
          <p:spPr bwMode="auto">
            <a:xfrm>
              <a:off x="6511" y="4219"/>
              <a:ext cx="469" cy="38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350">
                  <a:effectLst/>
                  <a:latin typeface="Calibri"/>
                  <a:ea typeface="Calibri"/>
                  <a:cs typeface="Times New Roman"/>
                </a:rPr>
                <a:t>U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7" name="Text Box 802"/>
            <p:cNvSpPr txBox="1">
              <a:spLocks noChangeArrowheads="1"/>
            </p:cNvSpPr>
            <p:nvPr/>
          </p:nvSpPr>
          <p:spPr bwMode="auto">
            <a:xfrm>
              <a:off x="3776" y="4107"/>
              <a:ext cx="2448" cy="35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350">
                  <a:effectLst/>
                  <a:latin typeface="Calibri"/>
                  <a:ea typeface="Calibri"/>
                  <a:cs typeface="Times New Roman"/>
                </a:rPr>
                <a:t>м    </a:t>
              </a:r>
              <a:r>
                <a:rPr lang="uz-Cyrl-UZ" sz="1350">
                  <a:effectLst/>
                  <a:latin typeface="Calibri"/>
                  <a:ea typeface="Calibri"/>
                  <a:cs typeface="Times New Roman"/>
                </a:rPr>
                <a:t>б</a:t>
              </a:r>
              <a:r>
                <a:rPr lang="ru-RU" sz="1350">
                  <a:effectLst/>
                  <a:latin typeface="Calibri"/>
                  <a:ea typeface="Calibri"/>
                  <a:cs typeface="Times New Roman"/>
                </a:rPr>
                <a:t>       </a:t>
              </a:r>
              <a:r>
                <a:rPr lang="uz-Cyrl-UZ" sz="1350">
                  <a:effectLst/>
                  <a:latin typeface="Calibri"/>
                  <a:ea typeface="Calibri"/>
                  <a:cs typeface="Times New Roman"/>
                </a:rPr>
                <a:t> ч</a:t>
              </a:r>
              <a:r>
                <a:rPr lang="ru-RU" sz="1350">
                  <a:effectLst/>
                  <a:latin typeface="Calibri"/>
                  <a:ea typeface="Calibri"/>
                  <a:cs typeface="Times New Roman"/>
                </a:rPr>
                <a:t>  </a:t>
              </a:r>
              <a:r>
                <a:rPr lang="uz-Cyrl-UZ" sz="1350">
                  <a:effectLst/>
                  <a:latin typeface="Calibri"/>
                  <a:ea typeface="Calibri"/>
                  <a:cs typeface="Times New Roman"/>
                </a:rPr>
                <a:t> к  </a:t>
              </a:r>
              <a:r>
                <a:rPr lang="ru-RU" sz="1350">
                  <a:effectLst/>
                  <a:latin typeface="Calibri"/>
                  <a:ea typeface="Calibri"/>
                  <a:cs typeface="Times New Roman"/>
                </a:rPr>
                <a:t>с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8" name="Text Box 803"/>
            <p:cNvSpPr txBox="1">
              <a:spLocks noChangeArrowheads="1"/>
            </p:cNvSpPr>
            <p:nvPr/>
          </p:nvSpPr>
          <p:spPr bwMode="auto">
            <a:xfrm>
              <a:off x="2592" y="2600"/>
              <a:ext cx="469" cy="24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150">
                  <a:effectLst/>
                  <a:latin typeface="Calibri"/>
                  <a:ea typeface="Calibri"/>
                  <a:cs typeface="Times New Roman"/>
                </a:rPr>
                <a:t>CS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992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052736"/>
            <a:ext cx="8229600" cy="438912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l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uz-Cyrl-UZ" dirty="0">
                <a:solidFill>
                  <a:schemeClr val="tx1"/>
                </a:solidFill>
              </a:rPr>
              <a:t>QQB – qаbul qilish blоki, UB – uzаtish blоki, TQXTB – tаshqi qurilmа xоlаtini tеkshirish blоki; m – mа`lumоtlаr kirishi, ch – mа`lumоtlаr chiqishi, k – uzаtish jаrаyoni tugugаnligini </a:t>
            </a:r>
            <a:r>
              <a:rPr lang="uz-Cyrl-UZ" dirty="0" smtClean="0">
                <a:solidFill>
                  <a:schemeClr val="tx1"/>
                </a:solidFill>
              </a:rPr>
              <a:t>k</a:t>
            </a:r>
            <a:r>
              <a:rPr lang="en-US" dirty="0" smtClean="0">
                <a:solidFill>
                  <a:schemeClr val="tx1"/>
                </a:solidFill>
              </a:rPr>
              <a:t>o`</a:t>
            </a:r>
            <a:r>
              <a:rPr lang="uz-Cyrl-UZ" dirty="0" smtClean="0">
                <a:solidFill>
                  <a:schemeClr val="tx1"/>
                </a:solidFill>
              </a:rPr>
              <a:t>rsаtuvchi </a:t>
            </a:r>
            <a:r>
              <a:rPr lang="uz-Cyrl-UZ" dirty="0">
                <a:solidFill>
                  <a:schemeClr val="tx1"/>
                </a:solidFill>
              </a:rPr>
              <a:t>signаl, b – uzаtishni bоshqаrish signаli, s – sinxrоnlаsh signаli,  U- signаllаr </a:t>
            </a:r>
            <a:r>
              <a:rPr lang="uz-Cyrl-UZ" dirty="0" smtClean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o`</a:t>
            </a:r>
            <a:r>
              <a:rPr lang="uz-Cyrl-UZ" dirty="0" smtClean="0">
                <a:solidFill>
                  <a:schemeClr val="tx1"/>
                </a:solidFill>
              </a:rPr>
              <a:t>plаmi </a:t>
            </a:r>
            <a:r>
              <a:rPr lang="uz-Cyrl-UZ" dirty="0">
                <a:solidFill>
                  <a:schemeClr val="tx1"/>
                </a:solidFill>
              </a:rPr>
              <a:t>tаshqi qurilmа vа kеtmа-kеt intеrfеysning </a:t>
            </a:r>
            <a:r>
              <a:rPr lang="en-US" dirty="0" smtClean="0">
                <a:solidFill>
                  <a:schemeClr val="tx1"/>
                </a:solidFill>
              </a:rPr>
              <a:t>o`</a:t>
            </a:r>
            <a:r>
              <a:rPr lang="uz-Cyrl-UZ" dirty="0" smtClean="0">
                <a:solidFill>
                  <a:schemeClr val="tx1"/>
                </a:solidFill>
              </a:rPr>
              <a:t>zаrо </a:t>
            </a:r>
            <a:r>
              <a:rPr lang="uz-Cyrl-UZ" dirty="0">
                <a:solidFill>
                  <a:schemeClr val="tx1"/>
                </a:solidFill>
              </a:rPr>
              <a:t>uzаtish vа qаbul qilishgа tаyyorligini </a:t>
            </a:r>
            <a:r>
              <a:rPr lang="uz-Cyrl-UZ" dirty="0" smtClean="0">
                <a:solidFill>
                  <a:schemeClr val="tx1"/>
                </a:solidFill>
              </a:rPr>
              <a:t>s</a:t>
            </a:r>
            <a:r>
              <a:rPr lang="en-US" dirty="0" smtClean="0">
                <a:solidFill>
                  <a:schemeClr val="tx1"/>
                </a:solidFill>
              </a:rPr>
              <a:t>o`</a:t>
            </a:r>
            <a:r>
              <a:rPr lang="uz-Cyrl-UZ" dirty="0" smtClean="0">
                <a:solidFill>
                  <a:schemeClr val="tx1"/>
                </a:solidFill>
              </a:rPr>
              <a:t>rоqlаsh </a:t>
            </a:r>
            <a:r>
              <a:rPr lang="uz-Cyrl-UZ" dirty="0">
                <a:solidFill>
                  <a:schemeClr val="tx1"/>
                </a:solidFill>
              </a:rPr>
              <a:t>vа tаsdiqlаsh signаllаri.</a:t>
            </a:r>
            <a:endParaRPr lang="ru-RU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060848"/>
            <a:ext cx="8229600" cy="2429624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580VV51 kеtmа-kеt prinsipdа ishlоvchi intеrfеysni 5 xil rеjimdаn biridа ishlаsh uchun prоgrаmmаlаshtirish mumkin: sinxrоn uzаtish rеjimi; tаshqi sinxrоnizаsiya аsоsidа uzаtish rеjimi; sinxrоn qаbul qilish rеjimi; аsinxrоn uzаtish rеjimi; аsinxrоn qаbul qilish rеjimi.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38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6875" y="332656"/>
            <a:ext cx="7381740" cy="197788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400" dirty="0" smtClean="0">
                <a:solidFill>
                  <a:schemeClr val="tx1"/>
                </a:solidFill>
              </a:rPr>
              <a:t>  </a:t>
            </a:r>
            <a:r>
              <a:rPr lang="uz-Cyrl-UZ" sz="4400" dirty="0" smtClean="0">
                <a:solidFill>
                  <a:schemeClr val="tx1"/>
                </a:solidFill>
              </a:rPr>
              <a:t>Intеrfеyslаrning </a:t>
            </a:r>
            <a:r>
              <a:rPr lang="uz-Cyrl-UZ" sz="4400" dirty="0">
                <a:solidFill>
                  <a:schemeClr val="tx1"/>
                </a:solidFill>
              </a:rPr>
              <a:t>sistеmа shinаlаrigа ulаnish sxеmаsi.</a:t>
            </a:r>
            <a:r>
              <a:rPr lang="ru-RU" sz="4400" dirty="0">
                <a:solidFill>
                  <a:schemeClr val="tx1"/>
                </a:solidFill>
              </a:rPr>
              <a:t/>
            </a:r>
            <a:br>
              <a:rPr lang="ru-RU" sz="4400" dirty="0">
                <a:solidFill>
                  <a:schemeClr val="tx1"/>
                </a:solidFill>
              </a:rPr>
            </a:br>
            <a:endParaRPr lang="ru-RU" sz="4400" dirty="0">
              <a:solidFill>
                <a:schemeClr val="tx1"/>
              </a:solidFill>
            </a:endParaRP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703705" y="-3651601"/>
            <a:ext cx="5736590" cy="5125"/>
            <a:chOff x="1591" y="10510"/>
            <a:chExt cx="9034" cy="5125"/>
          </a:xfrm>
        </p:grpSpPr>
        <p:cxnSp>
          <p:nvCxnSpPr>
            <p:cNvPr id="5" name="Line 735"/>
            <p:cNvCxnSpPr/>
            <p:nvPr/>
          </p:nvCxnSpPr>
          <p:spPr bwMode="auto">
            <a:xfrm>
              <a:off x="1615" y="10823"/>
              <a:ext cx="835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" name="Line 736"/>
            <p:cNvCxnSpPr/>
            <p:nvPr/>
          </p:nvCxnSpPr>
          <p:spPr bwMode="auto">
            <a:xfrm>
              <a:off x="1615" y="11091"/>
              <a:ext cx="835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" name="Line 737"/>
            <p:cNvCxnSpPr/>
            <p:nvPr/>
          </p:nvCxnSpPr>
          <p:spPr bwMode="auto">
            <a:xfrm>
              <a:off x="1591" y="10576"/>
              <a:ext cx="835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" name="AutoShape 738"/>
            <p:cNvSpPr>
              <a:spLocks noChangeArrowheads="1"/>
            </p:cNvSpPr>
            <p:nvPr/>
          </p:nvSpPr>
          <p:spPr bwMode="auto">
            <a:xfrm>
              <a:off x="2698" y="10569"/>
              <a:ext cx="142" cy="1278"/>
            </a:xfrm>
            <a:prstGeom prst="upDownArrow">
              <a:avLst>
                <a:gd name="adj1" fmla="val 50000"/>
                <a:gd name="adj2" fmla="val 18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9" name="AutoShape 739"/>
            <p:cNvSpPr>
              <a:spLocks noChangeArrowheads="1"/>
            </p:cNvSpPr>
            <p:nvPr/>
          </p:nvSpPr>
          <p:spPr bwMode="auto">
            <a:xfrm>
              <a:off x="6674" y="10579"/>
              <a:ext cx="142" cy="1278"/>
            </a:xfrm>
            <a:prstGeom prst="upDownArrow">
              <a:avLst>
                <a:gd name="adj1" fmla="val 50000"/>
                <a:gd name="adj2" fmla="val 18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10" name="Line 740"/>
            <p:cNvCxnSpPr/>
            <p:nvPr/>
          </p:nvCxnSpPr>
          <p:spPr bwMode="auto">
            <a:xfrm>
              <a:off x="3266" y="10828"/>
              <a:ext cx="0" cy="9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" name="Line 741"/>
            <p:cNvCxnSpPr/>
            <p:nvPr/>
          </p:nvCxnSpPr>
          <p:spPr bwMode="auto">
            <a:xfrm>
              <a:off x="3550" y="10833"/>
              <a:ext cx="0" cy="9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Line 742"/>
            <p:cNvCxnSpPr/>
            <p:nvPr/>
          </p:nvCxnSpPr>
          <p:spPr bwMode="auto">
            <a:xfrm>
              <a:off x="7242" y="10828"/>
              <a:ext cx="0" cy="9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" name="Rectangle 743"/>
            <p:cNvSpPr>
              <a:spLocks noChangeArrowheads="1"/>
            </p:cNvSpPr>
            <p:nvPr/>
          </p:nvSpPr>
          <p:spPr bwMode="auto">
            <a:xfrm>
              <a:off x="6248" y="11801"/>
              <a:ext cx="3124" cy="12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4" name="Text Box 744"/>
            <p:cNvSpPr txBox="1">
              <a:spLocks noChangeArrowheads="1"/>
            </p:cNvSpPr>
            <p:nvPr/>
          </p:nvSpPr>
          <p:spPr bwMode="auto">
            <a:xfrm>
              <a:off x="2130" y="12653"/>
              <a:ext cx="3124" cy="42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950">
                  <a:effectLst/>
                  <a:latin typeface="Calibri"/>
                  <a:ea typeface="Calibri"/>
                  <a:cs typeface="Times New Roman"/>
                </a:rPr>
                <a:t>     </a:t>
              </a: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А                 В            С         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5" name="Text Box 745"/>
            <p:cNvSpPr txBox="1">
              <a:spLocks noChangeArrowheads="1"/>
            </p:cNvSpPr>
            <p:nvPr/>
          </p:nvSpPr>
          <p:spPr bwMode="auto">
            <a:xfrm>
              <a:off x="6248" y="12653"/>
              <a:ext cx="3124" cy="42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950">
                  <a:effectLst/>
                  <a:latin typeface="Calibri"/>
                  <a:ea typeface="Calibri"/>
                  <a:cs typeface="Times New Roman"/>
                </a:rPr>
                <a:t>  </a:t>
              </a: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ККБ            УБ     </a:t>
              </a:r>
              <a:r>
                <a:rPr lang="en-US" sz="1150">
                  <a:effectLst/>
                  <a:latin typeface="Calibri"/>
                  <a:ea typeface="Calibri"/>
                  <a:cs typeface="Times New Roman"/>
                </a:rPr>
                <a:t>  </a:t>
              </a: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  ТКХТБ  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16" name="Line 746"/>
            <p:cNvCxnSpPr/>
            <p:nvPr/>
          </p:nvCxnSpPr>
          <p:spPr bwMode="auto">
            <a:xfrm>
              <a:off x="3124" y="12653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Line 747"/>
            <p:cNvCxnSpPr/>
            <p:nvPr/>
          </p:nvCxnSpPr>
          <p:spPr bwMode="auto">
            <a:xfrm>
              <a:off x="4260" y="12653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Line 748"/>
            <p:cNvCxnSpPr/>
            <p:nvPr/>
          </p:nvCxnSpPr>
          <p:spPr bwMode="auto">
            <a:xfrm>
              <a:off x="7242" y="12653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Line 749"/>
            <p:cNvCxnSpPr/>
            <p:nvPr/>
          </p:nvCxnSpPr>
          <p:spPr bwMode="auto">
            <a:xfrm>
              <a:off x="8378" y="12653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Text Box 750"/>
            <p:cNvSpPr txBox="1">
              <a:spLocks noChangeArrowheads="1"/>
            </p:cNvSpPr>
            <p:nvPr/>
          </p:nvSpPr>
          <p:spPr bwMode="auto">
            <a:xfrm>
              <a:off x="2130" y="11801"/>
              <a:ext cx="3124" cy="85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50">
                  <a:effectLst/>
                  <a:latin typeface="Calibri"/>
                  <a:ea typeface="Calibri"/>
                  <a:cs typeface="Times New Roman"/>
                </a:rPr>
                <a:t>  Д0-Д7   А0  А1  </a:t>
              </a:r>
              <a:r>
                <a:rPr lang="en-US" sz="1050">
                  <a:effectLst/>
                  <a:latin typeface="Calibri"/>
                  <a:ea typeface="Calibri"/>
                  <a:cs typeface="Times New Roman"/>
                </a:rPr>
                <a:t>RD WR</a:t>
              </a:r>
              <a:r>
                <a:rPr lang="ru-RU" sz="1050">
                  <a:effectLst/>
                  <a:latin typeface="Calibri"/>
                  <a:ea typeface="Calibri"/>
                  <a:cs typeface="Times New Roman"/>
                </a:rPr>
                <a:t>  </a:t>
              </a:r>
              <a:r>
                <a:rPr lang="en-US" sz="1050">
                  <a:effectLst/>
                  <a:latin typeface="Calibri"/>
                  <a:ea typeface="Calibri"/>
                  <a:cs typeface="Times New Roman"/>
                </a:rPr>
                <a:t>CS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ПИ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50">
                  <a:effectLst/>
                  <a:latin typeface="Calibri"/>
                  <a:ea typeface="Calibri"/>
                  <a:cs typeface="Times New Roman"/>
                </a:rPr>
                <a:t> 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1" name="Text Box 751"/>
            <p:cNvSpPr txBox="1">
              <a:spLocks noChangeArrowheads="1"/>
            </p:cNvSpPr>
            <p:nvPr/>
          </p:nvSpPr>
          <p:spPr bwMode="auto">
            <a:xfrm>
              <a:off x="6248" y="11801"/>
              <a:ext cx="3124" cy="85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50">
                  <a:effectLst/>
                  <a:latin typeface="Calibri"/>
                  <a:ea typeface="Calibri"/>
                  <a:cs typeface="Times New Roman"/>
                </a:rPr>
                <a:t>Д0-Д1   А0   </a:t>
              </a:r>
              <a:r>
                <a:rPr lang="en-US" sz="1050">
                  <a:effectLst/>
                  <a:latin typeface="Calibri"/>
                  <a:ea typeface="Calibri"/>
                  <a:cs typeface="Times New Roman"/>
                </a:rPr>
                <a:t>RD</a:t>
              </a:r>
              <a:r>
                <a:rPr lang="ru-RU" sz="1050">
                  <a:effectLst/>
                  <a:latin typeface="Calibri"/>
                  <a:ea typeface="Calibri"/>
                  <a:cs typeface="Times New Roman"/>
                </a:rPr>
                <a:t>  </a:t>
              </a:r>
              <a:r>
                <a:rPr lang="en-US" sz="1050">
                  <a:effectLst/>
                  <a:latin typeface="Calibri"/>
                  <a:ea typeface="Calibri"/>
                  <a:cs typeface="Times New Roman"/>
                </a:rPr>
                <a:t>WR</a:t>
              </a:r>
              <a:r>
                <a:rPr lang="ru-RU" sz="1050">
                  <a:effectLst/>
                  <a:latin typeface="Calibri"/>
                  <a:ea typeface="Calibri"/>
                  <a:cs typeface="Times New Roman"/>
                </a:rPr>
                <a:t>  </a:t>
              </a:r>
              <a:r>
                <a:rPr lang="en-US" sz="1050">
                  <a:effectLst/>
                  <a:latin typeface="Calibri"/>
                  <a:ea typeface="Calibri"/>
                  <a:cs typeface="Times New Roman"/>
                </a:rPr>
                <a:t>C</a:t>
              </a:r>
              <a:r>
                <a:rPr lang="ru-RU" sz="1050">
                  <a:effectLst/>
                  <a:latin typeface="Calibri"/>
                  <a:ea typeface="Calibri"/>
                  <a:cs typeface="Times New Roman"/>
                </a:rPr>
                <a:t>    </a:t>
              </a:r>
              <a:r>
                <a:rPr lang="en-US" sz="1050">
                  <a:effectLst/>
                  <a:latin typeface="Calibri"/>
                  <a:ea typeface="Calibri"/>
                  <a:cs typeface="Times New Roman"/>
                </a:rPr>
                <a:t>CS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ККИ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2" name="AutoShape 752"/>
            <p:cNvSpPr>
              <a:spLocks noChangeArrowheads="1"/>
            </p:cNvSpPr>
            <p:nvPr/>
          </p:nvSpPr>
          <p:spPr bwMode="auto">
            <a:xfrm>
              <a:off x="2556" y="13079"/>
              <a:ext cx="142" cy="1278"/>
            </a:xfrm>
            <a:prstGeom prst="upDownArrow">
              <a:avLst>
                <a:gd name="adj1" fmla="val 50000"/>
                <a:gd name="adj2" fmla="val 18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3" name="AutoShape 753"/>
            <p:cNvSpPr>
              <a:spLocks noChangeArrowheads="1"/>
            </p:cNvSpPr>
            <p:nvPr/>
          </p:nvSpPr>
          <p:spPr bwMode="auto">
            <a:xfrm>
              <a:off x="3834" y="13079"/>
              <a:ext cx="142" cy="426"/>
            </a:xfrm>
            <a:prstGeom prst="upArrow">
              <a:avLst>
                <a:gd name="adj1" fmla="val 50000"/>
                <a:gd name="adj2" fmla="val 7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24" name="Line 754"/>
            <p:cNvCxnSpPr/>
            <p:nvPr/>
          </p:nvCxnSpPr>
          <p:spPr bwMode="auto">
            <a:xfrm flipV="1">
              <a:off x="4544" y="13079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Line 755"/>
            <p:cNvCxnSpPr/>
            <p:nvPr/>
          </p:nvCxnSpPr>
          <p:spPr bwMode="auto">
            <a:xfrm flipV="1">
              <a:off x="4260" y="14073"/>
              <a:ext cx="0" cy="5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Line 756"/>
            <p:cNvCxnSpPr/>
            <p:nvPr/>
          </p:nvCxnSpPr>
          <p:spPr bwMode="auto">
            <a:xfrm flipV="1">
              <a:off x="3834" y="15209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" name="Line 757"/>
            <p:cNvCxnSpPr/>
            <p:nvPr/>
          </p:nvCxnSpPr>
          <p:spPr bwMode="auto">
            <a:xfrm flipV="1">
              <a:off x="4828" y="15209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" name="Line 758"/>
            <p:cNvCxnSpPr/>
            <p:nvPr/>
          </p:nvCxnSpPr>
          <p:spPr bwMode="auto">
            <a:xfrm flipV="1">
              <a:off x="4544" y="15209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Line 759"/>
            <p:cNvCxnSpPr/>
            <p:nvPr/>
          </p:nvCxnSpPr>
          <p:spPr bwMode="auto">
            <a:xfrm>
              <a:off x="3976" y="11091"/>
              <a:ext cx="0" cy="7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" name="Line 760"/>
            <p:cNvCxnSpPr/>
            <p:nvPr/>
          </p:nvCxnSpPr>
          <p:spPr bwMode="auto">
            <a:xfrm>
              <a:off x="4402" y="11091"/>
              <a:ext cx="0" cy="7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Line 761"/>
            <p:cNvCxnSpPr/>
            <p:nvPr/>
          </p:nvCxnSpPr>
          <p:spPr bwMode="auto">
            <a:xfrm>
              <a:off x="4828" y="11091"/>
              <a:ext cx="0" cy="7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Line 762"/>
            <p:cNvCxnSpPr/>
            <p:nvPr/>
          </p:nvCxnSpPr>
          <p:spPr bwMode="auto">
            <a:xfrm>
              <a:off x="7668" y="11091"/>
              <a:ext cx="0" cy="7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Line 763"/>
            <p:cNvCxnSpPr/>
            <p:nvPr/>
          </p:nvCxnSpPr>
          <p:spPr bwMode="auto">
            <a:xfrm>
              <a:off x="8094" y="11091"/>
              <a:ext cx="0" cy="7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Line 764"/>
            <p:cNvCxnSpPr/>
            <p:nvPr/>
          </p:nvCxnSpPr>
          <p:spPr bwMode="auto">
            <a:xfrm>
              <a:off x="8520" y="11091"/>
              <a:ext cx="0" cy="7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Line 765"/>
            <p:cNvCxnSpPr/>
            <p:nvPr/>
          </p:nvCxnSpPr>
          <p:spPr bwMode="auto">
            <a:xfrm>
              <a:off x="8946" y="11091"/>
              <a:ext cx="0" cy="7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" name="Text Box 766"/>
            <p:cNvSpPr txBox="1">
              <a:spLocks noChangeArrowheads="1"/>
            </p:cNvSpPr>
            <p:nvPr/>
          </p:nvSpPr>
          <p:spPr bwMode="auto">
            <a:xfrm>
              <a:off x="3550" y="13505"/>
              <a:ext cx="1562" cy="5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950">
                  <a:effectLst/>
                  <a:latin typeface="Calibri"/>
                  <a:ea typeface="Calibri"/>
                  <a:cs typeface="Times New Roman"/>
                </a:rPr>
                <a:t>       </a:t>
              </a:r>
              <a:r>
                <a:rPr lang="en-US" sz="1150">
                  <a:effectLst/>
                  <a:latin typeface="Calibri"/>
                  <a:ea typeface="Calibri"/>
                  <a:cs typeface="Times New Roman"/>
                </a:rPr>
                <a:t>АЦП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7" name="Text Box 767"/>
            <p:cNvSpPr txBox="1">
              <a:spLocks noChangeArrowheads="1"/>
            </p:cNvSpPr>
            <p:nvPr/>
          </p:nvSpPr>
          <p:spPr bwMode="auto">
            <a:xfrm>
              <a:off x="3550" y="14641"/>
              <a:ext cx="1562" cy="5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950">
                  <a:effectLst/>
                  <a:latin typeface="Calibri"/>
                  <a:ea typeface="Calibri"/>
                  <a:cs typeface="Times New Roman"/>
                </a:rPr>
                <a:t>        </a:t>
              </a: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АК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8" name="Text Box 768"/>
            <p:cNvSpPr txBox="1">
              <a:spLocks noChangeArrowheads="1"/>
            </p:cNvSpPr>
            <p:nvPr/>
          </p:nvSpPr>
          <p:spPr bwMode="auto">
            <a:xfrm>
              <a:off x="10030" y="10510"/>
              <a:ext cx="595" cy="8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МШ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АШ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150">
                  <a:effectLst/>
                  <a:latin typeface="Calibri"/>
                  <a:ea typeface="Calibri"/>
                  <a:cs typeface="Times New Roman"/>
                </a:rPr>
                <a:t>БШ</a:t>
              </a:r>
              <a:endParaRPr lang="ru-RU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39" name="Line 769"/>
            <p:cNvCxnSpPr/>
            <p:nvPr/>
          </p:nvCxnSpPr>
          <p:spPr bwMode="auto">
            <a:xfrm>
              <a:off x="4828" y="13079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" name="Line 770"/>
            <p:cNvCxnSpPr/>
            <p:nvPr/>
          </p:nvCxnSpPr>
          <p:spPr bwMode="auto">
            <a:xfrm>
              <a:off x="8973" y="13074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" name="Line 771"/>
            <p:cNvCxnSpPr/>
            <p:nvPr/>
          </p:nvCxnSpPr>
          <p:spPr bwMode="auto">
            <a:xfrm>
              <a:off x="8511" y="13074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Line 772"/>
            <p:cNvCxnSpPr/>
            <p:nvPr/>
          </p:nvCxnSpPr>
          <p:spPr bwMode="auto">
            <a:xfrm>
              <a:off x="7761" y="13089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3" name="Line 773"/>
            <p:cNvCxnSpPr/>
            <p:nvPr/>
          </p:nvCxnSpPr>
          <p:spPr bwMode="auto">
            <a:xfrm>
              <a:off x="7404" y="13095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" name="Line 774"/>
            <p:cNvCxnSpPr/>
            <p:nvPr/>
          </p:nvCxnSpPr>
          <p:spPr bwMode="auto">
            <a:xfrm flipV="1">
              <a:off x="8739" y="13074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5" name="Line 775"/>
            <p:cNvCxnSpPr/>
            <p:nvPr/>
          </p:nvCxnSpPr>
          <p:spPr bwMode="auto">
            <a:xfrm flipV="1">
              <a:off x="6897" y="13074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" name="Line 776"/>
            <p:cNvCxnSpPr/>
            <p:nvPr/>
          </p:nvCxnSpPr>
          <p:spPr bwMode="auto">
            <a:xfrm flipV="1">
              <a:off x="6495" y="13074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" name="Line 777"/>
            <p:cNvCxnSpPr/>
            <p:nvPr/>
          </p:nvCxnSpPr>
          <p:spPr bwMode="auto">
            <a:xfrm flipV="1">
              <a:off x="9201" y="13074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Line 778"/>
            <p:cNvCxnSpPr/>
            <p:nvPr/>
          </p:nvCxnSpPr>
          <p:spPr bwMode="auto">
            <a:xfrm flipV="1">
              <a:off x="8079" y="13074"/>
              <a:ext cx="0" cy="4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76" t="37897" r="22248" b="10318"/>
          <a:stretch/>
        </p:blipFill>
        <p:spPr bwMode="auto">
          <a:xfrm>
            <a:off x="958972" y="2564903"/>
            <a:ext cx="7439297" cy="3788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275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7632848" cy="33123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Xаr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qаndаy bоshqаrish vа xisоblаsh qurilmаlаri yoki sistеmаlаridа uch turdаgi sigrаllаr оqimi mаvjud: mа`lumоtlаr, аdrеslаr vа bоshqаrish signаllаri. Bu signаllаr оqimini tа`minlоvchi shinаlаr strukturаsigа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rа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MPlаr umumiy vа tаqsimlаngаn shinаli turlаrgа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linаdi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: а) umumiy shinаli MPlаrdа mа`lumоtlаr vа аdrеslаr yagоnа shinа – mаgistrаl оrqаli uzаtildi. Bu shinаning vаzifаsi vаqt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yichа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mа`lumоtlаr vа аdrеslаr uzаtish uchun tаqsimlаngаn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; b) tаqsimlаngаn shinаli MPlаrdа xаr bir turdаgi signаllаr uchun аlоhidа shinа nаzаrdа tutilgаn. Dаstlаbki MPlаrdа xаr bir turdаgi signаllаr uchun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аlо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idа-аlо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idа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shinаlаr nаzаrdа turilgаn.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rаsmdа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аjrаtilgаn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shinаli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sxеmаsi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kеltirilgаn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2" t="48413" r="19570" b="27579"/>
          <a:stretch/>
        </p:blipFill>
        <p:spPr bwMode="auto">
          <a:xfrm>
            <a:off x="683568" y="4149080"/>
            <a:ext cx="7271658" cy="1756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465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4921"/>
            <a:ext cx="8064896" cy="503829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rаzryadli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ishlаb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chiqаrilishi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kаttа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intеgrаl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sxеmаsidаgi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chiqishlаr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sоni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pligi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ni vа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MPlаrning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tеzkоrligi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оsh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аnligini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inоbаtgа оlib, xаmdа ulаrning gеоmеtrik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lchаmlаrini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kichiklаshtirish mаqsаdidа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mа`lumоtlаr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shinаlаri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funksiyalаrini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yagоnа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shinа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 –  chiqishlаr 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оrqаli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аmаlgа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оshirish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imkоniyati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pаydо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shinаning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funksiyasi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mа`lumоtlаr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imlаri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оrаsidа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vаqt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yichа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tаqsimlаnаdi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rаsmdа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umumlаshtirilgаn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mа`lumоtlаr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shinаsigа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shinаni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аjrаtish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imkоniyatini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bеruvchi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mа`lumоtlаr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bufеrining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ulаnish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sxеmаsi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kеltirilgаn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56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3284984"/>
            <a:ext cx="8003232" cy="1872208"/>
          </a:xfrm>
        </p:spPr>
        <p:txBody>
          <a:bodyPr>
            <a:normAutofit fontScale="92500"/>
          </a:bodyPr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Umumlаshtirilgаn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mа`lumоtlаr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shinаsigа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BS – bоsh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аrish signаllаri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MB- mа`lumоtlаr bufеri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АB-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аdrеslаr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bufеri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z-Cyrl-UZ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81" t="38889" r="16781" b="30555"/>
          <a:stretch/>
        </p:blipFill>
        <p:spPr bwMode="auto">
          <a:xfrm>
            <a:off x="1331640" y="692696"/>
            <a:ext cx="7082971" cy="223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87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dirty="0"/>
              <a:t>MPli bоshqаrish sistеmаsidа </a:t>
            </a:r>
            <a:r>
              <a:rPr lang="en-US" dirty="0" smtClean="0"/>
              <a:t> </a:t>
            </a:r>
            <a:r>
              <a:rPr lang="uz-Cyrl-UZ" dirty="0" smtClean="0"/>
              <a:t>xisоblаsh </a:t>
            </a:r>
            <a:r>
              <a:rPr lang="uz-Cyrl-UZ" dirty="0"/>
              <a:t>jаrаyoni MP blоkidа аmаlgа оshirilsа, prоgrаmmаlаr </a:t>
            </a:r>
            <a:r>
              <a:rPr lang="en-US" dirty="0" smtClean="0"/>
              <a:t> </a:t>
            </a:r>
            <a:r>
              <a:rPr lang="uz-Cyrl-UZ" dirty="0" smtClean="0"/>
              <a:t>vа </a:t>
            </a:r>
            <a:r>
              <a:rPr lang="uz-Cyrl-UZ" dirty="0"/>
              <a:t>turli mа`lumоtlаr </a:t>
            </a:r>
            <a:r>
              <a:rPr lang="en-US" dirty="0" smtClean="0"/>
              <a:t> </a:t>
            </a:r>
            <a:r>
              <a:rPr lang="uz-Cyrl-UZ" dirty="0" smtClean="0"/>
              <a:t>xоtirа </a:t>
            </a:r>
            <a:r>
              <a:rPr lang="uz-Cyrl-UZ" dirty="0"/>
              <a:t>blоkidа sаqlаnаdi. Оpеrаtоr bilаn </a:t>
            </a:r>
            <a:r>
              <a:rPr lang="uz-Cyrl-UZ" dirty="0" smtClean="0"/>
              <a:t>bо</a:t>
            </a:r>
            <a:r>
              <a:rPr lang="en-US" dirty="0" smtClean="0"/>
              <a:t>g`</a:t>
            </a:r>
            <a:r>
              <a:rPr lang="uz-Cyrl-UZ" dirty="0" smtClean="0"/>
              <a:t>lаnish</a:t>
            </a:r>
            <a:r>
              <a:rPr lang="uz-Cyrl-UZ" dirty="0"/>
              <a:t>, bоshqаrish оb`еkti bilаn </a:t>
            </a:r>
            <a:r>
              <a:rPr lang="uz-Cyrl-UZ" dirty="0" smtClean="0"/>
              <a:t>bо</a:t>
            </a:r>
            <a:r>
              <a:rPr lang="en-US" dirty="0" smtClean="0"/>
              <a:t>g`</a:t>
            </a:r>
            <a:r>
              <a:rPr lang="uz-Cyrl-UZ" dirty="0" smtClean="0"/>
              <a:t>lаnish </a:t>
            </a:r>
            <a:r>
              <a:rPr lang="uz-Cyrl-UZ" dirty="0"/>
              <a:t>shu funksiyalаrgа </a:t>
            </a:r>
            <a:r>
              <a:rPr lang="uz-Cyrl-UZ" dirty="0" smtClean="0"/>
              <a:t>m</a:t>
            </a:r>
            <a:r>
              <a:rPr lang="en-US" dirty="0" smtClean="0"/>
              <a:t>o`</a:t>
            </a:r>
            <a:r>
              <a:rPr lang="uz-Cyrl-UZ" dirty="0" smtClean="0"/>
              <a:t>ljаllаngаn </a:t>
            </a:r>
            <a:r>
              <a:rPr lang="uz-Cyrl-UZ" dirty="0"/>
              <a:t>intеrfеys blоklаri yordаmidа </a:t>
            </a:r>
            <a:r>
              <a:rPr lang="en-US" dirty="0" smtClean="0"/>
              <a:t> </a:t>
            </a:r>
            <a:r>
              <a:rPr lang="uz-Cyrl-UZ" dirty="0" smtClean="0"/>
              <a:t>аmаlgа </a:t>
            </a:r>
            <a:r>
              <a:rPr lang="en-US" dirty="0" smtClean="0"/>
              <a:t> </a:t>
            </a:r>
            <a:r>
              <a:rPr lang="uz-Cyrl-UZ" dirty="0" smtClean="0"/>
              <a:t>оshirilаdi</a:t>
            </a:r>
            <a:r>
              <a:rPr lang="uz-Cyrl-UZ" dirty="0"/>
              <a:t>. Ulаrdаn tаshqаri MPli bоshqаrish sistеmаsi strukturаsi </a:t>
            </a:r>
            <a:r>
              <a:rPr lang="en-US" dirty="0" smtClean="0"/>
              <a:t>o`</a:t>
            </a:r>
            <a:r>
              <a:rPr lang="uz-Cyrl-UZ" dirty="0" smtClean="0"/>
              <a:t>z </a:t>
            </a:r>
            <a:r>
              <a:rPr lang="uz-Cyrl-UZ" dirty="0"/>
              <a:t>ichigа tаymеr, dаrаjаli uzilishlаr kоntrоllеri, xоtirаgа </a:t>
            </a:r>
            <a:r>
              <a:rPr lang="uz-Cyrl-UZ" dirty="0" smtClean="0"/>
              <a:t>t</a:t>
            </a:r>
            <a:r>
              <a:rPr lang="en-US" dirty="0" err="1" smtClean="0"/>
              <a:t>o`g</a:t>
            </a:r>
            <a:r>
              <a:rPr lang="en-US" dirty="0" smtClean="0"/>
              <a:t>`</a:t>
            </a:r>
            <a:r>
              <a:rPr lang="uz-Cyrl-UZ" dirty="0" smtClean="0"/>
              <a:t>ridаn-t</a:t>
            </a:r>
            <a:r>
              <a:rPr lang="en-US" dirty="0" err="1" smtClean="0"/>
              <a:t>o`g</a:t>
            </a:r>
            <a:r>
              <a:rPr lang="en-US" dirty="0" smtClean="0"/>
              <a:t>`</a:t>
            </a:r>
            <a:r>
              <a:rPr lang="uz-Cyrl-UZ" dirty="0" smtClean="0"/>
              <a:t>ri murоjаt </a:t>
            </a:r>
            <a:r>
              <a:rPr lang="uz-Cyrl-UZ" dirty="0"/>
              <a:t>qilish kоntrоllеri vа bоshqа blоklаrni xаm оlishi mumkin. MPli bоshqаrish sistеmаsining umumlаshtirilgаn strukturаsi </a:t>
            </a:r>
            <a:r>
              <a:rPr lang="uz-Cyrl-UZ" dirty="0" smtClean="0"/>
              <a:t>rаsmdа </a:t>
            </a:r>
            <a:r>
              <a:rPr lang="uz-Cyrl-UZ" dirty="0"/>
              <a:t>kеltirilgаn: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67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47664" y="5733256"/>
            <a:ext cx="6084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MPli</a:t>
            </a:r>
            <a:r>
              <a:rPr lang="ru-RU" dirty="0"/>
              <a:t> </a:t>
            </a:r>
            <a:r>
              <a:rPr lang="ru-RU" dirty="0" err="1"/>
              <a:t>bоshqаrish</a:t>
            </a:r>
            <a:r>
              <a:rPr lang="ru-RU" dirty="0"/>
              <a:t> </a:t>
            </a:r>
            <a:r>
              <a:rPr lang="ru-RU" dirty="0" err="1"/>
              <a:t>sistеmаsining</a:t>
            </a:r>
            <a:r>
              <a:rPr lang="ru-RU" dirty="0"/>
              <a:t> </a:t>
            </a:r>
            <a:r>
              <a:rPr lang="ru-RU" dirty="0" err="1"/>
              <a:t>umumlаshtirilgаn</a:t>
            </a:r>
            <a:r>
              <a:rPr lang="ru-RU" dirty="0"/>
              <a:t> </a:t>
            </a:r>
            <a:r>
              <a:rPr lang="ru-RU" dirty="0" err="1"/>
              <a:t>strukturаsi</a:t>
            </a:r>
            <a:r>
              <a:rPr lang="ru-RU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9" t="24008" r="18232" b="8929"/>
          <a:stretch/>
        </p:blipFill>
        <p:spPr bwMode="auto">
          <a:xfrm>
            <a:off x="714433" y="476672"/>
            <a:ext cx="7750629" cy="4905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270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389120"/>
          </a:xfrm>
        </p:spPr>
        <p:style>
          <a:lnRef idx="0">
            <a:schemeClr val="accent6"/>
          </a:lnRef>
          <a:fillRef idx="1003">
            <a:schemeClr val="dk2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blоkidа M/А - umumlаshtirilgаn mа`lumоtlаr vа аdrеslаr chiqishlаri, BS-bоshqаrish signаllаri chiqishlаri, TIG-tаkt impul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slаr gеnеrаtоri, MB vа АB - mа`lumоtlаr vа аdrеslаr bufеrlаri, АDsh- аdrеslаr dеshеfrаtоri, XB- ichki xоtirа blоki(kаttа intеgrаl sxеmаlаrdа qurilаdi), ОI- оpеrаtоr bilаn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bо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lаnish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intеrfеysi, BОI- bоshqаrish оb`еkti intеrfеysi, DUK- dаrаjаli uzilishlаr kоntrоllеri, TXK- xоtirаgа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ridаn-t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 murоjаt 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 kоntrоllеri, TXB- tаshqi xоtirа blоki, T- tаymеr, Kl.-klаviаtrа, Ind.- indikаtsiya.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94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8709" y="980728"/>
            <a:ext cx="8229600" cy="2069584"/>
          </a:xfrm>
        </p:spPr>
        <p:txBody>
          <a:bodyPr>
            <a:normAutofit lnSpcReduction="10000"/>
          </a:bodyPr>
          <a:lstStyle/>
          <a:p>
            <a:pPr algn="just"/>
            <a:r>
              <a:rPr lang="uz-Cyrl-UZ" dirty="0">
                <a:latin typeface="Times New Roman" pitchFamily="18" charset="0"/>
                <a:cs typeface="Times New Roman" pitchFamily="18" charset="0"/>
              </a:rPr>
              <a:t>MP blоkining strukturаsi bir kristаlli MPlаr uchun vа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sеk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siyali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MPlаr uchun bоshqа-bоshqа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rinishgа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egа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. K580 sеriyadаgi 8 rаzryadli bir kristаlli MP misоlidа qurаdigаn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lsаk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, MP blоki quyidаgi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rinishgа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egа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5725637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K580 sеriyadаgi bir kristаli MP blоkining strukturа sxеmаsi.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545" t="25397" r="25706" b="37302"/>
          <a:stretch/>
        </p:blipFill>
        <p:spPr bwMode="auto">
          <a:xfrm>
            <a:off x="1187624" y="2996952"/>
            <a:ext cx="6342744" cy="2728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919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Registrlar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uz-Cyrl-UZ" dirty="0">
                <a:latin typeface="Times New Roman" pitchFamily="18" charset="0"/>
                <a:cs typeface="Times New Roman" pitchFamily="18" charset="0"/>
              </a:rPr>
              <a:t>Registrlar deb - raqamli axborotni qabul qilish. xotirada saqlash, uni uzatish va shu axborotni kodini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zgartiradigan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qurilmaga aytiladi.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inglizcha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so`zdan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jurnali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ma'noni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anglatadi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raqamlarining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kombinatsiyasidan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ko`rinishida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87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446449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Registrlar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triggerlardan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yig`iladi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Axborotdagi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Registrlar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1.Sonning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o`zgartirish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2.Axborotni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o`ngga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3.Ketma-ket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kodlarga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4.Ayrim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63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Registrlar</a:t>
            </a:r>
            <a:r>
              <a:rPr lang="en-US" dirty="0"/>
              <a:t>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saqlashdan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vazifalami</a:t>
            </a:r>
            <a:r>
              <a:rPr lang="en-US" dirty="0"/>
              <a:t> ham </a:t>
            </a:r>
            <a:r>
              <a:rPr lang="en-US" dirty="0" err="1"/>
              <a:t>bajaradi</a:t>
            </a:r>
            <a:r>
              <a:rPr lang="en-US" dirty="0"/>
              <a:t>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7984041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790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3600400"/>
          </a:xfrm>
        </p:spPr>
        <p:txBody>
          <a:bodyPr>
            <a:norm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paralel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siljitish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impul'slar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signallar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konyuktorlar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2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42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Registrlar</a:t>
            </a:r>
            <a:r>
              <a:rPr lang="en-US" dirty="0" smtClean="0"/>
              <a:t>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usuliga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2 </a:t>
            </a:r>
            <a:r>
              <a:rPr lang="en-US" dirty="0" err="1" smtClean="0"/>
              <a:t>guruhga</a:t>
            </a:r>
            <a:r>
              <a:rPr lang="en-US" dirty="0" smtClean="0"/>
              <a:t> </a:t>
            </a:r>
            <a:r>
              <a:rPr lang="en-US" dirty="0" err="1" smtClean="0"/>
              <a:t>bo`linadi</a:t>
            </a:r>
            <a:r>
              <a:rPr lang="en-US" dirty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2353660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239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Siljituvchi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deb,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impul`s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kodini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o`ngga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siljitadigan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setkasidan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ketgan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yo`qoladi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Siljituvchi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registrlar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arifmetik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operatsiyalami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triggerlar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orasiga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kechiktiruvchi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21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razryadli</a:t>
            </a:r>
            <a:r>
              <a:rPr lang="en-US" dirty="0"/>
              <a:t> </a:t>
            </a:r>
            <a:r>
              <a:rPr lang="en-US" dirty="0" err="1" smtClean="0"/>
              <a:t>triggerni</a:t>
            </a:r>
            <a:r>
              <a:rPr lang="en-US" dirty="0" smtClean="0"/>
              <a:t> </a:t>
            </a:r>
            <a:r>
              <a:rPr lang="en-US" dirty="0" err="1"/>
              <a:t>schyotli</a:t>
            </a:r>
            <a:r>
              <a:rPr lang="en-US" dirty="0"/>
              <a:t> </a:t>
            </a:r>
            <a:r>
              <a:rPr lang="en-US" dirty="0" err="1"/>
              <a:t>kirishiga</a:t>
            </a:r>
            <a:r>
              <a:rPr lang="en-US" dirty="0"/>
              <a:t> </a:t>
            </a:r>
            <a:r>
              <a:rPr lang="en-US" dirty="0" err="1"/>
              <a:t>ulangan</a:t>
            </a:r>
            <a:r>
              <a:rPr lang="en-US" dirty="0"/>
              <a:t>. Son </a:t>
            </a:r>
            <a:r>
              <a:rPr lang="en-US" dirty="0" err="1"/>
              <a:t>registrga</a:t>
            </a:r>
            <a:r>
              <a:rPr lang="en-US" dirty="0"/>
              <a:t> 2 </a:t>
            </a:r>
            <a:r>
              <a:rPr lang="en-US" dirty="0" err="1"/>
              <a:t>usulda</a:t>
            </a:r>
            <a:r>
              <a:rPr lang="en-US" dirty="0"/>
              <a:t> </a:t>
            </a:r>
            <a:r>
              <a:rPr lang="en-US" dirty="0" err="1"/>
              <a:t>yozilishi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2500516"/>
              </p:ext>
            </p:extLst>
          </p:nvPr>
        </p:nvGraphicFramePr>
        <p:xfrm>
          <a:off x="1259632" y="3212976"/>
          <a:ext cx="7005464" cy="2084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012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89120"/>
          </a:xfrm>
        </p:spPr>
        <p:txBody>
          <a:bodyPr>
            <a:normAutofit lnSpcReduction="10000"/>
          </a:bodyPr>
          <a:lstStyle/>
          <a:p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  1.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Unifikatsiyalangan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interfeys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  2.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adreslar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razryadligiqanday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MP li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bloklarini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magistraliga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qo`yiladigan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  4.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Ma'lumotlarni qiymatlar magistralidan xotiraga (registrga) yozish va xotiradan (registr)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o`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qish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uchun beriladigan signallar (buyruqlar) va ma'lumotlardan almashuvini tashkil etuvchi sxemalari qanday?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89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252525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540</TotalTime>
  <Words>1537</Words>
  <Application>Microsoft Office PowerPoint</Application>
  <PresentationFormat>Экран (4:3)</PresentationFormat>
  <Paragraphs>209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Shina va portlarni boshqarish sxemasi quyidagi funktsiyalami bajaradi: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Intеrfеyslаrning sistеmа shinаlаrigа ulаnish sxеmаsi.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Registrlar</vt:lpstr>
      <vt:lpstr>Презентация PowerPoint</vt:lpstr>
      <vt:lpstr>Registrlar axborotni xotirada saqlashdan tashqari ular quyidagi vazifalami ham bajaradi.</vt:lpstr>
      <vt:lpstr>Презентация PowerPoint</vt:lpstr>
      <vt:lpstr>Registrlar axborotni uzatish usuliga qarab 2 guruhga bo`linadi:</vt:lpstr>
      <vt:lpstr>Презентация PowerPoint</vt:lpstr>
      <vt:lpstr>Katta razryadli triggerni schyotli kirishiga ulangan. Son registrga 2 usulda yozilishi mumkin: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Avtomatlashtirishning MPli vositalari interfeyslari</dc:title>
  <dc:creator>Илдар</dc:creator>
  <cp:lastModifiedBy>Илдар</cp:lastModifiedBy>
  <cp:revision>16</cp:revision>
  <dcterms:created xsi:type="dcterms:W3CDTF">2018-10-02T09:24:33Z</dcterms:created>
  <dcterms:modified xsi:type="dcterms:W3CDTF">2018-10-18T12:57:21Z</dcterms:modified>
</cp:coreProperties>
</file>