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8BF5D11-987E-4C83-A87D-13B5A6FF9F5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F649AFB-FAAD-4EDD-B8D5-81FF7EECCEA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Ma’ruzachi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Sultanov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I.R.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88640"/>
            <a:ext cx="8074899" cy="4736817"/>
          </a:xfrm>
        </p:spPr>
        <p:txBody>
          <a:bodyPr/>
          <a:lstStyle/>
          <a:p>
            <a:pPr marL="182880" lvl="0" indent="0" algn="ctr">
              <a:buNone/>
            </a:pPr>
            <a:r>
              <a:rPr lang="en-US" sz="4400" dirty="0" smtClean="0">
                <a:effectLst/>
                <a:latin typeface="Times New Roman" pitchFamily="18" charset="0"/>
                <a:cs typeface="Times New Roman" pitchFamily="18" charset="0"/>
              </a:rPr>
              <a:t>Microprocessor based automation</a:t>
            </a:r>
            <a:br>
              <a:rPr lang="en-US" sz="4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err="1" smtClean="0">
                <a:effectLst/>
                <a:latin typeface="Times New Roman" pitchFamily="18" charset="0"/>
                <a:cs typeface="Times New Roman" pitchFamily="18" charset="0"/>
              </a:rPr>
              <a:t>Avtomatlashtirishning</a:t>
            </a:r>
            <a:r>
              <a:rPr lang="en-US" sz="44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effectLst/>
                <a:latin typeface="Times New Roman" pitchFamily="18" charset="0"/>
                <a:cs typeface="Times New Roman" pitchFamily="18" charset="0"/>
              </a:rPr>
              <a:t>mikroprotsessorli</a:t>
            </a:r>
            <a:r>
              <a:rPr lang="en-US" sz="44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effectLst/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ru-RU" sz="1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33456" cy="550579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6-MAVZU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MP ASOSIY BUYRUQLAR SISTEMASI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z-Cyrl-U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Reja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Bazali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guruhlarga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Arifmetik, logik, yuklash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tkazish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 boshqaruvchi, shartli va shartsiz, 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oshqa buyruqlar guru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risida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tushuncha.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kodining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bajarilishiga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88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1412776"/>
            <a:ext cx="83529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MK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protsessorlarining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mikroprotsessor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MK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protsessorining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to`plami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o`ziga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4 ta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guruhini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ma’lumotlami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yuklash-o`tkazish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buyruqlari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arifmetik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mantiqiy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buyruqlari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11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Ko`pchilik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takomillashgan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MK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larda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portning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registrlarini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razryadlaridan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bitli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guruhi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ko`zlangan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bulli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bitli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Bitli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buyruqlarining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borligi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programmalarning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kodlari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hajmini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vaqtlarini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qisqartirishga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MK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qatorida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kontrollerning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resurslarini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guruhi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ajratiladi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portlarini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rejimlarini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taymemi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27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33456" cy="528976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MK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larda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kontrollerning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resurslari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xotirasida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akslantiriladi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resurslarni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ma’lumotlarni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buyruqiari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taqqoslaganda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arifmetik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mantiqiy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kamroq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takomillashgan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guruhlariga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ekanligi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ammo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ma’lumotlarni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yuklovchi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buyruqlarining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kuchikroq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guruhlarga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ekanligini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ko`rishimiz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xususiyat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MK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sohalariga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 1-navbatda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o`rab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atrof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muhitni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boshqarib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turishni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61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9944" y="1340768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	K580VM80А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mikrоprotsessori kоmаndаlаr sistеmаsi 78 turdаgi kоmаndаlаrdаn ibоrаt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 vаzifаsigа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rа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ulаrning uzunligi bir, ikki yoki uch bаytni tаshkil etishi mumkin. Prоgrаmmа schеtchigi xаr dоim kоmаndаning birinchi bаyti аdrеsini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zidа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sаqlаydi. Ikki bаytli kоmаndаlаrdа ikkinchi bаyt 8 rаzryadli mа`lumоtni yoki kirish/chikish intеrfеysining pоrti аdrеsini, uch bаytli kоmаndаlаrdа esа ikkinchi vа uchinchi bаyt 16 rаzryadli mа`lumоtni yoki xоtirа yachеykаsining аdrеsini kursаtishi mumkin (mа`lumоtlаr vа аdrеslаr 16-lik sаnоq sistеmаsidа yozilаdi).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77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404664"/>
            <a:ext cx="8136904" cy="57606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Kоmаndаlаrgа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misоllаr: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bir bаytli kоmаndаlаr: MOV A, B; LDAX B; RST 7; RAL;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ikki bаytli kоmаndаlаr: MVI M, 85; SUI 8E; IN 21; OUT 3A;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uch bаytli kоmаndаlаr: LDA 1234; LXI B, 45AE; CALL A34C; JC B800.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Kоmаndаlаr sistеmаsini 5 guruh kоmаnаndаlаrigа аjrаtish mumkin: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mа`lumоtlаrni uzаtish kоmаndаlаri (14 tа kоmаndа);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mаntiqiy kоmаndаlаr (15 tа kоmаndа);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аrifmеtik kоmаndаlаr (14 tа kоmаndа);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bоshqаrishni uzаtish kоmаndаlаri (28 tа kоmаndа);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bоshqаrish kоmаndаlаri (7 tа kоmаndа).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03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764704"/>
            <a:ext cx="8640960" cy="54006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Bаrchа kоmаndаlаr quyidаgi 5 tа jаdvаldа kеltirilgаn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ulаrdа: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 vа Rk - qаbul qiluvchi vа uzаtuvchi rеgistrlаr (B, C, D, E, H, L, xаmdа аdrеsi HL juftlikdа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rsаtilgаn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xоtirа yachеykаsi – M); data - 8 rаzryadli mа`lumоt; data 16 - 16 rаzryadli mа`lumоt; addr - 16 rаzryadli аdrеs; R - 8 rаzryadli rеgistr (B, C, D, E, H, L, xаmdа аdrеsi HL juftlikdа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rsаtilgаn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xоtirа yachеykаsi – M); 2R - rеgistr juftliklаri (V, D, H, аyrim xоllаrdа SP, PC); (XX) -  аdrеsi XX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xоtirа yachеykаsidаgi mа`lumоt; port - intеrfеys pоrtining аdrеsi.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ADD, ADC, ADI, ACI, DAD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shish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SUB, SBB, SUI, SBI Аyirish, INR, INX Inkrеmеnt (bittаgа оshirish), DCR, DCX Dеkrеmеnt (bittаgа kаmаytirish), DAA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nlik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kоrrеksiya, JMP Shаrtsiz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CALL Pоdprоgrаmmаni chаqirish, RET Pоdprоgrаmmаdаn qаytish, JS Shаrtli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CS Shаrt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yichа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pоdprоgrаmmаni chаqirish, RЕT Pоdprоgrаmmаdаn qаytish.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6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995839095"/>
              </p:ext>
            </p:extLst>
          </p:nvPr>
        </p:nvGraphicFramePr>
        <p:xfrm>
          <a:off x="971600" y="1340767"/>
          <a:ext cx="7632848" cy="50405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6813"/>
                <a:gridCol w="1578790"/>
                <a:gridCol w="812298"/>
                <a:gridCol w="914597"/>
                <a:gridCol w="1479542"/>
                <a:gridCol w="1920808"/>
              </a:tblGrid>
              <a:tr h="931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Tаrtib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№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Mnеmоnikа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Sikl-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lаr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sоni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Tаktlаr sоni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Nаtijа bеlgilаri: </a:t>
                      </a:r>
                      <a:r>
                        <a:rPr lang="en-US" sz="1400">
                          <a:effectLst/>
                        </a:rPr>
                        <a:t>     </a:t>
                      </a:r>
                      <a:r>
                        <a:rPr lang="uz-Cyrl-UZ" sz="1400">
                          <a:effectLst/>
                        </a:rPr>
                        <a:t> S, Z, </a:t>
                      </a:r>
                      <a:r>
                        <a:rPr lang="en-US" sz="1400">
                          <a:effectLst/>
                        </a:rPr>
                        <a:t>S</a:t>
                      </a:r>
                      <a:r>
                        <a:rPr lang="uz-Cyrl-UZ" sz="1400">
                          <a:effectLst/>
                        </a:rPr>
                        <a:t>, P, AC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Izоx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MOV </a:t>
                      </a:r>
                      <a:r>
                        <a:rPr lang="en-US" sz="1400">
                          <a:effectLst/>
                        </a:rPr>
                        <a:t>Ri</a:t>
                      </a:r>
                      <a:r>
                        <a:rPr lang="ru-RU" sz="1400">
                          <a:effectLst/>
                        </a:rPr>
                        <a:t>, </a:t>
                      </a:r>
                      <a:r>
                        <a:rPr lang="en-US" sz="1400">
                          <a:effectLst/>
                        </a:rPr>
                        <a:t>Rk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Ri    &lt;=   Rk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MVI </a:t>
                      </a:r>
                      <a:r>
                        <a:rPr lang="en-US" sz="1400">
                          <a:effectLst/>
                        </a:rPr>
                        <a:t>Ri</a:t>
                      </a:r>
                      <a:r>
                        <a:rPr lang="ru-RU" sz="1400">
                          <a:effectLst/>
                        </a:rPr>
                        <a:t>,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Ri   </a:t>
                      </a:r>
                      <a:r>
                        <a:rPr lang="ru-RU" sz="1400">
                          <a:effectLst/>
                        </a:rPr>
                        <a:t>&lt;</a:t>
                      </a:r>
                      <a:r>
                        <a:rPr lang="en-US" sz="1400">
                          <a:effectLst/>
                        </a:rPr>
                        <a:t>=   </a:t>
                      </a:r>
                      <a:r>
                        <a:rPr lang="ru-RU" sz="1400">
                          <a:effectLst/>
                        </a:rPr>
                        <a:t>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LDA addr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 &lt;</a:t>
                      </a:r>
                      <a:r>
                        <a:rPr lang="en-US" sz="1400">
                          <a:effectLst/>
                        </a:rPr>
                        <a:t>=  </a:t>
                      </a:r>
                      <a:r>
                        <a:rPr lang="ru-RU" sz="1400">
                          <a:effectLst/>
                        </a:rPr>
                        <a:t>(addr)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STA addr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(addr)  &lt;</a:t>
                      </a:r>
                      <a:r>
                        <a:rPr lang="en-US" sz="1400">
                          <a:effectLst/>
                        </a:rPr>
                        <a:t>= </a:t>
                      </a:r>
                      <a:r>
                        <a:rPr lang="ru-RU" sz="1400">
                          <a:effectLst/>
                        </a:rPr>
                        <a:t> 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LDAX </a:t>
                      </a:r>
                      <a:r>
                        <a:rPr lang="en-US" sz="1400">
                          <a:effectLst/>
                        </a:rPr>
                        <a:t>2R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 &lt;</a:t>
                      </a:r>
                      <a:r>
                        <a:rPr lang="en-US" sz="1400">
                          <a:effectLst/>
                        </a:rPr>
                        <a:t>= </a:t>
                      </a:r>
                      <a:r>
                        <a:rPr lang="ru-RU" sz="1400">
                          <a:effectLst/>
                        </a:rPr>
                        <a:t> (</a:t>
                      </a:r>
                      <a:r>
                        <a:rPr lang="en-US" sz="1400">
                          <a:effectLst/>
                        </a:rPr>
                        <a:t>2R</a:t>
                      </a:r>
                      <a:r>
                        <a:rPr lang="ru-RU" sz="1400">
                          <a:effectLst/>
                        </a:rPr>
                        <a:t>)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STAX </a:t>
                      </a:r>
                      <a:r>
                        <a:rPr lang="en-US" sz="1400">
                          <a:effectLst/>
                        </a:rPr>
                        <a:t>2R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</a:t>
                      </a:r>
                      <a:r>
                        <a:rPr lang="en-US" sz="1400">
                          <a:effectLst/>
                        </a:rPr>
                        <a:t>2R</a:t>
                      </a:r>
                      <a:r>
                        <a:rPr lang="ru-RU" sz="1400">
                          <a:effectLst/>
                        </a:rPr>
                        <a:t>) &lt;</a:t>
                      </a:r>
                      <a:r>
                        <a:rPr lang="en-US" sz="1400">
                          <a:effectLst/>
                        </a:rPr>
                        <a:t>=</a:t>
                      </a:r>
                      <a:r>
                        <a:rPr lang="ru-RU" sz="1400">
                          <a:effectLst/>
                        </a:rPr>
                        <a:t> 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LXI </a:t>
                      </a:r>
                      <a:r>
                        <a:rPr lang="en-US" sz="1400">
                          <a:effectLst/>
                        </a:rPr>
                        <a:t>2R</a:t>
                      </a:r>
                      <a:r>
                        <a:rPr lang="ru-RU" sz="1400">
                          <a:effectLst/>
                        </a:rPr>
                        <a:t>, data16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2R</a:t>
                      </a:r>
                      <a:r>
                        <a:rPr lang="ru-RU" sz="1400">
                          <a:effectLst/>
                        </a:rPr>
                        <a:t> &lt;</a:t>
                      </a:r>
                      <a:r>
                        <a:rPr lang="en-US" sz="1400">
                          <a:effectLst/>
                        </a:rPr>
                        <a:t>=</a:t>
                      </a:r>
                      <a:r>
                        <a:rPr lang="ru-RU" sz="1400">
                          <a:effectLst/>
                        </a:rPr>
                        <a:t> data16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LHLD addr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16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HL &lt;</a:t>
                      </a:r>
                      <a:r>
                        <a:rPr lang="en-US" sz="1400">
                          <a:effectLst/>
                        </a:rPr>
                        <a:t>=</a:t>
                      </a:r>
                      <a:r>
                        <a:rPr lang="ru-RU" sz="1400">
                          <a:effectLst/>
                        </a:rPr>
                        <a:t> (addr)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SHLD addr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16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(addr) &lt;</a:t>
                      </a:r>
                      <a:r>
                        <a:rPr lang="en-US" sz="1400">
                          <a:effectLst/>
                        </a:rPr>
                        <a:t>=</a:t>
                      </a:r>
                      <a:r>
                        <a:rPr lang="ru-RU" sz="1400">
                          <a:effectLst/>
                        </a:rPr>
                        <a:t> HL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SPHL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SP &lt;</a:t>
                      </a:r>
                      <a:r>
                        <a:rPr lang="en-US" sz="1400">
                          <a:effectLst/>
                        </a:rPr>
                        <a:t>=</a:t>
                      </a:r>
                      <a:r>
                        <a:rPr lang="ru-RU" sz="1400">
                          <a:effectLst/>
                        </a:rPr>
                        <a:t> HL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PUSH </a:t>
                      </a:r>
                      <a:r>
                        <a:rPr lang="en-US" sz="1400">
                          <a:effectLst/>
                        </a:rPr>
                        <a:t>2R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(SP)</a:t>
                      </a:r>
                      <a:r>
                        <a:rPr lang="en-US" sz="1400">
                          <a:effectLst/>
                        </a:rPr>
                        <a:t>+(SP-1)</a:t>
                      </a:r>
                      <a:r>
                        <a:rPr lang="ru-RU" sz="1400">
                          <a:effectLst/>
                        </a:rPr>
                        <a:t> &lt;</a:t>
                      </a:r>
                      <a:r>
                        <a:rPr lang="en-US" sz="1400">
                          <a:effectLst/>
                        </a:rPr>
                        <a:t>= 2R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POP </a:t>
                      </a:r>
                      <a:r>
                        <a:rPr lang="en-US" sz="1400">
                          <a:effectLst/>
                        </a:rPr>
                        <a:t>2R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2R</a:t>
                      </a:r>
                      <a:r>
                        <a:rPr lang="ru-RU" sz="1400">
                          <a:effectLst/>
                        </a:rPr>
                        <a:t> &lt;</a:t>
                      </a:r>
                      <a:r>
                        <a:rPr lang="en-US" sz="1400">
                          <a:effectLst/>
                        </a:rPr>
                        <a:t>=</a:t>
                      </a:r>
                      <a:r>
                        <a:rPr lang="ru-RU" sz="1400">
                          <a:effectLst/>
                        </a:rPr>
                        <a:t> (SP)+</a:t>
                      </a:r>
                      <a:r>
                        <a:rPr lang="en-US" sz="1400">
                          <a:effectLst/>
                        </a:rPr>
                        <a:t>(SP-1)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XCHG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DE &lt;</a:t>
                      </a:r>
                      <a:r>
                        <a:rPr lang="en-US" sz="1400">
                          <a:effectLst/>
                        </a:rPr>
                        <a:t>=</a:t>
                      </a:r>
                      <a:r>
                        <a:rPr lang="ru-RU" sz="1400">
                          <a:effectLst/>
                        </a:rPr>
                        <a:t>&gt; HL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34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XTHL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18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(SP) &lt;</a:t>
                      </a:r>
                      <a:r>
                        <a:rPr lang="en-US" sz="1400" dirty="0">
                          <a:effectLst/>
                        </a:rPr>
                        <a:t>=</a:t>
                      </a:r>
                      <a:r>
                        <a:rPr lang="ru-RU" sz="1400" dirty="0">
                          <a:effectLst/>
                        </a:rPr>
                        <a:t>&gt; HL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11760" y="548680"/>
            <a:ext cx="3983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/>
              <a:t>Mа`lumоtlаrni uzаtish k</a:t>
            </a:r>
            <a:r>
              <a:rPr lang="ru-RU" b="1" dirty="0" err="1"/>
              <a:t>оmаnd</a:t>
            </a:r>
            <a:r>
              <a:rPr lang="uz-Cyrl-UZ" b="1" dirty="0"/>
              <a:t>аlаri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841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181299488"/>
              </p:ext>
            </p:extLst>
          </p:nvPr>
        </p:nvGraphicFramePr>
        <p:xfrm>
          <a:off x="827584" y="1268758"/>
          <a:ext cx="7776865" cy="48658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6319"/>
                <a:gridCol w="1203859"/>
                <a:gridCol w="993883"/>
                <a:gridCol w="1043655"/>
                <a:gridCol w="1024991"/>
                <a:gridCol w="2434158"/>
              </a:tblGrid>
              <a:tr h="7200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Tаrtib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№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Mnеmоnikа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Sikllаr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sоni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Tаktlаr sоni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Nаtijа bеlgilаri: </a:t>
                      </a:r>
                      <a:r>
                        <a:rPr lang="en-US" sz="1400">
                          <a:effectLst/>
                        </a:rPr>
                        <a:t>      S, </a:t>
                      </a:r>
                      <a:r>
                        <a:rPr lang="uz-Cyrl-UZ" sz="1400">
                          <a:effectLst/>
                        </a:rPr>
                        <a:t>Z, </a:t>
                      </a:r>
                      <a:r>
                        <a:rPr lang="en-US" sz="1400">
                          <a:effectLst/>
                        </a:rPr>
                        <a:t>S</a:t>
                      </a:r>
                      <a:r>
                        <a:rPr lang="uz-Cyrl-UZ" sz="1400">
                          <a:effectLst/>
                        </a:rPr>
                        <a:t>, P,  AC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Izоx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ANA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0+++0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&lt;=  A &amp;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XRA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0+++0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&lt;=  A ^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ORA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0+++0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&lt;=  A </a:t>
                      </a:r>
                      <a:r>
                        <a:rPr lang="en-US" sz="1400">
                          <a:effectLst/>
                        </a:rPr>
                        <a:t>v 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CMP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==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ANI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0+++0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&lt;=  A &amp;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XRI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0+++0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&lt;=  A ^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ORI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0+++0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&lt;=  A </a:t>
                      </a:r>
                      <a:r>
                        <a:rPr lang="en-US" sz="1400">
                          <a:effectLst/>
                        </a:rPr>
                        <a:t>v</a:t>
                      </a:r>
                      <a:r>
                        <a:rPr lang="ru-RU" sz="1400">
                          <a:effectLst/>
                        </a:rPr>
                        <a:t>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CPI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==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RLC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A7&lt;-A6&lt;-...&lt;-A0&lt;-A7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RRC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A0&lt;-A1&lt;-...&lt;-A7&lt;-A0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243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RAL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A7&lt;-A6&lt;-...&lt;-A0&lt;-C&lt;-A7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RAR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A0&lt;-A1&lt;-...&lt;-A7&lt;-C&lt;-A0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CMA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 &lt;=  (inkоr A)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CMS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C  &lt;</a:t>
                      </a:r>
                      <a:r>
                        <a:rPr lang="en-US" sz="1400">
                          <a:effectLst/>
                        </a:rPr>
                        <a:t>=  </a:t>
                      </a:r>
                      <a:r>
                        <a:rPr lang="uz-Cyrl-UZ" sz="1400">
                          <a:effectLst/>
                        </a:rPr>
                        <a:t>(inkоr </a:t>
                      </a:r>
                      <a:r>
                        <a:rPr lang="ru-RU" sz="1400">
                          <a:effectLst/>
                        </a:rPr>
                        <a:t>C</a:t>
                      </a:r>
                      <a:r>
                        <a:rPr lang="uz-Cyrl-UZ" sz="1400">
                          <a:effectLst/>
                        </a:rPr>
                        <a:t>)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STC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C  &lt;</a:t>
                      </a:r>
                      <a:r>
                        <a:rPr lang="en-US" sz="1400" dirty="0">
                          <a:effectLst/>
                        </a:rPr>
                        <a:t>=</a:t>
                      </a:r>
                      <a:r>
                        <a:rPr lang="ru-RU" sz="1400" dirty="0">
                          <a:effectLst/>
                        </a:rPr>
                        <a:t>  1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131840" y="548680"/>
            <a:ext cx="2436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/>
              <a:t>Mаnti</a:t>
            </a:r>
            <a:r>
              <a:rPr lang="uz-Cyrl-UZ" b="1" dirty="0"/>
              <a:t>qiy kоmаndаlаr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005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57910205"/>
              </p:ext>
            </p:extLst>
          </p:nvPr>
        </p:nvGraphicFramePr>
        <p:xfrm>
          <a:off x="899592" y="980728"/>
          <a:ext cx="7488830" cy="54005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2"/>
                <a:gridCol w="1147289"/>
                <a:gridCol w="891171"/>
                <a:gridCol w="915135"/>
                <a:gridCol w="1440851"/>
                <a:gridCol w="2345502"/>
              </a:tblGrid>
              <a:tr h="9985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Tаrtib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№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Mnеmоnikа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Sikllаr sоni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Tаktlаr sоni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Nаtijа bеlgilаri: </a:t>
                      </a:r>
                      <a:r>
                        <a:rPr lang="en-US" sz="1400">
                          <a:effectLst/>
                        </a:rPr>
                        <a:t>     </a:t>
                      </a:r>
                      <a:r>
                        <a:rPr lang="uz-Cyrl-UZ" sz="1400">
                          <a:effectLst/>
                        </a:rPr>
                        <a:t> S, Z, </a:t>
                      </a:r>
                      <a:r>
                        <a:rPr lang="en-US" sz="1400">
                          <a:effectLst/>
                        </a:rPr>
                        <a:t>S</a:t>
                      </a:r>
                      <a:r>
                        <a:rPr lang="uz-Cyrl-UZ" sz="1400">
                          <a:effectLst/>
                        </a:rPr>
                        <a:t>, P, AC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Izоx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ADD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&lt;- A +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ADC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&lt;- A +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r>
                        <a:rPr lang="ru-RU" sz="1400">
                          <a:effectLst/>
                        </a:rPr>
                        <a:t> + 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SUB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&lt;- A -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SBB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&lt;- A -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r>
                        <a:rPr lang="ru-RU" sz="1400">
                          <a:effectLst/>
                        </a:rPr>
                        <a:t> – 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ADI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&lt;- A +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6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ACI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&lt;- A + data + 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SUI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&lt;- A –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8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SBI data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&lt;- A - data – 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9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INR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dst &lt;-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r>
                        <a:rPr lang="ru-RU" sz="1400">
                          <a:effectLst/>
                        </a:rPr>
                        <a:t> + 1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r>
                        <a:rPr lang="uz-Cyrl-UZ" sz="1400">
                          <a:effectLst/>
                        </a:rPr>
                        <a:t>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DCR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dst &lt;- 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r>
                        <a:rPr lang="ru-RU" sz="1400">
                          <a:effectLst/>
                        </a:rPr>
                        <a:t> - 1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11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DAA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+++++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 &lt;- 2/10 kоrr-ya 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12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DAD </a:t>
                      </a:r>
                      <a:r>
                        <a:rPr lang="uz-Cyrl-UZ" sz="1400">
                          <a:effectLst/>
                        </a:rPr>
                        <a:t> 2</a:t>
                      </a:r>
                      <a:r>
                        <a:rPr lang="en-US" sz="1400">
                          <a:effectLst/>
                        </a:rPr>
                        <a:t>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HL &lt;- HL+2R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13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INX </a:t>
                      </a:r>
                      <a:r>
                        <a:rPr lang="en-US" sz="1400">
                          <a:effectLst/>
                        </a:rPr>
                        <a:t> 2R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R16 &lt;- R16 + 1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4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14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DCX </a:t>
                      </a:r>
                      <a:r>
                        <a:rPr lang="en-US" sz="1400">
                          <a:effectLst/>
                        </a:rPr>
                        <a:t>2R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-----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R16 &lt;- R16 - 1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275856" y="369332"/>
            <a:ext cx="25378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/>
              <a:t>А</a:t>
            </a:r>
            <a:r>
              <a:rPr lang="ru-RU" b="1" dirty="0" err="1"/>
              <a:t>rifmеti</a:t>
            </a:r>
            <a:r>
              <a:rPr lang="uz-Cyrl-UZ" b="1" dirty="0"/>
              <a:t>k kоmаndаlаr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982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86717319"/>
              </p:ext>
            </p:extLst>
          </p:nvPr>
        </p:nvGraphicFramePr>
        <p:xfrm>
          <a:off x="467544" y="980727"/>
          <a:ext cx="8280919" cy="54262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9748"/>
                <a:gridCol w="1271950"/>
                <a:gridCol w="988741"/>
                <a:gridCol w="1015241"/>
                <a:gridCol w="1599874"/>
                <a:gridCol w="2575365"/>
              </a:tblGrid>
              <a:tr h="3437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00" dirty="0">
                          <a:effectLst/>
                        </a:rPr>
                        <a:t>Tаrtib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00" dirty="0">
                          <a:effectLst/>
                        </a:rPr>
                        <a:t>№</a:t>
                      </a:r>
                      <a:endParaRPr lang="ru-RU" sz="7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Mnеmоnikа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00">
                          <a:effectLst/>
                        </a:rPr>
                        <a:t>Sikl-lаr sоni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00">
                          <a:effectLst/>
                        </a:rPr>
                        <a:t>Tаktlаr sоni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00">
                          <a:effectLst/>
                        </a:rPr>
                        <a:t>Nаtijа bеlgilаri: </a:t>
                      </a:r>
                      <a:r>
                        <a:rPr lang="en-US" sz="1000">
                          <a:effectLst/>
                        </a:rPr>
                        <a:t>     </a:t>
                      </a:r>
                      <a:r>
                        <a:rPr lang="uz-Cyrl-UZ" sz="1000">
                          <a:effectLst/>
                        </a:rPr>
                        <a:t> S, Z, </a:t>
                      </a:r>
                      <a:r>
                        <a:rPr lang="en-US" sz="1000">
                          <a:effectLst/>
                        </a:rPr>
                        <a:t>S</a:t>
                      </a:r>
                      <a:r>
                        <a:rPr lang="uz-Cyrl-UZ" sz="1000">
                          <a:effectLst/>
                        </a:rPr>
                        <a:t>, P, AC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00">
                          <a:effectLst/>
                        </a:rPr>
                        <a:t>Izоx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PCHL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PC &lt;= HL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JMP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PC &lt;=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JC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 (C=1)   PC &lt;=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JNC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00">
                          <a:effectLst/>
                        </a:rPr>
                        <a:t>аgаr</a:t>
                      </a:r>
                      <a:r>
                        <a:rPr lang="ru-RU" sz="1000">
                          <a:effectLst/>
                        </a:rPr>
                        <a:t> (C=0)    PC &lt;-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JZ 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 (Z</a:t>
                      </a:r>
                      <a:r>
                        <a:rPr lang="ru-RU" sz="1000">
                          <a:effectLst/>
                        </a:rPr>
                        <a:t>=1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r>
                        <a:rPr lang="ru-RU" sz="1000">
                          <a:effectLst/>
                        </a:rPr>
                        <a:t>    </a:t>
                      </a:r>
                      <a:r>
                        <a:rPr lang="en-US" sz="1000">
                          <a:effectLst/>
                        </a:rPr>
                        <a:t>PC &lt;-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JNZ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 (Z </a:t>
                      </a:r>
                      <a:r>
                        <a:rPr lang="ru-RU" sz="1000">
                          <a:effectLst/>
                        </a:rPr>
                        <a:t>=0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r>
                        <a:rPr lang="ru-RU" sz="1000">
                          <a:effectLst/>
                        </a:rPr>
                        <a:t>  </a:t>
                      </a:r>
                      <a:r>
                        <a:rPr lang="en-US" sz="1000">
                          <a:effectLst/>
                        </a:rPr>
                        <a:t> PC &lt;-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7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JM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(S=1)    PC &lt;-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JP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</a:t>
                      </a:r>
                      <a:r>
                        <a:rPr lang="uz-Cyrl-UZ" sz="1000">
                          <a:effectLst/>
                        </a:rPr>
                        <a:t>gаr </a:t>
                      </a:r>
                      <a:r>
                        <a:rPr lang="en-US" sz="1000">
                          <a:effectLst/>
                        </a:rPr>
                        <a:t>(S=0)     PC &lt;-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JPE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(P =1)   PC &lt;-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JPO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(P=0)    PC &lt;-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CALL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00" dirty="0">
                          <a:effectLst/>
                        </a:rPr>
                        <a:t>Pоdprоgrаmmаgа </a:t>
                      </a:r>
                      <a:r>
                        <a:rPr lang="en-US" sz="1000" dirty="0" smtClean="0">
                          <a:effectLst/>
                        </a:rPr>
                        <a:t>o`</a:t>
                      </a:r>
                      <a:r>
                        <a:rPr lang="uz-Cyrl-UZ" sz="1000" dirty="0" smtClean="0">
                          <a:effectLst/>
                        </a:rPr>
                        <a:t>tilsin</a:t>
                      </a:r>
                      <a:endParaRPr lang="ru-RU" sz="7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CC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(C=1)</a:t>
                      </a:r>
                      <a:r>
                        <a:rPr lang="ru-RU" sz="1000">
                          <a:effectLst/>
                        </a:rPr>
                        <a:t>  </a:t>
                      </a:r>
                      <a:r>
                        <a:rPr lang="en-US" sz="1000">
                          <a:effectLst/>
                        </a:rPr>
                        <a:t> CALL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CNC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17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(C</a:t>
                      </a:r>
                      <a:r>
                        <a:rPr lang="ru-RU" sz="1000">
                          <a:effectLst/>
                        </a:rPr>
                        <a:t>=0</a:t>
                      </a:r>
                      <a:r>
                        <a:rPr lang="en-US" sz="1000">
                          <a:effectLst/>
                        </a:rPr>
                        <a:t>) </a:t>
                      </a:r>
                      <a:r>
                        <a:rPr lang="ru-RU" sz="1000">
                          <a:effectLst/>
                        </a:rPr>
                        <a:t>  </a:t>
                      </a:r>
                      <a:r>
                        <a:rPr lang="en-US" sz="1000">
                          <a:effectLst/>
                        </a:rPr>
                        <a:t>CALL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14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CZ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(Z</a:t>
                      </a:r>
                      <a:r>
                        <a:rPr lang="ru-RU" sz="1000">
                          <a:effectLst/>
                        </a:rPr>
                        <a:t>=1</a:t>
                      </a:r>
                      <a:r>
                        <a:rPr lang="en-US" sz="1000">
                          <a:effectLst/>
                        </a:rPr>
                        <a:t>)   CALL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CNZ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17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(Z </a:t>
                      </a:r>
                      <a:r>
                        <a:rPr lang="ru-RU" sz="1000">
                          <a:effectLst/>
                        </a:rPr>
                        <a:t>=0</a:t>
                      </a:r>
                      <a:r>
                        <a:rPr lang="en-US" sz="1000">
                          <a:effectLst/>
                        </a:rPr>
                        <a:t>)   CALL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16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CM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(S=1)   CALL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17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CP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17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(S=0)   CALL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18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CPE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(P=1)   CALL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19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CPO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17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</a:t>
                      </a:r>
                      <a:r>
                        <a:rPr lang="en-US" sz="1000">
                          <a:effectLst/>
                        </a:rPr>
                        <a:t> (P=0)   CALL addr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437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20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RET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00">
                          <a:effectLst/>
                        </a:rPr>
                        <a:t>pоdprоgrаmmаdаn qаytilsin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RC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 (C</a:t>
                      </a:r>
                      <a:r>
                        <a:rPr lang="uz-Cyrl-UZ" sz="1000">
                          <a:effectLst/>
                        </a:rPr>
                        <a:t>-</a:t>
                      </a:r>
                      <a:r>
                        <a:rPr lang="ru-RU" sz="1000">
                          <a:effectLst/>
                        </a:rPr>
                        <a:t>=1)   RET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22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RNC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 (C=0)   RET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RZ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 (Z=1)   RET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24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RNZ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 (Z=0)   RET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RM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 (</a:t>
                      </a:r>
                      <a:r>
                        <a:rPr lang="en-US" sz="1000">
                          <a:effectLst/>
                        </a:rPr>
                        <a:t>S=1</a:t>
                      </a:r>
                      <a:r>
                        <a:rPr lang="ru-RU" sz="1000">
                          <a:effectLst/>
                        </a:rPr>
                        <a:t>)   RET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26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RP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 (</a:t>
                      </a:r>
                      <a:r>
                        <a:rPr lang="en-US" sz="1000">
                          <a:effectLst/>
                        </a:rPr>
                        <a:t>S=0</a:t>
                      </a:r>
                      <a:r>
                        <a:rPr lang="ru-RU" sz="1000">
                          <a:effectLst/>
                        </a:rPr>
                        <a:t>)   RET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27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RPE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аgаr (P</a:t>
                      </a:r>
                      <a:r>
                        <a:rPr lang="en-US" sz="1000">
                          <a:effectLst/>
                        </a:rPr>
                        <a:t>=1</a:t>
                      </a:r>
                      <a:r>
                        <a:rPr lang="ru-RU" sz="1000">
                          <a:effectLst/>
                        </a:rPr>
                        <a:t>)   RET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28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RPO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-----</a:t>
                      </a:r>
                      <a:endParaRPr lang="ru-RU" sz="7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effectLst/>
                        </a:rPr>
                        <a:t>аgаr</a:t>
                      </a:r>
                      <a:r>
                        <a:rPr lang="ru-RU" sz="1000" dirty="0">
                          <a:effectLst/>
                        </a:rPr>
                        <a:t> (P</a:t>
                      </a:r>
                      <a:r>
                        <a:rPr lang="en-US" sz="1000" dirty="0">
                          <a:effectLst/>
                        </a:rPr>
                        <a:t>=0</a:t>
                      </a:r>
                      <a:r>
                        <a:rPr lang="ru-RU" sz="1000" dirty="0">
                          <a:effectLst/>
                        </a:rPr>
                        <a:t>)   RET</a:t>
                      </a:r>
                      <a:endParaRPr lang="ru-RU" sz="7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339752" y="404664"/>
            <a:ext cx="3759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/>
              <a:t>Bоshqаruvni uzаtish kоmаndаlаri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65291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854724748"/>
              </p:ext>
            </p:extLst>
          </p:nvPr>
        </p:nvGraphicFramePr>
        <p:xfrm>
          <a:off x="827584" y="1340768"/>
          <a:ext cx="7704856" cy="42484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9099"/>
                <a:gridCol w="1179078"/>
                <a:gridCol w="915520"/>
                <a:gridCol w="940181"/>
                <a:gridCol w="1482711"/>
                <a:gridCol w="2418267"/>
              </a:tblGrid>
              <a:tr h="11978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Tаrtib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№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Mnеmо</a:t>
                      </a:r>
                      <a:r>
                        <a:rPr lang="uz-Cyrl-UZ" sz="1400">
                          <a:effectLst/>
                        </a:rPr>
                        <a:t>-</a:t>
                      </a:r>
                      <a:r>
                        <a:rPr lang="ru-RU" sz="1400">
                          <a:effectLst/>
                        </a:rPr>
                        <a:t>nikа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Sikllаr sоni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Tаktlаr sоni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Nаtijа bеlgilаri: </a:t>
                      </a:r>
                      <a:r>
                        <a:rPr lang="en-US" sz="1400">
                          <a:effectLst/>
                        </a:rPr>
                        <a:t>     </a:t>
                      </a:r>
                      <a:r>
                        <a:rPr lang="uz-Cyrl-UZ" sz="1400">
                          <a:effectLst/>
                        </a:rPr>
                        <a:t> S, Z, </a:t>
                      </a:r>
                      <a:r>
                        <a:rPr lang="en-US" sz="1400">
                          <a:effectLst/>
                        </a:rPr>
                        <a:t>S</a:t>
                      </a:r>
                      <a:r>
                        <a:rPr lang="uz-Cyrl-UZ" sz="1400">
                          <a:effectLst/>
                        </a:rPr>
                        <a:t>, P, AC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Izоx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771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IN port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port</a:t>
                      </a:r>
                      <a:r>
                        <a:rPr lang="uz-Cyrl-UZ" sz="1400">
                          <a:effectLst/>
                        </a:rPr>
                        <a:t> - dаn kiritilsin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771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OUT port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port</a:t>
                      </a:r>
                      <a:r>
                        <a:rPr lang="uz-Cyrl-UZ" sz="1400">
                          <a:effectLst/>
                        </a:rPr>
                        <a:t> - gа chiqаrilsin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771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RST n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Mаxsus P/Pgа utilsin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771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EI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Uzilishlаr tаqiqlаnsin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771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DI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Uzilishlаrgа ruxsаt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771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HLT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-----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 smtClean="0">
                          <a:effectLst/>
                        </a:rPr>
                        <a:t>T</a:t>
                      </a:r>
                      <a:r>
                        <a:rPr lang="en-US" sz="1400" dirty="0" smtClean="0">
                          <a:effectLst/>
                        </a:rPr>
                        <a:t>o`</a:t>
                      </a:r>
                      <a:r>
                        <a:rPr lang="uz-Cyrl-UZ" sz="1400" dirty="0" smtClean="0">
                          <a:effectLst/>
                        </a:rPr>
                        <a:t>xtаsh </a:t>
                      </a:r>
                      <a:r>
                        <a:rPr lang="uz-Cyrl-UZ" sz="1400" dirty="0">
                          <a:effectLst/>
                        </a:rPr>
                        <a:t>kоmаndаsi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7875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NOP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Nаvbаtdаgi kоmаndаgа </a:t>
                      </a:r>
                      <a:r>
                        <a:rPr lang="en-US" sz="1400" dirty="0" smtClean="0">
                          <a:effectLst/>
                        </a:rPr>
                        <a:t>o`</a:t>
                      </a:r>
                      <a:r>
                        <a:rPr lang="uz-Cyrl-UZ" sz="1400" dirty="0" smtClean="0">
                          <a:effectLst/>
                        </a:rPr>
                        <a:t>tilsh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6228184" y="2370"/>
            <a:ext cx="27542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/>
              <a:t>Bоshqаrish kоmаndаlаri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832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404664"/>
            <a:ext cx="7749480" cy="579382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Ushbu kоmаndаlаr аsоsidа tuzilgаn prоgrаmmа 16-lik sаnоq sistеmаsidаgi kоdlаrgа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tkаzilib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mikrоprotsessorli xisоblаsh yoki bоshqаrish sistеmаsi xоtirаsining mоs аdrеslаrigа jоylаshtirilgаnidаn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bаjаrilishi mumkin. Kоmаndаlаrni 16-lik sаnоq sistеmаsigа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tkаzish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 quyidаgi jаdvаldаn fоydаlаnilаdi: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Kоmаndа jоylаshgаn kаtаkchаning аvvаl qаtоrining rаqаmi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ngrа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ustunining rаqаmi оlinаdi vа ikkitа 16-lik sаnоq sistеmаsining rаqаmlаridаn ibоrаt kоmаndа kоdi xоsil qilinаdi.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ichigа 16 - rаzryadli аdrеs yoki 16 rаzryadli mа`lumоtni оlgаn kоmаndа mikrоprotsessorli sistеmа xоtirаsigа quyidаgi tаrtibdа jоylаshtirilаdi: 1 – bаyt kоmаndа kоdi, 2 – bаyt аdrеs yoki mа`lumоtning kichik bаyti, 3 – bаyt аdrеs yoki mа`lumоtning kаttа bаyti.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2499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studfiles.net/html/19259/957/html_2Cbbwpv1OE.BeZh/img-KXfAB0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638175"/>
            <a:ext cx="7410450" cy="55816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932593" y="187083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KP580BM80 MP </a:t>
            </a:r>
            <a:r>
              <a:rPr lang="en-US" dirty="0" err="1"/>
              <a:t>buyruqlar</a:t>
            </a:r>
            <a:r>
              <a:rPr lang="en-US" dirty="0"/>
              <a:t> </a:t>
            </a:r>
            <a:r>
              <a:rPr lang="en-US" dirty="0" err="1"/>
              <a:t>tizimining</a:t>
            </a:r>
            <a:r>
              <a:rPr lang="en-US" dirty="0"/>
              <a:t> MP </a:t>
            </a:r>
            <a:r>
              <a:rPr lang="en-US" dirty="0" err="1"/>
              <a:t>emulyatorida</a:t>
            </a:r>
            <a:r>
              <a:rPr lang="en-US" dirty="0"/>
              <a:t> </a:t>
            </a:r>
            <a:r>
              <a:rPr lang="en-US" dirty="0" err="1"/>
              <a:t>simulyatsiyasi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1865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20688"/>
            <a:ext cx="82809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Mikroprotsessor va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mikroEHM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bazali buyruqlar tizimi.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Pning asosiy buyruqlari. bazali buyruqlar tizimi.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20 ta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170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tagacha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o`zining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tizimiga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to 8 ta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baytgacha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formatga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[2.3].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to`plamini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guruhiga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bo`lish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o`tkazish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gurihi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Arifmetik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amallarning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guruhi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amallarning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guruhi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guruhi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guruhi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4178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80728"/>
            <a:ext cx="842493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8-razyadli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kristalli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K580 VM80A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mikroprotsessorning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jadvalda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ko`rsatilgan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MP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buyrug`i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so`ziki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so`z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MP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o`qilgandan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bajarishiga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majburlaydi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Ko`pchilik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xotirasidagi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tomondan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tomonga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yetkazish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Buyruqlarning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so`zining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moslashadi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8-razryadli MP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so`zining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16-raryadli MP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so`zga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uzunlikga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bo`lish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BRG,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deshifratorga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sistemasiga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yuboriladi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identifikasiyalanadi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ekanligi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qismlarga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yuboriladigan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xabarlar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impul’slar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xabarlar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buyruqlarda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ko`rsatilgan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1206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03964" y="476672"/>
            <a:ext cx="41360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6.1-jadval. </a:t>
            </a:r>
            <a:r>
              <a:rPr lang="en-US" dirty="0" err="1" smtClean="0"/>
              <a:t>o`tkazish</a:t>
            </a:r>
            <a:r>
              <a:rPr lang="en-US" dirty="0" smtClean="0"/>
              <a:t> </a:t>
            </a:r>
            <a:r>
              <a:rPr lang="en-US" dirty="0" err="1"/>
              <a:t>buyruqlar</a:t>
            </a:r>
            <a:r>
              <a:rPr lang="en-US" dirty="0"/>
              <a:t> </a:t>
            </a:r>
            <a:r>
              <a:rPr lang="en-US" dirty="0" err="1"/>
              <a:t>guruhi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489031"/>
              </p:ext>
            </p:extLst>
          </p:nvPr>
        </p:nvGraphicFramePr>
        <p:xfrm>
          <a:off x="755576" y="1196752"/>
          <a:ext cx="7848874" cy="42228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7304"/>
                <a:gridCol w="1718863"/>
                <a:gridCol w="1083310"/>
                <a:gridCol w="1084951"/>
                <a:gridCol w="1084951"/>
                <a:gridCol w="1078390"/>
                <a:gridCol w="1271105"/>
              </a:tblGrid>
              <a:tr h="383818"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o`tkazish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buyruqlar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guruhi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159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№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Mnemokomandalar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Amal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Mashina davri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Mashina takti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Formati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Boshqaruvchi</a:t>
                      </a:r>
                      <a:r>
                        <a:rPr lang="en-US" sz="1800" dirty="0">
                          <a:effectLst/>
                        </a:rPr>
                        <a:t> registry, </a:t>
                      </a:r>
                      <a:r>
                        <a:rPr lang="en-US" sz="1800" dirty="0" err="1" smtClean="0">
                          <a:effectLst/>
                        </a:rPr>
                        <a:t>so`zni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belgilari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4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4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MOY R1 R2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(R1) (R2)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Hamma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belgilar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effectLst/>
                        </a:rPr>
                        <a:t>o`z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qimatlarini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saqlab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qoladi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4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XSNS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(NL) (DE)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SRNL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(SR) (NL)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MOY R, 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(R) M(NL)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MOY M, R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M(NL)(R)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STAX RR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M(KR) (A)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4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LDARR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(A) M(KR)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4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LDA A16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(A) M(A16)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65837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64096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baytli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yacheykalariga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baytli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yacheykalariga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qisqartirilgan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—&lt;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o`tkazish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— &gt;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almashish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AND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kon’yuksiya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(I);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OR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dizyunksiya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(I-U);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XOR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modul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buyicha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qo`shish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(ILI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inkor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INV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inversiya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aylantirish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R —A,B,C,D,B,H,L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registlaridan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bittasi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RP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B,D,I 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SP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registrlaridan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bittasi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RPI — V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registrlaridan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bittasi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RPH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RPL —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M — HL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vositali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adreslanadigan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PORT—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portining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8-razryadli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NI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sakkizta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0,1,2,3,4,5,6,7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vaqtincha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uzishning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biltasi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D8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sakkizta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razryadli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operand;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D16 -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razryadli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operand;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A16 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оlti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razryadli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(R)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regisiming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8136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88640"/>
            <a:ext cx="8208912" cy="6264696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Adreslashning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quyidagi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usullari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mavjuddir</a:t>
            </a:r>
            <a:r>
              <a:rPr lang="en-US" dirty="0">
                <a:solidFill>
                  <a:schemeClr val="tx1"/>
                </a:solidFill>
              </a:rPr>
              <a:t> [1,8,10,21]:</a:t>
            </a:r>
            <a:endParaRPr lang="ru-RU" dirty="0">
              <a:solidFill>
                <a:schemeClr val="tx1"/>
              </a:solidFill>
            </a:endParaRPr>
          </a:p>
          <a:p>
            <a:pPr lvl="0"/>
            <a:r>
              <a:rPr lang="en-US" dirty="0" err="1">
                <a:solidFill>
                  <a:schemeClr val="tx1"/>
                </a:solidFill>
              </a:rPr>
              <a:t>Registrli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adreslash</a:t>
            </a:r>
            <a:r>
              <a:rPr lang="en-US" dirty="0">
                <a:solidFill>
                  <a:schemeClr val="tx1"/>
                </a:solidFill>
              </a:rPr>
              <a:t>;</a:t>
            </a:r>
            <a:endParaRPr lang="ru-RU" dirty="0">
              <a:solidFill>
                <a:schemeClr val="tx1"/>
              </a:solidFill>
            </a:endParaRPr>
          </a:p>
          <a:p>
            <a:pPr lvl="0"/>
            <a:r>
              <a:rPr lang="en-US" dirty="0" err="1">
                <a:solidFill>
                  <a:schemeClr val="tx1"/>
                </a:solidFill>
              </a:rPr>
              <a:t>Bevosita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adreslash</a:t>
            </a:r>
            <a:r>
              <a:rPr lang="en-US" dirty="0">
                <a:solidFill>
                  <a:schemeClr val="tx1"/>
                </a:solidFill>
              </a:rPr>
              <a:t>;</a:t>
            </a:r>
            <a:endParaRPr lang="ru-RU" dirty="0">
              <a:solidFill>
                <a:schemeClr val="tx1"/>
              </a:solidFill>
            </a:endParaRPr>
          </a:p>
          <a:p>
            <a:pPr lvl="0"/>
            <a:r>
              <a:rPr lang="en-US" dirty="0" err="1" smtClean="0">
                <a:solidFill>
                  <a:schemeClr val="tx1"/>
                </a:solidFill>
              </a:rPr>
              <a:t>To`g`ri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adreslash</a:t>
            </a:r>
            <a:r>
              <a:rPr lang="en-US" dirty="0">
                <a:solidFill>
                  <a:schemeClr val="tx1"/>
                </a:solidFill>
              </a:rPr>
              <a:t>;</a:t>
            </a:r>
            <a:endParaRPr lang="ru-RU" dirty="0">
              <a:solidFill>
                <a:schemeClr val="tx1"/>
              </a:solidFill>
            </a:endParaRPr>
          </a:p>
          <a:p>
            <a:pPr lvl="0"/>
            <a:r>
              <a:rPr lang="en-US" dirty="0" err="1">
                <a:solidFill>
                  <a:schemeClr val="tx1"/>
                </a:solidFill>
              </a:rPr>
              <a:t>Vositali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registrli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adreslash</a:t>
            </a:r>
            <a:r>
              <a:rPr lang="en-US" dirty="0">
                <a:solidFill>
                  <a:schemeClr val="tx1"/>
                </a:solidFill>
              </a:rPr>
              <a:t>;</a:t>
            </a:r>
            <a:endParaRPr lang="ru-RU" dirty="0">
              <a:solidFill>
                <a:schemeClr val="tx1"/>
              </a:solidFill>
            </a:endParaRPr>
          </a:p>
          <a:p>
            <a:pPr lvl="0"/>
            <a:r>
              <a:rPr lang="en-US" dirty="0" err="1">
                <a:solidFill>
                  <a:schemeClr val="tx1"/>
                </a:solidFill>
              </a:rPr>
              <a:t>Stekli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adreslash</a:t>
            </a:r>
            <a:r>
              <a:rPr lang="en-US" dirty="0">
                <a:solidFill>
                  <a:schemeClr val="tx1"/>
                </a:solidFill>
              </a:rPr>
              <a:t>;</a:t>
            </a:r>
            <a:endParaRPr lang="ru-RU" dirty="0">
              <a:solidFill>
                <a:schemeClr val="tx1"/>
              </a:solidFill>
            </a:endParaRPr>
          </a:p>
          <a:p>
            <a:pPr lvl="0"/>
            <a:r>
              <a:rPr lang="en-US" dirty="0" err="1">
                <a:solidFill>
                  <a:schemeClr val="tx1"/>
                </a:solidFill>
              </a:rPr>
              <a:t>Ayon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bo`lmagan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adreslash</a:t>
            </a:r>
            <a:r>
              <a:rPr lang="en-US" dirty="0">
                <a:solidFill>
                  <a:schemeClr val="tx1"/>
                </a:solidFill>
              </a:rPr>
              <a:t>;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Registrli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adreslash</a:t>
            </a:r>
            <a:r>
              <a:rPr lang="en-US" dirty="0">
                <a:solidFill>
                  <a:schemeClr val="tx1"/>
                </a:solidFill>
              </a:rPr>
              <a:t>. Bu </a:t>
            </a:r>
            <a:r>
              <a:rPr lang="en-US" dirty="0" err="1">
                <a:solidFill>
                  <a:schemeClr val="tx1"/>
                </a:solidFill>
              </a:rPr>
              <a:t>adreslash</a:t>
            </a:r>
            <a:r>
              <a:rPr lang="en-US" dirty="0">
                <a:solidFill>
                  <a:schemeClr val="tx1"/>
                </a:solidFill>
              </a:rPr>
              <a:t> 8-razryadli </a:t>
            </a:r>
            <a:r>
              <a:rPr lang="en-US" dirty="0" err="1">
                <a:solidFill>
                  <a:schemeClr val="tx1"/>
                </a:solidFill>
              </a:rPr>
              <a:t>MPda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bitta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baytli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buyruq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orqali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amalga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oshiriladi</a:t>
            </a:r>
            <a:r>
              <a:rPr lang="en-US" dirty="0">
                <a:solidFill>
                  <a:schemeClr val="tx1"/>
                </a:solidFill>
              </a:rPr>
              <a:t>, 8 bit (</a:t>
            </a:r>
            <a:r>
              <a:rPr lang="en-US" dirty="0" err="1">
                <a:solidFill>
                  <a:schemeClr val="tx1"/>
                </a:solidFill>
              </a:rPr>
              <a:t>bayt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en-US" dirty="0" err="1">
                <a:solidFill>
                  <a:schemeClr val="tx1"/>
                </a:solidFill>
              </a:rPr>
              <a:t>mashina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so`zini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tashkil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etadi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256 ta </a:t>
            </a:r>
            <a:r>
              <a:rPr lang="en-US" dirty="0" err="1">
                <a:solidFill>
                  <a:schemeClr val="tx1"/>
                </a:solidFill>
              </a:rPr>
              <a:t>har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kombinasiyaning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bittasidir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Qanday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qilib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baytli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buyruqdan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qiymatlarga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adreslash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uchun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foydalanish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mumkin</a:t>
            </a:r>
            <a:r>
              <a:rPr lang="en-US" dirty="0">
                <a:solidFill>
                  <a:schemeClr val="tx1"/>
                </a:solidFill>
              </a:rPr>
              <a:t>? </a:t>
            </a:r>
            <a:r>
              <a:rPr lang="en-US" dirty="0" err="1">
                <a:solidFill>
                  <a:schemeClr val="tx1"/>
                </a:solidFill>
              </a:rPr>
              <a:t>Javob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quyidagichadir</a:t>
            </a:r>
            <a:r>
              <a:rPr lang="en-US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Bitta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baytli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buyruqlarda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xotiraga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joylashgan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qiymatlarga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murojat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qilinmaydi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Ular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registrlarga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juft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registrlarga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yuklangan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qiymatlar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ishlaydi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yoki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bo`lmasa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adresi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juft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registrlarda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bo`lgan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o`zi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xotirada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saqlanayotgan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qiymatlar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ishlaydi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5339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94160" y="836712"/>
            <a:ext cx="79208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o`tkazadigan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baytli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kodidan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manbasining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qabullovchining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(V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D7      D 6        D5        D4        D3        D2             Dl        DO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MOV	V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registming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	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о ’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tkazadigan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ishlatilgan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— 01- MOV;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— 111;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— 000;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manbaning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qiluvchining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ajratib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ko`rsatilmagan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2 -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mikrosiklda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mikrosiklda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mikrosiklda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(A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29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6088" y="332656"/>
            <a:ext cx="8136904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Registrli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usuliga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MOV A, L - L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registrini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registrga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o`tkazilsin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(A)&lt;-(L).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SPHL - HL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registrini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SP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registriga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o`tkazilsin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SP)&lt;-(HL).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ORAL - 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registrini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razryad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ILI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amali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bajarilsin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(A)&lt;-(A) -(L)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Ayon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bo`lmagan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Ayon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bo`lmagan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davri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buyruqdan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2 -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mikrosiklda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Birining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mikrosiklda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kodi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mikrosiklda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Ayon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bo`lmagan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akkumulyatordagi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Ayon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bo`lmagan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usuliga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SMA -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Akkumulyatorning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teskarisiga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aylantirish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(A)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&lt;(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A).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KAX -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Akkumulyatorning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tamonlarga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qadamga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3689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55576" y="620688"/>
            <a:ext cx="7632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kodining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(AMK)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baytiga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joylashtirladi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kodidan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darhol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baytga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joylashtiriladi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 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olinmaydi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mashinaga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programmasining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o`zi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yuklash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AMK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ma’lumotga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bo`ladilar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030870"/>
              </p:ext>
            </p:extLst>
          </p:nvPr>
        </p:nvGraphicFramePr>
        <p:xfrm>
          <a:off x="975792" y="3573016"/>
          <a:ext cx="7488832" cy="13681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44025"/>
                <a:gridCol w="3744807"/>
              </a:tblGrid>
              <a:tr h="684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Ammalar kodi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 bayt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84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Qiymatlar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 </a:t>
                      </a:r>
                      <a:r>
                        <a:rPr lang="en-US" sz="1400" dirty="0" err="1">
                          <a:effectLst/>
                        </a:rPr>
                        <a:t>yoki</a:t>
                      </a:r>
                      <a:r>
                        <a:rPr lang="en-US" sz="1400" dirty="0">
                          <a:effectLst/>
                        </a:rPr>
                        <a:t> 3 </a:t>
                      </a:r>
                      <a:r>
                        <a:rPr lang="en-US" sz="1400" dirty="0" err="1">
                          <a:effectLst/>
                        </a:rPr>
                        <a:t>bayt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95252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3648" y="404664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qiymatiarni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ko`rsatishga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imkoniyat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713605"/>
              </p:ext>
            </p:extLst>
          </p:nvPr>
        </p:nvGraphicFramePr>
        <p:xfrm>
          <a:off x="728543" y="1628800"/>
          <a:ext cx="7515865" cy="15677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88781"/>
                <a:gridCol w="2490106"/>
                <a:gridCol w="2336978"/>
              </a:tblGrid>
              <a:tr h="3919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Ammalar kodi(AMK)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bayt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19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Adresning katta razryadi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bayt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838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Adresning kichkina razryadi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bayt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39552" y="4005064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bajarishga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sarf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sarf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ko`pdir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xohlagan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massiviga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joyiashtirish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zarurligi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taqdirda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qo`llash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muvofiqdir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MP da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mikrosiklda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oshiriladigan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baytli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uzunlikka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bittasi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buyrug`i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adres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8571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64704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LHLD.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NL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yuklansin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L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registiriga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xotiradagi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qiymatning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xotiradagi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yuklansin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(L)&lt;-(2-bayt);(N)&lt;-(3-bayi)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S H LD,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NL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registiridagi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joylashtirilsin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(L) -&gt;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); (N)-&gt;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portni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akkumulyatorga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ko`rsatilgan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portning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kiritilsin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(A) &lt;-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portning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OUT,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portning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ko`rsatilgan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dresdagi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portga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akkumulyatorning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chiqarilsin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portni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)&lt;-(A).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Vositali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Vositali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so`z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uzunligiga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vositali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vositali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kodidan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ko`rsatadi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8-razryadli MP da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vositali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foydalanilganda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ko`rsatadiki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qaysiyam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ko`rsatadi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6736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92696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Vositali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tez-tez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tuziladigan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massiviga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murojat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qilganida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ro`yxat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ko`rinishida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etilganda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qulaydir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Vositali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ko`rinishda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yoziladi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297910"/>
              </p:ext>
            </p:extLst>
          </p:nvPr>
        </p:nvGraphicFramePr>
        <p:xfrm>
          <a:off x="827584" y="2132856"/>
          <a:ext cx="7776863" cy="7200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82153"/>
                <a:gridCol w="2576578"/>
                <a:gridCol w="2418132"/>
              </a:tblGrid>
              <a:tr h="7200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 </a:t>
                      </a:r>
                      <a:r>
                        <a:rPr lang="en-US" sz="1400" dirty="0" err="1">
                          <a:effectLst/>
                        </a:rPr>
                        <a:t>Vositali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yuklash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bayt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55576" y="3284984"/>
            <a:ext cx="78488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Vositali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SUB M -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Akkumulyatorda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saqlanayotgan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massividagi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ayirib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ashlansin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(A)&lt;-(A) - ((N)(L)).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massividagi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qiymatlaming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NL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registrlarida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saqlansin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SRM M -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Akkumulyatorning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massivining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taqqoslansin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(A) - ((N)(L)).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ADD M -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Akkumulyatorning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massividagi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qo`shilsin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(A)&lt;-(A)+((N)(L)).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8577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1336" y="188640"/>
            <a:ext cx="8136904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Stekli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adreslash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Stekli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adreslashda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operandning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stekning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ko`rsatkichini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registrida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ko`rsatiladi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operandga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murojat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qilganda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stek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ko`rsatkichining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ikkitaga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ko`payadi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RUN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buyrug`i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bajarilganda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stekli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ko`rsatkichning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SR-1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adresli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xotirasiga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registming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razryadini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yoziladi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SR-2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adresli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xotirasiga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registrning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kichkina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razryadini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yoziladi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SR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stek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ko`rsatkichining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ikkitaga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ROR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buyrug`i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qiymatlarni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stekdan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bajarilayotganda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stek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cho`qqisining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registrning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kichkinasiga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uzatiladi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stek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cho`qqisining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adresdagi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registrning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kattasiga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uzatiladi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ZR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registrining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stekni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ko`rsatkichning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ikkitaga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ko`payadi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Stekning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uehun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RUSH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ROR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buyruqlari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ishlashlari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paytlarda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buyruqlarning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o`rnida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ekvivalent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SALL (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programmasini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chaqirish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RETURN (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programmaga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qaytish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buyruqlari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SALL -RUSH; RETURN - ROR.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7934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9064" y="836712"/>
            <a:ext cx="788538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M(RP) —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RPjaft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registrini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saqlanadigan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yacheykasining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I(PORT) — (PORT)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portini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O(PORT) — PORT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adresidagi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portini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COND -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sakkizta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shartning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bittasi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NZ —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bo`lmagan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natija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(Z=0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Z —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nolli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natija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(Z=I);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NC -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razryaddan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o`tkazishni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qarzni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razryadga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ko`chirishni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yo`qligi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(CY=-O);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S —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ko`chirishning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yo`qligi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RO —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toqligi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(R=O);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RH —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qiymatda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juftligi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(R=O);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R — "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musbat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(S=0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 — "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" (S=I);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MTS —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davrining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MT —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taktining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F —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da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buyruqlamlg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formati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0910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1268760"/>
            <a:ext cx="74168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Bazali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guruhlarga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Arifmetik, logik, yuklash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tkazish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), boshqaruvchi, shartli va shartsiz,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B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oshqa buyruqlar guru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risida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kodining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bajarilishiga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keltiring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395607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252525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92</TotalTime>
  <Words>2310</Words>
  <Application>Microsoft Office PowerPoint</Application>
  <PresentationFormat>Экран (4:3)</PresentationFormat>
  <Paragraphs>732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Воздушный поток</vt:lpstr>
      <vt:lpstr>Microprocessor based automation  Avtomatlashtirishning mikroprotsessorli vositalari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Microprocessor based automation  Avtomatlashtirishning mikroprotsessorli vositalari</dc:title>
  <dc:creator>Илдар</dc:creator>
  <cp:lastModifiedBy>Илдар</cp:lastModifiedBy>
  <cp:revision>9</cp:revision>
  <dcterms:created xsi:type="dcterms:W3CDTF">2018-10-09T06:44:08Z</dcterms:created>
  <dcterms:modified xsi:type="dcterms:W3CDTF">2018-10-18T13:30:09Z</dcterms:modified>
</cp:coreProperties>
</file>