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960" r:id="rId1"/>
    <p:sldMasterId id="2147484062" r:id="rId2"/>
    <p:sldMasterId id="2147484080" r:id="rId3"/>
    <p:sldMasterId id="2147484098" r:id="rId4"/>
  </p:sldMasterIdLst>
  <p:notesMasterIdLst>
    <p:notesMasterId r:id="rId21"/>
  </p:notesMasterIdLst>
  <p:sldIdLst>
    <p:sldId id="256" r:id="rId5"/>
    <p:sldId id="267" r:id="rId6"/>
    <p:sldId id="273" r:id="rId7"/>
    <p:sldId id="257" r:id="rId8"/>
    <p:sldId id="268" r:id="rId9"/>
    <p:sldId id="269" r:id="rId10"/>
    <p:sldId id="272" r:id="rId11"/>
    <p:sldId id="271" r:id="rId12"/>
    <p:sldId id="274" r:id="rId13"/>
    <p:sldId id="275" r:id="rId14"/>
    <p:sldId id="276" r:id="rId15"/>
    <p:sldId id="277" r:id="rId16"/>
    <p:sldId id="259" r:id="rId17"/>
    <p:sldId id="258" r:id="rId18"/>
    <p:sldId id="260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1D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68" d="100"/>
          <a:sy n="68" d="100"/>
        </p:scale>
        <p:origin x="136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C190DC-8894-4897-A8FF-F3CBE3098DD7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5762E6-D785-4F3A-92D9-747436C27785}">
      <dgm:prSet phldrT="[Текст]" custT="1"/>
      <dgm:spPr/>
      <dgm:t>
        <a:bodyPr/>
        <a:lstStyle/>
        <a:p>
          <a:r>
            <a:rPr lang="en-US" sz="3600" dirty="0" err="1" smtClean="0"/>
            <a:t>To’liqligi</a:t>
          </a:r>
          <a:r>
            <a:rPr lang="en-US" sz="3600" dirty="0" smtClean="0"/>
            <a:t>	</a:t>
          </a:r>
          <a:endParaRPr lang="ru-RU" sz="3600" dirty="0"/>
        </a:p>
      </dgm:t>
    </dgm:pt>
    <dgm:pt modelId="{30934328-5CA6-4B0B-802C-B97E71A06AB1}" type="parTrans" cxnId="{38654B86-27EA-4F21-B3AF-E0CF3FC58F46}">
      <dgm:prSet/>
      <dgm:spPr/>
      <dgm:t>
        <a:bodyPr/>
        <a:lstStyle/>
        <a:p>
          <a:endParaRPr lang="ru-RU"/>
        </a:p>
      </dgm:t>
    </dgm:pt>
    <dgm:pt modelId="{88DFEF13-3BBE-40D5-BFDB-4EC7DA98E599}" type="sibTrans" cxnId="{38654B86-27EA-4F21-B3AF-E0CF3FC58F46}">
      <dgm:prSet/>
      <dgm:spPr/>
      <dgm:t>
        <a:bodyPr/>
        <a:lstStyle/>
        <a:p>
          <a:endParaRPr lang="ru-RU"/>
        </a:p>
      </dgm:t>
    </dgm:pt>
    <dgm:pt modelId="{6651EBC1-492E-4391-B821-1091A1B7C065}">
      <dgm:prSet phldrT="[Текст]" custT="1"/>
      <dgm:spPr/>
      <dgm:t>
        <a:bodyPr/>
        <a:lstStyle/>
        <a:p>
          <a:r>
            <a:rPr lang="en-US" sz="4000" dirty="0" err="1" smtClean="0"/>
            <a:t>Holisligi</a:t>
          </a:r>
          <a:r>
            <a:rPr lang="en-US" sz="4000" dirty="0" smtClean="0"/>
            <a:t>	</a:t>
          </a:r>
          <a:endParaRPr lang="ru-RU" sz="4000" dirty="0"/>
        </a:p>
      </dgm:t>
    </dgm:pt>
    <dgm:pt modelId="{EFE42D4F-565D-417D-80D8-D28385124717}" type="parTrans" cxnId="{1376636F-6C07-41BE-BBB0-D00C3FEFE897}">
      <dgm:prSet/>
      <dgm:spPr/>
      <dgm:t>
        <a:bodyPr/>
        <a:lstStyle/>
        <a:p>
          <a:endParaRPr lang="ru-RU"/>
        </a:p>
      </dgm:t>
    </dgm:pt>
    <dgm:pt modelId="{E6D0C9CD-A78E-40BA-8444-E4667A2AD3F8}" type="sibTrans" cxnId="{1376636F-6C07-41BE-BBB0-D00C3FEFE897}">
      <dgm:prSet/>
      <dgm:spPr/>
      <dgm:t>
        <a:bodyPr/>
        <a:lstStyle/>
        <a:p>
          <a:endParaRPr lang="ru-RU"/>
        </a:p>
      </dgm:t>
    </dgm:pt>
    <dgm:pt modelId="{30306EE7-40FB-4F19-ABE6-87F546177DB3}">
      <dgm:prSet phldrT="[Текст]" custT="1"/>
      <dgm:spPr/>
      <dgm:t>
        <a:bodyPr/>
        <a:lstStyle/>
        <a:p>
          <a:r>
            <a:rPr lang="en-US" sz="4000" dirty="0" err="1" smtClean="0"/>
            <a:t>Bexatoligi</a:t>
          </a:r>
          <a:endParaRPr lang="ru-RU" sz="4000" dirty="0"/>
        </a:p>
      </dgm:t>
    </dgm:pt>
    <dgm:pt modelId="{B0E7CEF6-D0BD-4B69-97C0-2D9516013C99}" type="parTrans" cxnId="{073FF267-9833-4A5A-9B96-DE19F9A3E99A}">
      <dgm:prSet/>
      <dgm:spPr/>
      <dgm:t>
        <a:bodyPr/>
        <a:lstStyle/>
        <a:p>
          <a:endParaRPr lang="ru-RU"/>
        </a:p>
      </dgm:t>
    </dgm:pt>
    <dgm:pt modelId="{897BAF4E-AC20-49B7-909F-AE83C2FED4CB}" type="sibTrans" cxnId="{073FF267-9833-4A5A-9B96-DE19F9A3E99A}">
      <dgm:prSet/>
      <dgm:spPr/>
      <dgm:t>
        <a:bodyPr/>
        <a:lstStyle/>
        <a:p>
          <a:endParaRPr lang="ru-RU"/>
        </a:p>
      </dgm:t>
    </dgm:pt>
    <dgm:pt modelId="{67DDB1B4-98D9-40EF-B050-D4FD63A69785}" type="pres">
      <dgm:prSet presAssocID="{A6C190DC-8894-4897-A8FF-F3CBE3098DD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DC58BE-8A57-4BB4-A59A-E6C10847EC04}" type="pres">
      <dgm:prSet presAssocID="{CC5762E6-D785-4F3A-92D9-747436C27785}" presName="composite" presStyleCnt="0"/>
      <dgm:spPr/>
    </dgm:pt>
    <dgm:pt modelId="{35EA7AF7-6343-42B4-8576-DC31A5081190}" type="pres">
      <dgm:prSet presAssocID="{CC5762E6-D785-4F3A-92D9-747436C27785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521E6-DAFF-4A57-A020-0506BB9FAF6F}" type="pres">
      <dgm:prSet presAssocID="{CC5762E6-D785-4F3A-92D9-747436C27785}" presName="rect2" presStyleLbl="fgImgPlace1" presStyleIdx="0" presStyleCnt="3"/>
      <dgm:spPr/>
    </dgm:pt>
    <dgm:pt modelId="{1B64C906-FDDA-4FB3-9935-7403642928DC}" type="pres">
      <dgm:prSet presAssocID="{88DFEF13-3BBE-40D5-BFDB-4EC7DA98E599}" presName="sibTrans" presStyleCnt="0"/>
      <dgm:spPr/>
    </dgm:pt>
    <dgm:pt modelId="{2FFC7509-B6E3-445B-97E9-4A9303B3BD7B}" type="pres">
      <dgm:prSet presAssocID="{6651EBC1-492E-4391-B821-1091A1B7C065}" presName="composite" presStyleCnt="0"/>
      <dgm:spPr/>
    </dgm:pt>
    <dgm:pt modelId="{0A41BB63-2BB4-4E76-877C-F306887566D5}" type="pres">
      <dgm:prSet presAssocID="{6651EBC1-492E-4391-B821-1091A1B7C065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E36D7F-1BD1-4730-9658-0F5DC04D2367}" type="pres">
      <dgm:prSet presAssocID="{6651EBC1-492E-4391-B821-1091A1B7C065}" presName="rect2" presStyleLbl="fgImgPlace1" presStyleIdx="1" presStyleCnt="3"/>
      <dgm:spPr/>
    </dgm:pt>
    <dgm:pt modelId="{4635E295-46FE-4520-ACA4-E39CC02B9979}" type="pres">
      <dgm:prSet presAssocID="{E6D0C9CD-A78E-40BA-8444-E4667A2AD3F8}" presName="sibTrans" presStyleCnt="0"/>
      <dgm:spPr/>
    </dgm:pt>
    <dgm:pt modelId="{E2A7718C-2818-44A5-BA72-E9652127153F}" type="pres">
      <dgm:prSet presAssocID="{30306EE7-40FB-4F19-ABE6-87F546177DB3}" presName="composite" presStyleCnt="0"/>
      <dgm:spPr/>
    </dgm:pt>
    <dgm:pt modelId="{9E980950-834D-4869-B90A-AB2490777C58}" type="pres">
      <dgm:prSet presAssocID="{30306EE7-40FB-4F19-ABE6-87F546177DB3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E75F9C-9EDB-4145-B08E-D5DB4907C4C3}" type="pres">
      <dgm:prSet presAssocID="{30306EE7-40FB-4F19-ABE6-87F546177DB3}" presName="rect2" presStyleLbl="fgImgPlace1" presStyleIdx="2" presStyleCnt="3"/>
      <dgm:spPr/>
    </dgm:pt>
  </dgm:ptLst>
  <dgm:cxnLst>
    <dgm:cxn modelId="{A169DF8F-72DC-40C6-83A5-369DC99879BD}" type="presOf" srcId="{6651EBC1-492E-4391-B821-1091A1B7C065}" destId="{0A41BB63-2BB4-4E76-877C-F306887566D5}" srcOrd="0" destOrd="0" presId="urn:microsoft.com/office/officeart/2008/layout/PictureStrips"/>
    <dgm:cxn modelId="{A1233EFC-E671-44D2-9233-0A240F7E5024}" type="presOf" srcId="{30306EE7-40FB-4F19-ABE6-87F546177DB3}" destId="{9E980950-834D-4869-B90A-AB2490777C58}" srcOrd="0" destOrd="0" presId="urn:microsoft.com/office/officeart/2008/layout/PictureStrips"/>
    <dgm:cxn modelId="{38654B86-27EA-4F21-B3AF-E0CF3FC58F46}" srcId="{A6C190DC-8894-4897-A8FF-F3CBE3098DD7}" destId="{CC5762E6-D785-4F3A-92D9-747436C27785}" srcOrd="0" destOrd="0" parTransId="{30934328-5CA6-4B0B-802C-B97E71A06AB1}" sibTransId="{88DFEF13-3BBE-40D5-BFDB-4EC7DA98E599}"/>
    <dgm:cxn modelId="{99399B66-6539-4CD0-A2A8-F645A092A3BD}" type="presOf" srcId="{CC5762E6-D785-4F3A-92D9-747436C27785}" destId="{35EA7AF7-6343-42B4-8576-DC31A5081190}" srcOrd="0" destOrd="0" presId="urn:microsoft.com/office/officeart/2008/layout/PictureStrips"/>
    <dgm:cxn modelId="{1376636F-6C07-41BE-BBB0-D00C3FEFE897}" srcId="{A6C190DC-8894-4897-A8FF-F3CBE3098DD7}" destId="{6651EBC1-492E-4391-B821-1091A1B7C065}" srcOrd="1" destOrd="0" parTransId="{EFE42D4F-565D-417D-80D8-D28385124717}" sibTransId="{E6D0C9CD-A78E-40BA-8444-E4667A2AD3F8}"/>
    <dgm:cxn modelId="{576FD79A-1B10-46DF-AD29-4BF65EBBD9FA}" type="presOf" srcId="{A6C190DC-8894-4897-A8FF-F3CBE3098DD7}" destId="{67DDB1B4-98D9-40EF-B050-D4FD63A69785}" srcOrd="0" destOrd="0" presId="urn:microsoft.com/office/officeart/2008/layout/PictureStrips"/>
    <dgm:cxn modelId="{073FF267-9833-4A5A-9B96-DE19F9A3E99A}" srcId="{A6C190DC-8894-4897-A8FF-F3CBE3098DD7}" destId="{30306EE7-40FB-4F19-ABE6-87F546177DB3}" srcOrd="2" destOrd="0" parTransId="{B0E7CEF6-D0BD-4B69-97C0-2D9516013C99}" sibTransId="{897BAF4E-AC20-49B7-909F-AE83C2FED4CB}"/>
    <dgm:cxn modelId="{24F648E2-1616-4FA1-9E9F-3497571A809C}" type="presParOf" srcId="{67DDB1B4-98D9-40EF-B050-D4FD63A69785}" destId="{11DC58BE-8A57-4BB4-A59A-E6C10847EC04}" srcOrd="0" destOrd="0" presId="urn:microsoft.com/office/officeart/2008/layout/PictureStrips"/>
    <dgm:cxn modelId="{63C2E453-2EC6-45D1-8B98-F8EB0E46514B}" type="presParOf" srcId="{11DC58BE-8A57-4BB4-A59A-E6C10847EC04}" destId="{35EA7AF7-6343-42B4-8576-DC31A5081190}" srcOrd="0" destOrd="0" presId="urn:microsoft.com/office/officeart/2008/layout/PictureStrips"/>
    <dgm:cxn modelId="{296EE43D-1A96-4E86-9272-90ED189F9ABA}" type="presParOf" srcId="{11DC58BE-8A57-4BB4-A59A-E6C10847EC04}" destId="{749521E6-DAFF-4A57-A020-0506BB9FAF6F}" srcOrd="1" destOrd="0" presId="urn:microsoft.com/office/officeart/2008/layout/PictureStrips"/>
    <dgm:cxn modelId="{E1C81651-3C57-4D32-891A-298A94033B71}" type="presParOf" srcId="{67DDB1B4-98D9-40EF-B050-D4FD63A69785}" destId="{1B64C906-FDDA-4FB3-9935-7403642928DC}" srcOrd="1" destOrd="0" presId="urn:microsoft.com/office/officeart/2008/layout/PictureStrips"/>
    <dgm:cxn modelId="{A72F36D3-853E-403C-BD05-50AFF193CF9D}" type="presParOf" srcId="{67DDB1B4-98D9-40EF-B050-D4FD63A69785}" destId="{2FFC7509-B6E3-445B-97E9-4A9303B3BD7B}" srcOrd="2" destOrd="0" presId="urn:microsoft.com/office/officeart/2008/layout/PictureStrips"/>
    <dgm:cxn modelId="{C2AA2791-5FEF-41B9-A4D2-C3F66FF47842}" type="presParOf" srcId="{2FFC7509-B6E3-445B-97E9-4A9303B3BD7B}" destId="{0A41BB63-2BB4-4E76-877C-F306887566D5}" srcOrd="0" destOrd="0" presId="urn:microsoft.com/office/officeart/2008/layout/PictureStrips"/>
    <dgm:cxn modelId="{85AE255B-9D8E-47B0-8D8D-3F3EA8F118F7}" type="presParOf" srcId="{2FFC7509-B6E3-445B-97E9-4A9303B3BD7B}" destId="{5CE36D7F-1BD1-4730-9658-0F5DC04D2367}" srcOrd="1" destOrd="0" presId="urn:microsoft.com/office/officeart/2008/layout/PictureStrips"/>
    <dgm:cxn modelId="{7E8FE2FB-55C7-4BFC-A915-2257272FED86}" type="presParOf" srcId="{67DDB1B4-98D9-40EF-B050-D4FD63A69785}" destId="{4635E295-46FE-4520-ACA4-E39CC02B9979}" srcOrd="3" destOrd="0" presId="urn:microsoft.com/office/officeart/2008/layout/PictureStrips"/>
    <dgm:cxn modelId="{AB01E7B3-5C86-4134-A497-97137295810C}" type="presParOf" srcId="{67DDB1B4-98D9-40EF-B050-D4FD63A69785}" destId="{E2A7718C-2818-44A5-BA72-E9652127153F}" srcOrd="4" destOrd="0" presId="urn:microsoft.com/office/officeart/2008/layout/PictureStrips"/>
    <dgm:cxn modelId="{2EA3F9ED-C8CF-419D-9CA7-7312C4A43628}" type="presParOf" srcId="{E2A7718C-2818-44A5-BA72-E9652127153F}" destId="{9E980950-834D-4869-B90A-AB2490777C58}" srcOrd="0" destOrd="0" presId="urn:microsoft.com/office/officeart/2008/layout/PictureStrips"/>
    <dgm:cxn modelId="{C3D96C1E-9BD6-4FD9-8708-7D83B153BDCB}" type="presParOf" srcId="{E2A7718C-2818-44A5-BA72-E9652127153F}" destId="{73E75F9C-9EDB-4145-B08E-D5DB4907C4C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C190DC-8894-4897-A8FF-F3CBE3098DD7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CC5762E6-D785-4F3A-92D9-747436C27785}">
      <dgm:prSet phldrT="[Текст]" custT="1"/>
      <dgm:spPr/>
      <dgm:t>
        <a:bodyPr/>
        <a:lstStyle/>
        <a:p>
          <a:r>
            <a:rPr lang="en-US" sz="3600" dirty="0" err="1" smtClean="0"/>
            <a:t>Tasniflash</a:t>
          </a:r>
          <a:r>
            <a:rPr lang="en-US" sz="3600" dirty="0" smtClean="0"/>
            <a:t>, </a:t>
          </a:r>
          <a:r>
            <a:rPr lang="en-US" sz="3600" dirty="0" err="1" smtClean="0"/>
            <a:t>tizimlash</a:t>
          </a:r>
          <a:r>
            <a:rPr lang="en-US" sz="3600" dirty="0" smtClean="0"/>
            <a:t> </a:t>
          </a:r>
          <a:r>
            <a:rPr lang="en-US" sz="3600" dirty="0" err="1" smtClean="0"/>
            <a:t>va</a:t>
          </a:r>
          <a:r>
            <a:rPr lang="en-US" sz="3600" dirty="0" smtClean="0"/>
            <a:t> </a:t>
          </a:r>
          <a:r>
            <a:rPr lang="en-US" sz="3600" dirty="0" err="1" smtClean="0"/>
            <a:t>qisqalik</a:t>
          </a:r>
          <a:r>
            <a:rPr lang="en-US" sz="3600" dirty="0" smtClean="0"/>
            <a:t>	</a:t>
          </a:r>
          <a:endParaRPr lang="ru-RU" sz="3600" dirty="0"/>
        </a:p>
      </dgm:t>
    </dgm:pt>
    <dgm:pt modelId="{30934328-5CA6-4B0B-802C-B97E71A06AB1}" type="parTrans" cxnId="{38654B86-27EA-4F21-B3AF-E0CF3FC58F46}">
      <dgm:prSet/>
      <dgm:spPr/>
      <dgm:t>
        <a:bodyPr/>
        <a:lstStyle/>
        <a:p>
          <a:endParaRPr lang="ru-RU"/>
        </a:p>
      </dgm:t>
    </dgm:pt>
    <dgm:pt modelId="{88DFEF13-3BBE-40D5-BFDB-4EC7DA98E599}" type="sibTrans" cxnId="{38654B86-27EA-4F21-B3AF-E0CF3FC58F46}">
      <dgm:prSet/>
      <dgm:spPr/>
      <dgm:t>
        <a:bodyPr/>
        <a:lstStyle/>
        <a:p>
          <a:endParaRPr lang="ru-RU"/>
        </a:p>
      </dgm:t>
    </dgm:pt>
    <dgm:pt modelId="{6651EBC1-492E-4391-B821-1091A1B7C065}">
      <dgm:prSet phldrT="[Текст]" custT="1"/>
      <dgm:spPr/>
      <dgm:t>
        <a:bodyPr/>
        <a:lstStyle/>
        <a:p>
          <a:r>
            <a:rPr lang="en-US" sz="3600" dirty="0" err="1" smtClean="0"/>
            <a:t>Sodda</a:t>
          </a:r>
          <a:r>
            <a:rPr lang="en-US" sz="3600" dirty="0" smtClean="0"/>
            <a:t> </a:t>
          </a:r>
          <a:r>
            <a:rPr lang="en-US" sz="3600" dirty="0" err="1" smtClean="0"/>
            <a:t>ko’rinishda</a:t>
          </a:r>
          <a:r>
            <a:rPr lang="en-US" sz="3600" dirty="0" smtClean="0"/>
            <a:t> </a:t>
          </a:r>
          <a:r>
            <a:rPr lang="en-US" sz="3600" dirty="0" err="1" smtClean="0"/>
            <a:t>taqdim</a:t>
          </a:r>
          <a:r>
            <a:rPr lang="en-US" sz="3600" dirty="0" smtClean="0"/>
            <a:t> </a:t>
          </a:r>
          <a:r>
            <a:rPr lang="en-US" sz="3600" dirty="0" err="1" smtClean="0"/>
            <a:t>etish</a:t>
          </a:r>
          <a:r>
            <a:rPr lang="en-US" sz="3600" dirty="0" smtClean="0"/>
            <a:t> </a:t>
          </a:r>
          <a:r>
            <a:rPr lang="en-US" sz="3600" dirty="0" err="1" smtClean="0"/>
            <a:t>emas</a:t>
          </a:r>
          <a:endParaRPr lang="ru-RU" sz="3600" dirty="0"/>
        </a:p>
      </dgm:t>
    </dgm:pt>
    <dgm:pt modelId="{EFE42D4F-565D-417D-80D8-D28385124717}" type="parTrans" cxnId="{1376636F-6C07-41BE-BBB0-D00C3FEFE897}">
      <dgm:prSet/>
      <dgm:spPr/>
      <dgm:t>
        <a:bodyPr/>
        <a:lstStyle/>
        <a:p>
          <a:endParaRPr lang="ru-RU"/>
        </a:p>
      </dgm:t>
    </dgm:pt>
    <dgm:pt modelId="{E6D0C9CD-A78E-40BA-8444-E4667A2AD3F8}" type="sibTrans" cxnId="{1376636F-6C07-41BE-BBB0-D00C3FEFE897}">
      <dgm:prSet/>
      <dgm:spPr/>
      <dgm:t>
        <a:bodyPr/>
        <a:lstStyle/>
        <a:p>
          <a:endParaRPr lang="ru-RU"/>
        </a:p>
      </dgm:t>
    </dgm:pt>
    <dgm:pt modelId="{30306EE7-40FB-4F19-ABE6-87F546177DB3}">
      <dgm:prSet phldrT="[Текст]" custT="1"/>
      <dgm:spPr/>
      <dgm:t>
        <a:bodyPr/>
        <a:lstStyle/>
        <a:p>
          <a:r>
            <a:rPr lang="en-US" sz="3600" dirty="0" err="1" smtClean="0"/>
            <a:t>Foydalanuvchilar</a:t>
          </a:r>
          <a:r>
            <a:rPr lang="en-US" sz="3600" dirty="0" smtClean="0"/>
            <a:t> </a:t>
          </a:r>
          <a:r>
            <a:rPr lang="en-US" sz="3600" dirty="0" err="1" smtClean="0"/>
            <a:t>yetarli</a:t>
          </a:r>
          <a:r>
            <a:rPr lang="en-US" sz="3600" dirty="0" smtClean="0"/>
            <a:t> </a:t>
          </a:r>
          <a:r>
            <a:rPr lang="en-US" sz="3600" dirty="0" err="1" smtClean="0"/>
            <a:t>darajada</a:t>
          </a:r>
          <a:r>
            <a:rPr lang="en-US" sz="3600" dirty="0" smtClean="0"/>
            <a:t> </a:t>
          </a:r>
          <a:r>
            <a:rPr lang="en-US" sz="3600" dirty="0" err="1" smtClean="0"/>
            <a:t>tayyorlangan</a:t>
          </a:r>
          <a:r>
            <a:rPr lang="en-US" sz="3600" dirty="0" smtClean="0"/>
            <a:t> deb </a:t>
          </a:r>
          <a:r>
            <a:rPr lang="en-US" sz="3600" dirty="0" err="1" smtClean="0"/>
            <a:t>hisoblash</a:t>
          </a:r>
          <a:endParaRPr lang="ru-RU" sz="3600" dirty="0"/>
        </a:p>
      </dgm:t>
    </dgm:pt>
    <dgm:pt modelId="{B0E7CEF6-D0BD-4B69-97C0-2D9516013C99}" type="parTrans" cxnId="{073FF267-9833-4A5A-9B96-DE19F9A3E99A}">
      <dgm:prSet/>
      <dgm:spPr/>
      <dgm:t>
        <a:bodyPr/>
        <a:lstStyle/>
        <a:p>
          <a:endParaRPr lang="ru-RU"/>
        </a:p>
      </dgm:t>
    </dgm:pt>
    <dgm:pt modelId="{897BAF4E-AC20-49B7-909F-AE83C2FED4CB}" type="sibTrans" cxnId="{073FF267-9833-4A5A-9B96-DE19F9A3E99A}">
      <dgm:prSet/>
      <dgm:spPr/>
      <dgm:t>
        <a:bodyPr/>
        <a:lstStyle/>
        <a:p>
          <a:endParaRPr lang="ru-RU"/>
        </a:p>
      </dgm:t>
    </dgm:pt>
    <dgm:pt modelId="{3BA76900-C8CF-4F47-9943-8139C05313F5}" type="pres">
      <dgm:prSet presAssocID="{A6C190DC-8894-4897-A8FF-F3CBE3098D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7900AC-514E-438C-8EFD-86BA3C45B561}" type="pres">
      <dgm:prSet presAssocID="{CC5762E6-D785-4F3A-92D9-747436C2778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F5A62-8175-41BD-9F56-8720137C0900}" type="pres">
      <dgm:prSet presAssocID="{88DFEF13-3BBE-40D5-BFDB-4EC7DA98E599}" presName="spacer" presStyleCnt="0"/>
      <dgm:spPr/>
      <dgm:t>
        <a:bodyPr/>
        <a:lstStyle/>
        <a:p>
          <a:endParaRPr lang="ru-RU"/>
        </a:p>
      </dgm:t>
    </dgm:pt>
    <dgm:pt modelId="{0BFDB986-7167-4B7D-9458-A2D9C63A670E}" type="pres">
      <dgm:prSet presAssocID="{6651EBC1-492E-4391-B821-1091A1B7C06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5DD467-2B8E-4AA2-BAC8-6DC16DBBADF9}" type="pres">
      <dgm:prSet presAssocID="{E6D0C9CD-A78E-40BA-8444-E4667A2AD3F8}" presName="spacer" presStyleCnt="0"/>
      <dgm:spPr/>
      <dgm:t>
        <a:bodyPr/>
        <a:lstStyle/>
        <a:p>
          <a:endParaRPr lang="ru-RU"/>
        </a:p>
      </dgm:t>
    </dgm:pt>
    <dgm:pt modelId="{D5F3C01E-A00C-40C5-A278-D3F64E610933}" type="pres">
      <dgm:prSet presAssocID="{30306EE7-40FB-4F19-ABE6-87F546177DB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490E4D-FD83-497C-84A0-B67AD1ECCE7D}" type="presOf" srcId="{30306EE7-40FB-4F19-ABE6-87F546177DB3}" destId="{D5F3C01E-A00C-40C5-A278-D3F64E610933}" srcOrd="0" destOrd="0" presId="urn:microsoft.com/office/officeart/2005/8/layout/vList2"/>
    <dgm:cxn modelId="{1536ABA8-A324-4D8F-BDFB-174AF171DB1B}" type="presOf" srcId="{CC5762E6-D785-4F3A-92D9-747436C27785}" destId="{387900AC-514E-438C-8EFD-86BA3C45B561}" srcOrd="0" destOrd="0" presId="urn:microsoft.com/office/officeart/2005/8/layout/vList2"/>
    <dgm:cxn modelId="{073FF267-9833-4A5A-9B96-DE19F9A3E99A}" srcId="{A6C190DC-8894-4897-A8FF-F3CBE3098DD7}" destId="{30306EE7-40FB-4F19-ABE6-87F546177DB3}" srcOrd="2" destOrd="0" parTransId="{B0E7CEF6-D0BD-4B69-97C0-2D9516013C99}" sibTransId="{897BAF4E-AC20-49B7-909F-AE83C2FED4CB}"/>
    <dgm:cxn modelId="{62D8581E-7FCA-4C8E-A570-83C21C8A69C7}" type="presOf" srcId="{A6C190DC-8894-4897-A8FF-F3CBE3098DD7}" destId="{3BA76900-C8CF-4F47-9943-8139C05313F5}" srcOrd="0" destOrd="0" presId="urn:microsoft.com/office/officeart/2005/8/layout/vList2"/>
    <dgm:cxn modelId="{1376636F-6C07-41BE-BBB0-D00C3FEFE897}" srcId="{A6C190DC-8894-4897-A8FF-F3CBE3098DD7}" destId="{6651EBC1-492E-4391-B821-1091A1B7C065}" srcOrd="1" destOrd="0" parTransId="{EFE42D4F-565D-417D-80D8-D28385124717}" sibTransId="{E6D0C9CD-A78E-40BA-8444-E4667A2AD3F8}"/>
    <dgm:cxn modelId="{38654B86-27EA-4F21-B3AF-E0CF3FC58F46}" srcId="{A6C190DC-8894-4897-A8FF-F3CBE3098DD7}" destId="{CC5762E6-D785-4F3A-92D9-747436C27785}" srcOrd="0" destOrd="0" parTransId="{30934328-5CA6-4B0B-802C-B97E71A06AB1}" sibTransId="{88DFEF13-3BBE-40D5-BFDB-4EC7DA98E599}"/>
    <dgm:cxn modelId="{8CEDD735-462B-4B8B-85A3-53CB9A62D87F}" type="presOf" srcId="{6651EBC1-492E-4391-B821-1091A1B7C065}" destId="{0BFDB986-7167-4B7D-9458-A2D9C63A670E}" srcOrd="0" destOrd="0" presId="urn:microsoft.com/office/officeart/2005/8/layout/vList2"/>
    <dgm:cxn modelId="{A10C9CEA-DED4-42CB-9455-235D068A6655}" type="presParOf" srcId="{3BA76900-C8CF-4F47-9943-8139C05313F5}" destId="{387900AC-514E-438C-8EFD-86BA3C45B561}" srcOrd="0" destOrd="0" presId="urn:microsoft.com/office/officeart/2005/8/layout/vList2"/>
    <dgm:cxn modelId="{67455BEF-9580-4816-B3B4-7B283F17A64C}" type="presParOf" srcId="{3BA76900-C8CF-4F47-9943-8139C05313F5}" destId="{01EF5A62-8175-41BD-9F56-8720137C0900}" srcOrd="1" destOrd="0" presId="urn:microsoft.com/office/officeart/2005/8/layout/vList2"/>
    <dgm:cxn modelId="{8F20F7A5-0D02-478C-813F-35CF7CF0C860}" type="presParOf" srcId="{3BA76900-C8CF-4F47-9943-8139C05313F5}" destId="{0BFDB986-7167-4B7D-9458-A2D9C63A670E}" srcOrd="2" destOrd="0" presId="urn:microsoft.com/office/officeart/2005/8/layout/vList2"/>
    <dgm:cxn modelId="{5BC36902-C5D5-497A-BD56-6A3FCAA82929}" type="presParOf" srcId="{3BA76900-C8CF-4F47-9943-8139C05313F5}" destId="{755DD467-2B8E-4AA2-BAC8-6DC16DBBADF9}" srcOrd="3" destOrd="0" presId="urn:microsoft.com/office/officeart/2005/8/layout/vList2"/>
    <dgm:cxn modelId="{C3AA0CFA-7431-4F55-B643-7E41ABD8A87C}" type="presParOf" srcId="{3BA76900-C8CF-4F47-9943-8139C05313F5}" destId="{D5F3C01E-A00C-40C5-A278-D3F64E61093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C190DC-8894-4897-A8FF-F3CBE3098DD7}" type="doc">
      <dgm:prSet loTypeId="urn:microsoft.com/office/officeart/2005/8/layout/vList2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CC5762E6-D785-4F3A-92D9-747436C27785}">
      <dgm:prSet phldrT="[Текст]" custT="1"/>
      <dgm:spPr/>
      <dgm:t>
        <a:bodyPr/>
        <a:lstStyle/>
        <a:p>
          <a:r>
            <a:rPr lang="en-US" sz="3600" dirty="0" err="1" smtClean="0"/>
            <a:t>Izchillik</a:t>
          </a:r>
          <a:endParaRPr lang="ru-RU" sz="3600" dirty="0"/>
        </a:p>
      </dgm:t>
    </dgm:pt>
    <dgm:pt modelId="{30934328-5CA6-4B0B-802C-B97E71A06AB1}" type="parTrans" cxnId="{38654B86-27EA-4F21-B3AF-E0CF3FC58F46}">
      <dgm:prSet/>
      <dgm:spPr/>
      <dgm:t>
        <a:bodyPr/>
        <a:lstStyle/>
        <a:p>
          <a:endParaRPr lang="ru-RU"/>
        </a:p>
      </dgm:t>
    </dgm:pt>
    <dgm:pt modelId="{88DFEF13-3BBE-40D5-BFDB-4EC7DA98E599}" type="sibTrans" cxnId="{38654B86-27EA-4F21-B3AF-E0CF3FC58F46}">
      <dgm:prSet/>
      <dgm:spPr/>
      <dgm:t>
        <a:bodyPr/>
        <a:lstStyle/>
        <a:p>
          <a:endParaRPr lang="ru-RU"/>
        </a:p>
      </dgm:t>
    </dgm:pt>
    <dgm:pt modelId="{6651EBC1-492E-4391-B821-1091A1B7C065}">
      <dgm:prSet phldrT="[Текст]" custT="1"/>
      <dgm:spPr/>
      <dgm:t>
        <a:bodyPr/>
        <a:lstStyle/>
        <a:p>
          <a:r>
            <a:rPr lang="en-US" sz="3600" dirty="0" err="1" smtClean="0"/>
            <a:t>Xilma-xillik</a:t>
          </a:r>
          <a:endParaRPr lang="ru-RU" sz="3600" dirty="0"/>
        </a:p>
      </dgm:t>
    </dgm:pt>
    <dgm:pt modelId="{EFE42D4F-565D-417D-80D8-D28385124717}" type="parTrans" cxnId="{1376636F-6C07-41BE-BBB0-D00C3FEFE897}">
      <dgm:prSet/>
      <dgm:spPr/>
      <dgm:t>
        <a:bodyPr/>
        <a:lstStyle/>
        <a:p>
          <a:endParaRPr lang="ru-RU"/>
        </a:p>
      </dgm:t>
    </dgm:pt>
    <dgm:pt modelId="{E6D0C9CD-A78E-40BA-8444-E4667A2AD3F8}" type="sibTrans" cxnId="{1376636F-6C07-41BE-BBB0-D00C3FEFE897}">
      <dgm:prSet/>
      <dgm:spPr/>
      <dgm:t>
        <a:bodyPr/>
        <a:lstStyle/>
        <a:p>
          <a:endParaRPr lang="ru-RU"/>
        </a:p>
      </dgm:t>
    </dgm:pt>
    <dgm:pt modelId="{30306EE7-40FB-4F19-ABE6-87F546177DB3}">
      <dgm:prSet phldrT="[Текст]" custT="1"/>
      <dgm:spPr/>
      <dgm:t>
        <a:bodyPr/>
        <a:lstStyle/>
        <a:p>
          <a:r>
            <a:rPr lang="en-US" sz="3600" dirty="0" err="1" smtClean="0"/>
            <a:t>Hisobning</a:t>
          </a:r>
          <a:r>
            <a:rPr lang="en-US" sz="3600" baseline="0" dirty="0" smtClean="0"/>
            <a:t> </a:t>
          </a:r>
          <a:r>
            <a:rPr lang="en-US" sz="3600" baseline="0" dirty="0" err="1" smtClean="0"/>
            <a:t>muqobil</a:t>
          </a:r>
          <a:r>
            <a:rPr lang="en-US" sz="3600" baseline="0" dirty="0" smtClean="0"/>
            <a:t> </a:t>
          </a:r>
          <a:r>
            <a:rPr lang="en-US" sz="3600" baseline="0" dirty="0" err="1" smtClean="0"/>
            <a:t>shakllarini</a:t>
          </a:r>
          <a:r>
            <a:rPr lang="en-US" sz="3600" baseline="0" dirty="0" smtClean="0"/>
            <a:t> </a:t>
          </a:r>
          <a:r>
            <a:rPr lang="en-US" sz="3600" baseline="0" dirty="0" err="1" smtClean="0"/>
            <a:t>qo’llashni</a:t>
          </a:r>
          <a:r>
            <a:rPr lang="en-US" sz="3600" baseline="0" dirty="0" smtClean="0"/>
            <a:t> </a:t>
          </a:r>
          <a:r>
            <a:rPr lang="en-US" sz="3600" baseline="0" dirty="0" err="1" smtClean="0"/>
            <a:t>minimallashtirish</a:t>
          </a:r>
          <a:endParaRPr lang="ru-RU" sz="3600" dirty="0"/>
        </a:p>
      </dgm:t>
    </dgm:pt>
    <dgm:pt modelId="{B0E7CEF6-D0BD-4B69-97C0-2D9516013C99}" type="parTrans" cxnId="{073FF267-9833-4A5A-9B96-DE19F9A3E99A}">
      <dgm:prSet/>
      <dgm:spPr/>
      <dgm:t>
        <a:bodyPr/>
        <a:lstStyle/>
        <a:p>
          <a:endParaRPr lang="ru-RU"/>
        </a:p>
      </dgm:t>
    </dgm:pt>
    <dgm:pt modelId="{897BAF4E-AC20-49B7-909F-AE83C2FED4CB}" type="sibTrans" cxnId="{073FF267-9833-4A5A-9B96-DE19F9A3E99A}">
      <dgm:prSet/>
      <dgm:spPr/>
      <dgm:t>
        <a:bodyPr/>
        <a:lstStyle/>
        <a:p>
          <a:endParaRPr lang="ru-RU"/>
        </a:p>
      </dgm:t>
    </dgm:pt>
    <dgm:pt modelId="{3BA76900-C8CF-4F47-9943-8139C05313F5}" type="pres">
      <dgm:prSet presAssocID="{A6C190DC-8894-4897-A8FF-F3CBE3098D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7900AC-514E-438C-8EFD-86BA3C45B561}" type="pres">
      <dgm:prSet presAssocID="{CC5762E6-D785-4F3A-92D9-747436C2778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F5A62-8175-41BD-9F56-8720137C0900}" type="pres">
      <dgm:prSet presAssocID="{88DFEF13-3BBE-40D5-BFDB-4EC7DA98E599}" presName="spacer" presStyleCnt="0"/>
      <dgm:spPr/>
      <dgm:t>
        <a:bodyPr/>
        <a:lstStyle/>
        <a:p>
          <a:endParaRPr lang="ru-RU"/>
        </a:p>
      </dgm:t>
    </dgm:pt>
    <dgm:pt modelId="{0BFDB986-7167-4B7D-9458-A2D9C63A670E}" type="pres">
      <dgm:prSet presAssocID="{6651EBC1-492E-4391-B821-1091A1B7C06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5DD467-2B8E-4AA2-BAC8-6DC16DBBADF9}" type="pres">
      <dgm:prSet presAssocID="{E6D0C9CD-A78E-40BA-8444-E4667A2AD3F8}" presName="spacer" presStyleCnt="0"/>
      <dgm:spPr/>
      <dgm:t>
        <a:bodyPr/>
        <a:lstStyle/>
        <a:p>
          <a:endParaRPr lang="ru-RU"/>
        </a:p>
      </dgm:t>
    </dgm:pt>
    <dgm:pt modelId="{D5F3C01E-A00C-40C5-A278-D3F64E610933}" type="pres">
      <dgm:prSet presAssocID="{30306EE7-40FB-4F19-ABE6-87F546177DB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48EF66-5DC0-4839-B68A-EBEBEB5E7AC6}" type="presOf" srcId="{A6C190DC-8894-4897-A8FF-F3CBE3098DD7}" destId="{3BA76900-C8CF-4F47-9943-8139C05313F5}" srcOrd="0" destOrd="0" presId="urn:microsoft.com/office/officeart/2005/8/layout/vList2"/>
    <dgm:cxn modelId="{E72ED78B-70D1-4186-B238-B54A0E51C978}" type="presOf" srcId="{30306EE7-40FB-4F19-ABE6-87F546177DB3}" destId="{D5F3C01E-A00C-40C5-A278-D3F64E610933}" srcOrd="0" destOrd="0" presId="urn:microsoft.com/office/officeart/2005/8/layout/vList2"/>
    <dgm:cxn modelId="{1376636F-6C07-41BE-BBB0-D00C3FEFE897}" srcId="{A6C190DC-8894-4897-A8FF-F3CBE3098DD7}" destId="{6651EBC1-492E-4391-B821-1091A1B7C065}" srcOrd="1" destOrd="0" parTransId="{EFE42D4F-565D-417D-80D8-D28385124717}" sibTransId="{E6D0C9CD-A78E-40BA-8444-E4667A2AD3F8}"/>
    <dgm:cxn modelId="{073FF267-9833-4A5A-9B96-DE19F9A3E99A}" srcId="{A6C190DC-8894-4897-A8FF-F3CBE3098DD7}" destId="{30306EE7-40FB-4F19-ABE6-87F546177DB3}" srcOrd="2" destOrd="0" parTransId="{B0E7CEF6-D0BD-4B69-97C0-2D9516013C99}" sibTransId="{897BAF4E-AC20-49B7-909F-AE83C2FED4CB}"/>
    <dgm:cxn modelId="{C8D502BC-47CB-495C-A24D-6B58B172F89C}" type="presOf" srcId="{6651EBC1-492E-4391-B821-1091A1B7C065}" destId="{0BFDB986-7167-4B7D-9458-A2D9C63A670E}" srcOrd="0" destOrd="0" presId="urn:microsoft.com/office/officeart/2005/8/layout/vList2"/>
    <dgm:cxn modelId="{38654B86-27EA-4F21-B3AF-E0CF3FC58F46}" srcId="{A6C190DC-8894-4897-A8FF-F3CBE3098DD7}" destId="{CC5762E6-D785-4F3A-92D9-747436C27785}" srcOrd="0" destOrd="0" parTransId="{30934328-5CA6-4B0B-802C-B97E71A06AB1}" sibTransId="{88DFEF13-3BBE-40D5-BFDB-4EC7DA98E599}"/>
    <dgm:cxn modelId="{42B0CD59-E0E0-41B8-9FD7-AD7F1FAD67C2}" type="presOf" srcId="{CC5762E6-D785-4F3A-92D9-747436C27785}" destId="{387900AC-514E-438C-8EFD-86BA3C45B561}" srcOrd="0" destOrd="0" presId="urn:microsoft.com/office/officeart/2005/8/layout/vList2"/>
    <dgm:cxn modelId="{1BF26EE0-5254-4C62-A37C-3AB0689BFC60}" type="presParOf" srcId="{3BA76900-C8CF-4F47-9943-8139C05313F5}" destId="{387900AC-514E-438C-8EFD-86BA3C45B561}" srcOrd="0" destOrd="0" presId="urn:microsoft.com/office/officeart/2005/8/layout/vList2"/>
    <dgm:cxn modelId="{F120B75A-FA7C-42B2-94C5-3C39AB3069E7}" type="presParOf" srcId="{3BA76900-C8CF-4F47-9943-8139C05313F5}" destId="{01EF5A62-8175-41BD-9F56-8720137C0900}" srcOrd="1" destOrd="0" presId="urn:microsoft.com/office/officeart/2005/8/layout/vList2"/>
    <dgm:cxn modelId="{AA58B369-019F-48A3-B0D5-FC0D628A0AD7}" type="presParOf" srcId="{3BA76900-C8CF-4F47-9943-8139C05313F5}" destId="{0BFDB986-7167-4B7D-9458-A2D9C63A670E}" srcOrd="2" destOrd="0" presId="urn:microsoft.com/office/officeart/2005/8/layout/vList2"/>
    <dgm:cxn modelId="{2D1A90FF-888E-4A07-8177-2E66D541ED36}" type="presParOf" srcId="{3BA76900-C8CF-4F47-9943-8139C05313F5}" destId="{755DD467-2B8E-4AA2-BAC8-6DC16DBBADF9}" srcOrd="3" destOrd="0" presId="urn:microsoft.com/office/officeart/2005/8/layout/vList2"/>
    <dgm:cxn modelId="{E94519AE-6B68-413F-B306-E8313BFB7482}" type="presParOf" srcId="{3BA76900-C8CF-4F47-9943-8139C05313F5}" destId="{D5F3C01E-A00C-40C5-A278-D3F64E61093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C190DC-8894-4897-A8FF-F3CBE3098DD7}" type="doc">
      <dgm:prSet loTypeId="urn:microsoft.com/office/officeart/2005/8/layout/hList6" loCatId="list" qsTypeId="urn:microsoft.com/office/officeart/2005/8/quickstyle/3d7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C5762E6-D785-4F3A-92D9-747436C27785}">
      <dgm:prSet phldrT="[Текст]" custT="1"/>
      <dgm:spPr/>
      <dgm:t>
        <a:bodyPr/>
        <a:lstStyle/>
        <a:p>
          <a:r>
            <a:rPr lang="en-US" sz="2800" dirty="0" err="1" smtClean="0"/>
            <a:t>Mustaqil</a:t>
          </a:r>
          <a:r>
            <a:rPr lang="en-US" sz="2800" dirty="0" smtClean="0"/>
            <a:t> </a:t>
          </a:r>
          <a:r>
            <a:rPr lang="en-US" sz="2800" dirty="0" err="1" smtClean="0"/>
            <a:t>mutaxassislarning</a:t>
          </a:r>
          <a:r>
            <a:rPr lang="en-US" sz="2800" dirty="0" smtClean="0"/>
            <a:t> </a:t>
          </a:r>
          <a:r>
            <a:rPr lang="en-US" sz="2800" dirty="0" err="1" smtClean="0"/>
            <a:t>hodisa</a:t>
          </a:r>
          <a:r>
            <a:rPr lang="en-US" sz="2800" dirty="0" smtClean="0"/>
            <a:t> </a:t>
          </a:r>
          <a:r>
            <a:rPr lang="en-US" sz="2800" dirty="0" err="1" smtClean="0"/>
            <a:t>haqqoniy</a:t>
          </a:r>
          <a:r>
            <a:rPr lang="en-US" sz="2800" dirty="0" smtClean="0"/>
            <a:t> </a:t>
          </a:r>
          <a:r>
            <a:rPr lang="en-US" sz="2800" dirty="0" err="1" smtClean="0"/>
            <a:t>aks</a:t>
          </a:r>
          <a:r>
            <a:rPr lang="en-US" sz="2800" dirty="0" smtClean="0"/>
            <a:t> </a:t>
          </a:r>
          <a:r>
            <a:rPr lang="en-US" sz="2800" dirty="0" err="1" smtClean="0"/>
            <a:t>ettirilganligi</a:t>
          </a:r>
          <a:r>
            <a:rPr lang="en-US" sz="2800" dirty="0" smtClean="0"/>
            <a:t> </a:t>
          </a:r>
          <a:r>
            <a:rPr lang="en-US" sz="2800" dirty="0" err="1" smtClean="0"/>
            <a:t>to’g’risida</a:t>
          </a:r>
          <a:r>
            <a:rPr lang="en-US" sz="2800" dirty="0" smtClean="0"/>
            <a:t> </a:t>
          </a:r>
          <a:r>
            <a:rPr lang="en-US" sz="2800" dirty="0" err="1" smtClean="0"/>
            <a:t>yakdilligi</a:t>
          </a:r>
          <a:endParaRPr lang="ru-RU" sz="2800" dirty="0"/>
        </a:p>
      </dgm:t>
    </dgm:pt>
    <dgm:pt modelId="{30934328-5CA6-4B0B-802C-B97E71A06AB1}" type="parTrans" cxnId="{38654B86-27EA-4F21-B3AF-E0CF3FC58F46}">
      <dgm:prSet/>
      <dgm:spPr/>
      <dgm:t>
        <a:bodyPr/>
        <a:lstStyle/>
        <a:p>
          <a:endParaRPr lang="ru-RU"/>
        </a:p>
      </dgm:t>
    </dgm:pt>
    <dgm:pt modelId="{88DFEF13-3BBE-40D5-BFDB-4EC7DA98E599}" type="sibTrans" cxnId="{38654B86-27EA-4F21-B3AF-E0CF3FC58F46}">
      <dgm:prSet/>
      <dgm:spPr/>
      <dgm:t>
        <a:bodyPr/>
        <a:lstStyle/>
        <a:p>
          <a:endParaRPr lang="ru-RU"/>
        </a:p>
      </dgm:t>
    </dgm:pt>
    <dgm:pt modelId="{6651EBC1-492E-4391-B821-1091A1B7C065}">
      <dgm:prSet phldrT="[Текст]" custT="1"/>
      <dgm:spPr/>
      <dgm:t>
        <a:bodyPr/>
        <a:lstStyle/>
        <a:p>
          <a:r>
            <a:rPr lang="en-US" sz="2800" dirty="0" err="1" smtClean="0"/>
            <a:t>Bunda</a:t>
          </a:r>
          <a:r>
            <a:rPr lang="en-US" sz="2800" dirty="0" smtClean="0"/>
            <a:t> </a:t>
          </a:r>
          <a:r>
            <a:rPr lang="en-US" sz="2800" dirty="0" err="1" smtClean="0"/>
            <a:t>hodisani</a:t>
          </a:r>
          <a:r>
            <a:rPr lang="en-US" sz="2800" dirty="0" smtClean="0"/>
            <a:t> </a:t>
          </a:r>
          <a:r>
            <a:rPr lang="en-US" sz="2800" dirty="0" err="1" smtClean="0"/>
            <a:t>baholashda</a:t>
          </a:r>
          <a:r>
            <a:rPr lang="en-US" sz="2800" dirty="0" smtClean="0"/>
            <a:t> </a:t>
          </a:r>
          <a:r>
            <a:rPr lang="en-US" sz="2800" dirty="0" err="1" smtClean="0"/>
            <a:t>to’liq</a:t>
          </a:r>
          <a:r>
            <a:rPr lang="en-US" sz="2800" dirty="0" smtClean="0"/>
            <a:t> </a:t>
          </a:r>
          <a:r>
            <a:rPr lang="en-US" sz="2800" dirty="0" err="1" smtClean="0"/>
            <a:t>yakdillik</a:t>
          </a:r>
          <a:r>
            <a:rPr lang="en-US" sz="2800" dirty="0" smtClean="0"/>
            <a:t> </a:t>
          </a:r>
          <a:r>
            <a:rPr lang="en-US" sz="2800" dirty="0" err="1" smtClean="0"/>
            <a:t>bo’lishi</a:t>
          </a:r>
          <a:r>
            <a:rPr lang="en-US" sz="2800" dirty="0" smtClean="0"/>
            <a:t> </a:t>
          </a:r>
          <a:r>
            <a:rPr lang="en-US" sz="2800" dirty="0" err="1" smtClean="0"/>
            <a:t>shart</a:t>
          </a:r>
          <a:r>
            <a:rPr lang="en-US" sz="2800" dirty="0" smtClean="0"/>
            <a:t> </a:t>
          </a:r>
          <a:r>
            <a:rPr lang="en-US" sz="2800" dirty="0" err="1" smtClean="0"/>
            <a:t>emas</a:t>
          </a:r>
          <a:endParaRPr lang="ru-RU" sz="2800" dirty="0"/>
        </a:p>
      </dgm:t>
    </dgm:pt>
    <dgm:pt modelId="{EFE42D4F-565D-417D-80D8-D28385124717}" type="parTrans" cxnId="{1376636F-6C07-41BE-BBB0-D00C3FEFE897}">
      <dgm:prSet/>
      <dgm:spPr/>
      <dgm:t>
        <a:bodyPr/>
        <a:lstStyle/>
        <a:p>
          <a:endParaRPr lang="ru-RU"/>
        </a:p>
      </dgm:t>
    </dgm:pt>
    <dgm:pt modelId="{E6D0C9CD-A78E-40BA-8444-E4667A2AD3F8}" type="sibTrans" cxnId="{1376636F-6C07-41BE-BBB0-D00C3FEFE897}">
      <dgm:prSet/>
      <dgm:spPr/>
      <dgm:t>
        <a:bodyPr/>
        <a:lstStyle/>
        <a:p>
          <a:endParaRPr lang="ru-RU"/>
        </a:p>
      </dgm:t>
    </dgm:pt>
    <dgm:pt modelId="{30306EE7-40FB-4F19-ABE6-87F546177DB3}">
      <dgm:prSet phldrT="[Текст]" custT="1"/>
      <dgm:spPr/>
      <dgm:t>
        <a:bodyPr/>
        <a:lstStyle/>
        <a:p>
          <a:r>
            <a:rPr lang="en-US" sz="2400" dirty="0" err="1" smtClean="0"/>
            <a:t>Qo’llanilayotgan</a:t>
          </a:r>
          <a:r>
            <a:rPr lang="en-US" sz="2400" dirty="0" smtClean="0"/>
            <a:t> </a:t>
          </a:r>
          <a:r>
            <a:rPr lang="en-US" sz="2400" dirty="0" err="1" smtClean="0"/>
            <a:t>asoslarning</a:t>
          </a:r>
          <a:r>
            <a:rPr lang="en-US" sz="2400" dirty="0" smtClean="0"/>
            <a:t> </a:t>
          </a:r>
          <a:r>
            <a:rPr lang="en-US" sz="2400" dirty="0" err="1" smtClean="0"/>
            <a:t>yoritilishi</a:t>
          </a:r>
          <a:endParaRPr lang="ru-RU" sz="2400" dirty="0"/>
        </a:p>
      </dgm:t>
    </dgm:pt>
    <dgm:pt modelId="{B0E7CEF6-D0BD-4B69-97C0-2D9516013C99}" type="parTrans" cxnId="{073FF267-9833-4A5A-9B96-DE19F9A3E99A}">
      <dgm:prSet/>
      <dgm:spPr/>
      <dgm:t>
        <a:bodyPr/>
        <a:lstStyle/>
        <a:p>
          <a:endParaRPr lang="ru-RU"/>
        </a:p>
      </dgm:t>
    </dgm:pt>
    <dgm:pt modelId="{897BAF4E-AC20-49B7-909F-AE83C2FED4CB}" type="sibTrans" cxnId="{073FF267-9833-4A5A-9B96-DE19F9A3E99A}">
      <dgm:prSet/>
      <dgm:spPr/>
      <dgm:t>
        <a:bodyPr/>
        <a:lstStyle/>
        <a:p>
          <a:endParaRPr lang="ru-RU"/>
        </a:p>
      </dgm:t>
    </dgm:pt>
    <dgm:pt modelId="{9E215202-C8B0-4E5F-995C-6F9D549C0716}" type="pres">
      <dgm:prSet presAssocID="{A6C190DC-8894-4897-A8FF-F3CBE3098DD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0E7593-EEC4-439C-B22C-EB967685D6E4}" type="pres">
      <dgm:prSet presAssocID="{CC5762E6-D785-4F3A-92D9-747436C2778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8D9A6B-2E53-49DB-B8FD-7CA760A1AD97}" type="pres">
      <dgm:prSet presAssocID="{88DFEF13-3BBE-40D5-BFDB-4EC7DA98E599}" presName="sibTrans" presStyleCnt="0"/>
      <dgm:spPr/>
      <dgm:t>
        <a:bodyPr/>
        <a:lstStyle/>
        <a:p>
          <a:endParaRPr lang="ru-RU"/>
        </a:p>
      </dgm:t>
    </dgm:pt>
    <dgm:pt modelId="{CBAC7E8E-0AE1-444D-8017-70EBC26703F6}" type="pres">
      <dgm:prSet presAssocID="{6651EBC1-492E-4391-B821-1091A1B7C06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0A13B2-C52C-4317-869F-4419A9D27445}" type="pres">
      <dgm:prSet presAssocID="{E6D0C9CD-A78E-40BA-8444-E4667A2AD3F8}" presName="sibTrans" presStyleCnt="0"/>
      <dgm:spPr/>
      <dgm:t>
        <a:bodyPr/>
        <a:lstStyle/>
        <a:p>
          <a:endParaRPr lang="ru-RU"/>
        </a:p>
      </dgm:t>
    </dgm:pt>
    <dgm:pt modelId="{0796F694-F498-4D06-BF35-7CC3434A8398}" type="pres">
      <dgm:prSet presAssocID="{30306EE7-40FB-4F19-ABE6-87F546177DB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3FF267-9833-4A5A-9B96-DE19F9A3E99A}" srcId="{A6C190DC-8894-4897-A8FF-F3CBE3098DD7}" destId="{30306EE7-40FB-4F19-ABE6-87F546177DB3}" srcOrd="2" destOrd="0" parTransId="{B0E7CEF6-D0BD-4B69-97C0-2D9516013C99}" sibTransId="{897BAF4E-AC20-49B7-909F-AE83C2FED4CB}"/>
    <dgm:cxn modelId="{2B3FCA57-012A-4129-B1CB-F23B1162E965}" type="presOf" srcId="{6651EBC1-492E-4391-B821-1091A1B7C065}" destId="{CBAC7E8E-0AE1-444D-8017-70EBC26703F6}" srcOrd="0" destOrd="0" presId="urn:microsoft.com/office/officeart/2005/8/layout/hList6"/>
    <dgm:cxn modelId="{1376636F-6C07-41BE-BBB0-D00C3FEFE897}" srcId="{A6C190DC-8894-4897-A8FF-F3CBE3098DD7}" destId="{6651EBC1-492E-4391-B821-1091A1B7C065}" srcOrd="1" destOrd="0" parTransId="{EFE42D4F-565D-417D-80D8-D28385124717}" sibTransId="{E6D0C9CD-A78E-40BA-8444-E4667A2AD3F8}"/>
    <dgm:cxn modelId="{5B07C5EE-C8DB-4E44-A90F-F373DB6CC6A5}" type="presOf" srcId="{30306EE7-40FB-4F19-ABE6-87F546177DB3}" destId="{0796F694-F498-4D06-BF35-7CC3434A8398}" srcOrd="0" destOrd="0" presId="urn:microsoft.com/office/officeart/2005/8/layout/hList6"/>
    <dgm:cxn modelId="{38654B86-27EA-4F21-B3AF-E0CF3FC58F46}" srcId="{A6C190DC-8894-4897-A8FF-F3CBE3098DD7}" destId="{CC5762E6-D785-4F3A-92D9-747436C27785}" srcOrd="0" destOrd="0" parTransId="{30934328-5CA6-4B0B-802C-B97E71A06AB1}" sibTransId="{88DFEF13-3BBE-40D5-BFDB-4EC7DA98E599}"/>
    <dgm:cxn modelId="{4C078C46-1645-4F0E-BEB7-F5722E22B466}" type="presOf" srcId="{CC5762E6-D785-4F3A-92D9-747436C27785}" destId="{1C0E7593-EEC4-439C-B22C-EB967685D6E4}" srcOrd="0" destOrd="0" presId="urn:microsoft.com/office/officeart/2005/8/layout/hList6"/>
    <dgm:cxn modelId="{56F03AAC-A895-4515-ABE0-D8A8DC7F38F8}" type="presOf" srcId="{A6C190DC-8894-4897-A8FF-F3CBE3098DD7}" destId="{9E215202-C8B0-4E5F-995C-6F9D549C0716}" srcOrd="0" destOrd="0" presId="urn:microsoft.com/office/officeart/2005/8/layout/hList6"/>
    <dgm:cxn modelId="{D173C83D-0C5F-45E4-9440-B963098EDBBC}" type="presParOf" srcId="{9E215202-C8B0-4E5F-995C-6F9D549C0716}" destId="{1C0E7593-EEC4-439C-B22C-EB967685D6E4}" srcOrd="0" destOrd="0" presId="urn:microsoft.com/office/officeart/2005/8/layout/hList6"/>
    <dgm:cxn modelId="{FB6F0517-4F5C-4019-924E-8C5665965137}" type="presParOf" srcId="{9E215202-C8B0-4E5F-995C-6F9D549C0716}" destId="{928D9A6B-2E53-49DB-B8FD-7CA760A1AD97}" srcOrd="1" destOrd="0" presId="urn:microsoft.com/office/officeart/2005/8/layout/hList6"/>
    <dgm:cxn modelId="{F8857809-1763-4F2E-84E6-C118D9146F47}" type="presParOf" srcId="{9E215202-C8B0-4E5F-995C-6F9D549C0716}" destId="{CBAC7E8E-0AE1-444D-8017-70EBC26703F6}" srcOrd="2" destOrd="0" presId="urn:microsoft.com/office/officeart/2005/8/layout/hList6"/>
    <dgm:cxn modelId="{C16B7B56-1CBD-451E-821A-8D3F3113D779}" type="presParOf" srcId="{9E215202-C8B0-4E5F-995C-6F9D549C0716}" destId="{D70A13B2-C52C-4317-869F-4419A9D27445}" srcOrd="3" destOrd="0" presId="urn:microsoft.com/office/officeart/2005/8/layout/hList6"/>
    <dgm:cxn modelId="{6124FCB8-8D4F-42F7-9F09-D94A847A334F}" type="presParOf" srcId="{9E215202-C8B0-4E5F-995C-6F9D549C0716}" destId="{0796F694-F498-4D06-BF35-7CC3434A8398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6C190DC-8894-4897-A8FF-F3CBE3098DD7}" type="doc">
      <dgm:prSet loTypeId="urn:microsoft.com/office/officeart/2005/8/layout/hList6" loCatId="list" qsTypeId="urn:microsoft.com/office/officeart/2005/8/quickstyle/3d7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C5762E6-D785-4F3A-92D9-747436C27785}">
      <dgm:prSet phldrT="[Текст]" custT="1"/>
      <dgm:spPr/>
      <dgm:t>
        <a:bodyPr/>
        <a:lstStyle/>
        <a:p>
          <a:r>
            <a:rPr lang="en-US" sz="2800" dirty="0" err="1" smtClean="0"/>
            <a:t>Axborotning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o’z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vaqtida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qarorlar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qabul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qilish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uchun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olinishi</a:t>
          </a:r>
          <a:endParaRPr lang="ru-RU" sz="2800" dirty="0"/>
        </a:p>
      </dgm:t>
    </dgm:pt>
    <dgm:pt modelId="{30934328-5CA6-4B0B-802C-B97E71A06AB1}" type="parTrans" cxnId="{38654B86-27EA-4F21-B3AF-E0CF3FC58F46}">
      <dgm:prSet/>
      <dgm:spPr/>
      <dgm:t>
        <a:bodyPr/>
        <a:lstStyle/>
        <a:p>
          <a:endParaRPr lang="ru-RU"/>
        </a:p>
      </dgm:t>
    </dgm:pt>
    <dgm:pt modelId="{88DFEF13-3BBE-40D5-BFDB-4EC7DA98E599}" type="sibTrans" cxnId="{38654B86-27EA-4F21-B3AF-E0CF3FC58F46}">
      <dgm:prSet/>
      <dgm:spPr/>
      <dgm:t>
        <a:bodyPr/>
        <a:lstStyle/>
        <a:p>
          <a:endParaRPr lang="ru-RU"/>
        </a:p>
      </dgm:t>
    </dgm:pt>
    <dgm:pt modelId="{6651EBC1-492E-4391-B821-1091A1B7C065}">
      <dgm:prSet phldrT="[Текст]" custT="1"/>
      <dgm:spPr/>
      <dgm:t>
        <a:bodyPr/>
        <a:lstStyle/>
        <a:p>
          <a:r>
            <a:rPr lang="en-US" sz="2800" dirty="0" err="1" smtClean="0"/>
            <a:t>Doim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tezlikda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emas</a:t>
          </a:r>
          <a:r>
            <a:rPr lang="en-US" sz="2800" baseline="0" dirty="0" smtClean="0"/>
            <a:t>, </a:t>
          </a:r>
          <a:r>
            <a:rPr lang="en-US" sz="2800" baseline="0" dirty="0" err="1" smtClean="0"/>
            <a:t>chunki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ba’zida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ma’lumot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uzoq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vaqt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dolzarbligicha</a:t>
          </a:r>
          <a:r>
            <a:rPr lang="en-US" sz="2800" baseline="0" dirty="0" smtClean="0"/>
            <a:t> </a:t>
          </a:r>
          <a:r>
            <a:rPr lang="en-US" sz="2800" baseline="0" dirty="0" err="1" smtClean="0"/>
            <a:t>qoladi</a:t>
          </a:r>
          <a:endParaRPr lang="ru-RU" sz="2800" dirty="0"/>
        </a:p>
      </dgm:t>
    </dgm:pt>
    <dgm:pt modelId="{EFE42D4F-565D-417D-80D8-D28385124717}" type="parTrans" cxnId="{1376636F-6C07-41BE-BBB0-D00C3FEFE897}">
      <dgm:prSet/>
      <dgm:spPr/>
      <dgm:t>
        <a:bodyPr/>
        <a:lstStyle/>
        <a:p>
          <a:endParaRPr lang="ru-RU"/>
        </a:p>
      </dgm:t>
    </dgm:pt>
    <dgm:pt modelId="{E6D0C9CD-A78E-40BA-8444-E4667A2AD3F8}" type="sibTrans" cxnId="{1376636F-6C07-41BE-BBB0-D00C3FEFE897}">
      <dgm:prSet/>
      <dgm:spPr/>
      <dgm:t>
        <a:bodyPr/>
        <a:lstStyle/>
        <a:p>
          <a:endParaRPr lang="ru-RU"/>
        </a:p>
      </dgm:t>
    </dgm:pt>
    <dgm:pt modelId="{9E215202-C8B0-4E5F-995C-6F9D549C0716}" type="pres">
      <dgm:prSet presAssocID="{A6C190DC-8894-4897-A8FF-F3CBE3098DD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0E7593-EEC4-439C-B22C-EB967685D6E4}" type="pres">
      <dgm:prSet presAssocID="{CC5762E6-D785-4F3A-92D9-747436C27785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8D9A6B-2E53-49DB-B8FD-7CA760A1AD97}" type="pres">
      <dgm:prSet presAssocID="{88DFEF13-3BBE-40D5-BFDB-4EC7DA98E599}" presName="sibTrans" presStyleCnt="0"/>
      <dgm:spPr/>
      <dgm:t>
        <a:bodyPr/>
        <a:lstStyle/>
        <a:p>
          <a:endParaRPr lang="ru-RU"/>
        </a:p>
      </dgm:t>
    </dgm:pt>
    <dgm:pt modelId="{CBAC7E8E-0AE1-444D-8017-70EBC26703F6}" type="pres">
      <dgm:prSet presAssocID="{6651EBC1-492E-4391-B821-1091A1B7C065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31919C-C982-42C9-922D-784C205EDBBE}" type="presOf" srcId="{6651EBC1-492E-4391-B821-1091A1B7C065}" destId="{CBAC7E8E-0AE1-444D-8017-70EBC26703F6}" srcOrd="0" destOrd="0" presId="urn:microsoft.com/office/officeart/2005/8/layout/hList6"/>
    <dgm:cxn modelId="{3012EFA0-EF42-4AF4-BF1F-E63ED9CC1698}" type="presOf" srcId="{CC5762E6-D785-4F3A-92D9-747436C27785}" destId="{1C0E7593-EEC4-439C-B22C-EB967685D6E4}" srcOrd="0" destOrd="0" presId="urn:microsoft.com/office/officeart/2005/8/layout/hList6"/>
    <dgm:cxn modelId="{DC4A5B0A-8070-4B66-A733-BFD58D52B14C}" type="presOf" srcId="{A6C190DC-8894-4897-A8FF-F3CBE3098DD7}" destId="{9E215202-C8B0-4E5F-995C-6F9D549C0716}" srcOrd="0" destOrd="0" presId="urn:microsoft.com/office/officeart/2005/8/layout/hList6"/>
    <dgm:cxn modelId="{1376636F-6C07-41BE-BBB0-D00C3FEFE897}" srcId="{A6C190DC-8894-4897-A8FF-F3CBE3098DD7}" destId="{6651EBC1-492E-4391-B821-1091A1B7C065}" srcOrd="1" destOrd="0" parTransId="{EFE42D4F-565D-417D-80D8-D28385124717}" sibTransId="{E6D0C9CD-A78E-40BA-8444-E4667A2AD3F8}"/>
    <dgm:cxn modelId="{38654B86-27EA-4F21-B3AF-E0CF3FC58F46}" srcId="{A6C190DC-8894-4897-A8FF-F3CBE3098DD7}" destId="{CC5762E6-D785-4F3A-92D9-747436C27785}" srcOrd="0" destOrd="0" parTransId="{30934328-5CA6-4B0B-802C-B97E71A06AB1}" sibTransId="{88DFEF13-3BBE-40D5-BFDB-4EC7DA98E599}"/>
    <dgm:cxn modelId="{872B1D15-338D-49CC-A742-39FD061AC532}" type="presParOf" srcId="{9E215202-C8B0-4E5F-995C-6F9D549C0716}" destId="{1C0E7593-EEC4-439C-B22C-EB967685D6E4}" srcOrd="0" destOrd="0" presId="urn:microsoft.com/office/officeart/2005/8/layout/hList6"/>
    <dgm:cxn modelId="{259905A4-855D-4189-AE22-230001ED988B}" type="presParOf" srcId="{9E215202-C8B0-4E5F-995C-6F9D549C0716}" destId="{928D9A6B-2E53-49DB-B8FD-7CA760A1AD97}" srcOrd="1" destOrd="0" presId="urn:microsoft.com/office/officeart/2005/8/layout/hList6"/>
    <dgm:cxn modelId="{23D482D9-D435-4B99-B1E4-FBEF19DA0134}" type="presParOf" srcId="{9E215202-C8B0-4E5F-995C-6F9D549C0716}" destId="{CBAC7E8E-0AE1-444D-8017-70EBC26703F6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EA7AF7-6343-42B4-8576-DC31A5081190}">
      <dsp:nvSpPr>
        <dsp:cNvPr id="0" name=""/>
        <dsp:cNvSpPr/>
      </dsp:nvSpPr>
      <dsp:spPr>
        <a:xfrm>
          <a:off x="151978" y="471375"/>
          <a:ext cx="3618536" cy="1130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5924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To’liqligi</a:t>
          </a:r>
          <a:r>
            <a:rPr lang="en-US" sz="3600" kern="1200" dirty="0" smtClean="0"/>
            <a:t>	</a:t>
          </a:r>
          <a:endParaRPr lang="ru-RU" sz="3600" kern="1200" dirty="0"/>
        </a:p>
      </dsp:txBody>
      <dsp:txXfrm>
        <a:off x="151978" y="471375"/>
        <a:ext cx="3618536" cy="1130792"/>
      </dsp:txXfrm>
    </dsp:sp>
    <dsp:sp modelId="{749521E6-DAFF-4A57-A020-0506BB9FAF6F}">
      <dsp:nvSpPr>
        <dsp:cNvPr id="0" name=""/>
        <dsp:cNvSpPr/>
      </dsp:nvSpPr>
      <dsp:spPr>
        <a:xfrm>
          <a:off x="1206" y="308039"/>
          <a:ext cx="791554" cy="118733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41BB63-2BB4-4E76-877C-F306887566D5}">
      <dsp:nvSpPr>
        <dsp:cNvPr id="0" name=""/>
        <dsp:cNvSpPr/>
      </dsp:nvSpPr>
      <dsp:spPr>
        <a:xfrm>
          <a:off x="4084394" y="471375"/>
          <a:ext cx="3618536" cy="1130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5924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Holisligi</a:t>
          </a:r>
          <a:r>
            <a:rPr lang="en-US" sz="4000" kern="1200" dirty="0" smtClean="0"/>
            <a:t>	</a:t>
          </a:r>
          <a:endParaRPr lang="ru-RU" sz="4000" kern="1200" dirty="0"/>
        </a:p>
      </dsp:txBody>
      <dsp:txXfrm>
        <a:off x="4084394" y="471375"/>
        <a:ext cx="3618536" cy="1130792"/>
      </dsp:txXfrm>
    </dsp:sp>
    <dsp:sp modelId="{5CE36D7F-1BD1-4730-9658-0F5DC04D2367}">
      <dsp:nvSpPr>
        <dsp:cNvPr id="0" name=""/>
        <dsp:cNvSpPr/>
      </dsp:nvSpPr>
      <dsp:spPr>
        <a:xfrm>
          <a:off x="3933621" y="308039"/>
          <a:ext cx="791554" cy="118733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980950-834D-4869-B90A-AB2490777C58}">
      <dsp:nvSpPr>
        <dsp:cNvPr id="0" name=""/>
        <dsp:cNvSpPr/>
      </dsp:nvSpPr>
      <dsp:spPr>
        <a:xfrm>
          <a:off x="2118186" y="1894918"/>
          <a:ext cx="3618536" cy="1130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5924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Bexatoligi</a:t>
          </a:r>
          <a:endParaRPr lang="ru-RU" sz="4000" kern="1200" dirty="0"/>
        </a:p>
      </dsp:txBody>
      <dsp:txXfrm>
        <a:off x="2118186" y="1894918"/>
        <a:ext cx="3618536" cy="1130792"/>
      </dsp:txXfrm>
    </dsp:sp>
    <dsp:sp modelId="{73E75F9C-9EDB-4145-B08E-D5DB4907C4C3}">
      <dsp:nvSpPr>
        <dsp:cNvPr id="0" name=""/>
        <dsp:cNvSpPr/>
      </dsp:nvSpPr>
      <dsp:spPr>
        <a:xfrm>
          <a:off x="1967413" y="1731581"/>
          <a:ext cx="791554" cy="118733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7900AC-514E-438C-8EFD-86BA3C45B561}">
      <dsp:nvSpPr>
        <dsp:cNvPr id="0" name=""/>
        <dsp:cNvSpPr/>
      </dsp:nvSpPr>
      <dsp:spPr>
        <a:xfrm>
          <a:off x="0" y="1627"/>
          <a:ext cx="7704137" cy="110063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38100" dist="25400" dir="5400000" rotWithShape="0">
            <a:srgbClr val="000000">
              <a:alpha val="6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Tasniflash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tizimlash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va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qisqalik</a:t>
          </a:r>
          <a:r>
            <a:rPr lang="en-US" sz="3600" kern="1200" dirty="0" smtClean="0"/>
            <a:t>	</a:t>
          </a:r>
          <a:endParaRPr lang="ru-RU" sz="3600" kern="1200" dirty="0"/>
        </a:p>
      </dsp:txBody>
      <dsp:txXfrm>
        <a:off x="53729" y="55356"/>
        <a:ext cx="7596679" cy="993181"/>
      </dsp:txXfrm>
    </dsp:sp>
    <dsp:sp modelId="{0BFDB986-7167-4B7D-9458-A2D9C63A670E}">
      <dsp:nvSpPr>
        <dsp:cNvPr id="0" name=""/>
        <dsp:cNvSpPr/>
      </dsp:nvSpPr>
      <dsp:spPr>
        <a:xfrm>
          <a:off x="0" y="1116555"/>
          <a:ext cx="7704137" cy="110063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30983"/>
                <a:satOff val="4721"/>
                <a:lumOff val="28863"/>
                <a:alphaOff val="0"/>
                <a:tint val="96000"/>
                <a:lumMod val="102000"/>
              </a:schemeClr>
            </a:gs>
            <a:gs pos="100000">
              <a:schemeClr val="accent1">
                <a:shade val="50000"/>
                <a:hueOff val="330983"/>
                <a:satOff val="4721"/>
                <a:lumOff val="28863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38100" dist="25400" dir="5400000" rotWithShape="0">
            <a:srgbClr val="000000">
              <a:alpha val="6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Sodda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ko’rinishda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taqdim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etish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emas</a:t>
          </a:r>
          <a:endParaRPr lang="ru-RU" sz="3600" kern="1200" dirty="0"/>
        </a:p>
      </dsp:txBody>
      <dsp:txXfrm>
        <a:off x="53729" y="1170284"/>
        <a:ext cx="7596679" cy="993181"/>
      </dsp:txXfrm>
    </dsp:sp>
    <dsp:sp modelId="{D5F3C01E-A00C-40C5-A278-D3F64E610933}">
      <dsp:nvSpPr>
        <dsp:cNvPr id="0" name=""/>
        <dsp:cNvSpPr/>
      </dsp:nvSpPr>
      <dsp:spPr>
        <a:xfrm>
          <a:off x="0" y="2231482"/>
          <a:ext cx="7704137" cy="110063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30983"/>
                <a:satOff val="4721"/>
                <a:lumOff val="28863"/>
                <a:alphaOff val="0"/>
                <a:tint val="96000"/>
                <a:lumMod val="102000"/>
              </a:schemeClr>
            </a:gs>
            <a:gs pos="100000">
              <a:schemeClr val="accent1">
                <a:shade val="50000"/>
                <a:hueOff val="330983"/>
                <a:satOff val="4721"/>
                <a:lumOff val="28863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38100" dist="25400" dir="5400000" rotWithShape="0">
            <a:srgbClr val="000000">
              <a:alpha val="6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Foydalanuvchilar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yetarli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darajada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tayyorlangan</a:t>
          </a:r>
          <a:r>
            <a:rPr lang="en-US" sz="3600" kern="1200" dirty="0" smtClean="0"/>
            <a:t> deb </a:t>
          </a:r>
          <a:r>
            <a:rPr lang="en-US" sz="3600" kern="1200" dirty="0" err="1" smtClean="0"/>
            <a:t>hisoblash</a:t>
          </a:r>
          <a:endParaRPr lang="ru-RU" sz="3600" kern="1200" dirty="0"/>
        </a:p>
      </dsp:txBody>
      <dsp:txXfrm>
        <a:off x="53729" y="2285211"/>
        <a:ext cx="7596679" cy="9931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7900AC-514E-438C-8EFD-86BA3C45B561}">
      <dsp:nvSpPr>
        <dsp:cNvPr id="0" name=""/>
        <dsp:cNvSpPr/>
      </dsp:nvSpPr>
      <dsp:spPr>
        <a:xfrm>
          <a:off x="0" y="553"/>
          <a:ext cx="7704137" cy="1103493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Izchillik</a:t>
          </a:r>
          <a:endParaRPr lang="ru-RU" sz="3600" kern="1200" dirty="0"/>
        </a:p>
      </dsp:txBody>
      <dsp:txXfrm>
        <a:off x="53868" y="54421"/>
        <a:ext cx="7596401" cy="995757"/>
      </dsp:txXfrm>
    </dsp:sp>
    <dsp:sp modelId="{0BFDB986-7167-4B7D-9458-A2D9C63A670E}">
      <dsp:nvSpPr>
        <dsp:cNvPr id="0" name=""/>
        <dsp:cNvSpPr/>
      </dsp:nvSpPr>
      <dsp:spPr>
        <a:xfrm>
          <a:off x="0" y="1115128"/>
          <a:ext cx="7704137" cy="1103493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Xilma-xillik</a:t>
          </a:r>
          <a:endParaRPr lang="ru-RU" sz="3600" kern="1200" dirty="0"/>
        </a:p>
      </dsp:txBody>
      <dsp:txXfrm>
        <a:off x="53868" y="1168996"/>
        <a:ext cx="7596401" cy="995757"/>
      </dsp:txXfrm>
    </dsp:sp>
    <dsp:sp modelId="{D5F3C01E-A00C-40C5-A278-D3F64E610933}">
      <dsp:nvSpPr>
        <dsp:cNvPr id="0" name=""/>
        <dsp:cNvSpPr/>
      </dsp:nvSpPr>
      <dsp:spPr>
        <a:xfrm>
          <a:off x="0" y="2229702"/>
          <a:ext cx="7704137" cy="1103493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Hisobning</a:t>
          </a:r>
          <a:r>
            <a:rPr lang="en-US" sz="3600" kern="1200" baseline="0" dirty="0" smtClean="0"/>
            <a:t> </a:t>
          </a:r>
          <a:r>
            <a:rPr lang="en-US" sz="3600" kern="1200" baseline="0" dirty="0" err="1" smtClean="0"/>
            <a:t>muqobil</a:t>
          </a:r>
          <a:r>
            <a:rPr lang="en-US" sz="3600" kern="1200" baseline="0" dirty="0" smtClean="0"/>
            <a:t> </a:t>
          </a:r>
          <a:r>
            <a:rPr lang="en-US" sz="3600" kern="1200" baseline="0" dirty="0" err="1" smtClean="0"/>
            <a:t>shakllarini</a:t>
          </a:r>
          <a:r>
            <a:rPr lang="en-US" sz="3600" kern="1200" baseline="0" dirty="0" smtClean="0"/>
            <a:t> </a:t>
          </a:r>
          <a:r>
            <a:rPr lang="en-US" sz="3600" kern="1200" baseline="0" dirty="0" err="1" smtClean="0"/>
            <a:t>qo’llashni</a:t>
          </a:r>
          <a:r>
            <a:rPr lang="en-US" sz="3600" kern="1200" baseline="0" dirty="0" smtClean="0"/>
            <a:t> </a:t>
          </a:r>
          <a:r>
            <a:rPr lang="en-US" sz="3600" kern="1200" baseline="0" dirty="0" err="1" smtClean="0"/>
            <a:t>minimallashtirish</a:t>
          </a:r>
          <a:endParaRPr lang="ru-RU" sz="3600" kern="1200" dirty="0"/>
        </a:p>
      </dsp:txBody>
      <dsp:txXfrm>
        <a:off x="53868" y="2283570"/>
        <a:ext cx="7596401" cy="9957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E7593-EEC4-439C-B22C-EB967685D6E4}">
      <dsp:nvSpPr>
        <dsp:cNvPr id="0" name=""/>
        <dsp:cNvSpPr/>
      </dsp:nvSpPr>
      <dsp:spPr>
        <a:xfrm rot="16200000">
          <a:off x="-1070999" y="1071940"/>
          <a:ext cx="4589041" cy="2445160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Mustaqil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mutaxassislarning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hodisa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haqqoniy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aks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ettirilganligi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to’g’risida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yakdilligi</a:t>
          </a:r>
          <a:endParaRPr lang="ru-RU" sz="2800" kern="1200" dirty="0"/>
        </a:p>
      </dsp:txBody>
      <dsp:txXfrm rot="5400000">
        <a:off x="941" y="917808"/>
        <a:ext cx="2445160" cy="2753425"/>
      </dsp:txXfrm>
    </dsp:sp>
    <dsp:sp modelId="{CBAC7E8E-0AE1-444D-8017-70EBC26703F6}">
      <dsp:nvSpPr>
        <dsp:cNvPr id="0" name=""/>
        <dsp:cNvSpPr/>
      </dsp:nvSpPr>
      <dsp:spPr>
        <a:xfrm rot="16200000">
          <a:off x="1557547" y="1071940"/>
          <a:ext cx="4589041" cy="2445160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Bunda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hodisani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baholashda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to’liq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yakdillik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bo’lishi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shart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emas</a:t>
          </a:r>
          <a:endParaRPr lang="ru-RU" sz="2800" kern="1200" dirty="0"/>
        </a:p>
      </dsp:txBody>
      <dsp:txXfrm rot="5400000">
        <a:off x="2629487" y="917808"/>
        <a:ext cx="2445160" cy="2753425"/>
      </dsp:txXfrm>
    </dsp:sp>
    <dsp:sp modelId="{0796F694-F498-4D06-BF35-7CC3434A8398}">
      <dsp:nvSpPr>
        <dsp:cNvPr id="0" name=""/>
        <dsp:cNvSpPr/>
      </dsp:nvSpPr>
      <dsp:spPr>
        <a:xfrm rot="16200000">
          <a:off x="4186095" y="1071940"/>
          <a:ext cx="4589041" cy="2445160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Qo’llanilayotgan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asoslarning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yoritilishi</a:t>
          </a:r>
          <a:endParaRPr lang="ru-RU" sz="2400" kern="1200" dirty="0"/>
        </a:p>
      </dsp:txBody>
      <dsp:txXfrm rot="5400000">
        <a:off x="5258035" y="917808"/>
        <a:ext cx="2445160" cy="27534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E7593-EEC4-439C-B22C-EB967685D6E4}">
      <dsp:nvSpPr>
        <dsp:cNvPr id="0" name=""/>
        <dsp:cNvSpPr/>
      </dsp:nvSpPr>
      <dsp:spPr>
        <a:xfrm rot="16200000">
          <a:off x="-436104" y="439960"/>
          <a:ext cx="4589041" cy="3709120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Axborotning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o’z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vaqtida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qarorlar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qabul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qilish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uchun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olinishi</a:t>
          </a:r>
          <a:endParaRPr lang="ru-RU" sz="2800" kern="1200" dirty="0"/>
        </a:p>
      </dsp:txBody>
      <dsp:txXfrm rot="5400000">
        <a:off x="3857" y="917807"/>
        <a:ext cx="3709120" cy="2753425"/>
      </dsp:txXfrm>
    </dsp:sp>
    <dsp:sp modelId="{CBAC7E8E-0AE1-444D-8017-70EBC26703F6}">
      <dsp:nvSpPr>
        <dsp:cNvPr id="0" name=""/>
        <dsp:cNvSpPr/>
      </dsp:nvSpPr>
      <dsp:spPr>
        <a:xfrm rot="16200000">
          <a:off x="3551200" y="439960"/>
          <a:ext cx="4589041" cy="3709120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Doim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tezlikda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emas</a:t>
          </a:r>
          <a:r>
            <a:rPr lang="en-US" sz="2800" kern="1200" baseline="0" dirty="0" smtClean="0"/>
            <a:t>, </a:t>
          </a:r>
          <a:r>
            <a:rPr lang="en-US" sz="2800" kern="1200" baseline="0" dirty="0" err="1" smtClean="0"/>
            <a:t>chunki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ba’zida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ma’lumot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uzoq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vaqt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dolzarbligicha</a:t>
          </a:r>
          <a:r>
            <a:rPr lang="en-US" sz="2800" kern="1200" baseline="0" dirty="0" smtClean="0"/>
            <a:t> </a:t>
          </a:r>
          <a:r>
            <a:rPr lang="en-US" sz="2800" kern="1200" baseline="0" dirty="0" err="1" smtClean="0"/>
            <a:t>qoladi</a:t>
          </a:r>
          <a:endParaRPr lang="ru-RU" sz="2800" kern="1200" dirty="0"/>
        </a:p>
      </dsp:txBody>
      <dsp:txXfrm rot="5400000">
        <a:off x="3991161" y="917807"/>
        <a:ext cx="3709120" cy="27534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B2B0EE-00E1-4FBE-BF3B-CF5FC8E99F38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FF14A-B69A-4D67-8726-57D8418B7B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907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FF14A-B69A-4D67-8726-57D8418B7BE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037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79017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7670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47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745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4275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9797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6815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282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615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895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0879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5174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2715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1162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1733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2215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237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1101562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7785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5085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1576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718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9625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9362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1167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7338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7310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927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6212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2750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1687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0375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80777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1927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13551899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6061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42000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01645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0297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0064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67189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763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8920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1124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61564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2638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1031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13791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91025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87316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954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62.xml"/><Relationship Id="rId2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61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968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  <p:sldLayoutId id="2147484074" r:id="rId12"/>
    <p:sldLayoutId id="2147484075" r:id="rId13"/>
    <p:sldLayoutId id="2147484076" r:id="rId14"/>
    <p:sldLayoutId id="2147484077" r:id="rId15"/>
    <p:sldLayoutId id="2147484078" r:id="rId16"/>
    <p:sldLayoutId id="214748407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72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  <p:sldLayoutId id="2147484092" r:id="rId12"/>
    <p:sldLayoutId id="2147484093" r:id="rId13"/>
    <p:sldLayoutId id="2147484094" r:id="rId14"/>
    <p:sldLayoutId id="2147484095" r:id="rId15"/>
    <p:sldLayoutId id="2147484096" r:id="rId16"/>
    <p:sldLayoutId id="214748409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E002177-330C-4BC2-B2C5-CC9596605CA1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AD6B1EE-DC2E-4EF7-91E0-D89695ECC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88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9" r:id="rId1"/>
    <p:sldLayoutId id="2147484100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0" r:id="rId12"/>
    <p:sldLayoutId id="2147484111" r:id="rId13"/>
    <p:sldLayoutId id="2147484112" r:id="rId14"/>
    <p:sldLayoutId id="2147484113" r:id="rId15"/>
    <p:sldLayoutId id="2147484114" r:id="rId16"/>
    <p:sldLayoutId id="214748411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2917" y="-19966"/>
            <a:ext cx="7958166" cy="40719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rbel" panose="020B0503020204020204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rbel" panose="020B0503020204020204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rbel" panose="020B0503020204020204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rbel" panose="020B0503020204020204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rbel" panose="020B0503020204020204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rbel" panose="020B0503020204020204" pitchFamily="34" charset="0"/>
                <a:cs typeface="Times New Roman" pitchFamily="18" charset="0"/>
              </a:rPr>
            </a:br>
            <a:r>
              <a:rPr lang="ru-RU" sz="3200" dirty="0">
                <a:latin typeface="Corbel" panose="020B0503020204020204" pitchFamily="34" charset="0"/>
                <a:cs typeface="Times New Roman" pitchFamily="18" charset="0"/>
              </a:rPr>
              <a:t/>
            </a:r>
            <a:br>
              <a:rPr lang="ru-RU" sz="3200" dirty="0">
                <a:latin typeface="Corbel" panose="020B0503020204020204" pitchFamily="34" charset="0"/>
                <a:cs typeface="Times New Roman" pitchFamily="18" charset="0"/>
              </a:rPr>
            </a:br>
            <a:r>
              <a:rPr lang="en-US" sz="3200" dirty="0" smtClean="0">
                <a:latin typeface="Corbel" panose="020B0503020204020204" pitchFamily="34" charset="0"/>
                <a:cs typeface="Times New Roman" pitchFamily="18" charset="0"/>
              </a:rPr>
              <a:t>MAVZU: KIRISH. MOLIYAVIY HISOBOTLARNI TAQDIM ETISH</a:t>
            </a:r>
            <a:r>
              <a:rPr lang="ru-RU" sz="3200" dirty="0" smtClean="0">
                <a:latin typeface="Corbel" panose="020B0503020204020204" pitchFamily="34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Corbel" panose="020B0503020204020204" pitchFamily="34" charset="0"/>
                <a:cs typeface="Times New Roman" pitchFamily="18" charset="0"/>
              </a:rPr>
            </a:br>
            <a:r>
              <a:rPr lang="ru-RU" dirty="0">
                <a:latin typeface="Corbel" panose="020B0503020204020204" pitchFamily="34" charset="0"/>
                <a:cs typeface="Times New Roman" pitchFamily="18" charset="0"/>
              </a:rPr>
              <a:t/>
            </a:r>
            <a:br>
              <a:rPr lang="ru-RU" dirty="0">
                <a:latin typeface="Corbel" panose="020B0503020204020204" pitchFamily="34" charset="0"/>
                <a:cs typeface="Times New Roman" pitchFamily="18" charset="0"/>
              </a:rPr>
            </a:br>
            <a:endParaRPr lang="ru-RU" dirty="0">
              <a:latin typeface="Corbel" panose="020B050302020402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процесс 4"/>
          <p:cNvSpPr/>
          <p:nvPr/>
        </p:nvSpPr>
        <p:spPr>
          <a:xfrm>
            <a:off x="1199311" y="2651424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66700"/>
            <a:r>
              <a:rPr lang="en-US" sz="2000" b="1" dirty="0" smtClean="0">
                <a:latin typeface="+mj-lt"/>
                <a:cs typeface="Times New Roman" pitchFamily="18" charset="0"/>
              </a:rPr>
              <a:t>1.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Moliyaviy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hisobot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nima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?</a:t>
            </a:r>
            <a:endParaRPr lang="en-US" sz="2000" b="1" dirty="0">
              <a:latin typeface="+mj-lt"/>
              <a:cs typeface="Times New Roman" pitchFamily="18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1200269" y="3616276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66700"/>
            <a:r>
              <a:rPr lang="en-US" sz="2000" b="1" dirty="0" smtClean="0">
                <a:latin typeface="+mj-lt"/>
                <a:cs typeface="Times New Roman" pitchFamily="18" charset="0"/>
              </a:rPr>
              <a:t>2.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Moliyaviy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hisobotlardagi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axborotlar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qanday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sifat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talablarga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javob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berishi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kerak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?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1170464" y="4581128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66700"/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3.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Hozirgi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paytda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amalda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bo’lib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turgan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uz-Cyrl-U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h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i</a:t>
            </a:r>
            <a:r>
              <a:rPr lang="uz-Cyrl-UZ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sobning </a:t>
            </a:r>
            <a:r>
              <a:rPr lang="uz-Cyrl-UZ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xalqaro standartlari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1200516" y="1276291"/>
            <a:ext cx="6912768" cy="509936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+mj-lt"/>
                <a:cs typeface="Times New Roman" pitchFamily="18" charset="0"/>
              </a:rPr>
              <a:t>REJA:</a:t>
            </a:r>
            <a:endParaRPr lang="en-US" sz="2000" b="1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201483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процесс 4"/>
          <p:cNvSpPr/>
          <p:nvPr/>
        </p:nvSpPr>
        <p:spPr>
          <a:xfrm>
            <a:off x="1187624" y="2636912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+mj-lt"/>
                <a:cs typeface="Times New Roman" pitchFamily="18" charset="0"/>
              </a:rPr>
              <a:t>Moliyaviy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holat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to’g’risidagi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hisobot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;</a:t>
            </a:r>
            <a:endParaRPr lang="en-US" sz="2000" b="1" dirty="0">
              <a:latin typeface="+mj-lt"/>
              <a:cs typeface="Times New Roman" pitchFamily="18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1186201" y="3637493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+mj-lt"/>
                <a:cs typeface="Times New Roman" pitchFamily="18" charset="0"/>
              </a:rPr>
              <a:t>Umumlashgan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daromad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to’g’risidagi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hisobot</a:t>
            </a:r>
            <a:r>
              <a:rPr lang="en-US" sz="2000" b="1" dirty="0">
                <a:latin typeface="+mj-lt"/>
                <a:cs typeface="Times New Roman" pitchFamily="18" charset="0"/>
              </a:rPr>
              <a:t>;</a:t>
            </a: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1185490" y="4638074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latin typeface="+mj-lt"/>
                <a:cs typeface="Times New Roman" pitchFamily="18" charset="0"/>
              </a:rPr>
              <a:t>Pul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oqimlari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to’g’risidagi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hisobot</a:t>
            </a:r>
            <a:r>
              <a:rPr lang="en-US" sz="2000" b="1" dirty="0">
                <a:latin typeface="+mj-lt"/>
                <a:cs typeface="Times New Roman" pitchFamily="18" charset="0"/>
              </a:rPr>
              <a:t>;</a:t>
            </a: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1185490" y="5718194"/>
            <a:ext cx="6912768" cy="720080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latin typeface="+mj-lt"/>
                <a:cs typeface="Times New Roman" pitchFamily="18" charset="0"/>
              </a:rPr>
              <a:t>Xususiy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kapital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harakati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>
                <a:latin typeface="+mj-lt"/>
                <a:cs typeface="Times New Roman" pitchFamily="18" charset="0"/>
              </a:rPr>
              <a:t>to’g’risidagi</a:t>
            </a:r>
            <a:r>
              <a:rPr lang="en-US" sz="2000" b="1" dirty="0">
                <a:latin typeface="+mj-lt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+mj-lt"/>
                <a:cs typeface="Times New Roman" pitchFamily="18" charset="0"/>
              </a:rPr>
              <a:t>hisobot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.</a:t>
            </a:r>
            <a:endParaRPr lang="en-US" sz="2000" b="1" dirty="0">
              <a:latin typeface="+mj-lt"/>
              <a:cs typeface="Times New Roman" pitchFamily="18" charset="0"/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1185490" y="326776"/>
            <a:ext cx="6912768" cy="2029635"/>
          </a:xfrm>
          <a:prstGeom prst="flowChart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+mj-lt"/>
                <a:cs typeface="Times New Roman" pitchFamily="18" charset="0"/>
              </a:rPr>
              <a:t>MOLIYAVIY HISOBOT NIMA</a:t>
            </a:r>
            <a:r>
              <a:rPr lang="en-US" sz="2000" b="1" dirty="0" smtClean="0">
                <a:latin typeface="+mj-lt"/>
                <a:cs typeface="Times New Roman" pitchFamily="18" charset="0"/>
              </a:rPr>
              <a:t>?</a:t>
            </a:r>
          </a:p>
          <a:p>
            <a:pPr algn="ctr"/>
            <a:r>
              <a:rPr lang="en-US" sz="2000" dirty="0">
                <a:latin typeface="+mj-lt"/>
                <a:cs typeface="Times New Roman" pitchFamily="18" charset="0"/>
              </a:rPr>
              <a:t/>
            </a:r>
            <a:br>
              <a:rPr lang="en-US" sz="2000" dirty="0">
                <a:latin typeface="+mj-lt"/>
                <a:cs typeface="Times New Roman" pitchFamily="18" charset="0"/>
              </a:rPr>
            </a:br>
            <a:r>
              <a:rPr lang="en-US" sz="2000" dirty="0" err="1">
                <a:latin typeface="+mj-lt"/>
                <a:cs typeface="Times New Roman" pitchFamily="18" charset="0"/>
              </a:rPr>
              <a:t>Moliyaviy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hisobot</a:t>
            </a:r>
            <a:r>
              <a:rPr lang="en-US" sz="2000" dirty="0">
                <a:latin typeface="+mj-lt"/>
                <a:cs typeface="Times New Roman" pitchFamily="18" charset="0"/>
              </a:rPr>
              <a:t> – </a:t>
            </a:r>
            <a:r>
              <a:rPr lang="en-US" sz="2000" dirty="0" err="1">
                <a:latin typeface="+mj-lt"/>
                <a:cs typeface="Times New Roman" pitchFamily="18" charset="0"/>
              </a:rPr>
              <a:t>bu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korxonaning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iqtisodiy-moliyaviy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holatini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ochib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beruvchi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hujjat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hisoblanib</a:t>
            </a:r>
            <a:r>
              <a:rPr lang="en-US" sz="2000" dirty="0">
                <a:latin typeface="+mj-lt"/>
                <a:cs typeface="Times New Roman" pitchFamily="18" charset="0"/>
              </a:rPr>
              <a:t>, </a:t>
            </a:r>
            <a:r>
              <a:rPr lang="en-US" sz="2000" dirty="0" err="1">
                <a:latin typeface="+mj-lt"/>
                <a:cs typeface="Times New Roman" pitchFamily="18" charset="0"/>
              </a:rPr>
              <a:t>uning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asosiy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shakllari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quyidagilardan</a:t>
            </a:r>
            <a:r>
              <a:rPr lang="en-US" sz="2000" dirty="0"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latin typeface="+mj-lt"/>
                <a:cs typeface="Times New Roman" pitchFamily="18" charset="0"/>
              </a:rPr>
              <a:t>iborat</a:t>
            </a:r>
            <a:r>
              <a:rPr lang="en-US" sz="2000" dirty="0">
                <a:latin typeface="+mj-lt"/>
                <a:cs typeface="Times New Roman" pitchFamily="18" charset="0"/>
              </a:rPr>
              <a:t>:</a:t>
            </a:r>
            <a:endParaRPr lang="en-US" sz="2000" b="1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586929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48680"/>
            <a:ext cx="7772400" cy="2928958"/>
          </a:xfrm>
        </p:spPr>
        <p:txBody>
          <a:bodyPr>
            <a:noAutofit/>
          </a:bodyPr>
          <a:lstStyle/>
          <a:p>
            <a:pPr algn="ctr"/>
            <a:r>
              <a:rPr lang="uz-Cyrl-UZ" sz="2800" dirty="0" smtClean="0">
                <a:solidFill>
                  <a:srgbClr val="151DB9"/>
                </a:solidFill>
                <a:cs typeface="Times New Roman" pitchFamily="18" charset="0"/>
              </a:rPr>
              <a:t>Moliyaviy hisobotning xalqaro standartlari (MHXSlar)</a:t>
            </a:r>
            <a: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  <a:t> “</a:t>
            </a:r>
            <a:r>
              <a:rPr lang="uz-Cyrl-UZ" sz="2800" dirty="0" smtClean="0">
                <a:solidFill>
                  <a:srgbClr val="151DB9"/>
                </a:solidFill>
                <a:cs typeface="Times New Roman" pitchFamily="18" charset="0"/>
              </a:rPr>
              <a:t>Moliyaviy hisobotning xalqaro standartlari bo’yicha  Kengashi</a:t>
            </a:r>
            <a: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  <a:t>”</a:t>
            </a:r>
            <a:r>
              <a:rPr lang="uz-Cyrl-UZ" sz="2800" dirty="0" smtClean="0">
                <a:solidFill>
                  <a:srgbClr val="151DB9"/>
                </a:solidFill>
                <a:cs typeface="Times New Roman" pitchFamily="18" charset="0"/>
              </a:rPr>
              <a:t> (MHXSK) tomonidan chiqaril</a:t>
            </a:r>
            <a:r>
              <a:rPr lang="en-US" sz="2800" dirty="0" err="1" smtClean="0">
                <a:solidFill>
                  <a:srgbClr val="151DB9"/>
                </a:solidFill>
                <a:cs typeface="Times New Roman" pitchFamily="18" charset="0"/>
              </a:rPr>
              <a:t>adi</a:t>
            </a:r>
            <a:r>
              <a:rPr lang="uz-Cyrl-UZ" sz="2800" dirty="0" smtClean="0">
                <a:solidFill>
                  <a:srgbClr val="151DB9"/>
                </a:solidFill>
                <a:cs typeface="Times New Roman" pitchFamily="18" charset="0"/>
              </a:rPr>
              <a:t>.</a:t>
            </a:r>
            <a: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  <a:t/>
            </a:r>
            <a:b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</a:br>
            <a: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  <a:t/>
            </a:r>
            <a:b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</a:br>
            <a:r>
              <a:rPr lang="uz-Cyrl-UZ" sz="2800" dirty="0" smtClean="0">
                <a:solidFill>
                  <a:srgbClr val="151DB9"/>
                </a:solidFill>
                <a:cs typeface="Times New Roman" pitchFamily="18" charset="0"/>
              </a:rPr>
              <a:t>Ular quyidagilarni </a:t>
            </a:r>
            <a:r>
              <a:rPr lang="en-US" sz="2800" dirty="0" err="1" smtClean="0">
                <a:solidFill>
                  <a:srgbClr val="151DB9"/>
                </a:solidFill>
                <a:cs typeface="Times New Roman" pitchFamily="18" charset="0"/>
              </a:rPr>
              <a:t>o’z</a:t>
            </a:r>
            <a: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151DB9"/>
                </a:solidFill>
                <a:cs typeface="Times New Roman" pitchFamily="18" charset="0"/>
              </a:rPr>
              <a:t>ichiga</a:t>
            </a:r>
            <a:r>
              <a:rPr lang="en-US" sz="2800" dirty="0" smtClean="0">
                <a:solidFill>
                  <a:srgbClr val="151DB9"/>
                </a:solidFill>
                <a:cs typeface="Times New Roman" pitchFamily="18" charset="0"/>
              </a:rPr>
              <a:t> </a:t>
            </a:r>
            <a:r>
              <a:rPr lang="uz-Cyrl-UZ" sz="2800" dirty="0" smtClean="0">
                <a:solidFill>
                  <a:srgbClr val="151DB9"/>
                </a:solidFill>
                <a:cs typeface="Times New Roman" pitchFamily="18" charset="0"/>
              </a:rPr>
              <a:t>oladi:</a:t>
            </a:r>
            <a:endParaRPr lang="ru-RU" sz="2800" dirty="0">
              <a:solidFill>
                <a:srgbClr val="151DB9"/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1660" y="3789040"/>
            <a:ext cx="6177880" cy="1876420"/>
          </a:xfrm>
        </p:spPr>
        <p:txBody>
          <a:bodyPr>
            <a:normAutofit fontScale="85000" lnSpcReduction="20000"/>
          </a:bodyPr>
          <a:lstStyle/>
          <a:p>
            <a:r>
              <a:rPr lang="uz-Cyrl-UZ" sz="3500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Buxgalteriya hisobining xalqaro standartlari</a:t>
            </a:r>
            <a:r>
              <a:rPr lang="en-US" sz="3500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(BHXS)</a:t>
            </a:r>
            <a:r>
              <a:rPr lang="uz-Cyrl-UZ" sz="3500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;</a:t>
            </a:r>
            <a:endParaRPr lang="ru-RU" sz="3500" dirty="0" smtClean="0">
              <a:solidFill>
                <a:schemeClr val="bg2">
                  <a:lumMod val="25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uz-Cyrl-UZ" sz="3500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Moliyaviy hisobotning xalqaro standartlari</a:t>
            </a:r>
            <a:r>
              <a:rPr lang="en-US" sz="3500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 (MHXS)</a:t>
            </a:r>
            <a:r>
              <a:rPr lang="uz-Cyrl-UZ" sz="3500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.</a:t>
            </a:r>
            <a:endParaRPr lang="ru-RU" sz="3500" dirty="0" smtClean="0">
              <a:solidFill>
                <a:schemeClr val="bg2">
                  <a:lumMod val="2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низ 3"/>
          <p:cNvSpPr/>
          <p:nvPr/>
        </p:nvSpPr>
        <p:spPr>
          <a:xfrm>
            <a:off x="4355976" y="2132856"/>
            <a:ext cx="720080" cy="720080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630749"/>
            <a:ext cx="7776864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Xalqaro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moliyaviy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hisobot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standartlariga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asosan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tuzilgan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hisobotlar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nima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uchun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kerak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?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14400" y="3068960"/>
            <a:ext cx="7776864" cy="27363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Ushbu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hisobotlar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korxonaga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qarz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beruvchilar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hozirgi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paytdagi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potensial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investorlar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shuningdek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boshqa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kreditorlarga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hisobot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beruvchi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tashkilotga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resurslarni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taqdim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etish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to’g’risidagi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qarorlarni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qabul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qilishda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foydali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zaruriy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bo’ladigan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moliyaviy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axborotni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taqdim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etish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uchun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+mj-lt"/>
                <a:cs typeface="Times New Roman" panose="02020603050405020304" pitchFamily="18" charset="0"/>
              </a:rPr>
              <a:t>zarur</a:t>
            </a:r>
            <a:r>
              <a:rPr lang="en-US" sz="2400" b="1" dirty="0" smtClean="0">
                <a:latin typeface="+mj-lt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31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68860" y="142426"/>
            <a:ext cx="6326360" cy="9361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Moliyaviy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hisobotlardagi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axborotlar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qanday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sifat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talablarga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javob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berishi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kerak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imes New Roman" pitchFamily="18" charset="0"/>
              </a:rPr>
              <a:t>?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3573016"/>
            <a:ext cx="1080120" cy="28803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8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Ishonchlilik</a:t>
            </a:r>
            <a:endParaRPr lang="ru-RU" sz="2800" b="1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3573016"/>
            <a:ext cx="1080120" cy="28803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O’rinlilik</a:t>
            </a:r>
            <a:endParaRPr lang="en-US" sz="2800" b="1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2771800" y="1484784"/>
            <a:ext cx="4320480" cy="2016224"/>
          </a:xfrm>
          <a:prstGeom prst="trapezoi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Qiyoslanuvchanlik</a:t>
            </a:r>
            <a:endParaRPr lang="en-US" sz="2000" b="1" dirty="0" smtClean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Tushunarlilik</a:t>
            </a:r>
            <a:endParaRPr lang="en-US" sz="2000" b="1" dirty="0" smtClean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Tekshiriluvchanlik</a:t>
            </a:r>
            <a:endParaRPr lang="en-US" sz="2000" b="1" dirty="0" smtClean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O’z</a:t>
            </a:r>
            <a:r>
              <a:rPr lang="en-US" sz="2000" b="1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vaqtida</a:t>
            </a:r>
            <a:r>
              <a:rPr lang="en-US" sz="2000" b="1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taqdim</a:t>
            </a:r>
            <a:r>
              <a:rPr lang="en-US" sz="2000" b="1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etish</a:t>
            </a:r>
            <a:endParaRPr lang="ru-RU" sz="2000" b="1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75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704667" cy="1387623"/>
          </a:xfrm>
        </p:spPr>
        <p:txBody>
          <a:bodyPr>
            <a:normAutofit fontScale="90000"/>
          </a:bodyPr>
          <a:lstStyle/>
          <a:p>
            <a:r>
              <a:rPr lang="en-US" sz="3600" dirty="0" err="1" smtClean="0">
                <a:cs typeface="Times New Roman" panose="02020603050405020304" pitchFamily="18" charset="0"/>
              </a:rPr>
              <a:t>Axborotni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ishonchli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taqdim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etish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deganda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uning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quyidagi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sifatlarga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egaligi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tushuniladi</a:t>
            </a:r>
            <a:r>
              <a:rPr lang="en-US" sz="3600" dirty="0" smtClean="0">
                <a:cs typeface="Times New Roman" panose="02020603050405020304" pitchFamily="18" charset="0"/>
              </a:rPr>
              <a:t>: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8829198"/>
              </p:ext>
            </p:extLst>
          </p:nvPr>
        </p:nvGraphicFramePr>
        <p:xfrm>
          <a:off x="972130" y="2420888"/>
          <a:ext cx="7704137" cy="3333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94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979712" y="3140968"/>
            <a:ext cx="5760640" cy="2664296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i="1" u="sng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O’rinlilik</a:t>
            </a:r>
            <a:r>
              <a:rPr lang="en-US" sz="2400" b="1" i="1" u="sng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(Relevance):</a:t>
            </a:r>
          </a:p>
          <a:p>
            <a:pPr algn="ctr"/>
            <a:endParaRPr lang="en-US" sz="24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axbotorning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korxona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kela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kelajagini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bashorat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qilish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imkonini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berishi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</a:t>
            </a:r>
          </a:p>
          <a:p>
            <a:pPr algn="r"/>
            <a:endParaRPr lang="en-US" sz="24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axborotning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isbotlovchi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xususiyatining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bo’lishi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keraligidir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2879812" y="332656"/>
            <a:ext cx="3960440" cy="2132856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Comic Sans MS" panose="030F0702030302020204" pitchFamily="66" charset="0"/>
              </a:rPr>
              <a:t>o’rinlilik</a:t>
            </a:r>
            <a:r>
              <a:rPr lang="en-US" sz="3200" dirty="0" smtClean="0">
                <a:latin typeface="Comic Sans MS" panose="030F0702030302020204" pitchFamily="66" charset="0"/>
              </a:rPr>
              <a:t>?</a:t>
            </a:r>
            <a:endParaRPr lang="ru-RU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86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704667" cy="1387623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cs typeface="Times New Roman" panose="02020603050405020304" pitchFamily="18" charset="0"/>
              </a:rPr>
              <a:t>Moliyaviy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hisobotning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tushunarliligi</a:t>
            </a:r>
            <a:r>
              <a:rPr lang="en-US" sz="3600" dirty="0" smtClean="0">
                <a:cs typeface="Times New Roman" panose="02020603050405020304" pitchFamily="18" charset="0"/>
              </a:rPr>
              <a:t>: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597347"/>
              </p:ext>
            </p:extLst>
          </p:nvPr>
        </p:nvGraphicFramePr>
        <p:xfrm>
          <a:off x="972130" y="2420888"/>
          <a:ext cx="7704137" cy="3333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923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704667" cy="1387623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cs typeface="Times New Roman" panose="02020603050405020304" pitchFamily="18" charset="0"/>
              </a:rPr>
              <a:t>Moliyaviy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hisobotning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qiyoslanuvchanligi</a:t>
            </a:r>
            <a:r>
              <a:rPr lang="en-US" sz="3600" dirty="0" smtClean="0">
                <a:cs typeface="Times New Roman" panose="02020603050405020304" pitchFamily="18" charset="0"/>
              </a:rPr>
              <a:t>: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823445"/>
              </p:ext>
            </p:extLst>
          </p:nvPr>
        </p:nvGraphicFramePr>
        <p:xfrm>
          <a:off x="972130" y="2420888"/>
          <a:ext cx="7704137" cy="3333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388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704667" cy="1387623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cs typeface="Times New Roman" panose="02020603050405020304" pitchFamily="18" charset="0"/>
              </a:rPr>
              <a:t>Moliyaviy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hisobotning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tekshuriluvchanligi</a:t>
            </a:r>
            <a:r>
              <a:rPr lang="en-US" sz="3600" dirty="0" smtClean="0">
                <a:cs typeface="Times New Roman" panose="02020603050405020304" pitchFamily="18" charset="0"/>
              </a:rPr>
              <a:t>: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368223"/>
              </p:ext>
            </p:extLst>
          </p:nvPr>
        </p:nvGraphicFramePr>
        <p:xfrm>
          <a:off x="972130" y="1792287"/>
          <a:ext cx="7704137" cy="4589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545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704667" cy="1387623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cs typeface="Times New Roman" panose="02020603050405020304" pitchFamily="18" charset="0"/>
              </a:rPr>
              <a:t>Moliyaviy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cs typeface="Times New Roman" panose="02020603050405020304" pitchFamily="18" charset="0"/>
              </a:rPr>
              <a:t>hisobotning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o’z</a:t>
            </a:r>
            <a:r>
              <a:rPr lang="en-US" sz="3600" i="1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vaqtida</a:t>
            </a:r>
            <a:r>
              <a:rPr lang="en-US" sz="3600" i="1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taqdim</a:t>
            </a:r>
            <a:r>
              <a:rPr lang="en-US" sz="3600" i="1" dirty="0" smtClean="0"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cs typeface="Times New Roman" panose="02020603050405020304" pitchFamily="18" charset="0"/>
              </a:rPr>
              <a:t>etilishi</a:t>
            </a:r>
            <a:r>
              <a:rPr lang="en-US" sz="3600" dirty="0" smtClean="0">
                <a:cs typeface="Times New Roman" panose="02020603050405020304" pitchFamily="18" charset="0"/>
              </a:rPr>
              <a:t>: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3692857"/>
              </p:ext>
            </p:extLst>
          </p:nvPr>
        </p:nvGraphicFramePr>
        <p:xfrm>
          <a:off x="972130" y="1792287"/>
          <a:ext cx="7704137" cy="4589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496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36712"/>
            <a:ext cx="7772400" cy="58259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uxgalteriya hisobining xalqaro standartlari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5389406"/>
              </p:ext>
            </p:extLst>
          </p:nvPr>
        </p:nvGraphicFramePr>
        <p:xfrm>
          <a:off x="1187624" y="1772816"/>
          <a:ext cx="6872310" cy="439248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871518"/>
                <a:gridCol w="6000792"/>
              </a:tblGrid>
              <a:tr h="364038">
                <a:tc>
                  <a:txBody>
                    <a:bodyPr/>
                    <a:lstStyle/>
                    <a:p>
                      <a:r>
                        <a:rPr lang="uz-Cyrl-UZ" sz="1200" b="0" dirty="0" smtClean="0"/>
                        <a:t>BHXS 1 </a:t>
                      </a:r>
                      <a:endParaRPr lang="ru-RU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b="0" dirty="0" smtClean="0"/>
                        <a:t>Moliyaviy </a:t>
                      </a:r>
                      <a:r>
                        <a:rPr lang="uz-Cyrl-UZ" sz="1400" b="0" dirty="0"/>
                        <a:t>hisobotlarni taqdim etish</a:t>
                      </a:r>
                      <a:endParaRPr lang="ru-RU" sz="1200" b="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Tovar-moddiy </a:t>
                      </a:r>
                      <a:r>
                        <a:rPr lang="uz-Cyrl-UZ" sz="1400" dirty="0"/>
                        <a:t>zaxiralar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7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Pul </a:t>
                      </a:r>
                      <a:r>
                        <a:rPr lang="uz-Cyrl-UZ" sz="1400" dirty="0"/>
                        <a:t>oqimlari to’g’risidagi hisobot</a:t>
                      </a:r>
                      <a:endParaRPr lang="ru-RU" sz="13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8072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8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Hisob </a:t>
                      </a:r>
                      <a:r>
                        <a:rPr lang="uz-Cyrl-UZ" sz="1400" dirty="0"/>
                        <a:t>siyosatlari, hisoblab chiqilgan baholardagi o’zgarishlar va 			xatolar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10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Hisobot </a:t>
                      </a:r>
                      <a:r>
                        <a:rPr lang="uz-Cyrl-UZ" sz="1400" dirty="0"/>
                        <a:t>davridan keyingi hodisalar 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12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Foyda </a:t>
                      </a:r>
                      <a:r>
                        <a:rPr lang="uz-Cyrl-UZ" sz="1400" dirty="0"/>
                        <a:t>soliqlari 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16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Asosiy </a:t>
                      </a:r>
                      <a:r>
                        <a:rPr lang="uz-Cyrl-UZ" sz="1400" dirty="0"/>
                        <a:t>vositalar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19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Xodimlarning </a:t>
                      </a:r>
                      <a:r>
                        <a:rPr lang="uz-Cyrl-UZ" sz="1400" dirty="0"/>
                        <a:t>daromadlari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8072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20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Davlat </a:t>
                      </a:r>
                      <a:r>
                        <a:rPr lang="uz-Cyrl-UZ" sz="1400" dirty="0"/>
                        <a:t>grantlarini hisobga olish va davlat yordami to’g’risida ma’lumotlarni ochib berish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21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Bir aktsiyaga to’g’ri keladigan foyda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403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23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Qarzlar </a:t>
                      </a:r>
                      <a:r>
                        <a:rPr lang="uz-Cyrl-UZ" sz="1400" dirty="0"/>
                        <a:t>bo’yicha xarajatlar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4425010"/>
              </p:ext>
            </p:extLst>
          </p:nvPr>
        </p:nvGraphicFramePr>
        <p:xfrm>
          <a:off x="1187624" y="764704"/>
          <a:ext cx="7143800" cy="5107817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928694"/>
                <a:gridCol w="6215106"/>
              </a:tblGrid>
              <a:tr h="392909">
                <a:tc>
                  <a:txBody>
                    <a:bodyPr/>
                    <a:lstStyle/>
                    <a:p>
                      <a:r>
                        <a:rPr lang="uz-Cyrl-UZ" sz="1200" b="0" dirty="0" smtClean="0"/>
                        <a:t>BHXS 24 </a:t>
                      </a:r>
                      <a:endParaRPr lang="ru-RU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b="0" dirty="0" smtClean="0"/>
                        <a:t>O’zaro </a:t>
                      </a:r>
                      <a:r>
                        <a:rPr lang="uz-Cyrl-UZ" sz="1400" b="0" dirty="0"/>
                        <a:t>bog’liq tomonlar to’g’risidagi ma’lumotlarni ochib berish</a:t>
                      </a:r>
                      <a:endParaRPr lang="ru-RU" sz="1200" b="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26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Pension </a:t>
                      </a:r>
                      <a:r>
                        <a:rPr lang="uz-Cyrl-UZ" sz="1400" dirty="0"/>
                        <a:t>tizimlar bo’yicha buxgalteriya hisobi va hisobot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27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K</a:t>
                      </a:r>
                      <a:r>
                        <a:rPr lang="ru-RU" sz="1400" dirty="0" err="1"/>
                        <a:t>onsolidatsiyalashgan</a:t>
                      </a:r>
                      <a:r>
                        <a:rPr lang="ru-RU" sz="1400" dirty="0"/>
                        <a:t> </a:t>
                      </a:r>
                      <a:r>
                        <a:rPr lang="uz-Cyrl-UZ" sz="1400" dirty="0"/>
                        <a:t>moliyaviy hisobotlar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28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Qaram </a:t>
                      </a:r>
                      <a:r>
                        <a:rPr lang="uz-Cyrl-UZ" sz="1400" dirty="0"/>
                        <a:t>tadbirkorlik sub’ektlaridagi va qo’shma korxonalardagi investitsiyalar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29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Giperinflyatsiyali </a:t>
                      </a:r>
                      <a:r>
                        <a:rPr lang="uz-Cyrl-UZ" sz="1400" dirty="0"/>
                        <a:t>iqtisodiyotlarda moliyaviy hisobot berish</a:t>
                      </a:r>
                      <a:endParaRPr lang="ru-RU" sz="13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32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Moliyaviy </a:t>
                      </a:r>
                      <a:r>
                        <a:rPr lang="uz-Cyrl-UZ" sz="1400" dirty="0"/>
                        <a:t>instrumentlar: taqdim etish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33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Bir aksiyaga </a:t>
                      </a:r>
                      <a:r>
                        <a:rPr lang="uz-Cyrl-UZ" sz="1400" dirty="0"/>
                        <a:t>to’g’ri keladigan foyda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34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Oraliq </a:t>
                      </a:r>
                      <a:r>
                        <a:rPr lang="uz-Cyrl-UZ" sz="1400" dirty="0"/>
                        <a:t>moliyaviy hisobotlar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36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Aktivlarning  </a:t>
                      </a:r>
                      <a:r>
                        <a:rPr lang="uz-Cyrl-UZ" sz="1400" dirty="0"/>
                        <a:t>qadrsizlanishi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37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Rezervlar</a:t>
                      </a:r>
                      <a:r>
                        <a:rPr lang="uz-Cyrl-UZ" sz="1400" dirty="0"/>
                        <a:t>, shartli majburiyatlar va shartli aktivlar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38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Nomoddiy </a:t>
                      </a:r>
                      <a:r>
                        <a:rPr lang="uz-Cyrl-UZ" sz="1400" dirty="0"/>
                        <a:t>aktivlar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40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 Investitsion </a:t>
                      </a:r>
                      <a:r>
                        <a:rPr lang="uz-Cyrl-UZ" sz="1400" dirty="0"/>
                        <a:t>mulk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90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BHXS 41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uz-Cyrl-UZ" sz="1400" dirty="0" smtClean="0"/>
                        <a:t>Qishloq </a:t>
                      </a:r>
                      <a:r>
                        <a:rPr lang="uz-Cyrl-UZ" sz="1400" dirty="0"/>
                        <a:t>xo’jaligi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28670"/>
          </a:xfrm>
        </p:spPr>
        <p:txBody>
          <a:bodyPr>
            <a:normAutofit/>
          </a:bodyPr>
          <a:lstStyle/>
          <a:p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Moliyaviy hisobot xalqaro standartlarining nomlanishi: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2478411"/>
              </p:ext>
            </p:extLst>
          </p:nvPr>
        </p:nvGraphicFramePr>
        <p:xfrm>
          <a:off x="785786" y="642918"/>
          <a:ext cx="7786742" cy="557216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41810"/>
                <a:gridCol w="6944932"/>
              </a:tblGrid>
              <a:tr h="355178">
                <a:tc>
                  <a:txBody>
                    <a:bodyPr/>
                    <a:lstStyle/>
                    <a:p>
                      <a:r>
                        <a:rPr lang="uz-Cyrl-UZ" sz="1200" b="0" dirty="0" smtClean="0"/>
                        <a:t>MHXS 1 </a:t>
                      </a:r>
                      <a:endParaRPr lang="ru-RU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b="0" dirty="0" smtClean="0"/>
                        <a:t>“Moliyaviy </a:t>
                      </a:r>
                      <a:r>
                        <a:rPr lang="uz-Cyrl-UZ" sz="1400" b="0" dirty="0"/>
                        <a:t>hisobotning xalqaro standartlarini birinchi marta </a:t>
                      </a:r>
                      <a:r>
                        <a:rPr lang="uz-Cyrl-UZ" sz="1400" b="0" dirty="0" smtClean="0"/>
                        <a:t>qo’llash</a:t>
                      </a:r>
                      <a:r>
                        <a:rPr lang="uz-Cyrl-UZ" sz="1400" b="0" dirty="0"/>
                        <a:t>” </a:t>
                      </a:r>
                      <a:endParaRPr lang="ru-RU" sz="1200" b="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5087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2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“Aksiyaga </a:t>
                      </a:r>
                      <a:r>
                        <a:rPr lang="uz-Cyrl-UZ" sz="1400" dirty="0"/>
                        <a:t>asoslangan to’lov”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5087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3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“Biznes </a:t>
                      </a:r>
                      <a:r>
                        <a:rPr lang="uz-Cyrl-UZ" sz="1400" dirty="0"/>
                        <a:t>birlashuvlari “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5087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4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“Sug’urta </a:t>
                      </a:r>
                      <a:r>
                        <a:rPr lang="uz-Cyrl-UZ" sz="1400" dirty="0"/>
                        <a:t>shartnomalari”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5178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5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“Sotish </a:t>
                      </a:r>
                      <a:r>
                        <a:rPr lang="uz-Cyrl-UZ" sz="1400" dirty="0"/>
                        <a:t>uchun mo’ljallangan uzoq muddatli aktivlar va </a:t>
                      </a:r>
                      <a:r>
                        <a:rPr lang="uz-Cyrl-UZ" sz="1400" dirty="0" smtClean="0"/>
                        <a:t>davom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uz-Cyrl-UZ" sz="1400" dirty="0" smtClean="0"/>
                        <a:t>ettirilmaydigan </a:t>
                      </a:r>
                      <a:r>
                        <a:rPr lang="uz-Cyrl-UZ" sz="1400" dirty="0"/>
                        <a:t>faoliyat “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4264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6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“Foydali </a:t>
                      </a:r>
                      <a:r>
                        <a:rPr lang="uz-Cyrl-UZ" sz="1400" dirty="0"/>
                        <a:t>qazilmalar zaxiralarini qidirish va baholash”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4264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7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“Moliyaviy </a:t>
                      </a:r>
                      <a:r>
                        <a:rPr lang="uz-Cyrl-UZ" sz="1400" dirty="0"/>
                        <a:t>instrumentlar: ma’lumotlarni ochib berish”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4264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8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“Operatsion </a:t>
                      </a:r>
                      <a:r>
                        <a:rPr lang="uz-Cyrl-UZ" sz="1400" dirty="0"/>
                        <a:t>segmentlar”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4264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9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“Moliyaviy </a:t>
                      </a:r>
                      <a:r>
                        <a:rPr lang="uz-Cyrl-UZ" sz="1400" dirty="0"/>
                        <a:t>instrumentlar” 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324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10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“Jamlangan </a:t>
                      </a:r>
                      <a:r>
                        <a:rPr lang="uz-Cyrl-UZ" sz="1400" dirty="0"/>
                        <a:t>(konsolidatsiyalashgan) moliyaviy hisobotlar”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324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11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“Birgalikdagi </a:t>
                      </a:r>
                      <a:r>
                        <a:rPr lang="uz-Cyrl-UZ" sz="1400" dirty="0"/>
                        <a:t>faoliyat bo’yicha kelishuvlar”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324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12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 “</a:t>
                      </a:r>
                      <a:r>
                        <a:rPr lang="uz-Cyrl-UZ" sz="1400" dirty="0"/>
                        <a:t>Boshqa tadbirkorlik sub’ektlarida ishtirok etish </a:t>
                      </a:r>
                      <a:r>
                        <a:rPr lang="uz-Cyrl-UZ" sz="1400" dirty="0" smtClean="0"/>
                        <a:t>to’g’risidagi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uz-Cyrl-UZ" sz="1400" dirty="0" smtClean="0"/>
                        <a:t>ma’lumotlarni </a:t>
                      </a:r>
                      <a:r>
                        <a:rPr lang="uz-Cyrl-UZ" sz="1400" dirty="0"/>
                        <a:t>ochib berish”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324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13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</a:t>
                      </a:r>
                      <a:r>
                        <a:rPr lang="uz-Cyrl-UZ" sz="1400" dirty="0"/>
                        <a:t>Haqqoniy qiymatni baholash”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324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14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“</a:t>
                      </a:r>
                      <a:r>
                        <a:rPr lang="uz-Cyrl-UZ" sz="1400" dirty="0"/>
                        <a:t>Ta’rif tuzatishlarini keyinga qoldirish hisobi”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3249">
                <a:tc>
                  <a:txBody>
                    <a:bodyPr/>
                    <a:lstStyle/>
                    <a:p>
                      <a:r>
                        <a:rPr lang="uz-Cyrl-UZ" sz="1200" dirty="0" smtClean="0"/>
                        <a:t>MHXS 15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uz-Cyrl-UZ" sz="1400" dirty="0" smtClean="0"/>
                        <a:t> “Xaridorlar bilan shartnomalar tuzish bo’yicha daromad”</a:t>
                      </a:r>
                      <a:endParaRPr lang="ru-RU" sz="1200" dirty="0">
                        <a:solidFill>
                          <a:srgbClr val="000000"/>
                        </a:solidFill>
                        <a:latin typeface="Arial Unicode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852936"/>
            <a:ext cx="7772400" cy="928670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E’tiboringiz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uchun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rahmat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86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3.xml><?xml version="1.0" encoding="utf-8"?>
<a:theme xmlns:a="http://schemas.openxmlformats.org/drawingml/2006/main" name="1_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4.xml><?xml version="1.0" encoding="utf-8"?>
<a:theme xmlns:a="http://schemas.openxmlformats.org/drawingml/2006/main" name="2_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340</TotalTime>
  <Words>598</Words>
  <Application>Microsoft Office PowerPoint</Application>
  <PresentationFormat>Экран (4:3)</PresentationFormat>
  <Paragraphs>130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16</vt:i4>
      </vt:variant>
    </vt:vector>
  </HeadingPairs>
  <TitlesOfParts>
    <vt:vector size="31" baseType="lpstr">
      <vt:lpstr>Arial Unicode MS</vt:lpstr>
      <vt:lpstr>Arial</vt:lpstr>
      <vt:lpstr>Calibri</vt:lpstr>
      <vt:lpstr>Cambria</vt:lpstr>
      <vt:lpstr>Comic Sans MS</vt:lpstr>
      <vt:lpstr>Corbel</vt:lpstr>
      <vt:lpstr>Franklin Gothic Book</vt:lpstr>
      <vt:lpstr>Perpetua</vt:lpstr>
      <vt:lpstr>Tahoma</vt:lpstr>
      <vt:lpstr>Times New Roman</vt:lpstr>
      <vt:lpstr>Wingdings 2</vt:lpstr>
      <vt:lpstr>Справедливость</vt:lpstr>
      <vt:lpstr>Параллакс</vt:lpstr>
      <vt:lpstr>1_Параллакс</vt:lpstr>
      <vt:lpstr>2_Параллакс</vt:lpstr>
      <vt:lpstr>    MAVZU: KIRISH. MOLIYAVIY HISOBOTLARNI TAQDIM ETISH  </vt:lpstr>
      <vt:lpstr>Презентация PowerPoint</vt:lpstr>
      <vt:lpstr>Презентация PowerPoint</vt:lpstr>
      <vt:lpstr>Moliyaviy hisobotning xalqaro standartlari (MHXSlar) “Moliyaviy hisobotning xalqaro standartlari bo’yicha  Kengashi” (MHXSK) tomonidan chiqariladi.  Ular quyidagilarni o’z ichiga oladi:</vt:lpstr>
      <vt:lpstr>Презентация PowerPoint</vt:lpstr>
      <vt:lpstr>Презентация PowerPoint</vt:lpstr>
      <vt:lpstr>Axborotni ishonchli taqdim etish deganda uning quyidagi sifatlarga egaligi tushuniladi:</vt:lpstr>
      <vt:lpstr>Презентация PowerPoint</vt:lpstr>
      <vt:lpstr>Moliyaviy hisobotning tushunarliligi:</vt:lpstr>
      <vt:lpstr>Moliyaviy hisobotning qiyoslanuvchanligi:</vt:lpstr>
      <vt:lpstr>Moliyaviy hisobotning tekshuriluvchanligi:</vt:lpstr>
      <vt:lpstr>Moliyaviy hisobotning o’z vaqtida taqdim etilishi:</vt:lpstr>
      <vt:lpstr>Hozirgi paytda amalda bo’lib turgan buxgalteriya hisobining xalqaro standartlari</vt:lpstr>
      <vt:lpstr>Презентация PowerPoint</vt:lpstr>
      <vt:lpstr>Moliyaviy hisobot xalqaro standartlarining nomlanishi: </vt:lpstr>
      <vt:lpstr>E’tiboringiz uchun rahmat!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OʻZBEKISTON RESPUBLIKASI OLIY VA OʻRTA MAXSUS TA’LIM VAZIRLIGI   TOSHKENT MOLIYA INSTITUTI</dc:title>
  <dc:creator>MARS  8000</dc:creator>
  <cp:lastModifiedBy>Пользователь Acer</cp:lastModifiedBy>
  <cp:revision>71</cp:revision>
  <dcterms:created xsi:type="dcterms:W3CDTF">2018-09-17T14:31:20Z</dcterms:created>
  <dcterms:modified xsi:type="dcterms:W3CDTF">2021-04-13T22:34:30Z</dcterms:modified>
</cp:coreProperties>
</file>