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4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92" r:id="rId12"/>
    <p:sldId id="293" r:id="rId13"/>
    <p:sldId id="294" r:id="rId14"/>
    <p:sldId id="287" r:id="rId15"/>
    <p:sldId id="288" r:id="rId16"/>
    <p:sldId id="289" r:id="rId17"/>
    <p:sldId id="290" r:id="rId18"/>
    <p:sldId id="291" r:id="rId19"/>
    <p:sldId id="295" r:id="rId20"/>
    <p:sldId id="297" r:id="rId21"/>
    <p:sldId id="296" r:id="rId22"/>
    <p:sldId id="26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92" userDrawn="1">
          <p15:clr>
            <a:srgbClr val="A4A3A4"/>
          </p15:clr>
        </p15:guide>
        <p15:guide id="4" pos="7488" userDrawn="1">
          <p15:clr>
            <a:srgbClr val="A4A3A4"/>
          </p15:clr>
        </p15:guide>
        <p15:guide id="5" orient="horz" pos="768" userDrawn="1">
          <p15:clr>
            <a:srgbClr val="A4A3A4"/>
          </p15:clr>
        </p15:guide>
        <p15:guide id="6" orient="horz" pos="23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C59"/>
    <a:srgbClr val="C4E3CB"/>
    <a:srgbClr val="456173"/>
    <a:srgbClr val="A6ED8E"/>
    <a:srgbClr val="FFF1BC"/>
    <a:srgbClr val="6A9C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18" y="66"/>
      </p:cViewPr>
      <p:guideLst>
        <p:guide orient="horz" pos="3984"/>
        <p:guide pos="3840"/>
        <p:guide pos="192"/>
        <p:guide pos="7488"/>
        <p:guide orient="horz" pos="768"/>
        <p:guide orient="horz" pos="23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C32B05-62EA-407A-B21C-2310C7945705}" type="doc">
      <dgm:prSet loTypeId="urn:microsoft.com/office/officeart/2005/8/layout/chevron2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2D71409-67F9-455C-8C6D-716D284AAA6B}">
      <dgm:prSet phldrT="[Text]"/>
      <dgm:spPr/>
      <dgm:t>
        <a:bodyPr/>
        <a:lstStyle/>
        <a:p>
          <a:r>
            <a:rPr lang="ru-RU" dirty="0" smtClean="0"/>
            <a:t>1</a:t>
          </a:r>
          <a:endParaRPr lang="en-US" dirty="0"/>
        </a:p>
      </dgm:t>
    </dgm:pt>
    <dgm:pt modelId="{51680ED1-AF6E-4B28-AE94-92B0EFB0DF7D}" type="parTrans" cxnId="{2AA9C11F-1F1D-428E-801A-47EAA766C99D}">
      <dgm:prSet/>
      <dgm:spPr/>
      <dgm:t>
        <a:bodyPr/>
        <a:lstStyle/>
        <a:p>
          <a:endParaRPr lang="en-US"/>
        </a:p>
      </dgm:t>
    </dgm:pt>
    <dgm:pt modelId="{478B7D3C-9FB4-4BC6-90AC-49960560DECD}" type="sibTrans" cxnId="{2AA9C11F-1F1D-428E-801A-47EAA766C99D}">
      <dgm:prSet/>
      <dgm:spPr/>
      <dgm:t>
        <a:bodyPr/>
        <a:lstStyle/>
        <a:p>
          <a:endParaRPr lang="en-US"/>
        </a:p>
      </dgm:t>
    </dgm:pt>
    <dgm:pt modelId="{F66099B6-DBBD-4AB0-82D2-877B80F846F7}">
      <dgm:prSet phldrT="[Text]"/>
      <dgm:spPr/>
      <dgm:t>
        <a:bodyPr/>
        <a:lstStyle/>
        <a:p>
          <a:r>
            <a:rPr lang="ru-RU" dirty="0" smtClean="0"/>
            <a:t>2</a:t>
          </a:r>
          <a:endParaRPr lang="en-US" dirty="0"/>
        </a:p>
      </dgm:t>
    </dgm:pt>
    <dgm:pt modelId="{B09C8BFB-F41C-4AC4-AB94-F216E3081C2D}" type="parTrans" cxnId="{B4F3EA32-CE64-4A92-9BAE-BC57E5392B05}">
      <dgm:prSet/>
      <dgm:spPr/>
      <dgm:t>
        <a:bodyPr/>
        <a:lstStyle/>
        <a:p>
          <a:endParaRPr lang="en-US"/>
        </a:p>
      </dgm:t>
    </dgm:pt>
    <dgm:pt modelId="{BC531B32-9B0E-482E-BF91-65C61F17168D}" type="sibTrans" cxnId="{B4F3EA32-CE64-4A92-9BAE-BC57E5392B05}">
      <dgm:prSet/>
      <dgm:spPr/>
      <dgm:t>
        <a:bodyPr/>
        <a:lstStyle/>
        <a:p>
          <a:endParaRPr lang="en-US"/>
        </a:p>
      </dgm:t>
    </dgm:pt>
    <dgm:pt modelId="{6CF284C3-4A70-4432-8F33-E75A802B3330}">
      <dgm:prSet custT="1"/>
      <dgm:spPr/>
      <dgm:t>
        <a:bodyPr/>
        <a:lstStyle/>
        <a:p>
          <a:r>
            <a:rPr lang="en-US" sz="3600" dirty="0" smtClean="0"/>
            <a:t>Tovar-</a:t>
          </a:r>
          <a:r>
            <a:rPr lang="en-US" sz="3600" dirty="0" err="1" smtClean="0"/>
            <a:t>moddiy</a:t>
          </a:r>
          <a:r>
            <a:rPr lang="en-US" sz="3600" dirty="0" smtClean="0"/>
            <a:t> </a:t>
          </a:r>
          <a:r>
            <a:rPr lang="en-US" sz="3600" dirty="0" err="1" smtClean="0"/>
            <a:t>zaxiralar</a:t>
          </a:r>
          <a:r>
            <a:rPr lang="en-US" sz="3600" dirty="0" smtClean="0"/>
            <a:t> </a:t>
          </a:r>
          <a:r>
            <a:rPr lang="en-US" sz="3600" dirty="0" err="1" smtClean="0"/>
            <a:t>tannarxi</a:t>
          </a:r>
          <a:endParaRPr lang="en-US" sz="3600" dirty="0"/>
        </a:p>
      </dgm:t>
    </dgm:pt>
    <dgm:pt modelId="{044831E6-2FC9-4DDA-81FB-5FA418568D07}" type="parTrans" cxnId="{2DC24386-BC50-4BAB-8571-16CB10C2603C}">
      <dgm:prSet/>
      <dgm:spPr/>
      <dgm:t>
        <a:bodyPr/>
        <a:lstStyle/>
        <a:p>
          <a:endParaRPr lang="en-US"/>
        </a:p>
      </dgm:t>
    </dgm:pt>
    <dgm:pt modelId="{CD50B82D-84BB-4747-B282-ABB339EBA294}" type="sibTrans" cxnId="{2DC24386-BC50-4BAB-8571-16CB10C2603C}">
      <dgm:prSet/>
      <dgm:spPr/>
      <dgm:t>
        <a:bodyPr/>
        <a:lstStyle/>
        <a:p>
          <a:endParaRPr lang="en-US"/>
        </a:p>
      </dgm:t>
    </dgm:pt>
    <dgm:pt modelId="{8EA7219F-BDB2-48EB-9EEB-3133522D132E}">
      <dgm:prSet phldrT="[Text]" custT="1"/>
      <dgm:spPr/>
      <dgm:t>
        <a:bodyPr/>
        <a:lstStyle/>
        <a:p>
          <a:r>
            <a:rPr lang="en-US" sz="3600" dirty="0" smtClean="0"/>
            <a:t>Tovar </a:t>
          </a:r>
          <a:r>
            <a:rPr lang="en-US" sz="3600" dirty="0" err="1" smtClean="0"/>
            <a:t>moddiy</a:t>
          </a:r>
          <a:r>
            <a:rPr lang="en-US" sz="3600" dirty="0" smtClean="0"/>
            <a:t> </a:t>
          </a:r>
          <a:r>
            <a:rPr lang="en-US" sz="3600" dirty="0" err="1" smtClean="0"/>
            <a:t>zaxiralar</a:t>
          </a:r>
          <a:r>
            <a:rPr lang="en-US" sz="3600" dirty="0" smtClean="0"/>
            <a:t> </a:t>
          </a:r>
          <a:r>
            <a:rPr lang="en-US" sz="3600" dirty="0" err="1" smtClean="0"/>
            <a:t>nima</a:t>
          </a:r>
          <a:r>
            <a:rPr lang="en-US" sz="3600" dirty="0" smtClean="0"/>
            <a:t>?</a:t>
          </a:r>
          <a:endParaRPr lang="en-US" sz="3600" dirty="0"/>
        </a:p>
      </dgm:t>
    </dgm:pt>
    <dgm:pt modelId="{3EE8403A-CB7C-4815-85BD-AEBCAEB71B37}" type="parTrans" cxnId="{58AD7EEF-D408-406B-87EE-4691D4C30668}">
      <dgm:prSet/>
      <dgm:spPr/>
      <dgm:t>
        <a:bodyPr/>
        <a:lstStyle/>
        <a:p>
          <a:endParaRPr lang="en-US"/>
        </a:p>
      </dgm:t>
    </dgm:pt>
    <dgm:pt modelId="{C94B7947-85DC-4B21-BB99-DF8438356F98}" type="sibTrans" cxnId="{58AD7EEF-D408-406B-87EE-4691D4C30668}">
      <dgm:prSet/>
      <dgm:spPr/>
      <dgm:t>
        <a:bodyPr/>
        <a:lstStyle/>
        <a:p>
          <a:endParaRPr lang="en-US"/>
        </a:p>
      </dgm:t>
    </dgm:pt>
    <dgm:pt modelId="{2A22E84C-3AA3-4E9C-AE5F-9C2FB0D7FB11}">
      <dgm:prSet phldrT="[Text]"/>
      <dgm:spPr/>
      <dgm:t>
        <a:bodyPr/>
        <a:lstStyle/>
        <a:p>
          <a:r>
            <a:rPr lang="ru-RU" dirty="0" smtClean="0"/>
            <a:t>4</a:t>
          </a:r>
          <a:endParaRPr lang="en-US" dirty="0"/>
        </a:p>
      </dgm:t>
    </dgm:pt>
    <dgm:pt modelId="{6C025E55-DF42-4C5D-AFD5-6015FA053D46}" type="parTrans" cxnId="{BEB859E7-C343-408E-86A1-667C27EE5761}">
      <dgm:prSet/>
      <dgm:spPr/>
      <dgm:t>
        <a:bodyPr/>
        <a:lstStyle/>
        <a:p>
          <a:endParaRPr lang="en-US"/>
        </a:p>
      </dgm:t>
    </dgm:pt>
    <dgm:pt modelId="{744EA591-F199-49C2-B63A-82709D96C729}" type="sibTrans" cxnId="{BEB859E7-C343-408E-86A1-667C27EE5761}">
      <dgm:prSet/>
      <dgm:spPr/>
      <dgm:t>
        <a:bodyPr/>
        <a:lstStyle/>
        <a:p>
          <a:endParaRPr lang="en-US"/>
        </a:p>
      </dgm:t>
    </dgm:pt>
    <dgm:pt modelId="{9ADACFBF-2A78-45C9-A7C4-5E5DBC674760}">
      <dgm:prSet phldrT="[Text]" custT="1"/>
      <dgm:spPr/>
      <dgm:t>
        <a:bodyPr/>
        <a:lstStyle/>
        <a:p>
          <a:r>
            <a:rPr lang="en-US" sz="4000" dirty="0" err="1" smtClean="0"/>
            <a:t>Sof</a:t>
          </a:r>
          <a:r>
            <a:rPr lang="en-US" sz="4000" dirty="0" smtClean="0"/>
            <a:t> </a:t>
          </a:r>
          <a:r>
            <a:rPr lang="en-US" sz="4000" dirty="0" err="1" smtClean="0"/>
            <a:t>sotish</a:t>
          </a:r>
          <a:r>
            <a:rPr lang="en-US" sz="4000" dirty="0" smtClean="0"/>
            <a:t> </a:t>
          </a:r>
          <a:r>
            <a:rPr lang="en-US" sz="4000" dirty="0" err="1" smtClean="0"/>
            <a:t>qiymati</a:t>
          </a:r>
          <a:endParaRPr lang="en-US" sz="4000" dirty="0"/>
        </a:p>
      </dgm:t>
    </dgm:pt>
    <dgm:pt modelId="{E121796C-71AB-4354-A1D4-3BF0025298A5}" type="parTrans" cxnId="{2B98897D-9937-49AC-9FE9-6629E912033A}">
      <dgm:prSet/>
      <dgm:spPr/>
      <dgm:t>
        <a:bodyPr/>
        <a:lstStyle/>
        <a:p>
          <a:endParaRPr lang="en-US"/>
        </a:p>
      </dgm:t>
    </dgm:pt>
    <dgm:pt modelId="{F3FE7E5A-DC73-423B-998C-02943CF263BF}" type="sibTrans" cxnId="{2B98897D-9937-49AC-9FE9-6629E912033A}">
      <dgm:prSet/>
      <dgm:spPr/>
      <dgm:t>
        <a:bodyPr/>
        <a:lstStyle/>
        <a:p>
          <a:endParaRPr lang="en-US"/>
        </a:p>
      </dgm:t>
    </dgm:pt>
    <dgm:pt modelId="{B28AF1AF-3FC8-43B4-9C93-A1EED3B53B0C}" type="pres">
      <dgm:prSet presAssocID="{B9C32B05-62EA-407A-B21C-2310C794570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7D1A9C-A24D-46FC-8AC8-3ED1D14CDF3B}" type="pres">
      <dgm:prSet presAssocID="{42D71409-67F9-455C-8C6D-716D284AAA6B}" presName="composite" presStyleCnt="0"/>
      <dgm:spPr/>
    </dgm:pt>
    <dgm:pt modelId="{56D73168-9009-4CC1-8FAF-7ED74DF59FDD}" type="pres">
      <dgm:prSet presAssocID="{42D71409-67F9-455C-8C6D-716D284AAA6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6301C-8E0C-4537-82BF-9C555B0057E4}" type="pres">
      <dgm:prSet presAssocID="{42D71409-67F9-455C-8C6D-716D284AAA6B}" presName="descendantText" presStyleLbl="alignAcc1" presStyleIdx="0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9DF64-C106-4AE4-99B8-D66DC1F76D38}" type="pres">
      <dgm:prSet presAssocID="{478B7D3C-9FB4-4BC6-90AC-49960560DECD}" presName="sp" presStyleCnt="0"/>
      <dgm:spPr/>
    </dgm:pt>
    <dgm:pt modelId="{9B48B029-D6AC-4A9C-82CC-35600F393639}" type="pres">
      <dgm:prSet presAssocID="{F66099B6-DBBD-4AB0-82D2-877B80F846F7}" presName="composite" presStyleCnt="0"/>
      <dgm:spPr/>
    </dgm:pt>
    <dgm:pt modelId="{A3D497A7-D532-4540-ABA5-E0AFA6C5C319}" type="pres">
      <dgm:prSet presAssocID="{F66099B6-DBBD-4AB0-82D2-877B80F846F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4DE7F0-BD53-4946-9F6D-D927C668D998}" type="pres">
      <dgm:prSet presAssocID="{F66099B6-DBBD-4AB0-82D2-877B80F846F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D6DAB-8597-45B6-80A7-CFD08D491D8C}" type="pres">
      <dgm:prSet presAssocID="{BC531B32-9B0E-482E-BF91-65C61F17168D}" presName="sp" presStyleCnt="0"/>
      <dgm:spPr/>
    </dgm:pt>
    <dgm:pt modelId="{771BBBCA-1A19-4572-A70D-C51E6E5E0110}" type="pres">
      <dgm:prSet presAssocID="{2A22E84C-3AA3-4E9C-AE5F-9C2FB0D7FB11}" presName="composite" presStyleCnt="0"/>
      <dgm:spPr/>
    </dgm:pt>
    <dgm:pt modelId="{DDC30081-D5C9-4A99-B7F1-A944D018EDEB}" type="pres">
      <dgm:prSet presAssocID="{2A22E84C-3AA3-4E9C-AE5F-9C2FB0D7FB1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26374-E9F6-4717-8918-24C620AEFDBB}" type="pres">
      <dgm:prSet presAssocID="{2A22E84C-3AA3-4E9C-AE5F-9C2FB0D7FB1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BBD3E3-5E94-4739-92AE-FD4DEFC05113}" type="presOf" srcId="{B9C32B05-62EA-407A-B21C-2310C7945705}" destId="{B28AF1AF-3FC8-43B4-9C93-A1EED3B53B0C}" srcOrd="0" destOrd="0" presId="urn:microsoft.com/office/officeart/2005/8/layout/chevron2"/>
    <dgm:cxn modelId="{58AD7EEF-D408-406B-87EE-4691D4C30668}" srcId="{42D71409-67F9-455C-8C6D-716D284AAA6B}" destId="{8EA7219F-BDB2-48EB-9EEB-3133522D132E}" srcOrd="0" destOrd="0" parTransId="{3EE8403A-CB7C-4815-85BD-AEBCAEB71B37}" sibTransId="{C94B7947-85DC-4B21-BB99-DF8438356F98}"/>
    <dgm:cxn modelId="{67D3C5B6-D2B8-41BE-9350-B5EB1C6D4841}" type="presOf" srcId="{F66099B6-DBBD-4AB0-82D2-877B80F846F7}" destId="{A3D497A7-D532-4540-ABA5-E0AFA6C5C319}" srcOrd="0" destOrd="0" presId="urn:microsoft.com/office/officeart/2005/8/layout/chevron2"/>
    <dgm:cxn modelId="{BEB859E7-C343-408E-86A1-667C27EE5761}" srcId="{B9C32B05-62EA-407A-B21C-2310C7945705}" destId="{2A22E84C-3AA3-4E9C-AE5F-9C2FB0D7FB11}" srcOrd="2" destOrd="0" parTransId="{6C025E55-DF42-4C5D-AFD5-6015FA053D46}" sibTransId="{744EA591-F199-49C2-B63A-82709D96C729}"/>
    <dgm:cxn modelId="{B4F3EA32-CE64-4A92-9BAE-BC57E5392B05}" srcId="{B9C32B05-62EA-407A-B21C-2310C7945705}" destId="{F66099B6-DBBD-4AB0-82D2-877B80F846F7}" srcOrd="1" destOrd="0" parTransId="{B09C8BFB-F41C-4AC4-AB94-F216E3081C2D}" sibTransId="{BC531B32-9B0E-482E-BF91-65C61F17168D}"/>
    <dgm:cxn modelId="{8B6294B8-31C6-4C5D-B300-F16D51D249F2}" type="presOf" srcId="{8EA7219F-BDB2-48EB-9EEB-3133522D132E}" destId="{D1B6301C-8E0C-4537-82BF-9C555B0057E4}" srcOrd="0" destOrd="0" presId="urn:microsoft.com/office/officeart/2005/8/layout/chevron2"/>
    <dgm:cxn modelId="{6D8BFEFA-D624-4318-BB4A-4BB4EFE3EC46}" type="presOf" srcId="{42D71409-67F9-455C-8C6D-716D284AAA6B}" destId="{56D73168-9009-4CC1-8FAF-7ED74DF59FDD}" srcOrd="0" destOrd="0" presId="urn:microsoft.com/office/officeart/2005/8/layout/chevron2"/>
    <dgm:cxn modelId="{2DC24386-BC50-4BAB-8571-16CB10C2603C}" srcId="{F66099B6-DBBD-4AB0-82D2-877B80F846F7}" destId="{6CF284C3-4A70-4432-8F33-E75A802B3330}" srcOrd="0" destOrd="0" parTransId="{044831E6-2FC9-4DDA-81FB-5FA418568D07}" sibTransId="{CD50B82D-84BB-4747-B282-ABB339EBA294}"/>
    <dgm:cxn modelId="{2AA9C11F-1F1D-428E-801A-47EAA766C99D}" srcId="{B9C32B05-62EA-407A-B21C-2310C7945705}" destId="{42D71409-67F9-455C-8C6D-716D284AAA6B}" srcOrd="0" destOrd="0" parTransId="{51680ED1-AF6E-4B28-AE94-92B0EFB0DF7D}" sibTransId="{478B7D3C-9FB4-4BC6-90AC-49960560DECD}"/>
    <dgm:cxn modelId="{D8E40D93-65C1-4CF9-855E-EA03FEFF9B43}" type="presOf" srcId="{2A22E84C-3AA3-4E9C-AE5F-9C2FB0D7FB11}" destId="{DDC30081-D5C9-4A99-B7F1-A944D018EDEB}" srcOrd="0" destOrd="0" presId="urn:microsoft.com/office/officeart/2005/8/layout/chevron2"/>
    <dgm:cxn modelId="{2B98897D-9937-49AC-9FE9-6629E912033A}" srcId="{2A22E84C-3AA3-4E9C-AE5F-9C2FB0D7FB11}" destId="{9ADACFBF-2A78-45C9-A7C4-5E5DBC674760}" srcOrd="0" destOrd="0" parTransId="{E121796C-71AB-4354-A1D4-3BF0025298A5}" sibTransId="{F3FE7E5A-DC73-423B-998C-02943CF263BF}"/>
    <dgm:cxn modelId="{74609737-560F-4555-800F-23122A9F2272}" type="presOf" srcId="{6CF284C3-4A70-4432-8F33-E75A802B3330}" destId="{F14DE7F0-BD53-4946-9F6D-D927C668D998}" srcOrd="0" destOrd="0" presId="urn:microsoft.com/office/officeart/2005/8/layout/chevron2"/>
    <dgm:cxn modelId="{D689354E-573C-46BE-980A-F30CE8953844}" type="presOf" srcId="{9ADACFBF-2A78-45C9-A7C4-5E5DBC674760}" destId="{A4A26374-E9F6-4717-8918-24C620AEFDBB}" srcOrd="0" destOrd="0" presId="urn:microsoft.com/office/officeart/2005/8/layout/chevron2"/>
    <dgm:cxn modelId="{EC3A2AB1-9575-4F7D-812E-AA12FE7B8139}" type="presParOf" srcId="{B28AF1AF-3FC8-43B4-9C93-A1EED3B53B0C}" destId="{FC7D1A9C-A24D-46FC-8AC8-3ED1D14CDF3B}" srcOrd="0" destOrd="0" presId="urn:microsoft.com/office/officeart/2005/8/layout/chevron2"/>
    <dgm:cxn modelId="{57CFFB6C-AE70-404F-AB3E-74BB85C73772}" type="presParOf" srcId="{FC7D1A9C-A24D-46FC-8AC8-3ED1D14CDF3B}" destId="{56D73168-9009-4CC1-8FAF-7ED74DF59FDD}" srcOrd="0" destOrd="0" presId="urn:microsoft.com/office/officeart/2005/8/layout/chevron2"/>
    <dgm:cxn modelId="{5D6ECDF4-F67C-4471-936E-18948A6475D7}" type="presParOf" srcId="{FC7D1A9C-A24D-46FC-8AC8-3ED1D14CDF3B}" destId="{D1B6301C-8E0C-4537-82BF-9C555B0057E4}" srcOrd="1" destOrd="0" presId="urn:microsoft.com/office/officeart/2005/8/layout/chevron2"/>
    <dgm:cxn modelId="{ACBE2FC0-A591-4D12-9F39-5144E6617EC3}" type="presParOf" srcId="{B28AF1AF-3FC8-43B4-9C93-A1EED3B53B0C}" destId="{2569DF64-C106-4AE4-99B8-D66DC1F76D38}" srcOrd="1" destOrd="0" presId="urn:microsoft.com/office/officeart/2005/8/layout/chevron2"/>
    <dgm:cxn modelId="{8CB81451-F0FB-4258-B356-44A912CD3A49}" type="presParOf" srcId="{B28AF1AF-3FC8-43B4-9C93-A1EED3B53B0C}" destId="{9B48B029-D6AC-4A9C-82CC-35600F393639}" srcOrd="2" destOrd="0" presId="urn:microsoft.com/office/officeart/2005/8/layout/chevron2"/>
    <dgm:cxn modelId="{4AA6275B-C8BF-4876-80C3-75BA590AE132}" type="presParOf" srcId="{9B48B029-D6AC-4A9C-82CC-35600F393639}" destId="{A3D497A7-D532-4540-ABA5-E0AFA6C5C319}" srcOrd="0" destOrd="0" presId="urn:microsoft.com/office/officeart/2005/8/layout/chevron2"/>
    <dgm:cxn modelId="{C4FE51B1-81EB-4308-BDC8-165FB2FA18F6}" type="presParOf" srcId="{9B48B029-D6AC-4A9C-82CC-35600F393639}" destId="{F14DE7F0-BD53-4946-9F6D-D927C668D998}" srcOrd="1" destOrd="0" presId="urn:microsoft.com/office/officeart/2005/8/layout/chevron2"/>
    <dgm:cxn modelId="{B607C463-5E3E-4753-A6F5-8861F0240E22}" type="presParOf" srcId="{B28AF1AF-3FC8-43B4-9C93-A1EED3B53B0C}" destId="{F68D6DAB-8597-45B6-80A7-CFD08D491D8C}" srcOrd="3" destOrd="0" presId="urn:microsoft.com/office/officeart/2005/8/layout/chevron2"/>
    <dgm:cxn modelId="{FD47F844-B3D5-4F8C-A419-4290A99BD9D7}" type="presParOf" srcId="{B28AF1AF-3FC8-43B4-9C93-A1EED3B53B0C}" destId="{771BBBCA-1A19-4572-A70D-C51E6E5E0110}" srcOrd="4" destOrd="0" presId="urn:microsoft.com/office/officeart/2005/8/layout/chevron2"/>
    <dgm:cxn modelId="{23700567-AF6E-4A66-AACF-BF0CCAE5DABC}" type="presParOf" srcId="{771BBBCA-1A19-4572-A70D-C51E6E5E0110}" destId="{DDC30081-D5C9-4A99-B7F1-A944D018EDEB}" srcOrd="0" destOrd="0" presId="urn:microsoft.com/office/officeart/2005/8/layout/chevron2"/>
    <dgm:cxn modelId="{A4947B6A-7B2C-4C30-BDF9-BFB0031A1941}" type="presParOf" srcId="{771BBBCA-1A19-4572-A70D-C51E6E5E0110}" destId="{A4A26374-E9F6-4717-8918-24C620AEFDBB}" srcOrd="1" destOrd="0" presId="urn:microsoft.com/office/officeart/2005/8/layout/chevron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73168-9009-4CC1-8FAF-7ED74DF59FDD}">
      <dsp:nvSpPr>
        <dsp:cNvPr id="0" name=""/>
        <dsp:cNvSpPr/>
      </dsp:nvSpPr>
      <dsp:spPr>
        <a:xfrm rot="5400000">
          <a:off x="-232775" y="232878"/>
          <a:ext cx="1551837" cy="108628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1</a:t>
          </a:r>
          <a:endParaRPr lang="en-US" sz="3000" kern="1200" dirty="0"/>
        </a:p>
      </dsp:txBody>
      <dsp:txXfrm rot="-5400000">
        <a:off x="1" y="543245"/>
        <a:ext cx="1086286" cy="465551"/>
      </dsp:txXfrm>
    </dsp:sp>
    <dsp:sp modelId="{D1B6301C-8E0C-4537-82BF-9C555B0057E4}">
      <dsp:nvSpPr>
        <dsp:cNvPr id="0" name=""/>
        <dsp:cNvSpPr/>
      </dsp:nvSpPr>
      <dsp:spPr>
        <a:xfrm rot="5400000">
          <a:off x="4102795" y="-3016406"/>
          <a:ext cx="1008694" cy="70417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Tovar </a:t>
          </a:r>
          <a:r>
            <a:rPr lang="en-US" sz="3600" kern="1200" dirty="0" err="1" smtClean="0"/>
            <a:t>moddiy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zaxiralar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nima</a:t>
          </a:r>
          <a:r>
            <a:rPr lang="en-US" sz="3600" kern="1200" dirty="0" smtClean="0"/>
            <a:t>?</a:t>
          </a:r>
          <a:endParaRPr lang="en-US" sz="3600" kern="1200" dirty="0"/>
        </a:p>
      </dsp:txBody>
      <dsp:txXfrm rot="-5400000">
        <a:off x="1086286" y="49343"/>
        <a:ext cx="6992473" cy="910214"/>
      </dsp:txXfrm>
    </dsp:sp>
    <dsp:sp modelId="{A3D497A7-D532-4540-ABA5-E0AFA6C5C319}">
      <dsp:nvSpPr>
        <dsp:cNvPr id="0" name=""/>
        <dsp:cNvSpPr/>
      </dsp:nvSpPr>
      <dsp:spPr>
        <a:xfrm rot="5400000">
          <a:off x="-232775" y="1589851"/>
          <a:ext cx="1551837" cy="1086286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2</a:t>
          </a:r>
          <a:endParaRPr lang="en-US" sz="3000" kern="1200" dirty="0"/>
        </a:p>
      </dsp:txBody>
      <dsp:txXfrm rot="-5400000">
        <a:off x="1" y="1900218"/>
        <a:ext cx="1086286" cy="465551"/>
      </dsp:txXfrm>
    </dsp:sp>
    <dsp:sp modelId="{F14DE7F0-BD53-4946-9F6D-D927C668D998}">
      <dsp:nvSpPr>
        <dsp:cNvPr id="0" name=""/>
        <dsp:cNvSpPr/>
      </dsp:nvSpPr>
      <dsp:spPr>
        <a:xfrm rot="5400000">
          <a:off x="4102795" y="-1659433"/>
          <a:ext cx="1008694" cy="70417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Tovar-</a:t>
          </a:r>
          <a:r>
            <a:rPr lang="en-US" sz="3600" kern="1200" dirty="0" err="1" smtClean="0"/>
            <a:t>moddiy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zaxiralar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tannarxi</a:t>
          </a:r>
          <a:endParaRPr lang="en-US" sz="3600" kern="1200" dirty="0"/>
        </a:p>
      </dsp:txBody>
      <dsp:txXfrm rot="-5400000">
        <a:off x="1086286" y="1406316"/>
        <a:ext cx="6992473" cy="910214"/>
      </dsp:txXfrm>
    </dsp:sp>
    <dsp:sp modelId="{DDC30081-D5C9-4A99-B7F1-A944D018EDEB}">
      <dsp:nvSpPr>
        <dsp:cNvPr id="0" name=""/>
        <dsp:cNvSpPr/>
      </dsp:nvSpPr>
      <dsp:spPr>
        <a:xfrm rot="5400000">
          <a:off x="-232775" y="2946825"/>
          <a:ext cx="1551837" cy="108628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4</a:t>
          </a:r>
          <a:endParaRPr lang="en-US" sz="3000" kern="1200" dirty="0"/>
        </a:p>
      </dsp:txBody>
      <dsp:txXfrm rot="-5400000">
        <a:off x="1" y="3257192"/>
        <a:ext cx="1086286" cy="465551"/>
      </dsp:txXfrm>
    </dsp:sp>
    <dsp:sp modelId="{A4A26374-E9F6-4717-8918-24C620AEFDBB}">
      <dsp:nvSpPr>
        <dsp:cNvPr id="0" name=""/>
        <dsp:cNvSpPr/>
      </dsp:nvSpPr>
      <dsp:spPr>
        <a:xfrm rot="5400000">
          <a:off x="4102795" y="-302460"/>
          <a:ext cx="1008694" cy="70417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err="1" smtClean="0"/>
            <a:t>Sof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sotish</a:t>
          </a:r>
          <a:r>
            <a:rPr lang="en-US" sz="4000" kern="1200" dirty="0" smtClean="0"/>
            <a:t> </a:t>
          </a:r>
          <a:r>
            <a:rPr lang="en-US" sz="4000" kern="1200" dirty="0" err="1" smtClean="0"/>
            <a:t>qiymati</a:t>
          </a:r>
          <a:endParaRPr lang="en-US" sz="4000" kern="1200" dirty="0"/>
        </a:p>
      </dsp:txBody>
      <dsp:txXfrm rot="-5400000">
        <a:off x="1086286" y="2763289"/>
        <a:ext cx="6992473" cy="9102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8A4F2-9908-430B-9DA3-607B920C1017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EAF99-FF1D-40EA-B04A-652998394D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001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AFD859-7B3A-4D41-A6F8-82D5A5BA25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155B2F5-F201-4E81-8777-E402DAC910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60981CD-78A4-4692-B134-B6A662CEF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433D-9B52-4717-A139-9ECA0FAE3D84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A85355-0F7B-40F6-8E16-6B9374642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5A8C22F-2D1D-483B-98D1-DFB596B8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701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85478A-6CC0-420C-9931-F0F2AF561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CD68E2-1139-4707-A3DE-C7B3F54E2F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A61A011-F026-4B70-B7D7-2B25531C5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AD0E8-DDED-4700-A8B5-275E9AE6E267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2711553-D68D-4DB8-B843-C5F264773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D4B2F0-EB1A-411D-AE89-39ABC820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1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43C5A4-9FB1-4671-9B03-77E61F653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2CCD71A-D7B9-40B5-A9CE-9145B0D9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96BCB7-9AFE-41E2-8362-87976EED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B93B-F0C8-4049-9233-9DBE6770CA66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AE84B6A-8664-45F8-BFD9-7852B1CCE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E5F9F1-5182-4FCB-AF6F-DB08D9A9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6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55DCE4-3CB8-4D23-8475-372E68C69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4A61942-044B-43C1-B3E5-F7DA2A759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B821979-02DE-4367-9DE2-46F6D57B2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CFF7250-CDD2-4481-8ED2-B0AFF55C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F972-FDDE-415A-A972-7E4FABC270B4}" type="datetime1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3BE5883-C386-4BBE-BEC1-21DF8D82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E72D936-9306-412F-ACD9-E360E835A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36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2B3E8E-C047-4D3D-941E-B259ECAD2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544E061-706B-4A2A-8E53-200AC7E63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5DB9C07-D67E-44CC-BF5A-E7120281D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FB69EBA-9581-40D9-A5CD-4586466F08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12892CF-7212-4B40-9A1F-FBE0B5A6E4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378D238-1612-473A-B3A7-4FC89AC5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45A9-1133-49D5-899E-A4C0C84812F6}" type="datetime1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C38008C-1D97-4898-9BBB-138D93781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E75D715-5BA7-42AB-AD42-02D0C3C0A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8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B4112A-E3F5-4823-8615-78102EDED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F42A6AC-E36D-44AF-A8EE-7FDEB308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E91F-D111-4C4F-8A6E-C990ACE91560}" type="datetime1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157A7DB-6520-419C-BC3B-E653AB10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CDBDFC0-6D3A-40FA-9B3C-C62CCFE25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52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641F5F6-9760-4DF9-AC8E-565A594D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DE15-0094-48EB-98D8-5F549EEC56E5}" type="datetime1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D037539-5463-4D95-933D-95833F407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D2A072B-7560-424C-8AAA-C867F0DDA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319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56FA80-B46B-40B1-BCF9-D7886B623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BBB2C7-3717-4664-A532-F07855583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A1376A6-B1D3-4E60-89BF-AFA482E74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4D4C386-37BE-4382-B89B-DA00CA2E0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A15A8-FE53-4075-B19F-0D61548534C5}" type="datetime1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D025EA-EEAE-40BC-BEF1-748192CBE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D7B45A4-879E-4342-910A-D21AA19FC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25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8A9EF1-A514-4277-B1E2-E7782F4C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BA65C4A-2464-4D2A-BF84-D8F38981A0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CAF8DDA-451A-4FAB-88DF-5739CEE721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8ECC280-81B9-426F-88DD-6CB66D822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4B415-2544-4AC8-8ED3-AB7A31CFE766}" type="datetime1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D29A5BE-9259-465C-A26A-72B650CB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5439E06-EFAA-4908-B0FF-895FA497F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3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B12CA5-202A-482A-A3C9-064FABF5C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B153A61-D4E8-4FE2-B031-2B57BEBA3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9F5EB2-3E36-4F00-997A-5F80E5BAC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9E33D-C7C8-4F83-85F6-7EB3DDB8F4D1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701351-D45C-45D5-9B9F-C73EF62F8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B278A6-3AC4-4E41-A96A-A29007D4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71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E8BC861-7F24-4821-9CB7-D7FC6E0A44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A671086-DB67-406B-8EBE-FBEF8F013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A8B786D-6882-4FB8-84E5-BD29F89DF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F47DD-69C0-4095-B497-66B24952404F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402990-1AA1-4514-B49F-F78207CA6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E4E6CC-D504-40C5-8806-F98BA9B11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97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2B9192D-D09A-4000-A32D-A57396909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EB9DBE1-16C6-42E7-9C06-0108C3D1F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50313C-1174-4368-8CB1-4DDC7B9789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58ABB-906F-4CD8-8B04-CE9713B45636}" type="datetime1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009F27-8620-40F1-8848-D9456B837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52C8515-4C22-4BD5-8B40-1FD6C008B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051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88B78C2F-0144-4B00-82F6-AFA1399F9A24}"/>
              </a:ext>
            </a:extLst>
          </p:cNvPr>
          <p:cNvSpPr/>
          <p:nvPr/>
        </p:nvSpPr>
        <p:spPr>
          <a:xfrm>
            <a:off x="0" y="0"/>
            <a:ext cx="7353300" cy="6858000"/>
          </a:xfrm>
          <a:custGeom>
            <a:avLst/>
            <a:gdLst>
              <a:gd name="connsiteX0" fmla="*/ 0 w 7353300"/>
              <a:gd name="connsiteY0" fmla="*/ 0 h 6858000"/>
              <a:gd name="connsiteX1" fmla="*/ 7353300 w 7353300"/>
              <a:gd name="connsiteY1" fmla="*/ 0 h 6858000"/>
              <a:gd name="connsiteX2" fmla="*/ 5638800 w 7353300"/>
              <a:gd name="connsiteY2" fmla="*/ 6858000 h 6858000"/>
              <a:gd name="connsiteX3" fmla="*/ 0 w 7353300"/>
              <a:gd name="connsiteY3" fmla="*/ 6858000 h 6858000"/>
              <a:gd name="connsiteX4" fmla="*/ 0 w 73533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53300" h="6858000">
                <a:moveTo>
                  <a:pt x="0" y="0"/>
                </a:moveTo>
                <a:lnTo>
                  <a:pt x="7353300" y="0"/>
                </a:lnTo>
                <a:lnTo>
                  <a:pt x="56388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56173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B99E8A7A-8581-4D83-82EC-8B51F15FC67F}"/>
              </a:ext>
            </a:extLst>
          </p:cNvPr>
          <p:cNvGrpSpPr/>
          <p:nvPr/>
        </p:nvGrpSpPr>
        <p:grpSpPr>
          <a:xfrm>
            <a:off x="460375" y="457201"/>
            <a:ext cx="5664200" cy="3651983"/>
            <a:chOff x="485158" y="1200023"/>
            <a:chExt cx="5664200" cy="365198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DC62499-0964-4B93-A3F9-C58FCC7FA301}"/>
                </a:ext>
              </a:extLst>
            </p:cNvPr>
            <p:cNvSpPr txBox="1"/>
            <p:nvPr/>
          </p:nvSpPr>
          <p:spPr>
            <a:xfrm>
              <a:off x="485158" y="3313123"/>
              <a:ext cx="5664200" cy="15388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3600" b="1" dirty="0" err="1">
                  <a:ln w="10541" cmpd="sng">
                    <a:solidFill>
                      <a:srgbClr val="C00000"/>
                    </a:solidFill>
                    <a:prstDash val="solid"/>
                  </a:ln>
                  <a:gradFill>
                    <a:gsLst>
                      <a:gs pos="0">
                        <a:srgbClr val="A53010">
                          <a:tint val="40000"/>
                          <a:satMod val="250000"/>
                        </a:srgbClr>
                      </a:gs>
                      <a:gs pos="9000">
                        <a:srgbClr val="A53010">
                          <a:tint val="52000"/>
                          <a:satMod val="300000"/>
                        </a:srgbClr>
                      </a:gs>
                      <a:gs pos="50000">
                        <a:srgbClr val="A53010">
                          <a:shade val="20000"/>
                          <a:satMod val="300000"/>
                        </a:srgbClr>
                      </a:gs>
                      <a:gs pos="79000">
                        <a:srgbClr val="A53010">
                          <a:tint val="52000"/>
                          <a:satMod val="300000"/>
                        </a:srgbClr>
                      </a:gs>
                      <a:gs pos="100000">
                        <a:srgbClr val="A53010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Mavzu</a:t>
              </a:r>
              <a:r>
                <a:rPr lang="uz-Cyrl-UZ" sz="3600" b="1" dirty="0" smtClean="0">
                  <a:ln w="10541" cmpd="sng">
                    <a:solidFill>
                      <a:srgbClr val="C00000"/>
                    </a:solidFill>
                    <a:prstDash val="solid"/>
                  </a:ln>
                  <a:gradFill>
                    <a:gsLst>
                      <a:gs pos="0">
                        <a:srgbClr val="A53010">
                          <a:tint val="40000"/>
                          <a:satMod val="250000"/>
                        </a:srgbClr>
                      </a:gs>
                      <a:gs pos="9000">
                        <a:srgbClr val="A53010">
                          <a:tint val="52000"/>
                          <a:satMod val="300000"/>
                        </a:srgbClr>
                      </a:gs>
                      <a:gs pos="50000">
                        <a:srgbClr val="A53010">
                          <a:shade val="20000"/>
                          <a:satMod val="300000"/>
                        </a:srgbClr>
                      </a:gs>
                      <a:gs pos="79000">
                        <a:srgbClr val="A53010">
                          <a:tint val="52000"/>
                          <a:satMod val="300000"/>
                        </a:srgbClr>
                      </a:gs>
                      <a:gs pos="100000">
                        <a:srgbClr val="A53010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imes New Roman" pitchFamily="18" charset="0"/>
                  <a:cs typeface="Times New Roman" pitchFamily="18" charset="0"/>
                </a:rPr>
                <a:t>:</a:t>
              </a:r>
              <a:endParaRPr lang="en-US" sz="36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endParaRPr>
            </a:p>
            <a:p>
              <a:pPr algn="r"/>
              <a:r>
                <a:rPr lang="en-US" sz="3200" b="1" dirty="0" smtClean="0">
                  <a:solidFill>
                    <a:schemeClr val="bg1"/>
                  </a:solidFill>
                  <a:latin typeface="+mj-lt"/>
                </a:rPr>
                <a:t>Tovar </a:t>
              </a:r>
              <a:r>
                <a:rPr lang="en-US" sz="3200" b="1" dirty="0" err="1">
                  <a:solidFill>
                    <a:schemeClr val="bg1"/>
                  </a:solidFill>
                  <a:latin typeface="+mj-lt"/>
                </a:rPr>
                <a:t>moddiy</a:t>
              </a:r>
              <a:r>
                <a:rPr lang="en-US" sz="3200" b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US" sz="3200" b="1" dirty="0" err="1" smtClean="0">
                  <a:solidFill>
                    <a:schemeClr val="bg1"/>
                  </a:solidFill>
                  <a:latin typeface="+mj-lt"/>
                </a:rPr>
                <a:t>zaxiralar</a:t>
              </a:r>
              <a:r>
                <a:rPr lang="en-US" sz="3200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US" sz="3200" b="1" dirty="0" err="1" smtClean="0">
                  <a:solidFill>
                    <a:schemeClr val="bg1"/>
                  </a:solidFill>
                  <a:latin typeface="+mj-lt"/>
                </a:rPr>
                <a:t>hisobi</a:t>
              </a:r>
              <a:endParaRPr lang="en-US" sz="3200" b="1" dirty="0">
                <a:solidFill>
                  <a:schemeClr val="bg1"/>
                </a:solidFill>
                <a:latin typeface="+mj-lt"/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892095D5-E4D1-401E-8B6F-9B28277C0555}"/>
                </a:ext>
              </a:extLst>
            </p:cNvPr>
            <p:cNvGrpSpPr/>
            <p:nvPr/>
          </p:nvGrpSpPr>
          <p:grpSpPr>
            <a:xfrm>
              <a:off x="2852286" y="1200023"/>
              <a:ext cx="495300" cy="346790"/>
              <a:chOff x="10360680" y="1782125"/>
              <a:chExt cx="285750" cy="200071"/>
            </a:xfrm>
            <a:solidFill>
              <a:schemeClr val="bg1"/>
            </a:solidFill>
          </p:grpSpPr>
          <p:sp>
            <p:nvSpPr>
              <p:cNvPr id="15" name="Freeform 214">
                <a:extLst>
                  <a:ext uri="{FF2B5EF4-FFF2-40B4-BE49-F238E27FC236}">
                    <a16:creationId xmlns:a16="http://schemas.microsoft.com/office/drawing/2014/main" xmlns="" id="{4A4A952B-AB89-40EE-BD9C-56318B088D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60680" y="1790108"/>
                <a:ext cx="285750" cy="192088"/>
              </a:xfrm>
              <a:custGeom>
                <a:avLst/>
                <a:gdLst>
                  <a:gd name="T0" fmla="*/ 812 w 903"/>
                  <a:gd name="T1" fmla="*/ 30 h 601"/>
                  <a:gd name="T2" fmla="*/ 512 w 903"/>
                  <a:gd name="T3" fmla="*/ 571 h 601"/>
                  <a:gd name="T4" fmla="*/ 602 w 903"/>
                  <a:gd name="T5" fmla="*/ 571 h 601"/>
                  <a:gd name="T6" fmla="*/ 301 w 903"/>
                  <a:gd name="T7" fmla="*/ 210 h 601"/>
                  <a:gd name="T8" fmla="*/ 301 w 903"/>
                  <a:gd name="T9" fmla="*/ 571 h 601"/>
                  <a:gd name="T10" fmla="*/ 181 w 903"/>
                  <a:gd name="T11" fmla="*/ 421 h 601"/>
                  <a:gd name="T12" fmla="*/ 888 w 903"/>
                  <a:gd name="T13" fmla="*/ 571 h 601"/>
                  <a:gd name="T14" fmla="*/ 842 w 903"/>
                  <a:gd name="T15" fmla="*/ 12 h 601"/>
                  <a:gd name="T16" fmla="*/ 838 w 903"/>
                  <a:gd name="T17" fmla="*/ 5 h 601"/>
                  <a:gd name="T18" fmla="*/ 830 w 903"/>
                  <a:gd name="T19" fmla="*/ 0 h 601"/>
                  <a:gd name="T20" fmla="*/ 704 w 903"/>
                  <a:gd name="T21" fmla="*/ 0 h 601"/>
                  <a:gd name="T22" fmla="*/ 696 w 903"/>
                  <a:gd name="T23" fmla="*/ 5 h 601"/>
                  <a:gd name="T24" fmla="*/ 692 w 903"/>
                  <a:gd name="T25" fmla="*/ 12 h 601"/>
                  <a:gd name="T26" fmla="*/ 632 w 903"/>
                  <a:gd name="T27" fmla="*/ 571 h 601"/>
                  <a:gd name="T28" fmla="*/ 631 w 903"/>
                  <a:gd name="T29" fmla="*/ 280 h 601"/>
                  <a:gd name="T30" fmla="*/ 626 w 903"/>
                  <a:gd name="T31" fmla="*/ 274 h 601"/>
                  <a:gd name="T32" fmla="*/ 617 w 903"/>
                  <a:gd name="T33" fmla="*/ 270 h 601"/>
                  <a:gd name="T34" fmla="*/ 491 w 903"/>
                  <a:gd name="T35" fmla="*/ 271 h 601"/>
                  <a:gd name="T36" fmla="*/ 484 w 903"/>
                  <a:gd name="T37" fmla="*/ 278 h 601"/>
                  <a:gd name="T38" fmla="*/ 482 w 903"/>
                  <a:gd name="T39" fmla="*/ 285 h 601"/>
                  <a:gd name="T40" fmla="*/ 421 w 903"/>
                  <a:gd name="T41" fmla="*/ 195 h 601"/>
                  <a:gd name="T42" fmla="*/ 419 w 903"/>
                  <a:gd name="T43" fmla="*/ 187 h 601"/>
                  <a:gd name="T44" fmla="*/ 412 w 903"/>
                  <a:gd name="T45" fmla="*/ 181 h 601"/>
                  <a:gd name="T46" fmla="*/ 286 w 903"/>
                  <a:gd name="T47" fmla="*/ 180 h 601"/>
                  <a:gd name="T48" fmla="*/ 277 w 903"/>
                  <a:gd name="T49" fmla="*/ 184 h 601"/>
                  <a:gd name="T50" fmla="*/ 272 w 903"/>
                  <a:gd name="T51" fmla="*/ 190 h 601"/>
                  <a:gd name="T52" fmla="*/ 271 w 903"/>
                  <a:gd name="T53" fmla="*/ 571 h 601"/>
                  <a:gd name="T54" fmla="*/ 211 w 903"/>
                  <a:gd name="T55" fmla="*/ 403 h 601"/>
                  <a:gd name="T56" fmla="*/ 207 w 903"/>
                  <a:gd name="T57" fmla="*/ 396 h 601"/>
                  <a:gd name="T58" fmla="*/ 199 w 903"/>
                  <a:gd name="T59" fmla="*/ 391 h 601"/>
                  <a:gd name="T60" fmla="*/ 73 w 903"/>
                  <a:gd name="T61" fmla="*/ 391 h 601"/>
                  <a:gd name="T62" fmla="*/ 65 w 903"/>
                  <a:gd name="T63" fmla="*/ 396 h 601"/>
                  <a:gd name="T64" fmla="*/ 61 w 903"/>
                  <a:gd name="T65" fmla="*/ 403 h 601"/>
                  <a:gd name="T66" fmla="*/ 16 w 903"/>
                  <a:gd name="T67" fmla="*/ 571 h 601"/>
                  <a:gd name="T68" fmla="*/ 7 w 903"/>
                  <a:gd name="T69" fmla="*/ 573 h 601"/>
                  <a:gd name="T70" fmla="*/ 2 w 903"/>
                  <a:gd name="T71" fmla="*/ 581 h 601"/>
                  <a:gd name="T72" fmla="*/ 1 w 903"/>
                  <a:gd name="T73" fmla="*/ 590 h 601"/>
                  <a:gd name="T74" fmla="*/ 5 w 903"/>
                  <a:gd name="T75" fmla="*/ 597 h 601"/>
                  <a:gd name="T76" fmla="*/ 13 w 903"/>
                  <a:gd name="T77" fmla="*/ 601 h 601"/>
                  <a:gd name="T78" fmla="*/ 196 w 903"/>
                  <a:gd name="T79" fmla="*/ 601 h 601"/>
                  <a:gd name="T80" fmla="*/ 497 w 903"/>
                  <a:gd name="T81" fmla="*/ 601 h 601"/>
                  <a:gd name="T82" fmla="*/ 827 w 903"/>
                  <a:gd name="T83" fmla="*/ 601 h 601"/>
                  <a:gd name="T84" fmla="*/ 893 w 903"/>
                  <a:gd name="T85" fmla="*/ 600 h 601"/>
                  <a:gd name="T86" fmla="*/ 900 w 903"/>
                  <a:gd name="T87" fmla="*/ 595 h 601"/>
                  <a:gd name="T88" fmla="*/ 903 w 903"/>
                  <a:gd name="T89" fmla="*/ 586 h 601"/>
                  <a:gd name="T90" fmla="*/ 900 w 903"/>
                  <a:gd name="T91" fmla="*/ 578 h 601"/>
                  <a:gd name="T92" fmla="*/ 893 w 903"/>
                  <a:gd name="T93" fmla="*/ 572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03" h="601">
                    <a:moveTo>
                      <a:pt x="722" y="571"/>
                    </a:moveTo>
                    <a:lnTo>
                      <a:pt x="722" y="30"/>
                    </a:lnTo>
                    <a:lnTo>
                      <a:pt x="812" y="30"/>
                    </a:lnTo>
                    <a:lnTo>
                      <a:pt x="812" y="571"/>
                    </a:lnTo>
                    <a:lnTo>
                      <a:pt x="722" y="571"/>
                    </a:lnTo>
                    <a:close/>
                    <a:moveTo>
                      <a:pt x="512" y="571"/>
                    </a:moveTo>
                    <a:lnTo>
                      <a:pt x="512" y="300"/>
                    </a:lnTo>
                    <a:lnTo>
                      <a:pt x="602" y="300"/>
                    </a:lnTo>
                    <a:lnTo>
                      <a:pt x="602" y="571"/>
                    </a:lnTo>
                    <a:lnTo>
                      <a:pt x="512" y="571"/>
                    </a:lnTo>
                    <a:close/>
                    <a:moveTo>
                      <a:pt x="301" y="571"/>
                    </a:moveTo>
                    <a:lnTo>
                      <a:pt x="301" y="210"/>
                    </a:lnTo>
                    <a:lnTo>
                      <a:pt x="391" y="210"/>
                    </a:lnTo>
                    <a:lnTo>
                      <a:pt x="391" y="571"/>
                    </a:lnTo>
                    <a:lnTo>
                      <a:pt x="301" y="571"/>
                    </a:lnTo>
                    <a:close/>
                    <a:moveTo>
                      <a:pt x="91" y="571"/>
                    </a:moveTo>
                    <a:lnTo>
                      <a:pt x="91" y="421"/>
                    </a:lnTo>
                    <a:lnTo>
                      <a:pt x="181" y="421"/>
                    </a:lnTo>
                    <a:lnTo>
                      <a:pt x="181" y="571"/>
                    </a:lnTo>
                    <a:lnTo>
                      <a:pt x="91" y="571"/>
                    </a:lnTo>
                    <a:close/>
                    <a:moveTo>
                      <a:pt x="888" y="571"/>
                    </a:moveTo>
                    <a:lnTo>
                      <a:pt x="842" y="571"/>
                    </a:lnTo>
                    <a:lnTo>
                      <a:pt x="842" y="15"/>
                    </a:lnTo>
                    <a:lnTo>
                      <a:pt x="842" y="12"/>
                    </a:lnTo>
                    <a:lnTo>
                      <a:pt x="841" y="9"/>
                    </a:lnTo>
                    <a:lnTo>
                      <a:pt x="840" y="7"/>
                    </a:lnTo>
                    <a:lnTo>
                      <a:pt x="838" y="5"/>
                    </a:lnTo>
                    <a:lnTo>
                      <a:pt x="836" y="3"/>
                    </a:lnTo>
                    <a:lnTo>
                      <a:pt x="833" y="1"/>
                    </a:lnTo>
                    <a:lnTo>
                      <a:pt x="830" y="0"/>
                    </a:lnTo>
                    <a:lnTo>
                      <a:pt x="827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2" y="1"/>
                    </a:lnTo>
                    <a:lnTo>
                      <a:pt x="698" y="3"/>
                    </a:lnTo>
                    <a:lnTo>
                      <a:pt x="696" y="5"/>
                    </a:lnTo>
                    <a:lnTo>
                      <a:pt x="694" y="7"/>
                    </a:lnTo>
                    <a:lnTo>
                      <a:pt x="693" y="9"/>
                    </a:lnTo>
                    <a:lnTo>
                      <a:pt x="692" y="12"/>
                    </a:lnTo>
                    <a:lnTo>
                      <a:pt x="692" y="15"/>
                    </a:lnTo>
                    <a:lnTo>
                      <a:pt x="692" y="571"/>
                    </a:lnTo>
                    <a:lnTo>
                      <a:pt x="632" y="571"/>
                    </a:lnTo>
                    <a:lnTo>
                      <a:pt x="632" y="285"/>
                    </a:lnTo>
                    <a:lnTo>
                      <a:pt x="632" y="283"/>
                    </a:lnTo>
                    <a:lnTo>
                      <a:pt x="631" y="280"/>
                    </a:lnTo>
                    <a:lnTo>
                      <a:pt x="630" y="278"/>
                    </a:lnTo>
                    <a:lnTo>
                      <a:pt x="628" y="275"/>
                    </a:lnTo>
                    <a:lnTo>
                      <a:pt x="626" y="274"/>
                    </a:lnTo>
                    <a:lnTo>
                      <a:pt x="622" y="271"/>
                    </a:lnTo>
                    <a:lnTo>
                      <a:pt x="620" y="271"/>
                    </a:lnTo>
                    <a:lnTo>
                      <a:pt x="617" y="270"/>
                    </a:lnTo>
                    <a:lnTo>
                      <a:pt x="497" y="270"/>
                    </a:lnTo>
                    <a:lnTo>
                      <a:pt x="494" y="271"/>
                    </a:lnTo>
                    <a:lnTo>
                      <a:pt x="491" y="271"/>
                    </a:lnTo>
                    <a:lnTo>
                      <a:pt x="488" y="274"/>
                    </a:lnTo>
                    <a:lnTo>
                      <a:pt x="486" y="275"/>
                    </a:lnTo>
                    <a:lnTo>
                      <a:pt x="484" y="278"/>
                    </a:lnTo>
                    <a:lnTo>
                      <a:pt x="483" y="280"/>
                    </a:lnTo>
                    <a:lnTo>
                      <a:pt x="482" y="283"/>
                    </a:lnTo>
                    <a:lnTo>
                      <a:pt x="482" y="285"/>
                    </a:lnTo>
                    <a:lnTo>
                      <a:pt x="482" y="571"/>
                    </a:lnTo>
                    <a:lnTo>
                      <a:pt x="421" y="571"/>
                    </a:lnTo>
                    <a:lnTo>
                      <a:pt x="421" y="195"/>
                    </a:lnTo>
                    <a:lnTo>
                      <a:pt x="421" y="192"/>
                    </a:lnTo>
                    <a:lnTo>
                      <a:pt x="420" y="190"/>
                    </a:lnTo>
                    <a:lnTo>
                      <a:pt x="419" y="187"/>
                    </a:lnTo>
                    <a:lnTo>
                      <a:pt x="417" y="185"/>
                    </a:lnTo>
                    <a:lnTo>
                      <a:pt x="415" y="184"/>
                    </a:lnTo>
                    <a:lnTo>
                      <a:pt x="412" y="181"/>
                    </a:lnTo>
                    <a:lnTo>
                      <a:pt x="409" y="180"/>
                    </a:lnTo>
                    <a:lnTo>
                      <a:pt x="406" y="180"/>
                    </a:lnTo>
                    <a:lnTo>
                      <a:pt x="286" y="180"/>
                    </a:lnTo>
                    <a:lnTo>
                      <a:pt x="283" y="180"/>
                    </a:lnTo>
                    <a:lnTo>
                      <a:pt x="281" y="181"/>
                    </a:lnTo>
                    <a:lnTo>
                      <a:pt x="277" y="184"/>
                    </a:lnTo>
                    <a:lnTo>
                      <a:pt x="275" y="185"/>
                    </a:lnTo>
                    <a:lnTo>
                      <a:pt x="274" y="187"/>
                    </a:lnTo>
                    <a:lnTo>
                      <a:pt x="272" y="190"/>
                    </a:lnTo>
                    <a:lnTo>
                      <a:pt x="271" y="192"/>
                    </a:lnTo>
                    <a:lnTo>
                      <a:pt x="271" y="195"/>
                    </a:lnTo>
                    <a:lnTo>
                      <a:pt x="271" y="571"/>
                    </a:lnTo>
                    <a:lnTo>
                      <a:pt x="211" y="571"/>
                    </a:lnTo>
                    <a:lnTo>
                      <a:pt x="211" y="406"/>
                    </a:lnTo>
                    <a:lnTo>
                      <a:pt x="211" y="403"/>
                    </a:lnTo>
                    <a:lnTo>
                      <a:pt x="210" y="400"/>
                    </a:lnTo>
                    <a:lnTo>
                      <a:pt x="209" y="398"/>
                    </a:lnTo>
                    <a:lnTo>
                      <a:pt x="207" y="396"/>
                    </a:lnTo>
                    <a:lnTo>
                      <a:pt x="205" y="394"/>
                    </a:lnTo>
                    <a:lnTo>
                      <a:pt x="201" y="392"/>
                    </a:lnTo>
                    <a:lnTo>
                      <a:pt x="199" y="391"/>
                    </a:lnTo>
                    <a:lnTo>
                      <a:pt x="196" y="391"/>
                    </a:lnTo>
                    <a:lnTo>
                      <a:pt x="76" y="391"/>
                    </a:lnTo>
                    <a:lnTo>
                      <a:pt x="73" y="391"/>
                    </a:lnTo>
                    <a:lnTo>
                      <a:pt x="70" y="392"/>
                    </a:lnTo>
                    <a:lnTo>
                      <a:pt x="67" y="394"/>
                    </a:lnTo>
                    <a:lnTo>
                      <a:pt x="65" y="396"/>
                    </a:lnTo>
                    <a:lnTo>
                      <a:pt x="63" y="398"/>
                    </a:lnTo>
                    <a:lnTo>
                      <a:pt x="62" y="400"/>
                    </a:lnTo>
                    <a:lnTo>
                      <a:pt x="61" y="403"/>
                    </a:lnTo>
                    <a:lnTo>
                      <a:pt x="61" y="406"/>
                    </a:lnTo>
                    <a:lnTo>
                      <a:pt x="61" y="571"/>
                    </a:lnTo>
                    <a:lnTo>
                      <a:pt x="16" y="571"/>
                    </a:lnTo>
                    <a:lnTo>
                      <a:pt x="13" y="571"/>
                    </a:lnTo>
                    <a:lnTo>
                      <a:pt x="10" y="572"/>
                    </a:lnTo>
                    <a:lnTo>
                      <a:pt x="7" y="573"/>
                    </a:lnTo>
                    <a:lnTo>
                      <a:pt x="5" y="576"/>
                    </a:lnTo>
                    <a:lnTo>
                      <a:pt x="3" y="578"/>
                    </a:lnTo>
                    <a:lnTo>
                      <a:pt x="2" y="581"/>
                    </a:lnTo>
                    <a:lnTo>
                      <a:pt x="1" y="583"/>
                    </a:lnTo>
                    <a:lnTo>
                      <a:pt x="0" y="586"/>
                    </a:lnTo>
                    <a:lnTo>
                      <a:pt x="1" y="590"/>
                    </a:lnTo>
                    <a:lnTo>
                      <a:pt x="2" y="593"/>
                    </a:lnTo>
                    <a:lnTo>
                      <a:pt x="3" y="595"/>
                    </a:lnTo>
                    <a:lnTo>
                      <a:pt x="5" y="597"/>
                    </a:lnTo>
                    <a:lnTo>
                      <a:pt x="7" y="599"/>
                    </a:lnTo>
                    <a:lnTo>
                      <a:pt x="10" y="600"/>
                    </a:lnTo>
                    <a:lnTo>
                      <a:pt x="13" y="601"/>
                    </a:lnTo>
                    <a:lnTo>
                      <a:pt x="16" y="601"/>
                    </a:lnTo>
                    <a:lnTo>
                      <a:pt x="76" y="601"/>
                    </a:lnTo>
                    <a:lnTo>
                      <a:pt x="196" y="601"/>
                    </a:lnTo>
                    <a:lnTo>
                      <a:pt x="286" y="601"/>
                    </a:lnTo>
                    <a:lnTo>
                      <a:pt x="406" y="601"/>
                    </a:lnTo>
                    <a:lnTo>
                      <a:pt x="497" y="601"/>
                    </a:lnTo>
                    <a:lnTo>
                      <a:pt x="617" y="601"/>
                    </a:lnTo>
                    <a:lnTo>
                      <a:pt x="707" y="601"/>
                    </a:lnTo>
                    <a:lnTo>
                      <a:pt x="827" y="601"/>
                    </a:lnTo>
                    <a:lnTo>
                      <a:pt x="888" y="601"/>
                    </a:lnTo>
                    <a:lnTo>
                      <a:pt x="890" y="601"/>
                    </a:lnTo>
                    <a:lnTo>
                      <a:pt x="893" y="600"/>
                    </a:lnTo>
                    <a:lnTo>
                      <a:pt x="896" y="599"/>
                    </a:lnTo>
                    <a:lnTo>
                      <a:pt x="898" y="597"/>
                    </a:lnTo>
                    <a:lnTo>
                      <a:pt x="900" y="595"/>
                    </a:lnTo>
                    <a:lnTo>
                      <a:pt x="901" y="593"/>
                    </a:lnTo>
                    <a:lnTo>
                      <a:pt x="902" y="590"/>
                    </a:lnTo>
                    <a:lnTo>
                      <a:pt x="903" y="586"/>
                    </a:lnTo>
                    <a:lnTo>
                      <a:pt x="902" y="583"/>
                    </a:lnTo>
                    <a:lnTo>
                      <a:pt x="901" y="581"/>
                    </a:lnTo>
                    <a:lnTo>
                      <a:pt x="900" y="578"/>
                    </a:lnTo>
                    <a:lnTo>
                      <a:pt x="898" y="576"/>
                    </a:lnTo>
                    <a:lnTo>
                      <a:pt x="896" y="573"/>
                    </a:lnTo>
                    <a:lnTo>
                      <a:pt x="893" y="572"/>
                    </a:lnTo>
                    <a:lnTo>
                      <a:pt x="890" y="571"/>
                    </a:lnTo>
                    <a:lnTo>
                      <a:pt x="888" y="5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 215">
                <a:extLst>
                  <a:ext uri="{FF2B5EF4-FFF2-40B4-BE49-F238E27FC236}">
                    <a16:creationId xmlns:a16="http://schemas.microsoft.com/office/drawing/2014/main" xmlns="" id="{6C792126-D78B-482E-8571-9F2B478110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76520" y="1782125"/>
                <a:ext cx="252413" cy="157163"/>
              </a:xfrm>
              <a:custGeom>
                <a:avLst/>
                <a:gdLst>
                  <a:gd name="T0" fmla="*/ 83 w 796"/>
                  <a:gd name="T1" fmla="*/ 417 h 496"/>
                  <a:gd name="T2" fmla="*/ 89 w 796"/>
                  <a:gd name="T3" fmla="*/ 431 h 496"/>
                  <a:gd name="T4" fmla="*/ 76 w 796"/>
                  <a:gd name="T5" fmla="*/ 461 h 496"/>
                  <a:gd name="T6" fmla="*/ 43 w 796"/>
                  <a:gd name="T7" fmla="*/ 461 h 496"/>
                  <a:gd name="T8" fmla="*/ 30 w 796"/>
                  <a:gd name="T9" fmla="*/ 430 h 496"/>
                  <a:gd name="T10" fmla="*/ 54 w 796"/>
                  <a:gd name="T11" fmla="*/ 407 h 496"/>
                  <a:gd name="T12" fmla="*/ 302 w 796"/>
                  <a:gd name="T13" fmla="*/ 216 h 496"/>
                  <a:gd name="T14" fmla="*/ 315 w 796"/>
                  <a:gd name="T15" fmla="*/ 247 h 496"/>
                  <a:gd name="T16" fmla="*/ 291 w 796"/>
                  <a:gd name="T17" fmla="*/ 270 h 496"/>
                  <a:gd name="T18" fmla="*/ 260 w 796"/>
                  <a:gd name="T19" fmla="*/ 257 h 496"/>
                  <a:gd name="T20" fmla="*/ 260 w 796"/>
                  <a:gd name="T21" fmla="*/ 224 h 496"/>
                  <a:gd name="T22" fmla="*/ 511 w 796"/>
                  <a:gd name="T23" fmla="*/ 301 h 496"/>
                  <a:gd name="T24" fmla="*/ 530 w 796"/>
                  <a:gd name="T25" fmla="*/ 308 h 496"/>
                  <a:gd name="T26" fmla="*/ 541 w 796"/>
                  <a:gd name="T27" fmla="*/ 331 h 496"/>
                  <a:gd name="T28" fmla="*/ 523 w 796"/>
                  <a:gd name="T29" fmla="*/ 359 h 496"/>
                  <a:gd name="T30" fmla="*/ 490 w 796"/>
                  <a:gd name="T31" fmla="*/ 353 h 496"/>
                  <a:gd name="T32" fmla="*/ 483 w 796"/>
                  <a:gd name="T33" fmla="*/ 320 h 496"/>
                  <a:gd name="T34" fmla="*/ 511 w 796"/>
                  <a:gd name="T35" fmla="*/ 301 h 496"/>
                  <a:gd name="T36" fmla="*/ 757 w 796"/>
                  <a:gd name="T37" fmla="*/ 39 h 496"/>
                  <a:gd name="T38" fmla="*/ 764 w 796"/>
                  <a:gd name="T39" fmla="*/ 72 h 496"/>
                  <a:gd name="T40" fmla="*/ 736 w 796"/>
                  <a:gd name="T41" fmla="*/ 90 h 496"/>
                  <a:gd name="T42" fmla="*/ 708 w 796"/>
                  <a:gd name="T43" fmla="*/ 72 h 496"/>
                  <a:gd name="T44" fmla="*/ 716 w 796"/>
                  <a:gd name="T45" fmla="*/ 39 h 496"/>
                  <a:gd name="T46" fmla="*/ 60 w 796"/>
                  <a:gd name="T47" fmla="*/ 496 h 496"/>
                  <a:gd name="T48" fmla="*/ 93 w 796"/>
                  <a:gd name="T49" fmla="*/ 487 h 496"/>
                  <a:gd name="T50" fmla="*/ 115 w 796"/>
                  <a:gd name="T51" fmla="*/ 460 h 496"/>
                  <a:gd name="T52" fmla="*/ 118 w 796"/>
                  <a:gd name="T53" fmla="*/ 422 h 496"/>
                  <a:gd name="T54" fmla="*/ 276 w 796"/>
                  <a:gd name="T55" fmla="*/ 300 h 496"/>
                  <a:gd name="T56" fmla="*/ 318 w 796"/>
                  <a:gd name="T57" fmla="*/ 291 h 496"/>
                  <a:gd name="T58" fmla="*/ 451 w 796"/>
                  <a:gd name="T59" fmla="*/ 331 h 496"/>
                  <a:gd name="T60" fmla="*/ 461 w 796"/>
                  <a:gd name="T61" fmla="*/ 365 h 496"/>
                  <a:gd name="T62" fmla="*/ 487 w 796"/>
                  <a:gd name="T63" fmla="*/ 387 h 496"/>
                  <a:gd name="T64" fmla="*/ 523 w 796"/>
                  <a:gd name="T65" fmla="*/ 390 h 496"/>
                  <a:gd name="T66" fmla="*/ 554 w 796"/>
                  <a:gd name="T67" fmla="*/ 373 h 496"/>
                  <a:gd name="T68" fmla="*/ 570 w 796"/>
                  <a:gd name="T69" fmla="*/ 343 h 496"/>
                  <a:gd name="T70" fmla="*/ 559 w 796"/>
                  <a:gd name="T71" fmla="*/ 296 h 496"/>
                  <a:gd name="T72" fmla="*/ 742 w 796"/>
                  <a:gd name="T73" fmla="*/ 120 h 496"/>
                  <a:gd name="T74" fmla="*/ 775 w 796"/>
                  <a:gd name="T75" fmla="*/ 106 h 496"/>
                  <a:gd name="T76" fmla="*/ 794 w 796"/>
                  <a:gd name="T77" fmla="*/ 79 h 496"/>
                  <a:gd name="T78" fmla="*/ 794 w 796"/>
                  <a:gd name="T79" fmla="*/ 43 h 496"/>
                  <a:gd name="T80" fmla="*/ 775 w 796"/>
                  <a:gd name="T81" fmla="*/ 14 h 496"/>
                  <a:gd name="T82" fmla="*/ 742 w 796"/>
                  <a:gd name="T83" fmla="*/ 0 h 496"/>
                  <a:gd name="T84" fmla="*/ 708 w 796"/>
                  <a:gd name="T85" fmla="*/ 8 h 496"/>
                  <a:gd name="T86" fmla="*/ 683 w 796"/>
                  <a:gd name="T87" fmla="*/ 31 h 496"/>
                  <a:gd name="T88" fmla="*/ 677 w 796"/>
                  <a:gd name="T89" fmla="*/ 70 h 496"/>
                  <a:gd name="T90" fmla="*/ 524 w 796"/>
                  <a:gd name="T91" fmla="*/ 272 h 496"/>
                  <a:gd name="T92" fmla="*/ 483 w 796"/>
                  <a:gd name="T93" fmla="*/ 278 h 496"/>
                  <a:gd name="T94" fmla="*/ 345 w 796"/>
                  <a:gd name="T95" fmla="*/ 245 h 496"/>
                  <a:gd name="T96" fmla="*/ 339 w 796"/>
                  <a:gd name="T97" fmla="*/ 212 h 496"/>
                  <a:gd name="T98" fmla="*/ 314 w 796"/>
                  <a:gd name="T99" fmla="*/ 188 h 496"/>
                  <a:gd name="T100" fmla="*/ 280 w 796"/>
                  <a:gd name="T101" fmla="*/ 181 h 496"/>
                  <a:gd name="T102" fmla="*/ 247 w 796"/>
                  <a:gd name="T103" fmla="*/ 194 h 496"/>
                  <a:gd name="T104" fmla="*/ 228 w 796"/>
                  <a:gd name="T105" fmla="*/ 223 h 496"/>
                  <a:gd name="T106" fmla="*/ 229 w 796"/>
                  <a:gd name="T107" fmla="*/ 262 h 496"/>
                  <a:gd name="T108" fmla="*/ 60 w 796"/>
                  <a:gd name="T109" fmla="*/ 376 h 496"/>
                  <a:gd name="T110" fmla="*/ 26 w 796"/>
                  <a:gd name="T111" fmla="*/ 387 h 496"/>
                  <a:gd name="T112" fmla="*/ 4 w 796"/>
                  <a:gd name="T113" fmla="*/ 413 h 496"/>
                  <a:gd name="T114" fmla="*/ 1 w 796"/>
                  <a:gd name="T115" fmla="*/ 448 h 496"/>
                  <a:gd name="T116" fmla="*/ 17 w 796"/>
                  <a:gd name="T117" fmla="*/ 479 h 496"/>
                  <a:gd name="T118" fmla="*/ 47 w 796"/>
                  <a:gd name="T119" fmla="*/ 495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96" h="496">
                    <a:moveTo>
                      <a:pt x="60" y="406"/>
                    </a:moveTo>
                    <a:lnTo>
                      <a:pt x="66" y="407"/>
                    </a:lnTo>
                    <a:lnTo>
                      <a:pt x="73" y="410"/>
                    </a:lnTo>
                    <a:lnTo>
                      <a:pt x="78" y="413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6" y="421"/>
                    </a:lnTo>
                    <a:lnTo>
                      <a:pt x="88" y="426"/>
                    </a:lnTo>
                    <a:lnTo>
                      <a:pt x="89" y="431"/>
                    </a:lnTo>
                    <a:lnTo>
                      <a:pt x="90" y="436"/>
                    </a:lnTo>
                    <a:lnTo>
                      <a:pt x="89" y="443"/>
                    </a:lnTo>
                    <a:lnTo>
                      <a:pt x="88" y="448"/>
                    </a:lnTo>
                    <a:lnTo>
                      <a:pt x="85" y="453"/>
                    </a:lnTo>
                    <a:lnTo>
                      <a:pt x="81" y="458"/>
                    </a:lnTo>
                    <a:lnTo>
                      <a:pt x="76" y="461"/>
                    </a:lnTo>
                    <a:lnTo>
                      <a:pt x="72" y="464"/>
                    </a:lnTo>
                    <a:lnTo>
                      <a:pt x="65" y="466"/>
                    </a:lnTo>
                    <a:lnTo>
                      <a:pt x="60" y="466"/>
                    </a:lnTo>
                    <a:lnTo>
                      <a:pt x="54" y="466"/>
                    </a:lnTo>
                    <a:lnTo>
                      <a:pt x="48" y="464"/>
                    </a:lnTo>
                    <a:lnTo>
                      <a:pt x="43" y="461"/>
                    </a:lnTo>
                    <a:lnTo>
                      <a:pt x="39" y="458"/>
                    </a:lnTo>
                    <a:lnTo>
                      <a:pt x="34" y="453"/>
                    </a:lnTo>
                    <a:lnTo>
                      <a:pt x="32" y="448"/>
                    </a:lnTo>
                    <a:lnTo>
                      <a:pt x="30" y="443"/>
                    </a:lnTo>
                    <a:lnTo>
                      <a:pt x="30" y="436"/>
                    </a:lnTo>
                    <a:lnTo>
                      <a:pt x="30" y="430"/>
                    </a:lnTo>
                    <a:lnTo>
                      <a:pt x="32" y="425"/>
                    </a:lnTo>
                    <a:lnTo>
                      <a:pt x="34" y="419"/>
                    </a:lnTo>
                    <a:lnTo>
                      <a:pt x="39" y="415"/>
                    </a:lnTo>
                    <a:lnTo>
                      <a:pt x="43" y="412"/>
                    </a:lnTo>
                    <a:lnTo>
                      <a:pt x="48" y="409"/>
                    </a:lnTo>
                    <a:lnTo>
                      <a:pt x="54" y="407"/>
                    </a:lnTo>
                    <a:lnTo>
                      <a:pt x="60" y="406"/>
                    </a:lnTo>
                    <a:lnTo>
                      <a:pt x="60" y="406"/>
                    </a:lnTo>
                    <a:close/>
                    <a:moveTo>
                      <a:pt x="285" y="211"/>
                    </a:moveTo>
                    <a:lnTo>
                      <a:pt x="291" y="211"/>
                    </a:lnTo>
                    <a:lnTo>
                      <a:pt x="297" y="214"/>
                    </a:lnTo>
                    <a:lnTo>
                      <a:pt x="302" y="216"/>
                    </a:lnTo>
                    <a:lnTo>
                      <a:pt x="306" y="220"/>
                    </a:lnTo>
                    <a:lnTo>
                      <a:pt x="311" y="224"/>
                    </a:lnTo>
                    <a:lnTo>
                      <a:pt x="313" y="230"/>
                    </a:lnTo>
                    <a:lnTo>
                      <a:pt x="315" y="235"/>
                    </a:lnTo>
                    <a:lnTo>
                      <a:pt x="315" y="241"/>
                    </a:lnTo>
                    <a:lnTo>
                      <a:pt x="315" y="247"/>
                    </a:lnTo>
                    <a:lnTo>
                      <a:pt x="313" y="253"/>
                    </a:lnTo>
                    <a:lnTo>
                      <a:pt x="311" y="257"/>
                    </a:lnTo>
                    <a:lnTo>
                      <a:pt x="306" y="262"/>
                    </a:lnTo>
                    <a:lnTo>
                      <a:pt x="302" y="266"/>
                    </a:lnTo>
                    <a:lnTo>
                      <a:pt x="297" y="268"/>
                    </a:lnTo>
                    <a:lnTo>
                      <a:pt x="291" y="270"/>
                    </a:lnTo>
                    <a:lnTo>
                      <a:pt x="285" y="271"/>
                    </a:lnTo>
                    <a:lnTo>
                      <a:pt x="280" y="270"/>
                    </a:lnTo>
                    <a:lnTo>
                      <a:pt x="273" y="268"/>
                    </a:lnTo>
                    <a:lnTo>
                      <a:pt x="269" y="266"/>
                    </a:lnTo>
                    <a:lnTo>
                      <a:pt x="264" y="262"/>
                    </a:lnTo>
                    <a:lnTo>
                      <a:pt x="260" y="257"/>
                    </a:lnTo>
                    <a:lnTo>
                      <a:pt x="257" y="253"/>
                    </a:lnTo>
                    <a:lnTo>
                      <a:pt x="256" y="247"/>
                    </a:lnTo>
                    <a:lnTo>
                      <a:pt x="255" y="241"/>
                    </a:lnTo>
                    <a:lnTo>
                      <a:pt x="256" y="235"/>
                    </a:lnTo>
                    <a:lnTo>
                      <a:pt x="257" y="230"/>
                    </a:lnTo>
                    <a:lnTo>
                      <a:pt x="260" y="224"/>
                    </a:lnTo>
                    <a:lnTo>
                      <a:pt x="264" y="220"/>
                    </a:lnTo>
                    <a:lnTo>
                      <a:pt x="269" y="216"/>
                    </a:lnTo>
                    <a:lnTo>
                      <a:pt x="273" y="214"/>
                    </a:lnTo>
                    <a:lnTo>
                      <a:pt x="280" y="211"/>
                    </a:lnTo>
                    <a:lnTo>
                      <a:pt x="285" y="211"/>
                    </a:lnTo>
                    <a:close/>
                    <a:moveTo>
                      <a:pt x="511" y="301"/>
                    </a:moveTo>
                    <a:lnTo>
                      <a:pt x="516" y="301"/>
                    </a:lnTo>
                    <a:lnTo>
                      <a:pt x="521" y="302"/>
                    </a:lnTo>
                    <a:lnTo>
                      <a:pt x="526" y="306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5" y="313"/>
                    </a:lnTo>
                    <a:lnTo>
                      <a:pt x="538" y="319"/>
                    </a:lnTo>
                    <a:lnTo>
                      <a:pt x="540" y="325"/>
                    </a:lnTo>
                    <a:lnTo>
                      <a:pt x="541" y="331"/>
                    </a:lnTo>
                    <a:lnTo>
                      <a:pt x="540" y="337"/>
                    </a:lnTo>
                    <a:lnTo>
                      <a:pt x="539" y="343"/>
                    </a:lnTo>
                    <a:lnTo>
                      <a:pt x="536" y="347"/>
                    </a:lnTo>
                    <a:lnTo>
                      <a:pt x="532" y="353"/>
                    </a:lnTo>
                    <a:lnTo>
                      <a:pt x="527" y="356"/>
                    </a:lnTo>
                    <a:lnTo>
                      <a:pt x="523" y="359"/>
                    </a:lnTo>
                    <a:lnTo>
                      <a:pt x="516" y="360"/>
                    </a:lnTo>
                    <a:lnTo>
                      <a:pt x="511" y="361"/>
                    </a:lnTo>
                    <a:lnTo>
                      <a:pt x="505" y="360"/>
                    </a:lnTo>
                    <a:lnTo>
                      <a:pt x="499" y="359"/>
                    </a:lnTo>
                    <a:lnTo>
                      <a:pt x="494" y="356"/>
                    </a:lnTo>
                    <a:lnTo>
                      <a:pt x="490" y="353"/>
                    </a:lnTo>
                    <a:lnTo>
                      <a:pt x="486" y="349"/>
                    </a:lnTo>
                    <a:lnTo>
                      <a:pt x="483" y="343"/>
                    </a:lnTo>
                    <a:lnTo>
                      <a:pt x="481" y="337"/>
                    </a:lnTo>
                    <a:lnTo>
                      <a:pt x="481" y="331"/>
                    </a:lnTo>
                    <a:lnTo>
                      <a:pt x="481" y="325"/>
                    </a:lnTo>
                    <a:lnTo>
                      <a:pt x="483" y="320"/>
                    </a:lnTo>
                    <a:lnTo>
                      <a:pt x="486" y="314"/>
                    </a:lnTo>
                    <a:lnTo>
                      <a:pt x="490" y="310"/>
                    </a:lnTo>
                    <a:lnTo>
                      <a:pt x="494" y="307"/>
                    </a:lnTo>
                    <a:lnTo>
                      <a:pt x="499" y="304"/>
                    </a:lnTo>
                    <a:lnTo>
                      <a:pt x="505" y="301"/>
                    </a:lnTo>
                    <a:lnTo>
                      <a:pt x="511" y="301"/>
                    </a:lnTo>
                    <a:lnTo>
                      <a:pt x="511" y="301"/>
                    </a:lnTo>
                    <a:close/>
                    <a:moveTo>
                      <a:pt x="736" y="30"/>
                    </a:moveTo>
                    <a:lnTo>
                      <a:pt x="742" y="31"/>
                    </a:lnTo>
                    <a:lnTo>
                      <a:pt x="748" y="33"/>
                    </a:lnTo>
                    <a:lnTo>
                      <a:pt x="753" y="36"/>
                    </a:lnTo>
                    <a:lnTo>
                      <a:pt x="757" y="39"/>
                    </a:lnTo>
                    <a:lnTo>
                      <a:pt x="762" y="43"/>
                    </a:lnTo>
                    <a:lnTo>
                      <a:pt x="764" y="49"/>
                    </a:lnTo>
                    <a:lnTo>
                      <a:pt x="766" y="55"/>
                    </a:lnTo>
                    <a:lnTo>
                      <a:pt x="766" y="60"/>
                    </a:lnTo>
                    <a:lnTo>
                      <a:pt x="766" y="67"/>
                    </a:lnTo>
                    <a:lnTo>
                      <a:pt x="764" y="72"/>
                    </a:lnTo>
                    <a:lnTo>
                      <a:pt x="762" y="78"/>
                    </a:lnTo>
                    <a:lnTo>
                      <a:pt x="757" y="82"/>
                    </a:lnTo>
                    <a:lnTo>
                      <a:pt x="753" y="85"/>
                    </a:lnTo>
                    <a:lnTo>
                      <a:pt x="748" y="88"/>
                    </a:lnTo>
                    <a:lnTo>
                      <a:pt x="742" y="90"/>
                    </a:lnTo>
                    <a:lnTo>
                      <a:pt x="736" y="90"/>
                    </a:lnTo>
                    <a:lnTo>
                      <a:pt x="731" y="90"/>
                    </a:lnTo>
                    <a:lnTo>
                      <a:pt x="724" y="88"/>
                    </a:lnTo>
                    <a:lnTo>
                      <a:pt x="720" y="85"/>
                    </a:lnTo>
                    <a:lnTo>
                      <a:pt x="716" y="82"/>
                    </a:lnTo>
                    <a:lnTo>
                      <a:pt x="711" y="78"/>
                    </a:lnTo>
                    <a:lnTo>
                      <a:pt x="708" y="72"/>
                    </a:lnTo>
                    <a:lnTo>
                      <a:pt x="707" y="67"/>
                    </a:lnTo>
                    <a:lnTo>
                      <a:pt x="706" y="60"/>
                    </a:lnTo>
                    <a:lnTo>
                      <a:pt x="707" y="55"/>
                    </a:lnTo>
                    <a:lnTo>
                      <a:pt x="708" y="49"/>
                    </a:lnTo>
                    <a:lnTo>
                      <a:pt x="711" y="43"/>
                    </a:lnTo>
                    <a:lnTo>
                      <a:pt x="716" y="39"/>
                    </a:lnTo>
                    <a:lnTo>
                      <a:pt x="720" y="36"/>
                    </a:lnTo>
                    <a:lnTo>
                      <a:pt x="724" y="33"/>
                    </a:lnTo>
                    <a:lnTo>
                      <a:pt x="731" y="31"/>
                    </a:lnTo>
                    <a:lnTo>
                      <a:pt x="736" y="30"/>
                    </a:lnTo>
                    <a:lnTo>
                      <a:pt x="736" y="30"/>
                    </a:lnTo>
                    <a:close/>
                    <a:moveTo>
                      <a:pt x="60" y="496"/>
                    </a:moveTo>
                    <a:lnTo>
                      <a:pt x="66" y="496"/>
                    </a:lnTo>
                    <a:lnTo>
                      <a:pt x="72" y="495"/>
                    </a:lnTo>
                    <a:lnTo>
                      <a:pt x="77" y="494"/>
                    </a:lnTo>
                    <a:lnTo>
                      <a:pt x="84" y="492"/>
                    </a:lnTo>
                    <a:lnTo>
                      <a:pt x="89" y="489"/>
                    </a:lnTo>
                    <a:lnTo>
                      <a:pt x="93" y="487"/>
                    </a:lnTo>
                    <a:lnTo>
                      <a:pt x="98" y="482"/>
                    </a:lnTo>
                    <a:lnTo>
                      <a:pt x="102" y="479"/>
                    </a:lnTo>
                    <a:lnTo>
                      <a:pt x="106" y="475"/>
                    </a:lnTo>
                    <a:lnTo>
                      <a:pt x="109" y="470"/>
                    </a:lnTo>
                    <a:lnTo>
                      <a:pt x="113" y="465"/>
                    </a:lnTo>
                    <a:lnTo>
                      <a:pt x="115" y="460"/>
                    </a:lnTo>
                    <a:lnTo>
                      <a:pt x="117" y="455"/>
                    </a:lnTo>
                    <a:lnTo>
                      <a:pt x="119" y="448"/>
                    </a:lnTo>
                    <a:lnTo>
                      <a:pt x="120" y="443"/>
                    </a:lnTo>
                    <a:lnTo>
                      <a:pt x="120" y="436"/>
                    </a:lnTo>
                    <a:lnTo>
                      <a:pt x="119" y="429"/>
                    </a:lnTo>
                    <a:lnTo>
                      <a:pt x="118" y="422"/>
                    </a:lnTo>
                    <a:lnTo>
                      <a:pt x="116" y="416"/>
                    </a:lnTo>
                    <a:lnTo>
                      <a:pt x="114" y="410"/>
                    </a:lnTo>
                    <a:lnTo>
                      <a:pt x="251" y="291"/>
                    </a:lnTo>
                    <a:lnTo>
                      <a:pt x="259" y="295"/>
                    </a:lnTo>
                    <a:lnTo>
                      <a:pt x="267" y="298"/>
                    </a:lnTo>
                    <a:lnTo>
                      <a:pt x="276" y="300"/>
                    </a:lnTo>
                    <a:lnTo>
                      <a:pt x="285" y="301"/>
                    </a:lnTo>
                    <a:lnTo>
                      <a:pt x="292" y="300"/>
                    </a:lnTo>
                    <a:lnTo>
                      <a:pt x="300" y="299"/>
                    </a:lnTo>
                    <a:lnTo>
                      <a:pt x="306" y="297"/>
                    </a:lnTo>
                    <a:lnTo>
                      <a:pt x="313" y="294"/>
                    </a:lnTo>
                    <a:lnTo>
                      <a:pt x="318" y="291"/>
                    </a:lnTo>
                    <a:lnTo>
                      <a:pt x="325" y="286"/>
                    </a:lnTo>
                    <a:lnTo>
                      <a:pt x="329" y="282"/>
                    </a:lnTo>
                    <a:lnTo>
                      <a:pt x="333" y="277"/>
                    </a:lnTo>
                    <a:lnTo>
                      <a:pt x="451" y="324"/>
                    </a:lnTo>
                    <a:lnTo>
                      <a:pt x="451" y="327"/>
                    </a:lnTo>
                    <a:lnTo>
                      <a:pt x="451" y="331"/>
                    </a:lnTo>
                    <a:lnTo>
                      <a:pt x="451" y="338"/>
                    </a:lnTo>
                    <a:lnTo>
                      <a:pt x="452" y="343"/>
                    </a:lnTo>
                    <a:lnTo>
                      <a:pt x="453" y="350"/>
                    </a:lnTo>
                    <a:lnTo>
                      <a:pt x="455" y="355"/>
                    </a:lnTo>
                    <a:lnTo>
                      <a:pt x="457" y="360"/>
                    </a:lnTo>
                    <a:lnTo>
                      <a:pt x="461" y="365"/>
                    </a:lnTo>
                    <a:lnTo>
                      <a:pt x="464" y="370"/>
                    </a:lnTo>
                    <a:lnTo>
                      <a:pt x="468" y="374"/>
                    </a:lnTo>
                    <a:lnTo>
                      <a:pt x="472" y="377"/>
                    </a:lnTo>
                    <a:lnTo>
                      <a:pt x="477" y="381"/>
                    </a:lnTo>
                    <a:lnTo>
                      <a:pt x="482" y="384"/>
                    </a:lnTo>
                    <a:lnTo>
                      <a:pt x="487" y="387"/>
                    </a:lnTo>
                    <a:lnTo>
                      <a:pt x="493" y="388"/>
                    </a:lnTo>
                    <a:lnTo>
                      <a:pt x="498" y="390"/>
                    </a:lnTo>
                    <a:lnTo>
                      <a:pt x="505" y="391"/>
                    </a:lnTo>
                    <a:lnTo>
                      <a:pt x="511" y="391"/>
                    </a:lnTo>
                    <a:lnTo>
                      <a:pt x="517" y="391"/>
                    </a:lnTo>
                    <a:lnTo>
                      <a:pt x="523" y="390"/>
                    </a:lnTo>
                    <a:lnTo>
                      <a:pt x="529" y="388"/>
                    </a:lnTo>
                    <a:lnTo>
                      <a:pt x="535" y="387"/>
                    </a:lnTo>
                    <a:lnTo>
                      <a:pt x="540" y="384"/>
                    </a:lnTo>
                    <a:lnTo>
                      <a:pt x="544" y="381"/>
                    </a:lnTo>
                    <a:lnTo>
                      <a:pt x="550" y="377"/>
                    </a:lnTo>
                    <a:lnTo>
                      <a:pt x="554" y="373"/>
                    </a:lnTo>
                    <a:lnTo>
                      <a:pt x="557" y="370"/>
                    </a:lnTo>
                    <a:lnTo>
                      <a:pt x="560" y="365"/>
                    </a:lnTo>
                    <a:lnTo>
                      <a:pt x="564" y="360"/>
                    </a:lnTo>
                    <a:lnTo>
                      <a:pt x="567" y="355"/>
                    </a:lnTo>
                    <a:lnTo>
                      <a:pt x="568" y="350"/>
                    </a:lnTo>
                    <a:lnTo>
                      <a:pt x="570" y="343"/>
                    </a:lnTo>
                    <a:lnTo>
                      <a:pt x="571" y="338"/>
                    </a:lnTo>
                    <a:lnTo>
                      <a:pt x="571" y="331"/>
                    </a:lnTo>
                    <a:lnTo>
                      <a:pt x="570" y="322"/>
                    </a:lnTo>
                    <a:lnTo>
                      <a:pt x="568" y="312"/>
                    </a:lnTo>
                    <a:lnTo>
                      <a:pt x="565" y="304"/>
                    </a:lnTo>
                    <a:lnTo>
                      <a:pt x="559" y="296"/>
                    </a:lnTo>
                    <a:lnTo>
                      <a:pt x="710" y="115"/>
                    </a:lnTo>
                    <a:lnTo>
                      <a:pt x="717" y="117"/>
                    </a:lnTo>
                    <a:lnTo>
                      <a:pt x="723" y="119"/>
                    </a:lnTo>
                    <a:lnTo>
                      <a:pt x="730" y="120"/>
                    </a:lnTo>
                    <a:lnTo>
                      <a:pt x="736" y="120"/>
                    </a:lnTo>
                    <a:lnTo>
                      <a:pt x="742" y="120"/>
                    </a:lnTo>
                    <a:lnTo>
                      <a:pt x="749" y="119"/>
                    </a:lnTo>
                    <a:lnTo>
                      <a:pt x="754" y="118"/>
                    </a:lnTo>
                    <a:lnTo>
                      <a:pt x="760" y="116"/>
                    </a:lnTo>
                    <a:lnTo>
                      <a:pt x="765" y="114"/>
                    </a:lnTo>
                    <a:lnTo>
                      <a:pt x="770" y="111"/>
                    </a:lnTo>
                    <a:lnTo>
                      <a:pt x="775" y="106"/>
                    </a:lnTo>
                    <a:lnTo>
                      <a:pt x="779" y="103"/>
                    </a:lnTo>
                    <a:lnTo>
                      <a:pt x="783" y="99"/>
                    </a:lnTo>
                    <a:lnTo>
                      <a:pt x="786" y="95"/>
                    </a:lnTo>
                    <a:lnTo>
                      <a:pt x="790" y="89"/>
                    </a:lnTo>
                    <a:lnTo>
                      <a:pt x="792" y="84"/>
                    </a:lnTo>
                    <a:lnTo>
                      <a:pt x="794" y="79"/>
                    </a:lnTo>
                    <a:lnTo>
                      <a:pt x="795" y="73"/>
                    </a:lnTo>
                    <a:lnTo>
                      <a:pt x="796" y="67"/>
                    </a:lnTo>
                    <a:lnTo>
                      <a:pt x="796" y="60"/>
                    </a:lnTo>
                    <a:lnTo>
                      <a:pt x="796" y="54"/>
                    </a:lnTo>
                    <a:lnTo>
                      <a:pt x="795" y="49"/>
                    </a:lnTo>
                    <a:lnTo>
                      <a:pt x="794" y="43"/>
                    </a:lnTo>
                    <a:lnTo>
                      <a:pt x="792" y="37"/>
                    </a:lnTo>
                    <a:lnTo>
                      <a:pt x="790" y="31"/>
                    </a:lnTo>
                    <a:lnTo>
                      <a:pt x="786" y="27"/>
                    </a:lnTo>
                    <a:lnTo>
                      <a:pt x="783" y="23"/>
                    </a:lnTo>
                    <a:lnTo>
                      <a:pt x="779" y="19"/>
                    </a:lnTo>
                    <a:lnTo>
                      <a:pt x="775" y="14"/>
                    </a:lnTo>
                    <a:lnTo>
                      <a:pt x="770" y="11"/>
                    </a:lnTo>
                    <a:lnTo>
                      <a:pt x="765" y="8"/>
                    </a:lnTo>
                    <a:lnTo>
                      <a:pt x="760" y="5"/>
                    </a:lnTo>
                    <a:lnTo>
                      <a:pt x="754" y="4"/>
                    </a:lnTo>
                    <a:lnTo>
                      <a:pt x="749" y="1"/>
                    </a:lnTo>
                    <a:lnTo>
                      <a:pt x="742" y="0"/>
                    </a:lnTo>
                    <a:lnTo>
                      <a:pt x="736" y="0"/>
                    </a:lnTo>
                    <a:lnTo>
                      <a:pt x="731" y="0"/>
                    </a:lnTo>
                    <a:lnTo>
                      <a:pt x="724" y="1"/>
                    </a:lnTo>
                    <a:lnTo>
                      <a:pt x="719" y="4"/>
                    </a:lnTo>
                    <a:lnTo>
                      <a:pt x="712" y="5"/>
                    </a:lnTo>
                    <a:lnTo>
                      <a:pt x="708" y="8"/>
                    </a:lnTo>
                    <a:lnTo>
                      <a:pt x="703" y="11"/>
                    </a:lnTo>
                    <a:lnTo>
                      <a:pt x="698" y="14"/>
                    </a:lnTo>
                    <a:lnTo>
                      <a:pt x="694" y="19"/>
                    </a:lnTo>
                    <a:lnTo>
                      <a:pt x="690" y="22"/>
                    </a:lnTo>
                    <a:lnTo>
                      <a:pt x="687" y="27"/>
                    </a:lnTo>
                    <a:lnTo>
                      <a:pt x="683" y="31"/>
                    </a:lnTo>
                    <a:lnTo>
                      <a:pt x="681" y="37"/>
                    </a:lnTo>
                    <a:lnTo>
                      <a:pt x="679" y="43"/>
                    </a:lnTo>
                    <a:lnTo>
                      <a:pt x="677" y="49"/>
                    </a:lnTo>
                    <a:lnTo>
                      <a:pt x="676" y="54"/>
                    </a:lnTo>
                    <a:lnTo>
                      <a:pt x="676" y="60"/>
                    </a:lnTo>
                    <a:lnTo>
                      <a:pt x="677" y="70"/>
                    </a:lnTo>
                    <a:lnTo>
                      <a:pt x="679" y="80"/>
                    </a:lnTo>
                    <a:lnTo>
                      <a:pt x="682" y="88"/>
                    </a:lnTo>
                    <a:lnTo>
                      <a:pt x="688" y="96"/>
                    </a:lnTo>
                    <a:lnTo>
                      <a:pt x="537" y="277"/>
                    </a:lnTo>
                    <a:lnTo>
                      <a:pt x="530" y="275"/>
                    </a:lnTo>
                    <a:lnTo>
                      <a:pt x="524" y="272"/>
                    </a:lnTo>
                    <a:lnTo>
                      <a:pt x="517" y="271"/>
                    </a:lnTo>
                    <a:lnTo>
                      <a:pt x="511" y="271"/>
                    </a:lnTo>
                    <a:lnTo>
                      <a:pt x="504" y="271"/>
                    </a:lnTo>
                    <a:lnTo>
                      <a:pt x="496" y="272"/>
                    </a:lnTo>
                    <a:lnTo>
                      <a:pt x="490" y="275"/>
                    </a:lnTo>
                    <a:lnTo>
                      <a:pt x="483" y="278"/>
                    </a:lnTo>
                    <a:lnTo>
                      <a:pt x="478" y="281"/>
                    </a:lnTo>
                    <a:lnTo>
                      <a:pt x="472" y="285"/>
                    </a:lnTo>
                    <a:lnTo>
                      <a:pt x="467" y="291"/>
                    </a:lnTo>
                    <a:lnTo>
                      <a:pt x="463" y="296"/>
                    </a:lnTo>
                    <a:lnTo>
                      <a:pt x="345" y="249"/>
                    </a:lnTo>
                    <a:lnTo>
                      <a:pt x="345" y="245"/>
                    </a:lnTo>
                    <a:lnTo>
                      <a:pt x="345" y="241"/>
                    </a:lnTo>
                    <a:lnTo>
                      <a:pt x="345" y="235"/>
                    </a:lnTo>
                    <a:lnTo>
                      <a:pt x="344" y="229"/>
                    </a:lnTo>
                    <a:lnTo>
                      <a:pt x="343" y="223"/>
                    </a:lnTo>
                    <a:lnTo>
                      <a:pt x="341" y="218"/>
                    </a:lnTo>
                    <a:lnTo>
                      <a:pt x="339" y="212"/>
                    </a:lnTo>
                    <a:lnTo>
                      <a:pt x="335" y="207"/>
                    </a:lnTo>
                    <a:lnTo>
                      <a:pt x="332" y="203"/>
                    </a:lnTo>
                    <a:lnTo>
                      <a:pt x="328" y="199"/>
                    </a:lnTo>
                    <a:lnTo>
                      <a:pt x="324" y="194"/>
                    </a:lnTo>
                    <a:lnTo>
                      <a:pt x="319" y="191"/>
                    </a:lnTo>
                    <a:lnTo>
                      <a:pt x="314" y="188"/>
                    </a:lnTo>
                    <a:lnTo>
                      <a:pt x="309" y="186"/>
                    </a:lnTo>
                    <a:lnTo>
                      <a:pt x="303" y="184"/>
                    </a:lnTo>
                    <a:lnTo>
                      <a:pt x="298" y="182"/>
                    </a:lnTo>
                    <a:lnTo>
                      <a:pt x="291" y="181"/>
                    </a:lnTo>
                    <a:lnTo>
                      <a:pt x="285" y="180"/>
                    </a:lnTo>
                    <a:lnTo>
                      <a:pt x="280" y="181"/>
                    </a:lnTo>
                    <a:lnTo>
                      <a:pt x="273" y="182"/>
                    </a:lnTo>
                    <a:lnTo>
                      <a:pt x="268" y="184"/>
                    </a:lnTo>
                    <a:lnTo>
                      <a:pt x="261" y="186"/>
                    </a:lnTo>
                    <a:lnTo>
                      <a:pt x="257" y="188"/>
                    </a:lnTo>
                    <a:lnTo>
                      <a:pt x="252" y="191"/>
                    </a:lnTo>
                    <a:lnTo>
                      <a:pt x="247" y="194"/>
                    </a:lnTo>
                    <a:lnTo>
                      <a:pt x="243" y="199"/>
                    </a:lnTo>
                    <a:lnTo>
                      <a:pt x="239" y="203"/>
                    </a:lnTo>
                    <a:lnTo>
                      <a:pt x="236" y="207"/>
                    </a:lnTo>
                    <a:lnTo>
                      <a:pt x="232" y="212"/>
                    </a:lnTo>
                    <a:lnTo>
                      <a:pt x="230" y="218"/>
                    </a:lnTo>
                    <a:lnTo>
                      <a:pt x="228" y="223"/>
                    </a:lnTo>
                    <a:lnTo>
                      <a:pt x="226" y="229"/>
                    </a:lnTo>
                    <a:lnTo>
                      <a:pt x="225" y="235"/>
                    </a:lnTo>
                    <a:lnTo>
                      <a:pt x="225" y="241"/>
                    </a:lnTo>
                    <a:lnTo>
                      <a:pt x="226" y="248"/>
                    </a:lnTo>
                    <a:lnTo>
                      <a:pt x="227" y="255"/>
                    </a:lnTo>
                    <a:lnTo>
                      <a:pt x="229" y="262"/>
                    </a:lnTo>
                    <a:lnTo>
                      <a:pt x="231" y="267"/>
                    </a:lnTo>
                    <a:lnTo>
                      <a:pt x="94" y="387"/>
                    </a:lnTo>
                    <a:lnTo>
                      <a:pt x="86" y="383"/>
                    </a:lnTo>
                    <a:lnTo>
                      <a:pt x="78" y="380"/>
                    </a:lnTo>
                    <a:lnTo>
                      <a:pt x="69" y="377"/>
                    </a:lnTo>
                    <a:lnTo>
                      <a:pt x="60" y="376"/>
                    </a:lnTo>
                    <a:lnTo>
                      <a:pt x="54" y="376"/>
                    </a:lnTo>
                    <a:lnTo>
                      <a:pt x="47" y="377"/>
                    </a:lnTo>
                    <a:lnTo>
                      <a:pt x="42" y="379"/>
                    </a:lnTo>
                    <a:lnTo>
                      <a:pt x="36" y="381"/>
                    </a:lnTo>
                    <a:lnTo>
                      <a:pt x="31" y="384"/>
                    </a:lnTo>
                    <a:lnTo>
                      <a:pt x="26" y="387"/>
                    </a:lnTo>
                    <a:lnTo>
                      <a:pt x="21" y="390"/>
                    </a:lnTo>
                    <a:lnTo>
                      <a:pt x="17" y="394"/>
                    </a:lnTo>
                    <a:lnTo>
                      <a:pt x="13" y="398"/>
                    </a:lnTo>
                    <a:lnTo>
                      <a:pt x="10" y="403"/>
                    </a:lnTo>
                    <a:lnTo>
                      <a:pt x="6" y="407"/>
                    </a:lnTo>
                    <a:lnTo>
                      <a:pt x="4" y="413"/>
                    </a:lnTo>
                    <a:lnTo>
                      <a:pt x="2" y="418"/>
                    </a:lnTo>
                    <a:lnTo>
                      <a:pt x="1" y="425"/>
                    </a:lnTo>
                    <a:lnTo>
                      <a:pt x="0" y="430"/>
                    </a:lnTo>
                    <a:lnTo>
                      <a:pt x="0" y="436"/>
                    </a:lnTo>
                    <a:lnTo>
                      <a:pt x="0" y="443"/>
                    </a:lnTo>
                    <a:lnTo>
                      <a:pt x="1" y="448"/>
                    </a:lnTo>
                    <a:lnTo>
                      <a:pt x="2" y="455"/>
                    </a:lnTo>
                    <a:lnTo>
                      <a:pt x="4" y="460"/>
                    </a:lnTo>
                    <a:lnTo>
                      <a:pt x="6" y="465"/>
                    </a:lnTo>
                    <a:lnTo>
                      <a:pt x="10" y="470"/>
                    </a:lnTo>
                    <a:lnTo>
                      <a:pt x="13" y="475"/>
                    </a:lnTo>
                    <a:lnTo>
                      <a:pt x="17" y="479"/>
                    </a:lnTo>
                    <a:lnTo>
                      <a:pt x="21" y="482"/>
                    </a:lnTo>
                    <a:lnTo>
                      <a:pt x="26" y="487"/>
                    </a:lnTo>
                    <a:lnTo>
                      <a:pt x="31" y="489"/>
                    </a:lnTo>
                    <a:lnTo>
                      <a:pt x="36" y="492"/>
                    </a:lnTo>
                    <a:lnTo>
                      <a:pt x="42" y="494"/>
                    </a:lnTo>
                    <a:lnTo>
                      <a:pt x="47" y="495"/>
                    </a:lnTo>
                    <a:lnTo>
                      <a:pt x="54" y="496"/>
                    </a:lnTo>
                    <a:lnTo>
                      <a:pt x="60" y="4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AutoShape 2" descr="blob:https://web.telegram.org/e6b39e3a-f75c-4739-b095-88eda081b2b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blob:https://web.telegram.org/5e41d9ba-28e9-4d88-af4b-9857e8844c3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1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3" y="407192"/>
            <a:ext cx="7630433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REJA: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982856" y="723901"/>
            <a:ext cx="4209144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304719891"/>
              </p:ext>
            </p:extLst>
          </p:nvPr>
        </p:nvGraphicFramePr>
        <p:xfrm>
          <a:off x="716989" y="1440251"/>
          <a:ext cx="8128000" cy="4265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122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Corbel" panose="020B0503020204020204" pitchFamily="34" charset="0"/>
              </a:rPr>
              <a:t>Kirish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066800" y="1880309"/>
            <a:ext cx="9448800" cy="4135521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 smtClean="0">
                <a:latin typeface="Corbel" panose="020B0503020204020204" pitchFamily="34" charset="0"/>
              </a:rPr>
              <a:t>Tovar-</a:t>
            </a:r>
            <a:r>
              <a:rPr lang="en-US" dirty="0" err="1" smtClean="0">
                <a:latin typeface="Corbel" panose="020B0503020204020204" pitchFamily="34" charset="0"/>
              </a:rPr>
              <a:t>moddiy</a:t>
            </a:r>
            <a:r>
              <a:rPr lang="en-US" dirty="0" smtClean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 smtClean="0">
                <a:latin typeface="Corbel" panose="020B0503020204020204" pitchFamily="34" charset="0"/>
              </a:rPr>
              <a:t>mahsulotlar</a:t>
            </a:r>
            <a:r>
              <a:rPr lang="en-US" dirty="0" smtClean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tovarlarning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zaxiralarini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anglatadi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Ishlab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chiqarish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faoliyatida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bu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odatda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xom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ashyo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qisman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tayyor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mahsulotlar</a:t>
            </a:r>
            <a:r>
              <a:rPr lang="en-US" dirty="0">
                <a:latin typeface="Corbel" panose="020B0503020204020204" pitchFamily="34" charset="0"/>
              </a:rPr>
              <a:t> (</a:t>
            </a:r>
            <a:r>
              <a:rPr lang="en-US" dirty="0" err="1">
                <a:latin typeface="Corbel" panose="020B0503020204020204" pitchFamily="34" charset="0"/>
              </a:rPr>
              <a:t>tugallanmagan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ishlab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chiqarish</a:t>
            </a:r>
            <a:r>
              <a:rPr lang="en-US" dirty="0">
                <a:latin typeface="Corbel" panose="020B0503020204020204" pitchFamily="34" charset="0"/>
              </a:rPr>
              <a:t>)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xaridorlarga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sotilishi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kutilayotgan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tayyor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mahsulotlardan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iborat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boʼladi</a:t>
            </a:r>
            <a:r>
              <a:rPr lang="en-US" dirty="0">
                <a:latin typeface="Corbel" panose="020B0503020204020204" pitchFamily="34" charset="0"/>
              </a:rPr>
              <a:t>. </a:t>
            </a:r>
            <a:r>
              <a:rPr lang="en-US" dirty="0" err="1">
                <a:latin typeface="Corbel" panose="020B0503020204020204" pitchFamily="34" charset="0"/>
              </a:rPr>
              <a:t>Chakana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savdo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yoki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ulgurji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savdo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faoloyatida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tovar-moddiy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asosan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qayta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sotish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sotib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olingan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tovarlarning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zaxiralarini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oʼz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ichiga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oladi</a:t>
            </a:r>
            <a:r>
              <a:rPr lang="en-US" dirty="0">
                <a:latin typeface="Corbel" panose="020B0503020204020204" pitchFamily="34" charset="0"/>
              </a:rPr>
              <a:t>.</a:t>
            </a:r>
          </a:p>
          <a:p>
            <a:pPr algn="just"/>
            <a:r>
              <a:rPr lang="en-US" dirty="0">
                <a:latin typeface="Corbel" panose="020B0503020204020204" pitchFamily="34" charset="0"/>
              </a:rPr>
              <a:t>Tovar-</a:t>
            </a:r>
            <a:r>
              <a:rPr lang="en-US" dirty="0" err="1">
                <a:latin typeface="Corbel" panose="020B0503020204020204" pitchFamily="34" charset="0"/>
              </a:rPr>
              <a:t>moddiy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qiymati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umumlashgan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daromadlar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toʼgʼrisidagi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hisobotda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koʼrsatiladigan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sotish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tannarxiga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taʼsir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qiladi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shu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orqali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foydaga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bevosita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taʼsir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qiladi</a:t>
            </a:r>
            <a:r>
              <a:rPr lang="en-US" dirty="0">
                <a:latin typeface="Corbel" panose="020B0503020204020204" pitchFamily="34" charset="0"/>
              </a:rPr>
              <a:t>.</a:t>
            </a:r>
          </a:p>
          <a:p>
            <a:pPr algn="just"/>
            <a:r>
              <a:rPr lang="en-US" dirty="0" err="1">
                <a:latin typeface="Corbel" panose="020B0503020204020204" pitchFamily="34" charset="0"/>
              </a:rPr>
              <a:t>Bundan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tashqari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tovar-moddiy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zaxiralarning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qiymati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koʼpincha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salmoqli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ahamiyatga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ega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shuning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uchun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 smtClean="0">
                <a:latin typeface="Corbel" panose="020B0503020204020204" pitchFamily="34" charset="0"/>
              </a:rPr>
              <a:t>baholashdagi</a:t>
            </a:r>
            <a:r>
              <a:rPr lang="en-US" dirty="0" smtClean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kichik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xato</a:t>
            </a:r>
            <a:r>
              <a:rPr lang="en-US" dirty="0">
                <a:latin typeface="Corbel" panose="020B0503020204020204" pitchFamily="34" charset="0"/>
              </a:rPr>
              <a:t> ham </a:t>
            </a:r>
            <a:r>
              <a:rPr lang="en-US" dirty="0" err="1">
                <a:latin typeface="Corbel" panose="020B0503020204020204" pitchFamily="34" charset="0"/>
              </a:rPr>
              <a:t>foydani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jiddiy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buzilishiga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olib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kelishi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mumkin</a:t>
            </a:r>
            <a:r>
              <a:rPr lang="en-US" dirty="0">
                <a:latin typeface="Corbel" panose="020B0503020204020204" pitchFamily="34" charset="0"/>
              </a:rPr>
              <a:t>.</a:t>
            </a:r>
            <a:endParaRPr lang="en-US" dirty="0" smtClean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00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TMZlar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+mj-lt"/>
              </a:rPr>
              <a:t>bu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…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127123" y="1978558"/>
            <a:ext cx="8915400" cy="4789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IAS 2 </a:t>
            </a:r>
            <a:r>
              <a:rPr lang="en-US" dirty="0" err="1" smtClean="0"/>
              <a:t>ta’kidlashicha</a:t>
            </a:r>
            <a:r>
              <a:rPr lang="en-US" dirty="0" smtClean="0"/>
              <a:t>, </a:t>
            </a:r>
            <a:r>
              <a:rPr lang="en-US" dirty="0" err="1" smtClean="0"/>
              <a:t>TMZlar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aktivlardir</a:t>
            </a:r>
            <a:r>
              <a:rPr lang="en-US" dirty="0" smtClean="0"/>
              <a:t>:</a:t>
            </a:r>
          </a:p>
          <a:p>
            <a:endParaRPr lang="ru-RU" dirty="0"/>
          </a:p>
        </p:txBody>
      </p:sp>
      <p:sp>
        <p:nvSpPr>
          <p:cNvPr id="13" name="Скругленный прямоугольник 2"/>
          <p:cNvSpPr/>
          <p:nvPr/>
        </p:nvSpPr>
        <p:spPr>
          <a:xfrm>
            <a:off x="1281111" y="2428501"/>
            <a:ext cx="9790300" cy="5370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odatdagi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moʼljallangan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15" name="Скругленный прямоугольник 6"/>
          <p:cNvSpPr/>
          <p:nvPr/>
        </p:nvSpPr>
        <p:spPr>
          <a:xfrm>
            <a:off x="1281111" y="3190501"/>
            <a:ext cx="9790300" cy="53702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sotuv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boʼlgan</a:t>
            </a:r>
            <a:endParaRPr lang="ru-RU" dirty="0"/>
          </a:p>
        </p:txBody>
      </p:sp>
      <p:sp>
        <p:nvSpPr>
          <p:cNvPr id="16" name="Скругленный прямоугольник 7"/>
          <p:cNvSpPr/>
          <p:nvPr/>
        </p:nvSpPr>
        <p:spPr>
          <a:xfrm>
            <a:off x="1281111" y="3959757"/>
            <a:ext cx="9790300" cy="73297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koʼrsatilishida</a:t>
            </a:r>
            <a:r>
              <a:rPr lang="en-US" dirty="0"/>
              <a:t> </a:t>
            </a:r>
            <a:r>
              <a:rPr lang="en-US" dirty="0" err="1"/>
              <a:t>foydalanilishi</a:t>
            </a:r>
            <a:r>
              <a:rPr lang="en-US" dirty="0"/>
              <a:t> </a:t>
            </a:r>
            <a:r>
              <a:rPr lang="en-US" dirty="0" err="1"/>
              <a:t>koʼzlangan</a:t>
            </a:r>
            <a:r>
              <a:rPr lang="en-US" dirty="0"/>
              <a:t> </a:t>
            </a:r>
            <a:r>
              <a:rPr lang="en-US" dirty="0" err="1"/>
              <a:t>xom</a:t>
            </a:r>
            <a:r>
              <a:rPr lang="en-US" dirty="0"/>
              <a:t> </a:t>
            </a:r>
            <a:r>
              <a:rPr lang="en-US" dirty="0" err="1"/>
              <a:t>ashyo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koʼrinishidagi</a:t>
            </a:r>
            <a:r>
              <a:rPr lang="en-US" dirty="0"/>
              <a:t> </a:t>
            </a:r>
            <a:r>
              <a:rPr lang="en-US" dirty="0" err="1"/>
              <a:t>aktivlar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33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TMZ </a:t>
            </a:r>
            <a:r>
              <a:rPr lang="en-US" sz="2800" b="1" dirty="0" err="1" smtClean="0"/>
              <a:t>turlari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Скругленный прямоугольник 2"/>
          <p:cNvSpPr/>
          <p:nvPr/>
        </p:nvSpPr>
        <p:spPr>
          <a:xfrm>
            <a:off x="1349837" y="1379538"/>
            <a:ext cx="1988457" cy="8992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Tovarlar</a:t>
            </a:r>
            <a:endParaRPr lang="ru-RU" b="1" dirty="0"/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3490694" y="1379538"/>
            <a:ext cx="1988457" cy="8992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Xomashyolar</a:t>
            </a:r>
            <a:endParaRPr lang="ru-RU" b="1" dirty="0"/>
          </a:p>
        </p:txBody>
      </p:sp>
      <p:sp>
        <p:nvSpPr>
          <p:cNvPr id="15" name="Скругленный прямоугольник 6"/>
          <p:cNvSpPr/>
          <p:nvPr/>
        </p:nvSpPr>
        <p:spPr>
          <a:xfrm>
            <a:off x="5631551" y="1379537"/>
            <a:ext cx="1988457" cy="8992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Materiallar</a:t>
            </a:r>
            <a:endParaRPr lang="ru-RU" b="1" dirty="0"/>
          </a:p>
        </p:txBody>
      </p:sp>
      <p:sp>
        <p:nvSpPr>
          <p:cNvPr id="16" name="Скругленный прямоугольник 7"/>
          <p:cNvSpPr/>
          <p:nvPr/>
        </p:nvSpPr>
        <p:spPr>
          <a:xfrm>
            <a:off x="7772408" y="1379538"/>
            <a:ext cx="1988457" cy="8556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Tugallanmagan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ishlab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chiqarish</a:t>
            </a:r>
            <a:endParaRPr lang="ru-RU" sz="2000" b="1" dirty="0"/>
          </a:p>
        </p:txBody>
      </p:sp>
      <p:sp>
        <p:nvSpPr>
          <p:cNvPr id="17" name="Скругленный прямоугольник 8"/>
          <p:cNvSpPr/>
          <p:nvPr/>
        </p:nvSpPr>
        <p:spPr>
          <a:xfrm>
            <a:off x="9913265" y="1379537"/>
            <a:ext cx="1988457" cy="8556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Tayyor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mahsulot</a:t>
            </a:r>
            <a:endParaRPr lang="ru-RU" sz="2000" b="1" dirty="0"/>
          </a:p>
        </p:txBody>
      </p:sp>
      <p:pic>
        <p:nvPicPr>
          <p:cNvPr id="18" name="Picture 2" descr="Promotional Merchandise - Fast Digital|Acme Printing - Digital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0" y="2452914"/>
            <a:ext cx="1846509" cy="1552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1" descr="C:\Users\User\Desktop\Без названия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1"/>
          <a:stretch/>
        </p:blipFill>
        <p:spPr bwMode="auto">
          <a:xfrm>
            <a:off x="3526980" y="2496551"/>
            <a:ext cx="1952171" cy="1508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Material design: creating a sustainable future – Creative 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6"/>
          <a:stretch/>
        </p:blipFill>
        <p:spPr bwMode="auto">
          <a:xfrm>
            <a:off x="5692783" y="2452914"/>
            <a:ext cx="1927225" cy="1552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4" descr="C:\Users\User\Desktop\Без названия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6"/>
          <a:stretch/>
        </p:blipFill>
        <p:spPr bwMode="auto">
          <a:xfrm>
            <a:off x="7832884" y="2470877"/>
            <a:ext cx="1927981" cy="1534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9" descr="C:\Users\User\Desktop\Без названия (1)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6" r="17484"/>
          <a:stretch/>
        </p:blipFill>
        <p:spPr bwMode="auto">
          <a:xfrm>
            <a:off x="9956807" y="2463573"/>
            <a:ext cx="1832118" cy="1541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Объект 4"/>
          <p:cNvSpPr txBox="1">
            <a:spLocks/>
          </p:cNvSpPr>
          <p:nvPr/>
        </p:nvSpPr>
        <p:spPr>
          <a:xfrm>
            <a:off x="1264502" y="5123543"/>
            <a:ext cx="7547803" cy="141179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 smtClean="0"/>
              <a:t>Moliyaviy</a:t>
            </a:r>
            <a:r>
              <a:rPr lang="en-US" sz="2400" dirty="0" smtClean="0"/>
              <a:t> </a:t>
            </a:r>
            <a:r>
              <a:rPr lang="en-US" sz="2400" dirty="0" err="1" smtClean="0"/>
              <a:t>instrumentlar</a:t>
            </a:r>
            <a:r>
              <a:rPr lang="en-US" sz="2400" dirty="0" smtClean="0"/>
              <a:t> </a:t>
            </a:r>
            <a:r>
              <a:rPr lang="en-US" sz="2400" b="1" dirty="0" smtClean="0"/>
              <a:t>(IFRS 9)</a:t>
            </a:r>
          </a:p>
          <a:p>
            <a:r>
              <a:rPr lang="en-US" sz="2400" dirty="0" err="1" smtClean="0"/>
              <a:t>Biologik</a:t>
            </a:r>
            <a:r>
              <a:rPr lang="en-US" sz="2400" dirty="0" smtClean="0"/>
              <a:t> </a:t>
            </a:r>
            <a:r>
              <a:rPr lang="en-US" sz="2400" dirty="0" err="1" smtClean="0"/>
              <a:t>aktivlar</a:t>
            </a:r>
            <a:r>
              <a:rPr lang="en-US" sz="2400" dirty="0" smtClean="0"/>
              <a:t> </a:t>
            </a:r>
            <a:r>
              <a:rPr lang="en-US" sz="2400" b="1" dirty="0" smtClean="0"/>
              <a:t>(IAS 41)</a:t>
            </a:r>
            <a:endParaRPr lang="ru-RU" sz="2400" b="1" dirty="0"/>
          </a:p>
        </p:txBody>
      </p:sp>
      <p:sp>
        <p:nvSpPr>
          <p:cNvPr id="25" name="Скругленный прямоугольник 25"/>
          <p:cNvSpPr/>
          <p:nvPr/>
        </p:nvSpPr>
        <p:spPr>
          <a:xfrm>
            <a:off x="1261327" y="4339771"/>
            <a:ext cx="7237213" cy="6821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IAS 2 </a:t>
            </a:r>
            <a:r>
              <a:rPr lang="en-US" sz="2400" b="1" dirty="0" err="1" smtClean="0"/>
              <a:t>standarti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quyidagilarga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qo’llanmaydi</a:t>
            </a:r>
            <a:r>
              <a:rPr lang="en-US" sz="2400" b="1" dirty="0" smtClean="0"/>
              <a:t>: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8546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TMZni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baholash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882648" y="1568653"/>
            <a:ext cx="11309352" cy="48768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/>
              <a:t>TMZlar</a:t>
            </a:r>
            <a:r>
              <a:rPr lang="en-US" dirty="0" smtClean="0"/>
              <a:t> </a:t>
            </a:r>
            <a:r>
              <a:rPr lang="en-US" dirty="0" err="1" smtClean="0"/>
              <a:t>quyidagilarning</a:t>
            </a:r>
            <a:r>
              <a:rPr lang="en-US" dirty="0" smtClean="0"/>
              <a:t> </a:t>
            </a:r>
            <a:r>
              <a:rPr lang="en-US" dirty="0" err="1" smtClean="0"/>
              <a:t>kamro’gi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baholanadi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600" b="1" dirty="0" err="1" smtClean="0"/>
              <a:t>Baholash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bo’yicha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istisnolar</a:t>
            </a:r>
            <a:r>
              <a:rPr lang="en-US" sz="2600" b="1" dirty="0" smtClean="0"/>
              <a:t>: </a:t>
            </a:r>
          </a:p>
          <a:p>
            <a:pPr marL="0" indent="0">
              <a:buNone/>
            </a:pPr>
            <a:r>
              <a:rPr lang="en-US" sz="2600" b="1" dirty="0" smtClean="0"/>
              <a:t>      </a:t>
            </a:r>
            <a:r>
              <a:rPr lang="en-US" sz="2600" b="1" dirty="0" smtClean="0">
                <a:solidFill>
                  <a:srgbClr val="FF0000"/>
                </a:solidFill>
              </a:rPr>
              <a:t>- </a:t>
            </a:r>
            <a:r>
              <a:rPr lang="en-US" sz="2600" b="1" dirty="0" err="1"/>
              <a:t>Qishloq</a:t>
            </a:r>
            <a:r>
              <a:rPr lang="en-US" sz="2600" b="1" dirty="0"/>
              <a:t> </a:t>
            </a:r>
            <a:r>
              <a:rPr lang="en-US" sz="2600" b="1" dirty="0" err="1"/>
              <a:t>xoʼjaligi</a:t>
            </a:r>
            <a:r>
              <a:rPr lang="en-US" sz="2600" b="1" dirty="0"/>
              <a:t> </a:t>
            </a:r>
            <a:r>
              <a:rPr lang="en-US" sz="2600" b="1" dirty="0" err="1" smtClean="0"/>
              <a:t>mahsulotlari</a:t>
            </a:r>
            <a:r>
              <a:rPr lang="en-US" sz="2600" b="1" dirty="0"/>
              <a:t>, </a:t>
            </a:r>
            <a:r>
              <a:rPr lang="en-US" sz="2600" b="1" dirty="0" err="1"/>
              <a:t>oʼrmon</a:t>
            </a:r>
            <a:r>
              <a:rPr lang="en-US" sz="2600" b="1" dirty="0"/>
              <a:t> </a:t>
            </a:r>
            <a:r>
              <a:rPr lang="en-US" sz="2600" b="1" dirty="0" err="1" smtClean="0"/>
              <a:t>mahsulotlari</a:t>
            </a:r>
            <a:r>
              <a:rPr lang="en-US" sz="2600" b="1" dirty="0" smtClean="0"/>
              <a:t> </a:t>
            </a:r>
            <a:r>
              <a:rPr lang="en-US" sz="2600" b="1" dirty="0" err="1"/>
              <a:t>va</a:t>
            </a:r>
            <a:r>
              <a:rPr lang="en-US" sz="2600" b="1" dirty="0"/>
              <a:t> mineral </a:t>
            </a:r>
            <a:r>
              <a:rPr lang="en-US" sz="2600" b="1" dirty="0" err="1" smtClean="0"/>
              <a:t>mahsulotlari</a:t>
            </a:r>
            <a:endParaRPr lang="en-US" sz="2600" b="1" dirty="0" smtClean="0"/>
          </a:p>
          <a:p>
            <a:pPr marL="0" indent="0">
              <a:buNone/>
            </a:pPr>
            <a:r>
              <a:rPr lang="en-US" sz="2600" b="1" dirty="0" smtClean="0"/>
              <a:t>      </a:t>
            </a:r>
            <a:r>
              <a:rPr lang="en-US" sz="2600" b="1" dirty="0" smtClean="0">
                <a:solidFill>
                  <a:srgbClr val="FF0000"/>
                </a:solidFill>
              </a:rPr>
              <a:t>- </a:t>
            </a:r>
            <a:r>
              <a:rPr lang="en-US" sz="2600" b="1" dirty="0"/>
              <a:t>Tovar </a:t>
            </a:r>
            <a:r>
              <a:rPr lang="en-US" sz="2600" b="1" dirty="0" err="1"/>
              <a:t>dilerlari</a:t>
            </a:r>
            <a:r>
              <a:rPr lang="en-US" sz="2600" b="1" dirty="0"/>
              <a:t> </a:t>
            </a:r>
            <a:r>
              <a:rPr lang="en-US" sz="2600" b="1" dirty="0" err="1"/>
              <a:t>va</a:t>
            </a:r>
            <a:r>
              <a:rPr lang="en-US" sz="2600" b="1" dirty="0"/>
              <a:t> </a:t>
            </a:r>
            <a:r>
              <a:rPr lang="en-US" sz="2600" b="1" dirty="0" err="1"/>
              <a:t>brokerlari</a:t>
            </a:r>
            <a:endParaRPr lang="ru-RU" sz="2600" b="1" dirty="0"/>
          </a:p>
        </p:txBody>
      </p:sp>
      <p:sp>
        <p:nvSpPr>
          <p:cNvPr id="13" name="Прямоугольник 2"/>
          <p:cNvSpPr/>
          <p:nvPr/>
        </p:nvSpPr>
        <p:spPr>
          <a:xfrm>
            <a:off x="3039852" y="2079280"/>
            <a:ext cx="369753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KAMROQ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Скругленный прямоугольник 5"/>
          <p:cNvSpPr/>
          <p:nvPr/>
        </p:nvSpPr>
        <p:spPr>
          <a:xfrm>
            <a:off x="1601097" y="3223279"/>
            <a:ext cx="2509398" cy="7547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TANNARX</a:t>
            </a:r>
            <a:endParaRPr lang="ru-RU" b="1" dirty="0"/>
          </a:p>
        </p:txBody>
      </p:sp>
      <p:sp>
        <p:nvSpPr>
          <p:cNvPr id="16" name="Скругленный прямоугольник 6"/>
          <p:cNvSpPr/>
          <p:nvPr/>
        </p:nvSpPr>
        <p:spPr>
          <a:xfrm>
            <a:off x="5379654" y="3223280"/>
            <a:ext cx="2715475" cy="7547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SOF SOTISH QIYMATI</a:t>
            </a:r>
            <a:endParaRPr lang="ru-RU" b="1" dirty="0"/>
          </a:p>
        </p:txBody>
      </p:sp>
      <p:cxnSp>
        <p:nvCxnSpPr>
          <p:cNvPr id="17" name="Прямая со стрелкой 8"/>
          <p:cNvCxnSpPr>
            <a:endCxn id="15" idx="0"/>
          </p:cNvCxnSpPr>
          <p:nvPr/>
        </p:nvCxnSpPr>
        <p:spPr>
          <a:xfrm flipH="1">
            <a:off x="2855796" y="2725612"/>
            <a:ext cx="2083589" cy="4976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1"/>
          <p:cNvCxnSpPr>
            <a:endCxn id="16" idx="0"/>
          </p:cNvCxnSpPr>
          <p:nvPr/>
        </p:nvCxnSpPr>
        <p:spPr>
          <a:xfrm>
            <a:off x="4939385" y="2725614"/>
            <a:ext cx="1798007" cy="497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24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TMZlar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tannarxi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Скругленный прямоугольник 2"/>
          <p:cNvSpPr/>
          <p:nvPr/>
        </p:nvSpPr>
        <p:spPr>
          <a:xfrm>
            <a:off x="4905828" y="1570548"/>
            <a:ext cx="1640114" cy="50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TANNARX</a:t>
            </a:r>
            <a:endParaRPr lang="ru-RU" b="1" dirty="0"/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1560294" y="2717176"/>
            <a:ext cx="2126333" cy="86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Xarid</a:t>
            </a:r>
            <a:r>
              <a:rPr lang="en-US" b="1" dirty="0" smtClean="0"/>
              <a:t> </a:t>
            </a:r>
            <a:r>
              <a:rPr lang="en-US" b="1" dirty="0" err="1" smtClean="0"/>
              <a:t>qilish</a:t>
            </a:r>
            <a:r>
              <a:rPr lang="en-US" b="1" dirty="0" smtClean="0"/>
              <a:t> </a:t>
            </a:r>
            <a:r>
              <a:rPr lang="en-US" b="1" dirty="0" err="1" smtClean="0"/>
              <a:t>xarajatlari</a:t>
            </a:r>
            <a:endParaRPr lang="ru-RU" b="1" dirty="0"/>
          </a:p>
        </p:txBody>
      </p:sp>
      <p:sp>
        <p:nvSpPr>
          <p:cNvPr id="15" name="Скругленный прямоугольник 6"/>
          <p:cNvSpPr/>
          <p:nvPr/>
        </p:nvSpPr>
        <p:spPr>
          <a:xfrm>
            <a:off x="4760685" y="2760719"/>
            <a:ext cx="1973943" cy="8200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Qayta</a:t>
            </a:r>
            <a:r>
              <a:rPr lang="en-US" b="1" dirty="0" smtClean="0"/>
              <a:t> </a:t>
            </a:r>
            <a:r>
              <a:rPr lang="en-US" b="1" dirty="0" err="1" smtClean="0"/>
              <a:t>ishlash</a:t>
            </a:r>
            <a:r>
              <a:rPr lang="en-US" b="1" dirty="0" smtClean="0"/>
              <a:t> </a:t>
            </a:r>
            <a:r>
              <a:rPr lang="en-US" b="1" dirty="0" err="1" smtClean="0"/>
              <a:t>xarajatlari</a:t>
            </a:r>
            <a:endParaRPr lang="ru-RU" b="1" dirty="0"/>
          </a:p>
        </p:txBody>
      </p:sp>
      <p:sp>
        <p:nvSpPr>
          <p:cNvPr id="16" name="Скругленный прямоугольник 7"/>
          <p:cNvSpPr/>
          <p:nvPr/>
        </p:nvSpPr>
        <p:spPr>
          <a:xfrm>
            <a:off x="7830457" y="2717177"/>
            <a:ext cx="1879600" cy="7184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Boshqa</a:t>
            </a:r>
            <a:r>
              <a:rPr lang="en-US" b="1" dirty="0" smtClean="0"/>
              <a:t> </a:t>
            </a:r>
            <a:r>
              <a:rPr lang="en-US" b="1" dirty="0" err="1" smtClean="0"/>
              <a:t>xarajatlar</a:t>
            </a:r>
            <a:endParaRPr lang="ru-RU" b="1" dirty="0"/>
          </a:p>
        </p:txBody>
      </p:sp>
      <p:cxnSp>
        <p:nvCxnSpPr>
          <p:cNvPr id="17" name="Прямая со стрелкой 9"/>
          <p:cNvCxnSpPr>
            <a:stCxn id="12" idx="2"/>
          </p:cNvCxnSpPr>
          <p:nvPr/>
        </p:nvCxnSpPr>
        <p:spPr>
          <a:xfrm flipH="1">
            <a:off x="2583542" y="2078548"/>
            <a:ext cx="3142343" cy="63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1"/>
          <p:cNvCxnSpPr>
            <a:stCxn id="12" idx="2"/>
            <a:endCxn id="15" idx="0"/>
          </p:cNvCxnSpPr>
          <p:nvPr/>
        </p:nvCxnSpPr>
        <p:spPr>
          <a:xfrm>
            <a:off x="5725885" y="2078548"/>
            <a:ext cx="21772" cy="6821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3"/>
          <p:cNvCxnSpPr>
            <a:stCxn id="12" idx="2"/>
          </p:cNvCxnSpPr>
          <p:nvPr/>
        </p:nvCxnSpPr>
        <p:spPr>
          <a:xfrm>
            <a:off x="5725885" y="2078548"/>
            <a:ext cx="3040743" cy="63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27123" y="4481107"/>
            <a:ext cx="75233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Quyidagilarni</a:t>
            </a:r>
            <a:r>
              <a:rPr lang="en-US" b="1" dirty="0" smtClean="0"/>
              <a:t> </a:t>
            </a:r>
            <a:r>
              <a:rPr lang="en-US" b="1" dirty="0" err="1" smtClean="0"/>
              <a:t>o’z</a:t>
            </a:r>
            <a:r>
              <a:rPr lang="en-US" b="1" dirty="0" smtClean="0"/>
              <a:t> </a:t>
            </a:r>
            <a:r>
              <a:rPr lang="en-US" b="1" dirty="0" err="1" smtClean="0"/>
              <a:t>ichiga</a:t>
            </a:r>
            <a:r>
              <a:rPr lang="en-US" b="1" dirty="0" smtClean="0"/>
              <a:t> </a:t>
            </a:r>
            <a:r>
              <a:rPr lang="en-US" b="1" dirty="0" err="1" smtClean="0"/>
              <a:t>olmaydi</a:t>
            </a:r>
            <a:r>
              <a:rPr lang="en-US" dirty="0" smtClean="0"/>
              <a:t>:</a:t>
            </a:r>
          </a:p>
          <a:p>
            <a:r>
              <a:rPr lang="en-US" dirty="0"/>
              <a:t>- </a:t>
            </a:r>
            <a:r>
              <a:rPr lang="en-US" dirty="0" err="1"/>
              <a:t>Normadan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sarflar</a:t>
            </a:r>
            <a:r>
              <a:rPr lang="en-US" dirty="0"/>
              <a:t>(material, </a:t>
            </a:r>
            <a:r>
              <a:rPr lang="en-US" dirty="0" err="1"/>
              <a:t>mexnatga</a:t>
            </a:r>
            <a:r>
              <a:rPr lang="en-US" dirty="0"/>
              <a:t> </a:t>
            </a:r>
            <a:r>
              <a:rPr lang="en-US" dirty="0" err="1"/>
              <a:t>xaq</a:t>
            </a:r>
            <a:r>
              <a:rPr lang="en-US" dirty="0"/>
              <a:t> </a:t>
            </a:r>
            <a:r>
              <a:rPr lang="en-US" dirty="0" err="1"/>
              <a:t>to‘lash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(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jaryonidagi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mustasno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Ma’muriy</a:t>
            </a:r>
            <a:r>
              <a:rPr lang="en-US" dirty="0"/>
              <a:t> </a:t>
            </a:r>
            <a:r>
              <a:rPr lang="en-US" dirty="0" err="1"/>
              <a:t>ustama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xarajatlari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923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Xarid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qilish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xarajatlari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5683624" y="1799573"/>
            <a:ext cx="5820987" cy="47356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 smtClean="0"/>
              <a:t>narxi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Import </a:t>
            </a:r>
            <a:r>
              <a:rPr lang="en-US" dirty="0" err="1"/>
              <a:t>bojlari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qaytarilmaydigan</a:t>
            </a:r>
            <a:r>
              <a:rPr lang="en-US" dirty="0"/>
              <a:t> </a:t>
            </a:r>
            <a:r>
              <a:rPr lang="en-US" dirty="0" err="1" smtClean="0"/>
              <a:t>soliqlar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err="1" smtClean="0"/>
              <a:t>Tayyor</a:t>
            </a:r>
            <a:r>
              <a:rPr lang="en-US" dirty="0" smtClean="0"/>
              <a:t> </a:t>
            </a:r>
            <a:r>
              <a:rPr lang="en-US" dirty="0" err="1"/>
              <a:t>maxsulotlar</a:t>
            </a:r>
            <a:r>
              <a:rPr lang="en-US" dirty="0"/>
              <a:t>,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(</a:t>
            </a:r>
            <a:r>
              <a:rPr lang="en-US" dirty="0" err="1"/>
              <a:t>tashish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ortish</a:t>
            </a:r>
            <a:r>
              <a:rPr lang="en-US" dirty="0" smtClean="0"/>
              <a:t>)</a:t>
            </a:r>
          </a:p>
          <a:p>
            <a:pPr>
              <a:lnSpc>
                <a:spcPct val="100000"/>
              </a:lnSpc>
            </a:pPr>
            <a:r>
              <a:rPr lang="en-US" dirty="0" err="1" smtClean="0"/>
              <a:t>Savdo</a:t>
            </a:r>
            <a:r>
              <a:rPr lang="en-US" dirty="0" smtClean="0"/>
              <a:t> </a:t>
            </a:r>
            <a:r>
              <a:rPr lang="en-US" dirty="0" err="1"/>
              <a:t>chegirmalari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kabilar</a:t>
            </a:r>
            <a:r>
              <a:rPr lang="en-US" dirty="0"/>
              <a:t> </a:t>
            </a:r>
            <a:r>
              <a:rPr lang="en-US" dirty="0" err="1"/>
              <a:t>qiymatiga</a:t>
            </a:r>
            <a:r>
              <a:rPr lang="en-US" dirty="0"/>
              <a:t> </a:t>
            </a:r>
            <a:r>
              <a:rPr lang="en-US" dirty="0" err="1"/>
              <a:t>kamaytiriladi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6" name="Picture 2" descr="7 Psychological Pricing Tricks for Hoteliers To Try - For Smart Hote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1" y="1543143"/>
            <a:ext cx="1693748" cy="92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hipping hacks | Spain order fulfillment - Virtual addres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716" y="2303305"/>
            <a:ext cx="2197568" cy="113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zbekistan to support exporters through transport cost subsid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267" y="3543506"/>
            <a:ext cx="1875156" cy="124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t red discount label for sale - design of Vector Imag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 b="15488"/>
          <a:stretch/>
        </p:blipFill>
        <p:spPr bwMode="auto">
          <a:xfrm>
            <a:off x="3065232" y="4563485"/>
            <a:ext cx="2300052" cy="193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lus 2"/>
          <p:cNvSpPr/>
          <p:nvPr/>
        </p:nvSpPr>
        <p:spPr>
          <a:xfrm>
            <a:off x="3845859" y="1543143"/>
            <a:ext cx="833717" cy="7601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Plus 16"/>
          <p:cNvSpPr/>
          <p:nvPr/>
        </p:nvSpPr>
        <p:spPr>
          <a:xfrm>
            <a:off x="1522986" y="2540127"/>
            <a:ext cx="833717" cy="7601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Plus 17"/>
          <p:cNvSpPr/>
          <p:nvPr/>
        </p:nvSpPr>
        <p:spPr>
          <a:xfrm>
            <a:off x="3931025" y="3758500"/>
            <a:ext cx="833717" cy="7601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Minus 3"/>
          <p:cNvSpPr/>
          <p:nvPr/>
        </p:nvSpPr>
        <p:spPr>
          <a:xfrm>
            <a:off x="1002267" y="5382447"/>
            <a:ext cx="1434986" cy="74623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60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Qayta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xarajatlari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1127123" y="1521765"/>
            <a:ext cx="3113183" cy="10062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Bevosita</a:t>
            </a:r>
            <a:r>
              <a:rPr lang="en-US" b="1" dirty="0" smtClean="0"/>
              <a:t> </a:t>
            </a:r>
            <a:r>
              <a:rPr lang="en-US" b="1" dirty="0" err="1" smtClean="0"/>
              <a:t>xarajatlar</a:t>
            </a:r>
            <a:endParaRPr lang="ru-RU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5610756" y="1485277"/>
            <a:ext cx="3658750" cy="107925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Sistematik tarzda taqsimlanadigan</a:t>
            </a:r>
            <a:br>
              <a:rPr lang="es-ES" sz="1600" b="1" dirty="0"/>
            </a:br>
            <a:r>
              <a:rPr lang="es-ES" sz="1600" b="1" dirty="0"/>
              <a:t>doimiy va o‘zgaruvchan ustama xarajatlar</a:t>
            </a:r>
            <a:endParaRPr lang="en-US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352422" y="2995371"/>
            <a:ext cx="1906684" cy="7969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Bevosita</a:t>
            </a:r>
            <a:r>
              <a:rPr lang="en-US" b="1" dirty="0" smtClean="0"/>
              <a:t> material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xomashyo</a:t>
            </a:r>
            <a:endParaRPr lang="ru-RU" b="1" dirty="0"/>
          </a:p>
        </p:txBody>
      </p:sp>
      <p:sp>
        <p:nvSpPr>
          <p:cNvPr id="20" name="Rectangle 19"/>
          <p:cNvSpPr/>
          <p:nvPr/>
        </p:nvSpPr>
        <p:spPr>
          <a:xfrm>
            <a:off x="2909047" y="3011666"/>
            <a:ext cx="1801906" cy="780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Bevosita</a:t>
            </a:r>
            <a:r>
              <a:rPr lang="en-US" b="1" dirty="0" smtClean="0"/>
              <a:t> </a:t>
            </a:r>
            <a:r>
              <a:rPr lang="en-US" b="1" dirty="0" err="1" smtClean="0"/>
              <a:t>ish</a:t>
            </a:r>
            <a:r>
              <a:rPr lang="en-US" b="1" dirty="0" smtClean="0"/>
              <a:t> </a:t>
            </a:r>
            <a:r>
              <a:rPr lang="en-US" b="1" dirty="0" err="1" smtClean="0"/>
              <a:t>haqi</a:t>
            </a:r>
            <a:endParaRPr lang="ru-RU" b="1" dirty="0"/>
          </a:p>
        </p:txBody>
      </p:sp>
      <p:sp>
        <p:nvSpPr>
          <p:cNvPr id="21" name="Rectangle 20"/>
          <p:cNvSpPr/>
          <p:nvPr/>
        </p:nvSpPr>
        <p:spPr>
          <a:xfrm>
            <a:off x="5360894" y="2995372"/>
            <a:ext cx="1801906" cy="7969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O‘zgaruvchan</a:t>
            </a:r>
            <a:r>
              <a:rPr lang="en-US" b="1" dirty="0" smtClean="0"/>
              <a:t> </a:t>
            </a:r>
            <a:r>
              <a:rPr lang="en-US" b="1" dirty="0" err="1"/>
              <a:t>ustama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endParaRPr lang="ru-RU" b="1" dirty="0"/>
          </a:p>
        </p:txBody>
      </p:sp>
      <p:sp>
        <p:nvSpPr>
          <p:cNvPr id="23" name="Rectangle 22"/>
          <p:cNvSpPr/>
          <p:nvPr/>
        </p:nvSpPr>
        <p:spPr>
          <a:xfrm>
            <a:off x="7812740" y="2995372"/>
            <a:ext cx="2371165" cy="7969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O‘zgarmas</a:t>
            </a:r>
            <a:r>
              <a:rPr lang="en-US" b="1" dirty="0"/>
              <a:t> </a:t>
            </a:r>
            <a:r>
              <a:rPr lang="en-US" b="1" dirty="0" err="1"/>
              <a:t>ustama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endParaRPr lang="ru-RU" b="1" dirty="0"/>
          </a:p>
        </p:txBody>
      </p:sp>
      <p:cxnSp>
        <p:nvCxnSpPr>
          <p:cNvPr id="24" name="Straight Arrow Connector 23"/>
          <p:cNvCxnSpPr>
            <a:stCxn id="3" idx="2"/>
            <a:endCxn id="4" idx="0"/>
          </p:cNvCxnSpPr>
          <p:nvPr/>
        </p:nvCxnSpPr>
        <p:spPr>
          <a:xfrm flipH="1">
            <a:off x="1305764" y="2528047"/>
            <a:ext cx="1377951" cy="4673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3" idx="2"/>
            <a:endCxn id="20" idx="0"/>
          </p:cNvCxnSpPr>
          <p:nvPr/>
        </p:nvCxnSpPr>
        <p:spPr>
          <a:xfrm>
            <a:off x="2683715" y="2528047"/>
            <a:ext cx="1126285" cy="4836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8" idx="2"/>
            <a:endCxn id="21" idx="0"/>
          </p:cNvCxnSpPr>
          <p:nvPr/>
        </p:nvCxnSpPr>
        <p:spPr>
          <a:xfrm flipH="1">
            <a:off x="6261847" y="2564534"/>
            <a:ext cx="1178284" cy="4308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8" idx="2"/>
            <a:endCxn id="23" idx="0"/>
          </p:cNvCxnSpPr>
          <p:nvPr/>
        </p:nvCxnSpPr>
        <p:spPr>
          <a:xfrm>
            <a:off x="7440131" y="2564534"/>
            <a:ext cx="1558192" cy="4308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Plus 30"/>
          <p:cNvSpPr/>
          <p:nvPr/>
        </p:nvSpPr>
        <p:spPr>
          <a:xfrm>
            <a:off x="2404782" y="3168902"/>
            <a:ext cx="358588" cy="46616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Plus 31"/>
          <p:cNvSpPr/>
          <p:nvPr/>
        </p:nvSpPr>
        <p:spPr>
          <a:xfrm>
            <a:off x="4851945" y="3182471"/>
            <a:ext cx="358588" cy="46616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Plus 32"/>
          <p:cNvSpPr/>
          <p:nvPr/>
        </p:nvSpPr>
        <p:spPr>
          <a:xfrm>
            <a:off x="7308476" y="3201502"/>
            <a:ext cx="358588" cy="46616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Rectangle 33"/>
          <p:cNvSpPr/>
          <p:nvPr/>
        </p:nvSpPr>
        <p:spPr>
          <a:xfrm>
            <a:off x="7819667" y="3852784"/>
            <a:ext cx="259011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/>
              <a:t>Doimiy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ustama</a:t>
            </a:r>
            <a:r>
              <a:rPr lang="en-US" sz="1400" dirty="0"/>
              <a:t> </a:t>
            </a:r>
            <a:r>
              <a:rPr lang="en-US" sz="1400" dirty="0" err="1"/>
              <a:t>xarajatlari</a:t>
            </a:r>
            <a:r>
              <a:rPr lang="en-US" sz="1400" dirty="0"/>
              <a:t> - </a:t>
            </a:r>
            <a:r>
              <a:rPr lang="en-US" sz="1400" dirty="0" err="1"/>
              <a:t>bu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hajmidan</a:t>
            </a:r>
            <a:r>
              <a:rPr lang="en-US" sz="1400" dirty="0"/>
              <a:t> </a:t>
            </a:r>
            <a:r>
              <a:rPr lang="en-US" sz="1400" dirty="0" err="1"/>
              <a:t>qat’iy</a:t>
            </a:r>
            <a:r>
              <a:rPr lang="en-US" sz="1400" dirty="0"/>
              <a:t> </a:t>
            </a:r>
            <a:r>
              <a:rPr lang="en-US" sz="1400" dirty="0" err="1"/>
              <a:t>nazar</a:t>
            </a:r>
            <a:r>
              <a:rPr lang="en-US" sz="1400" dirty="0"/>
              <a:t> </a:t>
            </a:r>
            <a:r>
              <a:rPr lang="en-US" sz="1400" dirty="0" err="1"/>
              <a:t>o‘zgarmas</a:t>
            </a:r>
            <a:r>
              <a:rPr lang="en-US" sz="1400" dirty="0"/>
              <a:t> </a:t>
            </a:r>
            <a:r>
              <a:rPr lang="en-US" sz="1400" dirty="0" err="1"/>
              <a:t>bo‘lib</a:t>
            </a:r>
            <a:r>
              <a:rPr lang="en-US" sz="1400" dirty="0"/>
              <a:t> </a:t>
            </a:r>
            <a:r>
              <a:rPr lang="en-US" sz="1400" dirty="0" err="1"/>
              <a:t>qoladigan</a:t>
            </a:r>
            <a:r>
              <a:rPr lang="en-US" sz="1400" dirty="0"/>
              <a:t> </a:t>
            </a:r>
            <a:r>
              <a:rPr lang="en-US" sz="1400" dirty="0" err="1"/>
              <a:t>bilvosita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xarajatlaridir</a:t>
            </a:r>
            <a:r>
              <a:rPr lang="en-US" sz="1400" dirty="0"/>
              <a:t> (</a:t>
            </a:r>
            <a:r>
              <a:rPr lang="en-US" sz="1400" dirty="0" err="1"/>
              <a:t>masalan</a:t>
            </a:r>
            <a:r>
              <a:rPr lang="en-US" sz="1400" dirty="0"/>
              <a:t> </a:t>
            </a:r>
            <a:r>
              <a:rPr lang="en-US" sz="1400" dirty="0" err="1"/>
              <a:t>zavod</a:t>
            </a:r>
            <a:r>
              <a:rPr lang="en-US" sz="1400" dirty="0"/>
              <a:t> </a:t>
            </a:r>
            <a:r>
              <a:rPr lang="en-US" sz="1400" dirty="0" err="1"/>
              <a:t>binosi</a:t>
            </a:r>
            <a:r>
              <a:rPr lang="en-US" sz="1400" dirty="0"/>
              <a:t> </a:t>
            </a:r>
            <a:r>
              <a:rPr lang="en-US" sz="1400" dirty="0" err="1"/>
              <a:t>ijara</a:t>
            </a:r>
            <a:r>
              <a:rPr lang="en-US" sz="1400" dirty="0"/>
              <a:t> </a:t>
            </a:r>
            <a:r>
              <a:rPr lang="en-US" sz="1400" dirty="0" err="1"/>
              <a:t>xaqi</a:t>
            </a:r>
            <a:r>
              <a:rPr lang="en-US" sz="1400" dirty="0"/>
              <a:t> </a:t>
            </a:r>
            <a:r>
              <a:rPr lang="en-US" sz="1400" dirty="0" err="1"/>
              <a:t>yoki</a:t>
            </a:r>
            <a:r>
              <a:rPr lang="en-US" sz="1400" dirty="0"/>
              <a:t> </a:t>
            </a:r>
            <a:r>
              <a:rPr lang="en-US" sz="1400" dirty="0" err="1"/>
              <a:t>amortizatsiyasi</a:t>
            </a:r>
            <a:r>
              <a:rPr lang="en-US" sz="1400" dirty="0"/>
              <a:t>)</a:t>
            </a:r>
            <a:endParaRPr lang="ru-RU" sz="1400" dirty="0"/>
          </a:p>
        </p:txBody>
      </p:sp>
      <p:sp>
        <p:nvSpPr>
          <p:cNvPr id="36" name="Rectangle 35"/>
          <p:cNvSpPr/>
          <p:nvPr/>
        </p:nvSpPr>
        <p:spPr>
          <a:xfrm>
            <a:off x="5354171" y="3852784"/>
            <a:ext cx="231289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/>
              <a:t>O‘zgaruvchan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ustama</a:t>
            </a:r>
            <a:r>
              <a:rPr lang="en-US" sz="1400" dirty="0"/>
              <a:t> </a:t>
            </a:r>
            <a:r>
              <a:rPr lang="en-US" sz="1400" dirty="0" err="1"/>
              <a:t>xarajatlari</a:t>
            </a:r>
            <a:r>
              <a:rPr lang="en-US" sz="1400" dirty="0"/>
              <a:t> </a:t>
            </a:r>
            <a:r>
              <a:rPr lang="en-US" sz="1400" dirty="0" err="1"/>
              <a:t>bu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hajmiga</a:t>
            </a:r>
            <a:r>
              <a:rPr lang="en-US" sz="1400" dirty="0"/>
              <a:t> </a:t>
            </a:r>
            <a:r>
              <a:rPr lang="en-US" sz="1400" dirty="0" err="1"/>
              <a:t>to‘g‘ridan-to‘g‘ri</a:t>
            </a:r>
            <a:r>
              <a:rPr lang="en-US" sz="1400" dirty="0"/>
              <a:t> </a:t>
            </a:r>
            <a:r>
              <a:rPr lang="en-US" sz="1400" dirty="0" err="1"/>
              <a:t>bog‘liqlikda</a:t>
            </a:r>
            <a:r>
              <a:rPr lang="en-US" sz="1400" dirty="0"/>
              <a:t> </a:t>
            </a:r>
            <a:r>
              <a:rPr lang="en-US" sz="1400" dirty="0" err="1"/>
              <a:t>o‘zgaradigan</a:t>
            </a:r>
            <a:r>
              <a:rPr lang="en-US" sz="1400" dirty="0"/>
              <a:t> </a:t>
            </a:r>
            <a:r>
              <a:rPr lang="en-US" sz="1400" dirty="0" err="1"/>
              <a:t>bilvosita</a:t>
            </a:r>
            <a:r>
              <a:rPr lang="en-US" sz="1400" dirty="0"/>
              <a:t> </a:t>
            </a:r>
            <a:r>
              <a:rPr lang="en-US" sz="1400" dirty="0" err="1"/>
              <a:t>ishlab</a:t>
            </a:r>
            <a:r>
              <a:rPr lang="en-US" sz="1400" dirty="0"/>
              <a:t> </a:t>
            </a:r>
            <a:r>
              <a:rPr lang="en-US" sz="1400" dirty="0" err="1"/>
              <a:t>chiqarish</a:t>
            </a:r>
            <a:r>
              <a:rPr lang="en-US" sz="1400" dirty="0"/>
              <a:t> </a:t>
            </a:r>
            <a:r>
              <a:rPr lang="en-US" sz="1400" dirty="0" err="1"/>
              <a:t>xarajatlaridir</a:t>
            </a:r>
            <a:r>
              <a:rPr lang="en-US" sz="1400" dirty="0"/>
              <a:t> (</a:t>
            </a:r>
            <a:r>
              <a:rPr lang="en-US" sz="1400" dirty="0" err="1"/>
              <a:t>masalan</a:t>
            </a:r>
            <a:r>
              <a:rPr lang="en-US" sz="1400" dirty="0"/>
              <a:t> </a:t>
            </a:r>
            <a:r>
              <a:rPr lang="en-US" sz="1400" dirty="0" err="1"/>
              <a:t>bilvosita</a:t>
            </a:r>
            <a:r>
              <a:rPr lang="en-US" sz="1400" dirty="0"/>
              <a:t> </a:t>
            </a:r>
            <a:r>
              <a:rPr lang="en-US" sz="1400" dirty="0" err="1"/>
              <a:t>materiallar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bilvosita</a:t>
            </a:r>
            <a:r>
              <a:rPr lang="en-US" sz="1400" dirty="0"/>
              <a:t> </a:t>
            </a:r>
            <a:r>
              <a:rPr lang="en-US" sz="1400" dirty="0" err="1"/>
              <a:t>mehnat</a:t>
            </a:r>
            <a:r>
              <a:rPr lang="en-US" sz="1400" dirty="0"/>
              <a:t> </a:t>
            </a:r>
            <a:r>
              <a:rPr lang="en-US" sz="1400" dirty="0" err="1"/>
              <a:t>xarajatlari</a:t>
            </a:r>
            <a:r>
              <a:rPr lang="en-US" sz="1400" dirty="0"/>
              <a:t>)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9784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Sistematik</a:t>
            </a:r>
            <a:r>
              <a:rPr lang="en-US" sz="2800" b="1" dirty="0"/>
              <a:t> </a:t>
            </a:r>
            <a:r>
              <a:rPr lang="en-US" sz="2800" b="1" dirty="0" err="1"/>
              <a:t>tarzda</a:t>
            </a:r>
            <a:r>
              <a:rPr lang="en-US" sz="2800" b="1" dirty="0"/>
              <a:t> </a:t>
            </a:r>
            <a:r>
              <a:rPr lang="en-US" sz="2800" b="1" dirty="0" err="1"/>
              <a:t>taqsimlash</a:t>
            </a:r>
            <a:r>
              <a:rPr lang="en-US" sz="2800" b="1" dirty="0"/>
              <a:t> bu...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352422" y="1680679"/>
            <a:ext cx="1801906" cy="7969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O‘zgaruvchan</a:t>
            </a:r>
            <a:r>
              <a:rPr lang="en-US" b="1" dirty="0"/>
              <a:t> </a:t>
            </a:r>
            <a:r>
              <a:rPr lang="en-US" b="1" dirty="0" err="1"/>
              <a:t>ustama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endParaRPr lang="ru-RU" b="1" dirty="0"/>
          </a:p>
        </p:txBody>
      </p:sp>
      <p:sp>
        <p:nvSpPr>
          <p:cNvPr id="13" name="Rectangle 12"/>
          <p:cNvSpPr/>
          <p:nvPr/>
        </p:nvSpPr>
        <p:spPr>
          <a:xfrm>
            <a:off x="352422" y="3771014"/>
            <a:ext cx="1801906" cy="7969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O‘zgarmas</a:t>
            </a:r>
            <a:r>
              <a:rPr lang="en-US" b="1" dirty="0"/>
              <a:t> </a:t>
            </a:r>
            <a:r>
              <a:rPr lang="en-US" b="1" dirty="0" err="1"/>
              <a:t>ustama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endParaRPr lang="ru-RU" b="1" dirty="0"/>
          </a:p>
        </p:txBody>
      </p:sp>
      <p:sp>
        <p:nvSpPr>
          <p:cNvPr id="15" name="Объект 4"/>
          <p:cNvSpPr txBox="1">
            <a:spLocks/>
          </p:cNvSpPr>
          <p:nvPr/>
        </p:nvSpPr>
        <p:spPr>
          <a:xfrm>
            <a:off x="2382182" y="1404939"/>
            <a:ext cx="9809818" cy="37771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err="1"/>
              <a:t>O‘zgaruvchan</a:t>
            </a:r>
            <a:r>
              <a:rPr lang="en-US" sz="2000" dirty="0"/>
              <a:t> </a:t>
            </a:r>
            <a:r>
              <a:rPr lang="en-US" sz="2000" dirty="0" err="1"/>
              <a:t>ustama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xarajatlarini</a:t>
            </a:r>
            <a:r>
              <a:rPr lang="en-US" sz="2000" dirty="0"/>
              <a:t> </a:t>
            </a:r>
            <a:r>
              <a:rPr lang="en-US" sz="2000" dirty="0" err="1"/>
              <a:t>h</a:t>
            </a:r>
            <a:r>
              <a:rPr lang="en-US" sz="2000" dirty="0" err="1" smtClean="0"/>
              <a:t>aqiqatda</a:t>
            </a:r>
            <a:r>
              <a:rPr lang="en-US" sz="2000" dirty="0" smtClean="0"/>
              <a:t> </a:t>
            </a:r>
            <a:r>
              <a:rPr lang="en-US" sz="2000" dirty="0" err="1"/>
              <a:t>foydalanganiga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taqsimlang</a:t>
            </a:r>
            <a:r>
              <a:rPr lang="en-US" sz="2000" b="1" dirty="0" smtClean="0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uz-Cyrl-UZ" sz="2000" dirty="0"/>
          </a:p>
          <a:p>
            <a:endParaRPr lang="uz-Cyrl-UZ" sz="2000" dirty="0" smtClean="0"/>
          </a:p>
          <a:p>
            <a:endParaRPr lang="uz-Cyrl-UZ" sz="2000" dirty="0"/>
          </a:p>
          <a:p>
            <a:r>
              <a:rPr lang="en-US" sz="2000" dirty="0" err="1"/>
              <a:t>O‘zgarmas</a:t>
            </a:r>
            <a:r>
              <a:rPr lang="en-US" sz="2000" dirty="0"/>
              <a:t> </a:t>
            </a:r>
            <a:r>
              <a:rPr lang="en-US" sz="2000" dirty="0" err="1"/>
              <a:t>ustama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xarajatlarini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ob’ektlarining</a:t>
            </a:r>
            <a:r>
              <a:rPr lang="en-US" sz="2000" dirty="0"/>
              <a:t> normal </a:t>
            </a:r>
            <a:r>
              <a:rPr lang="en-US" sz="2000" dirty="0" err="1"/>
              <a:t>quvvatiga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taqsimlang</a:t>
            </a:r>
            <a:r>
              <a:rPr lang="en-US" sz="2000" dirty="0" smtClean="0"/>
              <a:t>.</a:t>
            </a:r>
          </a:p>
          <a:p>
            <a:endParaRPr lang="en-US" sz="2000" b="1" dirty="0">
              <a:solidFill>
                <a:srgbClr val="FF0000"/>
              </a:solidFill>
            </a:endParaRPr>
          </a:p>
          <a:p>
            <a:pPr marL="450850" indent="0"/>
            <a:r>
              <a:rPr lang="en-US" sz="2000" b="1" dirty="0" smtClean="0">
                <a:solidFill>
                  <a:srgbClr val="FF0000"/>
                </a:solidFill>
              </a:rPr>
              <a:t>    </a:t>
            </a:r>
            <a:r>
              <a:rPr lang="en-US" sz="1800" b="1" dirty="0" err="1" smtClean="0">
                <a:solidFill>
                  <a:srgbClr val="FF0000"/>
                </a:solidFill>
              </a:rPr>
              <a:t>O‘zgarmas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ustama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ishlab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chiqarish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xarajatlarini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ishlab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chiqarish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ob’ektlarining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>
                <a:solidFill>
                  <a:srgbClr val="FF0000"/>
                </a:solidFill>
              </a:rPr>
              <a:t>normal </a:t>
            </a:r>
            <a:r>
              <a:rPr lang="en-US" sz="1800" b="1" dirty="0" err="1">
                <a:solidFill>
                  <a:srgbClr val="FF0000"/>
                </a:solidFill>
              </a:rPr>
              <a:t>quvvatiga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qarab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taqsimlang</a:t>
            </a:r>
            <a:r>
              <a:rPr lang="en-US" sz="1800" b="1" dirty="0" smtClean="0">
                <a:solidFill>
                  <a:srgbClr val="FF0000"/>
                </a:solidFill>
              </a:rPr>
              <a:t>. </a:t>
            </a:r>
            <a:r>
              <a:rPr lang="en-US" sz="1800" b="1" dirty="0">
                <a:solidFill>
                  <a:srgbClr val="1B3C59"/>
                </a:solidFill>
              </a:rPr>
              <a:t>=&gt;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>
                <a:solidFill>
                  <a:srgbClr val="FF0000"/>
                </a:solidFill>
              </a:rPr>
              <a:t>Normal </a:t>
            </a:r>
            <a:r>
              <a:rPr lang="en-US" sz="1800" b="1" dirty="0" err="1">
                <a:solidFill>
                  <a:srgbClr val="FF0000"/>
                </a:solidFill>
              </a:rPr>
              <a:t>sharoitda</a:t>
            </a:r>
            <a:r>
              <a:rPr lang="en-US" sz="1800" b="1" dirty="0">
                <a:solidFill>
                  <a:srgbClr val="FF0000"/>
                </a:solidFill>
              </a:rPr>
              <a:t>, </a:t>
            </a:r>
            <a:r>
              <a:rPr lang="en-US" sz="1800" b="1" dirty="0" err="1">
                <a:solidFill>
                  <a:srgbClr val="FF0000"/>
                </a:solidFill>
              </a:rPr>
              <a:t>vaqtni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rejalashtirilgan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ta’mirlash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vaqtiga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kamaytiring</a:t>
            </a:r>
            <a:endParaRPr lang="en-US" sz="1800" b="1" dirty="0">
              <a:solidFill>
                <a:srgbClr val="FF0000"/>
              </a:solidFill>
            </a:endParaRPr>
          </a:p>
          <a:p>
            <a:pPr marL="447675" indent="0"/>
            <a:r>
              <a:rPr lang="en-US" sz="1800" b="1" dirty="0" smtClean="0">
                <a:solidFill>
                  <a:srgbClr val="FF0000"/>
                </a:solidFill>
              </a:rPr>
              <a:t>    </a:t>
            </a:r>
            <a:r>
              <a:rPr lang="uz-Cyrl-UZ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>
                <a:solidFill>
                  <a:srgbClr val="FF0000"/>
                </a:solidFill>
              </a:rPr>
              <a:t>Agar </a:t>
            </a:r>
            <a:r>
              <a:rPr lang="en-US" sz="1800" b="1" dirty="0" err="1">
                <a:solidFill>
                  <a:srgbClr val="FF0000"/>
                </a:solidFill>
              </a:rPr>
              <a:t>normadan</a:t>
            </a:r>
            <a:r>
              <a:rPr lang="en-US" sz="1800" b="1" dirty="0">
                <a:solidFill>
                  <a:srgbClr val="FF0000"/>
                </a:solidFill>
              </a:rPr>
              <a:t> past </a:t>
            </a:r>
            <a:r>
              <a:rPr lang="en-US" sz="1800" b="1" dirty="0" err="1">
                <a:solidFill>
                  <a:srgbClr val="FF0000"/>
                </a:solidFill>
              </a:rPr>
              <a:t>ishlab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chiqarish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>
                <a:solidFill>
                  <a:srgbClr val="1B3C59"/>
                </a:solidFill>
              </a:rPr>
              <a:t>=&gt;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Ko‘p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taqsimlab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yuborish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yo‘q</a:t>
            </a:r>
            <a:r>
              <a:rPr lang="en-US" sz="1800" b="1" dirty="0">
                <a:solidFill>
                  <a:srgbClr val="1B3C59"/>
                </a:solidFill>
              </a:rPr>
              <a:t>=&gt;</a:t>
            </a:r>
            <a:r>
              <a:rPr lang="en-US" sz="1800" b="1" dirty="0">
                <a:solidFill>
                  <a:srgbClr val="FF0000"/>
                </a:solidFill>
              </a:rPr>
              <a:t/>
            </a:r>
            <a:br>
              <a:rPr lang="en-US" sz="1800" b="1" dirty="0">
                <a:solidFill>
                  <a:srgbClr val="FF0000"/>
                </a:solidFill>
              </a:rPr>
            </a:br>
            <a:r>
              <a:rPr lang="en-US" sz="1800" b="1" dirty="0" err="1">
                <a:solidFill>
                  <a:srgbClr val="FF0000"/>
                </a:solidFill>
              </a:rPr>
              <a:t>taqsimlanmaydigan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o‘zgarmas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xarajat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moliyaviy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natijalarga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olib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boriladi</a:t>
            </a:r>
            <a:endParaRPr lang="en-US" sz="1800" b="1" dirty="0">
              <a:solidFill>
                <a:srgbClr val="FF0000"/>
              </a:solidFill>
            </a:endParaRPr>
          </a:p>
          <a:p>
            <a:pPr marL="447675" indent="0"/>
            <a:r>
              <a:rPr lang="en-US" sz="1800" b="1" dirty="0" smtClean="0">
                <a:solidFill>
                  <a:srgbClr val="FF0000"/>
                </a:solidFill>
              </a:rPr>
              <a:t>     Agar </a:t>
            </a:r>
            <a:r>
              <a:rPr lang="en-US" sz="1800" b="1" dirty="0" err="1">
                <a:solidFill>
                  <a:srgbClr val="FF0000"/>
                </a:solidFill>
              </a:rPr>
              <a:t>normadan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ortiq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ishlab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chiqarish</a:t>
            </a:r>
            <a:r>
              <a:rPr lang="en-US" sz="1800" b="1" dirty="0">
                <a:solidFill>
                  <a:srgbClr val="1B3C59"/>
                </a:solidFill>
              </a:rPr>
              <a:t>=&gt; </a:t>
            </a:r>
            <a:r>
              <a:rPr lang="en-US" sz="1800" b="1" dirty="0" err="1">
                <a:solidFill>
                  <a:srgbClr val="FF0000"/>
                </a:solidFill>
              </a:rPr>
              <a:t>Taqsimlash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kamaytiriladi</a:t>
            </a:r>
            <a:endParaRPr lang="en-US" sz="1800" b="1" dirty="0">
              <a:solidFill>
                <a:srgbClr val="FF0000"/>
              </a:solidFill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3077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Non </a:t>
            </a:r>
            <a:r>
              <a:rPr lang="en-US" sz="2800" dirty="0" err="1"/>
              <a:t>tannarxi</a:t>
            </a:r>
            <a:r>
              <a:rPr lang="en-US" sz="2800" dirty="0"/>
              <a:t> </a:t>
            </a:r>
            <a:r>
              <a:rPr lang="en-US" sz="2800" dirty="0" err="1"/>
              <a:t>qancha</a:t>
            </a:r>
            <a:r>
              <a:rPr lang="en-US" sz="2800" dirty="0"/>
              <a:t>?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050" name="Picture 2" descr="Солнце&quot; из тандыра: как пекут лепешки оби н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90" y="1523999"/>
            <a:ext cx="6096000" cy="4392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ъект 4"/>
          <p:cNvSpPr txBox="1">
            <a:spLocks/>
          </p:cNvSpPr>
          <p:nvPr/>
        </p:nvSpPr>
        <p:spPr>
          <a:xfrm>
            <a:off x="6372691" y="1523999"/>
            <a:ext cx="5131922" cy="4975413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buNone/>
            </a:pPr>
            <a:r>
              <a:rPr lang="en-US" dirty="0"/>
              <a:t>XYZ </a:t>
            </a:r>
            <a:r>
              <a:rPr lang="en-US" dirty="0" err="1"/>
              <a:t>korxonasi</a:t>
            </a:r>
            <a:r>
              <a:rPr lang="en-US" dirty="0"/>
              <a:t> non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oylik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 smtClean="0"/>
              <a:t>:</a:t>
            </a:r>
          </a:p>
          <a:p>
            <a:pPr marL="623888" indent="-260350" algn="just" fontAlgn="base"/>
            <a:r>
              <a:rPr lang="en-US" dirty="0" err="1"/>
              <a:t>Maksimum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</a:t>
            </a:r>
            <a:r>
              <a:rPr lang="en-US" dirty="0"/>
              <a:t>: 1 200 </a:t>
            </a:r>
            <a:r>
              <a:rPr lang="en-US" dirty="0" smtClean="0"/>
              <a:t>ta</a:t>
            </a:r>
          </a:p>
          <a:p>
            <a:pPr marL="623888" indent="-260350" algn="just" fontAlgn="base"/>
            <a:r>
              <a:rPr lang="en-US" dirty="0"/>
              <a:t>Normal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</a:t>
            </a:r>
            <a:r>
              <a:rPr lang="en-US" dirty="0"/>
              <a:t>: 1 000 </a:t>
            </a:r>
            <a:r>
              <a:rPr lang="en-US" dirty="0" smtClean="0"/>
              <a:t>ta</a:t>
            </a:r>
          </a:p>
          <a:p>
            <a:pPr marL="623888" indent="-260350" algn="just" fontAlgn="base"/>
            <a:r>
              <a:rPr lang="en-US" dirty="0" err="1" smtClean="0"/>
              <a:t>Ziravor</a:t>
            </a:r>
            <a:r>
              <a:rPr lang="en-US" dirty="0"/>
              <a:t>, </a:t>
            </a:r>
            <a:r>
              <a:rPr lang="en-US" dirty="0" err="1"/>
              <a:t>tuz</a:t>
            </a:r>
            <a:r>
              <a:rPr lang="en-US" dirty="0"/>
              <a:t>, un </a:t>
            </a:r>
            <a:r>
              <a:rPr lang="en-US" dirty="0" err="1"/>
              <a:t>xarajatlari</a:t>
            </a:r>
            <a:r>
              <a:rPr lang="en-US" dirty="0"/>
              <a:t>: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birlikka</a:t>
            </a:r>
            <a:r>
              <a:rPr lang="en-US" dirty="0"/>
              <a:t> 600 </a:t>
            </a:r>
            <a:r>
              <a:rPr lang="en-US" dirty="0" smtClean="0"/>
              <a:t>sum</a:t>
            </a:r>
          </a:p>
          <a:p>
            <a:pPr marL="623888" indent="-260350" algn="just" fontAlgn="base"/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/>
              <a:t>yoqilg‘i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: </a:t>
            </a:r>
            <a:r>
              <a:rPr lang="en-US" dirty="0" err="1"/>
              <a:t>oyiga</a:t>
            </a:r>
            <a:r>
              <a:rPr lang="en-US" dirty="0"/>
              <a:t> 1 200 000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smtClean="0"/>
              <a:t>Non </a:t>
            </a:r>
            <a:r>
              <a:rPr lang="en-US" dirty="0" err="1"/>
              <a:t>yopuvchi</a:t>
            </a:r>
            <a:r>
              <a:rPr lang="en-US" dirty="0"/>
              <a:t> 3 </a:t>
            </a:r>
            <a:r>
              <a:rPr lang="en-US" dirty="0" err="1"/>
              <a:t>nonvoy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xaqi</a:t>
            </a:r>
            <a:r>
              <a:rPr lang="en-US" dirty="0"/>
              <a:t> : </a:t>
            </a:r>
            <a:r>
              <a:rPr lang="en-US" dirty="0" err="1"/>
              <a:t>oyiga</a:t>
            </a:r>
            <a:r>
              <a:rPr lang="en-US" dirty="0"/>
              <a:t> </a:t>
            </a:r>
            <a:r>
              <a:rPr lang="en-US" dirty="0" err="1"/>
              <a:t>jami</a:t>
            </a:r>
            <a:r>
              <a:rPr lang="en-US" dirty="0"/>
              <a:t> 1 500 000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menejeri</a:t>
            </a:r>
            <a:r>
              <a:rPr lang="en-US" dirty="0"/>
              <a:t>: </a:t>
            </a:r>
            <a:r>
              <a:rPr lang="en-US" dirty="0" err="1"/>
              <a:t>oyiga</a:t>
            </a:r>
            <a:r>
              <a:rPr lang="en-US" dirty="0"/>
              <a:t> 1 000 000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err="1" smtClean="0"/>
              <a:t>Direktor</a:t>
            </a:r>
            <a:r>
              <a:rPr lang="en-US" dirty="0" smtClean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xaqi</a:t>
            </a:r>
            <a:r>
              <a:rPr lang="en-US" dirty="0"/>
              <a:t> : </a:t>
            </a:r>
            <a:r>
              <a:rPr lang="en-US" dirty="0" err="1"/>
              <a:t>oyiga</a:t>
            </a:r>
            <a:r>
              <a:rPr lang="en-US" dirty="0"/>
              <a:t> 1 500 000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err="1" smtClean="0"/>
              <a:t>Nonvoyxona</a:t>
            </a:r>
            <a:r>
              <a:rPr lang="en-US" dirty="0" smtClean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xarajati</a:t>
            </a:r>
            <a:r>
              <a:rPr lang="en-US" dirty="0"/>
              <a:t>: </a:t>
            </a:r>
            <a:r>
              <a:rPr lang="en-US" dirty="0" err="1"/>
              <a:t>oyiga</a:t>
            </a:r>
            <a:r>
              <a:rPr lang="en-US" dirty="0"/>
              <a:t> 100 000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err="1" smtClean="0"/>
              <a:t>O‘rash</a:t>
            </a:r>
            <a:r>
              <a:rPr lang="en-US" dirty="0" smtClean="0"/>
              <a:t>(</a:t>
            </a:r>
            <a:r>
              <a:rPr lang="en-US" dirty="0" err="1" smtClean="0"/>
              <a:t>upakovka</a:t>
            </a:r>
            <a:r>
              <a:rPr lang="en-US" dirty="0"/>
              <a:t>) </a:t>
            </a:r>
            <a:r>
              <a:rPr lang="en-US" dirty="0" err="1"/>
              <a:t>xarajati</a:t>
            </a:r>
            <a:r>
              <a:rPr lang="en-US" dirty="0"/>
              <a:t>: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birlikka</a:t>
            </a:r>
            <a:r>
              <a:rPr lang="en-US" dirty="0"/>
              <a:t> 200 </a:t>
            </a:r>
            <a:r>
              <a:rPr lang="en-US" dirty="0" err="1" smtClean="0"/>
              <a:t>so‘m</a:t>
            </a:r>
            <a:endParaRPr lang="en-US" dirty="0" smtClean="0"/>
          </a:p>
          <a:p>
            <a:pPr marL="623888" indent="-260350" algn="just" fontAlgn="base"/>
            <a:r>
              <a:rPr lang="en-US" dirty="0" err="1" smtClean="0"/>
              <a:t>Tayyor</a:t>
            </a:r>
            <a:r>
              <a:rPr lang="en-US" dirty="0" smtClean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: </a:t>
            </a:r>
            <a:r>
              <a:rPr lang="en-US" dirty="0" err="1"/>
              <a:t>oyiga</a:t>
            </a:r>
            <a:r>
              <a:rPr lang="en-US" dirty="0"/>
              <a:t> 150 000 </a:t>
            </a:r>
            <a:r>
              <a:rPr lang="en-US" dirty="0" err="1" smtClean="0"/>
              <a:t>so‘m</a:t>
            </a:r>
            <a:r>
              <a:rPr lang="en-US" dirty="0" smtClean="0"/>
              <a:t>.</a:t>
            </a:r>
          </a:p>
          <a:p>
            <a:pPr marL="623888" indent="-260350" algn="just" fontAlgn="base"/>
            <a:r>
              <a:rPr lang="en-US" dirty="0" smtClean="0"/>
              <a:t>Marketing </a:t>
            </a:r>
            <a:r>
              <a:rPr lang="en-US" dirty="0" err="1"/>
              <a:t>xarajatlari</a:t>
            </a:r>
            <a:r>
              <a:rPr lang="en-US" dirty="0"/>
              <a:t> : </a:t>
            </a:r>
            <a:r>
              <a:rPr lang="en-US" dirty="0" err="1"/>
              <a:t>oyiga</a:t>
            </a:r>
            <a:r>
              <a:rPr lang="en-US" dirty="0"/>
              <a:t> 200 000 </a:t>
            </a:r>
            <a:r>
              <a:rPr lang="en-US" dirty="0" err="1" smtClean="0"/>
              <a:t>so‘m</a:t>
            </a:r>
            <a:r>
              <a:rPr lang="en-US" dirty="0" smtClean="0"/>
              <a:t>.</a:t>
            </a:r>
          </a:p>
          <a:p>
            <a:pPr marL="363538" indent="0" algn="just" fontAlgn="base">
              <a:buNone/>
            </a:pPr>
            <a:endParaRPr lang="en-US" dirty="0" smtClean="0"/>
          </a:p>
          <a:p>
            <a:pPr marL="0" indent="0" fontAlgn="base">
              <a:buNone/>
            </a:pPr>
            <a:r>
              <a:rPr lang="en-US" b="1" dirty="0" err="1"/>
              <a:t>Bitta</a:t>
            </a:r>
            <a:r>
              <a:rPr lang="en-US" b="1" dirty="0"/>
              <a:t> </a:t>
            </a:r>
            <a:r>
              <a:rPr lang="en-US" b="1" dirty="0" err="1"/>
              <a:t>nonni</a:t>
            </a:r>
            <a:r>
              <a:rPr lang="en-US" b="1" dirty="0"/>
              <a:t> </a:t>
            </a:r>
            <a:r>
              <a:rPr lang="en-US" b="1" dirty="0" err="1"/>
              <a:t>tannarxini</a:t>
            </a:r>
            <a:r>
              <a:rPr lang="en-US" b="1" dirty="0"/>
              <a:t> </a:t>
            </a:r>
            <a:r>
              <a:rPr lang="en-US" b="1" dirty="0" err="1"/>
              <a:t>hisoblang</a:t>
            </a:r>
            <a:r>
              <a:rPr lang="en-US" b="1" dirty="0"/>
              <a:t>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0976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Tannarxni</a:t>
            </a:r>
            <a:r>
              <a:rPr lang="en-US" sz="2800" b="1" dirty="0"/>
              <a:t> </a:t>
            </a:r>
            <a:r>
              <a:rPr lang="en-US" sz="2800" b="1" dirty="0" err="1"/>
              <a:t>hisoblash</a:t>
            </a:r>
            <a:r>
              <a:rPr lang="en-US" sz="2800" b="1" dirty="0"/>
              <a:t> </a:t>
            </a:r>
            <a:r>
              <a:rPr lang="en-US" sz="2800" b="1" dirty="0" err="1"/>
              <a:t>bo‘yicha</a:t>
            </a:r>
            <a:r>
              <a:rPr lang="en-US" sz="2800" b="1" dirty="0"/>
              <a:t> </a:t>
            </a:r>
            <a:r>
              <a:rPr lang="en-US" sz="2800" b="1" dirty="0" err="1" smtClean="0"/>
              <a:t>maslahat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882648" y="1365676"/>
            <a:ext cx="10621964" cy="43727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US" b="1" dirty="0" err="1"/>
              <a:t>Bevosita</a:t>
            </a:r>
            <a:r>
              <a:rPr lang="en-US" b="1" dirty="0"/>
              <a:t> </a:t>
            </a:r>
            <a:r>
              <a:rPr lang="en-US" b="1" dirty="0" err="1"/>
              <a:t>xarajatlarni</a:t>
            </a:r>
            <a:r>
              <a:rPr lang="en-US" b="1" dirty="0"/>
              <a:t> </a:t>
            </a:r>
            <a:r>
              <a:rPr lang="en-US" b="1" dirty="0" err="1" smtClean="0"/>
              <a:t>hisoblang</a:t>
            </a:r>
            <a:r>
              <a:rPr lang="en-US" b="1" dirty="0" smtClean="0"/>
              <a:t> </a:t>
            </a:r>
            <a:r>
              <a:rPr lang="en-US" dirty="0" smtClean="0"/>
              <a:t>(</a:t>
            </a:r>
            <a:r>
              <a:rPr lang="en-US" dirty="0" err="1"/>
              <a:t>masalliq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o‘rash</a:t>
            </a:r>
            <a:r>
              <a:rPr lang="en-US" dirty="0" smtClean="0"/>
              <a:t>)</a:t>
            </a:r>
          </a:p>
          <a:p>
            <a:pPr fontAlgn="base"/>
            <a:r>
              <a:rPr lang="en-US" dirty="0" err="1" smtClean="0"/>
              <a:t>Ustama</a:t>
            </a:r>
            <a:r>
              <a:rPr lang="en-US" dirty="0" smtClean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harajatlarini</a:t>
            </a:r>
            <a:r>
              <a:rPr lang="en-US" dirty="0"/>
              <a:t> normal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quvvatiga</a:t>
            </a:r>
            <a:r>
              <a:rPr lang="en-US" dirty="0"/>
              <a:t> </a:t>
            </a:r>
            <a:r>
              <a:rPr lang="en-US" dirty="0" err="1"/>
              <a:t>mutanosib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taqsimlang</a:t>
            </a:r>
            <a:r>
              <a:rPr lang="en-US" dirty="0"/>
              <a:t> (</a:t>
            </a:r>
            <a:r>
              <a:rPr lang="en-US" dirty="0" err="1"/>
              <a:t>Maksimal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 smtClean="0"/>
              <a:t>)</a:t>
            </a:r>
          </a:p>
          <a:p>
            <a:pPr fontAlgn="base"/>
            <a:r>
              <a:rPr lang="en-US" b="1" dirty="0"/>
              <a:t>Marketing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xarajatlarni</a:t>
            </a:r>
            <a:r>
              <a:rPr lang="en-US" b="1" dirty="0"/>
              <a:t> </a:t>
            </a:r>
            <a:r>
              <a:rPr lang="en-US" b="1" dirty="0" err="1"/>
              <a:t>xisobga</a:t>
            </a:r>
            <a:r>
              <a:rPr lang="en-US" b="1" dirty="0"/>
              <a:t> </a:t>
            </a:r>
            <a:r>
              <a:rPr lang="en-US" b="1" dirty="0" err="1" smtClean="0"/>
              <a:t>olmang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chunki</a:t>
            </a:r>
            <a:r>
              <a:rPr lang="en-US" dirty="0" smtClean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maxsulot</a:t>
            </a:r>
            <a:r>
              <a:rPr lang="en-US" dirty="0"/>
              <a:t> </a:t>
            </a:r>
            <a:r>
              <a:rPr lang="en-US" dirty="0" err="1"/>
              <a:t>tannarxiga</a:t>
            </a:r>
            <a:r>
              <a:rPr lang="en-US" dirty="0"/>
              <a:t> </a:t>
            </a:r>
            <a:r>
              <a:rPr lang="en-US" dirty="0" err="1" smtClean="0"/>
              <a:t>kirmaydi</a:t>
            </a:r>
            <a:r>
              <a:rPr lang="en-US" dirty="0" smtClean="0"/>
              <a:t>.</a:t>
            </a:r>
          </a:p>
          <a:p>
            <a:pPr fontAlgn="base"/>
            <a:r>
              <a:rPr lang="en-US" b="1" dirty="0" err="1" smtClean="0"/>
              <a:t>Saqlash</a:t>
            </a:r>
            <a:r>
              <a:rPr lang="en-US" b="1" dirty="0" smtClean="0"/>
              <a:t> </a:t>
            </a:r>
            <a:r>
              <a:rPr lang="en-US" b="1" dirty="0" err="1"/>
              <a:t>xarajatlarini</a:t>
            </a:r>
            <a:r>
              <a:rPr lang="en-US" b="1" dirty="0"/>
              <a:t> </a:t>
            </a:r>
            <a:r>
              <a:rPr lang="en-US" b="1" dirty="0" err="1"/>
              <a:t>xam</a:t>
            </a:r>
            <a:r>
              <a:rPr lang="en-US" b="1" dirty="0"/>
              <a:t> </a:t>
            </a:r>
            <a:r>
              <a:rPr lang="en-US" b="1" dirty="0" err="1"/>
              <a:t>tannarxga</a:t>
            </a:r>
            <a:r>
              <a:rPr lang="en-US" b="1" dirty="0"/>
              <a:t> </a:t>
            </a:r>
            <a:r>
              <a:rPr lang="en-US" b="1" dirty="0" err="1"/>
              <a:t>qo‘shmang</a:t>
            </a:r>
            <a:r>
              <a:rPr lang="en-US" dirty="0"/>
              <a:t>–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siklidagi</a:t>
            </a:r>
            <a:r>
              <a:rPr lang="en-US" dirty="0"/>
              <a:t> </a:t>
            </a:r>
            <a:r>
              <a:rPr lang="en-US" dirty="0" err="1"/>
              <a:t>xarajat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Bu </a:t>
            </a:r>
            <a:r>
              <a:rPr lang="en-US" dirty="0" err="1"/>
              <a:t>tayyor</a:t>
            </a:r>
            <a:r>
              <a:rPr lang="en-US" dirty="0"/>
              <a:t> </a:t>
            </a:r>
            <a:r>
              <a:rPr lang="en-US" dirty="0" err="1"/>
              <a:t>maxsulotni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xarajati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IAS 2 </a:t>
            </a:r>
            <a:r>
              <a:rPr lang="en-US" dirty="0" err="1"/>
              <a:t>standarti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xarajatni</a:t>
            </a:r>
            <a:r>
              <a:rPr lang="en-US" dirty="0"/>
              <a:t> </a:t>
            </a:r>
            <a:r>
              <a:rPr lang="en-US" dirty="0" err="1"/>
              <a:t>tannarxga</a:t>
            </a:r>
            <a:r>
              <a:rPr lang="en-US" dirty="0"/>
              <a:t> </a:t>
            </a:r>
            <a:r>
              <a:rPr lang="en-US" dirty="0" err="1"/>
              <a:t>qo‘shishga</a:t>
            </a:r>
            <a:r>
              <a:rPr lang="en-US" dirty="0"/>
              <a:t> </a:t>
            </a:r>
            <a:r>
              <a:rPr lang="en-US" dirty="0" err="1"/>
              <a:t>ruxsat</a:t>
            </a:r>
            <a:r>
              <a:rPr lang="en-US" dirty="0"/>
              <a:t> </a:t>
            </a:r>
            <a:r>
              <a:rPr lang="en-US" dirty="0" err="1" smtClean="0"/>
              <a:t>bermaydi</a:t>
            </a:r>
            <a:r>
              <a:rPr lang="en-US" dirty="0" smtClean="0"/>
              <a:t>.</a:t>
            </a:r>
          </a:p>
          <a:p>
            <a:pPr fontAlgn="base"/>
            <a:r>
              <a:rPr lang="en-US" b="1" dirty="0" err="1" smtClean="0"/>
              <a:t>Direktor</a:t>
            </a:r>
            <a:r>
              <a:rPr lang="en-US" b="1" dirty="0" smtClean="0"/>
              <a:t>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xaqini</a:t>
            </a:r>
            <a:r>
              <a:rPr lang="en-US" b="1" dirty="0"/>
              <a:t> </a:t>
            </a:r>
            <a:r>
              <a:rPr lang="en-US" b="1" dirty="0" err="1"/>
              <a:t>tannarxga</a:t>
            </a:r>
            <a:r>
              <a:rPr lang="en-US" b="1" dirty="0"/>
              <a:t> </a:t>
            </a:r>
            <a:r>
              <a:rPr lang="en-US" b="1" dirty="0" err="1"/>
              <a:t>qo‘shmang</a:t>
            </a:r>
            <a:r>
              <a:rPr lang="en-US" dirty="0"/>
              <a:t>–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ma’muriy</a:t>
            </a:r>
            <a:r>
              <a:rPr lang="en-US" dirty="0"/>
              <a:t> </a:t>
            </a:r>
            <a:r>
              <a:rPr lang="en-US" dirty="0" err="1"/>
              <a:t>xarajat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40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Masala </a:t>
            </a:r>
            <a:r>
              <a:rPr lang="en-US" sz="2800" dirty="0" err="1"/>
              <a:t>javobi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2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7788286"/>
              </p:ext>
            </p:extLst>
          </p:nvPr>
        </p:nvGraphicFramePr>
        <p:xfrm>
          <a:off x="1127123" y="1726346"/>
          <a:ext cx="9579428" cy="2996253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064000"/>
                <a:gridCol w="1872343"/>
                <a:gridCol w="1886857"/>
                <a:gridCol w="1756228"/>
              </a:tblGrid>
              <a:tr h="329721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 err="1" smtClean="0">
                          <a:effectLst/>
                        </a:rPr>
                        <a:t>Xarajatlar</a:t>
                      </a:r>
                      <a:endParaRPr lang="en-US" sz="1800" b="1" dirty="0">
                        <a:effectLst/>
                        <a:latin typeface="Lato"/>
                      </a:endParaRPr>
                    </a:p>
                  </a:txBody>
                  <a:tcPr marL="71288" marR="71288" marT="35644" marB="35644"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 smtClean="0">
                          <a:effectLst/>
                        </a:rPr>
                        <a:t>Jami </a:t>
                      </a:r>
                      <a:r>
                        <a:rPr lang="en-US" sz="1800" b="1" dirty="0" err="1" smtClean="0">
                          <a:effectLst/>
                        </a:rPr>
                        <a:t>xarajatlar</a:t>
                      </a:r>
                      <a:endParaRPr lang="en-US" sz="1800" b="1" dirty="0">
                        <a:effectLst/>
                        <a:latin typeface="Lato"/>
                      </a:endParaRPr>
                    </a:p>
                  </a:txBody>
                  <a:tcPr marL="71288" marR="71288" marT="35644" marB="35644"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 err="1" smtClean="0">
                          <a:effectLst/>
                        </a:rPr>
                        <a:t>Taqsimlash</a:t>
                      </a:r>
                      <a:endParaRPr lang="en-US" sz="1800" b="1" dirty="0">
                        <a:effectLst/>
                        <a:latin typeface="Lato"/>
                      </a:endParaRPr>
                    </a:p>
                  </a:txBody>
                  <a:tcPr marL="71288" marR="71288" marT="35644" marB="35644"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 b="1" dirty="0" err="1" smtClean="0">
                          <a:effectLst/>
                        </a:rPr>
                        <a:t>Bir</a:t>
                      </a:r>
                      <a:r>
                        <a:rPr lang="en-US" sz="1800" b="1" dirty="0" smtClean="0">
                          <a:effectLst/>
                        </a:rPr>
                        <a:t> </a:t>
                      </a:r>
                      <a:r>
                        <a:rPr lang="en-US" sz="1800" b="1" dirty="0" err="1" smtClean="0">
                          <a:effectLst/>
                        </a:rPr>
                        <a:t>birlik</a:t>
                      </a:r>
                      <a:endParaRPr lang="en-US" sz="1800" b="1" dirty="0">
                        <a:effectLst/>
                        <a:latin typeface="Lato"/>
                      </a:endParaRPr>
                    </a:p>
                  </a:txBody>
                  <a:tcPr marL="71288" marR="71288" marT="35644" marB="35644" anchor="ctr"/>
                </a:tc>
              </a:tr>
              <a:tr h="380106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Homashyolar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ziravor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un,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tuz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dirty="0">
                          <a:effectLst/>
                        </a:rPr>
                        <a:t>n/a</a:t>
                      </a:r>
                      <a:endParaRPr lang="en-US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dirty="0">
                          <a:effectLst/>
                        </a:rPr>
                        <a:t>n/a</a:t>
                      </a:r>
                      <a:endParaRPr lang="en-US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600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  <a:tr h="391886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Bilvosita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200 000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200 000/1 </a:t>
                      </a:r>
                      <a:r>
                        <a:rPr lang="ru-RU" sz="1800" dirty="0">
                          <a:effectLst/>
                        </a:rPr>
                        <a:t>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1 200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  <a:tr h="406400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Nonvoylar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haqi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500 000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500 000/1 </a:t>
                      </a:r>
                      <a:r>
                        <a:rPr lang="ru-RU" sz="1800" dirty="0">
                          <a:effectLst/>
                        </a:rPr>
                        <a:t>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1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1800" dirty="0" smtClean="0">
                          <a:effectLst/>
                        </a:rPr>
                        <a:t>500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  <a:tr h="435429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Ishlab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menejeri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haqi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000 000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>
                          <a:effectLst/>
                        </a:rPr>
                        <a:t>1 </a:t>
                      </a:r>
                      <a:r>
                        <a:rPr lang="ru-RU" sz="1800" dirty="0" smtClean="0">
                          <a:effectLst/>
                        </a:rPr>
                        <a:t>000 000/1 </a:t>
                      </a:r>
                      <a:r>
                        <a:rPr lang="ru-RU" sz="1800" dirty="0">
                          <a:effectLst/>
                        </a:rPr>
                        <a:t>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1</a:t>
                      </a:r>
                      <a:r>
                        <a:rPr lang="ru-RU" sz="1800" baseline="0" dirty="0" smtClean="0">
                          <a:effectLst/>
                        </a:rPr>
                        <a:t> 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  <a:tr h="324000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Elektr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energiyasi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100 000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dirty="0" smtClean="0">
                          <a:effectLst/>
                        </a:rPr>
                        <a:t>100 000/1 </a:t>
                      </a:r>
                      <a:r>
                        <a:rPr lang="ru-RU" sz="1800" dirty="0">
                          <a:effectLst/>
                        </a:rPr>
                        <a:t>000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z-Cyrl-UZ" sz="1800" b="0" dirty="0" smtClean="0">
                          <a:effectLst/>
                          <a:latin typeface="+mn-lt"/>
                        </a:rPr>
                        <a:t>100</a:t>
                      </a:r>
                      <a:endParaRPr lang="ru-RU" sz="1800" b="0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  <a:tr h="329721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O‘rash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xarajati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>
                          <a:effectLst/>
                        </a:rPr>
                        <a:t>n/a</a:t>
                      </a:r>
                      <a:endParaRPr lang="en-US" sz="1800" b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>
                          <a:effectLst/>
                        </a:rPr>
                        <a:t>n/a</a:t>
                      </a:r>
                      <a:endParaRPr lang="en-US" sz="1800" b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z-Cyrl-UZ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lang="ru-RU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1288" marR="71288" marT="35644" marB="35644"/>
                </a:tc>
              </a:tr>
              <a:tr h="329721"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1" dirty="0" err="1" smtClean="0">
                          <a:effectLst/>
                          <a:latin typeface="+mn-lt"/>
                        </a:rPr>
                        <a:t>Bir</a:t>
                      </a:r>
                      <a:r>
                        <a:rPr lang="en-US" sz="1800" b="1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1" baseline="0" dirty="0" err="1" smtClean="0">
                          <a:effectLst/>
                          <a:latin typeface="+mn-lt"/>
                        </a:rPr>
                        <a:t>birlik</a:t>
                      </a:r>
                      <a:r>
                        <a:rPr lang="en-US" sz="1800" b="1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1" baseline="0" dirty="0" err="1" smtClean="0">
                          <a:effectLst/>
                          <a:latin typeface="+mn-lt"/>
                        </a:rPr>
                        <a:t>nonning</a:t>
                      </a:r>
                      <a:r>
                        <a:rPr lang="en-US" sz="1800" b="1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1" baseline="0" dirty="0" err="1" smtClean="0">
                          <a:effectLst/>
                          <a:latin typeface="+mn-lt"/>
                        </a:rPr>
                        <a:t>jami</a:t>
                      </a:r>
                      <a:r>
                        <a:rPr lang="en-US" sz="1800" b="1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1" baseline="0" dirty="0" err="1" smtClean="0">
                          <a:effectLst/>
                          <a:latin typeface="+mn-lt"/>
                        </a:rPr>
                        <a:t>tannarxi</a:t>
                      </a:r>
                      <a:endParaRPr lang="en-US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dirty="0">
                          <a:effectLst/>
                        </a:rPr>
                        <a:t> </a:t>
                      </a:r>
                      <a:endParaRPr lang="ru-RU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dirty="0">
                          <a:effectLst/>
                        </a:rPr>
                        <a:t> </a:t>
                      </a:r>
                      <a:endParaRPr lang="ru-RU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dirty="0" smtClean="0">
                          <a:effectLst/>
                        </a:rPr>
                        <a:t>4 600</a:t>
                      </a:r>
                      <a:endParaRPr lang="ru-RU" sz="1800" b="1" dirty="0">
                        <a:effectLst/>
                        <a:latin typeface="inherit"/>
                      </a:endParaRPr>
                    </a:p>
                  </a:txBody>
                  <a:tcPr marL="71288" marR="71288" marT="35644" marB="35644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223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Baholash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texnikasi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208646" y="1544342"/>
            <a:ext cx="10777165" cy="37776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 err="1"/>
              <a:t>Standart</a:t>
            </a:r>
            <a:r>
              <a:rPr lang="en-US" sz="2000" b="1" dirty="0"/>
              <a:t> </a:t>
            </a:r>
            <a:r>
              <a:rPr lang="en-US" sz="2000" b="1" dirty="0" err="1"/>
              <a:t>tomonidan</a:t>
            </a:r>
            <a:r>
              <a:rPr lang="en-US" sz="2000" b="1" dirty="0"/>
              <a:t> </a:t>
            </a:r>
            <a:r>
              <a:rPr lang="en-US" sz="2000" b="1" dirty="0" err="1"/>
              <a:t>tannarxni</a:t>
            </a:r>
            <a:r>
              <a:rPr lang="en-US" sz="2000" b="1" dirty="0"/>
              <a:t> aniqlash </a:t>
            </a:r>
            <a:r>
              <a:rPr lang="en-US" sz="2000" b="1" dirty="0" err="1"/>
              <a:t>bo‘yicha</a:t>
            </a:r>
            <a:r>
              <a:rPr lang="en-US" sz="2000" b="1" dirty="0"/>
              <a:t> </a:t>
            </a:r>
            <a:r>
              <a:rPr lang="en-US" sz="2000" b="1" dirty="0" err="1"/>
              <a:t>taklif</a:t>
            </a:r>
            <a:r>
              <a:rPr lang="en-US" sz="2000" b="1" dirty="0"/>
              <a:t> </a:t>
            </a:r>
            <a:r>
              <a:rPr lang="en-US" sz="2000" b="1" dirty="0" err="1"/>
              <a:t>etilgan</a:t>
            </a:r>
            <a:r>
              <a:rPr lang="en-US" sz="2000" b="1" dirty="0"/>
              <a:t> </a:t>
            </a:r>
            <a:r>
              <a:rPr lang="en-US" sz="2000" b="1" dirty="0" err="1"/>
              <a:t>usullar</a:t>
            </a:r>
            <a:endParaRPr lang="ru-RU" sz="2000" b="1" dirty="0"/>
          </a:p>
        </p:txBody>
      </p:sp>
      <p:cxnSp>
        <p:nvCxnSpPr>
          <p:cNvPr id="13" name="Прямая со стрелкой 5"/>
          <p:cNvCxnSpPr/>
          <p:nvPr/>
        </p:nvCxnSpPr>
        <p:spPr>
          <a:xfrm flipH="1">
            <a:off x="2465721" y="1994285"/>
            <a:ext cx="2467428" cy="493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7"/>
          <p:cNvCxnSpPr/>
          <p:nvPr/>
        </p:nvCxnSpPr>
        <p:spPr>
          <a:xfrm>
            <a:off x="5412121" y="1994285"/>
            <a:ext cx="1973943" cy="493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Скругленный прямоугольник 8"/>
          <p:cNvSpPr/>
          <p:nvPr/>
        </p:nvSpPr>
        <p:spPr>
          <a:xfrm>
            <a:off x="963501" y="2545827"/>
            <a:ext cx="3331020" cy="7837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Me’yoriy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endParaRPr lang="ru-RU" b="1" dirty="0"/>
          </a:p>
        </p:txBody>
      </p:sp>
      <p:sp>
        <p:nvSpPr>
          <p:cNvPr id="17" name="Скругленный прямоугольник 9"/>
          <p:cNvSpPr/>
          <p:nvPr/>
        </p:nvSpPr>
        <p:spPr>
          <a:xfrm>
            <a:off x="6224929" y="2545827"/>
            <a:ext cx="3331020" cy="7837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Chakana</a:t>
            </a:r>
            <a:r>
              <a:rPr lang="en-US" b="1" dirty="0"/>
              <a:t> </a:t>
            </a:r>
            <a:r>
              <a:rPr lang="en-US" b="1" dirty="0" err="1"/>
              <a:t>usuli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63501" y="3838615"/>
            <a:ext cx="39712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 smtClean="0"/>
              <a:t>chiqarishnining</a:t>
            </a:r>
            <a:r>
              <a:rPr lang="en-US" dirty="0" smtClean="0"/>
              <a:t> </a:t>
            </a:r>
            <a:r>
              <a:rPr lang="en-US" dirty="0"/>
              <a:t>normal </a:t>
            </a:r>
            <a:r>
              <a:rPr lang="en-US" dirty="0" err="1"/>
              <a:t>darajasi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(</a:t>
            </a:r>
            <a:r>
              <a:rPr lang="en-US" b="1" dirty="0" err="1" smtClean="0"/>
              <a:t>xomashyo</a:t>
            </a:r>
            <a:r>
              <a:rPr lang="en-US" b="1" dirty="0"/>
              <a:t>,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h</a:t>
            </a:r>
            <a:r>
              <a:rPr lang="en-US" b="1" dirty="0" err="1" smtClean="0"/>
              <a:t>aqi</a:t>
            </a:r>
            <a:r>
              <a:rPr lang="en-US" b="1" dirty="0" smtClean="0"/>
              <a:t>)</a:t>
            </a:r>
          </a:p>
          <a:p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b="1" dirty="0" err="1"/>
              <a:t>Muntazam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ko‘rib</a:t>
            </a:r>
            <a:r>
              <a:rPr lang="en-US" dirty="0"/>
              <a:t> </a:t>
            </a:r>
            <a:r>
              <a:rPr lang="en-US" dirty="0" err="1"/>
              <a:t>chiqiladi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084474" y="3884661"/>
            <a:ext cx="5089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, </a:t>
            </a:r>
            <a:r>
              <a:rPr lang="en-US" dirty="0" err="1"/>
              <a:t>tez-tez</a:t>
            </a:r>
            <a:r>
              <a:rPr lang="en-US" dirty="0"/>
              <a:t> </a:t>
            </a:r>
            <a:r>
              <a:rPr lang="en-US" dirty="0" err="1"/>
              <a:t>o‘zgarib</a:t>
            </a:r>
            <a:r>
              <a:rPr lang="en-US" dirty="0"/>
              <a:t> </a:t>
            </a:r>
            <a:r>
              <a:rPr lang="en-US" dirty="0" err="1"/>
              <a:t>turuvchi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xil</a:t>
            </a:r>
            <a:r>
              <a:rPr lang="en-US" b="1" dirty="0"/>
              <a:t> </a:t>
            </a:r>
            <a:r>
              <a:rPr lang="en-US" b="1" dirty="0" err="1"/>
              <a:t>foyda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keladigan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TMZlarni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uchun</a:t>
            </a:r>
            <a:endParaRPr lang="en-US" dirty="0" smtClean="0"/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b="1" dirty="0"/>
              <a:t>TMZ </a:t>
            </a:r>
            <a:r>
              <a:rPr lang="en-US" b="1" dirty="0" err="1" smtClean="0"/>
              <a:t>tannarxi</a:t>
            </a:r>
            <a:r>
              <a:rPr lang="en-US" b="1" dirty="0" smtClean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Sotish</a:t>
            </a:r>
            <a:r>
              <a:rPr lang="en-US" dirty="0" smtClean="0"/>
              <a:t> </a:t>
            </a:r>
            <a:r>
              <a:rPr lang="en-US" dirty="0" err="1"/>
              <a:t>tannarxi-yalpi</a:t>
            </a:r>
            <a:r>
              <a:rPr lang="en-US" dirty="0"/>
              <a:t> </a:t>
            </a:r>
            <a:r>
              <a:rPr lang="en-US" dirty="0" err="1"/>
              <a:t>foyda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926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Alohida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holatlar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615948" y="1620012"/>
            <a:ext cx="104016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IAS 23 “</a:t>
            </a:r>
            <a:r>
              <a:rPr lang="en-US" dirty="0" err="1">
                <a:solidFill>
                  <a:srgbClr val="0070C0"/>
                </a:solidFill>
              </a:rPr>
              <a:t>Qarzlar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bo‘yicha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xarajatlar</a:t>
            </a:r>
            <a:r>
              <a:rPr lang="en-US" dirty="0">
                <a:solidFill>
                  <a:srgbClr val="0070C0"/>
                </a:solidFill>
              </a:rPr>
              <a:t>” </a:t>
            </a:r>
            <a:r>
              <a:rPr lang="en-US" dirty="0" err="1">
                <a:solidFill>
                  <a:srgbClr val="0070C0"/>
                </a:solidFill>
              </a:rPr>
              <a:t>olingan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qarzlar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bo‘yicha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xarajatlar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tovar-moddiy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zaxiralar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tannarxiga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kiritiladigan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kamdan-kam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hollarini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belgilaydi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0070C0"/>
                </a:solidFill>
              </a:rPr>
              <a:t>Tashkilot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TMZlarni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to‘lov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muddatini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kechiktirib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to‘lash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shartlarida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sotib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olishi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mumkin</a:t>
            </a:r>
            <a:r>
              <a:rPr lang="en-US" dirty="0">
                <a:solidFill>
                  <a:srgbClr val="0070C0"/>
                </a:solidFill>
              </a:rPr>
              <a:t>. Agar </a:t>
            </a:r>
            <a:r>
              <a:rPr lang="en-US" dirty="0" err="1">
                <a:solidFill>
                  <a:srgbClr val="0070C0"/>
                </a:solidFill>
              </a:rPr>
              <a:t>bunday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kelishuv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amalda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moliyalashtirish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elementini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o‘z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ichiga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olsa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bu</a:t>
            </a:r>
            <a:r>
              <a:rPr lang="en-US" dirty="0">
                <a:solidFill>
                  <a:srgbClr val="0070C0"/>
                </a:solidFill>
              </a:rPr>
              <a:t> element, </a:t>
            </a:r>
            <a:r>
              <a:rPr lang="en-US" dirty="0" err="1">
                <a:solidFill>
                  <a:srgbClr val="0070C0"/>
                </a:solidFill>
              </a:rPr>
              <a:t>masalan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odatdagi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shartlarda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sotib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olish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narxi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to‘lov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summasi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orasidagi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farq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b="1" dirty="0" err="1">
                <a:solidFill>
                  <a:srgbClr val="0070C0"/>
                </a:solidFill>
              </a:rPr>
              <a:t>ushbu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moliyalashtirish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davrida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foiz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xarajatlari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sifatida</a:t>
            </a:r>
            <a:r>
              <a:rPr lang="en-US" b="1" dirty="0">
                <a:solidFill>
                  <a:srgbClr val="0070C0"/>
                </a:solidFill>
              </a:rPr>
              <a:t> tan </a:t>
            </a:r>
            <a:r>
              <a:rPr lang="en-US" b="1" dirty="0" err="1">
                <a:solidFill>
                  <a:srgbClr val="0070C0"/>
                </a:solidFill>
              </a:rPr>
              <a:t>olinishi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shart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</a:rPr>
              <a:t>IAS </a:t>
            </a:r>
            <a:r>
              <a:rPr lang="en-US" dirty="0">
                <a:solidFill>
                  <a:srgbClr val="0070C0"/>
                </a:solidFill>
              </a:rPr>
              <a:t>41 “</a:t>
            </a:r>
            <a:r>
              <a:rPr lang="en-US" dirty="0" err="1">
                <a:solidFill>
                  <a:srgbClr val="0070C0"/>
                </a:solidFill>
              </a:rPr>
              <a:t>Qishloq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xo‘jaligi”ga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asosan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tadbirkorlik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sub’ekti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o‘zining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biologik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aktivlaridan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yig‘ib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olgan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qishloq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xo‘jaligi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mahsulotlarini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o‘z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ichiga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oladigan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tovar-moddiy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zaxiralari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ularni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dastlabki</a:t>
            </a:r>
            <a:r>
              <a:rPr lang="en-US" dirty="0">
                <a:solidFill>
                  <a:srgbClr val="0070C0"/>
                </a:solidFill>
              </a:rPr>
              <a:t> tan </a:t>
            </a:r>
            <a:r>
              <a:rPr lang="en-US" dirty="0" err="1">
                <a:solidFill>
                  <a:srgbClr val="0070C0"/>
                </a:solidFill>
              </a:rPr>
              <a:t>olishda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yig‘im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paytidagi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sotish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xarajatlariga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kamaytirilgan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adolatli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qiymati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bo‘yicha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baholanadi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en-US" dirty="0">
                <a:solidFill>
                  <a:srgbClr val="0070C0"/>
                </a:solidFill>
              </a:rPr>
              <a:t>Bu </a:t>
            </a:r>
            <a:r>
              <a:rPr lang="en-US" dirty="0" err="1">
                <a:solidFill>
                  <a:srgbClr val="0070C0"/>
                </a:solidFill>
              </a:rPr>
              <a:t>o‘sha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sanadagi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tovar-moddiy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zaxiralarning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tannarxidir</a:t>
            </a:r>
            <a:endParaRPr lang="en-US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23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TMZlar</a:t>
            </a:r>
            <a:r>
              <a:rPr lang="en-US" sz="2800" b="1" dirty="0"/>
              <a:t> </a:t>
            </a:r>
            <a:r>
              <a:rPr lang="en-US" sz="2800" b="1" dirty="0" err="1"/>
              <a:t>qiymatini</a:t>
            </a:r>
            <a:r>
              <a:rPr lang="en-US" sz="2800" b="1" dirty="0"/>
              <a:t> aniqlash </a:t>
            </a:r>
            <a:r>
              <a:rPr lang="en-US" sz="2800" b="1" dirty="0" err="1"/>
              <a:t>usullari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Скругленный прямоугольник 2"/>
          <p:cNvSpPr/>
          <p:nvPr/>
        </p:nvSpPr>
        <p:spPr>
          <a:xfrm>
            <a:off x="3875314" y="1465943"/>
            <a:ext cx="5834743" cy="110308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TMZlar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almashina</a:t>
            </a:r>
            <a:r>
              <a:rPr lang="en-US" dirty="0"/>
              <a:t> </a:t>
            </a:r>
            <a:r>
              <a:rPr lang="en-US" dirty="0" err="1"/>
              <a:t>olmaydimi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 err="1"/>
              <a:t>y</a:t>
            </a:r>
            <a:r>
              <a:rPr lang="en-US" dirty="0" err="1" smtClean="0"/>
              <a:t>oki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foydalanilishi</a:t>
            </a:r>
            <a:r>
              <a:rPr lang="en-US" dirty="0"/>
              <a:t> </a:t>
            </a:r>
            <a:r>
              <a:rPr lang="en-US" dirty="0" err="1"/>
              <a:t>kutilyaptimi</a:t>
            </a:r>
            <a:r>
              <a:rPr lang="en-US" dirty="0"/>
              <a:t>?</a:t>
            </a:r>
            <a:endParaRPr lang="ru-RU" dirty="0"/>
          </a:p>
        </p:txBody>
      </p:sp>
      <p:cxnSp>
        <p:nvCxnSpPr>
          <p:cNvPr id="13" name="Прямая со стрелкой 6"/>
          <p:cNvCxnSpPr>
            <a:stCxn id="12" idx="2"/>
          </p:cNvCxnSpPr>
          <p:nvPr/>
        </p:nvCxnSpPr>
        <p:spPr>
          <a:xfrm flipH="1">
            <a:off x="4572002" y="2569029"/>
            <a:ext cx="2220684" cy="6531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8"/>
          <p:cNvCxnSpPr>
            <a:stCxn id="12" idx="2"/>
            <a:endCxn id="17" idx="0"/>
          </p:cNvCxnSpPr>
          <p:nvPr/>
        </p:nvCxnSpPr>
        <p:spPr>
          <a:xfrm>
            <a:off x="6792686" y="2569029"/>
            <a:ext cx="2590799" cy="6894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1"/>
          <p:cNvSpPr/>
          <p:nvPr/>
        </p:nvSpPr>
        <p:spPr>
          <a:xfrm>
            <a:off x="2786744" y="3280227"/>
            <a:ext cx="3178628" cy="7982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Identifikatsiyalangan</a:t>
            </a:r>
            <a:r>
              <a:rPr lang="en-US" b="1" dirty="0"/>
              <a:t> </a:t>
            </a:r>
            <a:r>
              <a:rPr lang="en-US" b="1" dirty="0" err="1"/>
              <a:t>tannarxi</a:t>
            </a:r>
            <a:endParaRPr lang="ru-RU" b="1" dirty="0"/>
          </a:p>
        </p:txBody>
      </p:sp>
      <p:sp>
        <p:nvSpPr>
          <p:cNvPr id="17" name="Прямоугольник 12"/>
          <p:cNvSpPr/>
          <p:nvPr/>
        </p:nvSpPr>
        <p:spPr>
          <a:xfrm>
            <a:off x="7794171" y="3258455"/>
            <a:ext cx="3178628" cy="7982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usullardan</a:t>
            </a:r>
            <a:r>
              <a:rPr lang="en-US" b="1" dirty="0"/>
              <a:t> </a:t>
            </a:r>
            <a:r>
              <a:rPr lang="en-US" b="1" dirty="0" err="1"/>
              <a:t>biri</a:t>
            </a:r>
            <a:endParaRPr lang="ru-RU" b="1" dirty="0"/>
          </a:p>
        </p:txBody>
      </p:sp>
      <p:sp>
        <p:nvSpPr>
          <p:cNvPr id="18" name="Прямоугольник 15"/>
          <p:cNvSpPr/>
          <p:nvPr/>
        </p:nvSpPr>
        <p:spPr>
          <a:xfrm>
            <a:off x="6769100" y="4731654"/>
            <a:ext cx="2050142" cy="7982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FIFO</a:t>
            </a:r>
            <a:endParaRPr lang="ru-RU" b="1" dirty="0"/>
          </a:p>
        </p:txBody>
      </p:sp>
      <p:sp>
        <p:nvSpPr>
          <p:cNvPr id="19" name="Прямоугольник 16"/>
          <p:cNvSpPr/>
          <p:nvPr/>
        </p:nvSpPr>
        <p:spPr>
          <a:xfrm>
            <a:off x="9838871" y="4746164"/>
            <a:ext cx="2050142" cy="7982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AVECO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73266" y="5700263"/>
            <a:ext cx="42559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hil</a:t>
            </a:r>
            <a:r>
              <a:rPr lang="en-US" b="1" dirty="0"/>
              <a:t> </a:t>
            </a:r>
            <a:r>
              <a:rPr lang="en-US" b="1" dirty="0" err="1"/>
              <a:t>turdagi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maqsadga</a:t>
            </a:r>
            <a:r>
              <a:rPr lang="en-US" b="1" dirty="0"/>
              <a:t> </a:t>
            </a:r>
            <a:r>
              <a:rPr lang="en-US" b="1" dirty="0" err="1"/>
              <a:t>ishlatiladigan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TMZlar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xil</a:t>
            </a:r>
            <a:r>
              <a:rPr lang="en-US" b="1" dirty="0"/>
              <a:t> </a:t>
            </a:r>
            <a:r>
              <a:rPr lang="en-US" b="1" dirty="0" err="1"/>
              <a:t>usul</a:t>
            </a:r>
            <a:r>
              <a:rPr lang="en-US" b="1" dirty="0"/>
              <a:t> </a:t>
            </a:r>
            <a:r>
              <a:rPr lang="en-US" b="1" dirty="0" err="1"/>
              <a:t>qo‘llanishi</a:t>
            </a:r>
            <a:r>
              <a:rPr lang="en-US" b="1" dirty="0"/>
              <a:t> </a:t>
            </a:r>
            <a:r>
              <a:rPr lang="en-US" b="1" dirty="0" err="1"/>
              <a:t>lozim</a:t>
            </a:r>
            <a:r>
              <a:rPr lang="en-US" b="1" dirty="0"/>
              <a:t>.</a:t>
            </a:r>
            <a:endParaRPr lang="ru-RU" b="1" dirty="0"/>
          </a:p>
        </p:txBody>
      </p:sp>
      <p:cxnSp>
        <p:nvCxnSpPr>
          <p:cNvPr id="21" name="Прямая со стрелкой 9"/>
          <p:cNvCxnSpPr/>
          <p:nvPr/>
        </p:nvCxnSpPr>
        <p:spPr>
          <a:xfrm flipH="1">
            <a:off x="7794171" y="4056740"/>
            <a:ext cx="1589315" cy="6531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10"/>
          <p:cNvCxnSpPr/>
          <p:nvPr/>
        </p:nvCxnSpPr>
        <p:spPr>
          <a:xfrm>
            <a:off x="9419771" y="4078512"/>
            <a:ext cx="1553028" cy="6531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4376058" y="2478502"/>
            <a:ext cx="10296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515297" y="2475718"/>
            <a:ext cx="14669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YO’Q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343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SOTISHNING SOF QIYMATI (SSQ)</a:t>
            </a:r>
            <a:endParaRPr lang="ru-RU" sz="2800" b="1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Прямоугольник 2"/>
          <p:cNvSpPr/>
          <p:nvPr/>
        </p:nvSpPr>
        <p:spPr>
          <a:xfrm>
            <a:off x="2496457" y="1567543"/>
            <a:ext cx="1756229" cy="769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SSQ</a:t>
            </a:r>
            <a:endParaRPr lang="ru-RU" b="1" dirty="0"/>
          </a:p>
        </p:txBody>
      </p:sp>
      <p:sp>
        <p:nvSpPr>
          <p:cNvPr id="18" name="Равно 8"/>
          <p:cNvSpPr/>
          <p:nvPr/>
        </p:nvSpPr>
        <p:spPr>
          <a:xfrm>
            <a:off x="4252686" y="1843314"/>
            <a:ext cx="544285" cy="27577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Минус 9"/>
          <p:cNvSpPr/>
          <p:nvPr/>
        </p:nvSpPr>
        <p:spPr>
          <a:xfrm>
            <a:off x="6607627" y="1843314"/>
            <a:ext cx="399143" cy="275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Минус 10"/>
          <p:cNvSpPr/>
          <p:nvPr/>
        </p:nvSpPr>
        <p:spPr>
          <a:xfrm>
            <a:off x="8980713" y="1843314"/>
            <a:ext cx="399143" cy="275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бъект 4"/>
          <p:cNvSpPr txBox="1">
            <a:spLocks/>
          </p:cNvSpPr>
          <p:nvPr/>
        </p:nvSpPr>
        <p:spPr>
          <a:xfrm>
            <a:off x="6000861" y="2816111"/>
            <a:ext cx="5959703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err="1"/>
              <a:t>SSQni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o‘hshash</a:t>
            </a:r>
            <a:r>
              <a:rPr lang="en-US" dirty="0"/>
              <a:t> </a:t>
            </a:r>
            <a:r>
              <a:rPr lang="en-US" dirty="0" err="1"/>
              <a:t>birliklar</a:t>
            </a:r>
            <a:r>
              <a:rPr lang="en-US" dirty="0"/>
              <a:t> </a:t>
            </a:r>
            <a:r>
              <a:rPr lang="en-US" dirty="0" err="1"/>
              <a:t>guruxlanishi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narxini</a:t>
            </a:r>
            <a:r>
              <a:rPr lang="en-US" dirty="0"/>
              <a:t> </a:t>
            </a:r>
            <a:r>
              <a:rPr lang="en-US" dirty="0" err="1"/>
              <a:t>belgilayotgan</a:t>
            </a:r>
            <a:r>
              <a:rPr lang="en-US" dirty="0"/>
              <a:t> </a:t>
            </a:r>
            <a:r>
              <a:rPr lang="en-US" dirty="0" err="1"/>
              <a:t>vaktda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 TMZ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maqsadda</a:t>
            </a:r>
            <a:r>
              <a:rPr lang="en-US" dirty="0"/>
              <a:t> </a:t>
            </a:r>
            <a:r>
              <a:rPr lang="en-US" dirty="0" err="1"/>
              <a:t>ushlab</a:t>
            </a:r>
            <a:r>
              <a:rPr lang="en-US" dirty="0"/>
              <a:t> </a:t>
            </a:r>
            <a:r>
              <a:rPr lang="en-US" dirty="0" err="1"/>
              <a:t>turilgan</a:t>
            </a:r>
            <a:r>
              <a:rPr lang="en-US" dirty="0"/>
              <a:t> (</a:t>
            </a:r>
            <a:r>
              <a:rPr lang="en-US" dirty="0" err="1"/>
              <a:t>shartnoma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h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oxiriga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ko‘rib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 </a:t>
            </a:r>
            <a:r>
              <a:rPr lang="en-US" dirty="0" err="1"/>
              <a:t>hisobdan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summasini</a:t>
            </a:r>
            <a:r>
              <a:rPr lang="en-US" dirty="0"/>
              <a:t> </a:t>
            </a:r>
            <a:r>
              <a:rPr lang="en-US" dirty="0" err="1"/>
              <a:t>tiklash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Объект 4"/>
          <p:cNvSpPr txBox="1">
            <a:spLocks/>
          </p:cNvSpPr>
          <p:nvPr/>
        </p:nvSpPr>
        <p:spPr>
          <a:xfrm>
            <a:off x="485766" y="2703500"/>
            <a:ext cx="5708845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Agar </a:t>
            </a:r>
            <a:r>
              <a:rPr lang="en-US" b="1" dirty="0" smtClean="0"/>
              <a:t>SSQ&lt; </a:t>
            </a:r>
            <a:r>
              <a:rPr lang="en-US" b="1" dirty="0" err="1" smtClean="0"/>
              <a:t>tannarx</a:t>
            </a:r>
            <a:r>
              <a:rPr lang="uz-Cyrl-UZ" b="1" dirty="0" smtClean="0"/>
              <a:t> </a:t>
            </a:r>
            <a:r>
              <a:rPr lang="en-US" b="1" dirty="0" smtClean="0">
                <a:solidFill>
                  <a:srgbClr val="002060"/>
                </a:solidFill>
              </a:rPr>
              <a:t>=&gt;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kamayish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sz="1500" b="1" dirty="0" err="1" smtClean="0">
                <a:solidFill>
                  <a:srgbClr val="002060"/>
                </a:solidFill>
              </a:rPr>
              <a:t>Qachon</a:t>
            </a:r>
            <a:r>
              <a:rPr lang="en-US" sz="1500" b="1" dirty="0" smtClean="0">
                <a:solidFill>
                  <a:srgbClr val="002060"/>
                </a:solidFill>
              </a:rPr>
              <a:t> SSQ </a:t>
            </a:r>
            <a:r>
              <a:rPr lang="en-US" sz="1500" b="1" dirty="0" err="1" smtClean="0">
                <a:solidFill>
                  <a:srgbClr val="002060"/>
                </a:solidFill>
              </a:rPr>
              <a:t>sotishdan</a:t>
            </a:r>
            <a:r>
              <a:rPr lang="en-US" sz="1500" b="1" dirty="0" smtClean="0">
                <a:solidFill>
                  <a:srgbClr val="002060"/>
                </a:solidFill>
              </a:rPr>
              <a:t> </a:t>
            </a:r>
            <a:r>
              <a:rPr lang="en-US" sz="1500" b="1" dirty="0" err="1" smtClean="0">
                <a:solidFill>
                  <a:srgbClr val="002060"/>
                </a:solidFill>
              </a:rPr>
              <a:t>pastga</a:t>
            </a:r>
            <a:r>
              <a:rPr lang="en-US" sz="1500" b="1" dirty="0" smtClean="0">
                <a:solidFill>
                  <a:srgbClr val="002060"/>
                </a:solidFill>
              </a:rPr>
              <a:t> </a:t>
            </a:r>
            <a:r>
              <a:rPr lang="en-US" sz="1500" b="1" dirty="0" err="1" smtClean="0">
                <a:solidFill>
                  <a:srgbClr val="002060"/>
                </a:solidFill>
              </a:rPr>
              <a:t>tushadi</a:t>
            </a:r>
            <a:r>
              <a:rPr lang="en-US" sz="1500" b="1" dirty="0" smtClean="0">
                <a:solidFill>
                  <a:srgbClr val="002060"/>
                </a:solidFill>
              </a:rPr>
              <a:t>?</a:t>
            </a:r>
          </a:p>
          <a:p>
            <a:pPr marL="265113" indent="0">
              <a:buNone/>
            </a:pPr>
            <a:r>
              <a:rPr lang="en-US" sz="1500" dirty="0" smtClean="0"/>
              <a:t>  -  </a:t>
            </a:r>
            <a:r>
              <a:rPr lang="en-US" sz="1400" dirty="0" err="1" smtClean="0"/>
              <a:t>Tannarx</a:t>
            </a:r>
            <a:r>
              <a:rPr lang="en-US" sz="1400" dirty="0" smtClean="0"/>
              <a:t> </a:t>
            </a:r>
            <a:r>
              <a:rPr lang="en-US" sz="1400" dirty="0" err="1" smtClean="0"/>
              <a:t>oshishi</a:t>
            </a:r>
            <a:r>
              <a:rPr lang="en-US" sz="1400" dirty="0" smtClean="0"/>
              <a:t> </a:t>
            </a:r>
            <a:r>
              <a:rPr lang="en-US" sz="1400" dirty="0" err="1" smtClean="0"/>
              <a:t>yoki</a:t>
            </a:r>
            <a:r>
              <a:rPr lang="en-US" sz="1400" dirty="0" smtClean="0"/>
              <a:t> </a:t>
            </a:r>
            <a:r>
              <a:rPr lang="en-US" sz="1400" dirty="0" err="1" smtClean="0"/>
              <a:t>sotish</a:t>
            </a:r>
            <a:r>
              <a:rPr lang="en-US" sz="1400" dirty="0" smtClean="0"/>
              <a:t> </a:t>
            </a:r>
            <a:r>
              <a:rPr lang="en-US" sz="1400" dirty="0" err="1" smtClean="0"/>
              <a:t>narxi</a:t>
            </a:r>
            <a:r>
              <a:rPr lang="en-US" sz="1400" dirty="0" smtClean="0"/>
              <a:t> </a:t>
            </a:r>
            <a:r>
              <a:rPr lang="en-US" sz="1400" dirty="0" err="1" smtClean="0"/>
              <a:t>pasayishi</a:t>
            </a:r>
            <a:endParaRPr lang="en-US" sz="1400" dirty="0" smtClean="0"/>
          </a:p>
          <a:p>
            <a:pPr marL="265113" indent="0">
              <a:buNone/>
            </a:pPr>
            <a:r>
              <a:rPr lang="en-US" sz="1400" dirty="0" smtClean="0"/>
              <a:t>  - </a:t>
            </a:r>
            <a:r>
              <a:rPr lang="en-US" sz="1400" dirty="0" err="1" smtClean="0"/>
              <a:t>Jismoniy</a:t>
            </a:r>
            <a:r>
              <a:rPr lang="en-US" sz="1400" dirty="0" smtClean="0"/>
              <a:t> </a:t>
            </a:r>
            <a:r>
              <a:rPr lang="en-US" sz="1400" dirty="0" err="1" smtClean="0"/>
              <a:t>zararlanishi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- </a:t>
            </a:r>
            <a:r>
              <a:rPr lang="en-US" sz="1400" dirty="0" err="1" smtClean="0"/>
              <a:t>Eskirishi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- </a:t>
            </a:r>
            <a:r>
              <a:rPr lang="en-US" sz="1400" dirty="0" err="1" smtClean="0"/>
              <a:t>Raxbariyatning</a:t>
            </a:r>
            <a:r>
              <a:rPr lang="en-US" sz="1400" dirty="0" smtClean="0"/>
              <a:t> </a:t>
            </a:r>
            <a:r>
              <a:rPr lang="en-US" sz="1400" dirty="0" err="1" smtClean="0"/>
              <a:t>zarar</a:t>
            </a:r>
            <a:r>
              <a:rPr lang="en-US" sz="1400" dirty="0" smtClean="0"/>
              <a:t> </a:t>
            </a:r>
            <a:r>
              <a:rPr lang="en-US" sz="1400" dirty="0" err="1" smtClean="0"/>
              <a:t>bilan</a:t>
            </a:r>
            <a:r>
              <a:rPr lang="en-US" sz="1400" dirty="0" smtClean="0"/>
              <a:t> </a:t>
            </a:r>
            <a:r>
              <a:rPr lang="en-US" sz="1400" dirty="0" err="1" smtClean="0"/>
              <a:t>sotish</a:t>
            </a:r>
            <a:r>
              <a:rPr lang="en-US" sz="1400" dirty="0" smtClean="0"/>
              <a:t> </a:t>
            </a:r>
            <a:r>
              <a:rPr lang="en-US" sz="1400" dirty="0" err="1" smtClean="0"/>
              <a:t>to‘g‘risidagi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</a:t>
            </a:r>
            <a:r>
              <a:rPr lang="en-US" sz="1400" dirty="0" err="1" smtClean="0"/>
              <a:t>qarori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- </a:t>
            </a:r>
            <a:r>
              <a:rPr lang="en-US" sz="1400" dirty="0" err="1" smtClean="0"/>
              <a:t>Ishlab</a:t>
            </a:r>
            <a:r>
              <a:rPr lang="en-US" sz="1400" dirty="0" smtClean="0"/>
              <a:t> </a:t>
            </a:r>
            <a:r>
              <a:rPr lang="en-US" sz="1400" dirty="0" err="1" smtClean="0"/>
              <a:t>chiqarish</a:t>
            </a:r>
            <a:r>
              <a:rPr lang="en-US" sz="1400" dirty="0" smtClean="0"/>
              <a:t> </a:t>
            </a:r>
            <a:r>
              <a:rPr lang="en-US" sz="1500" dirty="0" smtClean="0"/>
              <a:t>- </a:t>
            </a:r>
            <a:r>
              <a:rPr lang="en-US" sz="1600" dirty="0" err="1" smtClean="0"/>
              <a:t>yoki</a:t>
            </a:r>
            <a:r>
              <a:rPr lang="en-US" sz="1600" dirty="0" smtClean="0"/>
              <a:t> </a:t>
            </a:r>
            <a:r>
              <a:rPr lang="en-US" sz="1600" dirty="0" err="1" smtClean="0"/>
              <a:t>sotib</a:t>
            </a:r>
            <a:r>
              <a:rPr lang="en-US" sz="1600" dirty="0" smtClean="0"/>
              <a:t> </a:t>
            </a:r>
            <a:r>
              <a:rPr lang="en-US" sz="1600" dirty="0" err="1" smtClean="0"/>
              <a:t>olishdagi</a:t>
            </a:r>
            <a:r>
              <a:rPr lang="en-US" sz="1600" dirty="0" smtClean="0"/>
              <a:t> </a:t>
            </a:r>
            <a:r>
              <a:rPr lang="en-US" sz="1600" dirty="0" err="1" smtClean="0"/>
              <a:t>hatoliklar</a:t>
            </a:r>
            <a:endParaRPr lang="ru-RU" sz="1600" dirty="0"/>
          </a:p>
        </p:txBody>
      </p:sp>
      <p:sp>
        <p:nvSpPr>
          <p:cNvPr id="24" name="Прямоугольник 5"/>
          <p:cNvSpPr/>
          <p:nvPr/>
        </p:nvSpPr>
        <p:spPr>
          <a:xfrm>
            <a:off x="4830108" y="1585732"/>
            <a:ext cx="1756229" cy="769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/>
              <a:t>Kutilayotgan</a:t>
            </a:r>
            <a:r>
              <a:rPr lang="en-US" sz="1400" b="1" dirty="0"/>
              <a:t> </a:t>
            </a:r>
            <a:r>
              <a:rPr lang="en-US" sz="1400" b="1" dirty="0" err="1"/>
              <a:t>sotish</a:t>
            </a:r>
            <a:r>
              <a:rPr lang="en-US" sz="1400" b="1" dirty="0"/>
              <a:t> </a:t>
            </a:r>
            <a:r>
              <a:rPr lang="en-US" sz="1400" b="1" dirty="0" err="1"/>
              <a:t>qiymati</a:t>
            </a:r>
            <a:endParaRPr lang="ru-RU" sz="1400" b="1" dirty="0"/>
          </a:p>
        </p:txBody>
      </p:sp>
      <p:sp>
        <p:nvSpPr>
          <p:cNvPr id="25" name="Прямоугольник 6"/>
          <p:cNvSpPr/>
          <p:nvPr/>
        </p:nvSpPr>
        <p:spPr>
          <a:xfrm>
            <a:off x="7145458" y="1605920"/>
            <a:ext cx="1756227" cy="7692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 smtClean="0"/>
              <a:t>I</a:t>
            </a:r>
            <a:r>
              <a:rPr lang="en-US" sz="1400" b="1" dirty="0" err="1"/>
              <a:t>shlatiladigan</a:t>
            </a:r>
            <a:r>
              <a:rPr lang="en-US" sz="1400" b="1" dirty="0"/>
              <a:t> </a:t>
            </a:r>
            <a:r>
              <a:rPr lang="en-US" sz="1400" b="1" dirty="0" err="1"/>
              <a:t>holatga</a:t>
            </a:r>
            <a:r>
              <a:rPr lang="en-US" sz="1400" b="1" dirty="0"/>
              <a:t> </a:t>
            </a:r>
            <a:r>
              <a:rPr lang="en-US" sz="1400" b="1" dirty="0" err="1"/>
              <a:t>keltirish</a:t>
            </a:r>
            <a:r>
              <a:rPr lang="en-US" sz="1400" b="1" dirty="0"/>
              <a:t> </a:t>
            </a:r>
            <a:r>
              <a:rPr lang="en-US" sz="1400" b="1" dirty="0" err="1"/>
              <a:t>xarajatlari</a:t>
            </a:r>
            <a:endParaRPr lang="ru-RU" sz="1400" b="1" dirty="0"/>
          </a:p>
        </p:txBody>
      </p:sp>
      <p:sp>
        <p:nvSpPr>
          <p:cNvPr id="26" name="Прямоугольник 7"/>
          <p:cNvSpPr/>
          <p:nvPr/>
        </p:nvSpPr>
        <p:spPr>
          <a:xfrm>
            <a:off x="9466731" y="1549293"/>
            <a:ext cx="1819409" cy="7946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/>
              <a:t>Sotish</a:t>
            </a:r>
            <a:r>
              <a:rPr lang="en-US" sz="1400" b="1" dirty="0"/>
              <a:t> </a:t>
            </a:r>
            <a:r>
              <a:rPr lang="en-US" sz="1400" b="1" dirty="0" err="1"/>
              <a:t>bo‘yicha</a:t>
            </a:r>
            <a:r>
              <a:rPr lang="en-US" sz="1400" b="1" dirty="0"/>
              <a:t> </a:t>
            </a:r>
            <a:r>
              <a:rPr lang="en-US" sz="1400" b="1" dirty="0" err="1"/>
              <a:t>kutilayotgan</a:t>
            </a:r>
            <a:r>
              <a:rPr lang="en-US" sz="1400" b="1" dirty="0"/>
              <a:t> </a:t>
            </a:r>
            <a:r>
              <a:rPr lang="en-US" sz="1400" b="1" dirty="0" err="1"/>
              <a:t>xarajatlar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65272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TMZlar</a:t>
            </a:r>
            <a:r>
              <a:rPr lang="en-US" sz="2800" b="1" dirty="0"/>
              <a:t> </a:t>
            </a:r>
            <a:r>
              <a:rPr lang="en-US" sz="2800" b="1" dirty="0" err="1"/>
              <a:t>bo‘yicha</a:t>
            </a:r>
            <a:r>
              <a:rPr lang="en-US" sz="2800" b="1" dirty="0"/>
              <a:t> </a:t>
            </a:r>
            <a:r>
              <a:rPr lang="en-US" sz="2800" b="1" dirty="0" err="1" smtClean="0"/>
              <a:t>o‘tkazmalar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2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418809"/>
              </p:ext>
            </p:extLst>
          </p:nvPr>
        </p:nvGraphicFramePr>
        <p:xfrm>
          <a:off x="4064000" y="2166673"/>
          <a:ext cx="812800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>
                          <a:solidFill>
                            <a:srgbClr val="002060"/>
                          </a:solidFill>
                        </a:rPr>
                        <a:t>Д-т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>
                          <a:solidFill>
                            <a:srgbClr val="C00000"/>
                          </a:solidFill>
                        </a:rPr>
                        <a:t>К-т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5832"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dirty="0" err="1" smtClean="0">
                          <a:solidFill>
                            <a:srgbClr val="002060"/>
                          </a:solidFill>
                        </a:rPr>
                        <a:t>Sotish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2060"/>
                          </a:solidFill>
                        </a:rPr>
                        <a:t>tannarxi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rgbClr val="C00000"/>
                          </a:solidFill>
                        </a:rPr>
                        <a:t>TMZ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dirty="0" err="1" smtClean="0">
                          <a:solidFill>
                            <a:srgbClr val="002060"/>
                          </a:solidFill>
                        </a:rPr>
                        <a:t>Foyda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uz-Cyrl-UZ" dirty="0" smtClean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dirty="0" err="1" smtClean="0">
                          <a:solidFill>
                            <a:srgbClr val="002060"/>
                          </a:solidFill>
                        </a:rPr>
                        <a:t>zararlar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rgbClr val="C00000"/>
                          </a:solidFill>
                        </a:rPr>
                        <a:t>TMZ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TMZ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en-US" dirty="0" err="1" smtClean="0">
                          <a:solidFill>
                            <a:srgbClr val="C00000"/>
                          </a:solidFill>
                        </a:rPr>
                        <a:t>Foyda</a:t>
                      </a:r>
                      <a:r>
                        <a:rPr lang="en-US" dirty="0" smtClean="0">
                          <a:solidFill>
                            <a:srgbClr val="C00000"/>
                          </a:solidFill>
                        </a:rPr>
                        <a:t>/</a:t>
                      </a:r>
                      <a:r>
                        <a:rPr lang="en-US" dirty="0" err="1" smtClean="0">
                          <a:solidFill>
                            <a:srgbClr val="C00000"/>
                          </a:solidFill>
                        </a:rPr>
                        <a:t>Zarar</a:t>
                      </a:r>
                      <a:endParaRPr lang="en-US" dirty="0" smtClean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Объект 4"/>
          <p:cNvSpPr txBox="1">
            <a:spLocks/>
          </p:cNvSpPr>
          <p:nvPr/>
        </p:nvSpPr>
        <p:spPr>
          <a:xfrm>
            <a:off x="120810" y="1632429"/>
            <a:ext cx="4644572" cy="37776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endParaRPr lang="en-US" dirty="0" smtClean="0"/>
          </a:p>
          <a:p>
            <a:r>
              <a:rPr lang="en-US" sz="2000" b="1" dirty="0" err="1" smtClean="0"/>
              <a:t>TMZlar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sotilishi</a:t>
            </a:r>
            <a:endParaRPr lang="en-US" sz="2000" b="1" dirty="0" smtClean="0"/>
          </a:p>
          <a:p>
            <a:endParaRPr lang="en-US" b="1" dirty="0" smtClean="0"/>
          </a:p>
          <a:p>
            <a:r>
              <a:rPr lang="en-US" sz="2000" b="1" dirty="0" smtClean="0"/>
              <a:t>TMZ </a:t>
            </a:r>
            <a:r>
              <a:rPr lang="en-US" sz="2000" b="1" dirty="0" err="1" smtClean="0"/>
              <a:t>qiymatini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kamaytirish</a:t>
            </a:r>
            <a:r>
              <a:rPr lang="en-US" sz="2400" b="1" dirty="0" smtClean="0"/>
              <a:t>:</a:t>
            </a:r>
          </a:p>
          <a:p>
            <a:endParaRPr lang="en-US" b="1" dirty="0" smtClean="0"/>
          </a:p>
          <a:p>
            <a:r>
              <a:rPr lang="en-US" sz="2000" b="1" dirty="0" err="1" smtClean="0"/>
              <a:t>Hisobdan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chiqarish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summasini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tiklash</a:t>
            </a:r>
            <a:r>
              <a:rPr lang="en-US" b="1" dirty="0" smtClean="0"/>
              <a:t>:  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986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+mj-lt"/>
              </a:rPr>
              <a:t>Masala #</a:t>
            </a:r>
            <a:r>
              <a:rPr lang="ru-RU" sz="2800" dirty="0" smtClean="0">
                <a:solidFill>
                  <a:schemeClr val="bg1"/>
                </a:solidFill>
                <a:latin typeface="+mj-lt"/>
              </a:rPr>
              <a:t>2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127123" y="1613466"/>
            <a:ext cx="9429069" cy="4789715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base">
              <a:buNone/>
            </a:pPr>
            <a:r>
              <a:rPr lang="en-US" dirty="0" err="1"/>
              <a:t>Krafers</a:t>
            </a:r>
            <a:r>
              <a:rPr lang="en-US" dirty="0"/>
              <a:t> </a:t>
            </a:r>
            <a:r>
              <a:rPr lang="en-US" dirty="0" err="1"/>
              <a:t>Korxonasi</a:t>
            </a:r>
            <a:r>
              <a:rPr lang="en-US" dirty="0"/>
              <a:t> </a:t>
            </a: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3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maxsulotlarga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maxsulotlar</a:t>
            </a:r>
            <a:r>
              <a:rPr lang="en-US" dirty="0"/>
              <a:t> </a:t>
            </a:r>
            <a:r>
              <a:rPr lang="en-US" dirty="0" err="1"/>
              <a:t>xaqidagi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r>
              <a:rPr lang="en-US" dirty="0"/>
              <a:t> </a:t>
            </a:r>
            <a:r>
              <a:rPr lang="en-US" dirty="0" err="1"/>
              <a:t>kelitirilgan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 fontAlgn="base">
              <a:buFont typeface="Arial" panose="020B0604020202020204" pitchFamily="34" charset="0"/>
              <a:buNone/>
            </a:pPr>
            <a:endParaRPr lang="en-US" dirty="0" smtClean="0"/>
          </a:p>
          <a:p>
            <a:pPr fontAlgn="base"/>
            <a:r>
              <a:rPr lang="en-US" b="1" dirty="0" err="1"/>
              <a:t>Yodda</a:t>
            </a:r>
            <a:r>
              <a:rPr lang="en-US" b="1" dirty="0"/>
              <a:t> </a:t>
            </a:r>
            <a:r>
              <a:rPr lang="en-US" b="1" dirty="0" err="1"/>
              <a:t>tuting</a:t>
            </a:r>
            <a:r>
              <a:rPr lang="en-US" b="1" dirty="0"/>
              <a:t>: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maxsulotlarini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firmenniy</a:t>
            </a:r>
            <a:r>
              <a:rPr lang="en-US" dirty="0"/>
              <a:t> </a:t>
            </a:r>
            <a:r>
              <a:rPr lang="en-US" dirty="0" err="1"/>
              <a:t>mashinalarida</a:t>
            </a:r>
            <a:r>
              <a:rPr lang="en-US" dirty="0"/>
              <a:t> </a:t>
            </a:r>
            <a:r>
              <a:rPr lang="en-US" dirty="0" err="1"/>
              <a:t>yetkazib</a:t>
            </a:r>
            <a:r>
              <a:rPr lang="en-US" dirty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Krafers</a:t>
            </a:r>
            <a:r>
              <a:rPr lang="en-US" dirty="0" smtClean="0"/>
              <a:t> </a:t>
            </a:r>
            <a:r>
              <a:rPr lang="en-US" dirty="0" err="1"/>
              <a:t>korxonasi</a:t>
            </a:r>
            <a:r>
              <a:rPr lang="en-US" dirty="0"/>
              <a:t> </a:t>
            </a:r>
            <a:r>
              <a:rPr lang="en-US" dirty="0" err="1"/>
              <a:t>TMZlari</a:t>
            </a:r>
            <a:r>
              <a:rPr lang="en-US" dirty="0"/>
              <a:t> </a:t>
            </a:r>
            <a:r>
              <a:rPr lang="en-US" dirty="0" err="1"/>
              <a:t>xisobot</a:t>
            </a:r>
            <a:r>
              <a:rPr lang="en-US" dirty="0"/>
              <a:t> </a:t>
            </a:r>
            <a:r>
              <a:rPr lang="en-US" dirty="0" err="1"/>
              <a:t>davri</a:t>
            </a:r>
            <a:r>
              <a:rPr lang="en-US" dirty="0"/>
              <a:t> </a:t>
            </a:r>
            <a:r>
              <a:rPr lang="en-US" dirty="0" err="1"/>
              <a:t>oxiriga</a:t>
            </a:r>
            <a:r>
              <a:rPr lang="en-US" dirty="0"/>
              <a:t> </a:t>
            </a:r>
            <a:r>
              <a:rPr lang="en-US" dirty="0" err="1"/>
              <a:t>balans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hisoblang</a:t>
            </a:r>
            <a:r>
              <a:rPr lang="en-US" dirty="0"/>
              <a:t>.</a:t>
            </a:r>
            <a:endParaRPr lang="ru-RU" dirty="0"/>
          </a:p>
        </p:txBody>
      </p:sp>
      <p:graphicFrame>
        <p:nvGraphicFramePr>
          <p:cNvPr id="1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36671"/>
              </p:ext>
            </p:extLst>
          </p:nvPr>
        </p:nvGraphicFramePr>
        <p:xfrm>
          <a:off x="1259203" y="2692400"/>
          <a:ext cx="9521374" cy="173736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915886"/>
                <a:gridCol w="1458775"/>
                <a:gridCol w="1506547"/>
                <a:gridCol w="1431219"/>
                <a:gridCol w="1622051"/>
                <a:gridCol w="1586896"/>
              </a:tblGrid>
              <a:tr h="0"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Mahsulotlar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Soni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Tannarxi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Sotish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xarajatlari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Yetkazib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berish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xarajatlari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Kutilayotgan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sotish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narxi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Sendvichlar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>
                          <a:solidFill>
                            <a:srgbClr val="002060"/>
                          </a:solidFill>
                          <a:effectLst/>
                        </a:rPr>
                        <a:t>500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1580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200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180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z-Cyrl-UZ" dirty="0" smtClean="0">
                          <a:solidFill>
                            <a:srgbClr val="002060"/>
                          </a:solidFill>
                          <a:effectLst/>
                        </a:rPr>
                        <a:t>2 000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Shokoladlar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>
                          <a:solidFill>
                            <a:srgbClr val="002060"/>
                          </a:solidFill>
                          <a:effectLst/>
                        </a:rPr>
                        <a:t>400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2120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400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180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2 300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</a:tr>
              <a:tr h="362212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Vaflilar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>
                          <a:solidFill>
                            <a:srgbClr val="002060"/>
                          </a:solidFill>
                          <a:effectLst/>
                        </a:rPr>
                        <a:t>600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1330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150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180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dirty="0" smtClean="0">
                          <a:solidFill>
                            <a:srgbClr val="002060"/>
                          </a:solidFill>
                          <a:effectLst/>
                        </a:rPr>
                        <a:t>1 700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59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+mj-lt"/>
              </a:rPr>
              <a:t>Masala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yechimi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685109" y="3671207"/>
            <a:ext cx="9037183" cy="305026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US" b="1" dirty="0" smtClean="0"/>
              <a:t>SSQ</a:t>
            </a:r>
            <a:r>
              <a:rPr lang="en-US" dirty="0" smtClean="0"/>
              <a:t>= </a:t>
            </a:r>
            <a:r>
              <a:rPr lang="en-US" b="1" u="sng" dirty="0" err="1"/>
              <a:t>Kutilayotlgan</a:t>
            </a:r>
            <a:r>
              <a:rPr lang="en-US" b="1" u="sng" dirty="0"/>
              <a:t> </a:t>
            </a:r>
            <a:r>
              <a:rPr lang="en-US" b="1" u="sng" dirty="0" err="1"/>
              <a:t>sotish</a:t>
            </a:r>
            <a:r>
              <a:rPr lang="en-US" b="1" u="sng" dirty="0"/>
              <a:t> </a:t>
            </a:r>
            <a:r>
              <a:rPr lang="en-US" b="1" u="sng" dirty="0" err="1"/>
              <a:t>narxi</a:t>
            </a:r>
            <a:r>
              <a:rPr lang="en-US" b="1" u="sng" dirty="0"/>
              <a:t> - </a:t>
            </a:r>
            <a:r>
              <a:rPr lang="en-US" b="1" u="sng" dirty="0" err="1"/>
              <a:t>sotish</a:t>
            </a:r>
            <a:r>
              <a:rPr lang="en-US" b="1" u="sng" dirty="0"/>
              <a:t> </a:t>
            </a:r>
            <a:r>
              <a:rPr lang="en-US" b="1" u="sng" dirty="0" err="1"/>
              <a:t>va</a:t>
            </a:r>
            <a:r>
              <a:rPr lang="en-US" b="1" u="sng" dirty="0"/>
              <a:t> </a:t>
            </a:r>
            <a:r>
              <a:rPr lang="en-US" b="1" u="sng" dirty="0" err="1"/>
              <a:t>yetkazib</a:t>
            </a:r>
            <a:r>
              <a:rPr lang="en-US" b="1" u="sng" dirty="0"/>
              <a:t> </a:t>
            </a:r>
            <a:r>
              <a:rPr lang="en-US" b="1" u="sng" dirty="0" err="1"/>
              <a:t>berish</a:t>
            </a:r>
            <a:r>
              <a:rPr lang="en-US" b="1" u="sng" dirty="0"/>
              <a:t> </a:t>
            </a:r>
            <a:r>
              <a:rPr lang="en-US" b="1" u="sng" dirty="0" err="1"/>
              <a:t>xarajati</a:t>
            </a:r>
            <a:r>
              <a:rPr lang="en-US" b="1" u="sng" dirty="0" smtClean="0"/>
              <a:t>.</a:t>
            </a:r>
          </a:p>
          <a:p>
            <a:pPr fontAlgn="base"/>
            <a:endParaRPr lang="uz-Cyrl-UZ" dirty="0" smtClean="0"/>
          </a:p>
          <a:p>
            <a:pPr fontAlgn="base"/>
            <a:r>
              <a:rPr lang="en-US" dirty="0" err="1"/>
              <a:t>Shokoladlarning</a:t>
            </a:r>
            <a:r>
              <a:rPr lang="en-US" dirty="0"/>
              <a:t> </a:t>
            </a:r>
            <a:r>
              <a:rPr lang="en-US" dirty="0" err="1" smtClean="0"/>
              <a:t>SSQsi</a:t>
            </a:r>
            <a:r>
              <a:rPr lang="en-US" dirty="0" smtClean="0"/>
              <a:t> </a:t>
            </a:r>
            <a:r>
              <a:rPr lang="en-US" dirty="0" err="1"/>
              <a:t>tannarxdan</a:t>
            </a:r>
            <a:r>
              <a:rPr lang="en-US" dirty="0"/>
              <a:t> past </a:t>
            </a:r>
            <a:r>
              <a:rPr lang="en-US" dirty="0" err="1"/>
              <a:t>bo‘lgani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korxona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SSQ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kelgan</a:t>
            </a:r>
            <a:r>
              <a:rPr lang="en-US" dirty="0"/>
              <a:t> </a:t>
            </a:r>
            <a:r>
              <a:rPr lang="en-US" dirty="0" err="1"/>
              <a:t>farqni</a:t>
            </a:r>
            <a:r>
              <a:rPr lang="en-US" dirty="0"/>
              <a:t> </a:t>
            </a:r>
            <a:r>
              <a:rPr lang="en-US" dirty="0" err="1"/>
              <a:t>hisobdan</a:t>
            </a:r>
            <a:r>
              <a:rPr lang="en-US" dirty="0"/>
              <a:t> </a:t>
            </a:r>
            <a:r>
              <a:rPr lang="en-US" dirty="0" err="1" smtClean="0"/>
              <a:t>chiqaradi</a:t>
            </a:r>
            <a:r>
              <a:rPr lang="en-US" dirty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err="1" smtClean="0"/>
              <a:t>Tannarx</a:t>
            </a:r>
            <a:r>
              <a:rPr lang="en-US" b="1" dirty="0" smtClean="0"/>
              <a:t>-SSQ= 400*2120 – 400*</a:t>
            </a:r>
            <a:r>
              <a:rPr lang="uz-Cyrl-UZ" b="1" dirty="0" smtClean="0"/>
              <a:t>1720</a:t>
            </a:r>
            <a:r>
              <a:rPr lang="en-US" b="1" dirty="0" smtClean="0"/>
              <a:t> = 160</a:t>
            </a:r>
            <a:r>
              <a:rPr lang="uz-Cyrl-UZ" b="1" dirty="0" smtClean="0"/>
              <a:t> 000 сўм</a:t>
            </a:r>
            <a:endParaRPr lang="en-US" b="1" dirty="0" smtClean="0"/>
          </a:p>
          <a:p>
            <a:pPr fontAlgn="base"/>
            <a:endParaRPr lang="uz-Cyrl-UZ" dirty="0" smtClean="0"/>
          </a:p>
          <a:p>
            <a:pPr fontAlgn="base"/>
            <a:r>
              <a:rPr lang="en-US" dirty="0" err="1" smtClean="0"/>
              <a:t>Buxgalteriya</a:t>
            </a:r>
            <a:r>
              <a:rPr lang="en-US" dirty="0" smtClean="0"/>
              <a:t> </a:t>
            </a:r>
            <a:r>
              <a:rPr lang="en-US" dirty="0" err="1" smtClean="0"/>
              <a:t>o’tkazmasi</a:t>
            </a:r>
            <a:r>
              <a:rPr lang="uz-Cyrl-UZ" dirty="0" smtClean="0"/>
              <a:t>:</a:t>
            </a:r>
            <a:r>
              <a:rPr lang="en-US" dirty="0" smtClean="0"/>
              <a:t> </a:t>
            </a:r>
          </a:p>
          <a:p>
            <a:pPr marL="623888" indent="-87313" fontAlgn="base"/>
            <a:r>
              <a:rPr lang="en-US" dirty="0" smtClean="0"/>
              <a:t>        </a:t>
            </a:r>
            <a:r>
              <a:rPr lang="uz-Cyrl-UZ" dirty="0" smtClean="0"/>
              <a:t>Д-т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zararlar</a:t>
            </a:r>
            <a:r>
              <a:rPr lang="en-US" dirty="0"/>
              <a:t>/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tannarxi</a:t>
            </a:r>
            <a:endParaRPr lang="en-US" dirty="0" smtClean="0"/>
          </a:p>
          <a:p>
            <a:pPr marL="623888" indent="-87313" fontAlgn="base"/>
            <a:r>
              <a:rPr lang="en-US" dirty="0" smtClean="0"/>
              <a:t>        </a:t>
            </a:r>
            <a:r>
              <a:rPr lang="uz-Cyrl-UZ" dirty="0" smtClean="0"/>
              <a:t>К-т </a:t>
            </a:r>
            <a:r>
              <a:rPr lang="en-US" dirty="0" smtClean="0"/>
              <a:t>TMZ</a:t>
            </a:r>
            <a:br>
              <a:rPr lang="en-US" dirty="0" smtClean="0"/>
            </a:br>
            <a:r>
              <a:rPr lang="en-US" dirty="0" smtClean="0"/>
              <a:t> </a:t>
            </a:r>
            <a:endParaRPr lang="en-US" dirty="0"/>
          </a:p>
        </p:txBody>
      </p:sp>
      <p:graphicFrame>
        <p:nvGraphicFramePr>
          <p:cNvPr id="13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698364"/>
              </p:ext>
            </p:extLst>
          </p:nvPr>
        </p:nvGraphicFramePr>
        <p:xfrm>
          <a:off x="1127123" y="1372993"/>
          <a:ext cx="9434286" cy="2103120"/>
        </p:xfrm>
        <a:graphic>
          <a:graphicData uri="http://schemas.openxmlformats.org/drawingml/2006/table">
            <a:tbl>
              <a:tblPr/>
              <a:tblGrid>
                <a:gridCol w="2061030"/>
                <a:gridCol w="1509486"/>
                <a:gridCol w="1146627"/>
                <a:gridCol w="1572381"/>
                <a:gridCol w="1572381"/>
                <a:gridCol w="1572381"/>
              </a:tblGrid>
              <a:tr h="0"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Mahsultlar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Tannarx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SSQ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Kami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Soni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Balans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 </a:t>
                      </a:r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  <a:latin typeface="Lato"/>
                        </a:rPr>
                        <a:t>qiymati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Lato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7E3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Sendvichlar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1 580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1 620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1 580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>
                          <a:effectLst/>
                          <a:latin typeface="inherit"/>
                        </a:rPr>
                        <a:t>500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790 000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Shokoladlar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2 120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1 720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1 720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>
                          <a:effectLst/>
                          <a:latin typeface="inherit"/>
                        </a:rPr>
                        <a:t>400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z-Cyrl-UZ" b="0" dirty="0" smtClean="0">
                          <a:effectLst/>
                          <a:latin typeface="inherit"/>
                        </a:rPr>
                        <a:t>688</a:t>
                      </a:r>
                      <a:r>
                        <a:rPr lang="uz-Cyrl-UZ" b="0" baseline="0" dirty="0" smtClean="0">
                          <a:effectLst/>
                          <a:latin typeface="inherit"/>
                        </a:rPr>
                        <a:t> 000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err="1" smtClean="0">
                          <a:solidFill>
                            <a:srgbClr val="002060"/>
                          </a:solidFill>
                          <a:effectLst/>
                        </a:rPr>
                        <a:t>Vaflilar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1 330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1 370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1 330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>
                          <a:effectLst/>
                          <a:latin typeface="inherit"/>
                        </a:rPr>
                        <a:t>600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0" dirty="0" smtClean="0">
                          <a:effectLst/>
                          <a:latin typeface="inherit"/>
                        </a:rPr>
                        <a:t>798 000</a:t>
                      </a:r>
                      <a:endParaRPr lang="ru-RU" b="0" dirty="0"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 b="1" dirty="0" smtClean="0">
                          <a:solidFill>
                            <a:srgbClr val="002060"/>
                          </a:solidFill>
                          <a:effectLst/>
                          <a:latin typeface="inherit"/>
                        </a:rPr>
                        <a:t>Jami</a:t>
                      </a:r>
                      <a:endParaRPr lang="en-US" b="1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b="1" dirty="0" smtClean="0">
                          <a:solidFill>
                            <a:srgbClr val="002060"/>
                          </a:solidFill>
                          <a:effectLst/>
                          <a:latin typeface="inherit"/>
                        </a:rPr>
                        <a:t>2 276 000</a:t>
                      </a:r>
                      <a:endParaRPr lang="ru-RU" b="0" dirty="0">
                        <a:solidFill>
                          <a:srgbClr val="002060"/>
                        </a:solidFill>
                        <a:effectLst/>
                        <a:latin typeface="inherit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1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TMZlar</a:t>
            </a:r>
            <a:r>
              <a:rPr lang="en-US" sz="2800" b="1" dirty="0"/>
              <a:t> </a:t>
            </a:r>
            <a:r>
              <a:rPr lang="en-US" sz="2800" b="1" dirty="0" err="1"/>
              <a:t>kapitalizatsiya</a:t>
            </a:r>
            <a:r>
              <a:rPr lang="en-US" sz="2800" b="1" dirty="0"/>
              <a:t> </a:t>
            </a:r>
            <a:r>
              <a:rPr lang="en-US" sz="2800" b="1" dirty="0" err="1"/>
              <a:t>bo‘ladimi</a:t>
            </a:r>
            <a:r>
              <a:rPr lang="en-US" sz="2800" b="1" dirty="0"/>
              <a:t>?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:a16="http://schemas.microsoft.com/office/drawing/2014/main" xmlns="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:a16="http://schemas.microsoft.com/office/drawing/2014/main" xmlns="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419823"/>
            <a:ext cx="10515600" cy="4351338"/>
          </a:xfrm>
        </p:spPr>
        <p:txBody>
          <a:bodyPr/>
          <a:lstStyle/>
          <a:p>
            <a:endParaRPr lang="en-US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TMZlar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aktivlar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extiyoji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 </a:t>
            </a:r>
            <a:r>
              <a:rPr lang="en-US" dirty="0" err="1"/>
              <a:t>bino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 (</a:t>
            </a:r>
            <a:r>
              <a:rPr lang="en-US" dirty="0" err="1"/>
              <a:t>Qarang</a:t>
            </a:r>
            <a:r>
              <a:rPr lang="en-US" dirty="0"/>
              <a:t>: 16 IAS 22 </a:t>
            </a:r>
            <a:r>
              <a:rPr lang="en-US" dirty="0" err="1"/>
              <a:t>punkt</a:t>
            </a:r>
            <a:r>
              <a:rPr lang="en-US" dirty="0" smtClean="0"/>
              <a:t>).</a:t>
            </a:r>
          </a:p>
          <a:p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xolatda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TMZ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aktivning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tan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101" name="Picture 5" descr="Roof Trusses. Roofing Image &amp; Photo (Free Trial) | Bigstoc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" b="11954"/>
          <a:stretch/>
        </p:blipFill>
        <p:spPr bwMode="auto">
          <a:xfrm>
            <a:off x="1127123" y="4285480"/>
            <a:ext cx="3215640" cy="2253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Paper Mill Equipment Manufacturer: R-V Industries, Inc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220" y="4285480"/>
            <a:ext cx="2627908" cy="2253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Baystate Is Constructing COVID-19 Triage Facility - BusinessWe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585" y="4285480"/>
            <a:ext cx="4006102" cy="2253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37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88B78C2F-0144-4B00-82F6-AFA1399F9A24}"/>
              </a:ext>
            </a:extLst>
          </p:cNvPr>
          <p:cNvSpPr/>
          <p:nvPr/>
        </p:nvSpPr>
        <p:spPr>
          <a:xfrm>
            <a:off x="0" y="0"/>
            <a:ext cx="7353300" cy="6858000"/>
          </a:xfrm>
          <a:custGeom>
            <a:avLst/>
            <a:gdLst>
              <a:gd name="connsiteX0" fmla="*/ 0 w 7353300"/>
              <a:gd name="connsiteY0" fmla="*/ 0 h 6858000"/>
              <a:gd name="connsiteX1" fmla="*/ 7353300 w 7353300"/>
              <a:gd name="connsiteY1" fmla="*/ 0 h 6858000"/>
              <a:gd name="connsiteX2" fmla="*/ 5638800 w 7353300"/>
              <a:gd name="connsiteY2" fmla="*/ 6858000 h 6858000"/>
              <a:gd name="connsiteX3" fmla="*/ 0 w 7353300"/>
              <a:gd name="connsiteY3" fmla="*/ 6858000 h 6858000"/>
              <a:gd name="connsiteX4" fmla="*/ 0 w 73533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53300" h="6858000">
                <a:moveTo>
                  <a:pt x="0" y="0"/>
                </a:moveTo>
                <a:lnTo>
                  <a:pt x="7353300" y="0"/>
                </a:lnTo>
                <a:lnTo>
                  <a:pt x="56388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C4E3CB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2CC7C91-872C-4F33-92F5-592F00CD333C}"/>
              </a:ext>
            </a:extLst>
          </p:cNvPr>
          <p:cNvSpPr txBox="1"/>
          <p:nvPr/>
        </p:nvSpPr>
        <p:spPr>
          <a:xfrm>
            <a:off x="577574" y="2875002"/>
            <a:ext cx="5664200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sz="3600" b="1" dirty="0" err="1"/>
              <a:t>E’tiboringiz</a:t>
            </a:r>
            <a:r>
              <a:rPr lang="en-US" sz="3600" b="1" dirty="0"/>
              <a:t> </a:t>
            </a:r>
            <a:r>
              <a:rPr lang="en-US" sz="3600" b="1" dirty="0" err="1"/>
              <a:t>uchun</a:t>
            </a:r>
            <a:r>
              <a:rPr lang="en-US" sz="3600" b="1" dirty="0"/>
              <a:t> </a:t>
            </a:r>
            <a:r>
              <a:rPr lang="en-US" sz="3600" b="1" dirty="0" err="1" smtClean="0"/>
              <a:t>rahmat</a:t>
            </a:r>
            <a:r>
              <a:rPr lang="en-US" sz="3600" b="1" dirty="0"/>
              <a:t>!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169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dern 04">
      <a:majorFont>
        <a:latin typeface="Century Gothic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1281</TotalTime>
  <Words>1167</Words>
  <Application>Microsoft Office PowerPoint</Application>
  <PresentationFormat>Широкоэкранный</PresentationFormat>
  <Paragraphs>266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3" baseType="lpstr">
      <vt:lpstr>Arial</vt:lpstr>
      <vt:lpstr>Calibri</vt:lpstr>
      <vt:lpstr>Calibri Light</vt:lpstr>
      <vt:lpstr>Century Gothic</vt:lpstr>
      <vt:lpstr>Corbel</vt:lpstr>
      <vt:lpstr>inherit</vt:lpstr>
      <vt:lpstr>Lato</vt:lpstr>
      <vt:lpstr>Times New Roman</vt:lpstr>
      <vt:lpstr>Wingdings</vt:lpstr>
      <vt:lpstr>Wingdings 3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Nugroho Ade</dc:creator>
  <cp:lastModifiedBy>Пользователь Acer</cp:lastModifiedBy>
  <cp:revision>403</cp:revision>
  <dcterms:created xsi:type="dcterms:W3CDTF">2018-07-23T08:44:17Z</dcterms:created>
  <dcterms:modified xsi:type="dcterms:W3CDTF">2021-04-14T19:03:31Z</dcterms:modified>
</cp:coreProperties>
</file>