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1" r:id="rId1"/>
  </p:sldMasterIdLst>
  <p:sldIdLst>
    <p:sldId id="257" r:id="rId2"/>
    <p:sldId id="279" r:id="rId3"/>
    <p:sldId id="258" r:id="rId4"/>
    <p:sldId id="259" r:id="rId5"/>
    <p:sldId id="280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6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7292A2E-F333-43FB-9621-5CBBE7FDCDCB}" styleName="Светлый стиль 2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8F1CDE-8B83-4099-AA68-0430DA0F85A5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4C86960-2457-443E-9A8E-D2F784E1C04E}">
      <dgm:prSet phldrT="[Текст]"/>
      <dgm:spPr/>
      <dgm:t>
        <a:bodyPr/>
        <a:lstStyle/>
        <a:p>
          <a:r>
            <a:rPr lang="en-US" i="1" dirty="0" err="1" smtClean="0"/>
            <a:t>Pul</a:t>
          </a:r>
          <a:r>
            <a:rPr lang="en-US" i="1" dirty="0" smtClean="0"/>
            <a:t> </a:t>
          </a:r>
          <a:r>
            <a:rPr lang="en-US" i="1" dirty="0" err="1" smtClean="0"/>
            <a:t>mablag’lari</a:t>
          </a:r>
          <a:endParaRPr lang="ru-RU" dirty="0"/>
        </a:p>
      </dgm:t>
    </dgm:pt>
    <dgm:pt modelId="{A90FE377-905B-48EC-A53C-0D54872512C3}" type="parTrans" cxnId="{3599CE36-01F2-447C-9EDF-F22DEE0E4932}">
      <dgm:prSet/>
      <dgm:spPr/>
      <dgm:t>
        <a:bodyPr/>
        <a:lstStyle/>
        <a:p>
          <a:endParaRPr lang="ru-RU"/>
        </a:p>
      </dgm:t>
    </dgm:pt>
    <dgm:pt modelId="{562D19AA-2A44-4552-8933-FF09178F7C10}" type="sibTrans" cxnId="{3599CE36-01F2-447C-9EDF-F22DEE0E4932}">
      <dgm:prSet/>
      <dgm:spPr/>
      <dgm:t>
        <a:bodyPr/>
        <a:lstStyle/>
        <a:p>
          <a:endParaRPr lang="ru-RU"/>
        </a:p>
      </dgm:t>
    </dgm:pt>
    <dgm:pt modelId="{15E80CC5-22E4-41B4-8D4B-25B8F8511E7A}">
      <dgm:prSet phldrT="[Текст]"/>
      <dgm:spPr/>
      <dgm:t>
        <a:bodyPr/>
        <a:lstStyle/>
        <a:p>
          <a:r>
            <a:rPr lang="en-US" b="0" i="0" dirty="0" err="1" smtClean="0"/>
            <a:t>Pul</a:t>
          </a:r>
          <a:r>
            <a:rPr lang="en-US" b="0" i="0" dirty="0" smtClean="0"/>
            <a:t> </a:t>
          </a:r>
          <a:r>
            <a:rPr lang="en-US" b="0" i="0" dirty="0" err="1" smtClean="0"/>
            <a:t>mablag‘larining</a:t>
          </a:r>
          <a:r>
            <a:rPr lang="en-US" b="0" i="0" dirty="0" smtClean="0"/>
            <a:t> </a:t>
          </a:r>
          <a:r>
            <a:rPr lang="en-US" b="0" i="0" dirty="0" err="1" smtClean="0"/>
            <a:t>ekvivalentlari</a:t>
          </a:r>
          <a:endParaRPr lang="ru-RU" dirty="0"/>
        </a:p>
      </dgm:t>
    </dgm:pt>
    <dgm:pt modelId="{8E85F758-161D-4932-9328-894D463302AD}" type="parTrans" cxnId="{EBCCC128-5B10-4E2E-858A-78888FC3BF98}">
      <dgm:prSet/>
      <dgm:spPr/>
      <dgm:t>
        <a:bodyPr/>
        <a:lstStyle/>
        <a:p>
          <a:endParaRPr lang="ru-RU"/>
        </a:p>
      </dgm:t>
    </dgm:pt>
    <dgm:pt modelId="{B153918C-E76C-43BB-A0EB-37A12A632FF6}" type="sibTrans" cxnId="{EBCCC128-5B10-4E2E-858A-78888FC3BF98}">
      <dgm:prSet/>
      <dgm:spPr/>
      <dgm:t>
        <a:bodyPr/>
        <a:lstStyle/>
        <a:p>
          <a:endParaRPr lang="ru-RU"/>
        </a:p>
      </dgm:t>
    </dgm:pt>
    <dgm:pt modelId="{3EFB2D0E-B88F-4D9C-88F3-1996BB267BEC}">
      <dgm:prSet phldrT="[Текст]"/>
      <dgm:spPr/>
      <dgm:t>
        <a:bodyPr/>
        <a:lstStyle/>
        <a:p>
          <a:r>
            <a:rPr lang="en-US" b="0" i="0" dirty="0" err="1" smtClean="0"/>
            <a:t>Pul</a:t>
          </a:r>
          <a:r>
            <a:rPr lang="en-US" b="0" i="0" dirty="0" smtClean="0"/>
            <a:t> </a:t>
          </a:r>
          <a:r>
            <a:rPr lang="en-US" b="0" i="0" dirty="0" err="1" smtClean="0"/>
            <a:t>oqimlari</a:t>
          </a:r>
          <a:endParaRPr lang="ru-RU" dirty="0"/>
        </a:p>
      </dgm:t>
    </dgm:pt>
    <dgm:pt modelId="{F66D9372-A724-49A7-9836-08D6D095344C}" type="parTrans" cxnId="{D5D1B027-C6C5-4C52-8008-816B112825C2}">
      <dgm:prSet/>
      <dgm:spPr/>
      <dgm:t>
        <a:bodyPr/>
        <a:lstStyle/>
        <a:p>
          <a:endParaRPr lang="ru-RU"/>
        </a:p>
      </dgm:t>
    </dgm:pt>
    <dgm:pt modelId="{36881CEF-96C8-4873-80D8-2693E0A9C259}" type="sibTrans" cxnId="{D5D1B027-C6C5-4C52-8008-816B112825C2}">
      <dgm:prSet/>
      <dgm:spPr/>
      <dgm:t>
        <a:bodyPr/>
        <a:lstStyle/>
        <a:p>
          <a:endParaRPr lang="ru-RU"/>
        </a:p>
      </dgm:t>
    </dgm:pt>
    <dgm:pt modelId="{03938186-32F3-436A-B703-66C5674A50F2}">
      <dgm:prSet/>
      <dgm:spPr/>
      <dgm:t>
        <a:bodyPr/>
        <a:lstStyle/>
        <a:p>
          <a:r>
            <a:rPr lang="en-US" b="0" i="0" dirty="0" err="1" smtClean="0"/>
            <a:t>Operatsion</a:t>
          </a:r>
          <a:r>
            <a:rPr lang="en-US" b="0" i="0" dirty="0" smtClean="0"/>
            <a:t> </a:t>
          </a:r>
          <a:r>
            <a:rPr lang="en-US" b="0" i="0" dirty="0" err="1" smtClean="0"/>
            <a:t>faoliyat</a:t>
          </a:r>
          <a:endParaRPr lang="ru-RU" dirty="0"/>
        </a:p>
      </dgm:t>
    </dgm:pt>
    <dgm:pt modelId="{8A76524A-BAFB-4000-AAF1-D7EB53DE8645}" type="parTrans" cxnId="{BE5A4080-8910-4D4B-8F6F-1B11A1E28FCF}">
      <dgm:prSet/>
      <dgm:spPr/>
      <dgm:t>
        <a:bodyPr/>
        <a:lstStyle/>
        <a:p>
          <a:endParaRPr lang="ru-RU"/>
        </a:p>
      </dgm:t>
    </dgm:pt>
    <dgm:pt modelId="{29615F8F-61BC-4BC6-989F-B9EEB6274258}" type="sibTrans" cxnId="{BE5A4080-8910-4D4B-8F6F-1B11A1E28FCF}">
      <dgm:prSet/>
      <dgm:spPr/>
      <dgm:t>
        <a:bodyPr/>
        <a:lstStyle/>
        <a:p>
          <a:endParaRPr lang="ru-RU"/>
        </a:p>
      </dgm:t>
    </dgm:pt>
    <dgm:pt modelId="{8830E8B0-1D6F-4A49-B2F5-EADAA59262C3}">
      <dgm:prSet/>
      <dgm:spPr/>
      <dgm:t>
        <a:bodyPr/>
        <a:lstStyle/>
        <a:p>
          <a:r>
            <a:rPr lang="en-US" b="0" i="0" dirty="0" err="1" smtClean="0"/>
            <a:t>Investitsion</a:t>
          </a:r>
          <a:r>
            <a:rPr lang="en-US" b="0" i="0" dirty="0" smtClean="0"/>
            <a:t> </a:t>
          </a:r>
          <a:r>
            <a:rPr lang="en-US" b="0" i="0" dirty="0" err="1" smtClean="0"/>
            <a:t>faoliyat</a:t>
          </a:r>
          <a:endParaRPr lang="ru-RU" dirty="0"/>
        </a:p>
      </dgm:t>
    </dgm:pt>
    <dgm:pt modelId="{66D199F2-0DF5-4642-BB58-6DAB5628A186}" type="parTrans" cxnId="{8A6D86E6-7104-4627-8600-6AF8DD83A8CD}">
      <dgm:prSet/>
      <dgm:spPr/>
      <dgm:t>
        <a:bodyPr/>
        <a:lstStyle/>
        <a:p>
          <a:endParaRPr lang="ru-RU"/>
        </a:p>
      </dgm:t>
    </dgm:pt>
    <dgm:pt modelId="{BF0F1D41-4835-4F8B-A693-4F3BC56791EA}" type="sibTrans" cxnId="{8A6D86E6-7104-4627-8600-6AF8DD83A8CD}">
      <dgm:prSet/>
      <dgm:spPr/>
      <dgm:t>
        <a:bodyPr/>
        <a:lstStyle/>
        <a:p>
          <a:endParaRPr lang="ru-RU"/>
        </a:p>
      </dgm:t>
    </dgm:pt>
    <dgm:pt modelId="{6D34AA00-ADE2-486A-AD7E-9387B5B11D03}">
      <dgm:prSet/>
      <dgm:spPr/>
      <dgm:t>
        <a:bodyPr/>
        <a:lstStyle/>
        <a:p>
          <a:r>
            <a:rPr lang="en-US" b="0" i="0" dirty="0" err="1" smtClean="0"/>
            <a:t>Moliyaviy</a:t>
          </a:r>
          <a:r>
            <a:rPr lang="en-US" b="0" i="0" dirty="0" smtClean="0"/>
            <a:t> </a:t>
          </a:r>
          <a:r>
            <a:rPr lang="en-US" b="0" i="0" dirty="0" err="1" smtClean="0"/>
            <a:t>faoliyat</a:t>
          </a:r>
          <a:endParaRPr lang="ru-RU" dirty="0"/>
        </a:p>
      </dgm:t>
    </dgm:pt>
    <dgm:pt modelId="{82B5F8A0-CD78-4A85-B93F-FB3B8E145E8C}" type="parTrans" cxnId="{73E1C9EC-381C-4035-90ED-355DDC2479E7}">
      <dgm:prSet/>
      <dgm:spPr/>
      <dgm:t>
        <a:bodyPr/>
        <a:lstStyle/>
        <a:p>
          <a:endParaRPr lang="ru-RU"/>
        </a:p>
      </dgm:t>
    </dgm:pt>
    <dgm:pt modelId="{86B63325-B38F-4B10-A17E-D538AC350974}" type="sibTrans" cxnId="{73E1C9EC-381C-4035-90ED-355DDC2479E7}">
      <dgm:prSet/>
      <dgm:spPr/>
      <dgm:t>
        <a:bodyPr/>
        <a:lstStyle/>
        <a:p>
          <a:endParaRPr lang="ru-RU"/>
        </a:p>
      </dgm:t>
    </dgm:pt>
    <dgm:pt modelId="{6442039C-F799-44DC-B97B-9B1F594CE4DF}" type="pres">
      <dgm:prSet presAssocID="{C28F1CDE-8B83-4099-AA68-0430DA0F85A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D2B3A3C9-D0E9-46A0-9D84-2895377969E5}" type="pres">
      <dgm:prSet presAssocID="{C28F1CDE-8B83-4099-AA68-0430DA0F85A5}" presName="Name1" presStyleCnt="0"/>
      <dgm:spPr/>
    </dgm:pt>
    <dgm:pt modelId="{B4B0A441-1DEB-42E1-A3AD-FCB23E964407}" type="pres">
      <dgm:prSet presAssocID="{C28F1CDE-8B83-4099-AA68-0430DA0F85A5}" presName="cycle" presStyleCnt="0"/>
      <dgm:spPr/>
    </dgm:pt>
    <dgm:pt modelId="{1F98BC94-814A-4550-AB67-AE3BBBF960FC}" type="pres">
      <dgm:prSet presAssocID="{C28F1CDE-8B83-4099-AA68-0430DA0F85A5}" presName="srcNode" presStyleLbl="node1" presStyleIdx="0" presStyleCnt="6"/>
      <dgm:spPr/>
    </dgm:pt>
    <dgm:pt modelId="{0E8A9A13-4529-4E56-B3E1-EB22A024B8DF}" type="pres">
      <dgm:prSet presAssocID="{C28F1CDE-8B83-4099-AA68-0430DA0F85A5}" presName="conn" presStyleLbl="parChTrans1D2" presStyleIdx="0" presStyleCnt="1"/>
      <dgm:spPr/>
      <dgm:t>
        <a:bodyPr/>
        <a:lstStyle/>
        <a:p>
          <a:endParaRPr lang="ru-RU"/>
        </a:p>
      </dgm:t>
    </dgm:pt>
    <dgm:pt modelId="{65A5728D-25BD-48FA-A973-5541A5C9FFC5}" type="pres">
      <dgm:prSet presAssocID="{C28F1CDE-8B83-4099-AA68-0430DA0F85A5}" presName="extraNode" presStyleLbl="node1" presStyleIdx="0" presStyleCnt="6"/>
      <dgm:spPr/>
    </dgm:pt>
    <dgm:pt modelId="{024CDBCC-1793-4E63-8C1E-EA23B366FEDE}" type="pres">
      <dgm:prSet presAssocID="{C28F1CDE-8B83-4099-AA68-0430DA0F85A5}" presName="dstNode" presStyleLbl="node1" presStyleIdx="0" presStyleCnt="6"/>
      <dgm:spPr/>
    </dgm:pt>
    <dgm:pt modelId="{47C98677-51F9-478A-BDBA-16C7301B7984}" type="pres">
      <dgm:prSet presAssocID="{E4C86960-2457-443E-9A8E-D2F784E1C04E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3F35AC-30F3-40D2-AC4E-6DB7AFA574E1}" type="pres">
      <dgm:prSet presAssocID="{E4C86960-2457-443E-9A8E-D2F784E1C04E}" presName="accent_1" presStyleCnt="0"/>
      <dgm:spPr/>
    </dgm:pt>
    <dgm:pt modelId="{F7D10086-1292-48F4-9D27-1FEDFD1089DB}" type="pres">
      <dgm:prSet presAssocID="{E4C86960-2457-443E-9A8E-D2F784E1C04E}" presName="accentRepeatNode" presStyleLbl="solidFgAcc1" presStyleIdx="0" presStyleCnt="6"/>
      <dgm:spPr/>
    </dgm:pt>
    <dgm:pt modelId="{EE5C65C0-2FA7-4AAF-BEBA-D1C95BF7124D}" type="pres">
      <dgm:prSet presAssocID="{15E80CC5-22E4-41B4-8D4B-25B8F8511E7A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D12E53-349B-471B-B3B3-5C7CD6738C1D}" type="pres">
      <dgm:prSet presAssocID="{15E80CC5-22E4-41B4-8D4B-25B8F8511E7A}" presName="accent_2" presStyleCnt="0"/>
      <dgm:spPr/>
    </dgm:pt>
    <dgm:pt modelId="{5F605831-5938-455D-B213-1BAB509D681E}" type="pres">
      <dgm:prSet presAssocID="{15E80CC5-22E4-41B4-8D4B-25B8F8511E7A}" presName="accentRepeatNode" presStyleLbl="solidFgAcc1" presStyleIdx="1" presStyleCnt="6"/>
      <dgm:spPr/>
    </dgm:pt>
    <dgm:pt modelId="{86EE2EFF-D406-4FE3-A607-4D8DB500C563}" type="pres">
      <dgm:prSet presAssocID="{3EFB2D0E-B88F-4D9C-88F3-1996BB267BEC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1D2D17-7293-4E3E-A494-B94B59F4B28C}" type="pres">
      <dgm:prSet presAssocID="{3EFB2D0E-B88F-4D9C-88F3-1996BB267BEC}" presName="accent_3" presStyleCnt="0"/>
      <dgm:spPr/>
    </dgm:pt>
    <dgm:pt modelId="{22C09B91-3525-489B-9F4F-545107DC364F}" type="pres">
      <dgm:prSet presAssocID="{3EFB2D0E-B88F-4D9C-88F3-1996BB267BEC}" presName="accentRepeatNode" presStyleLbl="solidFgAcc1" presStyleIdx="2" presStyleCnt="6"/>
      <dgm:spPr/>
    </dgm:pt>
    <dgm:pt modelId="{F5C0D9F9-5F15-40ED-82E6-F43EF7973E82}" type="pres">
      <dgm:prSet presAssocID="{03938186-32F3-436A-B703-66C5674A50F2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A4CAD2-25BB-4B22-8234-BF4AE02BCF64}" type="pres">
      <dgm:prSet presAssocID="{03938186-32F3-436A-B703-66C5674A50F2}" presName="accent_4" presStyleCnt="0"/>
      <dgm:spPr/>
    </dgm:pt>
    <dgm:pt modelId="{27A1E0A4-16BA-46AF-81B7-5652327D3152}" type="pres">
      <dgm:prSet presAssocID="{03938186-32F3-436A-B703-66C5674A50F2}" presName="accentRepeatNode" presStyleLbl="solidFgAcc1" presStyleIdx="3" presStyleCnt="6"/>
      <dgm:spPr/>
    </dgm:pt>
    <dgm:pt modelId="{128B4286-0378-49BD-BFA7-6D57859838FE}" type="pres">
      <dgm:prSet presAssocID="{8830E8B0-1D6F-4A49-B2F5-EADAA59262C3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CEC6E4-A69F-4EB3-B835-EEC909CC622D}" type="pres">
      <dgm:prSet presAssocID="{8830E8B0-1D6F-4A49-B2F5-EADAA59262C3}" presName="accent_5" presStyleCnt="0"/>
      <dgm:spPr/>
    </dgm:pt>
    <dgm:pt modelId="{A0896E29-E85B-4B13-A2B7-CFF24163AD2D}" type="pres">
      <dgm:prSet presAssocID="{8830E8B0-1D6F-4A49-B2F5-EADAA59262C3}" presName="accentRepeatNode" presStyleLbl="solidFgAcc1" presStyleIdx="4" presStyleCnt="6"/>
      <dgm:spPr/>
    </dgm:pt>
    <dgm:pt modelId="{8CC3D2C1-33DA-436C-B7D6-B9C1F551B59A}" type="pres">
      <dgm:prSet presAssocID="{6D34AA00-ADE2-486A-AD7E-9387B5B11D03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FD6809-A829-4B06-BC73-C734DB314734}" type="pres">
      <dgm:prSet presAssocID="{6D34AA00-ADE2-486A-AD7E-9387B5B11D03}" presName="accent_6" presStyleCnt="0"/>
      <dgm:spPr/>
    </dgm:pt>
    <dgm:pt modelId="{0DE6A59C-8B1C-42FB-9F72-D08DB35AFCF9}" type="pres">
      <dgm:prSet presAssocID="{6D34AA00-ADE2-486A-AD7E-9387B5B11D03}" presName="accentRepeatNode" presStyleLbl="solidFgAcc1" presStyleIdx="5" presStyleCnt="6"/>
      <dgm:spPr/>
    </dgm:pt>
  </dgm:ptLst>
  <dgm:cxnLst>
    <dgm:cxn modelId="{BE5A4080-8910-4D4B-8F6F-1B11A1E28FCF}" srcId="{C28F1CDE-8B83-4099-AA68-0430DA0F85A5}" destId="{03938186-32F3-436A-B703-66C5674A50F2}" srcOrd="3" destOrd="0" parTransId="{8A76524A-BAFB-4000-AAF1-D7EB53DE8645}" sibTransId="{29615F8F-61BC-4BC6-989F-B9EEB6274258}"/>
    <dgm:cxn modelId="{3599CE36-01F2-447C-9EDF-F22DEE0E4932}" srcId="{C28F1CDE-8B83-4099-AA68-0430DA0F85A5}" destId="{E4C86960-2457-443E-9A8E-D2F784E1C04E}" srcOrd="0" destOrd="0" parTransId="{A90FE377-905B-48EC-A53C-0D54872512C3}" sibTransId="{562D19AA-2A44-4552-8933-FF09178F7C10}"/>
    <dgm:cxn modelId="{5C3D9798-8164-4216-A99C-03F5E0BB87C4}" type="presOf" srcId="{3EFB2D0E-B88F-4D9C-88F3-1996BB267BEC}" destId="{86EE2EFF-D406-4FE3-A607-4D8DB500C563}" srcOrd="0" destOrd="0" presId="urn:microsoft.com/office/officeart/2008/layout/VerticalCurvedList"/>
    <dgm:cxn modelId="{E0FCB44C-6299-42A8-9355-80311B89EBD0}" type="presOf" srcId="{C28F1CDE-8B83-4099-AA68-0430DA0F85A5}" destId="{6442039C-F799-44DC-B97B-9B1F594CE4DF}" srcOrd="0" destOrd="0" presId="urn:microsoft.com/office/officeart/2008/layout/VerticalCurvedList"/>
    <dgm:cxn modelId="{EBCCC128-5B10-4E2E-858A-78888FC3BF98}" srcId="{C28F1CDE-8B83-4099-AA68-0430DA0F85A5}" destId="{15E80CC5-22E4-41B4-8D4B-25B8F8511E7A}" srcOrd="1" destOrd="0" parTransId="{8E85F758-161D-4932-9328-894D463302AD}" sibTransId="{B153918C-E76C-43BB-A0EB-37A12A632FF6}"/>
    <dgm:cxn modelId="{D5D1B027-C6C5-4C52-8008-816B112825C2}" srcId="{C28F1CDE-8B83-4099-AA68-0430DA0F85A5}" destId="{3EFB2D0E-B88F-4D9C-88F3-1996BB267BEC}" srcOrd="2" destOrd="0" parTransId="{F66D9372-A724-49A7-9836-08D6D095344C}" sibTransId="{36881CEF-96C8-4873-80D8-2693E0A9C259}"/>
    <dgm:cxn modelId="{88BFA6CE-9F36-4323-9434-8CA7D637A68C}" type="presOf" srcId="{03938186-32F3-436A-B703-66C5674A50F2}" destId="{F5C0D9F9-5F15-40ED-82E6-F43EF7973E82}" srcOrd="0" destOrd="0" presId="urn:microsoft.com/office/officeart/2008/layout/VerticalCurvedList"/>
    <dgm:cxn modelId="{8A6D86E6-7104-4627-8600-6AF8DD83A8CD}" srcId="{C28F1CDE-8B83-4099-AA68-0430DA0F85A5}" destId="{8830E8B0-1D6F-4A49-B2F5-EADAA59262C3}" srcOrd="4" destOrd="0" parTransId="{66D199F2-0DF5-4642-BB58-6DAB5628A186}" sibTransId="{BF0F1D41-4835-4F8B-A693-4F3BC56791EA}"/>
    <dgm:cxn modelId="{D76E2FEF-BD98-4F4B-A45B-F56BF732E522}" type="presOf" srcId="{15E80CC5-22E4-41B4-8D4B-25B8F8511E7A}" destId="{EE5C65C0-2FA7-4AAF-BEBA-D1C95BF7124D}" srcOrd="0" destOrd="0" presId="urn:microsoft.com/office/officeart/2008/layout/VerticalCurvedList"/>
    <dgm:cxn modelId="{2C802E03-32B3-4366-84AA-F2FD99525CD8}" type="presOf" srcId="{8830E8B0-1D6F-4A49-B2F5-EADAA59262C3}" destId="{128B4286-0378-49BD-BFA7-6D57859838FE}" srcOrd="0" destOrd="0" presId="urn:microsoft.com/office/officeart/2008/layout/VerticalCurvedList"/>
    <dgm:cxn modelId="{73E1C9EC-381C-4035-90ED-355DDC2479E7}" srcId="{C28F1CDE-8B83-4099-AA68-0430DA0F85A5}" destId="{6D34AA00-ADE2-486A-AD7E-9387B5B11D03}" srcOrd="5" destOrd="0" parTransId="{82B5F8A0-CD78-4A85-B93F-FB3B8E145E8C}" sibTransId="{86B63325-B38F-4B10-A17E-D538AC350974}"/>
    <dgm:cxn modelId="{D776187A-4363-42F7-BF19-249FB8366ADF}" type="presOf" srcId="{6D34AA00-ADE2-486A-AD7E-9387B5B11D03}" destId="{8CC3D2C1-33DA-436C-B7D6-B9C1F551B59A}" srcOrd="0" destOrd="0" presId="urn:microsoft.com/office/officeart/2008/layout/VerticalCurvedList"/>
    <dgm:cxn modelId="{AB7544A6-813D-4DD5-82F2-1164E879495B}" type="presOf" srcId="{562D19AA-2A44-4552-8933-FF09178F7C10}" destId="{0E8A9A13-4529-4E56-B3E1-EB22A024B8DF}" srcOrd="0" destOrd="0" presId="urn:microsoft.com/office/officeart/2008/layout/VerticalCurvedList"/>
    <dgm:cxn modelId="{B2214B3C-A9B5-41F8-956E-A3DE50E4E5C9}" type="presOf" srcId="{E4C86960-2457-443E-9A8E-D2F784E1C04E}" destId="{47C98677-51F9-478A-BDBA-16C7301B7984}" srcOrd="0" destOrd="0" presId="urn:microsoft.com/office/officeart/2008/layout/VerticalCurvedList"/>
    <dgm:cxn modelId="{61399E83-0405-420A-ADB7-3EF5E93C529D}" type="presParOf" srcId="{6442039C-F799-44DC-B97B-9B1F594CE4DF}" destId="{D2B3A3C9-D0E9-46A0-9D84-2895377969E5}" srcOrd="0" destOrd="0" presId="urn:microsoft.com/office/officeart/2008/layout/VerticalCurvedList"/>
    <dgm:cxn modelId="{94556CB9-B6B3-476A-9DED-984165B63662}" type="presParOf" srcId="{D2B3A3C9-D0E9-46A0-9D84-2895377969E5}" destId="{B4B0A441-1DEB-42E1-A3AD-FCB23E964407}" srcOrd="0" destOrd="0" presId="urn:microsoft.com/office/officeart/2008/layout/VerticalCurvedList"/>
    <dgm:cxn modelId="{443DEC7B-8CEF-4263-8D12-FB16B27304F9}" type="presParOf" srcId="{B4B0A441-1DEB-42E1-A3AD-FCB23E964407}" destId="{1F98BC94-814A-4550-AB67-AE3BBBF960FC}" srcOrd="0" destOrd="0" presId="urn:microsoft.com/office/officeart/2008/layout/VerticalCurvedList"/>
    <dgm:cxn modelId="{0482CDA0-CD56-47EF-A3D7-F1F9940F5163}" type="presParOf" srcId="{B4B0A441-1DEB-42E1-A3AD-FCB23E964407}" destId="{0E8A9A13-4529-4E56-B3E1-EB22A024B8DF}" srcOrd="1" destOrd="0" presId="urn:microsoft.com/office/officeart/2008/layout/VerticalCurvedList"/>
    <dgm:cxn modelId="{E2619D3F-42B3-45BC-A33E-40EC8E37D332}" type="presParOf" srcId="{B4B0A441-1DEB-42E1-A3AD-FCB23E964407}" destId="{65A5728D-25BD-48FA-A973-5541A5C9FFC5}" srcOrd="2" destOrd="0" presId="urn:microsoft.com/office/officeart/2008/layout/VerticalCurvedList"/>
    <dgm:cxn modelId="{4CB8F4E2-186D-451C-8EEC-36F85515A04F}" type="presParOf" srcId="{B4B0A441-1DEB-42E1-A3AD-FCB23E964407}" destId="{024CDBCC-1793-4E63-8C1E-EA23B366FEDE}" srcOrd="3" destOrd="0" presId="urn:microsoft.com/office/officeart/2008/layout/VerticalCurvedList"/>
    <dgm:cxn modelId="{25D61AB1-B5B5-468B-BC6F-E5A51E429E9E}" type="presParOf" srcId="{D2B3A3C9-D0E9-46A0-9D84-2895377969E5}" destId="{47C98677-51F9-478A-BDBA-16C7301B7984}" srcOrd="1" destOrd="0" presId="urn:microsoft.com/office/officeart/2008/layout/VerticalCurvedList"/>
    <dgm:cxn modelId="{4988FD1F-1C63-4326-8B1E-D0161FF5FFEA}" type="presParOf" srcId="{D2B3A3C9-D0E9-46A0-9D84-2895377969E5}" destId="{893F35AC-30F3-40D2-AC4E-6DB7AFA574E1}" srcOrd="2" destOrd="0" presId="urn:microsoft.com/office/officeart/2008/layout/VerticalCurvedList"/>
    <dgm:cxn modelId="{028C23BF-08BB-4466-B066-B043A40E5CC2}" type="presParOf" srcId="{893F35AC-30F3-40D2-AC4E-6DB7AFA574E1}" destId="{F7D10086-1292-48F4-9D27-1FEDFD1089DB}" srcOrd="0" destOrd="0" presId="urn:microsoft.com/office/officeart/2008/layout/VerticalCurvedList"/>
    <dgm:cxn modelId="{D5DFD4AD-E08A-4957-BBDD-90B2508EFEE6}" type="presParOf" srcId="{D2B3A3C9-D0E9-46A0-9D84-2895377969E5}" destId="{EE5C65C0-2FA7-4AAF-BEBA-D1C95BF7124D}" srcOrd="3" destOrd="0" presId="urn:microsoft.com/office/officeart/2008/layout/VerticalCurvedList"/>
    <dgm:cxn modelId="{994FDB1F-B73F-44F5-A25D-6A00016FE6C2}" type="presParOf" srcId="{D2B3A3C9-D0E9-46A0-9D84-2895377969E5}" destId="{80D12E53-349B-471B-B3B3-5C7CD6738C1D}" srcOrd="4" destOrd="0" presId="urn:microsoft.com/office/officeart/2008/layout/VerticalCurvedList"/>
    <dgm:cxn modelId="{E45A350E-3C40-46DB-9EDC-8C250BAE83DE}" type="presParOf" srcId="{80D12E53-349B-471B-B3B3-5C7CD6738C1D}" destId="{5F605831-5938-455D-B213-1BAB509D681E}" srcOrd="0" destOrd="0" presId="urn:microsoft.com/office/officeart/2008/layout/VerticalCurvedList"/>
    <dgm:cxn modelId="{BDBB0C71-4098-4FE9-BC6F-2ED543E85AF9}" type="presParOf" srcId="{D2B3A3C9-D0E9-46A0-9D84-2895377969E5}" destId="{86EE2EFF-D406-4FE3-A607-4D8DB500C563}" srcOrd="5" destOrd="0" presId="urn:microsoft.com/office/officeart/2008/layout/VerticalCurvedList"/>
    <dgm:cxn modelId="{A04335FA-5B7E-4CC3-AFB7-F8D1905E66E4}" type="presParOf" srcId="{D2B3A3C9-D0E9-46A0-9D84-2895377969E5}" destId="{C71D2D17-7293-4E3E-A494-B94B59F4B28C}" srcOrd="6" destOrd="0" presId="urn:microsoft.com/office/officeart/2008/layout/VerticalCurvedList"/>
    <dgm:cxn modelId="{D93D3B91-E5FD-4CB3-BA40-CD3C06B02F5C}" type="presParOf" srcId="{C71D2D17-7293-4E3E-A494-B94B59F4B28C}" destId="{22C09B91-3525-489B-9F4F-545107DC364F}" srcOrd="0" destOrd="0" presId="urn:microsoft.com/office/officeart/2008/layout/VerticalCurvedList"/>
    <dgm:cxn modelId="{BDD635DB-9B15-40A3-AF5F-06606D7F83F0}" type="presParOf" srcId="{D2B3A3C9-D0E9-46A0-9D84-2895377969E5}" destId="{F5C0D9F9-5F15-40ED-82E6-F43EF7973E82}" srcOrd="7" destOrd="0" presId="urn:microsoft.com/office/officeart/2008/layout/VerticalCurvedList"/>
    <dgm:cxn modelId="{46FD9F3A-5655-4AF6-A540-B73CEABB633A}" type="presParOf" srcId="{D2B3A3C9-D0E9-46A0-9D84-2895377969E5}" destId="{20A4CAD2-25BB-4B22-8234-BF4AE02BCF64}" srcOrd="8" destOrd="0" presId="urn:microsoft.com/office/officeart/2008/layout/VerticalCurvedList"/>
    <dgm:cxn modelId="{626F4E35-D50D-497B-BFFE-C30080420DB5}" type="presParOf" srcId="{20A4CAD2-25BB-4B22-8234-BF4AE02BCF64}" destId="{27A1E0A4-16BA-46AF-81B7-5652327D3152}" srcOrd="0" destOrd="0" presId="urn:microsoft.com/office/officeart/2008/layout/VerticalCurvedList"/>
    <dgm:cxn modelId="{9AA16CB7-F711-4FF4-B0AE-E8F5FB829F20}" type="presParOf" srcId="{D2B3A3C9-D0E9-46A0-9D84-2895377969E5}" destId="{128B4286-0378-49BD-BFA7-6D57859838FE}" srcOrd="9" destOrd="0" presId="urn:microsoft.com/office/officeart/2008/layout/VerticalCurvedList"/>
    <dgm:cxn modelId="{9C050132-A5CB-4A9A-ABEE-662A26B5B89A}" type="presParOf" srcId="{D2B3A3C9-D0E9-46A0-9D84-2895377969E5}" destId="{78CEC6E4-A69F-4EB3-B835-EEC909CC622D}" srcOrd="10" destOrd="0" presId="urn:microsoft.com/office/officeart/2008/layout/VerticalCurvedList"/>
    <dgm:cxn modelId="{7DB84072-E77E-4358-8B0C-1404AD30A8C8}" type="presParOf" srcId="{78CEC6E4-A69F-4EB3-B835-EEC909CC622D}" destId="{A0896E29-E85B-4B13-A2B7-CFF24163AD2D}" srcOrd="0" destOrd="0" presId="urn:microsoft.com/office/officeart/2008/layout/VerticalCurvedList"/>
    <dgm:cxn modelId="{9A2B74A2-5D73-4DF0-A840-796BA8E7FB5B}" type="presParOf" srcId="{D2B3A3C9-D0E9-46A0-9D84-2895377969E5}" destId="{8CC3D2C1-33DA-436C-B7D6-B9C1F551B59A}" srcOrd="11" destOrd="0" presId="urn:microsoft.com/office/officeart/2008/layout/VerticalCurvedList"/>
    <dgm:cxn modelId="{82E83530-F60E-438B-89BB-7871D9A3B7B7}" type="presParOf" srcId="{D2B3A3C9-D0E9-46A0-9D84-2895377969E5}" destId="{07FD6809-A829-4B06-BC73-C734DB314734}" srcOrd="12" destOrd="0" presId="urn:microsoft.com/office/officeart/2008/layout/VerticalCurvedList"/>
    <dgm:cxn modelId="{3B07CA2B-BEDB-4FD9-A8B8-476F24656B93}" type="presParOf" srcId="{07FD6809-A829-4B06-BC73-C734DB314734}" destId="{0DE6A59C-8B1C-42FB-9F72-D08DB35AFCF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8F1CDE-8B83-4099-AA68-0430DA0F85A5}" type="doc">
      <dgm:prSet loTypeId="urn:microsoft.com/office/officeart/2008/layout/VerticalCircle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4C86960-2457-443E-9A8E-D2F784E1C04E}">
      <dgm:prSet phldrT="[Текст]" custT="1"/>
      <dgm:spPr/>
      <dgm:t>
        <a:bodyPr/>
        <a:lstStyle/>
        <a:p>
          <a:r>
            <a:rPr lang="en-US" sz="3200" b="1" dirty="0" err="1" smtClean="0"/>
            <a:t>Operatsion</a:t>
          </a:r>
          <a:r>
            <a:rPr lang="en-US" sz="3200" b="1" dirty="0" smtClean="0"/>
            <a:t> </a:t>
          </a:r>
          <a:r>
            <a:rPr lang="en-US" sz="3200" b="1" dirty="0" err="1" smtClean="0"/>
            <a:t>faoliyatdan</a:t>
          </a:r>
          <a:r>
            <a:rPr lang="en-US" sz="3200" b="1" dirty="0" smtClean="0"/>
            <a:t> </a:t>
          </a:r>
          <a:r>
            <a:rPr lang="en-US" sz="3200" b="1" dirty="0" err="1" smtClean="0"/>
            <a:t>pul</a:t>
          </a:r>
          <a:r>
            <a:rPr lang="en-US" sz="3200" b="1" dirty="0" smtClean="0"/>
            <a:t> </a:t>
          </a:r>
          <a:r>
            <a:rPr lang="en-US" sz="3200" b="1" dirty="0" err="1" smtClean="0"/>
            <a:t>oqimi</a:t>
          </a:r>
          <a:endParaRPr lang="ru-RU" sz="3200" b="1" dirty="0"/>
        </a:p>
      </dgm:t>
    </dgm:pt>
    <dgm:pt modelId="{A90FE377-905B-48EC-A53C-0D54872512C3}" type="parTrans" cxnId="{3599CE36-01F2-447C-9EDF-F22DEE0E4932}">
      <dgm:prSet/>
      <dgm:spPr/>
      <dgm:t>
        <a:bodyPr/>
        <a:lstStyle/>
        <a:p>
          <a:endParaRPr lang="ru-RU"/>
        </a:p>
      </dgm:t>
    </dgm:pt>
    <dgm:pt modelId="{562D19AA-2A44-4552-8933-FF09178F7C10}" type="sibTrans" cxnId="{3599CE36-01F2-447C-9EDF-F22DEE0E4932}">
      <dgm:prSet/>
      <dgm:spPr/>
      <dgm:t>
        <a:bodyPr/>
        <a:lstStyle/>
        <a:p>
          <a:endParaRPr lang="ru-RU"/>
        </a:p>
      </dgm:t>
    </dgm:pt>
    <dgm:pt modelId="{15E80CC5-22E4-41B4-8D4B-25B8F8511E7A}">
      <dgm:prSet phldrT="[Текст]" custT="1"/>
      <dgm:spPr/>
      <dgm:t>
        <a:bodyPr/>
        <a:lstStyle/>
        <a:p>
          <a:r>
            <a:rPr lang="en-US" sz="3200" b="1" smtClean="0"/>
            <a:t>Investitsion faoliyatdan pul oqimi</a:t>
          </a:r>
          <a:endParaRPr lang="ru-RU" sz="3200" b="1" dirty="0"/>
        </a:p>
      </dgm:t>
    </dgm:pt>
    <dgm:pt modelId="{8E85F758-161D-4932-9328-894D463302AD}" type="parTrans" cxnId="{EBCCC128-5B10-4E2E-858A-78888FC3BF98}">
      <dgm:prSet/>
      <dgm:spPr/>
      <dgm:t>
        <a:bodyPr/>
        <a:lstStyle/>
        <a:p>
          <a:endParaRPr lang="ru-RU"/>
        </a:p>
      </dgm:t>
    </dgm:pt>
    <dgm:pt modelId="{B153918C-E76C-43BB-A0EB-37A12A632FF6}" type="sibTrans" cxnId="{EBCCC128-5B10-4E2E-858A-78888FC3BF98}">
      <dgm:prSet/>
      <dgm:spPr/>
      <dgm:t>
        <a:bodyPr/>
        <a:lstStyle/>
        <a:p>
          <a:endParaRPr lang="ru-RU"/>
        </a:p>
      </dgm:t>
    </dgm:pt>
    <dgm:pt modelId="{3EFB2D0E-B88F-4D9C-88F3-1996BB267BEC}">
      <dgm:prSet phldrT="[Текст]" custT="1"/>
      <dgm:spPr/>
      <dgm:t>
        <a:bodyPr/>
        <a:lstStyle/>
        <a:p>
          <a:r>
            <a:rPr lang="en-US" sz="3200" b="1" dirty="0" err="1" smtClean="0"/>
            <a:t>Moliyaviy</a:t>
          </a:r>
          <a:r>
            <a:rPr lang="en-US" sz="3200" b="1" dirty="0" smtClean="0"/>
            <a:t> </a:t>
          </a:r>
          <a:r>
            <a:rPr lang="en-US" sz="3200" b="1" dirty="0" err="1" smtClean="0"/>
            <a:t>faoliyatdan</a:t>
          </a:r>
          <a:r>
            <a:rPr lang="en-US" sz="3200" b="1" dirty="0" smtClean="0"/>
            <a:t> </a:t>
          </a:r>
          <a:r>
            <a:rPr lang="en-US" sz="3200" b="1" dirty="0" err="1" smtClean="0"/>
            <a:t>pul</a:t>
          </a:r>
          <a:r>
            <a:rPr lang="en-US" sz="3200" b="1" dirty="0" smtClean="0"/>
            <a:t> </a:t>
          </a:r>
          <a:r>
            <a:rPr lang="en-US" sz="3200" b="1" dirty="0" err="1" smtClean="0"/>
            <a:t>oqimi</a:t>
          </a:r>
          <a:endParaRPr lang="ru-RU" sz="3200" b="1" dirty="0"/>
        </a:p>
      </dgm:t>
    </dgm:pt>
    <dgm:pt modelId="{F66D9372-A724-49A7-9836-08D6D095344C}" type="parTrans" cxnId="{D5D1B027-C6C5-4C52-8008-816B112825C2}">
      <dgm:prSet/>
      <dgm:spPr/>
      <dgm:t>
        <a:bodyPr/>
        <a:lstStyle/>
        <a:p>
          <a:endParaRPr lang="ru-RU"/>
        </a:p>
      </dgm:t>
    </dgm:pt>
    <dgm:pt modelId="{36881CEF-96C8-4873-80D8-2693E0A9C259}" type="sibTrans" cxnId="{D5D1B027-C6C5-4C52-8008-816B112825C2}">
      <dgm:prSet/>
      <dgm:spPr/>
      <dgm:t>
        <a:bodyPr/>
        <a:lstStyle/>
        <a:p>
          <a:endParaRPr lang="ru-RU"/>
        </a:p>
      </dgm:t>
    </dgm:pt>
    <dgm:pt modelId="{BED253FB-4690-4ABC-9D42-F12B6E4A954A}" type="pres">
      <dgm:prSet presAssocID="{C28F1CDE-8B83-4099-AA68-0430DA0F85A5}" presName="Name0" presStyleCnt="0">
        <dgm:presLayoutVars>
          <dgm:dir/>
        </dgm:presLayoutVars>
      </dgm:prSet>
      <dgm:spPr/>
      <dgm:t>
        <a:bodyPr/>
        <a:lstStyle/>
        <a:p>
          <a:endParaRPr lang="ru-RU"/>
        </a:p>
      </dgm:t>
    </dgm:pt>
    <dgm:pt modelId="{EABA967C-74DF-40AD-8BD7-68E0C84D3B24}" type="pres">
      <dgm:prSet presAssocID="{E4C86960-2457-443E-9A8E-D2F784E1C04E}" presName="noChildren" presStyleCnt="0"/>
      <dgm:spPr/>
    </dgm:pt>
    <dgm:pt modelId="{ED441C04-16ED-4E7B-BB83-0A086DD27C37}" type="pres">
      <dgm:prSet presAssocID="{E4C86960-2457-443E-9A8E-D2F784E1C04E}" presName="gap" presStyleCnt="0"/>
      <dgm:spPr/>
    </dgm:pt>
    <dgm:pt modelId="{13F3C0F9-A803-42C1-90D1-2980C8A0876A}" type="pres">
      <dgm:prSet presAssocID="{E4C86960-2457-443E-9A8E-D2F784E1C04E}" presName="medCircle2" presStyleLbl="vennNode1" presStyleIdx="0" presStyleCnt="3"/>
      <dgm:spPr/>
    </dgm:pt>
    <dgm:pt modelId="{3C6559C5-2CD5-449C-9D6E-A963433E50EE}" type="pres">
      <dgm:prSet presAssocID="{E4C86960-2457-443E-9A8E-D2F784E1C04E}" presName="txLvlOnly1" presStyleLbl="revTx" presStyleIdx="0" presStyleCnt="3"/>
      <dgm:spPr/>
      <dgm:t>
        <a:bodyPr/>
        <a:lstStyle/>
        <a:p>
          <a:endParaRPr lang="ru-RU"/>
        </a:p>
      </dgm:t>
    </dgm:pt>
    <dgm:pt modelId="{D76F00AB-BBF3-4187-BFC5-9BE716C1AD74}" type="pres">
      <dgm:prSet presAssocID="{15E80CC5-22E4-41B4-8D4B-25B8F8511E7A}" presName="noChildren" presStyleCnt="0"/>
      <dgm:spPr/>
    </dgm:pt>
    <dgm:pt modelId="{BA016BAF-AAAB-4C0B-8832-A8FB44C0A602}" type="pres">
      <dgm:prSet presAssocID="{15E80CC5-22E4-41B4-8D4B-25B8F8511E7A}" presName="gap" presStyleCnt="0"/>
      <dgm:spPr/>
    </dgm:pt>
    <dgm:pt modelId="{ABB9655A-2FDE-463B-A583-30F15E87BF83}" type="pres">
      <dgm:prSet presAssocID="{15E80CC5-22E4-41B4-8D4B-25B8F8511E7A}" presName="medCircle2" presStyleLbl="vennNode1" presStyleIdx="1" presStyleCnt="3"/>
      <dgm:spPr/>
    </dgm:pt>
    <dgm:pt modelId="{1E107568-9C47-4F8C-ABDD-10457F86D145}" type="pres">
      <dgm:prSet presAssocID="{15E80CC5-22E4-41B4-8D4B-25B8F8511E7A}" presName="txLvlOnly1" presStyleLbl="revTx" presStyleIdx="1" presStyleCnt="3"/>
      <dgm:spPr/>
      <dgm:t>
        <a:bodyPr/>
        <a:lstStyle/>
        <a:p>
          <a:endParaRPr lang="ru-RU"/>
        </a:p>
      </dgm:t>
    </dgm:pt>
    <dgm:pt modelId="{A9F7A8A8-2401-4C9F-84D5-D58BE6C640D2}" type="pres">
      <dgm:prSet presAssocID="{3EFB2D0E-B88F-4D9C-88F3-1996BB267BEC}" presName="noChildren" presStyleCnt="0"/>
      <dgm:spPr/>
    </dgm:pt>
    <dgm:pt modelId="{75E513E3-3972-4400-A965-84BFE36DD847}" type="pres">
      <dgm:prSet presAssocID="{3EFB2D0E-B88F-4D9C-88F3-1996BB267BEC}" presName="gap" presStyleCnt="0"/>
      <dgm:spPr/>
    </dgm:pt>
    <dgm:pt modelId="{6E0830EC-C57D-43B1-B477-37CF7FA21743}" type="pres">
      <dgm:prSet presAssocID="{3EFB2D0E-B88F-4D9C-88F3-1996BB267BEC}" presName="medCircle2" presStyleLbl="vennNode1" presStyleIdx="2" presStyleCnt="3"/>
      <dgm:spPr/>
    </dgm:pt>
    <dgm:pt modelId="{AC38940C-4B6D-41CE-96BF-9B0A45F75552}" type="pres">
      <dgm:prSet presAssocID="{3EFB2D0E-B88F-4D9C-88F3-1996BB267BEC}" presName="txLvlOnly1" presStyleLbl="revTx" presStyleIdx="2" presStyleCnt="3"/>
      <dgm:spPr/>
      <dgm:t>
        <a:bodyPr/>
        <a:lstStyle/>
        <a:p>
          <a:endParaRPr lang="ru-RU"/>
        </a:p>
      </dgm:t>
    </dgm:pt>
  </dgm:ptLst>
  <dgm:cxnLst>
    <dgm:cxn modelId="{EBCCC128-5B10-4E2E-858A-78888FC3BF98}" srcId="{C28F1CDE-8B83-4099-AA68-0430DA0F85A5}" destId="{15E80CC5-22E4-41B4-8D4B-25B8F8511E7A}" srcOrd="1" destOrd="0" parTransId="{8E85F758-161D-4932-9328-894D463302AD}" sibTransId="{B153918C-E76C-43BB-A0EB-37A12A632FF6}"/>
    <dgm:cxn modelId="{D5D1B027-C6C5-4C52-8008-816B112825C2}" srcId="{C28F1CDE-8B83-4099-AA68-0430DA0F85A5}" destId="{3EFB2D0E-B88F-4D9C-88F3-1996BB267BEC}" srcOrd="2" destOrd="0" parTransId="{F66D9372-A724-49A7-9836-08D6D095344C}" sibTransId="{36881CEF-96C8-4873-80D8-2693E0A9C259}"/>
    <dgm:cxn modelId="{D059E97D-899D-4731-8366-AF0E673DCBFF}" type="presOf" srcId="{15E80CC5-22E4-41B4-8D4B-25B8F8511E7A}" destId="{1E107568-9C47-4F8C-ABDD-10457F86D145}" srcOrd="0" destOrd="0" presId="urn:microsoft.com/office/officeart/2008/layout/VerticalCircleList"/>
    <dgm:cxn modelId="{CB51D167-B418-440F-8375-E9EA99E9693D}" type="presOf" srcId="{3EFB2D0E-B88F-4D9C-88F3-1996BB267BEC}" destId="{AC38940C-4B6D-41CE-96BF-9B0A45F75552}" srcOrd="0" destOrd="0" presId="urn:microsoft.com/office/officeart/2008/layout/VerticalCircleList"/>
    <dgm:cxn modelId="{B881783C-CCBE-4020-9EF1-7B71DC81EBA7}" type="presOf" srcId="{C28F1CDE-8B83-4099-AA68-0430DA0F85A5}" destId="{BED253FB-4690-4ABC-9D42-F12B6E4A954A}" srcOrd="0" destOrd="0" presId="urn:microsoft.com/office/officeart/2008/layout/VerticalCircleList"/>
    <dgm:cxn modelId="{3599CE36-01F2-447C-9EDF-F22DEE0E4932}" srcId="{C28F1CDE-8B83-4099-AA68-0430DA0F85A5}" destId="{E4C86960-2457-443E-9A8E-D2F784E1C04E}" srcOrd="0" destOrd="0" parTransId="{A90FE377-905B-48EC-A53C-0D54872512C3}" sibTransId="{562D19AA-2A44-4552-8933-FF09178F7C10}"/>
    <dgm:cxn modelId="{FF9C4BBE-C977-42B4-9349-7A5BBE35D0A5}" type="presOf" srcId="{E4C86960-2457-443E-9A8E-D2F784E1C04E}" destId="{3C6559C5-2CD5-449C-9D6E-A963433E50EE}" srcOrd="0" destOrd="0" presId="urn:microsoft.com/office/officeart/2008/layout/VerticalCircleList"/>
    <dgm:cxn modelId="{84690F40-846B-41F4-8F88-8B17AB359B2A}" type="presParOf" srcId="{BED253FB-4690-4ABC-9D42-F12B6E4A954A}" destId="{EABA967C-74DF-40AD-8BD7-68E0C84D3B24}" srcOrd="0" destOrd="0" presId="urn:microsoft.com/office/officeart/2008/layout/VerticalCircleList"/>
    <dgm:cxn modelId="{5EBFC8D8-0109-47CD-86BA-FAA9B11E6903}" type="presParOf" srcId="{EABA967C-74DF-40AD-8BD7-68E0C84D3B24}" destId="{ED441C04-16ED-4E7B-BB83-0A086DD27C37}" srcOrd="0" destOrd="0" presId="urn:microsoft.com/office/officeart/2008/layout/VerticalCircleList"/>
    <dgm:cxn modelId="{C4E9790C-5837-40E5-8A58-EC414BD36E4B}" type="presParOf" srcId="{EABA967C-74DF-40AD-8BD7-68E0C84D3B24}" destId="{13F3C0F9-A803-42C1-90D1-2980C8A0876A}" srcOrd="1" destOrd="0" presId="urn:microsoft.com/office/officeart/2008/layout/VerticalCircleList"/>
    <dgm:cxn modelId="{B23D5DBC-062E-404E-84F4-15E02F77988A}" type="presParOf" srcId="{EABA967C-74DF-40AD-8BD7-68E0C84D3B24}" destId="{3C6559C5-2CD5-449C-9D6E-A963433E50EE}" srcOrd="2" destOrd="0" presId="urn:microsoft.com/office/officeart/2008/layout/VerticalCircleList"/>
    <dgm:cxn modelId="{21E4576A-FBF6-4706-9324-5E7969DA3228}" type="presParOf" srcId="{BED253FB-4690-4ABC-9D42-F12B6E4A954A}" destId="{D76F00AB-BBF3-4187-BFC5-9BE716C1AD74}" srcOrd="1" destOrd="0" presId="urn:microsoft.com/office/officeart/2008/layout/VerticalCircleList"/>
    <dgm:cxn modelId="{1F1CC3B5-1574-4AA6-A72D-9967EC8C84DC}" type="presParOf" srcId="{D76F00AB-BBF3-4187-BFC5-9BE716C1AD74}" destId="{BA016BAF-AAAB-4C0B-8832-A8FB44C0A602}" srcOrd="0" destOrd="0" presId="urn:microsoft.com/office/officeart/2008/layout/VerticalCircleList"/>
    <dgm:cxn modelId="{842D3C1B-D6E2-4497-BE1C-9673F118A84D}" type="presParOf" srcId="{D76F00AB-BBF3-4187-BFC5-9BE716C1AD74}" destId="{ABB9655A-2FDE-463B-A583-30F15E87BF83}" srcOrd="1" destOrd="0" presId="urn:microsoft.com/office/officeart/2008/layout/VerticalCircleList"/>
    <dgm:cxn modelId="{A25E55A3-351F-4196-B35A-078E5F3E92F5}" type="presParOf" srcId="{D76F00AB-BBF3-4187-BFC5-9BE716C1AD74}" destId="{1E107568-9C47-4F8C-ABDD-10457F86D145}" srcOrd="2" destOrd="0" presId="urn:microsoft.com/office/officeart/2008/layout/VerticalCircleList"/>
    <dgm:cxn modelId="{85F9D570-F014-4A3A-B6A5-D0D693B16C9C}" type="presParOf" srcId="{BED253FB-4690-4ABC-9D42-F12B6E4A954A}" destId="{A9F7A8A8-2401-4C9F-84D5-D58BE6C640D2}" srcOrd="2" destOrd="0" presId="urn:microsoft.com/office/officeart/2008/layout/VerticalCircleList"/>
    <dgm:cxn modelId="{66C62CDC-D470-4D3F-9A1D-27F388E8E45D}" type="presParOf" srcId="{A9F7A8A8-2401-4C9F-84D5-D58BE6C640D2}" destId="{75E513E3-3972-4400-A965-84BFE36DD847}" srcOrd="0" destOrd="0" presId="urn:microsoft.com/office/officeart/2008/layout/VerticalCircleList"/>
    <dgm:cxn modelId="{279C07A6-D1F9-4674-8AED-5501640C99A2}" type="presParOf" srcId="{A9F7A8A8-2401-4C9F-84D5-D58BE6C640D2}" destId="{6E0830EC-C57D-43B1-B477-37CF7FA21743}" srcOrd="1" destOrd="0" presId="urn:microsoft.com/office/officeart/2008/layout/VerticalCircleList"/>
    <dgm:cxn modelId="{43801A44-6004-4E61-9230-EC752EA3B1EE}" type="presParOf" srcId="{A9F7A8A8-2401-4C9F-84D5-D58BE6C640D2}" destId="{AC38940C-4B6D-41CE-96BF-9B0A45F75552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8A9A13-4529-4E56-B3E1-EB22A024B8DF}">
      <dsp:nvSpPr>
        <dsp:cNvPr id="0" name=""/>
        <dsp:cNvSpPr/>
      </dsp:nvSpPr>
      <dsp:spPr>
        <a:xfrm>
          <a:off x="-4891410" y="-749571"/>
          <a:ext cx="5825719" cy="5825719"/>
        </a:xfrm>
        <a:prstGeom prst="blockArc">
          <a:avLst>
            <a:gd name="adj1" fmla="val 18900000"/>
            <a:gd name="adj2" fmla="val 2700000"/>
            <a:gd name="adj3" fmla="val 371"/>
          </a:avLst>
        </a:pr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C98677-51F9-478A-BDBA-16C7301B7984}">
      <dsp:nvSpPr>
        <dsp:cNvPr id="0" name=""/>
        <dsp:cNvSpPr/>
      </dsp:nvSpPr>
      <dsp:spPr>
        <a:xfrm>
          <a:off x="348662" y="227837"/>
          <a:ext cx="8507403" cy="455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555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i="1" kern="1200" dirty="0" err="1" smtClean="0"/>
            <a:t>Pul</a:t>
          </a:r>
          <a:r>
            <a:rPr lang="en-US" sz="2300" i="1" kern="1200" dirty="0" smtClean="0"/>
            <a:t> </a:t>
          </a:r>
          <a:r>
            <a:rPr lang="en-US" sz="2300" i="1" kern="1200" dirty="0" err="1" smtClean="0"/>
            <a:t>mablag’lari</a:t>
          </a:r>
          <a:endParaRPr lang="ru-RU" sz="2300" kern="1200" dirty="0"/>
        </a:p>
      </dsp:txBody>
      <dsp:txXfrm>
        <a:off x="348662" y="227837"/>
        <a:ext cx="8507403" cy="455502"/>
      </dsp:txXfrm>
    </dsp:sp>
    <dsp:sp modelId="{F7D10086-1292-48F4-9D27-1FEDFD1089DB}">
      <dsp:nvSpPr>
        <dsp:cNvPr id="0" name=""/>
        <dsp:cNvSpPr/>
      </dsp:nvSpPr>
      <dsp:spPr>
        <a:xfrm>
          <a:off x="63973" y="170899"/>
          <a:ext cx="569377" cy="5693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5C65C0-2FA7-4AAF-BEBA-D1C95BF7124D}">
      <dsp:nvSpPr>
        <dsp:cNvPr id="0" name=""/>
        <dsp:cNvSpPr/>
      </dsp:nvSpPr>
      <dsp:spPr>
        <a:xfrm>
          <a:off x="723344" y="911004"/>
          <a:ext cx="8132722" cy="455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555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0" i="0" kern="1200" dirty="0" err="1" smtClean="0"/>
            <a:t>Pul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mablag‘larining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ekvivalentlari</a:t>
          </a:r>
          <a:endParaRPr lang="ru-RU" sz="2300" kern="1200" dirty="0"/>
        </a:p>
      </dsp:txBody>
      <dsp:txXfrm>
        <a:off x="723344" y="911004"/>
        <a:ext cx="8132722" cy="455502"/>
      </dsp:txXfrm>
    </dsp:sp>
    <dsp:sp modelId="{5F605831-5938-455D-B213-1BAB509D681E}">
      <dsp:nvSpPr>
        <dsp:cNvPr id="0" name=""/>
        <dsp:cNvSpPr/>
      </dsp:nvSpPr>
      <dsp:spPr>
        <a:xfrm>
          <a:off x="438655" y="854066"/>
          <a:ext cx="569377" cy="5693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EE2EFF-D406-4FE3-A607-4D8DB500C563}">
      <dsp:nvSpPr>
        <dsp:cNvPr id="0" name=""/>
        <dsp:cNvSpPr/>
      </dsp:nvSpPr>
      <dsp:spPr>
        <a:xfrm>
          <a:off x="894676" y="1594170"/>
          <a:ext cx="7961389" cy="455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555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0" i="0" kern="1200" dirty="0" err="1" smtClean="0"/>
            <a:t>Pul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oqimlari</a:t>
          </a:r>
          <a:endParaRPr lang="ru-RU" sz="2300" kern="1200" dirty="0"/>
        </a:p>
      </dsp:txBody>
      <dsp:txXfrm>
        <a:off x="894676" y="1594170"/>
        <a:ext cx="7961389" cy="455502"/>
      </dsp:txXfrm>
    </dsp:sp>
    <dsp:sp modelId="{22C09B91-3525-489B-9F4F-545107DC364F}">
      <dsp:nvSpPr>
        <dsp:cNvPr id="0" name=""/>
        <dsp:cNvSpPr/>
      </dsp:nvSpPr>
      <dsp:spPr>
        <a:xfrm>
          <a:off x="609987" y="1537232"/>
          <a:ext cx="569377" cy="5693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C0D9F9-5F15-40ED-82E6-F43EF7973E82}">
      <dsp:nvSpPr>
        <dsp:cNvPr id="0" name=""/>
        <dsp:cNvSpPr/>
      </dsp:nvSpPr>
      <dsp:spPr>
        <a:xfrm>
          <a:off x="894676" y="2276904"/>
          <a:ext cx="7961389" cy="455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555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0" i="0" kern="1200" dirty="0" err="1" smtClean="0"/>
            <a:t>Operatsion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faoliyat</a:t>
          </a:r>
          <a:endParaRPr lang="ru-RU" sz="2300" kern="1200" dirty="0"/>
        </a:p>
      </dsp:txBody>
      <dsp:txXfrm>
        <a:off x="894676" y="2276904"/>
        <a:ext cx="7961389" cy="455502"/>
      </dsp:txXfrm>
    </dsp:sp>
    <dsp:sp modelId="{27A1E0A4-16BA-46AF-81B7-5652327D3152}">
      <dsp:nvSpPr>
        <dsp:cNvPr id="0" name=""/>
        <dsp:cNvSpPr/>
      </dsp:nvSpPr>
      <dsp:spPr>
        <a:xfrm>
          <a:off x="609987" y="2219966"/>
          <a:ext cx="569377" cy="5693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8B4286-0378-49BD-BFA7-6D57859838FE}">
      <dsp:nvSpPr>
        <dsp:cNvPr id="0" name=""/>
        <dsp:cNvSpPr/>
      </dsp:nvSpPr>
      <dsp:spPr>
        <a:xfrm>
          <a:off x="723344" y="2960070"/>
          <a:ext cx="8132722" cy="455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555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0" i="0" kern="1200" dirty="0" err="1" smtClean="0"/>
            <a:t>Investitsion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faoliyat</a:t>
          </a:r>
          <a:endParaRPr lang="ru-RU" sz="2300" kern="1200" dirty="0"/>
        </a:p>
      </dsp:txBody>
      <dsp:txXfrm>
        <a:off x="723344" y="2960070"/>
        <a:ext cx="8132722" cy="455502"/>
      </dsp:txXfrm>
    </dsp:sp>
    <dsp:sp modelId="{A0896E29-E85B-4B13-A2B7-CFF24163AD2D}">
      <dsp:nvSpPr>
        <dsp:cNvPr id="0" name=""/>
        <dsp:cNvSpPr/>
      </dsp:nvSpPr>
      <dsp:spPr>
        <a:xfrm>
          <a:off x="438655" y="2903133"/>
          <a:ext cx="569377" cy="5693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C3D2C1-33DA-436C-B7D6-B9C1F551B59A}">
      <dsp:nvSpPr>
        <dsp:cNvPr id="0" name=""/>
        <dsp:cNvSpPr/>
      </dsp:nvSpPr>
      <dsp:spPr>
        <a:xfrm>
          <a:off x="348662" y="3643237"/>
          <a:ext cx="8507403" cy="4555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555" tIns="58420" rIns="58420" bIns="5842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0" i="0" kern="1200" dirty="0" err="1" smtClean="0"/>
            <a:t>Moliyaviy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faoliyat</a:t>
          </a:r>
          <a:endParaRPr lang="ru-RU" sz="2300" kern="1200" dirty="0"/>
        </a:p>
      </dsp:txBody>
      <dsp:txXfrm>
        <a:off x="348662" y="3643237"/>
        <a:ext cx="8507403" cy="455502"/>
      </dsp:txXfrm>
    </dsp:sp>
    <dsp:sp modelId="{0DE6A59C-8B1C-42FB-9F72-D08DB35AFCF9}">
      <dsp:nvSpPr>
        <dsp:cNvPr id="0" name=""/>
        <dsp:cNvSpPr/>
      </dsp:nvSpPr>
      <dsp:spPr>
        <a:xfrm>
          <a:off x="63973" y="3586299"/>
          <a:ext cx="569377" cy="5693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F3C0F9-A803-42C1-90D1-2980C8A0876A}">
      <dsp:nvSpPr>
        <dsp:cNvPr id="0" name=""/>
        <dsp:cNvSpPr/>
      </dsp:nvSpPr>
      <dsp:spPr>
        <a:xfrm>
          <a:off x="439066" y="85"/>
          <a:ext cx="1442135" cy="144213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C6559C5-2CD5-449C-9D6E-A963433E50EE}">
      <dsp:nvSpPr>
        <dsp:cNvPr id="0" name=""/>
        <dsp:cNvSpPr/>
      </dsp:nvSpPr>
      <dsp:spPr>
        <a:xfrm>
          <a:off x="1160133" y="85"/>
          <a:ext cx="7694321" cy="14421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40640" rIns="0" bIns="4064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/>
            <a:t>Operatsion</a:t>
          </a:r>
          <a:r>
            <a:rPr lang="en-US" sz="3200" b="1" kern="1200" dirty="0" smtClean="0"/>
            <a:t> </a:t>
          </a:r>
          <a:r>
            <a:rPr lang="en-US" sz="3200" b="1" kern="1200" dirty="0" err="1" smtClean="0"/>
            <a:t>faoliyatdan</a:t>
          </a:r>
          <a:r>
            <a:rPr lang="en-US" sz="3200" b="1" kern="1200" dirty="0" smtClean="0"/>
            <a:t> </a:t>
          </a:r>
          <a:r>
            <a:rPr lang="en-US" sz="3200" b="1" kern="1200" dirty="0" err="1" smtClean="0"/>
            <a:t>pul</a:t>
          </a:r>
          <a:r>
            <a:rPr lang="en-US" sz="3200" b="1" kern="1200" dirty="0" smtClean="0"/>
            <a:t> </a:t>
          </a:r>
          <a:r>
            <a:rPr lang="en-US" sz="3200" b="1" kern="1200" dirty="0" err="1" smtClean="0"/>
            <a:t>oqimi</a:t>
          </a:r>
          <a:endParaRPr lang="ru-RU" sz="3200" b="1" kern="1200" dirty="0"/>
        </a:p>
      </dsp:txBody>
      <dsp:txXfrm>
        <a:off x="1160133" y="85"/>
        <a:ext cx="7694321" cy="1442135"/>
      </dsp:txXfrm>
    </dsp:sp>
    <dsp:sp modelId="{ABB9655A-2FDE-463B-A583-30F15E87BF83}">
      <dsp:nvSpPr>
        <dsp:cNvPr id="0" name=""/>
        <dsp:cNvSpPr/>
      </dsp:nvSpPr>
      <dsp:spPr>
        <a:xfrm>
          <a:off x="439066" y="1442220"/>
          <a:ext cx="1442135" cy="144213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E107568-9C47-4F8C-ABDD-10457F86D145}">
      <dsp:nvSpPr>
        <dsp:cNvPr id="0" name=""/>
        <dsp:cNvSpPr/>
      </dsp:nvSpPr>
      <dsp:spPr>
        <a:xfrm>
          <a:off x="1160133" y="1442220"/>
          <a:ext cx="7694321" cy="14421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40640" rIns="0" bIns="4064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/>
            <a:t>Investitsion faoliyatdan pul oqimi</a:t>
          </a:r>
          <a:endParaRPr lang="ru-RU" sz="3200" b="1" kern="1200" dirty="0"/>
        </a:p>
      </dsp:txBody>
      <dsp:txXfrm>
        <a:off x="1160133" y="1442220"/>
        <a:ext cx="7694321" cy="1442135"/>
      </dsp:txXfrm>
    </dsp:sp>
    <dsp:sp modelId="{6E0830EC-C57D-43B1-B477-37CF7FA21743}">
      <dsp:nvSpPr>
        <dsp:cNvPr id="0" name=""/>
        <dsp:cNvSpPr/>
      </dsp:nvSpPr>
      <dsp:spPr>
        <a:xfrm>
          <a:off x="439066" y="2884356"/>
          <a:ext cx="1442135" cy="144213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AC38940C-4B6D-41CE-96BF-9B0A45F75552}">
      <dsp:nvSpPr>
        <dsp:cNvPr id="0" name=""/>
        <dsp:cNvSpPr/>
      </dsp:nvSpPr>
      <dsp:spPr>
        <a:xfrm>
          <a:off x="1160133" y="2884356"/>
          <a:ext cx="7694321" cy="14421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40640" rIns="0" bIns="4064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/>
            <a:t>Moliyaviy</a:t>
          </a:r>
          <a:r>
            <a:rPr lang="en-US" sz="3200" b="1" kern="1200" dirty="0" smtClean="0"/>
            <a:t> </a:t>
          </a:r>
          <a:r>
            <a:rPr lang="en-US" sz="3200" b="1" kern="1200" dirty="0" err="1" smtClean="0"/>
            <a:t>faoliyatdan</a:t>
          </a:r>
          <a:r>
            <a:rPr lang="en-US" sz="3200" b="1" kern="1200" dirty="0" smtClean="0"/>
            <a:t> </a:t>
          </a:r>
          <a:r>
            <a:rPr lang="en-US" sz="3200" b="1" kern="1200" dirty="0" err="1" smtClean="0"/>
            <a:t>pul</a:t>
          </a:r>
          <a:r>
            <a:rPr lang="en-US" sz="3200" b="1" kern="1200" dirty="0" smtClean="0"/>
            <a:t> </a:t>
          </a:r>
          <a:r>
            <a:rPr lang="en-US" sz="3200" b="1" kern="1200" dirty="0" err="1" smtClean="0"/>
            <a:t>oqimi</a:t>
          </a:r>
          <a:endParaRPr lang="ru-RU" sz="3200" b="1" kern="1200" dirty="0"/>
        </a:p>
      </dsp:txBody>
      <dsp:txXfrm>
        <a:off x="1160133" y="2884356"/>
        <a:ext cx="7694321" cy="14421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7515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944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9059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568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1951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41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535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339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1869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476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257638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1271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49580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63603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5347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435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4/14/2021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386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3648076" y="473075"/>
            <a:ext cx="4392613" cy="1779588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anchor="b"/>
          <a:lstStyle>
            <a:lvl1pPr algn="l" defTabSz="457200" rtl="0" eaLnBrk="1" latinLnBrk="0" hangingPunct="1">
              <a:spcBef>
                <a:spcPct val="0"/>
              </a:spcBef>
              <a:buNone/>
              <a:defRPr sz="5400" b="1" kern="1200">
                <a:solidFill>
                  <a:srgbClr val="FEFEFE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endParaRPr lang="ru-RU" sz="3600" dirty="0">
              <a:solidFill>
                <a:srgbClr val="766F54">
                  <a:lumMod val="50000"/>
                </a:srgbClr>
              </a:solidFill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698466" y="2987929"/>
            <a:ext cx="9094948" cy="791079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  <a:buClr>
                <a:srgbClr val="A53010"/>
              </a:buClr>
              <a:defRPr/>
            </a:pPr>
            <a:r>
              <a:rPr lang="en-US" sz="4000" b="1" dirty="0" err="1" smtClean="0">
                <a:ln w="10541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rgbClr val="A53010">
                        <a:tint val="40000"/>
                        <a:satMod val="250000"/>
                      </a:srgbClr>
                    </a:gs>
                    <a:gs pos="9000">
                      <a:srgbClr val="A53010">
                        <a:tint val="52000"/>
                        <a:satMod val="300000"/>
                      </a:srgbClr>
                    </a:gs>
                    <a:gs pos="50000">
                      <a:srgbClr val="A53010">
                        <a:shade val="20000"/>
                        <a:satMod val="300000"/>
                      </a:srgbClr>
                    </a:gs>
                    <a:gs pos="79000">
                      <a:srgbClr val="A53010">
                        <a:tint val="52000"/>
                        <a:satMod val="300000"/>
                      </a:srgbClr>
                    </a:gs>
                    <a:gs pos="100000">
                      <a:srgbClr val="A53010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uz-Cyrl-UZ" sz="4000" b="1" dirty="0" smtClean="0">
                <a:ln w="10541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rgbClr val="A53010">
                        <a:tint val="40000"/>
                        <a:satMod val="250000"/>
                      </a:srgbClr>
                    </a:gs>
                    <a:gs pos="9000">
                      <a:srgbClr val="A53010">
                        <a:tint val="52000"/>
                        <a:satMod val="300000"/>
                      </a:srgbClr>
                    </a:gs>
                    <a:gs pos="50000">
                      <a:srgbClr val="A53010">
                        <a:shade val="20000"/>
                        <a:satMod val="300000"/>
                      </a:srgbClr>
                    </a:gs>
                    <a:gs pos="79000">
                      <a:srgbClr val="A53010">
                        <a:tint val="52000"/>
                        <a:satMod val="300000"/>
                      </a:srgbClr>
                    </a:gs>
                    <a:gs pos="100000">
                      <a:srgbClr val="A53010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b="1" dirty="0" err="1" smtClean="0"/>
              <a:t>Pul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oqimlari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to’g’risidagi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hisobot</a:t>
            </a:r>
            <a:endParaRPr lang="ru-RU" sz="36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49071" y="4877480"/>
            <a:ext cx="2752725" cy="165735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76935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3648076" y="473075"/>
            <a:ext cx="4392613" cy="1779588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anchor="b"/>
          <a:lstStyle>
            <a:lvl1pPr algn="l" defTabSz="457200" rtl="0" eaLnBrk="1" latinLnBrk="0" hangingPunct="1">
              <a:spcBef>
                <a:spcPct val="0"/>
              </a:spcBef>
              <a:buNone/>
              <a:defRPr sz="5400" b="1" kern="1200">
                <a:solidFill>
                  <a:srgbClr val="FEFEFE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endParaRPr lang="ru-RU" sz="3600" dirty="0">
              <a:solidFill>
                <a:srgbClr val="766F54">
                  <a:lumMod val="50000"/>
                </a:srgbClr>
              </a:solidFill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698466" y="1245704"/>
            <a:ext cx="9094948" cy="4147931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  <a:buClr>
                <a:srgbClr val="A53010"/>
              </a:buClr>
              <a:defRPr/>
            </a:pPr>
            <a:r>
              <a:rPr lang="en-US" sz="4000" b="1" dirty="0" smtClean="0">
                <a:ln w="10541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rgbClr val="A53010">
                        <a:tint val="40000"/>
                        <a:satMod val="250000"/>
                      </a:srgbClr>
                    </a:gs>
                    <a:gs pos="9000">
                      <a:srgbClr val="A53010">
                        <a:tint val="52000"/>
                        <a:satMod val="300000"/>
                      </a:srgbClr>
                    </a:gs>
                    <a:gs pos="50000">
                      <a:srgbClr val="A53010">
                        <a:shade val="20000"/>
                        <a:satMod val="300000"/>
                      </a:srgbClr>
                    </a:gs>
                    <a:gs pos="79000">
                      <a:srgbClr val="A53010">
                        <a:tint val="52000"/>
                        <a:satMod val="300000"/>
                      </a:srgbClr>
                    </a:gs>
                    <a:gs pos="100000">
                      <a:srgbClr val="A53010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uz-Cyrl-UZ" sz="4000" b="1" dirty="0" smtClean="0">
                <a:ln w="10541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rgbClr val="A53010">
                        <a:tint val="40000"/>
                        <a:satMod val="250000"/>
                      </a:srgbClr>
                    </a:gs>
                    <a:gs pos="9000">
                      <a:srgbClr val="A53010">
                        <a:tint val="52000"/>
                        <a:satMod val="300000"/>
                      </a:srgbClr>
                    </a:gs>
                    <a:gs pos="50000">
                      <a:srgbClr val="A53010">
                        <a:shade val="20000"/>
                        <a:satMod val="300000"/>
                      </a:srgbClr>
                    </a:gs>
                    <a:gs pos="79000">
                      <a:srgbClr val="A53010">
                        <a:tint val="52000"/>
                        <a:satMod val="300000"/>
                      </a:srgbClr>
                    </a:gs>
                    <a:gs pos="100000">
                      <a:srgbClr val="A53010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: </a:t>
            </a:r>
            <a:endParaRPr lang="en-US" sz="4000" b="1" dirty="0" smtClean="0">
              <a:ln w="10541" cmpd="sng">
                <a:solidFill>
                  <a:srgbClr val="C00000"/>
                </a:solidFill>
                <a:prstDash val="solid"/>
              </a:ln>
              <a:gradFill>
                <a:gsLst>
                  <a:gs pos="0">
                    <a:srgbClr val="A53010">
                      <a:tint val="40000"/>
                      <a:satMod val="250000"/>
                    </a:srgbClr>
                  </a:gs>
                  <a:gs pos="9000">
                    <a:srgbClr val="A53010">
                      <a:tint val="52000"/>
                      <a:satMod val="300000"/>
                    </a:srgbClr>
                  </a:gs>
                  <a:gs pos="50000">
                    <a:srgbClr val="A53010">
                      <a:shade val="20000"/>
                      <a:satMod val="300000"/>
                    </a:srgbClr>
                  </a:gs>
                  <a:gs pos="79000">
                    <a:srgbClr val="A53010">
                      <a:tint val="52000"/>
                      <a:satMod val="300000"/>
                    </a:srgbClr>
                  </a:gs>
                  <a:gs pos="100000">
                    <a:srgbClr val="A53010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0"/>
              </a:spcAft>
              <a:buClr>
                <a:srgbClr val="A53010"/>
              </a:buClr>
              <a:defRPr/>
            </a:pPr>
            <a:endParaRPr lang="en-US" sz="4000" b="1" dirty="0" smtClean="0">
              <a:ln w="10541" cmpd="sng">
                <a:solidFill>
                  <a:srgbClr val="C00000"/>
                </a:solidFill>
                <a:prstDash val="solid"/>
              </a:ln>
              <a:gradFill>
                <a:gsLst>
                  <a:gs pos="0">
                    <a:srgbClr val="A53010">
                      <a:tint val="40000"/>
                      <a:satMod val="250000"/>
                    </a:srgbClr>
                  </a:gs>
                  <a:gs pos="9000">
                    <a:srgbClr val="A53010">
                      <a:tint val="52000"/>
                      <a:satMod val="300000"/>
                    </a:srgbClr>
                  </a:gs>
                  <a:gs pos="50000">
                    <a:srgbClr val="A53010">
                      <a:shade val="20000"/>
                      <a:satMod val="300000"/>
                    </a:srgbClr>
                  </a:gs>
                  <a:gs pos="79000">
                    <a:srgbClr val="A53010">
                      <a:tint val="52000"/>
                      <a:satMod val="300000"/>
                    </a:srgbClr>
                  </a:gs>
                  <a:gs pos="100000">
                    <a:srgbClr val="A53010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0"/>
              </a:spcAft>
              <a:buClr>
                <a:srgbClr val="A53010"/>
              </a:buClr>
              <a:defRPr/>
            </a:pPr>
            <a:r>
              <a:rPr lang="en-US" sz="2800" b="1" dirty="0" smtClean="0"/>
              <a:t> 1. </a:t>
            </a:r>
            <a:r>
              <a:rPr lang="en-US" sz="2800" b="1" dirty="0" err="1" smtClean="0"/>
              <a:t>Pul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oqimlari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to’g’risidagi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hisobotning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mazmuni</a:t>
            </a:r>
            <a:endParaRPr lang="en-US" sz="2800" b="1" dirty="0"/>
          </a:p>
          <a:p>
            <a:pPr>
              <a:spcAft>
                <a:spcPts val="0"/>
              </a:spcAft>
              <a:buClr>
                <a:srgbClr val="A53010"/>
              </a:buClr>
              <a:defRPr/>
            </a:pPr>
            <a:r>
              <a:rPr lang="en-US" sz="2800" b="1" dirty="0"/>
              <a:t> 2. </a:t>
            </a:r>
            <a:r>
              <a:rPr lang="en-US" sz="2800" b="1" dirty="0" err="1" smtClean="0"/>
              <a:t>Pul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oqimlari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to’g’risidagi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hisobotning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segmentlari</a:t>
            </a:r>
            <a:endParaRPr lang="en-US" sz="2800" b="1" dirty="0" smtClean="0"/>
          </a:p>
          <a:p>
            <a:pPr>
              <a:spcAft>
                <a:spcPts val="0"/>
              </a:spcAft>
              <a:buClr>
                <a:srgbClr val="A53010"/>
              </a:buClr>
              <a:defRPr/>
            </a:pPr>
            <a:r>
              <a:rPr lang="en-US" sz="2800" b="1" dirty="0" smtClean="0"/>
              <a:t>3.</a:t>
            </a:r>
            <a:r>
              <a:rPr lang="en-US" sz="2800" b="1" dirty="0"/>
              <a:t> </a:t>
            </a:r>
            <a:r>
              <a:rPr lang="en-US" sz="2800" b="1" dirty="0" err="1"/>
              <a:t>Pul</a:t>
            </a:r>
            <a:r>
              <a:rPr lang="en-US" sz="2800" b="1" dirty="0"/>
              <a:t> </a:t>
            </a:r>
            <a:r>
              <a:rPr lang="en-US" sz="2800" b="1" dirty="0" err="1"/>
              <a:t>oqimlari</a:t>
            </a:r>
            <a:r>
              <a:rPr lang="en-US" sz="2800" b="1" dirty="0"/>
              <a:t> </a:t>
            </a:r>
            <a:r>
              <a:rPr lang="en-US" sz="2800" b="1" dirty="0" err="1"/>
              <a:t>to’g’risidagi</a:t>
            </a:r>
            <a:r>
              <a:rPr lang="en-US" sz="2800" b="1" dirty="0"/>
              <a:t> </a:t>
            </a:r>
            <a:r>
              <a:rPr lang="en-US" sz="2800" b="1" dirty="0" err="1" smtClean="0"/>
              <a:t>hisobotni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bevosita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bilvosita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usullarga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hisoblash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37117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6920" y="600360"/>
            <a:ext cx="10067698" cy="1280890"/>
          </a:xfrm>
        </p:spPr>
        <p:txBody>
          <a:bodyPr>
            <a:normAutofit/>
          </a:bodyPr>
          <a:lstStyle/>
          <a:p>
            <a:r>
              <a:rPr lang="en-US" dirty="0" err="1" smtClean="0"/>
              <a:t>Buxgalteriya</a:t>
            </a:r>
            <a:r>
              <a:rPr lang="en-US" dirty="0" smtClean="0"/>
              <a:t> </a:t>
            </a:r>
            <a:r>
              <a:rPr lang="en-US" dirty="0" err="1" smtClean="0"/>
              <a:t>hisobining</a:t>
            </a:r>
            <a:r>
              <a:rPr lang="en-US" dirty="0" smtClean="0"/>
              <a:t> </a:t>
            </a:r>
            <a:r>
              <a:rPr lang="en-US" dirty="0" err="1" smtClean="0"/>
              <a:t>xalqaro</a:t>
            </a:r>
            <a:r>
              <a:rPr lang="en-US" dirty="0" smtClean="0"/>
              <a:t> </a:t>
            </a:r>
            <a:r>
              <a:rPr lang="en-US" dirty="0" err="1" smtClean="0"/>
              <a:t>standarti</a:t>
            </a:r>
            <a:r>
              <a:rPr lang="en-US" dirty="0" smtClean="0"/>
              <a:t> #</a:t>
            </a:r>
            <a:r>
              <a:rPr lang="uz-Cyrl-UZ" dirty="0" smtClean="0"/>
              <a:t>7</a:t>
            </a:r>
            <a:r>
              <a:rPr lang="ru-RU" b="1" dirty="0"/>
              <a:t/>
            </a:r>
            <a:br>
              <a:rPr lang="ru-RU" b="1" dirty="0"/>
            </a:br>
            <a:r>
              <a:rPr lang="en-US" b="1" dirty="0" err="1" smtClean="0"/>
              <a:t>Pul</a:t>
            </a:r>
            <a:r>
              <a:rPr lang="en-US" b="1" dirty="0" smtClean="0"/>
              <a:t> </a:t>
            </a:r>
            <a:r>
              <a:rPr lang="en-US" b="1" dirty="0" err="1" smtClean="0"/>
              <a:t>oqimlari</a:t>
            </a:r>
            <a:r>
              <a:rPr lang="en-US" b="1" dirty="0" smtClean="0"/>
              <a:t> </a:t>
            </a:r>
            <a:r>
              <a:rPr lang="en-US" b="1" dirty="0" err="1" smtClean="0"/>
              <a:t>to’g’risidagi</a:t>
            </a:r>
            <a:r>
              <a:rPr lang="en-US" b="1" dirty="0" smtClean="0"/>
              <a:t> </a:t>
            </a:r>
            <a:r>
              <a:rPr lang="en-US" b="1" dirty="0" err="1" smtClean="0"/>
              <a:t>hisobot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47980" y="1776051"/>
            <a:ext cx="5201392" cy="3424052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dirty="0" smtClean="0">
                <a:latin typeface="Corbel" panose="020B050302020402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Pul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oqimlari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to‘g‘risidagi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hisobot</a:t>
            </a:r>
            <a:r>
              <a:rPr lang="en-US" sz="2000" dirty="0">
                <a:latin typeface="Corbel" panose="020B0503020204020204" pitchFamily="34" charset="0"/>
              </a:rPr>
              <a:t>, </a:t>
            </a:r>
            <a:r>
              <a:rPr lang="en-US" sz="2000" dirty="0" err="1">
                <a:latin typeface="Corbel" panose="020B0503020204020204" pitchFamily="34" charset="0"/>
              </a:rPr>
              <a:t>boshqa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moliyaviy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hisobotlar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bilan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birgalikda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foydalanilganda</a:t>
            </a:r>
            <a:r>
              <a:rPr lang="en-US" sz="2000" dirty="0">
                <a:latin typeface="Corbel" panose="020B0503020204020204" pitchFamily="34" charset="0"/>
              </a:rPr>
              <a:t>, </a:t>
            </a:r>
            <a:r>
              <a:rPr lang="en-US" sz="2000" dirty="0" err="1">
                <a:latin typeface="Corbel" panose="020B0503020204020204" pitchFamily="34" charset="0"/>
              </a:rPr>
              <a:t>foydalanuvchilarga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xo‘jalik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sub’ektining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sof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aktivlaridagi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o‘zgarishlarni</a:t>
            </a:r>
            <a:r>
              <a:rPr lang="en-US" sz="2000" dirty="0">
                <a:latin typeface="Corbel" panose="020B0503020204020204" pitchFamily="34" charset="0"/>
              </a:rPr>
              <a:t>, </a:t>
            </a:r>
            <a:r>
              <a:rPr lang="en-US" sz="2000" dirty="0" err="1">
                <a:latin typeface="Corbel" panose="020B0503020204020204" pitchFamily="34" charset="0"/>
              </a:rPr>
              <a:t>ularning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moliyaviy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strukturasi</a:t>
            </a:r>
            <a:r>
              <a:rPr lang="en-US" sz="2000" dirty="0">
                <a:latin typeface="Corbel" panose="020B0503020204020204" pitchFamily="34" charset="0"/>
              </a:rPr>
              <a:t> (</a:t>
            </a:r>
            <a:r>
              <a:rPr lang="en-US" sz="2000" dirty="0" err="1">
                <a:latin typeface="Corbel" panose="020B0503020204020204" pitchFamily="34" charset="0"/>
              </a:rPr>
              <a:t>likvidligi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va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to‘lov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qobiliyati</a:t>
            </a:r>
            <a:r>
              <a:rPr lang="en-US" sz="2000" dirty="0">
                <a:latin typeface="Corbel" panose="020B0503020204020204" pitchFamily="34" charset="0"/>
              </a:rPr>
              <a:t>)</a:t>
            </a:r>
            <a:r>
              <a:rPr lang="en-US" sz="2000" dirty="0" err="1">
                <a:latin typeface="Corbel" panose="020B0503020204020204" pitchFamily="34" charset="0"/>
              </a:rPr>
              <a:t>ni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va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o‘zgarayotgan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imkoniyatlar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va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sharoitlarga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moslashish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maqsadida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o‘zining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pul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oqimlari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summasi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va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muddatlariga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ta’sir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ko‘rsata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olish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qobiliyatini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baholash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uchun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ma’lumot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bilan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ta’minlaydi</a:t>
            </a:r>
            <a:r>
              <a:rPr lang="uz-Cyrl-UZ" sz="2000" dirty="0" smtClean="0">
                <a:latin typeface="Corbel" panose="020B050302020402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949372" y="1745095"/>
            <a:ext cx="5201392" cy="3424052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/>
              <a:t>Pul</a:t>
            </a:r>
            <a:r>
              <a:rPr lang="en-US" dirty="0"/>
              <a:t> </a:t>
            </a:r>
            <a:r>
              <a:rPr lang="en-US" dirty="0" err="1"/>
              <a:t>oqimlari</a:t>
            </a:r>
            <a:r>
              <a:rPr lang="en-US" dirty="0"/>
              <a:t> </a:t>
            </a:r>
            <a:r>
              <a:rPr lang="en-US" dirty="0" err="1"/>
              <a:t>to‘g‘risidagi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xo‘jalik</a:t>
            </a:r>
            <a:r>
              <a:rPr lang="en-US" dirty="0"/>
              <a:t> </a:t>
            </a:r>
            <a:r>
              <a:rPr lang="en-US" dirty="0" err="1"/>
              <a:t>sub’ektining</a:t>
            </a:r>
            <a:r>
              <a:rPr lang="en-US" dirty="0"/>
              <a:t> </a:t>
            </a:r>
            <a:r>
              <a:rPr lang="en-US" dirty="0" err="1"/>
              <a:t>pul</a:t>
            </a:r>
            <a:r>
              <a:rPr lang="en-US" dirty="0"/>
              <a:t> </a:t>
            </a:r>
            <a:r>
              <a:rPr lang="en-US" dirty="0" err="1"/>
              <a:t>mablag‘lari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ekvivalentlarini</a:t>
            </a:r>
            <a:r>
              <a:rPr lang="en-US" dirty="0"/>
              <a:t> </a:t>
            </a:r>
            <a:r>
              <a:rPr lang="en-US" dirty="0" err="1"/>
              <a:t>keltirib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imkoniyatlarini</a:t>
            </a:r>
            <a:r>
              <a:rPr lang="en-US" dirty="0"/>
              <a:t> </a:t>
            </a:r>
            <a:r>
              <a:rPr lang="en-US" dirty="0" err="1"/>
              <a:t>baholashda</a:t>
            </a:r>
            <a:r>
              <a:rPr lang="en-US" dirty="0"/>
              <a:t> </a:t>
            </a:r>
            <a:r>
              <a:rPr lang="en-US" dirty="0" err="1"/>
              <a:t>foydalidir</a:t>
            </a:r>
            <a:r>
              <a:rPr lang="en-US" dirty="0"/>
              <a:t>,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foydalanuvchilarga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xo‘jalik</a:t>
            </a:r>
            <a:r>
              <a:rPr lang="en-US" dirty="0"/>
              <a:t> </a:t>
            </a:r>
            <a:r>
              <a:rPr lang="en-US" dirty="0" err="1"/>
              <a:t>sub’ektlariga</a:t>
            </a:r>
            <a:r>
              <a:rPr lang="en-US" dirty="0"/>
              <a:t> </a:t>
            </a:r>
            <a:r>
              <a:rPr lang="en-US" dirty="0" err="1"/>
              <a:t>tegishli</a:t>
            </a:r>
            <a:r>
              <a:rPr lang="en-US" dirty="0"/>
              <a:t> </a:t>
            </a:r>
            <a:r>
              <a:rPr lang="en-US" dirty="0" err="1"/>
              <a:t>kelgusi</a:t>
            </a:r>
            <a:r>
              <a:rPr lang="en-US" dirty="0"/>
              <a:t> </a:t>
            </a:r>
            <a:r>
              <a:rPr lang="en-US" dirty="0" err="1"/>
              <a:t>pul</a:t>
            </a:r>
            <a:r>
              <a:rPr lang="en-US" dirty="0"/>
              <a:t> </a:t>
            </a:r>
            <a:r>
              <a:rPr lang="en-US" dirty="0" err="1"/>
              <a:t>oqimlarining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(</a:t>
            </a:r>
            <a:r>
              <a:rPr lang="en-US" dirty="0" err="1"/>
              <a:t>keltirilgan</a:t>
            </a:r>
            <a:r>
              <a:rPr lang="en-US" dirty="0"/>
              <a:t>) </a:t>
            </a:r>
            <a:r>
              <a:rPr lang="en-US" dirty="0" err="1"/>
              <a:t>qiymatini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solishtirish</a:t>
            </a:r>
            <a:r>
              <a:rPr lang="en-US" dirty="0"/>
              <a:t> </a:t>
            </a:r>
            <a:r>
              <a:rPr lang="en-US" dirty="0" err="1"/>
              <a:t>modellarini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32841" y="5122118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8576" y="5236418"/>
            <a:ext cx="2809875" cy="1628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1448" y="5228798"/>
            <a:ext cx="3028597" cy="1529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2922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7327094"/>
              </p:ext>
            </p:extLst>
          </p:nvPr>
        </p:nvGraphicFramePr>
        <p:xfrm>
          <a:off x="2589213" y="2133599"/>
          <a:ext cx="8915400" cy="43265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Выноска со стрелкой вниз 3"/>
          <p:cNvSpPr/>
          <p:nvPr/>
        </p:nvSpPr>
        <p:spPr>
          <a:xfrm>
            <a:off x="2090057" y="510639"/>
            <a:ext cx="9072748" cy="1484416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Atamalar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47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2345415"/>
              </p:ext>
            </p:extLst>
          </p:nvPr>
        </p:nvGraphicFramePr>
        <p:xfrm>
          <a:off x="2589213" y="2133599"/>
          <a:ext cx="8915400" cy="43265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Выноска со стрелкой вниз 3"/>
          <p:cNvSpPr/>
          <p:nvPr/>
        </p:nvSpPr>
        <p:spPr>
          <a:xfrm>
            <a:off x="2090057" y="510639"/>
            <a:ext cx="9072748" cy="1484416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err="1"/>
              <a:t>Pul</a:t>
            </a:r>
            <a:r>
              <a:rPr lang="en-US" sz="2800" b="1" i="1" dirty="0"/>
              <a:t> </a:t>
            </a:r>
            <a:r>
              <a:rPr lang="en-US" sz="2800" b="1" i="1" dirty="0" err="1"/>
              <a:t>oqimlari</a:t>
            </a:r>
            <a:r>
              <a:rPr lang="en-US" sz="2800" b="1" i="1" dirty="0"/>
              <a:t> </a:t>
            </a:r>
            <a:r>
              <a:rPr lang="en-US" sz="2800" b="1" i="1" dirty="0" err="1"/>
              <a:t>to’g’risidagi</a:t>
            </a:r>
            <a:r>
              <a:rPr lang="en-US" sz="2800" b="1" i="1" dirty="0"/>
              <a:t> </a:t>
            </a:r>
            <a:r>
              <a:rPr lang="en-US" sz="2800" b="1" i="1" dirty="0" err="1"/>
              <a:t>hisobot</a:t>
            </a:r>
            <a:r>
              <a:rPr lang="en-US" sz="2800" b="1" i="1" dirty="0"/>
              <a:t> </a:t>
            </a:r>
            <a:r>
              <a:rPr lang="en-US" sz="2800" b="1" i="1" dirty="0" err="1"/>
              <a:t>quyidagi</a:t>
            </a:r>
            <a:r>
              <a:rPr lang="en-US" sz="2800" b="1" i="1" dirty="0"/>
              <a:t> </a:t>
            </a:r>
            <a:r>
              <a:rPr lang="en-US" sz="2800" b="1" i="1" dirty="0" err="1"/>
              <a:t>segmentlardan</a:t>
            </a:r>
            <a:r>
              <a:rPr lang="en-US" sz="2800" b="1" i="1" dirty="0"/>
              <a:t> </a:t>
            </a:r>
            <a:r>
              <a:rPr lang="en-US" sz="2800" b="1" i="1" dirty="0" err="1"/>
              <a:t>iborat</a:t>
            </a:r>
            <a:r>
              <a:rPr lang="en-US" sz="2800" b="1" i="1" dirty="0"/>
              <a:t> </a:t>
            </a:r>
            <a:r>
              <a:rPr lang="en-US" sz="2800" b="1" i="1" dirty="0" err="1" smtClean="0"/>
              <a:t>bo’ladi</a:t>
            </a:r>
            <a:r>
              <a:rPr lang="en-US" sz="2800" b="1" i="1" dirty="0" smtClean="0"/>
              <a:t>: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1692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148" y="184723"/>
            <a:ext cx="8911687" cy="1280890"/>
          </a:xfrm>
        </p:spPr>
        <p:txBody>
          <a:bodyPr/>
          <a:lstStyle/>
          <a:p>
            <a:r>
              <a:rPr lang="en-US" dirty="0" err="1" smtClean="0"/>
              <a:t>Operatsion</a:t>
            </a:r>
            <a:r>
              <a:rPr lang="en-US" dirty="0" smtClean="0"/>
              <a:t> </a:t>
            </a:r>
            <a:r>
              <a:rPr lang="en-US" dirty="0" err="1" smtClean="0"/>
              <a:t>faoliyat</a:t>
            </a:r>
            <a:endParaRPr lang="ru-RU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8519251"/>
              </p:ext>
            </p:extLst>
          </p:nvPr>
        </p:nvGraphicFramePr>
        <p:xfrm>
          <a:off x="1460664" y="1104405"/>
          <a:ext cx="9735190" cy="567521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867595"/>
                <a:gridCol w="4867595"/>
              </a:tblGrid>
              <a:tr h="843874">
                <a:tc>
                  <a:txBody>
                    <a:bodyPr/>
                    <a:lstStyle/>
                    <a:p>
                      <a:pPr algn="ctr"/>
                      <a:r>
                        <a:rPr lang="en-US" sz="160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Pul</a:t>
                      </a:r>
                      <a:r>
                        <a:rPr lang="en-US" sz="1600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mablaglarining</a:t>
                      </a:r>
                      <a:r>
                        <a:rPr lang="en-US" sz="1600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tushumi</a:t>
                      </a:r>
                      <a:endParaRPr lang="ru-RU" sz="1600" kern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Pul</a:t>
                      </a:r>
                      <a:r>
                        <a:rPr lang="en-US" sz="1600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mablaglarining</a:t>
                      </a:r>
                      <a:r>
                        <a:rPr lang="en-US" sz="1600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chiqimi</a:t>
                      </a:r>
                      <a:endParaRPr lang="ru-RU" sz="1600" kern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557415">
                <a:tc>
                  <a:txBody>
                    <a:bodyPr/>
                    <a:lstStyle/>
                    <a:p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Mahsulot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tovar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xizmatni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sotishdan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Tovar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xizmatlar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mol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yetkazib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beruvchilarga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to‘lovlar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43874">
                <a:tc>
                  <a:txBody>
                    <a:bodyPr/>
                    <a:lstStyle/>
                    <a:p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Royaltilardan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(patent,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avtorlik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huquqidan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foydalanganlik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to‘lovlar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boshq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.),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turli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tavsifdagi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taqdirlashlar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foiz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daromadidan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komission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yig‘imlardan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boshqa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daromadlardan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Korxona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xodimlariga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pullik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to‘lovlar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operatsion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xarajatlar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51790">
                <a:tc>
                  <a:txBody>
                    <a:bodyPr/>
                    <a:lstStyle/>
                    <a:p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Tovar-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moddiy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zahiralarning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kamayishi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Tovar-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moddiy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zahiralarning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ko‘payishi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31009">
                <a:tc>
                  <a:txBody>
                    <a:bodyPr/>
                    <a:lstStyle/>
                    <a:p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Savdo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vositachilik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maksadlarida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tuziladigan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bitimlar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bo‘yicha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pullarning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kelib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tushishi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To‘langan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foizlar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43874">
                <a:tc>
                  <a:txBody>
                    <a:bodyPr/>
                    <a:lstStyle/>
                    <a:p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Joriy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majburiyatlarining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ko‘payishi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jumladan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investitsiya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moliyaviy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faoliyatga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kirmaydigan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daromad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solig‘i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bo‘yicha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Joriy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majburiyatlarining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kamayishi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jumladan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investitsiya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moliyaviy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faoliyatga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kirmaydigan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daromadga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soliq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bo‘yicha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43874">
                <a:tc>
                  <a:txBody>
                    <a:bodyPr/>
                    <a:lstStyle/>
                    <a:p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Pulsiz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xarajatlar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b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a)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asosiy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vositalarning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nomoddiy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aktivlarning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amortizatsiyasi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tabiiy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resurslarining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kamayishi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b)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qarzlarga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oid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qimmatli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kog‘ozlar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bo‘yicha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chegirmalarining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amortizatsiyasi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Pulsiz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muomalalari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b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6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qarzlarga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oid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qimmatli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qog‘ozlar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bo‘yicha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ustamaning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amortizatsiyasi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6596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4890" y="173536"/>
            <a:ext cx="5159597" cy="820377"/>
          </a:xfrm>
        </p:spPr>
        <p:txBody>
          <a:bodyPr/>
          <a:lstStyle/>
          <a:p>
            <a:r>
              <a:rPr lang="en-US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Investitsiya</a:t>
            </a:r>
            <a:r>
              <a:rPr lang="en-US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faoliyat</a:t>
            </a:r>
            <a:endParaRPr lang="ru-RU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3384065"/>
              </p:ext>
            </p:extLst>
          </p:nvPr>
        </p:nvGraphicFramePr>
        <p:xfrm>
          <a:off x="1616765" y="1179443"/>
          <a:ext cx="10224311" cy="4807131"/>
        </p:xfrm>
        <a:graphic>
          <a:graphicData uri="http://schemas.openxmlformats.org/drawingml/2006/table">
            <a:tbl>
              <a:tblPr firstRow="1" firstCol="1" lastRow="1" lastCol="1" bandRow="1" bandCol="1">
                <a:effectLst>
                  <a:reflection blurRad="6350" stA="52000" endA="300" endPos="35000" dir="5400000" sy="-100000" algn="bl" rotWithShape="0"/>
                </a:effectLst>
                <a:tableStyleId>{E8B1032C-EA38-4F05-BA0D-38AFFFC7BED3}</a:tableStyleId>
              </a:tblPr>
              <a:tblGrid>
                <a:gridCol w="5098149"/>
                <a:gridCol w="5126162"/>
              </a:tblGrid>
              <a:tr h="3251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Pul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mablag‘larining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tushumi</a:t>
                      </a:r>
                      <a:endParaRPr lang="ru-RU" sz="1800" b="1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Pul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mablag‘larining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chiqimi</a:t>
                      </a:r>
                      <a:endParaRPr lang="ru-RU" sz="1800" b="1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0" kern="1200" spc="-2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Yer</a:t>
                      </a:r>
                      <a:r>
                        <a:rPr lang="en-US" sz="1800" b="0" kern="1200" spc="-2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b="0" kern="1200" spc="-2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binolar</a:t>
                      </a:r>
                      <a:r>
                        <a:rPr lang="en-US" sz="1800" b="0" kern="1200" spc="-2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b="0" kern="1200" spc="-2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uskunalar</a:t>
                      </a:r>
                      <a:r>
                        <a:rPr lang="en-US" sz="1800" b="0" kern="1200" spc="-2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b="0" kern="1200" spc="-2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nomoddiy</a:t>
                      </a:r>
                      <a:r>
                        <a:rPr lang="en-US" sz="1800" b="0" kern="1200" spc="-2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-2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b="0" kern="1200" spc="-2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-2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boshqa</a:t>
                      </a:r>
                      <a:r>
                        <a:rPr lang="en-US" sz="1800" b="0" kern="1200" spc="-2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-2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uzoq</a:t>
                      </a:r>
                      <a:r>
                        <a:rPr lang="en-US" sz="1800" b="0" kern="1200" spc="-2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-2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muddatli</a:t>
                      </a:r>
                      <a:r>
                        <a:rPr lang="en-US" sz="1800" b="0" kern="1200" spc="-2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-2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aktivlarni</a:t>
                      </a:r>
                      <a:r>
                        <a:rPr lang="en-US" sz="1800" b="0" kern="1200" spc="-2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-2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sotishdan</a:t>
                      </a:r>
                      <a:r>
                        <a:rPr lang="en-US" sz="1800" b="0" kern="1200" spc="-2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-2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tushumlar</a:t>
                      </a:r>
                      <a:endParaRPr lang="ru-RU" sz="1800" b="0" kern="1200" spc="-2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Yerni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binolarni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uskunalarni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nomoddiy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masalan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patentlarni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boshqa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uzoq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muddatli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aktivlarni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sotib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olish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to‘lovlari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kapitallashtirish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bog‘liq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tajriba-konstruktorlik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ishlariga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to‘lovlar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hamda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pudratchilarni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jalb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qilmasdan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korxona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tomonidan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yaratiladigan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yer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bino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uskunalarga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to‘lovlar</a:t>
                      </a:r>
                      <a:endParaRPr lang="ru-RU" sz="1800" b="0" kern="1200" spc="45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7387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Boshqa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tashkilotlarning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aksiyalarini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boshqa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qarz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majburiyatlarini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chiqib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ketishidan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sotilishidan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kirimlar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pul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mablag‘larining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ekvivalentlari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deb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hisoblangan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sotuv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saqlanadigan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majburiyatlar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bo‘ladigan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to‘lovlardan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tashqari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b="0" kern="1200" spc="45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Boshqa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korxonalarning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aksiyalariga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qarz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majburiyatlariga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qo‘yilmalar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Kapitalda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ishtirok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etish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ulushiga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badallar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pul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mablag‘larining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ekvivalentlari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hisoblangan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sotish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saqlanayotgan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to‘lov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xujjatlari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bo‘yicha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to‘lovlardan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tashqari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b="0" kern="1200" spc="45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Boshqa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korxonalarga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berilgan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bo‘naklarning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qaytarilishi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qarzlarning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to‘lanishidan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kirimlar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operatsion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faoliyat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bo‘lgan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foiz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daromadlaridan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tashqari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b="0" kern="1200" spc="45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Boshqa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korxonalarga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berilgan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bo‘nak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to‘lovlari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b="0" kern="1200" spc="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kern="1200" spc="45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qarzlar</a:t>
                      </a:r>
                      <a:endParaRPr lang="ru-RU" sz="1800" b="0" kern="1200" spc="45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7318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16926" y="637362"/>
            <a:ext cx="4470484" cy="767368"/>
          </a:xfrm>
        </p:spPr>
        <p:txBody>
          <a:bodyPr/>
          <a:lstStyle/>
          <a:p>
            <a:r>
              <a:rPr lang="en-US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Moliyaviy</a:t>
            </a:r>
            <a:r>
              <a:rPr lang="en-US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faoliyat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4653177"/>
              </p:ext>
            </p:extLst>
          </p:nvPr>
        </p:nvGraphicFramePr>
        <p:xfrm>
          <a:off x="1223158" y="1995055"/>
          <a:ext cx="10281453" cy="3337080"/>
        </p:xfrm>
        <a:graphic>
          <a:graphicData uri="http://schemas.openxmlformats.org/drawingml/2006/table">
            <a:tbl>
              <a:tblPr firstRow="1" firstCol="1" lastRow="1" lastCol="1" bandRow="1" bandCol="1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  <a:reflection blurRad="6350" stA="52000" endA="300" endPos="35000" dir="5400000" sy="-100000" algn="bl" rotWithShape="0"/>
                </a:effectLst>
                <a:tableStyleId>{5C22544A-7EE6-4342-B048-85BDC9FD1C3A}</a:tableStyleId>
              </a:tblPr>
              <a:tblGrid>
                <a:gridCol w="5140205"/>
                <a:gridCol w="5141248"/>
              </a:tblGrid>
              <a:tr h="252690"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2000" b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Pul</a:t>
                      </a:r>
                      <a:r>
                        <a:rPr lang="en-US" sz="2000" b="1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mablag‘larining</a:t>
                      </a:r>
                      <a:r>
                        <a:rPr lang="en-US" sz="2000" b="1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chiqimi</a:t>
                      </a:r>
                      <a:endParaRPr lang="ru-RU" sz="2000" b="1" kern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Pul</a:t>
                      </a:r>
                      <a:r>
                        <a:rPr lang="en-US" sz="2000" b="1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mablag‘larining</a:t>
                      </a:r>
                      <a:r>
                        <a:rPr lang="en-US" sz="2000" b="1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chiqimi</a:t>
                      </a:r>
                      <a:endParaRPr lang="ru-RU" sz="2000" b="1" kern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053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Aksiyalarni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chiqarishdan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kelgan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pul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mablag‘lari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Xususiy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sotib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olingan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aksiyalar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to‘lovlar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10107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Qarz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mablag‘laridan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kelgan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tushum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chiqarilgan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veksellar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obligatsiyalar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garov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xatlari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qisqa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uzoq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muddatli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kredit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qarzlar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Kredit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qarzlarning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to‘lanishi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operatsion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faoliyatning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qarzlar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foizlardan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tashqari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1516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Aksiyadorlarga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dividendlarni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to‘lanishi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kapitalning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turdagi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taqsimlanishi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Aksiyalarning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chiqarishdan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kelgan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pul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moliyaviy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ijara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bog‘liq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majburiyatlar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to‘lovlar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87004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0051" y="437322"/>
            <a:ext cx="9604561" cy="1467678"/>
          </a:xfrm>
        </p:spPr>
        <p:txBody>
          <a:bodyPr>
            <a:normAutofit/>
          </a:bodyPr>
          <a:lstStyle/>
          <a:p>
            <a:r>
              <a:rPr lang="uz-Cyrl-UZ" sz="1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2000" u="sng" dirty="0">
                <a:latin typeface="Corbel" panose="020B050302020402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Corbel" panose="020B0503020204020204" pitchFamily="34" charset="0"/>
              </a:rPr>
              <a:t>Xaridorlardan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pul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mablag‘larining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kelib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tushishi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quyidagi</a:t>
            </a:r>
            <a:r>
              <a:rPr lang="en-US" sz="2000" dirty="0">
                <a:latin typeface="Corbel" panose="020B0503020204020204" pitchFamily="34" charset="0"/>
              </a:rPr>
              <a:t> formula </a:t>
            </a:r>
            <a:r>
              <a:rPr lang="en-US" sz="2000" dirty="0" err="1">
                <a:latin typeface="Corbel" panose="020B0503020204020204" pitchFamily="34" charset="0"/>
              </a:rPr>
              <a:t>orqali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aks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>
                <a:latin typeface="Corbel" panose="020B0503020204020204" pitchFamily="34" charset="0"/>
              </a:rPr>
              <a:t>ettirilishi</a:t>
            </a:r>
            <a:r>
              <a:rPr lang="en-US" sz="2000" dirty="0">
                <a:latin typeface="Corbel" panose="020B0503020204020204" pitchFamily="34" charset="0"/>
              </a:rPr>
              <a:t> </a:t>
            </a:r>
            <a:r>
              <a:rPr lang="en-US" sz="2000" dirty="0" err="1" smtClean="0">
                <a:latin typeface="Corbel" panose="020B0503020204020204" pitchFamily="34" charset="0"/>
              </a:rPr>
              <a:t>mumkin</a:t>
            </a:r>
            <a:r>
              <a:rPr lang="uz-Cyrl-UZ" sz="2000" u="sng" dirty="0" smtClean="0">
                <a:latin typeface="Corbel" panose="020B0503020204020204" pitchFamily="34" charset="0"/>
                <a:cs typeface="Times New Roman" panose="02020603050405020304" pitchFamily="18" charset="0"/>
              </a:rPr>
              <a:t>: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5417492"/>
              </p:ext>
            </p:extLst>
          </p:nvPr>
        </p:nvGraphicFramePr>
        <p:xfrm>
          <a:off x="1982077" y="1139687"/>
          <a:ext cx="8918391" cy="1595562"/>
        </p:xfrm>
        <a:graphic>
          <a:graphicData uri="http://schemas.openxmlformats.org/drawingml/2006/table">
            <a:tbl>
              <a:tblPr firstRow="1" firstCol="1" lastRow="1" lastCol="1" bandRow="1" bandCol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0000" endA="300" endPos="38500" dist="50800" dir="5400000" sy="-100000" algn="bl" rotWithShape="0"/>
                </a:effectLst>
                <a:tableStyleId>{17292A2E-F333-43FB-9621-5CBBE7FDCDCB}</a:tableStyleId>
              </a:tblPr>
              <a:tblGrid>
                <a:gridCol w="2220727"/>
                <a:gridCol w="146408"/>
                <a:gridCol w="2109802"/>
                <a:gridCol w="2220727"/>
                <a:gridCol w="2220727"/>
              </a:tblGrid>
              <a:tr h="494747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Xaridorlardan</a:t>
                      </a:r>
                      <a:r>
                        <a:rPr lang="en-US" sz="18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pul</a:t>
                      </a:r>
                      <a:r>
                        <a:rPr lang="en-US" sz="18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mablag‘lari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504" marR="60504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000">
                          <a:effectLst/>
                        </a:rPr>
                        <a:t>=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504" marR="60504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Sotishdan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olingan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daromad</a:t>
                      </a:r>
                      <a:r>
                        <a:rPr lang="en-US" sz="1200" dirty="0" smtClean="0"/>
                        <a:t/>
                      </a:r>
                      <a:br>
                        <a:rPr lang="en-US" sz="1200" dirty="0" smtClean="0"/>
                      </a:b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zararlar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to‘g‘risida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hisobot</a:t>
                      </a:r>
                      <a:r>
                        <a:rPr lang="uz-Cyrl-UZ" sz="1200" spc="-10" dirty="0" smtClean="0">
                          <a:effectLst/>
                        </a:rPr>
                        <a:t>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504" marR="60504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000" dirty="0">
                          <a:effectLst/>
                        </a:rPr>
                        <a:t>+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504" marR="6050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Olinadigan</a:t>
                      </a:r>
                      <a:r>
                        <a:rPr lang="en-US" sz="14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hisbvaraqlarni</a:t>
                      </a:r>
                      <a:r>
                        <a:rPr lang="en-US" sz="14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kamayishi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504" marR="60504" marT="0" marB="0" anchor="ctr"/>
                </a:tc>
              </a:tr>
              <a:tr h="2473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u="sng" dirty="0" err="1" smtClean="0">
                          <a:effectLst/>
                        </a:rPr>
                        <a:t>yoki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504" marR="60504" marT="0" marB="0" anchor="ctr"/>
                </a:tc>
              </a:tr>
              <a:tr h="7421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0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504" marR="6050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Olinadigan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hisobvaraqlarni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ko‘payishi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Balans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4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504" marR="60504" marT="0" marB="0"/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900051" y="2967335"/>
            <a:ext cx="9120249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uz-Cyrl-UZ" u="sng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</a:t>
            </a:r>
            <a:r>
              <a:rPr lang="en-US" sz="20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Berilgan</a:t>
            </a:r>
            <a:r>
              <a:rPr lang="en-US" sz="20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kreditlar</a:t>
            </a:r>
            <a:r>
              <a:rPr lang="en-US" sz="20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uchun</a:t>
            </a:r>
            <a:r>
              <a:rPr lang="en-US" sz="20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foiz</a:t>
            </a:r>
            <a:r>
              <a:rPr lang="en-US" sz="20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ko‘rinishidagi</a:t>
            </a:r>
            <a:r>
              <a:rPr lang="en-US" sz="20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va</a:t>
            </a:r>
            <a:r>
              <a:rPr lang="en-US" sz="20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dividendlar</a:t>
            </a:r>
            <a:r>
              <a:rPr lang="en-US" sz="20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ko‘rinishidagi</a:t>
            </a:r>
            <a:r>
              <a:rPr lang="en-US" sz="20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pul</a:t>
            </a:r>
            <a:r>
              <a:rPr lang="en-US" sz="20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mablag‘larining</a:t>
            </a:r>
            <a:r>
              <a:rPr lang="en-US" sz="20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ea typeface="+mj-ea"/>
                <a:cs typeface="Times New Roman" panose="02020603050405020304" pitchFamily="18" charset="0"/>
              </a:rPr>
              <a:t>tushumi</a:t>
            </a:r>
            <a:endParaRPr lang="ru-RU" sz="2000" u="sng" dirty="0">
              <a:solidFill>
                <a:schemeClr val="tx1">
                  <a:lumMod val="85000"/>
                  <a:lumOff val="15000"/>
                </a:schemeClr>
              </a:solidFill>
              <a:latin typeface="Corbel" panose="020B0503020204020204" pitchFamily="34" charset="0"/>
              <a:ea typeface="+mj-ea"/>
              <a:cs typeface="Times New Roman" panose="02020603050405020304" pitchFamily="18" charset="0"/>
            </a:endParaRPr>
          </a:p>
          <a:p>
            <a:pPr marL="180340" indent="180340" algn="just">
              <a:spcAft>
                <a:spcPts val="0"/>
              </a:spcAft>
            </a:pPr>
            <a:r>
              <a:rPr lang="uz-Cyrl-UZ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036001"/>
              </p:ext>
            </p:extLst>
          </p:nvPr>
        </p:nvGraphicFramePr>
        <p:xfrm>
          <a:off x="1900051" y="3654136"/>
          <a:ext cx="9025243" cy="2362200"/>
        </p:xfrm>
        <a:graphic>
          <a:graphicData uri="http://schemas.openxmlformats.org/drawingml/2006/table">
            <a:tbl>
              <a:tblPr firstRow="1" firstCol="1" lastRow="1" lastCol="1" bandRow="1" bandCol="1">
                <a:effectLst>
                  <a:reflection blurRad="6350" stA="52000" endA="300" endPos="35000" dir="5400000" sy="-100000" algn="bl" rotWithShape="0"/>
                </a:effectLst>
                <a:tableStyleId>{9DCAF9ED-07DC-4A11-8D7F-57B35C25682E}</a:tableStyleId>
              </a:tblPr>
              <a:tblGrid>
                <a:gridCol w="2117731"/>
                <a:gridCol w="229859"/>
                <a:gridCol w="2442191"/>
                <a:gridCol w="2117731"/>
                <a:gridCol w="2117731"/>
              </a:tblGrid>
              <a:tr h="561901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Olinadigan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foizlar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pul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mablag‘lari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=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Olinadigan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foizlar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1100" dirty="0" smtClean="0"/>
                        <a:t/>
                      </a:r>
                      <a:br>
                        <a:rPr lang="en-US" sz="1100" dirty="0" smtClean="0"/>
                      </a:b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zararlar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to‘g‘risidagi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hisobot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+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Foizlar</a:t>
                      </a:r>
                      <a:r>
                        <a:rPr lang="en-US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olinadigan</a:t>
                      </a:r>
                      <a:r>
                        <a:rPr lang="en-US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hisobvaraqlarning</a:t>
                      </a:r>
                      <a:r>
                        <a:rPr lang="en-US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kamayishi</a:t>
                      </a:r>
                      <a:endParaRPr lang="ru-RU" sz="1100" dirty="0">
                        <a:effectLst/>
                        <a:latin typeface="Corbel" panose="020B0503020204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40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  <a:latin typeface="+mn-lt"/>
                          <a:ea typeface="+mn-ea"/>
                        </a:rPr>
                        <a:t>yoki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023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 dirty="0">
                          <a:effectLst/>
                        </a:rPr>
                        <a:t>-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Foizlar</a:t>
                      </a:r>
                      <a:r>
                        <a:rPr lang="en-US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olinadigan</a:t>
                      </a:r>
                      <a:r>
                        <a:rPr lang="en-US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hisobvaraqlarning</a:t>
                      </a:r>
                      <a:r>
                        <a:rPr lang="en-US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ko‘payishi</a:t>
                      </a:r>
                      <a:r>
                        <a:rPr lang="en-US" sz="1050" dirty="0" smtClean="0">
                          <a:latin typeface="Corbel" panose="020B0503020204020204" pitchFamily="34" charset="0"/>
                        </a:rPr>
                        <a:t/>
                      </a:r>
                      <a:br>
                        <a:rPr lang="en-US" sz="1050" dirty="0" smtClean="0">
                          <a:latin typeface="Corbel" panose="020B0503020204020204" pitchFamily="34" charset="0"/>
                        </a:rPr>
                      </a:br>
                      <a:r>
                        <a:rPr lang="en-US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6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Balans</a:t>
                      </a:r>
                      <a:r>
                        <a:rPr lang="en-US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)</a:t>
                      </a:r>
                      <a:endParaRPr lang="ru-RU" sz="1100" dirty="0">
                        <a:effectLst/>
                        <a:latin typeface="Corbel" panose="020B0503020204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352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0711335"/>
              </p:ext>
            </p:extLst>
          </p:nvPr>
        </p:nvGraphicFramePr>
        <p:xfrm>
          <a:off x="583096" y="1700109"/>
          <a:ext cx="11349030" cy="1447800"/>
        </p:xfrm>
        <a:graphic>
          <a:graphicData uri="http://schemas.openxmlformats.org/drawingml/2006/table">
            <a:tbl>
              <a:tblPr firstRow="1" firstCol="1" lastRow="1" lastCol="1" bandRow="1" bandCol="1">
                <a:effectLst>
                  <a:reflection blurRad="6350" stA="50000" endA="275" endPos="40000" dist="101600" dir="5400000" sy="-100000" algn="bl" rotWithShape="0"/>
                </a:effectLst>
                <a:tableStyleId>{21E4AEA4-8DFA-4A89-87EB-49C32662AFE0}</a:tableStyleId>
              </a:tblPr>
              <a:tblGrid>
                <a:gridCol w="1630017"/>
                <a:gridCol w="344557"/>
                <a:gridCol w="1696278"/>
                <a:gridCol w="913755"/>
                <a:gridCol w="1516959"/>
                <a:gridCol w="2623732"/>
                <a:gridCol w="2623732"/>
              </a:tblGrid>
              <a:tr h="0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Mol</a:t>
                      </a:r>
                      <a:r>
                        <a:rPr lang="en-US" sz="1600" b="1" i="0" kern="1200" dirty="0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yetkazib</a:t>
                      </a:r>
                      <a:r>
                        <a:rPr lang="en-US" sz="1600" b="1" i="0" kern="1200" dirty="0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beruvchilarga</a:t>
                      </a:r>
                      <a:r>
                        <a:rPr lang="en-US" sz="1600" b="1" i="0" kern="1200" dirty="0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pul</a:t>
                      </a:r>
                      <a:r>
                        <a:rPr lang="en-US" sz="1600" b="1" i="0" kern="1200" dirty="0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to‘lovlari</a:t>
                      </a:r>
                      <a:endParaRPr lang="ru-RU" sz="1100" b="1" dirty="0">
                        <a:effectLst/>
                        <a:latin typeface="Corbel" panose="020B0503020204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=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Sotilgan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mahsulot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tannarxi</a:t>
                      </a:r>
                      <a:r>
                        <a:rPr lang="en-US" sz="1000" dirty="0" smtClean="0"/>
                        <a:t/>
                      </a:r>
                      <a:br>
                        <a:rPr lang="en-US" sz="1000" dirty="0" smtClean="0"/>
                      </a:b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zararlar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to‘g‘risidagi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hisobot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+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Tovar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zahiralarini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ko‘payishi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+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To‘lanadigan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hisobvaraqlarning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kamayishi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  <a:latin typeface="+mn-lt"/>
                          <a:ea typeface="+mn-ea"/>
                        </a:rPr>
                        <a:t>yoki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  <a:latin typeface="+mn-lt"/>
                          <a:ea typeface="+mn-ea"/>
                        </a:rPr>
                        <a:t>yoki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 dirty="0">
                          <a:effectLst/>
                        </a:rPr>
                        <a:t>-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Tovar </a:t>
                      </a:r>
                      <a:r>
                        <a:rPr lang="en-US" sz="12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zahiralarini</a:t>
                      </a:r>
                      <a:r>
                        <a:rPr lang="en-US" sz="12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kamayishi</a:t>
                      </a:r>
                      <a:r>
                        <a:rPr lang="en-US" sz="12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2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Balans</a:t>
                      </a:r>
                      <a:r>
                        <a:rPr lang="en-US" sz="12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To‘lanadigan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hisobvaraqlarning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ko‘payishi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Balans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400" b="0" i="0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567543" y="426154"/>
            <a:ext cx="10138950" cy="880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705" indent="-248285">
              <a:lnSpc>
                <a:spcPct val="150000"/>
              </a:lnSpc>
              <a:spcAft>
                <a:spcPts val="0"/>
              </a:spcAft>
            </a:pPr>
            <a:r>
              <a:rPr lang="uz-Cyrl-UZ" u="sng" dirty="0">
                <a:latin typeface="Corbel" panose="020B0503020204020204" pitchFamily="34" charset="0"/>
                <a:ea typeface="Times New Roman" panose="02020603050405020304" pitchFamily="18" charset="0"/>
              </a:rPr>
              <a:t>3) </a:t>
            </a:r>
            <a:r>
              <a:rPr lang="en-US" dirty="0" err="1">
                <a:latin typeface="Corbel" panose="020B0503020204020204" pitchFamily="34" charset="0"/>
              </a:rPr>
              <a:t>Mol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yetkazib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beruvchilarga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pul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to‘lovlari</a:t>
            </a:r>
            <a:r>
              <a:rPr lang="en-US" dirty="0">
                <a:latin typeface="Corbel" panose="020B0503020204020204" pitchFamily="34" charset="0"/>
              </a:rPr>
              <a:t>. </a:t>
            </a:r>
            <a:r>
              <a:rPr lang="en-US" dirty="0" err="1">
                <a:latin typeface="Corbel" panose="020B0503020204020204" pitchFamily="34" charset="0"/>
              </a:rPr>
              <a:t>Sotib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olingan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tovarlar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va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xizmatlar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uchun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to‘langan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pul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mablag‘larining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qiymati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quyidagi</a:t>
            </a:r>
            <a:r>
              <a:rPr lang="en-US" dirty="0">
                <a:latin typeface="Corbel" panose="020B0503020204020204" pitchFamily="34" charset="0"/>
              </a:rPr>
              <a:t> formula </a:t>
            </a:r>
            <a:r>
              <a:rPr lang="en-US" dirty="0" err="1">
                <a:latin typeface="Corbel" panose="020B0503020204020204" pitchFamily="34" charset="0"/>
              </a:rPr>
              <a:t>orqali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hisoblanadi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uz-Cyrl-UZ" u="sng" dirty="0" smtClean="0">
                <a:latin typeface="Corbel" panose="020B0503020204020204" pitchFamily="34" charset="0"/>
                <a:ea typeface="Times New Roman" panose="02020603050405020304" pitchFamily="18" charset="0"/>
              </a:rPr>
              <a:t>:</a:t>
            </a:r>
            <a:endParaRPr lang="ru-RU" u="sng" dirty="0">
              <a:effectLst/>
              <a:latin typeface="Corbel" panose="020B0503020204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67543" y="3208846"/>
            <a:ext cx="101389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200"/>
              </a:spcBef>
              <a:spcAft>
                <a:spcPts val="0"/>
              </a:spcAft>
            </a:pPr>
            <a:r>
              <a:rPr lang="uz-Cyrl-UZ" spc="-25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4) </a:t>
            </a:r>
            <a:r>
              <a:rPr lang="en-US" dirty="0" err="1">
                <a:latin typeface="Corbel" panose="020B0503020204020204" pitchFamily="34" charset="0"/>
              </a:rPr>
              <a:t>Operatsion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xarajatlar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bo‘yicha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pul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to‘lovlari</a:t>
            </a:r>
            <a:r>
              <a:rPr lang="en-US" dirty="0">
                <a:latin typeface="Corbel" panose="020B0503020204020204" pitchFamily="34" charset="0"/>
              </a:rPr>
              <a:t> . </a:t>
            </a:r>
            <a:r>
              <a:rPr lang="en-US" dirty="0" err="1">
                <a:latin typeface="Corbel" panose="020B0503020204020204" pitchFamily="34" charset="0"/>
              </a:rPr>
              <a:t>Operatsion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xarajatlar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bo‘yicha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pul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to‘lovlari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operatsion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xarajatlarni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tuzatish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yo‘li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bilan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quyidagi</a:t>
            </a:r>
            <a:r>
              <a:rPr lang="en-US" dirty="0">
                <a:latin typeface="Corbel" panose="020B0503020204020204" pitchFamily="34" charset="0"/>
              </a:rPr>
              <a:t> formula </a:t>
            </a:r>
            <a:r>
              <a:rPr lang="en-US" dirty="0" err="1">
                <a:latin typeface="Corbel" panose="020B0503020204020204" pitchFamily="34" charset="0"/>
              </a:rPr>
              <a:t>orqali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aniqlanadi</a:t>
            </a:r>
            <a:r>
              <a:rPr lang="en-US" dirty="0">
                <a:latin typeface="Corbel" panose="020B0503020204020204" pitchFamily="34" charset="0"/>
              </a:rPr>
              <a:t>:</a:t>
            </a:r>
            <a:endParaRPr lang="ru-RU" dirty="0">
              <a:latin typeface="Corbel" panose="020B050302020402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592324"/>
              </p:ext>
            </p:extLst>
          </p:nvPr>
        </p:nvGraphicFramePr>
        <p:xfrm>
          <a:off x="477078" y="3928937"/>
          <a:ext cx="11469499" cy="1896389"/>
        </p:xfrm>
        <a:graphic>
          <a:graphicData uri="http://schemas.openxmlformats.org/drawingml/2006/table">
            <a:tbl>
              <a:tblPr firstRow="1" firstCol="1" lastRow="1" lastCol="1" bandRow="1" bandCol="1">
                <a:effectLst>
                  <a:outerShdw blurRad="50800" dist="38100" dir="5400000" rotWithShape="0">
                    <a:srgbClr val="000000">
                      <a:alpha val="60000"/>
                    </a:srgbClr>
                  </a:outerShdw>
                  <a:reflection blurRad="6350" stA="52000" endA="300" endPos="35000" dir="5400000" sy="-100000" algn="bl" rotWithShape="0"/>
                </a:effectLst>
                <a:tableStyleId>{306799F8-075E-4A3A-A7F6-7FBC6576F1A4}</a:tableStyleId>
              </a:tblPr>
              <a:tblGrid>
                <a:gridCol w="1272209"/>
                <a:gridCol w="437322"/>
                <a:gridCol w="1298713"/>
                <a:gridCol w="768006"/>
                <a:gridCol w="1543036"/>
                <a:gridCol w="2176980"/>
                <a:gridCol w="2176980"/>
                <a:gridCol w="285266"/>
                <a:gridCol w="1510987"/>
              </a:tblGrid>
              <a:tr h="788837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Operatsion</a:t>
                      </a:r>
                      <a:r>
                        <a:rPr lang="en-US" sz="1600" b="1" i="0" kern="1200" dirty="0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xarajatlar</a:t>
                      </a:r>
                      <a:r>
                        <a:rPr lang="en-US" sz="1600" b="1" i="0" kern="1200" dirty="0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1600" b="1" i="0" kern="1200" dirty="0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pul</a:t>
                      </a:r>
                      <a:r>
                        <a:rPr lang="en-US" sz="1600" b="1" i="0" kern="1200" dirty="0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i="0" kern="1200" dirty="0" err="1" smtClean="0">
                          <a:solidFill>
                            <a:schemeClr val="lt1"/>
                          </a:solidFill>
                          <a:effectLst/>
                          <a:latin typeface="Corbel" panose="020B0503020204020204" pitchFamily="34" charset="0"/>
                          <a:ea typeface="+mn-ea"/>
                          <a:cs typeface="+mn-cs"/>
                        </a:rPr>
                        <a:t>to‘lovlari</a:t>
                      </a:r>
                      <a:endParaRPr lang="ru-RU" sz="1600" b="1" i="0" kern="1200" dirty="0">
                        <a:solidFill>
                          <a:schemeClr val="lt1"/>
                        </a:solidFill>
                        <a:effectLst/>
                        <a:latin typeface="Corbel" panose="020B0503020204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 dirty="0">
                          <a:effectLst/>
                        </a:rPr>
                        <a:t>=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Operatsion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xarajatlar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zararlar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to‘g‘risidagi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hisobot</a:t>
                      </a:r>
                      <a:r>
                        <a:rPr 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400" b="0" i="0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400" b="0" i="0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endParaRPr lang="ru-RU" sz="1400" b="0" i="0" kern="120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Oldindan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to‘langan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xarajatlarning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ko‘payishi</a:t>
                      </a:r>
                      <a:endParaRPr lang="ru-RU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 dirty="0">
                          <a:effectLst/>
                        </a:rPr>
                        <a:t>+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Hisoblangan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majburiyatlarning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kamayishi</a:t>
                      </a:r>
                      <a:endParaRPr lang="ru-RU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Amortizatsiya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pulsiz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xarajatlar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zararlar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to‘g‘risidagi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hisobot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400" b="0" i="0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ru-RU" sz="1400" b="0" i="0" kern="120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endParaRPr lang="ru-RU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941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4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400" b="0" i="0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Oldindan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to‘langan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xarajatlarning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kamayishi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Balans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Hisoblangan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majburiyatlarning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ko‘payishi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Balans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51197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31917" y="513286"/>
            <a:ext cx="104265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uz-Cyrl-UZ" u="sng" dirty="0" smtClean="0">
                <a:solidFill>
                  <a:srgbClr val="000000"/>
                </a:solidFill>
                <a:latin typeface="Corbel" panose="020B0503020204020204" pitchFamily="34" charset="0"/>
                <a:ea typeface="Times New Roman" panose="02020603050405020304" pitchFamily="18" charset="0"/>
              </a:rPr>
              <a:t>5) </a:t>
            </a:r>
            <a:r>
              <a:rPr lang="en-US" dirty="0" err="1">
                <a:latin typeface="Corbel" panose="020B0503020204020204" pitchFamily="34" charset="0"/>
              </a:rPr>
              <a:t>Olingan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kreditlar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uchun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foizlar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bo‘yicha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to‘lovlar</a:t>
            </a:r>
            <a:r>
              <a:rPr lang="en-US" dirty="0">
                <a:latin typeface="Corbel" panose="020B0503020204020204" pitchFamily="34" charset="0"/>
              </a:rPr>
              <a:t>. </a:t>
            </a:r>
            <a:r>
              <a:rPr lang="en-US" dirty="0" err="1">
                <a:latin typeface="Corbel" panose="020B0503020204020204" pitchFamily="34" charset="0"/>
              </a:rPr>
              <a:t>Olingan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kreditlar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uchun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foizlar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bo‘yicha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to‘lovlarni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operatsion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faoliyatga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kiritish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kerak</a:t>
            </a:r>
            <a:r>
              <a:rPr lang="en-US" dirty="0">
                <a:latin typeface="Corbel" panose="020B0503020204020204" pitchFamily="34" charset="0"/>
              </a:rPr>
              <a:t>, </a:t>
            </a:r>
            <a:r>
              <a:rPr lang="en-US" dirty="0" err="1">
                <a:latin typeface="Corbel" panose="020B0503020204020204" pitchFamily="34" charset="0"/>
              </a:rPr>
              <a:t>bunda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olingan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kreditlar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uchun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foizlar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bo‘yicha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to‘lovlar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operatsion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faoliyat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hisobidan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amalga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oshirilishini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hisobga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oladigan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taxminga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asoslanish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kerak</a:t>
            </a:r>
            <a:r>
              <a:rPr lang="en-US" dirty="0">
                <a:latin typeface="Corbel" panose="020B0503020204020204" pitchFamily="34" charset="0"/>
              </a:rPr>
              <a:t>. </a:t>
            </a:r>
            <a:r>
              <a:rPr lang="en-US" dirty="0" err="1">
                <a:latin typeface="Corbel" panose="020B0503020204020204" pitchFamily="34" charset="0"/>
              </a:rPr>
              <a:t>Olingan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kreditlar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bo‘yicha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foiz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to‘lovlari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foiz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bo‘yicha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xarajatlarga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teng</a:t>
            </a:r>
            <a:r>
              <a:rPr lang="en-US" dirty="0">
                <a:latin typeface="Corbel" panose="020B0503020204020204" pitchFamily="34" charset="0"/>
              </a:rPr>
              <a:t>.</a:t>
            </a:r>
            <a:endParaRPr lang="ru-RU" sz="2000" dirty="0">
              <a:effectLst/>
              <a:latin typeface="Corbel" panose="020B0503020204020204" pitchFamily="34" charset="0"/>
              <a:ea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126637"/>
              </p:ext>
            </p:extLst>
          </p:nvPr>
        </p:nvGraphicFramePr>
        <p:xfrm>
          <a:off x="1531917" y="1872838"/>
          <a:ext cx="10426534" cy="1347440"/>
        </p:xfrm>
        <a:graphic>
          <a:graphicData uri="http://schemas.openxmlformats.org/drawingml/2006/table">
            <a:tbl>
              <a:tblPr firstRow="1" firstCol="1" lastRow="1" lastCol="1" bandRow="1" bandCol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2000" endA="300" endPos="35000" dir="5400000" sy="-100000" algn="bl" rotWithShape="0"/>
                </a:effectLst>
                <a:tableStyleId>{F5AB1C69-6EDB-4FF4-983F-18BD219EF322}</a:tableStyleId>
              </a:tblPr>
              <a:tblGrid>
                <a:gridCol w="2446537"/>
                <a:gridCol w="265549"/>
                <a:gridCol w="2821374"/>
                <a:gridCol w="2446537"/>
                <a:gridCol w="2446537"/>
              </a:tblGrid>
              <a:tr h="449147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effectLst/>
                          <a:latin typeface="+mn-lt"/>
                          <a:ea typeface="+mn-ea"/>
                        </a:rPr>
                        <a:t>Foizlar</a:t>
                      </a:r>
                      <a:r>
                        <a:rPr lang="en-US" sz="1400" baseline="0" dirty="0" smtClean="0">
                          <a:effectLst/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sz="1400" baseline="0" dirty="0" err="1" smtClean="0">
                          <a:effectLst/>
                          <a:latin typeface="+mn-lt"/>
                          <a:ea typeface="+mn-ea"/>
                        </a:rPr>
                        <a:t>bo’yicha</a:t>
                      </a:r>
                      <a:r>
                        <a:rPr lang="en-US" sz="1400" baseline="0" dirty="0" smtClean="0">
                          <a:effectLst/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sz="1400" baseline="0" dirty="0" err="1" smtClean="0">
                          <a:effectLst/>
                          <a:latin typeface="+mn-lt"/>
                          <a:ea typeface="+mn-ea"/>
                        </a:rPr>
                        <a:t>pul</a:t>
                      </a:r>
                      <a:r>
                        <a:rPr lang="en-US" sz="1400" baseline="0" dirty="0" smtClean="0">
                          <a:effectLst/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sz="1400" baseline="0" dirty="0" err="1" smtClean="0">
                          <a:effectLst/>
                          <a:latin typeface="+mn-lt"/>
                          <a:ea typeface="+mn-ea"/>
                        </a:rPr>
                        <a:t>mablag’lari</a:t>
                      </a:r>
                      <a:r>
                        <a:rPr lang="en-US" sz="1400" baseline="0" dirty="0" smtClean="0">
                          <a:effectLst/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sz="1400" baseline="0" dirty="0" err="1" smtClean="0">
                          <a:effectLst/>
                          <a:latin typeface="+mn-lt"/>
                          <a:ea typeface="+mn-ea"/>
                        </a:rPr>
                        <a:t>to’lovi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 dirty="0">
                          <a:effectLst/>
                        </a:rPr>
                        <a:t>=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Foiz</a:t>
                      </a:r>
                      <a:r>
                        <a:rPr lang="en-US" sz="11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11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xarajatlar</a:t>
                      </a:r>
                      <a:r>
                        <a:rPr lang="en-US" sz="11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1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1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1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</a:t>
                      </a:r>
                      <a:r>
                        <a:rPr lang="en-US" sz="11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1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zararlar</a:t>
                      </a:r>
                      <a:r>
                        <a:rPr lang="en-US" sz="11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to‘g‘risidagi</a:t>
                      </a:r>
                      <a:r>
                        <a:rPr lang="en-US" sz="11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hisobot</a:t>
                      </a:r>
                      <a:r>
                        <a:rPr lang="en-US" sz="11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100" b="1" kern="1200" baseline="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+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 dirty="0">
                          <a:effectLst/>
                        </a:rPr>
                        <a:t>Тўланадиган фоизлар бўйича мажбуриятларни</a:t>
                      </a:r>
                      <a:r>
                        <a:rPr lang="ru-RU" sz="1100" dirty="0" err="1">
                          <a:effectLst/>
                        </a:rPr>
                        <a:t>нг</a:t>
                      </a:r>
                      <a:r>
                        <a:rPr lang="uz-Cyrl-UZ" sz="1100" dirty="0">
                          <a:effectLst/>
                        </a:rPr>
                        <a:t> камайиши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245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</a:rPr>
                        <a:t>yoki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737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 dirty="0">
                          <a:effectLst/>
                        </a:rPr>
                        <a:t>-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 dirty="0">
                          <a:effectLst/>
                        </a:rPr>
                        <a:t>Тўланадиган фоизлар бўйича мажбуриятларни</a:t>
                      </a:r>
                      <a:r>
                        <a:rPr lang="ru-RU" sz="1100" dirty="0" err="1">
                          <a:effectLst/>
                        </a:rPr>
                        <a:t>нг</a:t>
                      </a:r>
                      <a:r>
                        <a:rPr lang="uz-Cyrl-UZ" sz="1100" dirty="0">
                          <a:effectLst/>
                        </a:rPr>
                        <a:t> кўпайиши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 dirty="0">
                          <a:effectLst/>
                        </a:rPr>
                        <a:t> (Баланс)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531917" y="3125719"/>
            <a:ext cx="104265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endParaRPr lang="en-US" u="sng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uz-Cyrl-UZ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6) </a:t>
            </a:r>
            <a:r>
              <a:rPr lang="en-US" dirty="0" err="1">
                <a:latin typeface="Corbel" panose="020B0503020204020204" pitchFamily="34" charset="0"/>
              </a:rPr>
              <a:t>Foyda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solig‘i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bo‘yicha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pul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mablag‘larning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to‘lovi</a:t>
            </a:r>
            <a:r>
              <a:rPr lang="en-US" dirty="0">
                <a:latin typeface="Corbel" panose="020B0503020204020204" pitchFamily="34" charset="0"/>
              </a:rPr>
              <a:t>. </a:t>
            </a:r>
            <a:r>
              <a:rPr lang="en-US" dirty="0" err="1">
                <a:latin typeface="Corbel" panose="020B0503020204020204" pitchFamily="34" charset="0"/>
              </a:rPr>
              <a:t>Foyda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solig‘i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bo‘yicha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pul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mablag‘larni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to‘lash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miqdori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quyidagi</a:t>
            </a:r>
            <a:r>
              <a:rPr lang="en-US" dirty="0">
                <a:latin typeface="Corbel" panose="020B0503020204020204" pitchFamily="34" charset="0"/>
              </a:rPr>
              <a:t> formula </a:t>
            </a:r>
            <a:r>
              <a:rPr lang="en-US" dirty="0" err="1">
                <a:latin typeface="Corbel" panose="020B0503020204020204" pitchFamily="34" charset="0"/>
              </a:rPr>
              <a:t>orqali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aniqlanadi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uz-Cyrl-UZ" dirty="0">
                <a:latin typeface="Corbel" panose="020B0503020204020204" pitchFamily="34" charset="0"/>
              </a:rPr>
              <a:t>:</a:t>
            </a:r>
            <a:endParaRPr lang="ru-RU" dirty="0">
              <a:latin typeface="Corbel" panose="020B0503020204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uz-Cyrl-UZ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1425617"/>
              </p:ext>
            </p:extLst>
          </p:nvPr>
        </p:nvGraphicFramePr>
        <p:xfrm>
          <a:off x="1531917" y="4215902"/>
          <a:ext cx="10319660" cy="1734322"/>
        </p:xfrm>
        <a:graphic>
          <a:graphicData uri="http://schemas.openxmlformats.org/drawingml/2006/table">
            <a:tbl>
              <a:tblPr firstRow="1" firstCol="1" lastRow="1" lastCol="1" bandRow="1" bandCol="1"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6350" stA="52000" endA="300" endPos="35000" dir="5400000" sy="-100000" algn="bl" rotWithShape="0"/>
                </a:effectLst>
                <a:tableStyleId>{00A15C55-8517-42AA-B614-E9B94910E393}</a:tableStyleId>
              </a:tblPr>
              <a:tblGrid>
                <a:gridCol w="2421460"/>
                <a:gridCol w="262827"/>
                <a:gridCol w="2792453"/>
                <a:gridCol w="2421460"/>
                <a:gridCol w="2421460"/>
              </a:tblGrid>
              <a:tr h="578107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solig‘i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pul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to‘lovlari</a:t>
                      </a:r>
                      <a:endParaRPr lang="ru-RU" sz="1400" b="1" kern="1200" baseline="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>
                          <a:effectLst/>
                        </a:rPr>
                        <a:t>=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solig‘i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zararlar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to‘g‘risidagi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hisobot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400" b="1" kern="1200" baseline="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4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endParaRPr lang="ru-RU" sz="1400" b="1" kern="1200" baseline="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v-SE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 solig‘i bo‘yicha majburiyatlarning kamayishi</a:t>
                      </a:r>
                      <a:endParaRPr lang="ru-RU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890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</a:rPr>
                        <a:t>yoki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8671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4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400" b="1" kern="1200" baseline="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solig‘i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majburiyatlarning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ko‘payishi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Balans</a:t>
                      </a:r>
                      <a:r>
                        <a:rPr lang="en-US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18063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119796"/>
              </p:ext>
            </p:extLst>
          </p:nvPr>
        </p:nvGraphicFramePr>
        <p:xfrm>
          <a:off x="1064821" y="503582"/>
          <a:ext cx="10367159" cy="583765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183038"/>
                <a:gridCol w="5184121"/>
              </a:tblGrid>
              <a:tr h="975121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/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en-US" sz="1400" dirty="0" smtClean="0">
                          <a:effectLst/>
                        </a:rPr>
                        <a:t>SOF FOYDA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34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QO’SHILADI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AYIRILADI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34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1. </a:t>
                      </a:r>
                      <a:r>
                        <a:rPr lang="en-US" sz="1400" dirty="0" err="1" smtClean="0">
                          <a:effectLst/>
                        </a:rPr>
                        <a:t>Amortizatsiya</a:t>
                      </a:r>
                      <a:r>
                        <a:rPr lang="en-US" sz="1400" baseline="0" dirty="0" smtClean="0">
                          <a:effectLst/>
                        </a:rPr>
                        <a:t> </a:t>
                      </a:r>
                      <a:r>
                        <a:rPr lang="en-US" sz="1400" baseline="0" dirty="0" err="1" smtClean="0">
                          <a:effectLst/>
                        </a:rPr>
                        <a:t>xarajatlari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spc="-20" dirty="0">
                          <a:effectLst/>
                        </a:rPr>
                        <a:t>1.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Obligatsiya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mukofotning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amortizatsiyasi</a:t>
                      </a:r>
                      <a:endParaRPr lang="ru-RU" sz="1400" b="1" kern="1200" baseline="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606980">
                <a:tc>
                  <a:txBody>
                    <a:bodyPr/>
                    <a:lstStyle/>
                    <a:p>
                      <a:pPr indent="-151130">
                        <a:spcAft>
                          <a:spcPts val="0"/>
                        </a:spcAft>
                      </a:pPr>
                      <a:r>
                        <a:rPr lang="uz-Cyrl-U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Nomoddiy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aktivlar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muddati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uzaytirilgan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xarajatlarning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amortizatsiyasi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44145"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2.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Muddati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uzaytirilgan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daromad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solig‘i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majburiyatlarning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kamayishi</a:t>
                      </a:r>
                      <a:endParaRPr lang="ru-RU" sz="1400" b="1" kern="1200" baseline="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9104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Obligatsiya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diskontining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amortizatsiyasi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Muddati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uzaytirilgan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daromad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solig‘i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majburiyatlarning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ko‘payishi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61925">
                        <a:spcAft>
                          <a:spcPts val="0"/>
                        </a:spcAft>
                      </a:pPr>
                      <a:r>
                        <a:rPr lang="uz-Cyrl-UZ" sz="14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Ulush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ishtirok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etish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usulida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oddiy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aksiyalarga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investitsiyadan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olingan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daromad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Asosiy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vositalarni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sotishdan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</a:t>
                      </a:r>
                      <a:endParaRPr lang="ru-RU" sz="1400" b="1" kern="1200" baseline="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34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5</a:t>
                      </a:r>
                      <a:r>
                        <a:rPr lang="uz-Cyrl-U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Ulush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ishtirok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etish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usulida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oddiy</a:t>
                      </a:r>
                      <a:endParaRPr lang="en-US" sz="14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aksiyalarga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investitsiyalardan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zarar</a:t>
                      </a:r>
                      <a:endParaRPr lang="ru-RU" sz="14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Olinadigan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hisobvaraqlarning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ko‘payishi</a:t>
                      </a:r>
                      <a:endParaRPr lang="ru-RU" sz="1400" b="1" kern="1200" baseline="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793939">
                <a:tc>
                  <a:txBody>
                    <a:bodyPr/>
                    <a:lstStyle/>
                    <a:p>
                      <a:pPr indent="-168910"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</a:endParaRPr>
                    </a:p>
                    <a:p>
                      <a:pPr indent="-168910">
                        <a:spcAft>
                          <a:spcPts val="0"/>
                        </a:spcAft>
                      </a:pPr>
                      <a:r>
                        <a:rPr lang="uz-Cyrl-UZ" sz="1400" dirty="0" smtClean="0">
                          <a:effectLst/>
                        </a:rPr>
                        <a:t>6</a:t>
                      </a:r>
                      <a:r>
                        <a:rPr lang="uz-Cyrl-UZ" sz="1400" dirty="0">
                          <a:effectLst/>
                        </a:rPr>
                        <a:t>.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Asosiy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vositalarni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sotishdan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zarar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Aktivlarni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hisobdan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chiqarishdan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zarar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TMZlarning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ko‘payishi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Oldindan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to‘langan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xarajatlarning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ko‘payishi</a:t>
                      </a:r>
                      <a:endParaRPr lang="ru-RU" sz="1400" b="1" kern="1200" baseline="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34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Olinadigan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hisobvaraqlarning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kamayishi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To‘lanadigan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hisobvaraqlarning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kamayishi</a:t>
                      </a:r>
                      <a:endParaRPr lang="ru-RU" sz="1400" b="1" kern="1200" baseline="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34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TMZni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kamayishi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Hisoblangan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majburiyatlarning</a:t>
                      </a:r>
                      <a:r>
                        <a:rPr lang="en-US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kamayishi</a:t>
                      </a:r>
                      <a:endParaRPr lang="ru-RU" sz="1400" b="1" kern="1200" baseline="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34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Oldindan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to‘langan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xarajatlarning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kamayishi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ru-RU" sz="1400" b="1" kern="1200" baseline="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34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11.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To‘lanadigan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hisobvaraqlarning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ko‘payishi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34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Hisoblangan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majburiyatlarning</a:t>
                      </a:r>
                      <a:r>
                        <a:rPr lang="en-US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ko‘payishi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Line 2"/>
          <p:cNvSpPr>
            <a:spLocks noChangeShapeType="1"/>
          </p:cNvSpPr>
          <p:nvPr/>
        </p:nvSpPr>
        <p:spPr bwMode="auto">
          <a:xfrm>
            <a:off x="4511670" y="984143"/>
            <a:ext cx="1169839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6802784" y="987625"/>
            <a:ext cx="1169839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Line 3"/>
          <p:cNvSpPr>
            <a:spLocks noChangeShapeType="1"/>
          </p:cNvSpPr>
          <p:nvPr/>
        </p:nvSpPr>
        <p:spPr bwMode="auto">
          <a:xfrm>
            <a:off x="7961274" y="984143"/>
            <a:ext cx="2709" cy="6576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Line 1"/>
          <p:cNvSpPr>
            <a:spLocks noChangeShapeType="1"/>
          </p:cNvSpPr>
          <p:nvPr/>
        </p:nvSpPr>
        <p:spPr bwMode="auto">
          <a:xfrm>
            <a:off x="4517601" y="984143"/>
            <a:ext cx="2709" cy="6576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2083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9340" y="1392856"/>
            <a:ext cx="8915400" cy="331166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z-Cyrl-UZ" sz="2400" dirty="0" smtClean="0"/>
          </a:p>
          <a:p>
            <a:pPr marL="0" indent="0" algn="ctr">
              <a:buNone/>
            </a:pPr>
            <a:endParaRPr lang="ru-RU" sz="2400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r">
              <a:buNone/>
            </a:pPr>
            <a:r>
              <a:rPr lang="uz-Cyrl-UZ" sz="6000" dirty="0"/>
              <a:t>  </a:t>
            </a:r>
            <a:r>
              <a:rPr lang="en-US" sz="6600" dirty="0" err="1"/>
              <a:t>E’tiboringiz</a:t>
            </a:r>
            <a:r>
              <a:rPr lang="en-US" sz="6600" dirty="0"/>
              <a:t> </a:t>
            </a:r>
            <a:r>
              <a:rPr lang="en-US" sz="6600" dirty="0" err="1"/>
              <a:t>uchun</a:t>
            </a:r>
            <a:r>
              <a:rPr lang="en-US" sz="6600" dirty="0"/>
              <a:t> </a:t>
            </a:r>
            <a:r>
              <a:rPr lang="en-US" sz="6600" dirty="0" err="1" smtClean="0"/>
              <a:t>rahmat</a:t>
            </a:r>
            <a:r>
              <a:rPr lang="en-US" sz="6600" dirty="0"/>
              <a:t>!</a:t>
            </a:r>
            <a:endParaRPr lang="ru-RU" sz="6500" dirty="0"/>
          </a:p>
        </p:txBody>
      </p:sp>
    </p:spTree>
    <p:extLst>
      <p:ext uri="{BB962C8B-B14F-4D97-AF65-F5344CB8AC3E}">
        <p14:creationId xmlns:p14="http://schemas.microsoft.com/office/powerpoint/2010/main" val="308642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1038</TotalTime>
  <Words>826</Words>
  <Application>Microsoft Office PowerPoint</Application>
  <PresentationFormat>Широкоэкранный</PresentationFormat>
  <Paragraphs>159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Century Gothic</vt:lpstr>
      <vt:lpstr>Corbel</vt:lpstr>
      <vt:lpstr>Times New Roman</vt:lpstr>
      <vt:lpstr>Trebuchet MS</vt:lpstr>
      <vt:lpstr>Wingdings 2</vt:lpstr>
      <vt:lpstr>Wingdings 3</vt:lpstr>
      <vt:lpstr>Легкий дым</vt:lpstr>
      <vt:lpstr>Презентация PowerPoint</vt:lpstr>
      <vt:lpstr>Презентация PowerPoint</vt:lpstr>
      <vt:lpstr>Buxgalteriya hisobining xalqaro standarti #7 Pul oqimlari to’g’risidagi hisobot</vt:lpstr>
      <vt:lpstr>Презентация PowerPoint</vt:lpstr>
      <vt:lpstr>Презентация PowerPoint</vt:lpstr>
      <vt:lpstr>Operatsion faoliyat</vt:lpstr>
      <vt:lpstr>Investitsiya faoliyat</vt:lpstr>
      <vt:lpstr>Moliyaviy faoliyat</vt:lpstr>
      <vt:lpstr>1) Xaridorlardan pul mablag‘larining kelib tushishi quyidagi formula orqali aks ettirilishi mumkin: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.</dc:creator>
  <cp:lastModifiedBy>Пользователь Acer</cp:lastModifiedBy>
  <cp:revision>66</cp:revision>
  <dcterms:created xsi:type="dcterms:W3CDTF">2019-09-22T17:49:04Z</dcterms:created>
  <dcterms:modified xsi:type="dcterms:W3CDTF">2021-04-14T18:11:36Z</dcterms:modified>
</cp:coreProperties>
</file>