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9" r:id="rId2"/>
  </p:sldMasterIdLst>
  <p:notesMasterIdLst>
    <p:notesMasterId r:id="rId30"/>
  </p:notesMasterIdLst>
  <p:sldIdLst>
    <p:sldId id="256" r:id="rId3"/>
    <p:sldId id="261" r:id="rId4"/>
    <p:sldId id="307" r:id="rId5"/>
    <p:sldId id="362" r:id="rId6"/>
    <p:sldId id="311" r:id="rId7"/>
    <p:sldId id="321" r:id="rId8"/>
    <p:sldId id="263" r:id="rId9"/>
    <p:sldId id="318" r:id="rId10"/>
    <p:sldId id="357" r:id="rId11"/>
    <p:sldId id="317" r:id="rId12"/>
    <p:sldId id="358" r:id="rId13"/>
    <p:sldId id="359" r:id="rId14"/>
    <p:sldId id="360" r:id="rId15"/>
    <p:sldId id="363" r:id="rId16"/>
    <p:sldId id="319" r:id="rId17"/>
    <p:sldId id="361" r:id="rId18"/>
    <p:sldId id="336" r:id="rId19"/>
    <p:sldId id="322" r:id="rId20"/>
    <p:sldId id="337" r:id="rId21"/>
    <p:sldId id="341" r:id="rId22"/>
    <p:sldId id="323" r:id="rId23"/>
    <p:sldId id="338" r:id="rId24"/>
    <p:sldId id="340" r:id="rId25"/>
    <p:sldId id="354" r:id="rId26"/>
    <p:sldId id="339" r:id="rId27"/>
    <p:sldId id="356" r:id="rId28"/>
    <p:sldId id="270" r:id="rId29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732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8C83A-79C8-4C38-BF72-3B0B95279FB2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D0C5DD-401B-4D66-B7D7-36EF7F080F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537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D0C5DD-401B-4D66-B7D7-36EF7F080F7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727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D0C5DD-401B-4D66-B7D7-36EF7F080F7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21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959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133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31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802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94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510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35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82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40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871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091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9903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915566"/>
            <a:ext cx="7838528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405880" y="1592237"/>
            <a:ext cx="7838528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1778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79712" y="987574"/>
            <a:ext cx="6912768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1990056" y="1664245"/>
            <a:ext cx="6912768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2808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3119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0468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9869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7580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285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4861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128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4485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464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3780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486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3415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67031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915566"/>
            <a:ext cx="7838528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405880" y="1592237"/>
            <a:ext cx="7838528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00496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2647" y="254632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54687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60" r:id="rId14"/>
    <p:sldLayoutId id="2147483703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51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4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sv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644008" y="1617643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z-Cyrl-UZ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NOMODDIY AKTIVLAR</a:t>
            </a:r>
            <a:r>
              <a:rPr lang="uz-Cyrl-UZ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uz-Cyrl-UZ" altLang="ko-KR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47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8">
            <a:extLst>
              <a:ext uri="{FF2B5EF4-FFF2-40B4-BE49-F238E27FC236}">
                <a16:creationId xmlns="" xmlns:a16="http://schemas.microsoft.com/office/drawing/2014/main" id="{C0222682-FF89-4EB9-983D-115F536AA8EF}"/>
              </a:ext>
            </a:extLst>
          </p:cNvPr>
          <p:cNvGrpSpPr/>
          <p:nvPr/>
        </p:nvGrpSpPr>
        <p:grpSpPr>
          <a:xfrm>
            <a:off x="4070483" y="67758"/>
            <a:ext cx="5212240" cy="1021188"/>
            <a:chOff x="6427122" y="728689"/>
            <a:chExt cx="5212240" cy="1021188"/>
          </a:xfrm>
        </p:grpSpPr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E3CCF491-9394-444F-AEC5-95E56CCAE7D9}"/>
                </a:ext>
              </a:extLst>
            </p:cNvPr>
            <p:cNvSpPr txBox="1"/>
            <p:nvPr/>
          </p:nvSpPr>
          <p:spPr>
            <a:xfrm>
              <a:off x="7377151" y="1288212"/>
              <a:ext cx="418473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Nomoddiy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aktiv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ta’rifi</a:t>
              </a:r>
              <a:endParaRPr lang="uz-Cyrl-UZ" altLang="ko-KR" sz="1200" dirty="0">
                <a:solidFill>
                  <a:srgbClr val="FFFF00"/>
                </a:solidFill>
                <a:cs typeface="Arial" pitchFamily="34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Nomoddiy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aktivni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tan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olish</a:t>
              </a:r>
              <a:endParaRPr lang="en-US" altLang="ko-KR" sz="1200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748AEFEB-1E89-42F6-A411-81D6972FE39C}"/>
                </a:ext>
              </a:extLst>
            </p:cNvPr>
            <p:cNvSpPr txBox="1"/>
            <p:nvPr/>
          </p:nvSpPr>
          <p:spPr>
            <a:xfrm>
              <a:off x="7248187" y="782492"/>
              <a:ext cx="4391175" cy="461665"/>
            </a:xfrm>
            <a:prstGeom prst="rect">
              <a:avLst/>
            </a:prstGeom>
            <a:noFill/>
          </p:spPr>
          <p:txBody>
            <a:bodyPr wrap="square" lIns="108000" rIns="108000" rtlCol="0" anchor="ctr">
              <a:spAutoFit/>
            </a:bodyPr>
            <a:lstStyle/>
            <a:p>
              <a:r>
                <a:rPr lang="en-US" altLang="ko-KR" sz="2400" b="1" dirty="0" err="1" smtClean="0">
                  <a:solidFill>
                    <a:srgbClr val="FFFF00"/>
                  </a:solidFill>
                  <a:cs typeface="Arial" pitchFamily="34" charset="0"/>
                </a:rPr>
                <a:t>Nomoddiy</a:t>
              </a:r>
              <a:r>
                <a:rPr lang="en-US" altLang="ko-KR" sz="2400" b="1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2400" b="1" dirty="0" err="1" smtClean="0">
                  <a:solidFill>
                    <a:srgbClr val="FFFF00"/>
                  </a:solidFill>
                  <a:cs typeface="Arial" pitchFamily="34" charset="0"/>
                </a:rPr>
                <a:t>aktivlar</a:t>
              </a:r>
              <a:r>
                <a:rPr lang="en-US" altLang="ko-KR" sz="2400" b="1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2400" b="1" dirty="0" err="1" smtClean="0">
                  <a:solidFill>
                    <a:srgbClr val="FFFF00"/>
                  </a:solidFill>
                  <a:cs typeface="Arial" pitchFamily="34" charset="0"/>
                </a:rPr>
                <a:t>tushunchasi</a:t>
              </a:r>
              <a:endParaRPr lang="ko-KR" altLang="en-US" sz="24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296284CB-705C-4A1B-B292-4078E692924B}"/>
                </a:ext>
              </a:extLst>
            </p:cNvPr>
            <p:cNvSpPr txBox="1"/>
            <p:nvPr/>
          </p:nvSpPr>
          <p:spPr>
            <a:xfrm>
              <a:off x="6427122" y="728689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rgbClr val="FFFF00"/>
                  </a:solidFill>
                  <a:cs typeface="Arial" pitchFamily="34" charset="0"/>
                </a:rPr>
                <a:t>01</a:t>
              </a:r>
              <a:endParaRPr lang="ko-KR" altLang="en-US" sz="32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</p:grpSp>
      <p:grpSp>
        <p:nvGrpSpPr>
          <p:cNvPr id="15" name="Group 30">
            <a:extLst>
              <a:ext uri="{FF2B5EF4-FFF2-40B4-BE49-F238E27FC236}">
                <a16:creationId xmlns="" xmlns:a16="http://schemas.microsoft.com/office/drawing/2014/main" id="{457659BB-0EF8-4D10-921D-047462DECF87}"/>
              </a:ext>
            </a:extLst>
          </p:cNvPr>
          <p:cNvGrpSpPr/>
          <p:nvPr/>
        </p:nvGrpSpPr>
        <p:grpSpPr>
          <a:xfrm>
            <a:off x="4716016" y="1155716"/>
            <a:ext cx="4720631" cy="1252593"/>
            <a:chOff x="6626470" y="3048182"/>
            <a:chExt cx="5902466" cy="1252593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2765E1D5-6EA9-42C2-B4BE-58F82F949D87}"/>
                </a:ext>
              </a:extLst>
            </p:cNvPr>
            <p:cNvSpPr txBox="1"/>
            <p:nvPr/>
          </p:nvSpPr>
          <p:spPr>
            <a:xfrm>
              <a:off x="7454629" y="3839110"/>
              <a:ext cx="50743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Nomoddiy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aktivlarni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xarid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qilish</a:t>
              </a:r>
              <a:endParaRPr lang="uz-Cyrl-UZ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Ichki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yaratilgan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nomoddiy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aktivlarni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baholash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AD5734D8-B94F-42C5-A5DB-1932F46FACFE}"/>
                </a:ext>
              </a:extLst>
            </p:cNvPr>
            <p:cNvSpPr txBox="1"/>
            <p:nvPr/>
          </p:nvSpPr>
          <p:spPr>
            <a:xfrm>
              <a:off x="7454629" y="3078959"/>
              <a:ext cx="4598498" cy="76944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Nomoddiy</a:t>
              </a:r>
              <a:r>
                <a:rPr lang="en-US" altLang="ko-KR" sz="2200" b="1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aktivni</a:t>
              </a:r>
              <a:r>
                <a:rPr lang="en-US" altLang="ko-KR" sz="2200" b="1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dastlabki</a:t>
              </a:r>
              <a:r>
                <a:rPr lang="en-US" altLang="ko-KR" sz="2200" b="1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baholash</a:t>
              </a:r>
              <a:endParaRPr lang="ko-KR" altLang="en-US" sz="2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2A8344A3-BD06-48D8-A566-6126CFE42001}"/>
                </a:ext>
              </a:extLst>
            </p:cNvPr>
            <p:cNvSpPr txBox="1"/>
            <p:nvPr/>
          </p:nvSpPr>
          <p:spPr>
            <a:xfrm>
              <a:off x="6626470" y="3048182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bg1"/>
                  </a:solidFill>
                  <a:cs typeface="Arial" pitchFamily="34" charset="0"/>
                </a:rPr>
                <a:t>0</a:t>
              </a:r>
              <a:r>
                <a:rPr lang="uz-Cyrl-UZ" altLang="ko-KR" sz="3200" b="1" dirty="0">
                  <a:solidFill>
                    <a:schemeClr val="bg1"/>
                  </a:solidFill>
                  <a:cs typeface="Arial" pitchFamily="34" charset="0"/>
                </a:rPr>
                <a:t>2</a:t>
              </a:r>
              <a:endParaRPr lang="ko-KR" altLang="en-US" sz="3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9" name="Group 31">
            <a:extLst>
              <a:ext uri="{FF2B5EF4-FFF2-40B4-BE49-F238E27FC236}">
                <a16:creationId xmlns="" xmlns:a16="http://schemas.microsoft.com/office/drawing/2014/main" id="{C69814BC-2D6E-4B28-BB66-A11D663CCDF4}"/>
              </a:ext>
            </a:extLst>
          </p:cNvPr>
          <p:cNvGrpSpPr/>
          <p:nvPr/>
        </p:nvGrpSpPr>
        <p:grpSpPr>
          <a:xfrm>
            <a:off x="4785834" y="3804409"/>
            <a:ext cx="5437558" cy="1242568"/>
            <a:chOff x="6591788" y="4110022"/>
            <a:chExt cx="5437558" cy="1242568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C017A4FF-580D-4ADB-B2C5-E7C46D6D4BAE}"/>
                </a:ext>
              </a:extLst>
            </p:cNvPr>
            <p:cNvSpPr txBox="1"/>
            <p:nvPr/>
          </p:nvSpPr>
          <p:spPr>
            <a:xfrm>
              <a:off x="7306632" y="4721648"/>
              <a:ext cx="4722714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endParaRPr lang="uz-Cyrl-UZ" altLang="ko-KR" sz="11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Amortizatsiya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hisoblash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tartibi</a:t>
              </a:r>
              <a:endParaRPr lang="uz-Cyrl-UZ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Foydali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xizmat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chemeClr val="bg1"/>
                  </a:solidFill>
                  <a:cs typeface="Arial" pitchFamily="34" charset="0"/>
                </a:rPr>
                <a:t>muddati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8DBB6C7F-8579-4F76-8606-A8A2F255A76D}"/>
                </a:ext>
              </a:extLst>
            </p:cNvPr>
            <p:cNvSpPr txBox="1"/>
            <p:nvPr/>
          </p:nvSpPr>
          <p:spPr>
            <a:xfrm>
              <a:off x="7340377" y="4110022"/>
              <a:ext cx="4184732" cy="76944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Nomoddiy</a:t>
              </a:r>
              <a:r>
                <a:rPr lang="en-US" altLang="ko-KR" sz="2200" b="1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aktivlar</a:t>
              </a:r>
              <a:endParaRPr lang="en-US" altLang="ko-KR" sz="2200" b="1" dirty="0">
                <a:solidFill>
                  <a:schemeClr val="bg1"/>
                </a:solidFill>
                <a:cs typeface="Arial" pitchFamily="34" charset="0"/>
              </a:endParaRPr>
            </a:p>
            <a:p>
              <a:r>
                <a:rPr lang="en-US" altLang="ko-KR" sz="2200" b="1" dirty="0" err="1" smtClean="0">
                  <a:solidFill>
                    <a:schemeClr val="bg1"/>
                  </a:solidFill>
                  <a:cs typeface="Arial" pitchFamily="34" charset="0"/>
                </a:rPr>
                <a:t>amortizatsiyasi</a:t>
              </a:r>
              <a:endParaRPr lang="ko-KR" altLang="en-US" sz="2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A5F91A74-1983-4D85-A485-30DC35666569}"/>
                </a:ext>
              </a:extLst>
            </p:cNvPr>
            <p:cNvSpPr txBox="1"/>
            <p:nvPr/>
          </p:nvSpPr>
          <p:spPr>
            <a:xfrm>
              <a:off x="6591788" y="4171577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ko-KR" altLang="en-US" sz="3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3" name="Group 29">
            <a:extLst>
              <a:ext uri="{FF2B5EF4-FFF2-40B4-BE49-F238E27FC236}">
                <a16:creationId xmlns="" xmlns:a16="http://schemas.microsoft.com/office/drawing/2014/main" id="{D740DDDE-98BD-41ED-BC7C-2651BF12E930}"/>
              </a:ext>
            </a:extLst>
          </p:cNvPr>
          <p:cNvGrpSpPr/>
          <p:nvPr/>
        </p:nvGrpSpPr>
        <p:grpSpPr>
          <a:xfrm>
            <a:off x="4967235" y="2399604"/>
            <a:ext cx="4953754" cy="1306027"/>
            <a:chOff x="6626470" y="1884559"/>
            <a:chExt cx="5518373" cy="1306027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0BBC4A20-6F6B-4819-8E9A-125825B91227}"/>
                </a:ext>
              </a:extLst>
            </p:cNvPr>
            <p:cNvSpPr txBox="1"/>
            <p:nvPr/>
          </p:nvSpPr>
          <p:spPr>
            <a:xfrm>
              <a:off x="7422129" y="2728921"/>
              <a:ext cx="47227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>
                  <a:solidFill>
                    <a:srgbClr val="FFFF00"/>
                  </a:solidFill>
                  <a:cs typeface="Arial" pitchFamily="34" charset="0"/>
                </a:rPr>
                <a:t>D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astlabki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baholash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modeli</a:t>
              </a:r>
              <a:endParaRPr lang="uz-Cyrl-UZ" altLang="ko-KR" sz="1200" dirty="0">
                <a:solidFill>
                  <a:srgbClr val="FFFF00"/>
                </a:solidFill>
                <a:cs typeface="Arial" pitchFamily="34" charset="0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Qayta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baholash</a:t>
              </a:r>
              <a:r>
                <a:rPr lang="en-US" altLang="ko-KR" sz="1200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1200" dirty="0" err="1" smtClean="0">
                  <a:solidFill>
                    <a:srgbClr val="FFFF00"/>
                  </a:solidFill>
                  <a:cs typeface="Arial" pitchFamily="34" charset="0"/>
                </a:rPr>
                <a:t>modeli</a:t>
              </a:r>
              <a:endParaRPr lang="uz-Cyrl-UZ" altLang="ko-KR" sz="1200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43F5937D-C251-447B-9E76-DCA6E37C0D39}"/>
                </a:ext>
              </a:extLst>
            </p:cNvPr>
            <p:cNvSpPr txBox="1"/>
            <p:nvPr/>
          </p:nvSpPr>
          <p:spPr>
            <a:xfrm>
              <a:off x="7454630" y="1915336"/>
              <a:ext cx="4184732" cy="76944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200" b="1" dirty="0" err="1" smtClean="0">
                  <a:solidFill>
                    <a:srgbClr val="FFFF00"/>
                  </a:solidFill>
                  <a:cs typeface="Arial" pitchFamily="34" charset="0"/>
                </a:rPr>
                <a:t>Nomoddiy</a:t>
              </a:r>
              <a:r>
                <a:rPr lang="en-US" altLang="ko-KR" sz="2200" b="1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rgbClr val="FFFF00"/>
                  </a:solidFill>
                  <a:cs typeface="Arial" pitchFamily="34" charset="0"/>
                </a:rPr>
                <a:t>aktivlarni</a:t>
              </a:r>
              <a:r>
                <a:rPr lang="en-US" altLang="ko-KR" sz="2200" b="1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rgbClr val="FFFF00"/>
                  </a:solidFill>
                  <a:cs typeface="Arial" pitchFamily="34" charset="0"/>
                </a:rPr>
                <a:t>qayta</a:t>
              </a:r>
              <a:r>
                <a:rPr lang="en-US" altLang="ko-KR" sz="2200" b="1" dirty="0" smtClean="0">
                  <a:solidFill>
                    <a:srgbClr val="FFFF00"/>
                  </a:solidFill>
                  <a:cs typeface="Arial" pitchFamily="34" charset="0"/>
                </a:rPr>
                <a:t> </a:t>
              </a:r>
              <a:r>
                <a:rPr lang="en-US" altLang="ko-KR" sz="2200" b="1" dirty="0" err="1" smtClean="0">
                  <a:solidFill>
                    <a:srgbClr val="FFFF00"/>
                  </a:solidFill>
                  <a:cs typeface="Arial" pitchFamily="34" charset="0"/>
                </a:rPr>
                <a:t>baholash</a:t>
              </a:r>
              <a:endParaRPr lang="ko-KR" altLang="en-US" sz="22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DA9C677C-6B8C-46A1-B086-9F51F488EB29}"/>
                </a:ext>
              </a:extLst>
            </p:cNvPr>
            <p:cNvSpPr txBox="1"/>
            <p:nvPr/>
          </p:nvSpPr>
          <p:spPr>
            <a:xfrm>
              <a:off x="6626470" y="1884559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rgbClr val="FFFF00"/>
                  </a:solidFill>
                  <a:cs typeface="Arial" pitchFamily="34" charset="0"/>
                </a:rPr>
                <a:t>0</a:t>
              </a:r>
              <a:r>
                <a:rPr lang="uz-Cyrl-UZ" altLang="ko-KR" sz="3200" b="1" dirty="0">
                  <a:solidFill>
                    <a:srgbClr val="FFFF00"/>
                  </a:solidFill>
                  <a:cs typeface="Arial" pitchFamily="34" charset="0"/>
                </a:rPr>
                <a:t>3</a:t>
              </a:r>
              <a:endParaRPr lang="ko-KR" altLang="en-US" sz="3200" b="1" dirty="0">
                <a:solidFill>
                  <a:srgbClr val="FFFF00"/>
                </a:solidFill>
                <a:cs typeface="Arial" pitchFamily="34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627784" y="0"/>
            <a:ext cx="144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FFFF00"/>
                </a:solidFill>
                <a:cs typeface="Arial" pitchFamily="34" charset="0"/>
              </a:rPr>
              <a:t>REJA:</a:t>
            </a:r>
            <a:endParaRPr lang="ko-KR" altLang="en-US" sz="3200" b="1" dirty="0">
              <a:solidFill>
                <a:srgbClr val="FFFF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65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2400" dirty="0" err="1">
                <a:latin typeface="Arial" panose="020B0604020202020204" pitchFamily="34" charset="0"/>
              </a:rPr>
              <a:t>Nomoddiy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aktivlar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bog‘liq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asosiy</a:t>
            </a:r>
            <a:r>
              <a:rPr lang="en-US" sz="2400" dirty="0">
                <a:latin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</a:rPr>
              <a:t>MHXS </a:t>
            </a:r>
            <a:r>
              <a:rPr lang="en-US" sz="2400" dirty="0" err="1">
                <a:latin typeface="Arial" panose="020B0604020202020204" pitchFamily="34" charset="0"/>
              </a:rPr>
              <a:t>h</a:t>
            </a:r>
            <a:r>
              <a:rPr lang="en-US" sz="2400" dirty="0" err="1" smtClean="0">
                <a:latin typeface="Arial" panose="020B0604020202020204" pitchFamily="34" charset="0"/>
              </a:rPr>
              <a:t>ujjatlari</a:t>
            </a:r>
            <a:endParaRPr lang="en-US" sz="2400" dirty="0"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55D59553-A039-471C-AE26-F96ADECAB6CF}"/>
              </a:ext>
            </a:extLst>
          </p:cNvPr>
          <p:cNvGrpSpPr/>
          <p:nvPr/>
        </p:nvGrpSpPr>
        <p:grpSpPr>
          <a:xfrm>
            <a:off x="501064" y="1558051"/>
            <a:ext cx="3525981" cy="2767124"/>
            <a:chOff x="668085" y="2077401"/>
            <a:chExt cx="4701308" cy="3689499"/>
          </a:xfrm>
        </p:grpSpPr>
        <p:sp>
          <p:nvSpPr>
            <p:cNvPr id="94" name="Freeform: Shape 93">
              <a:extLst>
                <a:ext uri="{FF2B5EF4-FFF2-40B4-BE49-F238E27FC236}">
                  <a16:creationId xmlns="" xmlns:a16="http://schemas.microsoft.com/office/drawing/2014/main" id="{751AE6B3-E184-44A5-BDD7-FD4611BA780A}"/>
                </a:ext>
              </a:extLst>
            </p:cNvPr>
            <p:cNvSpPr/>
            <p:nvPr/>
          </p:nvSpPr>
          <p:spPr>
            <a:xfrm>
              <a:off x="1359982" y="2656301"/>
              <a:ext cx="2595962" cy="1801149"/>
            </a:xfrm>
            <a:custGeom>
              <a:avLst/>
              <a:gdLst>
                <a:gd name="connsiteX0" fmla="*/ 3863340 w 3857625"/>
                <a:gd name="connsiteY0" fmla="*/ 153352 h 2676525"/>
                <a:gd name="connsiteX1" fmla="*/ 3707130 w 3857625"/>
                <a:gd name="connsiteY1" fmla="*/ 0 h 2676525"/>
                <a:gd name="connsiteX2" fmla="*/ 1952625 w 3857625"/>
                <a:gd name="connsiteY2" fmla="*/ 952 h 2676525"/>
                <a:gd name="connsiteX3" fmla="*/ 156210 w 3857625"/>
                <a:gd name="connsiteY3" fmla="*/ 0 h 2676525"/>
                <a:gd name="connsiteX4" fmla="*/ 0 w 3857625"/>
                <a:gd name="connsiteY4" fmla="*/ 153352 h 2676525"/>
                <a:gd name="connsiteX5" fmla="*/ 0 w 3857625"/>
                <a:gd name="connsiteY5" fmla="*/ 2525078 h 2676525"/>
                <a:gd name="connsiteX6" fmla="*/ 156210 w 3857625"/>
                <a:gd name="connsiteY6" fmla="*/ 2680335 h 2676525"/>
                <a:gd name="connsiteX7" fmla="*/ 2029778 w 3857625"/>
                <a:gd name="connsiteY7" fmla="*/ 2680335 h 2676525"/>
                <a:gd name="connsiteX8" fmla="*/ 2029778 w 3857625"/>
                <a:gd name="connsiteY8" fmla="*/ 2680335 h 2676525"/>
                <a:gd name="connsiteX9" fmla="*/ 3708083 w 3857625"/>
                <a:gd name="connsiteY9" fmla="*/ 2680335 h 2676525"/>
                <a:gd name="connsiteX10" fmla="*/ 3864293 w 3857625"/>
                <a:gd name="connsiteY10" fmla="*/ 2525078 h 2676525"/>
                <a:gd name="connsiteX11" fmla="*/ 3863340 w 3857625"/>
                <a:gd name="connsiteY11" fmla="*/ 153352 h 2676525"/>
                <a:gd name="connsiteX12" fmla="*/ 3618548 w 3857625"/>
                <a:gd name="connsiteY12" fmla="*/ 2458403 h 2676525"/>
                <a:gd name="connsiteX13" fmla="*/ 2455545 w 3857625"/>
                <a:gd name="connsiteY13" fmla="*/ 2458403 h 2676525"/>
                <a:gd name="connsiteX14" fmla="*/ 2455545 w 3857625"/>
                <a:gd name="connsiteY14" fmla="*/ 2458403 h 2676525"/>
                <a:gd name="connsiteX15" fmla="*/ 244792 w 3857625"/>
                <a:gd name="connsiteY15" fmla="*/ 2458403 h 2676525"/>
                <a:gd name="connsiteX16" fmla="*/ 143827 w 3857625"/>
                <a:gd name="connsiteY16" fmla="*/ 2355533 h 2676525"/>
                <a:gd name="connsiteX17" fmla="*/ 143827 w 3857625"/>
                <a:gd name="connsiteY17" fmla="*/ 345757 h 2676525"/>
                <a:gd name="connsiteX18" fmla="*/ 237172 w 3857625"/>
                <a:gd name="connsiteY18" fmla="*/ 249555 h 2676525"/>
                <a:gd name="connsiteX19" fmla="*/ 1890713 w 3857625"/>
                <a:gd name="connsiteY19" fmla="*/ 249555 h 2676525"/>
                <a:gd name="connsiteX20" fmla="*/ 1890713 w 3857625"/>
                <a:gd name="connsiteY20" fmla="*/ 249555 h 2676525"/>
                <a:gd name="connsiteX21" fmla="*/ 3626168 w 3857625"/>
                <a:gd name="connsiteY21" fmla="*/ 249555 h 2676525"/>
                <a:gd name="connsiteX22" fmla="*/ 3719513 w 3857625"/>
                <a:gd name="connsiteY22" fmla="*/ 345757 h 2676525"/>
                <a:gd name="connsiteX23" fmla="*/ 3719513 w 3857625"/>
                <a:gd name="connsiteY23" fmla="*/ 2355533 h 2676525"/>
                <a:gd name="connsiteX24" fmla="*/ 3618548 w 3857625"/>
                <a:gd name="connsiteY24" fmla="*/ 2458403 h 267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857625" h="2676525">
                  <a:moveTo>
                    <a:pt x="3863340" y="153352"/>
                  </a:moveTo>
                  <a:cubicBezTo>
                    <a:pt x="3863340" y="49530"/>
                    <a:pt x="3811905" y="0"/>
                    <a:pt x="3707130" y="0"/>
                  </a:cubicBezTo>
                  <a:cubicBezTo>
                    <a:pt x="3122295" y="0"/>
                    <a:pt x="2537460" y="0"/>
                    <a:pt x="1952625" y="952"/>
                  </a:cubicBezTo>
                  <a:cubicBezTo>
                    <a:pt x="1353503" y="0"/>
                    <a:pt x="755333" y="0"/>
                    <a:pt x="156210" y="0"/>
                  </a:cubicBezTo>
                  <a:cubicBezTo>
                    <a:pt x="51435" y="0"/>
                    <a:pt x="0" y="49530"/>
                    <a:pt x="0" y="153352"/>
                  </a:cubicBezTo>
                  <a:cubicBezTo>
                    <a:pt x="0" y="943927"/>
                    <a:pt x="0" y="1734502"/>
                    <a:pt x="0" y="2525078"/>
                  </a:cubicBezTo>
                  <a:cubicBezTo>
                    <a:pt x="0" y="2627948"/>
                    <a:pt x="53340" y="2680335"/>
                    <a:pt x="156210" y="2680335"/>
                  </a:cubicBezTo>
                  <a:cubicBezTo>
                    <a:pt x="781050" y="2680335"/>
                    <a:pt x="1404938" y="2680335"/>
                    <a:pt x="2029778" y="2680335"/>
                  </a:cubicBezTo>
                  <a:cubicBezTo>
                    <a:pt x="2029778" y="2680335"/>
                    <a:pt x="2029778" y="2680335"/>
                    <a:pt x="2029778" y="2680335"/>
                  </a:cubicBezTo>
                  <a:cubicBezTo>
                    <a:pt x="2588895" y="2680335"/>
                    <a:pt x="3148965" y="2680335"/>
                    <a:pt x="3708083" y="2680335"/>
                  </a:cubicBezTo>
                  <a:cubicBezTo>
                    <a:pt x="3810953" y="2680335"/>
                    <a:pt x="3864293" y="2627948"/>
                    <a:pt x="3864293" y="2525078"/>
                  </a:cubicBezTo>
                  <a:cubicBezTo>
                    <a:pt x="3864293" y="1733550"/>
                    <a:pt x="3864293" y="943927"/>
                    <a:pt x="3863340" y="153352"/>
                  </a:cubicBezTo>
                  <a:close/>
                  <a:moveTo>
                    <a:pt x="3618548" y="2458403"/>
                  </a:moveTo>
                  <a:cubicBezTo>
                    <a:pt x="3230880" y="2458403"/>
                    <a:pt x="2843213" y="2458403"/>
                    <a:pt x="2455545" y="2458403"/>
                  </a:cubicBezTo>
                  <a:lnTo>
                    <a:pt x="2455545" y="2458403"/>
                  </a:lnTo>
                  <a:cubicBezTo>
                    <a:pt x="1718310" y="2458403"/>
                    <a:pt x="982028" y="2458403"/>
                    <a:pt x="244792" y="2458403"/>
                  </a:cubicBezTo>
                  <a:cubicBezTo>
                    <a:pt x="158115" y="2458403"/>
                    <a:pt x="143827" y="2444115"/>
                    <a:pt x="143827" y="2355533"/>
                  </a:cubicBezTo>
                  <a:cubicBezTo>
                    <a:pt x="143827" y="1685925"/>
                    <a:pt x="143827" y="1016318"/>
                    <a:pt x="143827" y="345757"/>
                  </a:cubicBezTo>
                  <a:cubicBezTo>
                    <a:pt x="143827" y="265747"/>
                    <a:pt x="159067" y="249555"/>
                    <a:pt x="237172" y="249555"/>
                  </a:cubicBezTo>
                  <a:cubicBezTo>
                    <a:pt x="788670" y="249555"/>
                    <a:pt x="1339215" y="249555"/>
                    <a:pt x="1890713" y="249555"/>
                  </a:cubicBezTo>
                  <a:cubicBezTo>
                    <a:pt x="1890713" y="249555"/>
                    <a:pt x="1890713" y="249555"/>
                    <a:pt x="1890713" y="249555"/>
                  </a:cubicBezTo>
                  <a:cubicBezTo>
                    <a:pt x="2468880" y="249555"/>
                    <a:pt x="3047048" y="249555"/>
                    <a:pt x="3626168" y="249555"/>
                  </a:cubicBezTo>
                  <a:cubicBezTo>
                    <a:pt x="3704273" y="249555"/>
                    <a:pt x="3719513" y="265747"/>
                    <a:pt x="3719513" y="345757"/>
                  </a:cubicBezTo>
                  <a:cubicBezTo>
                    <a:pt x="3719513" y="1015365"/>
                    <a:pt x="3719513" y="1684973"/>
                    <a:pt x="3719513" y="2355533"/>
                  </a:cubicBezTo>
                  <a:cubicBezTo>
                    <a:pt x="3719513" y="2444115"/>
                    <a:pt x="3705225" y="2458403"/>
                    <a:pt x="3618548" y="2458403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="" xmlns:a16="http://schemas.microsoft.com/office/drawing/2014/main" id="{3480DBFD-B6D4-420D-95A4-9DD9E200101D}"/>
                </a:ext>
              </a:extLst>
            </p:cNvPr>
            <p:cNvGrpSpPr/>
            <p:nvPr/>
          </p:nvGrpSpPr>
          <p:grpSpPr>
            <a:xfrm>
              <a:off x="2042984" y="2974608"/>
              <a:ext cx="1275678" cy="1121578"/>
              <a:chOff x="3983887" y="4061275"/>
              <a:chExt cx="2122406" cy="1866023"/>
            </a:xfrm>
          </p:grpSpPr>
          <p:grpSp>
            <p:nvGrpSpPr>
              <p:cNvPr id="53" name="Group 52">
                <a:extLst>
                  <a:ext uri="{FF2B5EF4-FFF2-40B4-BE49-F238E27FC236}">
                    <a16:creationId xmlns="" xmlns:a16="http://schemas.microsoft.com/office/drawing/2014/main" id="{694CA47E-15C9-45B7-9685-1DD17B02D1DB}"/>
                  </a:ext>
                </a:extLst>
              </p:cNvPr>
              <p:cNvGrpSpPr/>
              <p:nvPr/>
            </p:nvGrpSpPr>
            <p:grpSpPr>
              <a:xfrm>
                <a:off x="3983887" y="5358975"/>
                <a:ext cx="2049157" cy="568323"/>
                <a:chOff x="3622676" y="3492499"/>
                <a:chExt cx="2575763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6" name="Freeform 15">
                  <a:extLst>
                    <a:ext uri="{FF2B5EF4-FFF2-40B4-BE49-F238E27FC236}">
                      <a16:creationId xmlns="" xmlns:a16="http://schemas.microsoft.com/office/drawing/2014/main" id="{8CFA59E0-877E-4828-8E8F-D9749F56B681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5763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2985"/>
                    <a:gd name="connsiteY0" fmla="*/ 0 h 714375"/>
                    <a:gd name="connsiteX1" fmla="*/ 6350 w 2572985"/>
                    <a:gd name="connsiteY1" fmla="*/ 177800 h 714375"/>
                    <a:gd name="connsiteX2" fmla="*/ 9525 w 2572985"/>
                    <a:gd name="connsiteY2" fmla="*/ 266700 h 714375"/>
                    <a:gd name="connsiteX3" fmla="*/ 2460625 w 2572985"/>
                    <a:gd name="connsiteY3" fmla="*/ 273050 h 714375"/>
                    <a:gd name="connsiteX4" fmla="*/ 2457450 w 2572985"/>
                    <a:gd name="connsiteY4" fmla="*/ 587375 h 714375"/>
                    <a:gd name="connsiteX5" fmla="*/ 66675 w 2572985"/>
                    <a:gd name="connsiteY5" fmla="*/ 590550 h 714375"/>
                    <a:gd name="connsiteX6" fmla="*/ 88900 w 2572985"/>
                    <a:gd name="connsiteY6" fmla="*/ 593725 h 714375"/>
                    <a:gd name="connsiteX7" fmla="*/ 92075 w 2572985"/>
                    <a:gd name="connsiteY7" fmla="*/ 546100 h 714375"/>
                    <a:gd name="connsiteX8" fmla="*/ 0 w 2572985"/>
                    <a:gd name="connsiteY8" fmla="*/ 619125 h 714375"/>
                    <a:gd name="connsiteX9" fmla="*/ 6350 w 2572985"/>
                    <a:gd name="connsiteY9" fmla="*/ 714375 h 714375"/>
                    <a:gd name="connsiteX10" fmla="*/ 2565400 w 2572985"/>
                    <a:gd name="connsiteY10" fmla="*/ 714375 h 714375"/>
                    <a:gd name="connsiteX11" fmla="*/ 2565567 w 2572985"/>
                    <a:gd name="connsiteY11" fmla="*/ 205427 h 714375"/>
                    <a:gd name="connsiteX12" fmla="*/ 2295525 w 2572985"/>
                    <a:gd name="connsiteY12" fmla="*/ 0 h 714375"/>
                    <a:gd name="connsiteX13" fmla="*/ 225425 w 2572985"/>
                    <a:gd name="connsiteY13" fmla="*/ 0 h 714375"/>
                    <a:gd name="connsiteX0" fmla="*/ 225425 w 2575763"/>
                    <a:gd name="connsiteY0" fmla="*/ 0 h 714375"/>
                    <a:gd name="connsiteX1" fmla="*/ 6350 w 2575763"/>
                    <a:gd name="connsiteY1" fmla="*/ 177800 h 714375"/>
                    <a:gd name="connsiteX2" fmla="*/ 9525 w 2575763"/>
                    <a:gd name="connsiteY2" fmla="*/ 266700 h 714375"/>
                    <a:gd name="connsiteX3" fmla="*/ 2460625 w 2575763"/>
                    <a:gd name="connsiteY3" fmla="*/ 273050 h 714375"/>
                    <a:gd name="connsiteX4" fmla="*/ 2457450 w 2575763"/>
                    <a:gd name="connsiteY4" fmla="*/ 587375 h 714375"/>
                    <a:gd name="connsiteX5" fmla="*/ 66675 w 2575763"/>
                    <a:gd name="connsiteY5" fmla="*/ 590550 h 714375"/>
                    <a:gd name="connsiteX6" fmla="*/ 88900 w 2575763"/>
                    <a:gd name="connsiteY6" fmla="*/ 593725 h 714375"/>
                    <a:gd name="connsiteX7" fmla="*/ 92075 w 2575763"/>
                    <a:gd name="connsiteY7" fmla="*/ 546100 h 714375"/>
                    <a:gd name="connsiteX8" fmla="*/ 0 w 2575763"/>
                    <a:gd name="connsiteY8" fmla="*/ 619125 h 714375"/>
                    <a:gd name="connsiteX9" fmla="*/ 6350 w 2575763"/>
                    <a:gd name="connsiteY9" fmla="*/ 714375 h 714375"/>
                    <a:gd name="connsiteX10" fmla="*/ 2565400 w 2575763"/>
                    <a:gd name="connsiteY10" fmla="*/ 714375 h 714375"/>
                    <a:gd name="connsiteX11" fmla="*/ 2574145 w 2575763"/>
                    <a:gd name="connsiteY11" fmla="*/ 205427 h 714375"/>
                    <a:gd name="connsiteX12" fmla="*/ 2295525 w 2575763"/>
                    <a:gd name="connsiteY12" fmla="*/ 0 h 714375"/>
                    <a:gd name="connsiteX13" fmla="*/ 225425 w 2575763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5763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2028" y="381110"/>
                        <a:pt x="2574145" y="205427"/>
                      </a:cubicBezTo>
                      <a:cubicBezTo>
                        <a:pt x="2488420" y="123935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>
                  <a:outerShdw blurRad="76200" dist="12700" dir="8100000" sy="-23000" kx="800400" algn="b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7" name="Rectangle 22">
                  <a:extLst>
                    <a:ext uri="{FF2B5EF4-FFF2-40B4-BE49-F238E27FC236}">
                      <a16:creationId xmlns="" xmlns:a16="http://schemas.microsoft.com/office/drawing/2014/main" id="{C067EB7C-7925-4A0A-8C7D-4F28711D249F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4" name="Group 53">
                <a:extLst>
                  <a:ext uri="{FF2B5EF4-FFF2-40B4-BE49-F238E27FC236}">
                    <a16:creationId xmlns="" xmlns:a16="http://schemas.microsoft.com/office/drawing/2014/main" id="{679EE6A1-8171-4DFB-AABD-9E9CA0B26E0D}"/>
                  </a:ext>
                </a:extLst>
              </p:cNvPr>
              <p:cNvGrpSpPr/>
              <p:nvPr/>
            </p:nvGrpSpPr>
            <p:grpSpPr>
              <a:xfrm>
                <a:off x="4035197" y="5083389"/>
                <a:ext cx="2071096" cy="442029"/>
                <a:chOff x="3644106" y="3130550"/>
                <a:chExt cx="2603340" cy="55562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" name="Freeform 18">
                  <a:extLst>
                    <a:ext uri="{FF2B5EF4-FFF2-40B4-BE49-F238E27FC236}">
                      <a16:creationId xmlns="" xmlns:a16="http://schemas.microsoft.com/office/drawing/2014/main" id="{EDBF89F9-BAE3-4F56-AD8E-8228F08B05E8}"/>
                    </a:ext>
                  </a:extLst>
                </p:cNvPr>
                <p:cNvSpPr/>
                <p:nvPr/>
              </p:nvSpPr>
              <p:spPr>
                <a:xfrm>
                  <a:off x="3644106" y="3130550"/>
                  <a:ext cx="2603340" cy="555625"/>
                </a:xfrm>
                <a:custGeom>
                  <a:avLst/>
                  <a:gdLst>
                    <a:gd name="connsiteX0" fmla="*/ 47625 w 2552700"/>
                    <a:gd name="connsiteY0" fmla="*/ 374650 h 685800"/>
                    <a:gd name="connsiteX1" fmla="*/ 0 w 2552700"/>
                    <a:gd name="connsiteY1" fmla="*/ 422275 h 685800"/>
                    <a:gd name="connsiteX2" fmla="*/ 447675 w 2552700"/>
                    <a:gd name="connsiteY2" fmla="*/ 685800 h 685800"/>
                    <a:gd name="connsiteX3" fmla="*/ 2549525 w 2552700"/>
                    <a:gd name="connsiteY3" fmla="*/ 615950 h 685800"/>
                    <a:gd name="connsiteX4" fmla="*/ 2552700 w 2552700"/>
                    <a:gd name="connsiteY4" fmla="*/ 273050 h 685800"/>
                    <a:gd name="connsiteX5" fmla="*/ 1384300 w 2552700"/>
                    <a:gd name="connsiteY5" fmla="*/ 0 h 685800"/>
                    <a:gd name="connsiteX6" fmla="*/ 6350 w 2552700"/>
                    <a:gd name="connsiteY6" fmla="*/ 168275 h 685800"/>
                    <a:gd name="connsiteX7" fmla="*/ 3175 w 2552700"/>
                    <a:gd name="connsiteY7" fmla="*/ 206375 h 685800"/>
                    <a:gd name="connsiteX8" fmla="*/ 463550 w 2552700"/>
                    <a:gd name="connsiteY8" fmla="*/ 374650 h 685800"/>
                    <a:gd name="connsiteX9" fmla="*/ 2520950 w 2552700"/>
                    <a:gd name="connsiteY9" fmla="*/ 333375 h 685800"/>
                    <a:gd name="connsiteX10" fmla="*/ 2501900 w 2552700"/>
                    <a:gd name="connsiteY10" fmla="*/ 549275 h 685800"/>
                    <a:gd name="connsiteX11" fmla="*/ 473075 w 2552700"/>
                    <a:gd name="connsiteY11" fmla="*/ 622300 h 685800"/>
                    <a:gd name="connsiteX12" fmla="*/ 47625 w 2552700"/>
                    <a:gd name="connsiteY12" fmla="*/ 374650 h 685800"/>
                    <a:gd name="connsiteX0" fmla="*/ 47625 w 2552700"/>
                    <a:gd name="connsiteY0" fmla="*/ 263525 h 574675"/>
                    <a:gd name="connsiteX1" fmla="*/ 0 w 2552700"/>
                    <a:gd name="connsiteY1" fmla="*/ 311150 h 574675"/>
                    <a:gd name="connsiteX2" fmla="*/ 447675 w 2552700"/>
                    <a:gd name="connsiteY2" fmla="*/ 574675 h 574675"/>
                    <a:gd name="connsiteX3" fmla="*/ 2549525 w 2552700"/>
                    <a:gd name="connsiteY3" fmla="*/ 504825 h 574675"/>
                    <a:gd name="connsiteX4" fmla="*/ 2552700 w 2552700"/>
                    <a:gd name="connsiteY4" fmla="*/ 161925 h 574675"/>
                    <a:gd name="connsiteX5" fmla="*/ 1552575 w 2552700"/>
                    <a:gd name="connsiteY5" fmla="*/ 0 h 574675"/>
                    <a:gd name="connsiteX6" fmla="*/ 6350 w 2552700"/>
                    <a:gd name="connsiteY6" fmla="*/ 57150 h 574675"/>
                    <a:gd name="connsiteX7" fmla="*/ 3175 w 2552700"/>
                    <a:gd name="connsiteY7" fmla="*/ 95250 h 574675"/>
                    <a:gd name="connsiteX8" fmla="*/ 463550 w 2552700"/>
                    <a:gd name="connsiteY8" fmla="*/ 263525 h 574675"/>
                    <a:gd name="connsiteX9" fmla="*/ 2520950 w 2552700"/>
                    <a:gd name="connsiteY9" fmla="*/ 222250 h 574675"/>
                    <a:gd name="connsiteX10" fmla="*/ 2501900 w 2552700"/>
                    <a:gd name="connsiteY10" fmla="*/ 438150 h 574675"/>
                    <a:gd name="connsiteX11" fmla="*/ 473075 w 2552700"/>
                    <a:gd name="connsiteY11" fmla="*/ 511175 h 574675"/>
                    <a:gd name="connsiteX12" fmla="*/ 47625 w 2552700"/>
                    <a:gd name="connsiteY12" fmla="*/ 263525 h 574675"/>
                    <a:gd name="connsiteX0" fmla="*/ 47625 w 2552700"/>
                    <a:gd name="connsiteY0" fmla="*/ 244475 h 555625"/>
                    <a:gd name="connsiteX1" fmla="*/ 0 w 2552700"/>
                    <a:gd name="connsiteY1" fmla="*/ 292100 h 555625"/>
                    <a:gd name="connsiteX2" fmla="*/ 447675 w 2552700"/>
                    <a:gd name="connsiteY2" fmla="*/ 555625 h 555625"/>
                    <a:gd name="connsiteX3" fmla="*/ 2549525 w 2552700"/>
                    <a:gd name="connsiteY3" fmla="*/ 485775 h 555625"/>
                    <a:gd name="connsiteX4" fmla="*/ 2552700 w 2552700"/>
                    <a:gd name="connsiteY4" fmla="*/ 142875 h 555625"/>
                    <a:gd name="connsiteX5" fmla="*/ 1606550 w 2552700"/>
                    <a:gd name="connsiteY5" fmla="*/ 0 h 555625"/>
                    <a:gd name="connsiteX6" fmla="*/ 6350 w 2552700"/>
                    <a:gd name="connsiteY6" fmla="*/ 38100 h 555625"/>
                    <a:gd name="connsiteX7" fmla="*/ 3175 w 2552700"/>
                    <a:gd name="connsiteY7" fmla="*/ 76200 h 555625"/>
                    <a:gd name="connsiteX8" fmla="*/ 463550 w 2552700"/>
                    <a:gd name="connsiteY8" fmla="*/ 244475 h 555625"/>
                    <a:gd name="connsiteX9" fmla="*/ 2520950 w 2552700"/>
                    <a:gd name="connsiteY9" fmla="*/ 203200 h 555625"/>
                    <a:gd name="connsiteX10" fmla="*/ 2501900 w 2552700"/>
                    <a:gd name="connsiteY10" fmla="*/ 419100 h 555625"/>
                    <a:gd name="connsiteX11" fmla="*/ 473075 w 2552700"/>
                    <a:gd name="connsiteY11" fmla="*/ 492125 h 555625"/>
                    <a:gd name="connsiteX12" fmla="*/ 47625 w 2552700"/>
                    <a:gd name="connsiteY12" fmla="*/ 244475 h 555625"/>
                    <a:gd name="connsiteX0" fmla="*/ 47625 w 2585519"/>
                    <a:gd name="connsiteY0" fmla="*/ 244475 h 555625"/>
                    <a:gd name="connsiteX1" fmla="*/ 0 w 2585519"/>
                    <a:gd name="connsiteY1" fmla="*/ 292100 h 555625"/>
                    <a:gd name="connsiteX2" fmla="*/ 447675 w 2585519"/>
                    <a:gd name="connsiteY2" fmla="*/ 555625 h 555625"/>
                    <a:gd name="connsiteX3" fmla="*/ 2549525 w 2585519"/>
                    <a:gd name="connsiteY3" fmla="*/ 485775 h 555625"/>
                    <a:gd name="connsiteX4" fmla="*/ 2552700 w 2585519"/>
                    <a:gd name="connsiteY4" fmla="*/ 142875 h 555625"/>
                    <a:gd name="connsiteX5" fmla="*/ 1606550 w 2585519"/>
                    <a:gd name="connsiteY5" fmla="*/ 0 h 555625"/>
                    <a:gd name="connsiteX6" fmla="*/ 6350 w 2585519"/>
                    <a:gd name="connsiteY6" fmla="*/ 38100 h 555625"/>
                    <a:gd name="connsiteX7" fmla="*/ 3175 w 2585519"/>
                    <a:gd name="connsiteY7" fmla="*/ 76200 h 555625"/>
                    <a:gd name="connsiteX8" fmla="*/ 463550 w 2585519"/>
                    <a:gd name="connsiteY8" fmla="*/ 244475 h 555625"/>
                    <a:gd name="connsiteX9" fmla="*/ 2520950 w 2585519"/>
                    <a:gd name="connsiteY9" fmla="*/ 203200 h 555625"/>
                    <a:gd name="connsiteX10" fmla="*/ 2501900 w 2585519"/>
                    <a:gd name="connsiteY10" fmla="*/ 419100 h 555625"/>
                    <a:gd name="connsiteX11" fmla="*/ 473075 w 2585519"/>
                    <a:gd name="connsiteY11" fmla="*/ 492125 h 555625"/>
                    <a:gd name="connsiteX12" fmla="*/ 47625 w 2585519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520950 w 2599371"/>
                    <a:gd name="connsiteY9" fmla="*/ 203200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501900 w 2599371"/>
                    <a:gd name="connsiteY11" fmla="*/ 41910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479675 w 2599371"/>
                    <a:gd name="connsiteY11" fmla="*/ 42545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740156"/>
                    <a:gd name="connsiteY0" fmla="*/ 244475 h 555625"/>
                    <a:gd name="connsiteX1" fmla="*/ 0 w 2740156"/>
                    <a:gd name="connsiteY1" fmla="*/ 292100 h 555625"/>
                    <a:gd name="connsiteX2" fmla="*/ 447675 w 2740156"/>
                    <a:gd name="connsiteY2" fmla="*/ 555625 h 555625"/>
                    <a:gd name="connsiteX3" fmla="*/ 2549525 w 2740156"/>
                    <a:gd name="connsiteY3" fmla="*/ 485775 h 555625"/>
                    <a:gd name="connsiteX4" fmla="*/ 2552700 w 2740156"/>
                    <a:gd name="connsiteY4" fmla="*/ 142875 h 555625"/>
                    <a:gd name="connsiteX5" fmla="*/ 1606550 w 2740156"/>
                    <a:gd name="connsiteY5" fmla="*/ 0 h 555625"/>
                    <a:gd name="connsiteX6" fmla="*/ 6350 w 2740156"/>
                    <a:gd name="connsiteY6" fmla="*/ 38100 h 555625"/>
                    <a:gd name="connsiteX7" fmla="*/ 3175 w 2740156"/>
                    <a:gd name="connsiteY7" fmla="*/ 76200 h 555625"/>
                    <a:gd name="connsiteX8" fmla="*/ 463550 w 2740156"/>
                    <a:gd name="connsiteY8" fmla="*/ 244475 h 555625"/>
                    <a:gd name="connsiteX9" fmla="*/ 2495550 w 2740156"/>
                    <a:gd name="connsiteY9" fmla="*/ 206375 h 555625"/>
                    <a:gd name="connsiteX10" fmla="*/ 2479675 w 2740156"/>
                    <a:gd name="connsiteY10" fmla="*/ 425450 h 555625"/>
                    <a:gd name="connsiteX11" fmla="*/ 473075 w 2740156"/>
                    <a:gd name="connsiteY11" fmla="*/ 492125 h 555625"/>
                    <a:gd name="connsiteX12" fmla="*/ 47625 w 2740156"/>
                    <a:gd name="connsiteY12" fmla="*/ 244475 h 555625"/>
                    <a:gd name="connsiteX0" fmla="*/ 47625 w 2646925"/>
                    <a:gd name="connsiteY0" fmla="*/ 244475 h 555625"/>
                    <a:gd name="connsiteX1" fmla="*/ 0 w 2646925"/>
                    <a:gd name="connsiteY1" fmla="*/ 292100 h 555625"/>
                    <a:gd name="connsiteX2" fmla="*/ 447675 w 2646925"/>
                    <a:gd name="connsiteY2" fmla="*/ 555625 h 555625"/>
                    <a:gd name="connsiteX3" fmla="*/ 2549525 w 2646925"/>
                    <a:gd name="connsiteY3" fmla="*/ 485775 h 555625"/>
                    <a:gd name="connsiteX4" fmla="*/ 2552700 w 2646925"/>
                    <a:gd name="connsiteY4" fmla="*/ 142875 h 555625"/>
                    <a:gd name="connsiteX5" fmla="*/ 1606550 w 2646925"/>
                    <a:gd name="connsiteY5" fmla="*/ 0 h 555625"/>
                    <a:gd name="connsiteX6" fmla="*/ 6350 w 2646925"/>
                    <a:gd name="connsiteY6" fmla="*/ 38100 h 555625"/>
                    <a:gd name="connsiteX7" fmla="*/ 3175 w 2646925"/>
                    <a:gd name="connsiteY7" fmla="*/ 76200 h 555625"/>
                    <a:gd name="connsiteX8" fmla="*/ 463550 w 2646925"/>
                    <a:gd name="connsiteY8" fmla="*/ 244475 h 555625"/>
                    <a:gd name="connsiteX9" fmla="*/ 2495550 w 2646925"/>
                    <a:gd name="connsiteY9" fmla="*/ 206375 h 555625"/>
                    <a:gd name="connsiteX10" fmla="*/ 2479675 w 2646925"/>
                    <a:gd name="connsiteY10" fmla="*/ 425450 h 555625"/>
                    <a:gd name="connsiteX11" fmla="*/ 473075 w 2646925"/>
                    <a:gd name="connsiteY11" fmla="*/ 492125 h 555625"/>
                    <a:gd name="connsiteX12" fmla="*/ 47625 w 2646925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24625 w 2608121"/>
                    <a:gd name="connsiteY0" fmla="*/ 244475 h 555625"/>
                    <a:gd name="connsiteX1" fmla="*/ 8750 w 2608121"/>
                    <a:gd name="connsiteY1" fmla="*/ 292100 h 555625"/>
                    <a:gd name="connsiteX2" fmla="*/ 456425 w 2608121"/>
                    <a:gd name="connsiteY2" fmla="*/ 555625 h 555625"/>
                    <a:gd name="connsiteX3" fmla="*/ 2558275 w 2608121"/>
                    <a:gd name="connsiteY3" fmla="*/ 485775 h 555625"/>
                    <a:gd name="connsiteX4" fmla="*/ 2561450 w 2608121"/>
                    <a:gd name="connsiteY4" fmla="*/ 142875 h 555625"/>
                    <a:gd name="connsiteX5" fmla="*/ 1615300 w 2608121"/>
                    <a:gd name="connsiteY5" fmla="*/ 0 h 555625"/>
                    <a:gd name="connsiteX6" fmla="*/ 15100 w 2608121"/>
                    <a:gd name="connsiteY6" fmla="*/ 38100 h 555625"/>
                    <a:gd name="connsiteX7" fmla="*/ 11925 w 2608121"/>
                    <a:gd name="connsiteY7" fmla="*/ 76200 h 555625"/>
                    <a:gd name="connsiteX8" fmla="*/ 472300 w 2608121"/>
                    <a:gd name="connsiteY8" fmla="*/ 244475 h 555625"/>
                    <a:gd name="connsiteX9" fmla="*/ 2478900 w 2608121"/>
                    <a:gd name="connsiteY9" fmla="*/ 209550 h 555625"/>
                    <a:gd name="connsiteX10" fmla="*/ 2488425 w 2608121"/>
                    <a:gd name="connsiteY10" fmla="*/ 425450 h 555625"/>
                    <a:gd name="connsiteX11" fmla="*/ 481825 w 2608121"/>
                    <a:gd name="connsiteY11" fmla="*/ 492125 h 555625"/>
                    <a:gd name="connsiteX12" fmla="*/ 24625 w 2608121"/>
                    <a:gd name="connsiteY12" fmla="*/ 244475 h 555625"/>
                    <a:gd name="connsiteX0" fmla="*/ 20208 w 2622754"/>
                    <a:gd name="connsiteY0" fmla="*/ 244475 h 555625"/>
                    <a:gd name="connsiteX1" fmla="*/ 23383 w 2622754"/>
                    <a:gd name="connsiteY1" fmla="*/ 292100 h 555625"/>
                    <a:gd name="connsiteX2" fmla="*/ 471058 w 2622754"/>
                    <a:gd name="connsiteY2" fmla="*/ 555625 h 555625"/>
                    <a:gd name="connsiteX3" fmla="*/ 2572908 w 2622754"/>
                    <a:gd name="connsiteY3" fmla="*/ 485775 h 555625"/>
                    <a:gd name="connsiteX4" fmla="*/ 2576083 w 2622754"/>
                    <a:gd name="connsiteY4" fmla="*/ 142875 h 555625"/>
                    <a:gd name="connsiteX5" fmla="*/ 1629933 w 2622754"/>
                    <a:gd name="connsiteY5" fmla="*/ 0 h 555625"/>
                    <a:gd name="connsiteX6" fmla="*/ 29733 w 2622754"/>
                    <a:gd name="connsiteY6" fmla="*/ 38100 h 555625"/>
                    <a:gd name="connsiteX7" fmla="*/ 26558 w 2622754"/>
                    <a:gd name="connsiteY7" fmla="*/ 76200 h 555625"/>
                    <a:gd name="connsiteX8" fmla="*/ 486933 w 2622754"/>
                    <a:gd name="connsiteY8" fmla="*/ 244475 h 555625"/>
                    <a:gd name="connsiteX9" fmla="*/ 2493533 w 2622754"/>
                    <a:gd name="connsiteY9" fmla="*/ 209550 h 555625"/>
                    <a:gd name="connsiteX10" fmla="*/ 2503058 w 2622754"/>
                    <a:gd name="connsiteY10" fmla="*/ 425450 h 555625"/>
                    <a:gd name="connsiteX11" fmla="*/ 496458 w 2622754"/>
                    <a:gd name="connsiteY11" fmla="*/ 492125 h 555625"/>
                    <a:gd name="connsiteX12" fmla="*/ 20208 w 2622754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63500 w 2599371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85775 w 2599371"/>
                    <a:gd name="connsiteY11" fmla="*/ 488950 h 555625"/>
                    <a:gd name="connsiteX12" fmla="*/ 63500 w 2599371"/>
                    <a:gd name="connsiteY12" fmla="*/ 244475 h 555625"/>
                    <a:gd name="connsiteX0" fmla="*/ 96355 w 2632226"/>
                    <a:gd name="connsiteY0" fmla="*/ 244475 h 555625"/>
                    <a:gd name="connsiteX1" fmla="*/ 36030 w 2632226"/>
                    <a:gd name="connsiteY1" fmla="*/ 247650 h 555625"/>
                    <a:gd name="connsiteX2" fmla="*/ 32855 w 2632226"/>
                    <a:gd name="connsiteY2" fmla="*/ 292100 h 555625"/>
                    <a:gd name="connsiteX3" fmla="*/ 480530 w 2632226"/>
                    <a:gd name="connsiteY3" fmla="*/ 555625 h 555625"/>
                    <a:gd name="connsiteX4" fmla="*/ 2582380 w 2632226"/>
                    <a:gd name="connsiteY4" fmla="*/ 485775 h 555625"/>
                    <a:gd name="connsiteX5" fmla="*/ 2585555 w 2632226"/>
                    <a:gd name="connsiteY5" fmla="*/ 142875 h 555625"/>
                    <a:gd name="connsiteX6" fmla="*/ 1639405 w 2632226"/>
                    <a:gd name="connsiteY6" fmla="*/ 0 h 555625"/>
                    <a:gd name="connsiteX7" fmla="*/ 39205 w 2632226"/>
                    <a:gd name="connsiteY7" fmla="*/ 38100 h 555625"/>
                    <a:gd name="connsiteX8" fmla="*/ 36030 w 2632226"/>
                    <a:gd name="connsiteY8" fmla="*/ 76200 h 555625"/>
                    <a:gd name="connsiteX9" fmla="*/ 496405 w 2632226"/>
                    <a:gd name="connsiteY9" fmla="*/ 244475 h 555625"/>
                    <a:gd name="connsiteX10" fmla="*/ 2503005 w 2632226"/>
                    <a:gd name="connsiteY10" fmla="*/ 209550 h 555625"/>
                    <a:gd name="connsiteX11" fmla="*/ 2512530 w 2632226"/>
                    <a:gd name="connsiteY11" fmla="*/ 425450 h 555625"/>
                    <a:gd name="connsiteX12" fmla="*/ 518630 w 2632226"/>
                    <a:gd name="connsiteY12" fmla="*/ 488950 h 555625"/>
                    <a:gd name="connsiteX13" fmla="*/ 96355 w 2632226"/>
                    <a:gd name="connsiteY13" fmla="*/ 244475 h 555625"/>
                    <a:gd name="connsiteX0" fmla="*/ 105580 w 2641451"/>
                    <a:gd name="connsiteY0" fmla="*/ 244475 h 555625"/>
                    <a:gd name="connsiteX1" fmla="*/ 19061 w 2641451"/>
                    <a:gd name="connsiteY1" fmla="*/ 226218 h 555625"/>
                    <a:gd name="connsiteX2" fmla="*/ 42080 w 2641451"/>
                    <a:gd name="connsiteY2" fmla="*/ 292100 h 555625"/>
                    <a:gd name="connsiteX3" fmla="*/ 489755 w 2641451"/>
                    <a:gd name="connsiteY3" fmla="*/ 555625 h 555625"/>
                    <a:gd name="connsiteX4" fmla="*/ 2591605 w 2641451"/>
                    <a:gd name="connsiteY4" fmla="*/ 485775 h 555625"/>
                    <a:gd name="connsiteX5" fmla="*/ 2594780 w 2641451"/>
                    <a:gd name="connsiteY5" fmla="*/ 142875 h 555625"/>
                    <a:gd name="connsiteX6" fmla="*/ 1648630 w 2641451"/>
                    <a:gd name="connsiteY6" fmla="*/ 0 h 555625"/>
                    <a:gd name="connsiteX7" fmla="*/ 48430 w 2641451"/>
                    <a:gd name="connsiteY7" fmla="*/ 38100 h 555625"/>
                    <a:gd name="connsiteX8" fmla="*/ 45255 w 2641451"/>
                    <a:gd name="connsiteY8" fmla="*/ 76200 h 555625"/>
                    <a:gd name="connsiteX9" fmla="*/ 505630 w 2641451"/>
                    <a:gd name="connsiteY9" fmla="*/ 244475 h 555625"/>
                    <a:gd name="connsiteX10" fmla="*/ 2512230 w 2641451"/>
                    <a:gd name="connsiteY10" fmla="*/ 209550 h 555625"/>
                    <a:gd name="connsiteX11" fmla="*/ 2521755 w 2641451"/>
                    <a:gd name="connsiteY11" fmla="*/ 425450 h 555625"/>
                    <a:gd name="connsiteX12" fmla="*/ 527855 w 2641451"/>
                    <a:gd name="connsiteY12" fmla="*/ 488950 h 555625"/>
                    <a:gd name="connsiteX13" fmla="*/ 105580 w 2641451"/>
                    <a:gd name="connsiteY13" fmla="*/ 244475 h 555625"/>
                    <a:gd name="connsiteX0" fmla="*/ 100036 w 2635907"/>
                    <a:gd name="connsiteY0" fmla="*/ 244475 h 555625"/>
                    <a:gd name="connsiteX1" fmla="*/ 27804 w 2635907"/>
                    <a:gd name="connsiteY1" fmla="*/ 266699 h 555625"/>
                    <a:gd name="connsiteX2" fmla="*/ 36536 w 2635907"/>
                    <a:gd name="connsiteY2" fmla="*/ 292100 h 555625"/>
                    <a:gd name="connsiteX3" fmla="*/ 484211 w 2635907"/>
                    <a:gd name="connsiteY3" fmla="*/ 555625 h 555625"/>
                    <a:gd name="connsiteX4" fmla="*/ 2586061 w 2635907"/>
                    <a:gd name="connsiteY4" fmla="*/ 485775 h 555625"/>
                    <a:gd name="connsiteX5" fmla="*/ 2589236 w 2635907"/>
                    <a:gd name="connsiteY5" fmla="*/ 142875 h 555625"/>
                    <a:gd name="connsiteX6" fmla="*/ 1643086 w 2635907"/>
                    <a:gd name="connsiteY6" fmla="*/ 0 h 555625"/>
                    <a:gd name="connsiteX7" fmla="*/ 42886 w 2635907"/>
                    <a:gd name="connsiteY7" fmla="*/ 38100 h 555625"/>
                    <a:gd name="connsiteX8" fmla="*/ 39711 w 2635907"/>
                    <a:gd name="connsiteY8" fmla="*/ 76200 h 555625"/>
                    <a:gd name="connsiteX9" fmla="*/ 500086 w 2635907"/>
                    <a:gd name="connsiteY9" fmla="*/ 244475 h 555625"/>
                    <a:gd name="connsiteX10" fmla="*/ 2506686 w 2635907"/>
                    <a:gd name="connsiteY10" fmla="*/ 209550 h 555625"/>
                    <a:gd name="connsiteX11" fmla="*/ 2516211 w 2635907"/>
                    <a:gd name="connsiteY11" fmla="*/ 425450 h 555625"/>
                    <a:gd name="connsiteX12" fmla="*/ 522311 w 2635907"/>
                    <a:gd name="connsiteY12" fmla="*/ 488950 h 555625"/>
                    <a:gd name="connsiteX13" fmla="*/ 100036 w 2635907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98616 w 2634487"/>
                    <a:gd name="connsiteY0" fmla="*/ 244475 h 555625"/>
                    <a:gd name="connsiteX1" fmla="*/ 16859 w 2634487"/>
                    <a:gd name="connsiteY1" fmla="*/ 226218 h 555625"/>
                    <a:gd name="connsiteX2" fmla="*/ 35116 w 2634487"/>
                    <a:gd name="connsiteY2" fmla="*/ 292100 h 555625"/>
                    <a:gd name="connsiteX3" fmla="*/ 482791 w 2634487"/>
                    <a:gd name="connsiteY3" fmla="*/ 555625 h 555625"/>
                    <a:gd name="connsiteX4" fmla="*/ 2584641 w 2634487"/>
                    <a:gd name="connsiteY4" fmla="*/ 485775 h 555625"/>
                    <a:gd name="connsiteX5" fmla="*/ 2587816 w 2634487"/>
                    <a:gd name="connsiteY5" fmla="*/ 142875 h 555625"/>
                    <a:gd name="connsiteX6" fmla="*/ 1641666 w 2634487"/>
                    <a:gd name="connsiteY6" fmla="*/ 0 h 555625"/>
                    <a:gd name="connsiteX7" fmla="*/ 41466 w 2634487"/>
                    <a:gd name="connsiteY7" fmla="*/ 38100 h 555625"/>
                    <a:gd name="connsiteX8" fmla="*/ 38291 w 2634487"/>
                    <a:gd name="connsiteY8" fmla="*/ 76200 h 555625"/>
                    <a:gd name="connsiteX9" fmla="*/ 498666 w 2634487"/>
                    <a:gd name="connsiteY9" fmla="*/ 244475 h 555625"/>
                    <a:gd name="connsiteX10" fmla="*/ 2505266 w 2634487"/>
                    <a:gd name="connsiteY10" fmla="*/ 209550 h 555625"/>
                    <a:gd name="connsiteX11" fmla="*/ 2514791 w 2634487"/>
                    <a:gd name="connsiteY11" fmla="*/ 425450 h 555625"/>
                    <a:gd name="connsiteX12" fmla="*/ 520891 w 2634487"/>
                    <a:gd name="connsiteY12" fmla="*/ 488950 h 555625"/>
                    <a:gd name="connsiteX13" fmla="*/ 98616 w 2634487"/>
                    <a:gd name="connsiteY13" fmla="*/ 244475 h 555625"/>
                    <a:gd name="connsiteX0" fmla="*/ 81757 w 2617628"/>
                    <a:gd name="connsiteY0" fmla="*/ 244475 h 555625"/>
                    <a:gd name="connsiteX1" fmla="*/ 0 w 2617628"/>
                    <a:gd name="connsiteY1" fmla="*/ 226218 h 555625"/>
                    <a:gd name="connsiteX2" fmla="*/ 18257 w 2617628"/>
                    <a:gd name="connsiteY2" fmla="*/ 292100 h 555625"/>
                    <a:gd name="connsiteX3" fmla="*/ 465932 w 2617628"/>
                    <a:gd name="connsiteY3" fmla="*/ 555625 h 555625"/>
                    <a:gd name="connsiteX4" fmla="*/ 2567782 w 2617628"/>
                    <a:gd name="connsiteY4" fmla="*/ 485775 h 555625"/>
                    <a:gd name="connsiteX5" fmla="*/ 2570957 w 2617628"/>
                    <a:gd name="connsiteY5" fmla="*/ 142875 h 555625"/>
                    <a:gd name="connsiteX6" fmla="*/ 1624807 w 2617628"/>
                    <a:gd name="connsiteY6" fmla="*/ 0 h 555625"/>
                    <a:gd name="connsiteX7" fmla="*/ 24607 w 2617628"/>
                    <a:gd name="connsiteY7" fmla="*/ 38100 h 555625"/>
                    <a:gd name="connsiteX8" fmla="*/ 21432 w 2617628"/>
                    <a:gd name="connsiteY8" fmla="*/ 76200 h 555625"/>
                    <a:gd name="connsiteX9" fmla="*/ 481807 w 2617628"/>
                    <a:gd name="connsiteY9" fmla="*/ 244475 h 555625"/>
                    <a:gd name="connsiteX10" fmla="*/ 2488407 w 2617628"/>
                    <a:gd name="connsiteY10" fmla="*/ 209550 h 555625"/>
                    <a:gd name="connsiteX11" fmla="*/ 2497932 w 2617628"/>
                    <a:gd name="connsiteY11" fmla="*/ 425450 h 555625"/>
                    <a:gd name="connsiteX12" fmla="*/ 504032 w 2617628"/>
                    <a:gd name="connsiteY12" fmla="*/ 488950 h 555625"/>
                    <a:gd name="connsiteX13" fmla="*/ 81757 w 2617628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9844 w 2603340"/>
                    <a:gd name="connsiteY7" fmla="*/ 33337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0955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603340" h="555625">
                      <a:moveTo>
                        <a:pt x="67469" y="244475"/>
                      </a:moveTo>
                      <a:cubicBezTo>
                        <a:pt x="66940" y="247651"/>
                        <a:pt x="46301" y="239713"/>
                        <a:pt x="0" y="242887"/>
                      </a:cubicBezTo>
                      <a:cubicBezTo>
                        <a:pt x="6086" y="288924"/>
                        <a:pt x="-2116" y="262732"/>
                        <a:pt x="3969" y="292100"/>
                      </a:cubicBezTo>
                      <a:lnTo>
                        <a:pt x="451644" y="555625"/>
                      </a:lnTo>
                      <a:lnTo>
                        <a:pt x="2553494" y="485775"/>
                      </a:lnTo>
                      <a:cubicBezTo>
                        <a:pt x="2605352" y="396875"/>
                        <a:pt x="2631811" y="276225"/>
                        <a:pt x="2556669" y="142875"/>
                      </a:cubicBezTo>
                      <a:lnTo>
                        <a:pt x="1610519" y="0"/>
                      </a:lnTo>
                      <a:lnTo>
                        <a:pt x="10319" y="30955"/>
                      </a:lnTo>
                      <a:lnTo>
                        <a:pt x="7144" y="76200"/>
                      </a:lnTo>
                      <a:lnTo>
                        <a:pt x="467519" y="244475"/>
                      </a:lnTo>
                      <a:lnTo>
                        <a:pt x="2474119" y="209550"/>
                      </a:lnTo>
                      <a:cubicBezTo>
                        <a:pt x="2527565" y="280988"/>
                        <a:pt x="2515923" y="346075"/>
                        <a:pt x="2483644" y="425450"/>
                      </a:cubicBezTo>
                      <a:lnTo>
                        <a:pt x="489744" y="488950"/>
                      </a:lnTo>
                      <a:lnTo>
                        <a:pt x="67469" y="244475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5" name="Freeform 19">
                  <a:extLst>
                    <a:ext uri="{FF2B5EF4-FFF2-40B4-BE49-F238E27FC236}">
                      <a16:creationId xmlns="" xmlns:a16="http://schemas.microsoft.com/office/drawing/2014/main" id="{52AC83ED-6081-44AB-AE10-D94D76014E84}"/>
                    </a:ext>
                  </a:extLst>
                </p:cNvPr>
                <p:cNvSpPr/>
                <p:nvPr/>
              </p:nvSpPr>
              <p:spPr>
                <a:xfrm>
                  <a:off x="3695702" y="3233738"/>
                  <a:ext cx="2458684" cy="383382"/>
                </a:xfrm>
                <a:custGeom>
                  <a:avLst/>
                  <a:gdLst>
                    <a:gd name="connsiteX0" fmla="*/ 7144 w 2424113"/>
                    <a:gd name="connsiteY0" fmla="*/ 0 h 378619"/>
                    <a:gd name="connsiteX1" fmla="*/ 0 w 2424113"/>
                    <a:gd name="connsiteY1" fmla="*/ 130969 h 378619"/>
                    <a:gd name="connsiteX2" fmla="*/ 431007 w 2424113"/>
                    <a:gd name="connsiteY2" fmla="*/ 378619 h 378619"/>
                    <a:gd name="connsiteX3" fmla="*/ 2424113 w 2424113"/>
                    <a:gd name="connsiteY3" fmla="*/ 304800 h 378619"/>
                    <a:gd name="connsiteX4" fmla="*/ 2414588 w 2424113"/>
                    <a:gd name="connsiteY4" fmla="*/ 109538 h 378619"/>
                    <a:gd name="connsiteX5" fmla="*/ 428625 w 2424113"/>
                    <a:gd name="connsiteY5" fmla="*/ 150019 h 378619"/>
                    <a:gd name="connsiteX6" fmla="*/ 7144 w 2424113"/>
                    <a:gd name="connsiteY6" fmla="*/ 0 h 378619"/>
                    <a:gd name="connsiteX0" fmla="*/ 7144 w 2436996"/>
                    <a:gd name="connsiteY0" fmla="*/ 0 h 378619"/>
                    <a:gd name="connsiteX1" fmla="*/ 0 w 2436996"/>
                    <a:gd name="connsiteY1" fmla="*/ 130969 h 378619"/>
                    <a:gd name="connsiteX2" fmla="*/ 431007 w 2436996"/>
                    <a:gd name="connsiteY2" fmla="*/ 378619 h 378619"/>
                    <a:gd name="connsiteX3" fmla="*/ 2424113 w 2436996"/>
                    <a:gd name="connsiteY3" fmla="*/ 304800 h 378619"/>
                    <a:gd name="connsiteX4" fmla="*/ 2414588 w 2436996"/>
                    <a:gd name="connsiteY4" fmla="*/ 109538 h 378619"/>
                    <a:gd name="connsiteX5" fmla="*/ 428625 w 2436996"/>
                    <a:gd name="connsiteY5" fmla="*/ 150019 h 378619"/>
                    <a:gd name="connsiteX6" fmla="*/ 7144 w 2436996"/>
                    <a:gd name="connsiteY6" fmla="*/ 0 h 378619"/>
                    <a:gd name="connsiteX0" fmla="*/ 7144 w 2448855"/>
                    <a:gd name="connsiteY0" fmla="*/ 0 h 378619"/>
                    <a:gd name="connsiteX1" fmla="*/ 0 w 2448855"/>
                    <a:gd name="connsiteY1" fmla="*/ 130969 h 378619"/>
                    <a:gd name="connsiteX2" fmla="*/ 431007 w 2448855"/>
                    <a:gd name="connsiteY2" fmla="*/ 378619 h 378619"/>
                    <a:gd name="connsiteX3" fmla="*/ 2424113 w 2448855"/>
                    <a:gd name="connsiteY3" fmla="*/ 304800 h 378619"/>
                    <a:gd name="connsiteX4" fmla="*/ 2414588 w 2448855"/>
                    <a:gd name="connsiteY4" fmla="*/ 109538 h 378619"/>
                    <a:gd name="connsiteX5" fmla="*/ 428625 w 2448855"/>
                    <a:gd name="connsiteY5" fmla="*/ 150019 h 378619"/>
                    <a:gd name="connsiteX6" fmla="*/ 7144 w 2448855"/>
                    <a:gd name="connsiteY6" fmla="*/ 0 h 378619"/>
                    <a:gd name="connsiteX0" fmla="*/ 7144 w 2444270"/>
                    <a:gd name="connsiteY0" fmla="*/ 0 h 378619"/>
                    <a:gd name="connsiteX1" fmla="*/ 0 w 2444270"/>
                    <a:gd name="connsiteY1" fmla="*/ 130969 h 378619"/>
                    <a:gd name="connsiteX2" fmla="*/ 431007 w 2444270"/>
                    <a:gd name="connsiteY2" fmla="*/ 378619 h 378619"/>
                    <a:gd name="connsiteX3" fmla="*/ 2414588 w 2444270"/>
                    <a:gd name="connsiteY3" fmla="*/ 314325 h 378619"/>
                    <a:gd name="connsiteX4" fmla="*/ 2414588 w 2444270"/>
                    <a:gd name="connsiteY4" fmla="*/ 109538 h 378619"/>
                    <a:gd name="connsiteX5" fmla="*/ 428625 w 2444270"/>
                    <a:gd name="connsiteY5" fmla="*/ 150019 h 378619"/>
                    <a:gd name="connsiteX6" fmla="*/ 7144 w 2444270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28625 w 2446779"/>
                    <a:gd name="connsiteY5" fmla="*/ 150019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2913 w 2446779"/>
                    <a:gd name="connsiteY5" fmla="*/ 142875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5294 w 2446779"/>
                    <a:gd name="connsiteY5" fmla="*/ 135731 h 378619"/>
                    <a:gd name="connsiteX6" fmla="*/ 7144 w 2446779"/>
                    <a:gd name="connsiteY6" fmla="*/ 0 h 378619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14287 w 2451541"/>
                    <a:gd name="connsiteY0" fmla="*/ 0 h 385763"/>
                    <a:gd name="connsiteX1" fmla="*/ 0 w 2451541"/>
                    <a:gd name="connsiteY1" fmla="*/ 145257 h 385763"/>
                    <a:gd name="connsiteX2" fmla="*/ 435769 w 2451541"/>
                    <a:gd name="connsiteY2" fmla="*/ 385763 h 385763"/>
                    <a:gd name="connsiteX3" fmla="*/ 2419350 w 2451541"/>
                    <a:gd name="connsiteY3" fmla="*/ 321469 h 385763"/>
                    <a:gd name="connsiteX4" fmla="*/ 2419350 w 2451541"/>
                    <a:gd name="connsiteY4" fmla="*/ 107157 h 385763"/>
                    <a:gd name="connsiteX5" fmla="*/ 450056 w 2451541"/>
                    <a:gd name="connsiteY5" fmla="*/ 142875 h 385763"/>
                    <a:gd name="connsiteX6" fmla="*/ 14287 w 2451541"/>
                    <a:gd name="connsiteY6" fmla="*/ 0 h 385763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11905 w 2458684"/>
                    <a:gd name="connsiteY0" fmla="*/ 0 h 383382"/>
                    <a:gd name="connsiteX1" fmla="*/ 0 w 2458684"/>
                    <a:gd name="connsiteY1" fmla="*/ 138114 h 383382"/>
                    <a:gd name="connsiteX2" fmla="*/ 442912 w 2458684"/>
                    <a:gd name="connsiteY2" fmla="*/ 383382 h 383382"/>
                    <a:gd name="connsiteX3" fmla="*/ 2426493 w 2458684"/>
                    <a:gd name="connsiteY3" fmla="*/ 319088 h 383382"/>
                    <a:gd name="connsiteX4" fmla="*/ 2426493 w 2458684"/>
                    <a:gd name="connsiteY4" fmla="*/ 104776 h 383382"/>
                    <a:gd name="connsiteX5" fmla="*/ 457199 w 2458684"/>
                    <a:gd name="connsiteY5" fmla="*/ 140494 h 383382"/>
                    <a:gd name="connsiteX6" fmla="*/ 11905 w 2458684"/>
                    <a:gd name="connsiteY6" fmla="*/ 0 h 383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8684" h="383382">
                      <a:moveTo>
                        <a:pt x="11905" y="0"/>
                      </a:moveTo>
                      <a:cubicBezTo>
                        <a:pt x="25399" y="53182"/>
                        <a:pt x="19843" y="123033"/>
                        <a:pt x="0" y="138114"/>
                      </a:cubicBezTo>
                      <a:lnTo>
                        <a:pt x="442912" y="383382"/>
                      </a:lnTo>
                      <a:lnTo>
                        <a:pt x="2426493" y="319088"/>
                      </a:lnTo>
                      <a:cubicBezTo>
                        <a:pt x="2466181" y="277813"/>
                        <a:pt x="2472531" y="174625"/>
                        <a:pt x="2426493" y="104776"/>
                      </a:cubicBezTo>
                      <a:lnTo>
                        <a:pt x="457199" y="140494"/>
                      </a:lnTo>
                      <a:lnTo>
                        <a:pt x="11905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2026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5" name="Group 54">
                <a:extLst>
                  <a:ext uri="{FF2B5EF4-FFF2-40B4-BE49-F238E27FC236}">
                    <a16:creationId xmlns="" xmlns:a16="http://schemas.microsoft.com/office/drawing/2014/main" id="{C672A13F-8FB6-452C-90A9-9E1404B1DB7F}"/>
                  </a:ext>
                </a:extLst>
              </p:cNvPr>
              <p:cNvGrpSpPr/>
              <p:nvPr/>
            </p:nvGrpSpPr>
            <p:grpSpPr>
              <a:xfrm flipH="1">
                <a:off x="4155315" y="4711652"/>
                <a:ext cx="1753505" cy="486436"/>
                <a:chOff x="3622676" y="3492499"/>
                <a:chExt cx="2575177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2" name="Freeform 21">
                  <a:extLst>
                    <a:ext uri="{FF2B5EF4-FFF2-40B4-BE49-F238E27FC236}">
                      <a16:creationId xmlns="" xmlns:a16="http://schemas.microsoft.com/office/drawing/2014/main" id="{EA8532AC-8DFF-4DE3-A652-7810AC0B6027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5177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3535"/>
                    <a:gd name="connsiteY0" fmla="*/ 0 h 714375"/>
                    <a:gd name="connsiteX1" fmla="*/ 6350 w 2573535"/>
                    <a:gd name="connsiteY1" fmla="*/ 177800 h 714375"/>
                    <a:gd name="connsiteX2" fmla="*/ 9525 w 2573535"/>
                    <a:gd name="connsiteY2" fmla="*/ 266700 h 714375"/>
                    <a:gd name="connsiteX3" fmla="*/ 2460625 w 2573535"/>
                    <a:gd name="connsiteY3" fmla="*/ 273050 h 714375"/>
                    <a:gd name="connsiteX4" fmla="*/ 2457450 w 2573535"/>
                    <a:gd name="connsiteY4" fmla="*/ 587375 h 714375"/>
                    <a:gd name="connsiteX5" fmla="*/ 66675 w 2573535"/>
                    <a:gd name="connsiteY5" fmla="*/ 590550 h 714375"/>
                    <a:gd name="connsiteX6" fmla="*/ 88900 w 2573535"/>
                    <a:gd name="connsiteY6" fmla="*/ 593725 h 714375"/>
                    <a:gd name="connsiteX7" fmla="*/ 92075 w 2573535"/>
                    <a:gd name="connsiteY7" fmla="*/ 546100 h 714375"/>
                    <a:gd name="connsiteX8" fmla="*/ 0 w 2573535"/>
                    <a:gd name="connsiteY8" fmla="*/ 619125 h 714375"/>
                    <a:gd name="connsiteX9" fmla="*/ 6350 w 2573535"/>
                    <a:gd name="connsiteY9" fmla="*/ 714375 h 714375"/>
                    <a:gd name="connsiteX10" fmla="*/ 2565400 w 2573535"/>
                    <a:gd name="connsiteY10" fmla="*/ 714375 h 714375"/>
                    <a:gd name="connsiteX11" fmla="*/ 2567732 w 2573535"/>
                    <a:gd name="connsiteY11" fmla="*/ 201861 h 714375"/>
                    <a:gd name="connsiteX12" fmla="*/ 2295525 w 2573535"/>
                    <a:gd name="connsiteY12" fmla="*/ 0 h 714375"/>
                    <a:gd name="connsiteX13" fmla="*/ 225425 w 2573535"/>
                    <a:gd name="connsiteY13" fmla="*/ 0 h 714375"/>
                    <a:gd name="connsiteX0" fmla="*/ 225425 w 2575177"/>
                    <a:gd name="connsiteY0" fmla="*/ 0 h 714375"/>
                    <a:gd name="connsiteX1" fmla="*/ 6350 w 2575177"/>
                    <a:gd name="connsiteY1" fmla="*/ 177800 h 714375"/>
                    <a:gd name="connsiteX2" fmla="*/ 9525 w 2575177"/>
                    <a:gd name="connsiteY2" fmla="*/ 266700 h 714375"/>
                    <a:gd name="connsiteX3" fmla="*/ 2460625 w 2575177"/>
                    <a:gd name="connsiteY3" fmla="*/ 273050 h 714375"/>
                    <a:gd name="connsiteX4" fmla="*/ 2457450 w 2575177"/>
                    <a:gd name="connsiteY4" fmla="*/ 587375 h 714375"/>
                    <a:gd name="connsiteX5" fmla="*/ 66675 w 2575177"/>
                    <a:gd name="connsiteY5" fmla="*/ 590550 h 714375"/>
                    <a:gd name="connsiteX6" fmla="*/ 88900 w 2575177"/>
                    <a:gd name="connsiteY6" fmla="*/ 593725 h 714375"/>
                    <a:gd name="connsiteX7" fmla="*/ 92075 w 2575177"/>
                    <a:gd name="connsiteY7" fmla="*/ 546100 h 714375"/>
                    <a:gd name="connsiteX8" fmla="*/ 0 w 2575177"/>
                    <a:gd name="connsiteY8" fmla="*/ 619125 h 714375"/>
                    <a:gd name="connsiteX9" fmla="*/ 6350 w 2575177"/>
                    <a:gd name="connsiteY9" fmla="*/ 714375 h 714375"/>
                    <a:gd name="connsiteX10" fmla="*/ 2565400 w 2575177"/>
                    <a:gd name="connsiteY10" fmla="*/ 714375 h 714375"/>
                    <a:gd name="connsiteX11" fmla="*/ 2572743 w 2575177"/>
                    <a:gd name="connsiteY11" fmla="*/ 201861 h 714375"/>
                    <a:gd name="connsiteX12" fmla="*/ 2295525 w 2575177"/>
                    <a:gd name="connsiteY12" fmla="*/ 0 h 714375"/>
                    <a:gd name="connsiteX13" fmla="*/ 225425 w 2575177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5177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0626" y="377544"/>
                        <a:pt x="2572743" y="201861"/>
                      </a:cubicBezTo>
                      <a:cubicBezTo>
                        <a:pt x="2487018" y="120369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3" name="Rectangle 22">
                  <a:extLst>
                    <a:ext uri="{FF2B5EF4-FFF2-40B4-BE49-F238E27FC236}">
                      <a16:creationId xmlns="" xmlns:a16="http://schemas.microsoft.com/office/drawing/2014/main" id="{BF033FB8-301F-4737-A1A1-F8EEAB2A337F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55">
                <a:extLst>
                  <a:ext uri="{FF2B5EF4-FFF2-40B4-BE49-F238E27FC236}">
                    <a16:creationId xmlns="" xmlns:a16="http://schemas.microsoft.com/office/drawing/2014/main" id="{BD6F8D50-52F5-4102-B5DD-5834564E86EA}"/>
                  </a:ext>
                </a:extLst>
              </p:cNvPr>
              <p:cNvGrpSpPr/>
              <p:nvPr/>
            </p:nvGrpSpPr>
            <p:grpSpPr>
              <a:xfrm>
                <a:off x="4203709" y="4329734"/>
                <a:ext cx="1681345" cy="465751"/>
                <a:chOff x="3622676" y="3492499"/>
                <a:chExt cx="2578868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0" name="Freeform 24">
                  <a:extLst>
                    <a:ext uri="{FF2B5EF4-FFF2-40B4-BE49-F238E27FC236}">
                      <a16:creationId xmlns="" xmlns:a16="http://schemas.microsoft.com/office/drawing/2014/main" id="{5F3DC716-76B9-455D-BE45-C99D9E48B53F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8868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8868"/>
                    <a:gd name="connsiteY0" fmla="*/ 0 h 714375"/>
                    <a:gd name="connsiteX1" fmla="*/ 6350 w 2578868"/>
                    <a:gd name="connsiteY1" fmla="*/ 177800 h 714375"/>
                    <a:gd name="connsiteX2" fmla="*/ 9525 w 2578868"/>
                    <a:gd name="connsiteY2" fmla="*/ 266700 h 714375"/>
                    <a:gd name="connsiteX3" fmla="*/ 2460625 w 2578868"/>
                    <a:gd name="connsiteY3" fmla="*/ 273050 h 714375"/>
                    <a:gd name="connsiteX4" fmla="*/ 2457450 w 2578868"/>
                    <a:gd name="connsiteY4" fmla="*/ 587375 h 714375"/>
                    <a:gd name="connsiteX5" fmla="*/ 66675 w 2578868"/>
                    <a:gd name="connsiteY5" fmla="*/ 590550 h 714375"/>
                    <a:gd name="connsiteX6" fmla="*/ 88900 w 2578868"/>
                    <a:gd name="connsiteY6" fmla="*/ 593725 h 714375"/>
                    <a:gd name="connsiteX7" fmla="*/ 92075 w 2578868"/>
                    <a:gd name="connsiteY7" fmla="*/ 546100 h 714375"/>
                    <a:gd name="connsiteX8" fmla="*/ 0 w 2578868"/>
                    <a:gd name="connsiteY8" fmla="*/ 619125 h 714375"/>
                    <a:gd name="connsiteX9" fmla="*/ 6350 w 2578868"/>
                    <a:gd name="connsiteY9" fmla="*/ 714375 h 714375"/>
                    <a:gd name="connsiteX10" fmla="*/ 2565400 w 2578868"/>
                    <a:gd name="connsiteY10" fmla="*/ 714375 h 714375"/>
                    <a:gd name="connsiteX11" fmla="*/ 2578868 w 2578868"/>
                    <a:gd name="connsiteY11" fmla="*/ 202083 h 714375"/>
                    <a:gd name="connsiteX12" fmla="*/ 2295525 w 2578868"/>
                    <a:gd name="connsiteY12" fmla="*/ 0 h 714375"/>
                    <a:gd name="connsiteX13" fmla="*/ 225425 w 2578868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8868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6751" y="377766"/>
                        <a:pt x="2578868" y="202083"/>
                      </a:cubicBezTo>
                      <a:cubicBezTo>
                        <a:pt x="2493143" y="120591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1" name="Rectangle 22">
                  <a:extLst>
                    <a:ext uri="{FF2B5EF4-FFF2-40B4-BE49-F238E27FC236}">
                      <a16:creationId xmlns="" xmlns:a16="http://schemas.microsoft.com/office/drawing/2014/main" id="{38EF642D-56BE-4E6D-A977-BBCCF9C73E4B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="" xmlns:a16="http://schemas.microsoft.com/office/drawing/2014/main" id="{B0757341-3EF7-412E-A2DC-1324573192D9}"/>
                  </a:ext>
                </a:extLst>
              </p:cNvPr>
              <p:cNvGrpSpPr/>
              <p:nvPr/>
            </p:nvGrpSpPr>
            <p:grpSpPr>
              <a:xfrm>
                <a:off x="4117666" y="4061275"/>
                <a:ext cx="1832471" cy="391100"/>
                <a:chOff x="3644106" y="3130550"/>
                <a:chExt cx="2603340" cy="55562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Freeform 27">
                  <a:extLst>
                    <a:ext uri="{FF2B5EF4-FFF2-40B4-BE49-F238E27FC236}">
                      <a16:creationId xmlns="" xmlns:a16="http://schemas.microsoft.com/office/drawing/2014/main" id="{DF03E9CA-4223-4A49-B27F-8970C5CA10F4}"/>
                    </a:ext>
                  </a:extLst>
                </p:cNvPr>
                <p:cNvSpPr/>
                <p:nvPr/>
              </p:nvSpPr>
              <p:spPr>
                <a:xfrm>
                  <a:off x="3644106" y="3130550"/>
                  <a:ext cx="2603340" cy="555625"/>
                </a:xfrm>
                <a:custGeom>
                  <a:avLst/>
                  <a:gdLst>
                    <a:gd name="connsiteX0" fmla="*/ 47625 w 2552700"/>
                    <a:gd name="connsiteY0" fmla="*/ 374650 h 685800"/>
                    <a:gd name="connsiteX1" fmla="*/ 0 w 2552700"/>
                    <a:gd name="connsiteY1" fmla="*/ 422275 h 685800"/>
                    <a:gd name="connsiteX2" fmla="*/ 447675 w 2552700"/>
                    <a:gd name="connsiteY2" fmla="*/ 685800 h 685800"/>
                    <a:gd name="connsiteX3" fmla="*/ 2549525 w 2552700"/>
                    <a:gd name="connsiteY3" fmla="*/ 615950 h 685800"/>
                    <a:gd name="connsiteX4" fmla="*/ 2552700 w 2552700"/>
                    <a:gd name="connsiteY4" fmla="*/ 273050 h 685800"/>
                    <a:gd name="connsiteX5" fmla="*/ 1384300 w 2552700"/>
                    <a:gd name="connsiteY5" fmla="*/ 0 h 685800"/>
                    <a:gd name="connsiteX6" fmla="*/ 6350 w 2552700"/>
                    <a:gd name="connsiteY6" fmla="*/ 168275 h 685800"/>
                    <a:gd name="connsiteX7" fmla="*/ 3175 w 2552700"/>
                    <a:gd name="connsiteY7" fmla="*/ 206375 h 685800"/>
                    <a:gd name="connsiteX8" fmla="*/ 463550 w 2552700"/>
                    <a:gd name="connsiteY8" fmla="*/ 374650 h 685800"/>
                    <a:gd name="connsiteX9" fmla="*/ 2520950 w 2552700"/>
                    <a:gd name="connsiteY9" fmla="*/ 333375 h 685800"/>
                    <a:gd name="connsiteX10" fmla="*/ 2501900 w 2552700"/>
                    <a:gd name="connsiteY10" fmla="*/ 549275 h 685800"/>
                    <a:gd name="connsiteX11" fmla="*/ 473075 w 2552700"/>
                    <a:gd name="connsiteY11" fmla="*/ 622300 h 685800"/>
                    <a:gd name="connsiteX12" fmla="*/ 47625 w 2552700"/>
                    <a:gd name="connsiteY12" fmla="*/ 374650 h 685800"/>
                    <a:gd name="connsiteX0" fmla="*/ 47625 w 2552700"/>
                    <a:gd name="connsiteY0" fmla="*/ 263525 h 574675"/>
                    <a:gd name="connsiteX1" fmla="*/ 0 w 2552700"/>
                    <a:gd name="connsiteY1" fmla="*/ 311150 h 574675"/>
                    <a:gd name="connsiteX2" fmla="*/ 447675 w 2552700"/>
                    <a:gd name="connsiteY2" fmla="*/ 574675 h 574675"/>
                    <a:gd name="connsiteX3" fmla="*/ 2549525 w 2552700"/>
                    <a:gd name="connsiteY3" fmla="*/ 504825 h 574675"/>
                    <a:gd name="connsiteX4" fmla="*/ 2552700 w 2552700"/>
                    <a:gd name="connsiteY4" fmla="*/ 161925 h 574675"/>
                    <a:gd name="connsiteX5" fmla="*/ 1552575 w 2552700"/>
                    <a:gd name="connsiteY5" fmla="*/ 0 h 574675"/>
                    <a:gd name="connsiteX6" fmla="*/ 6350 w 2552700"/>
                    <a:gd name="connsiteY6" fmla="*/ 57150 h 574675"/>
                    <a:gd name="connsiteX7" fmla="*/ 3175 w 2552700"/>
                    <a:gd name="connsiteY7" fmla="*/ 95250 h 574675"/>
                    <a:gd name="connsiteX8" fmla="*/ 463550 w 2552700"/>
                    <a:gd name="connsiteY8" fmla="*/ 263525 h 574675"/>
                    <a:gd name="connsiteX9" fmla="*/ 2520950 w 2552700"/>
                    <a:gd name="connsiteY9" fmla="*/ 222250 h 574675"/>
                    <a:gd name="connsiteX10" fmla="*/ 2501900 w 2552700"/>
                    <a:gd name="connsiteY10" fmla="*/ 438150 h 574675"/>
                    <a:gd name="connsiteX11" fmla="*/ 473075 w 2552700"/>
                    <a:gd name="connsiteY11" fmla="*/ 511175 h 574675"/>
                    <a:gd name="connsiteX12" fmla="*/ 47625 w 2552700"/>
                    <a:gd name="connsiteY12" fmla="*/ 263525 h 574675"/>
                    <a:gd name="connsiteX0" fmla="*/ 47625 w 2552700"/>
                    <a:gd name="connsiteY0" fmla="*/ 244475 h 555625"/>
                    <a:gd name="connsiteX1" fmla="*/ 0 w 2552700"/>
                    <a:gd name="connsiteY1" fmla="*/ 292100 h 555625"/>
                    <a:gd name="connsiteX2" fmla="*/ 447675 w 2552700"/>
                    <a:gd name="connsiteY2" fmla="*/ 555625 h 555625"/>
                    <a:gd name="connsiteX3" fmla="*/ 2549525 w 2552700"/>
                    <a:gd name="connsiteY3" fmla="*/ 485775 h 555625"/>
                    <a:gd name="connsiteX4" fmla="*/ 2552700 w 2552700"/>
                    <a:gd name="connsiteY4" fmla="*/ 142875 h 555625"/>
                    <a:gd name="connsiteX5" fmla="*/ 1606550 w 2552700"/>
                    <a:gd name="connsiteY5" fmla="*/ 0 h 555625"/>
                    <a:gd name="connsiteX6" fmla="*/ 6350 w 2552700"/>
                    <a:gd name="connsiteY6" fmla="*/ 38100 h 555625"/>
                    <a:gd name="connsiteX7" fmla="*/ 3175 w 2552700"/>
                    <a:gd name="connsiteY7" fmla="*/ 76200 h 555625"/>
                    <a:gd name="connsiteX8" fmla="*/ 463550 w 2552700"/>
                    <a:gd name="connsiteY8" fmla="*/ 244475 h 555625"/>
                    <a:gd name="connsiteX9" fmla="*/ 2520950 w 2552700"/>
                    <a:gd name="connsiteY9" fmla="*/ 203200 h 555625"/>
                    <a:gd name="connsiteX10" fmla="*/ 2501900 w 2552700"/>
                    <a:gd name="connsiteY10" fmla="*/ 419100 h 555625"/>
                    <a:gd name="connsiteX11" fmla="*/ 473075 w 2552700"/>
                    <a:gd name="connsiteY11" fmla="*/ 492125 h 555625"/>
                    <a:gd name="connsiteX12" fmla="*/ 47625 w 2552700"/>
                    <a:gd name="connsiteY12" fmla="*/ 244475 h 555625"/>
                    <a:gd name="connsiteX0" fmla="*/ 47625 w 2585519"/>
                    <a:gd name="connsiteY0" fmla="*/ 244475 h 555625"/>
                    <a:gd name="connsiteX1" fmla="*/ 0 w 2585519"/>
                    <a:gd name="connsiteY1" fmla="*/ 292100 h 555625"/>
                    <a:gd name="connsiteX2" fmla="*/ 447675 w 2585519"/>
                    <a:gd name="connsiteY2" fmla="*/ 555625 h 555625"/>
                    <a:gd name="connsiteX3" fmla="*/ 2549525 w 2585519"/>
                    <a:gd name="connsiteY3" fmla="*/ 485775 h 555625"/>
                    <a:gd name="connsiteX4" fmla="*/ 2552700 w 2585519"/>
                    <a:gd name="connsiteY4" fmla="*/ 142875 h 555625"/>
                    <a:gd name="connsiteX5" fmla="*/ 1606550 w 2585519"/>
                    <a:gd name="connsiteY5" fmla="*/ 0 h 555625"/>
                    <a:gd name="connsiteX6" fmla="*/ 6350 w 2585519"/>
                    <a:gd name="connsiteY6" fmla="*/ 38100 h 555625"/>
                    <a:gd name="connsiteX7" fmla="*/ 3175 w 2585519"/>
                    <a:gd name="connsiteY7" fmla="*/ 76200 h 555625"/>
                    <a:gd name="connsiteX8" fmla="*/ 463550 w 2585519"/>
                    <a:gd name="connsiteY8" fmla="*/ 244475 h 555625"/>
                    <a:gd name="connsiteX9" fmla="*/ 2520950 w 2585519"/>
                    <a:gd name="connsiteY9" fmla="*/ 203200 h 555625"/>
                    <a:gd name="connsiteX10" fmla="*/ 2501900 w 2585519"/>
                    <a:gd name="connsiteY10" fmla="*/ 419100 h 555625"/>
                    <a:gd name="connsiteX11" fmla="*/ 473075 w 2585519"/>
                    <a:gd name="connsiteY11" fmla="*/ 492125 h 555625"/>
                    <a:gd name="connsiteX12" fmla="*/ 47625 w 2585519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520950 w 2599371"/>
                    <a:gd name="connsiteY9" fmla="*/ 203200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501900 w 2599371"/>
                    <a:gd name="connsiteY11" fmla="*/ 41910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479675 w 2599371"/>
                    <a:gd name="connsiteY11" fmla="*/ 42545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740156"/>
                    <a:gd name="connsiteY0" fmla="*/ 244475 h 555625"/>
                    <a:gd name="connsiteX1" fmla="*/ 0 w 2740156"/>
                    <a:gd name="connsiteY1" fmla="*/ 292100 h 555625"/>
                    <a:gd name="connsiteX2" fmla="*/ 447675 w 2740156"/>
                    <a:gd name="connsiteY2" fmla="*/ 555625 h 555625"/>
                    <a:gd name="connsiteX3" fmla="*/ 2549525 w 2740156"/>
                    <a:gd name="connsiteY3" fmla="*/ 485775 h 555625"/>
                    <a:gd name="connsiteX4" fmla="*/ 2552700 w 2740156"/>
                    <a:gd name="connsiteY4" fmla="*/ 142875 h 555625"/>
                    <a:gd name="connsiteX5" fmla="*/ 1606550 w 2740156"/>
                    <a:gd name="connsiteY5" fmla="*/ 0 h 555625"/>
                    <a:gd name="connsiteX6" fmla="*/ 6350 w 2740156"/>
                    <a:gd name="connsiteY6" fmla="*/ 38100 h 555625"/>
                    <a:gd name="connsiteX7" fmla="*/ 3175 w 2740156"/>
                    <a:gd name="connsiteY7" fmla="*/ 76200 h 555625"/>
                    <a:gd name="connsiteX8" fmla="*/ 463550 w 2740156"/>
                    <a:gd name="connsiteY8" fmla="*/ 244475 h 555625"/>
                    <a:gd name="connsiteX9" fmla="*/ 2495550 w 2740156"/>
                    <a:gd name="connsiteY9" fmla="*/ 206375 h 555625"/>
                    <a:gd name="connsiteX10" fmla="*/ 2479675 w 2740156"/>
                    <a:gd name="connsiteY10" fmla="*/ 425450 h 555625"/>
                    <a:gd name="connsiteX11" fmla="*/ 473075 w 2740156"/>
                    <a:gd name="connsiteY11" fmla="*/ 492125 h 555625"/>
                    <a:gd name="connsiteX12" fmla="*/ 47625 w 2740156"/>
                    <a:gd name="connsiteY12" fmla="*/ 244475 h 555625"/>
                    <a:gd name="connsiteX0" fmla="*/ 47625 w 2646925"/>
                    <a:gd name="connsiteY0" fmla="*/ 244475 h 555625"/>
                    <a:gd name="connsiteX1" fmla="*/ 0 w 2646925"/>
                    <a:gd name="connsiteY1" fmla="*/ 292100 h 555625"/>
                    <a:gd name="connsiteX2" fmla="*/ 447675 w 2646925"/>
                    <a:gd name="connsiteY2" fmla="*/ 555625 h 555625"/>
                    <a:gd name="connsiteX3" fmla="*/ 2549525 w 2646925"/>
                    <a:gd name="connsiteY3" fmla="*/ 485775 h 555625"/>
                    <a:gd name="connsiteX4" fmla="*/ 2552700 w 2646925"/>
                    <a:gd name="connsiteY4" fmla="*/ 142875 h 555625"/>
                    <a:gd name="connsiteX5" fmla="*/ 1606550 w 2646925"/>
                    <a:gd name="connsiteY5" fmla="*/ 0 h 555625"/>
                    <a:gd name="connsiteX6" fmla="*/ 6350 w 2646925"/>
                    <a:gd name="connsiteY6" fmla="*/ 38100 h 555625"/>
                    <a:gd name="connsiteX7" fmla="*/ 3175 w 2646925"/>
                    <a:gd name="connsiteY7" fmla="*/ 76200 h 555625"/>
                    <a:gd name="connsiteX8" fmla="*/ 463550 w 2646925"/>
                    <a:gd name="connsiteY8" fmla="*/ 244475 h 555625"/>
                    <a:gd name="connsiteX9" fmla="*/ 2495550 w 2646925"/>
                    <a:gd name="connsiteY9" fmla="*/ 206375 h 555625"/>
                    <a:gd name="connsiteX10" fmla="*/ 2479675 w 2646925"/>
                    <a:gd name="connsiteY10" fmla="*/ 425450 h 555625"/>
                    <a:gd name="connsiteX11" fmla="*/ 473075 w 2646925"/>
                    <a:gd name="connsiteY11" fmla="*/ 492125 h 555625"/>
                    <a:gd name="connsiteX12" fmla="*/ 47625 w 2646925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24625 w 2608121"/>
                    <a:gd name="connsiteY0" fmla="*/ 244475 h 555625"/>
                    <a:gd name="connsiteX1" fmla="*/ 8750 w 2608121"/>
                    <a:gd name="connsiteY1" fmla="*/ 292100 h 555625"/>
                    <a:gd name="connsiteX2" fmla="*/ 456425 w 2608121"/>
                    <a:gd name="connsiteY2" fmla="*/ 555625 h 555625"/>
                    <a:gd name="connsiteX3" fmla="*/ 2558275 w 2608121"/>
                    <a:gd name="connsiteY3" fmla="*/ 485775 h 555625"/>
                    <a:gd name="connsiteX4" fmla="*/ 2561450 w 2608121"/>
                    <a:gd name="connsiteY4" fmla="*/ 142875 h 555625"/>
                    <a:gd name="connsiteX5" fmla="*/ 1615300 w 2608121"/>
                    <a:gd name="connsiteY5" fmla="*/ 0 h 555625"/>
                    <a:gd name="connsiteX6" fmla="*/ 15100 w 2608121"/>
                    <a:gd name="connsiteY6" fmla="*/ 38100 h 555625"/>
                    <a:gd name="connsiteX7" fmla="*/ 11925 w 2608121"/>
                    <a:gd name="connsiteY7" fmla="*/ 76200 h 555625"/>
                    <a:gd name="connsiteX8" fmla="*/ 472300 w 2608121"/>
                    <a:gd name="connsiteY8" fmla="*/ 244475 h 555625"/>
                    <a:gd name="connsiteX9" fmla="*/ 2478900 w 2608121"/>
                    <a:gd name="connsiteY9" fmla="*/ 209550 h 555625"/>
                    <a:gd name="connsiteX10" fmla="*/ 2488425 w 2608121"/>
                    <a:gd name="connsiteY10" fmla="*/ 425450 h 555625"/>
                    <a:gd name="connsiteX11" fmla="*/ 481825 w 2608121"/>
                    <a:gd name="connsiteY11" fmla="*/ 492125 h 555625"/>
                    <a:gd name="connsiteX12" fmla="*/ 24625 w 2608121"/>
                    <a:gd name="connsiteY12" fmla="*/ 244475 h 555625"/>
                    <a:gd name="connsiteX0" fmla="*/ 20208 w 2622754"/>
                    <a:gd name="connsiteY0" fmla="*/ 244475 h 555625"/>
                    <a:gd name="connsiteX1" fmla="*/ 23383 w 2622754"/>
                    <a:gd name="connsiteY1" fmla="*/ 292100 h 555625"/>
                    <a:gd name="connsiteX2" fmla="*/ 471058 w 2622754"/>
                    <a:gd name="connsiteY2" fmla="*/ 555625 h 555625"/>
                    <a:gd name="connsiteX3" fmla="*/ 2572908 w 2622754"/>
                    <a:gd name="connsiteY3" fmla="*/ 485775 h 555625"/>
                    <a:gd name="connsiteX4" fmla="*/ 2576083 w 2622754"/>
                    <a:gd name="connsiteY4" fmla="*/ 142875 h 555625"/>
                    <a:gd name="connsiteX5" fmla="*/ 1629933 w 2622754"/>
                    <a:gd name="connsiteY5" fmla="*/ 0 h 555625"/>
                    <a:gd name="connsiteX6" fmla="*/ 29733 w 2622754"/>
                    <a:gd name="connsiteY6" fmla="*/ 38100 h 555625"/>
                    <a:gd name="connsiteX7" fmla="*/ 26558 w 2622754"/>
                    <a:gd name="connsiteY7" fmla="*/ 76200 h 555625"/>
                    <a:gd name="connsiteX8" fmla="*/ 486933 w 2622754"/>
                    <a:gd name="connsiteY8" fmla="*/ 244475 h 555625"/>
                    <a:gd name="connsiteX9" fmla="*/ 2493533 w 2622754"/>
                    <a:gd name="connsiteY9" fmla="*/ 209550 h 555625"/>
                    <a:gd name="connsiteX10" fmla="*/ 2503058 w 2622754"/>
                    <a:gd name="connsiteY10" fmla="*/ 425450 h 555625"/>
                    <a:gd name="connsiteX11" fmla="*/ 496458 w 2622754"/>
                    <a:gd name="connsiteY11" fmla="*/ 492125 h 555625"/>
                    <a:gd name="connsiteX12" fmla="*/ 20208 w 2622754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63500 w 2599371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85775 w 2599371"/>
                    <a:gd name="connsiteY11" fmla="*/ 488950 h 555625"/>
                    <a:gd name="connsiteX12" fmla="*/ 63500 w 2599371"/>
                    <a:gd name="connsiteY12" fmla="*/ 244475 h 555625"/>
                    <a:gd name="connsiteX0" fmla="*/ 96355 w 2632226"/>
                    <a:gd name="connsiteY0" fmla="*/ 244475 h 555625"/>
                    <a:gd name="connsiteX1" fmla="*/ 36030 w 2632226"/>
                    <a:gd name="connsiteY1" fmla="*/ 247650 h 555625"/>
                    <a:gd name="connsiteX2" fmla="*/ 32855 w 2632226"/>
                    <a:gd name="connsiteY2" fmla="*/ 292100 h 555625"/>
                    <a:gd name="connsiteX3" fmla="*/ 480530 w 2632226"/>
                    <a:gd name="connsiteY3" fmla="*/ 555625 h 555625"/>
                    <a:gd name="connsiteX4" fmla="*/ 2582380 w 2632226"/>
                    <a:gd name="connsiteY4" fmla="*/ 485775 h 555625"/>
                    <a:gd name="connsiteX5" fmla="*/ 2585555 w 2632226"/>
                    <a:gd name="connsiteY5" fmla="*/ 142875 h 555625"/>
                    <a:gd name="connsiteX6" fmla="*/ 1639405 w 2632226"/>
                    <a:gd name="connsiteY6" fmla="*/ 0 h 555625"/>
                    <a:gd name="connsiteX7" fmla="*/ 39205 w 2632226"/>
                    <a:gd name="connsiteY7" fmla="*/ 38100 h 555625"/>
                    <a:gd name="connsiteX8" fmla="*/ 36030 w 2632226"/>
                    <a:gd name="connsiteY8" fmla="*/ 76200 h 555625"/>
                    <a:gd name="connsiteX9" fmla="*/ 496405 w 2632226"/>
                    <a:gd name="connsiteY9" fmla="*/ 244475 h 555625"/>
                    <a:gd name="connsiteX10" fmla="*/ 2503005 w 2632226"/>
                    <a:gd name="connsiteY10" fmla="*/ 209550 h 555625"/>
                    <a:gd name="connsiteX11" fmla="*/ 2512530 w 2632226"/>
                    <a:gd name="connsiteY11" fmla="*/ 425450 h 555625"/>
                    <a:gd name="connsiteX12" fmla="*/ 518630 w 2632226"/>
                    <a:gd name="connsiteY12" fmla="*/ 488950 h 555625"/>
                    <a:gd name="connsiteX13" fmla="*/ 96355 w 2632226"/>
                    <a:gd name="connsiteY13" fmla="*/ 244475 h 555625"/>
                    <a:gd name="connsiteX0" fmla="*/ 105580 w 2641451"/>
                    <a:gd name="connsiteY0" fmla="*/ 244475 h 555625"/>
                    <a:gd name="connsiteX1" fmla="*/ 19061 w 2641451"/>
                    <a:gd name="connsiteY1" fmla="*/ 226218 h 555625"/>
                    <a:gd name="connsiteX2" fmla="*/ 42080 w 2641451"/>
                    <a:gd name="connsiteY2" fmla="*/ 292100 h 555625"/>
                    <a:gd name="connsiteX3" fmla="*/ 489755 w 2641451"/>
                    <a:gd name="connsiteY3" fmla="*/ 555625 h 555625"/>
                    <a:gd name="connsiteX4" fmla="*/ 2591605 w 2641451"/>
                    <a:gd name="connsiteY4" fmla="*/ 485775 h 555625"/>
                    <a:gd name="connsiteX5" fmla="*/ 2594780 w 2641451"/>
                    <a:gd name="connsiteY5" fmla="*/ 142875 h 555625"/>
                    <a:gd name="connsiteX6" fmla="*/ 1648630 w 2641451"/>
                    <a:gd name="connsiteY6" fmla="*/ 0 h 555625"/>
                    <a:gd name="connsiteX7" fmla="*/ 48430 w 2641451"/>
                    <a:gd name="connsiteY7" fmla="*/ 38100 h 555625"/>
                    <a:gd name="connsiteX8" fmla="*/ 45255 w 2641451"/>
                    <a:gd name="connsiteY8" fmla="*/ 76200 h 555625"/>
                    <a:gd name="connsiteX9" fmla="*/ 505630 w 2641451"/>
                    <a:gd name="connsiteY9" fmla="*/ 244475 h 555625"/>
                    <a:gd name="connsiteX10" fmla="*/ 2512230 w 2641451"/>
                    <a:gd name="connsiteY10" fmla="*/ 209550 h 555625"/>
                    <a:gd name="connsiteX11" fmla="*/ 2521755 w 2641451"/>
                    <a:gd name="connsiteY11" fmla="*/ 425450 h 555625"/>
                    <a:gd name="connsiteX12" fmla="*/ 527855 w 2641451"/>
                    <a:gd name="connsiteY12" fmla="*/ 488950 h 555625"/>
                    <a:gd name="connsiteX13" fmla="*/ 105580 w 2641451"/>
                    <a:gd name="connsiteY13" fmla="*/ 244475 h 555625"/>
                    <a:gd name="connsiteX0" fmla="*/ 100036 w 2635907"/>
                    <a:gd name="connsiteY0" fmla="*/ 244475 h 555625"/>
                    <a:gd name="connsiteX1" fmla="*/ 27804 w 2635907"/>
                    <a:gd name="connsiteY1" fmla="*/ 266699 h 555625"/>
                    <a:gd name="connsiteX2" fmla="*/ 36536 w 2635907"/>
                    <a:gd name="connsiteY2" fmla="*/ 292100 h 555625"/>
                    <a:gd name="connsiteX3" fmla="*/ 484211 w 2635907"/>
                    <a:gd name="connsiteY3" fmla="*/ 555625 h 555625"/>
                    <a:gd name="connsiteX4" fmla="*/ 2586061 w 2635907"/>
                    <a:gd name="connsiteY4" fmla="*/ 485775 h 555625"/>
                    <a:gd name="connsiteX5" fmla="*/ 2589236 w 2635907"/>
                    <a:gd name="connsiteY5" fmla="*/ 142875 h 555625"/>
                    <a:gd name="connsiteX6" fmla="*/ 1643086 w 2635907"/>
                    <a:gd name="connsiteY6" fmla="*/ 0 h 555625"/>
                    <a:gd name="connsiteX7" fmla="*/ 42886 w 2635907"/>
                    <a:gd name="connsiteY7" fmla="*/ 38100 h 555625"/>
                    <a:gd name="connsiteX8" fmla="*/ 39711 w 2635907"/>
                    <a:gd name="connsiteY8" fmla="*/ 76200 h 555625"/>
                    <a:gd name="connsiteX9" fmla="*/ 500086 w 2635907"/>
                    <a:gd name="connsiteY9" fmla="*/ 244475 h 555625"/>
                    <a:gd name="connsiteX10" fmla="*/ 2506686 w 2635907"/>
                    <a:gd name="connsiteY10" fmla="*/ 209550 h 555625"/>
                    <a:gd name="connsiteX11" fmla="*/ 2516211 w 2635907"/>
                    <a:gd name="connsiteY11" fmla="*/ 425450 h 555625"/>
                    <a:gd name="connsiteX12" fmla="*/ 522311 w 2635907"/>
                    <a:gd name="connsiteY12" fmla="*/ 488950 h 555625"/>
                    <a:gd name="connsiteX13" fmla="*/ 100036 w 2635907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98616 w 2634487"/>
                    <a:gd name="connsiteY0" fmla="*/ 244475 h 555625"/>
                    <a:gd name="connsiteX1" fmla="*/ 16859 w 2634487"/>
                    <a:gd name="connsiteY1" fmla="*/ 226218 h 555625"/>
                    <a:gd name="connsiteX2" fmla="*/ 35116 w 2634487"/>
                    <a:gd name="connsiteY2" fmla="*/ 292100 h 555625"/>
                    <a:gd name="connsiteX3" fmla="*/ 482791 w 2634487"/>
                    <a:gd name="connsiteY3" fmla="*/ 555625 h 555625"/>
                    <a:gd name="connsiteX4" fmla="*/ 2584641 w 2634487"/>
                    <a:gd name="connsiteY4" fmla="*/ 485775 h 555625"/>
                    <a:gd name="connsiteX5" fmla="*/ 2587816 w 2634487"/>
                    <a:gd name="connsiteY5" fmla="*/ 142875 h 555625"/>
                    <a:gd name="connsiteX6" fmla="*/ 1641666 w 2634487"/>
                    <a:gd name="connsiteY6" fmla="*/ 0 h 555625"/>
                    <a:gd name="connsiteX7" fmla="*/ 41466 w 2634487"/>
                    <a:gd name="connsiteY7" fmla="*/ 38100 h 555625"/>
                    <a:gd name="connsiteX8" fmla="*/ 38291 w 2634487"/>
                    <a:gd name="connsiteY8" fmla="*/ 76200 h 555625"/>
                    <a:gd name="connsiteX9" fmla="*/ 498666 w 2634487"/>
                    <a:gd name="connsiteY9" fmla="*/ 244475 h 555625"/>
                    <a:gd name="connsiteX10" fmla="*/ 2505266 w 2634487"/>
                    <a:gd name="connsiteY10" fmla="*/ 209550 h 555625"/>
                    <a:gd name="connsiteX11" fmla="*/ 2514791 w 2634487"/>
                    <a:gd name="connsiteY11" fmla="*/ 425450 h 555625"/>
                    <a:gd name="connsiteX12" fmla="*/ 520891 w 2634487"/>
                    <a:gd name="connsiteY12" fmla="*/ 488950 h 555625"/>
                    <a:gd name="connsiteX13" fmla="*/ 98616 w 2634487"/>
                    <a:gd name="connsiteY13" fmla="*/ 244475 h 555625"/>
                    <a:gd name="connsiteX0" fmla="*/ 81757 w 2617628"/>
                    <a:gd name="connsiteY0" fmla="*/ 244475 h 555625"/>
                    <a:gd name="connsiteX1" fmla="*/ 0 w 2617628"/>
                    <a:gd name="connsiteY1" fmla="*/ 226218 h 555625"/>
                    <a:gd name="connsiteX2" fmla="*/ 18257 w 2617628"/>
                    <a:gd name="connsiteY2" fmla="*/ 292100 h 555625"/>
                    <a:gd name="connsiteX3" fmla="*/ 465932 w 2617628"/>
                    <a:gd name="connsiteY3" fmla="*/ 555625 h 555625"/>
                    <a:gd name="connsiteX4" fmla="*/ 2567782 w 2617628"/>
                    <a:gd name="connsiteY4" fmla="*/ 485775 h 555625"/>
                    <a:gd name="connsiteX5" fmla="*/ 2570957 w 2617628"/>
                    <a:gd name="connsiteY5" fmla="*/ 142875 h 555625"/>
                    <a:gd name="connsiteX6" fmla="*/ 1624807 w 2617628"/>
                    <a:gd name="connsiteY6" fmla="*/ 0 h 555625"/>
                    <a:gd name="connsiteX7" fmla="*/ 24607 w 2617628"/>
                    <a:gd name="connsiteY7" fmla="*/ 38100 h 555625"/>
                    <a:gd name="connsiteX8" fmla="*/ 21432 w 2617628"/>
                    <a:gd name="connsiteY8" fmla="*/ 76200 h 555625"/>
                    <a:gd name="connsiteX9" fmla="*/ 481807 w 2617628"/>
                    <a:gd name="connsiteY9" fmla="*/ 244475 h 555625"/>
                    <a:gd name="connsiteX10" fmla="*/ 2488407 w 2617628"/>
                    <a:gd name="connsiteY10" fmla="*/ 209550 h 555625"/>
                    <a:gd name="connsiteX11" fmla="*/ 2497932 w 2617628"/>
                    <a:gd name="connsiteY11" fmla="*/ 425450 h 555625"/>
                    <a:gd name="connsiteX12" fmla="*/ 504032 w 2617628"/>
                    <a:gd name="connsiteY12" fmla="*/ 488950 h 555625"/>
                    <a:gd name="connsiteX13" fmla="*/ 81757 w 2617628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9844 w 2603340"/>
                    <a:gd name="connsiteY7" fmla="*/ 33337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0955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603340" h="555625">
                      <a:moveTo>
                        <a:pt x="67469" y="244475"/>
                      </a:moveTo>
                      <a:cubicBezTo>
                        <a:pt x="66940" y="247651"/>
                        <a:pt x="46301" y="239713"/>
                        <a:pt x="0" y="242887"/>
                      </a:cubicBezTo>
                      <a:cubicBezTo>
                        <a:pt x="6086" y="288924"/>
                        <a:pt x="-2116" y="262732"/>
                        <a:pt x="3969" y="292100"/>
                      </a:cubicBezTo>
                      <a:lnTo>
                        <a:pt x="451644" y="555625"/>
                      </a:lnTo>
                      <a:lnTo>
                        <a:pt x="2553494" y="485775"/>
                      </a:lnTo>
                      <a:cubicBezTo>
                        <a:pt x="2605352" y="396875"/>
                        <a:pt x="2631811" y="276225"/>
                        <a:pt x="2556669" y="142875"/>
                      </a:cubicBezTo>
                      <a:lnTo>
                        <a:pt x="1610519" y="0"/>
                      </a:lnTo>
                      <a:lnTo>
                        <a:pt x="10319" y="30955"/>
                      </a:lnTo>
                      <a:lnTo>
                        <a:pt x="7144" y="76200"/>
                      </a:lnTo>
                      <a:lnTo>
                        <a:pt x="467519" y="244475"/>
                      </a:lnTo>
                      <a:lnTo>
                        <a:pt x="2474119" y="209550"/>
                      </a:lnTo>
                      <a:cubicBezTo>
                        <a:pt x="2527565" y="280988"/>
                        <a:pt x="2515923" y="346075"/>
                        <a:pt x="2483644" y="425450"/>
                      </a:cubicBezTo>
                      <a:lnTo>
                        <a:pt x="489744" y="488950"/>
                      </a:lnTo>
                      <a:lnTo>
                        <a:pt x="67469" y="244475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026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9" name="Freeform 28">
                  <a:extLst>
                    <a:ext uri="{FF2B5EF4-FFF2-40B4-BE49-F238E27FC236}">
                      <a16:creationId xmlns="" xmlns:a16="http://schemas.microsoft.com/office/drawing/2014/main" id="{FA682260-64ED-4EBF-BB39-C2BC429B7ABB}"/>
                    </a:ext>
                  </a:extLst>
                </p:cNvPr>
                <p:cNvSpPr/>
                <p:nvPr/>
              </p:nvSpPr>
              <p:spPr>
                <a:xfrm>
                  <a:off x="3695702" y="3233738"/>
                  <a:ext cx="2458684" cy="383382"/>
                </a:xfrm>
                <a:custGeom>
                  <a:avLst/>
                  <a:gdLst>
                    <a:gd name="connsiteX0" fmla="*/ 7144 w 2424113"/>
                    <a:gd name="connsiteY0" fmla="*/ 0 h 378619"/>
                    <a:gd name="connsiteX1" fmla="*/ 0 w 2424113"/>
                    <a:gd name="connsiteY1" fmla="*/ 130969 h 378619"/>
                    <a:gd name="connsiteX2" fmla="*/ 431007 w 2424113"/>
                    <a:gd name="connsiteY2" fmla="*/ 378619 h 378619"/>
                    <a:gd name="connsiteX3" fmla="*/ 2424113 w 2424113"/>
                    <a:gd name="connsiteY3" fmla="*/ 304800 h 378619"/>
                    <a:gd name="connsiteX4" fmla="*/ 2414588 w 2424113"/>
                    <a:gd name="connsiteY4" fmla="*/ 109538 h 378619"/>
                    <a:gd name="connsiteX5" fmla="*/ 428625 w 2424113"/>
                    <a:gd name="connsiteY5" fmla="*/ 150019 h 378619"/>
                    <a:gd name="connsiteX6" fmla="*/ 7144 w 2424113"/>
                    <a:gd name="connsiteY6" fmla="*/ 0 h 378619"/>
                    <a:gd name="connsiteX0" fmla="*/ 7144 w 2436996"/>
                    <a:gd name="connsiteY0" fmla="*/ 0 h 378619"/>
                    <a:gd name="connsiteX1" fmla="*/ 0 w 2436996"/>
                    <a:gd name="connsiteY1" fmla="*/ 130969 h 378619"/>
                    <a:gd name="connsiteX2" fmla="*/ 431007 w 2436996"/>
                    <a:gd name="connsiteY2" fmla="*/ 378619 h 378619"/>
                    <a:gd name="connsiteX3" fmla="*/ 2424113 w 2436996"/>
                    <a:gd name="connsiteY3" fmla="*/ 304800 h 378619"/>
                    <a:gd name="connsiteX4" fmla="*/ 2414588 w 2436996"/>
                    <a:gd name="connsiteY4" fmla="*/ 109538 h 378619"/>
                    <a:gd name="connsiteX5" fmla="*/ 428625 w 2436996"/>
                    <a:gd name="connsiteY5" fmla="*/ 150019 h 378619"/>
                    <a:gd name="connsiteX6" fmla="*/ 7144 w 2436996"/>
                    <a:gd name="connsiteY6" fmla="*/ 0 h 378619"/>
                    <a:gd name="connsiteX0" fmla="*/ 7144 w 2448855"/>
                    <a:gd name="connsiteY0" fmla="*/ 0 h 378619"/>
                    <a:gd name="connsiteX1" fmla="*/ 0 w 2448855"/>
                    <a:gd name="connsiteY1" fmla="*/ 130969 h 378619"/>
                    <a:gd name="connsiteX2" fmla="*/ 431007 w 2448855"/>
                    <a:gd name="connsiteY2" fmla="*/ 378619 h 378619"/>
                    <a:gd name="connsiteX3" fmla="*/ 2424113 w 2448855"/>
                    <a:gd name="connsiteY3" fmla="*/ 304800 h 378619"/>
                    <a:gd name="connsiteX4" fmla="*/ 2414588 w 2448855"/>
                    <a:gd name="connsiteY4" fmla="*/ 109538 h 378619"/>
                    <a:gd name="connsiteX5" fmla="*/ 428625 w 2448855"/>
                    <a:gd name="connsiteY5" fmla="*/ 150019 h 378619"/>
                    <a:gd name="connsiteX6" fmla="*/ 7144 w 2448855"/>
                    <a:gd name="connsiteY6" fmla="*/ 0 h 378619"/>
                    <a:gd name="connsiteX0" fmla="*/ 7144 w 2444270"/>
                    <a:gd name="connsiteY0" fmla="*/ 0 h 378619"/>
                    <a:gd name="connsiteX1" fmla="*/ 0 w 2444270"/>
                    <a:gd name="connsiteY1" fmla="*/ 130969 h 378619"/>
                    <a:gd name="connsiteX2" fmla="*/ 431007 w 2444270"/>
                    <a:gd name="connsiteY2" fmla="*/ 378619 h 378619"/>
                    <a:gd name="connsiteX3" fmla="*/ 2414588 w 2444270"/>
                    <a:gd name="connsiteY3" fmla="*/ 314325 h 378619"/>
                    <a:gd name="connsiteX4" fmla="*/ 2414588 w 2444270"/>
                    <a:gd name="connsiteY4" fmla="*/ 109538 h 378619"/>
                    <a:gd name="connsiteX5" fmla="*/ 428625 w 2444270"/>
                    <a:gd name="connsiteY5" fmla="*/ 150019 h 378619"/>
                    <a:gd name="connsiteX6" fmla="*/ 7144 w 2444270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28625 w 2446779"/>
                    <a:gd name="connsiteY5" fmla="*/ 150019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2913 w 2446779"/>
                    <a:gd name="connsiteY5" fmla="*/ 142875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5294 w 2446779"/>
                    <a:gd name="connsiteY5" fmla="*/ 135731 h 378619"/>
                    <a:gd name="connsiteX6" fmla="*/ 7144 w 2446779"/>
                    <a:gd name="connsiteY6" fmla="*/ 0 h 378619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14287 w 2451541"/>
                    <a:gd name="connsiteY0" fmla="*/ 0 h 385763"/>
                    <a:gd name="connsiteX1" fmla="*/ 0 w 2451541"/>
                    <a:gd name="connsiteY1" fmla="*/ 145257 h 385763"/>
                    <a:gd name="connsiteX2" fmla="*/ 435769 w 2451541"/>
                    <a:gd name="connsiteY2" fmla="*/ 385763 h 385763"/>
                    <a:gd name="connsiteX3" fmla="*/ 2419350 w 2451541"/>
                    <a:gd name="connsiteY3" fmla="*/ 321469 h 385763"/>
                    <a:gd name="connsiteX4" fmla="*/ 2419350 w 2451541"/>
                    <a:gd name="connsiteY4" fmla="*/ 107157 h 385763"/>
                    <a:gd name="connsiteX5" fmla="*/ 450056 w 2451541"/>
                    <a:gd name="connsiteY5" fmla="*/ 142875 h 385763"/>
                    <a:gd name="connsiteX6" fmla="*/ 14287 w 2451541"/>
                    <a:gd name="connsiteY6" fmla="*/ 0 h 385763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11905 w 2458684"/>
                    <a:gd name="connsiteY0" fmla="*/ 0 h 383382"/>
                    <a:gd name="connsiteX1" fmla="*/ 0 w 2458684"/>
                    <a:gd name="connsiteY1" fmla="*/ 138114 h 383382"/>
                    <a:gd name="connsiteX2" fmla="*/ 442912 w 2458684"/>
                    <a:gd name="connsiteY2" fmla="*/ 383382 h 383382"/>
                    <a:gd name="connsiteX3" fmla="*/ 2426493 w 2458684"/>
                    <a:gd name="connsiteY3" fmla="*/ 319088 h 383382"/>
                    <a:gd name="connsiteX4" fmla="*/ 2426493 w 2458684"/>
                    <a:gd name="connsiteY4" fmla="*/ 104776 h 383382"/>
                    <a:gd name="connsiteX5" fmla="*/ 457199 w 2458684"/>
                    <a:gd name="connsiteY5" fmla="*/ 140494 h 383382"/>
                    <a:gd name="connsiteX6" fmla="*/ 11905 w 2458684"/>
                    <a:gd name="connsiteY6" fmla="*/ 0 h 383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8684" h="383382">
                      <a:moveTo>
                        <a:pt x="11905" y="0"/>
                      </a:moveTo>
                      <a:cubicBezTo>
                        <a:pt x="25399" y="53182"/>
                        <a:pt x="19843" y="123033"/>
                        <a:pt x="0" y="138114"/>
                      </a:cubicBezTo>
                      <a:lnTo>
                        <a:pt x="442912" y="383382"/>
                      </a:lnTo>
                      <a:lnTo>
                        <a:pt x="2426493" y="319088"/>
                      </a:lnTo>
                      <a:cubicBezTo>
                        <a:pt x="2466181" y="277813"/>
                        <a:pt x="2472531" y="174625"/>
                        <a:pt x="2426493" y="104776"/>
                      </a:cubicBezTo>
                      <a:lnTo>
                        <a:pt x="457199" y="140494"/>
                      </a:lnTo>
                      <a:lnTo>
                        <a:pt x="11905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2026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96F85BB2-FB72-4106-A80E-8EC54D4E390F}"/>
                </a:ext>
              </a:extLst>
            </p:cNvPr>
            <p:cNvSpPr/>
            <p:nvPr/>
          </p:nvSpPr>
          <p:spPr>
            <a:xfrm>
              <a:off x="668085" y="4549042"/>
              <a:ext cx="3954836" cy="1217858"/>
            </a:xfrm>
            <a:custGeom>
              <a:avLst/>
              <a:gdLst>
                <a:gd name="connsiteX0" fmla="*/ 2940786 w 5876925"/>
                <a:gd name="connsiteY0" fmla="*/ 1810802 h 1809750"/>
                <a:gd name="connsiteX1" fmla="*/ 265213 w 5876925"/>
                <a:gd name="connsiteY1" fmla="*/ 1810802 h 1809750"/>
                <a:gd name="connsiteX2" fmla="*/ 10896 w 5876925"/>
                <a:gd name="connsiteY2" fmla="*/ 1631732 h 1809750"/>
                <a:gd name="connsiteX3" fmla="*/ 54711 w 5876925"/>
                <a:gd name="connsiteY3" fmla="*/ 1386940 h 1809750"/>
                <a:gd name="connsiteX4" fmla="*/ 1051978 w 5876925"/>
                <a:gd name="connsiteY4" fmla="*/ 88682 h 1809750"/>
                <a:gd name="connsiteX5" fmla="*/ 1066266 w 5876925"/>
                <a:gd name="connsiteY5" fmla="*/ 69632 h 1809750"/>
                <a:gd name="connsiteX6" fmla="*/ 1208188 w 5876925"/>
                <a:gd name="connsiteY6" fmla="*/ 99 h 1809750"/>
                <a:gd name="connsiteX7" fmla="*/ 3893286 w 5876925"/>
                <a:gd name="connsiteY7" fmla="*/ 18197 h 1809750"/>
                <a:gd name="connsiteX8" fmla="*/ 4812448 w 5876925"/>
                <a:gd name="connsiteY8" fmla="*/ 24864 h 1809750"/>
                <a:gd name="connsiteX9" fmla="*/ 4868646 w 5876925"/>
                <a:gd name="connsiteY9" fmla="*/ 61059 h 1809750"/>
                <a:gd name="connsiteX10" fmla="*/ 4895316 w 5876925"/>
                <a:gd name="connsiteY10" fmla="*/ 105827 h 1809750"/>
                <a:gd name="connsiteX11" fmla="*/ 5849721 w 5876925"/>
                <a:gd name="connsiteY11" fmla="*/ 1482190 h 1809750"/>
                <a:gd name="connsiteX12" fmla="*/ 5862103 w 5876925"/>
                <a:gd name="connsiteY12" fmla="*/ 1672690 h 1809750"/>
                <a:gd name="connsiteX13" fmla="*/ 5635408 w 5876925"/>
                <a:gd name="connsiteY13" fmla="*/ 1810802 h 1809750"/>
                <a:gd name="connsiteX14" fmla="*/ 5287746 w 5876925"/>
                <a:gd name="connsiteY14" fmla="*/ 1810802 h 1809750"/>
                <a:gd name="connsiteX15" fmla="*/ 2940786 w 5876925"/>
                <a:gd name="connsiteY15" fmla="*/ 1810802 h 1809750"/>
                <a:gd name="connsiteX16" fmla="*/ 714793 w 5876925"/>
                <a:gd name="connsiteY16" fmla="*/ 760194 h 1809750"/>
                <a:gd name="connsiteX17" fmla="*/ 5211546 w 5876925"/>
                <a:gd name="connsiteY17" fmla="*/ 760194 h 1809750"/>
                <a:gd name="connsiteX18" fmla="*/ 5184876 w 5876925"/>
                <a:gd name="connsiteY18" fmla="*/ 717332 h 1809750"/>
                <a:gd name="connsiteX19" fmla="*/ 4838166 w 5876925"/>
                <a:gd name="connsiteY19" fmla="*/ 217269 h 1809750"/>
                <a:gd name="connsiteX20" fmla="*/ 4760061 w 5876925"/>
                <a:gd name="connsiteY20" fmla="*/ 177264 h 1809750"/>
                <a:gd name="connsiteX21" fmla="*/ 1142466 w 5876925"/>
                <a:gd name="connsiteY21" fmla="*/ 173454 h 1809750"/>
                <a:gd name="connsiteX22" fmla="*/ 1069123 w 5876925"/>
                <a:gd name="connsiteY22" fmla="*/ 211554 h 1809750"/>
                <a:gd name="connsiteX23" fmla="*/ 739558 w 5876925"/>
                <a:gd name="connsiteY23" fmla="*/ 718284 h 1809750"/>
                <a:gd name="connsiteX24" fmla="*/ 714793 w 5876925"/>
                <a:gd name="connsiteY24" fmla="*/ 760194 h 1809750"/>
                <a:gd name="connsiteX25" fmla="*/ 3505618 w 5876925"/>
                <a:gd name="connsiteY25" fmla="*/ 1132622 h 1809750"/>
                <a:gd name="connsiteX26" fmla="*/ 3443706 w 5876925"/>
                <a:gd name="connsiteY26" fmla="*/ 870684 h 1809750"/>
                <a:gd name="connsiteX27" fmla="*/ 3407511 w 5876925"/>
                <a:gd name="connsiteY27" fmla="*/ 851634 h 1809750"/>
                <a:gd name="connsiteX28" fmla="*/ 3255111 w 5876925"/>
                <a:gd name="connsiteY28" fmla="*/ 850682 h 1809750"/>
                <a:gd name="connsiteX29" fmla="*/ 2546451 w 5876925"/>
                <a:gd name="connsiteY29" fmla="*/ 854492 h 1809750"/>
                <a:gd name="connsiteX30" fmla="*/ 2495016 w 5876925"/>
                <a:gd name="connsiteY30" fmla="*/ 872589 h 1809750"/>
                <a:gd name="connsiteX31" fmla="*/ 2435008 w 5876925"/>
                <a:gd name="connsiteY31" fmla="*/ 1131669 h 1809750"/>
                <a:gd name="connsiteX32" fmla="*/ 3505618 w 5876925"/>
                <a:gd name="connsiteY32" fmla="*/ 1132622 h 1809750"/>
                <a:gd name="connsiteX33" fmla="*/ 2922688 w 5876925"/>
                <a:gd name="connsiteY33" fmla="*/ 1231682 h 1809750"/>
                <a:gd name="connsiteX34" fmla="*/ 2491206 w 5876925"/>
                <a:gd name="connsiteY34" fmla="*/ 1231682 h 1809750"/>
                <a:gd name="connsiteX35" fmla="*/ 2494063 w 5876925"/>
                <a:gd name="connsiteY35" fmla="*/ 1199297 h 1809750"/>
                <a:gd name="connsiteX36" fmla="*/ 2496921 w 5876925"/>
                <a:gd name="connsiteY36" fmla="*/ 1168817 h 1809750"/>
                <a:gd name="connsiteX37" fmla="*/ 2435008 w 5876925"/>
                <a:gd name="connsiteY37" fmla="*/ 1250732 h 1809750"/>
                <a:gd name="connsiteX38" fmla="*/ 3478948 w 5876925"/>
                <a:gd name="connsiteY38" fmla="*/ 1250732 h 1809750"/>
                <a:gd name="connsiteX39" fmla="*/ 3409416 w 5876925"/>
                <a:gd name="connsiteY39" fmla="*/ 1170722 h 1809750"/>
                <a:gd name="connsiteX40" fmla="*/ 3413226 w 5876925"/>
                <a:gd name="connsiteY40" fmla="*/ 1234540 h 1809750"/>
                <a:gd name="connsiteX41" fmla="*/ 2990316 w 5876925"/>
                <a:gd name="connsiteY41" fmla="*/ 1234540 h 1809750"/>
                <a:gd name="connsiteX42" fmla="*/ 2986506 w 5876925"/>
                <a:gd name="connsiteY42" fmla="*/ 1167865 h 1809750"/>
                <a:gd name="connsiteX43" fmla="*/ 2928403 w 5876925"/>
                <a:gd name="connsiteY43" fmla="*/ 1167865 h 1809750"/>
                <a:gd name="connsiteX44" fmla="*/ 2922688 w 5876925"/>
                <a:gd name="connsiteY44" fmla="*/ 1231682 h 1809750"/>
                <a:gd name="connsiteX45" fmla="*/ 4566703 w 5876925"/>
                <a:gd name="connsiteY45" fmla="*/ 1389797 h 1809750"/>
                <a:gd name="connsiteX46" fmla="*/ 4764823 w 5876925"/>
                <a:gd name="connsiteY46" fmla="*/ 1389797 h 1809750"/>
                <a:gd name="connsiteX47" fmla="*/ 4725771 w 5876925"/>
                <a:gd name="connsiteY47" fmla="*/ 1339315 h 1809750"/>
                <a:gd name="connsiteX48" fmla="*/ 4602898 w 5876925"/>
                <a:gd name="connsiteY48" fmla="*/ 1337409 h 1809750"/>
                <a:gd name="connsiteX49" fmla="*/ 4566703 w 5876925"/>
                <a:gd name="connsiteY49" fmla="*/ 1389797 h 1809750"/>
                <a:gd name="connsiteX50" fmla="*/ 1342491 w 5876925"/>
                <a:gd name="connsiteY50" fmla="*/ 1383129 h 1809750"/>
                <a:gd name="connsiteX51" fmla="*/ 1313916 w 5876925"/>
                <a:gd name="connsiteY51" fmla="*/ 1337409 h 1809750"/>
                <a:gd name="connsiteX52" fmla="*/ 1175803 w 5876925"/>
                <a:gd name="connsiteY52" fmla="*/ 1334552 h 1809750"/>
                <a:gd name="connsiteX53" fmla="*/ 1127226 w 5876925"/>
                <a:gd name="connsiteY53" fmla="*/ 1383129 h 1809750"/>
                <a:gd name="connsiteX54" fmla="*/ 1342491 w 5876925"/>
                <a:gd name="connsiteY54" fmla="*/ 1383129 h 1809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876925" h="1809750">
                  <a:moveTo>
                    <a:pt x="2940786" y="1810802"/>
                  </a:moveTo>
                  <a:cubicBezTo>
                    <a:pt x="2049246" y="1810802"/>
                    <a:pt x="1156753" y="1810802"/>
                    <a:pt x="265213" y="1810802"/>
                  </a:cubicBezTo>
                  <a:cubicBezTo>
                    <a:pt x="134721" y="1810802"/>
                    <a:pt x="35661" y="1745079"/>
                    <a:pt x="10896" y="1631732"/>
                  </a:cubicBezTo>
                  <a:cubicBezTo>
                    <a:pt x="-8154" y="1546959"/>
                    <a:pt x="-7202" y="1466949"/>
                    <a:pt x="54711" y="1386940"/>
                  </a:cubicBezTo>
                  <a:cubicBezTo>
                    <a:pt x="390943" y="956409"/>
                    <a:pt x="720508" y="522069"/>
                    <a:pt x="1051978" y="88682"/>
                  </a:cubicBezTo>
                  <a:cubicBezTo>
                    <a:pt x="1056741" y="82014"/>
                    <a:pt x="1064361" y="76299"/>
                    <a:pt x="1066266" y="69632"/>
                  </a:cubicBezTo>
                  <a:cubicBezTo>
                    <a:pt x="1088173" y="-5616"/>
                    <a:pt x="1145323" y="99"/>
                    <a:pt x="1208188" y="99"/>
                  </a:cubicBezTo>
                  <a:cubicBezTo>
                    <a:pt x="2103538" y="7719"/>
                    <a:pt x="2997936" y="12482"/>
                    <a:pt x="3893286" y="18197"/>
                  </a:cubicBezTo>
                  <a:cubicBezTo>
                    <a:pt x="4199991" y="20102"/>
                    <a:pt x="4505743" y="22959"/>
                    <a:pt x="4812448" y="24864"/>
                  </a:cubicBezTo>
                  <a:cubicBezTo>
                    <a:pt x="4841976" y="24864"/>
                    <a:pt x="4859121" y="32484"/>
                    <a:pt x="4868646" y="61059"/>
                  </a:cubicBezTo>
                  <a:cubicBezTo>
                    <a:pt x="4874361" y="77252"/>
                    <a:pt x="4885791" y="91539"/>
                    <a:pt x="4895316" y="105827"/>
                  </a:cubicBezTo>
                  <a:cubicBezTo>
                    <a:pt x="5213451" y="564932"/>
                    <a:pt x="5529681" y="1024989"/>
                    <a:pt x="5849721" y="1482190"/>
                  </a:cubicBezTo>
                  <a:cubicBezTo>
                    <a:pt x="5896393" y="1548865"/>
                    <a:pt x="5893536" y="1607920"/>
                    <a:pt x="5862103" y="1672690"/>
                  </a:cubicBezTo>
                  <a:cubicBezTo>
                    <a:pt x="5817336" y="1766034"/>
                    <a:pt x="5737326" y="1808897"/>
                    <a:pt x="5635408" y="1810802"/>
                  </a:cubicBezTo>
                  <a:cubicBezTo>
                    <a:pt x="5519203" y="1811754"/>
                    <a:pt x="5403951" y="1810802"/>
                    <a:pt x="5287746" y="1810802"/>
                  </a:cubicBezTo>
                  <a:cubicBezTo>
                    <a:pt x="4505743" y="1810802"/>
                    <a:pt x="3722788" y="1810802"/>
                    <a:pt x="2940786" y="1810802"/>
                  </a:cubicBezTo>
                  <a:close/>
                  <a:moveTo>
                    <a:pt x="714793" y="760194"/>
                  </a:moveTo>
                  <a:cubicBezTo>
                    <a:pt x="2214981" y="760194"/>
                    <a:pt x="3709453" y="760194"/>
                    <a:pt x="5211546" y="760194"/>
                  </a:cubicBezTo>
                  <a:cubicBezTo>
                    <a:pt x="5199164" y="740192"/>
                    <a:pt x="5193448" y="728762"/>
                    <a:pt x="5184876" y="717332"/>
                  </a:cubicBezTo>
                  <a:cubicBezTo>
                    <a:pt x="5069623" y="550644"/>
                    <a:pt x="4952466" y="384909"/>
                    <a:pt x="4838166" y="217269"/>
                  </a:cubicBezTo>
                  <a:cubicBezTo>
                    <a:pt x="4817211" y="186789"/>
                    <a:pt x="4795303" y="177264"/>
                    <a:pt x="4760061" y="177264"/>
                  </a:cubicBezTo>
                  <a:cubicBezTo>
                    <a:pt x="3554196" y="177264"/>
                    <a:pt x="2348331" y="175359"/>
                    <a:pt x="1142466" y="173454"/>
                  </a:cubicBezTo>
                  <a:cubicBezTo>
                    <a:pt x="1109128" y="173454"/>
                    <a:pt x="1088173" y="182027"/>
                    <a:pt x="1069123" y="211554"/>
                  </a:cubicBezTo>
                  <a:cubicBezTo>
                    <a:pt x="960538" y="381099"/>
                    <a:pt x="849096" y="549692"/>
                    <a:pt x="739558" y="718284"/>
                  </a:cubicBezTo>
                  <a:cubicBezTo>
                    <a:pt x="730986" y="731619"/>
                    <a:pt x="724318" y="744954"/>
                    <a:pt x="714793" y="760194"/>
                  </a:cubicBezTo>
                  <a:close/>
                  <a:moveTo>
                    <a:pt x="3505618" y="1132622"/>
                  </a:moveTo>
                  <a:cubicBezTo>
                    <a:pt x="3484663" y="1042134"/>
                    <a:pt x="3465613" y="955457"/>
                    <a:pt x="3443706" y="870684"/>
                  </a:cubicBezTo>
                  <a:cubicBezTo>
                    <a:pt x="3441801" y="862112"/>
                    <a:pt x="3419893" y="852587"/>
                    <a:pt x="3407511" y="851634"/>
                  </a:cubicBezTo>
                  <a:cubicBezTo>
                    <a:pt x="3357028" y="849729"/>
                    <a:pt x="3306546" y="850682"/>
                    <a:pt x="3255111" y="850682"/>
                  </a:cubicBezTo>
                  <a:cubicBezTo>
                    <a:pt x="3018891" y="851634"/>
                    <a:pt x="2782671" y="852587"/>
                    <a:pt x="2546451" y="854492"/>
                  </a:cubicBezTo>
                  <a:cubicBezTo>
                    <a:pt x="2528353" y="854492"/>
                    <a:pt x="2497873" y="862112"/>
                    <a:pt x="2495016" y="872589"/>
                  </a:cubicBezTo>
                  <a:cubicBezTo>
                    <a:pt x="2472156" y="956409"/>
                    <a:pt x="2455011" y="1041182"/>
                    <a:pt x="2435008" y="1131669"/>
                  </a:cubicBezTo>
                  <a:cubicBezTo>
                    <a:pt x="2794101" y="1132622"/>
                    <a:pt x="3145573" y="1132622"/>
                    <a:pt x="3505618" y="1132622"/>
                  </a:cubicBezTo>
                  <a:close/>
                  <a:moveTo>
                    <a:pt x="2922688" y="1231682"/>
                  </a:moveTo>
                  <a:cubicBezTo>
                    <a:pt x="2776003" y="1231682"/>
                    <a:pt x="2634081" y="1231682"/>
                    <a:pt x="2491206" y="1231682"/>
                  </a:cubicBezTo>
                  <a:cubicBezTo>
                    <a:pt x="2492158" y="1218347"/>
                    <a:pt x="2493111" y="1208822"/>
                    <a:pt x="2494063" y="1199297"/>
                  </a:cubicBezTo>
                  <a:cubicBezTo>
                    <a:pt x="2495016" y="1188819"/>
                    <a:pt x="2495968" y="1178342"/>
                    <a:pt x="2496921" y="1168817"/>
                  </a:cubicBezTo>
                  <a:cubicBezTo>
                    <a:pt x="2438818" y="1161197"/>
                    <a:pt x="2432151" y="1169769"/>
                    <a:pt x="2435008" y="1250732"/>
                  </a:cubicBezTo>
                  <a:cubicBezTo>
                    <a:pt x="2782671" y="1250732"/>
                    <a:pt x="3130333" y="1250732"/>
                    <a:pt x="3478948" y="1250732"/>
                  </a:cubicBezTo>
                  <a:cubicBezTo>
                    <a:pt x="3483711" y="1167865"/>
                    <a:pt x="3474186" y="1157387"/>
                    <a:pt x="3409416" y="1170722"/>
                  </a:cubicBezTo>
                  <a:cubicBezTo>
                    <a:pt x="3410368" y="1191677"/>
                    <a:pt x="3412273" y="1213584"/>
                    <a:pt x="3413226" y="1234540"/>
                  </a:cubicBezTo>
                  <a:cubicBezTo>
                    <a:pt x="3270351" y="1234540"/>
                    <a:pt x="3130333" y="1234540"/>
                    <a:pt x="2990316" y="1234540"/>
                  </a:cubicBezTo>
                  <a:cubicBezTo>
                    <a:pt x="2989363" y="1208822"/>
                    <a:pt x="2988411" y="1188819"/>
                    <a:pt x="2986506" y="1167865"/>
                  </a:cubicBezTo>
                  <a:cubicBezTo>
                    <a:pt x="2965551" y="1167865"/>
                    <a:pt x="2947453" y="1167865"/>
                    <a:pt x="2928403" y="1167865"/>
                  </a:cubicBezTo>
                  <a:cubicBezTo>
                    <a:pt x="2925546" y="1189772"/>
                    <a:pt x="2923641" y="1208822"/>
                    <a:pt x="2922688" y="1231682"/>
                  </a:cubicBezTo>
                  <a:close/>
                  <a:moveTo>
                    <a:pt x="4566703" y="1389797"/>
                  </a:moveTo>
                  <a:cubicBezTo>
                    <a:pt x="4634331" y="1389797"/>
                    <a:pt x="4700053" y="1389797"/>
                    <a:pt x="4764823" y="1389797"/>
                  </a:cubicBezTo>
                  <a:cubicBezTo>
                    <a:pt x="4771491" y="1353602"/>
                    <a:pt x="4759108" y="1338362"/>
                    <a:pt x="4725771" y="1339315"/>
                  </a:cubicBezTo>
                  <a:cubicBezTo>
                    <a:pt x="4684813" y="1340267"/>
                    <a:pt x="4643856" y="1340267"/>
                    <a:pt x="4602898" y="1337409"/>
                  </a:cubicBezTo>
                  <a:cubicBezTo>
                    <a:pt x="4563846" y="1335504"/>
                    <a:pt x="4556226" y="1353602"/>
                    <a:pt x="4566703" y="1389797"/>
                  </a:cubicBezTo>
                  <a:close/>
                  <a:moveTo>
                    <a:pt x="1342491" y="1383129"/>
                  </a:moveTo>
                  <a:cubicBezTo>
                    <a:pt x="1347253" y="1339315"/>
                    <a:pt x="1347253" y="1338362"/>
                    <a:pt x="1313916" y="1337409"/>
                  </a:cubicBezTo>
                  <a:cubicBezTo>
                    <a:pt x="1268196" y="1335504"/>
                    <a:pt x="1222476" y="1336457"/>
                    <a:pt x="1175803" y="1334552"/>
                  </a:cubicBezTo>
                  <a:cubicBezTo>
                    <a:pt x="1143418" y="1333599"/>
                    <a:pt x="1132941" y="1351697"/>
                    <a:pt x="1127226" y="1383129"/>
                  </a:cubicBezTo>
                  <a:cubicBezTo>
                    <a:pt x="1201521" y="1383129"/>
                    <a:pt x="1272006" y="1383129"/>
                    <a:pt x="1342491" y="1383129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="" xmlns:a16="http://schemas.microsoft.com/office/drawing/2014/main" id="{D28B84F7-E38C-4C45-97DF-B9E211E8B4F8}"/>
                </a:ext>
              </a:extLst>
            </p:cNvPr>
            <p:cNvSpPr/>
            <p:nvPr/>
          </p:nvSpPr>
          <p:spPr>
            <a:xfrm>
              <a:off x="1331139" y="4697381"/>
              <a:ext cx="2652368" cy="333742"/>
            </a:xfrm>
            <a:custGeom>
              <a:avLst/>
              <a:gdLst>
                <a:gd name="connsiteX0" fmla="*/ 2048566 w 2652368"/>
                <a:gd name="connsiteY0" fmla="*/ 278539 h 333742"/>
                <a:gd name="connsiteX1" fmla="*/ 2127406 w 2652368"/>
                <a:gd name="connsiteY1" fmla="*/ 281182 h 333742"/>
                <a:gd name="connsiteX2" fmla="*/ 2162660 w 2652368"/>
                <a:gd name="connsiteY2" fmla="*/ 321564 h 333742"/>
                <a:gd name="connsiteX3" fmla="*/ 2156250 w 2652368"/>
                <a:gd name="connsiteY3" fmla="*/ 331178 h 333742"/>
                <a:gd name="connsiteX4" fmla="*/ 1996006 w 2652368"/>
                <a:gd name="connsiteY4" fmla="*/ 329256 h 333742"/>
                <a:gd name="connsiteX5" fmla="*/ 1963316 w 2652368"/>
                <a:gd name="connsiteY5" fmla="*/ 286951 h 333742"/>
                <a:gd name="connsiteX6" fmla="*/ 1969726 w 2652368"/>
                <a:gd name="connsiteY6" fmla="*/ 279260 h 333742"/>
                <a:gd name="connsiteX7" fmla="*/ 2048566 w 2652368"/>
                <a:gd name="connsiteY7" fmla="*/ 278539 h 333742"/>
                <a:gd name="connsiteX8" fmla="*/ 517269 w 2652368"/>
                <a:gd name="connsiteY8" fmla="*/ 277977 h 333742"/>
                <a:gd name="connsiteX9" fmla="*/ 622390 w 2652368"/>
                <a:gd name="connsiteY9" fmla="*/ 277977 h 333742"/>
                <a:gd name="connsiteX10" fmla="*/ 565984 w 2652368"/>
                <a:gd name="connsiteY10" fmla="*/ 333101 h 333742"/>
                <a:gd name="connsiteX11" fmla="*/ 461504 w 2652368"/>
                <a:gd name="connsiteY11" fmla="*/ 333101 h 333742"/>
                <a:gd name="connsiteX12" fmla="*/ 517269 w 2652368"/>
                <a:gd name="connsiteY12" fmla="*/ 277977 h 333742"/>
                <a:gd name="connsiteX13" fmla="*/ 353819 w 2652368"/>
                <a:gd name="connsiteY13" fmla="*/ 277977 h 333742"/>
                <a:gd name="connsiteX14" fmla="*/ 458299 w 2652368"/>
                <a:gd name="connsiteY14" fmla="*/ 277977 h 333742"/>
                <a:gd name="connsiteX15" fmla="*/ 393560 w 2652368"/>
                <a:gd name="connsiteY15" fmla="*/ 333742 h 333742"/>
                <a:gd name="connsiteX16" fmla="*/ 291645 w 2652368"/>
                <a:gd name="connsiteY16" fmla="*/ 333742 h 333742"/>
                <a:gd name="connsiteX17" fmla="*/ 353819 w 2652368"/>
                <a:gd name="connsiteY17" fmla="*/ 277977 h 333742"/>
                <a:gd name="connsiteX18" fmla="*/ 1709408 w 2652368"/>
                <a:gd name="connsiteY18" fmla="*/ 277898 h 333742"/>
                <a:gd name="connsiteX19" fmla="*/ 1776791 w 2652368"/>
                <a:gd name="connsiteY19" fmla="*/ 280541 h 333742"/>
                <a:gd name="connsiteX20" fmla="*/ 1803712 w 2652368"/>
                <a:gd name="connsiteY20" fmla="*/ 320282 h 333742"/>
                <a:gd name="connsiteX21" fmla="*/ 1796661 w 2652368"/>
                <a:gd name="connsiteY21" fmla="*/ 331819 h 333742"/>
                <a:gd name="connsiteX22" fmla="*/ 1663979 w 2652368"/>
                <a:gd name="connsiteY22" fmla="*/ 329897 h 333742"/>
                <a:gd name="connsiteX23" fmla="*/ 1633853 w 2652368"/>
                <a:gd name="connsiteY23" fmla="*/ 278619 h 333742"/>
                <a:gd name="connsiteX24" fmla="*/ 1709408 w 2652368"/>
                <a:gd name="connsiteY24" fmla="*/ 277898 h 333742"/>
                <a:gd name="connsiteX25" fmla="*/ 2225797 w 2652368"/>
                <a:gd name="connsiteY25" fmla="*/ 277657 h 333742"/>
                <a:gd name="connsiteX26" fmla="*/ 2291497 w 2652368"/>
                <a:gd name="connsiteY26" fmla="*/ 280541 h 333742"/>
                <a:gd name="connsiteX27" fmla="*/ 2325469 w 2652368"/>
                <a:gd name="connsiteY27" fmla="*/ 320923 h 333742"/>
                <a:gd name="connsiteX28" fmla="*/ 2319700 w 2652368"/>
                <a:gd name="connsiteY28" fmla="*/ 330537 h 333742"/>
                <a:gd name="connsiteX29" fmla="*/ 2193427 w 2652368"/>
                <a:gd name="connsiteY29" fmla="*/ 328615 h 333742"/>
                <a:gd name="connsiteX30" fmla="*/ 2153687 w 2652368"/>
                <a:gd name="connsiteY30" fmla="*/ 288874 h 333742"/>
                <a:gd name="connsiteX31" fmla="*/ 2160097 w 2652368"/>
                <a:gd name="connsiteY31" fmla="*/ 278618 h 333742"/>
                <a:gd name="connsiteX32" fmla="*/ 2225797 w 2652368"/>
                <a:gd name="connsiteY32" fmla="*/ 277657 h 333742"/>
                <a:gd name="connsiteX33" fmla="*/ 2545325 w 2652368"/>
                <a:gd name="connsiteY33" fmla="*/ 277416 h 333742"/>
                <a:gd name="connsiteX34" fmla="*/ 2608782 w 2652368"/>
                <a:gd name="connsiteY34" fmla="*/ 280541 h 333742"/>
                <a:gd name="connsiteX35" fmla="*/ 2652368 w 2652368"/>
                <a:gd name="connsiteY35" fmla="*/ 320282 h 333742"/>
                <a:gd name="connsiteX36" fmla="*/ 2647881 w 2652368"/>
                <a:gd name="connsiteY36" fmla="*/ 328614 h 333742"/>
                <a:gd name="connsiteX37" fmla="*/ 2511353 w 2652368"/>
                <a:gd name="connsiteY37" fmla="*/ 326691 h 333742"/>
                <a:gd name="connsiteX38" fmla="*/ 2474176 w 2652368"/>
                <a:gd name="connsiteY38" fmla="*/ 278618 h 333742"/>
                <a:gd name="connsiteX39" fmla="*/ 2545325 w 2652368"/>
                <a:gd name="connsiteY39" fmla="*/ 277416 h 333742"/>
                <a:gd name="connsiteX40" fmla="*/ 686487 w 2652368"/>
                <a:gd name="connsiteY40" fmla="*/ 277336 h 333742"/>
                <a:gd name="connsiteX41" fmla="*/ 787762 w 2652368"/>
                <a:gd name="connsiteY41" fmla="*/ 277336 h 333742"/>
                <a:gd name="connsiteX42" fmla="*/ 735202 w 2652368"/>
                <a:gd name="connsiteY42" fmla="*/ 333101 h 333742"/>
                <a:gd name="connsiteX43" fmla="*/ 627517 w 2652368"/>
                <a:gd name="connsiteY43" fmla="*/ 333101 h 333742"/>
                <a:gd name="connsiteX44" fmla="*/ 686487 w 2652368"/>
                <a:gd name="connsiteY44" fmla="*/ 277336 h 333742"/>
                <a:gd name="connsiteX45" fmla="*/ 69226 w 2652368"/>
                <a:gd name="connsiteY45" fmla="*/ 277336 h 333742"/>
                <a:gd name="connsiteX46" fmla="*/ 290363 w 2652368"/>
                <a:gd name="connsiteY46" fmla="*/ 277336 h 333742"/>
                <a:gd name="connsiteX47" fmla="*/ 230111 w 2652368"/>
                <a:gd name="connsiteY47" fmla="*/ 333101 h 333742"/>
                <a:gd name="connsiteX48" fmla="*/ 31408 w 2652368"/>
                <a:gd name="connsiteY48" fmla="*/ 333101 h 333742"/>
                <a:gd name="connsiteX49" fmla="*/ 0 w 2652368"/>
                <a:gd name="connsiteY49" fmla="*/ 331819 h 333742"/>
                <a:gd name="connsiteX50" fmla="*/ 69226 w 2652368"/>
                <a:gd name="connsiteY50" fmla="*/ 277336 h 333742"/>
                <a:gd name="connsiteX51" fmla="*/ 1870534 w 2652368"/>
                <a:gd name="connsiteY51" fmla="*/ 277016 h 333742"/>
                <a:gd name="connsiteX52" fmla="*/ 1935112 w 2652368"/>
                <a:gd name="connsiteY52" fmla="*/ 279900 h 333742"/>
                <a:gd name="connsiteX53" fmla="*/ 1969084 w 2652368"/>
                <a:gd name="connsiteY53" fmla="*/ 320922 h 333742"/>
                <a:gd name="connsiteX54" fmla="*/ 1963315 w 2652368"/>
                <a:gd name="connsiteY54" fmla="*/ 329896 h 333742"/>
                <a:gd name="connsiteX55" fmla="*/ 1827428 w 2652368"/>
                <a:gd name="connsiteY55" fmla="*/ 327974 h 333742"/>
                <a:gd name="connsiteX56" fmla="*/ 1797302 w 2652368"/>
                <a:gd name="connsiteY56" fmla="*/ 277977 h 333742"/>
                <a:gd name="connsiteX57" fmla="*/ 1870534 w 2652368"/>
                <a:gd name="connsiteY57" fmla="*/ 277016 h 333742"/>
                <a:gd name="connsiteX58" fmla="*/ 2384278 w 2652368"/>
                <a:gd name="connsiteY58" fmla="*/ 276775 h 333742"/>
                <a:gd name="connsiteX59" fmla="*/ 2444048 w 2652368"/>
                <a:gd name="connsiteY59" fmla="*/ 279900 h 333742"/>
                <a:gd name="connsiteX60" fmla="*/ 2490200 w 2652368"/>
                <a:gd name="connsiteY60" fmla="*/ 318999 h 333742"/>
                <a:gd name="connsiteX61" fmla="*/ 2484430 w 2652368"/>
                <a:gd name="connsiteY61" fmla="*/ 329255 h 333742"/>
                <a:gd name="connsiteX62" fmla="*/ 2349825 w 2652368"/>
                <a:gd name="connsiteY62" fmla="*/ 327332 h 333742"/>
                <a:gd name="connsiteX63" fmla="*/ 2316494 w 2652368"/>
                <a:gd name="connsiteY63" fmla="*/ 286310 h 333742"/>
                <a:gd name="connsiteX64" fmla="*/ 2323545 w 2652368"/>
                <a:gd name="connsiteY64" fmla="*/ 277977 h 333742"/>
                <a:gd name="connsiteX65" fmla="*/ 2384278 w 2652368"/>
                <a:gd name="connsiteY65" fmla="*/ 276775 h 333742"/>
                <a:gd name="connsiteX66" fmla="*/ 848655 w 2652368"/>
                <a:gd name="connsiteY66" fmla="*/ 276695 h 333742"/>
                <a:gd name="connsiteX67" fmla="*/ 1588985 w 2652368"/>
                <a:gd name="connsiteY67" fmla="*/ 277337 h 333742"/>
                <a:gd name="connsiteX68" fmla="*/ 1630007 w 2652368"/>
                <a:gd name="connsiteY68" fmla="*/ 329897 h 333742"/>
                <a:gd name="connsiteX69" fmla="*/ 799941 w 2652368"/>
                <a:gd name="connsiteY69" fmla="*/ 329897 h 333742"/>
                <a:gd name="connsiteX70" fmla="*/ 848655 w 2652368"/>
                <a:gd name="connsiteY70" fmla="*/ 276695 h 333742"/>
                <a:gd name="connsiteX71" fmla="*/ 1376820 w 2652368"/>
                <a:gd name="connsiteY71" fmla="*/ 216444 h 333742"/>
                <a:gd name="connsiteX72" fmla="*/ 1522963 w 2652368"/>
                <a:gd name="connsiteY72" fmla="*/ 216444 h 333742"/>
                <a:gd name="connsiteX73" fmla="*/ 1530655 w 2652368"/>
                <a:gd name="connsiteY73" fmla="*/ 263235 h 333742"/>
                <a:gd name="connsiteX74" fmla="*/ 1396049 w 2652368"/>
                <a:gd name="connsiteY74" fmla="*/ 261312 h 333742"/>
                <a:gd name="connsiteX75" fmla="*/ 1376820 w 2652368"/>
                <a:gd name="connsiteY75" fmla="*/ 216444 h 333742"/>
                <a:gd name="connsiteX76" fmla="*/ 1768377 w 2652368"/>
                <a:gd name="connsiteY76" fmla="*/ 215322 h 333742"/>
                <a:gd name="connsiteX77" fmla="*/ 1835119 w 2652368"/>
                <a:gd name="connsiteY77" fmla="*/ 217726 h 333742"/>
                <a:gd name="connsiteX78" fmla="*/ 1856913 w 2652368"/>
                <a:gd name="connsiteY78" fmla="*/ 263876 h 333742"/>
                <a:gd name="connsiteX79" fmla="*/ 1728717 w 2652368"/>
                <a:gd name="connsiteY79" fmla="*/ 261953 h 333742"/>
                <a:gd name="connsiteX80" fmla="*/ 1694745 w 2652368"/>
                <a:gd name="connsiteY80" fmla="*/ 227982 h 333742"/>
                <a:gd name="connsiteX81" fmla="*/ 1701155 w 2652368"/>
                <a:gd name="connsiteY81" fmla="*/ 215803 h 333742"/>
                <a:gd name="connsiteX82" fmla="*/ 1768377 w 2652368"/>
                <a:gd name="connsiteY82" fmla="*/ 215322 h 333742"/>
                <a:gd name="connsiteX83" fmla="*/ 2508708 w 2652368"/>
                <a:gd name="connsiteY83" fmla="*/ 214841 h 333742"/>
                <a:gd name="connsiteX84" fmla="*/ 2570963 w 2652368"/>
                <a:gd name="connsiteY84" fmla="*/ 217726 h 333742"/>
                <a:gd name="connsiteX85" fmla="*/ 2610063 w 2652368"/>
                <a:gd name="connsiteY85" fmla="*/ 254261 h 333742"/>
                <a:gd name="connsiteX86" fmla="*/ 2604293 w 2652368"/>
                <a:gd name="connsiteY86" fmla="*/ 263875 h 333742"/>
                <a:gd name="connsiteX87" fmla="*/ 2481867 w 2652368"/>
                <a:gd name="connsiteY87" fmla="*/ 261952 h 333742"/>
                <a:gd name="connsiteX88" fmla="*/ 2441485 w 2652368"/>
                <a:gd name="connsiteY88" fmla="*/ 224776 h 333742"/>
                <a:gd name="connsiteX89" fmla="*/ 2445972 w 2652368"/>
                <a:gd name="connsiteY89" fmla="*/ 215802 h 333742"/>
                <a:gd name="connsiteX90" fmla="*/ 2508708 w 2652368"/>
                <a:gd name="connsiteY90" fmla="*/ 214841 h 333742"/>
                <a:gd name="connsiteX91" fmla="*/ 1545398 w 2652368"/>
                <a:gd name="connsiteY91" fmla="*/ 214521 h 333742"/>
                <a:gd name="connsiteX92" fmla="*/ 1666542 w 2652368"/>
                <a:gd name="connsiteY92" fmla="*/ 215161 h 333742"/>
                <a:gd name="connsiteX93" fmla="*/ 1690900 w 2652368"/>
                <a:gd name="connsiteY93" fmla="*/ 263875 h 333742"/>
                <a:gd name="connsiteX94" fmla="*/ 1562063 w 2652368"/>
                <a:gd name="connsiteY94" fmla="*/ 261953 h 333742"/>
                <a:gd name="connsiteX95" fmla="*/ 1536424 w 2652368"/>
                <a:gd name="connsiteY95" fmla="*/ 223494 h 333742"/>
                <a:gd name="connsiteX96" fmla="*/ 1545398 w 2652368"/>
                <a:gd name="connsiteY96" fmla="*/ 214521 h 333742"/>
                <a:gd name="connsiteX97" fmla="*/ 2351028 w 2652368"/>
                <a:gd name="connsiteY97" fmla="*/ 214200 h 333742"/>
                <a:gd name="connsiteX98" fmla="*/ 2412001 w 2652368"/>
                <a:gd name="connsiteY98" fmla="*/ 217085 h 333742"/>
                <a:gd name="connsiteX99" fmla="*/ 2449178 w 2652368"/>
                <a:gd name="connsiteY99" fmla="*/ 254260 h 333742"/>
                <a:gd name="connsiteX100" fmla="*/ 2443409 w 2652368"/>
                <a:gd name="connsiteY100" fmla="*/ 263875 h 333742"/>
                <a:gd name="connsiteX101" fmla="*/ 2322905 w 2652368"/>
                <a:gd name="connsiteY101" fmla="*/ 261953 h 333742"/>
                <a:gd name="connsiteX102" fmla="*/ 2283805 w 2652368"/>
                <a:gd name="connsiteY102" fmla="*/ 226058 h 333742"/>
                <a:gd name="connsiteX103" fmla="*/ 2289574 w 2652368"/>
                <a:gd name="connsiteY103" fmla="*/ 215161 h 333742"/>
                <a:gd name="connsiteX104" fmla="*/ 2351028 w 2652368"/>
                <a:gd name="connsiteY104" fmla="*/ 214200 h 333742"/>
                <a:gd name="connsiteX105" fmla="*/ 2136460 w 2652368"/>
                <a:gd name="connsiteY105" fmla="*/ 214040 h 333742"/>
                <a:gd name="connsiteX106" fmla="*/ 2251756 w 2652368"/>
                <a:gd name="connsiteY106" fmla="*/ 216444 h 333742"/>
                <a:gd name="connsiteX107" fmla="*/ 2290855 w 2652368"/>
                <a:gd name="connsiteY107" fmla="*/ 252979 h 333742"/>
                <a:gd name="connsiteX108" fmla="*/ 2285087 w 2652368"/>
                <a:gd name="connsiteY108" fmla="*/ 263876 h 333742"/>
                <a:gd name="connsiteX109" fmla="*/ 2203682 w 2652368"/>
                <a:gd name="connsiteY109" fmla="*/ 263876 h 333742"/>
                <a:gd name="connsiteX110" fmla="*/ 2069718 w 2652368"/>
                <a:gd name="connsiteY110" fmla="*/ 263876 h 333742"/>
                <a:gd name="connsiteX111" fmla="*/ 2019722 w 2652368"/>
                <a:gd name="connsiteY111" fmla="*/ 214521 h 333742"/>
                <a:gd name="connsiteX112" fmla="*/ 2136460 w 2652368"/>
                <a:gd name="connsiteY112" fmla="*/ 214040 h 333742"/>
                <a:gd name="connsiteX113" fmla="*/ 1288205 w 2652368"/>
                <a:gd name="connsiteY113" fmla="*/ 214040 h 333742"/>
                <a:gd name="connsiteX114" fmla="*/ 1353104 w 2652368"/>
                <a:gd name="connsiteY114" fmla="*/ 216444 h 333742"/>
                <a:gd name="connsiteX115" fmla="*/ 1374898 w 2652368"/>
                <a:gd name="connsiteY115" fmla="*/ 263876 h 333742"/>
                <a:gd name="connsiteX116" fmla="*/ 1238369 w 2652368"/>
                <a:gd name="connsiteY116" fmla="*/ 263235 h 333742"/>
                <a:gd name="connsiteX117" fmla="*/ 1220421 w 2652368"/>
                <a:gd name="connsiteY117" fmla="*/ 214521 h 333742"/>
                <a:gd name="connsiteX118" fmla="*/ 1288205 w 2652368"/>
                <a:gd name="connsiteY118" fmla="*/ 214040 h 333742"/>
                <a:gd name="connsiteX119" fmla="*/ 1100560 w 2652368"/>
                <a:gd name="connsiteY119" fmla="*/ 213880 h 333742"/>
                <a:gd name="connsiteX120" fmla="*/ 1200551 w 2652368"/>
                <a:gd name="connsiteY120" fmla="*/ 213880 h 333742"/>
                <a:gd name="connsiteX121" fmla="*/ 1164657 w 2652368"/>
                <a:gd name="connsiteY121" fmla="*/ 264517 h 333742"/>
                <a:gd name="connsiteX122" fmla="*/ 1060818 w 2652368"/>
                <a:gd name="connsiteY122" fmla="*/ 264517 h 333742"/>
                <a:gd name="connsiteX123" fmla="*/ 1100560 w 2652368"/>
                <a:gd name="connsiteY123" fmla="*/ 213880 h 333742"/>
                <a:gd name="connsiteX124" fmla="*/ 937110 w 2652368"/>
                <a:gd name="connsiteY124" fmla="*/ 213880 h 333742"/>
                <a:gd name="connsiteX125" fmla="*/ 1040948 w 2652368"/>
                <a:gd name="connsiteY125" fmla="*/ 213880 h 333742"/>
                <a:gd name="connsiteX126" fmla="*/ 1000567 w 2652368"/>
                <a:gd name="connsiteY126" fmla="*/ 263876 h 333742"/>
                <a:gd name="connsiteX127" fmla="*/ 899292 w 2652368"/>
                <a:gd name="connsiteY127" fmla="*/ 263876 h 333742"/>
                <a:gd name="connsiteX128" fmla="*/ 937110 w 2652368"/>
                <a:gd name="connsiteY128" fmla="*/ 213880 h 333742"/>
                <a:gd name="connsiteX129" fmla="*/ 778146 w 2652368"/>
                <a:gd name="connsiteY129" fmla="*/ 213880 h 333742"/>
                <a:gd name="connsiteX130" fmla="*/ 878780 w 2652368"/>
                <a:gd name="connsiteY130" fmla="*/ 213880 h 333742"/>
                <a:gd name="connsiteX131" fmla="*/ 840322 w 2652368"/>
                <a:gd name="connsiteY131" fmla="*/ 263876 h 333742"/>
                <a:gd name="connsiteX132" fmla="*/ 733278 w 2652368"/>
                <a:gd name="connsiteY132" fmla="*/ 263876 h 333742"/>
                <a:gd name="connsiteX133" fmla="*/ 778146 w 2652368"/>
                <a:gd name="connsiteY133" fmla="*/ 213880 h 333742"/>
                <a:gd name="connsiteX134" fmla="*/ 616620 w 2652368"/>
                <a:gd name="connsiteY134" fmla="*/ 213880 h 333742"/>
                <a:gd name="connsiteX135" fmla="*/ 721099 w 2652368"/>
                <a:gd name="connsiteY135" fmla="*/ 213880 h 333742"/>
                <a:gd name="connsiteX136" fmla="*/ 674308 w 2652368"/>
                <a:gd name="connsiteY136" fmla="*/ 263876 h 333742"/>
                <a:gd name="connsiteX137" fmla="*/ 569188 w 2652368"/>
                <a:gd name="connsiteY137" fmla="*/ 263876 h 333742"/>
                <a:gd name="connsiteX138" fmla="*/ 616620 w 2652368"/>
                <a:gd name="connsiteY138" fmla="*/ 213880 h 333742"/>
                <a:gd name="connsiteX139" fmla="*/ 455094 w 2652368"/>
                <a:gd name="connsiteY139" fmla="*/ 213880 h 333742"/>
                <a:gd name="connsiteX140" fmla="*/ 560215 w 2652368"/>
                <a:gd name="connsiteY140" fmla="*/ 213880 h 333742"/>
                <a:gd name="connsiteX141" fmla="*/ 508936 w 2652368"/>
                <a:gd name="connsiteY141" fmla="*/ 263876 h 333742"/>
                <a:gd name="connsiteX142" fmla="*/ 403816 w 2652368"/>
                <a:gd name="connsiteY142" fmla="*/ 263876 h 333742"/>
                <a:gd name="connsiteX143" fmla="*/ 455094 w 2652368"/>
                <a:gd name="connsiteY143" fmla="*/ 213880 h 333742"/>
                <a:gd name="connsiteX144" fmla="*/ 1923254 w 2652368"/>
                <a:gd name="connsiteY144" fmla="*/ 213559 h 333742"/>
                <a:gd name="connsiteX145" fmla="*/ 1985109 w 2652368"/>
                <a:gd name="connsiteY145" fmla="*/ 216443 h 333742"/>
                <a:gd name="connsiteX146" fmla="*/ 2017799 w 2652368"/>
                <a:gd name="connsiteY146" fmla="*/ 254261 h 333742"/>
                <a:gd name="connsiteX147" fmla="*/ 2009466 w 2652368"/>
                <a:gd name="connsiteY147" fmla="*/ 263875 h 333742"/>
                <a:gd name="connsiteX148" fmla="*/ 1888321 w 2652368"/>
                <a:gd name="connsiteY148" fmla="*/ 261953 h 333742"/>
                <a:gd name="connsiteX149" fmla="*/ 1854349 w 2652368"/>
                <a:gd name="connsiteY149" fmla="*/ 223494 h 333742"/>
                <a:gd name="connsiteX150" fmla="*/ 1861400 w 2652368"/>
                <a:gd name="connsiteY150" fmla="*/ 214520 h 333742"/>
                <a:gd name="connsiteX151" fmla="*/ 1923254 w 2652368"/>
                <a:gd name="connsiteY151" fmla="*/ 213559 h 333742"/>
                <a:gd name="connsiteX152" fmla="*/ 292926 w 2652368"/>
                <a:gd name="connsiteY152" fmla="*/ 212598 h 333742"/>
                <a:gd name="connsiteX153" fmla="*/ 398047 w 2652368"/>
                <a:gd name="connsiteY153" fmla="*/ 213239 h 333742"/>
                <a:gd name="connsiteX154" fmla="*/ 342282 w 2652368"/>
                <a:gd name="connsiteY154" fmla="*/ 263876 h 333742"/>
                <a:gd name="connsiteX155" fmla="*/ 236520 w 2652368"/>
                <a:gd name="connsiteY155" fmla="*/ 263876 h 333742"/>
                <a:gd name="connsiteX156" fmla="*/ 292926 w 2652368"/>
                <a:gd name="connsiteY156" fmla="*/ 212598 h 333742"/>
                <a:gd name="connsiteX157" fmla="*/ 109606 w 2652368"/>
                <a:gd name="connsiteY157" fmla="*/ 212597 h 333742"/>
                <a:gd name="connsiteX158" fmla="*/ 233956 w 2652368"/>
                <a:gd name="connsiteY158" fmla="*/ 213239 h 333742"/>
                <a:gd name="connsiteX159" fmla="*/ 179473 w 2652368"/>
                <a:gd name="connsiteY159" fmla="*/ 263235 h 333742"/>
                <a:gd name="connsiteX160" fmla="*/ 40381 w 2652368"/>
                <a:gd name="connsiteY160" fmla="*/ 263875 h 333742"/>
                <a:gd name="connsiteX161" fmla="*/ 109606 w 2652368"/>
                <a:gd name="connsiteY161" fmla="*/ 212597 h 333742"/>
                <a:gd name="connsiteX162" fmla="*/ 1309518 w 2652368"/>
                <a:gd name="connsiteY162" fmla="*/ 157473 h 333742"/>
                <a:gd name="connsiteX163" fmla="*/ 1444123 w 2652368"/>
                <a:gd name="connsiteY163" fmla="*/ 157473 h 333742"/>
                <a:gd name="connsiteX164" fmla="*/ 1450533 w 2652368"/>
                <a:gd name="connsiteY164" fmla="*/ 196574 h 333742"/>
                <a:gd name="connsiteX165" fmla="*/ 1309518 w 2652368"/>
                <a:gd name="connsiteY165" fmla="*/ 196574 h 333742"/>
                <a:gd name="connsiteX166" fmla="*/ 1309518 w 2652368"/>
                <a:gd name="connsiteY166" fmla="*/ 157473 h 333742"/>
                <a:gd name="connsiteX167" fmla="*/ 2473775 w 2652368"/>
                <a:gd name="connsiteY167" fmla="*/ 156753 h 333742"/>
                <a:gd name="connsiteX168" fmla="*/ 2535710 w 2652368"/>
                <a:gd name="connsiteY168" fmla="*/ 159396 h 333742"/>
                <a:gd name="connsiteX169" fmla="*/ 2573528 w 2652368"/>
                <a:gd name="connsiteY169" fmla="*/ 199779 h 333742"/>
                <a:gd name="connsiteX170" fmla="*/ 2441486 w 2652368"/>
                <a:gd name="connsiteY170" fmla="*/ 198497 h 333742"/>
                <a:gd name="connsiteX171" fmla="*/ 2408155 w 2652368"/>
                <a:gd name="connsiteY171" fmla="*/ 165806 h 333742"/>
                <a:gd name="connsiteX172" fmla="*/ 2411360 w 2652368"/>
                <a:gd name="connsiteY172" fmla="*/ 157474 h 333742"/>
                <a:gd name="connsiteX173" fmla="*/ 2473775 w 2652368"/>
                <a:gd name="connsiteY173" fmla="*/ 156753 h 333742"/>
                <a:gd name="connsiteX174" fmla="*/ 1679283 w 2652368"/>
                <a:gd name="connsiteY174" fmla="*/ 156352 h 333742"/>
                <a:gd name="connsiteX175" fmla="*/ 1741538 w 2652368"/>
                <a:gd name="connsiteY175" fmla="*/ 158756 h 333742"/>
                <a:gd name="connsiteX176" fmla="*/ 1767818 w 2652368"/>
                <a:gd name="connsiteY176" fmla="*/ 200420 h 333742"/>
                <a:gd name="connsiteX177" fmla="*/ 1637699 w 2652368"/>
                <a:gd name="connsiteY177" fmla="*/ 199138 h 333742"/>
                <a:gd name="connsiteX178" fmla="*/ 1610137 w 2652368"/>
                <a:gd name="connsiteY178" fmla="*/ 167088 h 333742"/>
                <a:gd name="connsiteX179" fmla="*/ 1616547 w 2652368"/>
                <a:gd name="connsiteY179" fmla="*/ 156833 h 333742"/>
                <a:gd name="connsiteX180" fmla="*/ 1679283 w 2652368"/>
                <a:gd name="connsiteY180" fmla="*/ 156352 h 333742"/>
                <a:gd name="connsiteX181" fmla="*/ 1831836 w 2652368"/>
                <a:gd name="connsiteY181" fmla="*/ 156112 h 333742"/>
                <a:gd name="connsiteX182" fmla="*/ 1892808 w 2652368"/>
                <a:gd name="connsiteY182" fmla="*/ 158755 h 333742"/>
                <a:gd name="connsiteX183" fmla="*/ 1919089 w 2652368"/>
                <a:gd name="connsiteY183" fmla="*/ 194009 h 333742"/>
                <a:gd name="connsiteX184" fmla="*/ 1909474 w 2652368"/>
                <a:gd name="connsiteY184" fmla="*/ 201059 h 333742"/>
                <a:gd name="connsiteX185" fmla="*/ 1811404 w 2652368"/>
                <a:gd name="connsiteY185" fmla="*/ 201059 h 333742"/>
                <a:gd name="connsiteX186" fmla="*/ 1770382 w 2652368"/>
                <a:gd name="connsiteY186" fmla="*/ 156833 h 333742"/>
                <a:gd name="connsiteX187" fmla="*/ 1831836 w 2652368"/>
                <a:gd name="connsiteY187" fmla="*/ 156112 h 333742"/>
                <a:gd name="connsiteX188" fmla="*/ 1525127 w 2652368"/>
                <a:gd name="connsiteY188" fmla="*/ 154830 h 333742"/>
                <a:gd name="connsiteX189" fmla="*/ 1585139 w 2652368"/>
                <a:gd name="connsiteY189" fmla="*/ 157473 h 333742"/>
                <a:gd name="connsiteX190" fmla="*/ 1610137 w 2652368"/>
                <a:gd name="connsiteY190" fmla="*/ 192086 h 333742"/>
                <a:gd name="connsiteX191" fmla="*/ 1603727 w 2652368"/>
                <a:gd name="connsiteY191" fmla="*/ 200419 h 333742"/>
                <a:gd name="connsiteX192" fmla="*/ 1480018 w 2652368"/>
                <a:gd name="connsiteY192" fmla="*/ 198495 h 333742"/>
                <a:gd name="connsiteX193" fmla="*/ 1456943 w 2652368"/>
                <a:gd name="connsiteY193" fmla="*/ 163883 h 333742"/>
                <a:gd name="connsiteX194" fmla="*/ 1464635 w 2652368"/>
                <a:gd name="connsiteY194" fmla="*/ 155551 h 333742"/>
                <a:gd name="connsiteX195" fmla="*/ 1525127 w 2652368"/>
                <a:gd name="connsiteY195" fmla="*/ 154830 h 333742"/>
                <a:gd name="connsiteX196" fmla="*/ 2131653 w 2652368"/>
                <a:gd name="connsiteY196" fmla="*/ 154509 h 333742"/>
                <a:gd name="connsiteX197" fmla="*/ 2188299 w 2652368"/>
                <a:gd name="connsiteY197" fmla="*/ 156832 h 333742"/>
                <a:gd name="connsiteX198" fmla="*/ 2228681 w 2652368"/>
                <a:gd name="connsiteY198" fmla="*/ 186958 h 333742"/>
                <a:gd name="connsiteX199" fmla="*/ 2223553 w 2652368"/>
                <a:gd name="connsiteY199" fmla="*/ 198496 h 333742"/>
                <a:gd name="connsiteX200" fmla="*/ 2093434 w 2652368"/>
                <a:gd name="connsiteY200" fmla="*/ 196573 h 333742"/>
                <a:gd name="connsiteX201" fmla="*/ 2067795 w 2652368"/>
                <a:gd name="connsiteY201" fmla="*/ 155550 h 333742"/>
                <a:gd name="connsiteX202" fmla="*/ 2131653 w 2652368"/>
                <a:gd name="connsiteY202" fmla="*/ 154509 h 333742"/>
                <a:gd name="connsiteX203" fmla="*/ 1981184 w 2652368"/>
                <a:gd name="connsiteY203" fmla="*/ 154509 h 333742"/>
                <a:gd name="connsiteX204" fmla="*/ 2037670 w 2652368"/>
                <a:gd name="connsiteY204" fmla="*/ 156832 h 333742"/>
                <a:gd name="connsiteX205" fmla="*/ 2074206 w 2652368"/>
                <a:gd name="connsiteY205" fmla="*/ 189521 h 333742"/>
                <a:gd name="connsiteX206" fmla="*/ 2067796 w 2652368"/>
                <a:gd name="connsiteY206" fmla="*/ 199777 h 333742"/>
                <a:gd name="connsiteX207" fmla="*/ 1945369 w 2652368"/>
                <a:gd name="connsiteY207" fmla="*/ 197854 h 333742"/>
                <a:gd name="connsiteX208" fmla="*/ 1916525 w 2652368"/>
                <a:gd name="connsiteY208" fmla="*/ 163883 h 333742"/>
                <a:gd name="connsiteX209" fmla="*/ 1924217 w 2652368"/>
                <a:gd name="connsiteY209" fmla="*/ 155550 h 333742"/>
                <a:gd name="connsiteX210" fmla="*/ 1981184 w 2652368"/>
                <a:gd name="connsiteY210" fmla="*/ 154509 h 333742"/>
                <a:gd name="connsiteX211" fmla="*/ 1190296 w 2652368"/>
                <a:gd name="connsiteY211" fmla="*/ 154268 h 333742"/>
                <a:gd name="connsiteX212" fmla="*/ 1257599 w 2652368"/>
                <a:gd name="connsiteY212" fmla="*/ 154910 h 333742"/>
                <a:gd name="connsiteX213" fmla="*/ 1289006 w 2652368"/>
                <a:gd name="connsiteY213" fmla="*/ 198496 h 333742"/>
                <a:gd name="connsiteX214" fmla="*/ 1156965 w 2652368"/>
                <a:gd name="connsiteY214" fmla="*/ 198496 h 333742"/>
                <a:gd name="connsiteX215" fmla="*/ 1190296 w 2652368"/>
                <a:gd name="connsiteY215" fmla="*/ 154268 h 333742"/>
                <a:gd name="connsiteX216" fmla="*/ 1039666 w 2652368"/>
                <a:gd name="connsiteY216" fmla="*/ 152987 h 333742"/>
                <a:gd name="connsiteX217" fmla="*/ 1122351 w 2652368"/>
                <a:gd name="connsiteY217" fmla="*/ 154909 h 333742"/>
                <a:gd name="connsiteX218" fmla="*/ 1137735 w 2652368"/>
                <a:gd name="connsiteY218" fmla="*/ 175420 h 333742"/>
                <a:gd name="connsiteX219" fmla="*/ 1121710 w 2652368"/>
                <a:gd name="connsiteY219" fmla="*/ 199137 h 333742"/>
                <a:gd name="connsiteX220" fmla="*/ 998002 w 2652368"/>
                <a:gd name="connsiteY220" fmla="*/ 200418 h 333742"/>
                <a:gd name="connsiteX221" fmla="*/ 1039666 w 2652368"/>
                <a:gd name="connsiteY221" fmla="*/ 152987 h 333742"/>
                <a:gd name="connsiteX222" fmla="*/ 879422 w 2652368"/>
                <a:gd name="connsiteY222" fmla="*/ 152987 h 333742"/>
                <a:gd name="connsiteX223" fmla="*/ 981978 w 2652368"/>
                <a:gd name="connsiteY223" fmla="*/ 152987 h 333742"/>
                <a:gd name="connsiteX224" fmla="*/ 945442 w 2652368"/>
                <a:gd name="connsiteY224" fmla="*/ 201701 h 333742"/>
                <a:gd name="connsiteX225" fmla="*/ 844168 w 2652368"/>
                <a:gd name="connsiteY225" fmla="*/ 201060 h 333742"/>
                <a:gd name="connsiteX226" fmla="*/ 879422 w 2652368"/>
                <a:gd name="connsiteY226" fmla="*/ 152987 h 333742"/>
                <a:gd name="connsiteX227" fmla="*/ 727509 w 2652368"/>
                <a:gd name="connsiteY227" fmla="*/ 152346 h 333742"/>
                <a:gd name="connsiteX228" fmla="*/ 828143 w 2652368"/>
                <a:gd name="connsiteY228" fmla="*/ 152988 h 333742"/>
                <a:gd name="connsiteX229" fmla="*/ 786479 w 2652368"/>
                <a:gd name="connsiteY229" fmla="*/ 201060 h 333742"/>
                <a:gd name="connsiteX230" fmla="*/ 684564 w 2652368"/>
                <a:gd name="connsiteY230" fmla="*/ 200419 h 333742"/>
                <a:gd name="connsiteX231" fmla="*/ 727509 w 2652368"/>
                <a:gd name="connsiteY231" fmla="*/ 152346 h 333742"/>
                <a:gd name="connsiteX232" fmla="*/ 136528 w 2652368"/>
                <a:gd name="connsiteY232" fmla="*/ 152346 h 333742"/>
                <a:gd name="connsiteX233" fmla="*/ 351896 w 2652368"/>
                <a:gd name="connsiteY233" fmla="*/ 152346 h 333742"/>
                <a:gd name="connsiteX234" fmla="*/ 295491 w 2652368"/>
                <a:gd name="connsiteY234" fmla="*/ 201060 h 333742"/>
                <a:gd name="connsiteX235" fmla="*/ 79481 w 2652368"/>
                <a:gd name="connsiteY235" fmla="*/ 200418 h 333742"/>
                <a:gd name="connsiteX236" fmla="*/ 136528 w 2652368"/>
                <a:gd name="connsiteY236" fmla="*/ 152346 h 333742"/>
                <a:gd name="connsiteX237" fmla="*/ 570471 w 2652368"/>
                <a:gd name="connsiteY237" fmla="*/ 151705 h 333742"/>
                <a:gd name="connsiteX238" fmla="*/ 673027 w 2652368"/>
                <a:gd name="connsiteY238" fmla="*/ 152346 h 333742"/>
                <a:gd name="connsiteX239" fmla="*/ 623671 w 2652368"/>
                <a:gd name="connsiteY239" fmla="*/ 200419 h 333742"/>
                <a:gd name="connsiteX240" fmla="*/ 523679 w 2652368"/>
                <a:gd name="connsiteY240" fmla="*/ 199778 h 333742"/>
                <a:gd name="connsiteX241" fmla="*/ 570471 w 2652368"/>
                <a:gd name="connsiteY241" fmla="*/ 151705 h 333742"/>
                <a:gd name="connsiteX242" fmla="*/ 415353 w 2652368"/>
                <a:gd name="connsiteY242" fmla="*/ 151704 h 333742"/>
                <a:gd name="connsiteX243" fmla="*/ 517910 w 2652368"/>
                <a:gd name="connsiteY243" fmla="*/ 152345 h 333742"/>
                <a:gd name="connsiteX244" fmla="*/ 467913 w 2652368"/>
                <a:gd name="connsiteY244" fmla="*/ 201059 h 333742"/>
                <a:gd name="connsiteX245" fmla="*/ 365357 w 2652368"/>
                <a:gd name="connsiteY245" fmla="*/ 200418 h 333742"/>
                <a:gd name="connsiteX246" fmla="*/ 415353 w 2652368"/>
                <a:gd name="connsiteY246" fmla="*/ 151704 h 333742"/>
                <a:gd name="connsiteX247" fmla="*/ 1239010 w 2652368"/>
                <a:gd name="connsiteY247" fmla="*/ 101067 h 333742"/>
                <a:gd name="connsiteX248" fmla="*/ 1370411 w 2652368"/>
                <a:gd name="connsiteY248" fmla="*/ 101067 h 333742"/>
                <a:gd name="connsiteX249" fmla="*/ 1372334 w 2652368"/>
                <a:gd name="connsiteY249" fmla="*/ 139526 h 333742"/>
                <a:gd name="connsiteX250" fmla="*/ 1239010 w 2652368"/>
                <a:gd name="connsiteY250" fmla="*/ 139526 h 333742"/>
                <a:gd name="connsiteX251" fmla="*/ 1239010 w 2652368"/>
                <a:gd name="connsiteY251" fmla="*/ 101067 h 333742"/>
                <a:gd name="connsiteX252" fmla="*/ 1088380 w 2652368"/>
                <a:gd name="connsiteY252" fmla="*/ 100426 h 333742"/>
                <a:gd name="connsiteX253" fmla="*/ 1220421 w 2652368"/>
                <a:gd name="connsiteY253" fmla="*/ 100426 h 333742"/>
                <a:gd name="connsiteX254" fmla="*/ 1220421 w 2652368"/>
                <a:gd name="connsiteY254" fmla="*/ 138885 h 333742"/>
                <a:gd name="connsiteX255" fmla="*/ 1083894 w 2652368"/>
                <a:gd name="connsiteY255" fmla="*/ 138885 h 333742"/>
                <a:gd name="connsiteX256" fmla="*/ 1088380 w 2652368"/>
                <a:gd name="connsiteY256" fmla="*/ 100426 h 333742"/>
                <a:gd name="connsiteX257" fmla="*/ 2437240 w 2652368"/>
                <a:gd name="connsiteY257" fmla="*/ 99385 h 333742"/>
                <a:gd name="connsiteX258" fmla="*/ 2493405 w 2652368"/>
                <a:gd name="connsiteY258" fmla="*/ 101708 h 333742"/>
                <a:gd name="connsiteX259" fmla="*/ 2530582 w 2652368"/>
                <a:gd name="connsiteY259" fmla="*/ 133757 h 333742"/>
                <a:gd name="connsiteX260" fmla="*/ 2526095 w 2652368"/>
                <a:gd name="connsiteY260" fmla="*/ 142090 h 333742"/>
                <a:gd name="connsiteX261" fmla="*/ 2409437 w 2652368"/>
                <a:gd name="connsiteY261" fmla="*/ 140809 h 333742"/>
                <a:gd name="connsiteX262" fmla="*/ 2376106 w 2652368"/>
                <a:gd name="connsiteY262" fmla="*/ 109400 h 333742"/>
                <a:gd name="connsiteX263" fmla="*/ 2380593 w 2652368"/>
                <a:gd name="connsiteY263" fmla="*/ 100426 h 333742"/>
                <a:gd name="connsiteX264" fmla="*/ 2437240 w 2652368"/>
                <a:gd name="connsiteY264" fmla="*/ 99385 h 333742"/>
                <a:gd name="connsiteX265" fmla="*/ 1595314 w 2652368"/>
                <a:gd name="connsiteY265" fmla="*/ 99225 h 333742"/>
                <a:gd name="connsiteX266" fmla="*/ 1655005 w 2652368"/>
                <a:gd name="connsiteY266" fmla="*/ 101067 h 333742"/>
                <a:gd name="connsiteX267" fmla="*/ 1678721 w 2652368"/>
                <a:gd name="connsiteY267" fmla="*/ 133116 h 333742"/>
                <a:gd name="connsiteX268" fmla="*/ 1672952 w 2652368"/>
                <a:gd name="connsiteY268" fmla="*/ 141450 h 333742"/>
                <a:gd name="connsiteX269" fmla="*/ 1553089 w 2652368"/>
                <a:gd name="connsiteY269" fmla="*/ 140168 h 333742"/>
                <a:gd name="connsiteX270" fmla="*/ 1527450 w 2652368"/>
                <a:gd name="connsiteY270" fmla="*/ 99785 h 333742"/>
                <a:gd name="connsiteX271" fmla="*/ 1595314 w 2652368"/>
                <a:gd name="connsiteY271" fmla="*/ 99225 h 333742"/>
                <a:gd name="connsiteX272" fmla="*/ 1447969 w 2652368"/>
                <a:gd name="connsiteY272" fmla="*/ 99225 h 333742"/>
                <a:gd name="connsiteX273" fmla="*/ 1507580 w 2652368"/>
                <a:gd name="connsiteY273" fmla="*/ 101067 h 333742"/>
                <a:gd name="connsiteX274" fmla="*/ 1532578 w 2652368"/>
                <a:gd name="connsiteY274" fmla="*/ 142090 h 333742"/>
                <a:gd name="connsiteX275" fmla="*/ 1404382 w 2652368"/>
                <a:gd name="connsiteY275" fmla="*/ 140808 h 333742"/>
                <a:gd name="connsiteX276" fmla="*/ 1381307 w 2652368"/>
                <a:gd name="connsiteY276" fmla="*/ 109400 h 333742"/>
                <a:gd name="connsiteX277" fmla="*/ 1388358 w 2652368"/>
                <a:gd name="connsiteY277" fmla="*/ 99785 h 333742"/>
                <a:gd name="connsiteX278" fmla="*/ 1447969 w 2652368"/>
                <a:gd name="connsiteY278" fmla="*/ 99225 h 333742"/>
                <a:gd name="connsiteX279" fmla="*/ 2138303 w 2652368"/>
                <a:gd name="connsiteY279" fmla="*/ 99144 h 333742"/>
                <a:gd name="connsiteX280" fmla="*/ 2264575 w 2652368"/>
                <a:gd name="connsiteY280" fmla="*/ 99144 h 333742"/>
                <a:gd name="connsiteX281" fmla="*/ 2408156 w 2652368"/>
                <a:gd name="connsiteY281" fmla="*/ 186318 h 333742"/>
                <a:gd name="connsiteX282" fmla="*/ 2415206 w 2652368"/>
                <a:gd name="connsiteY282" fmla="*/ 202342 h 333742"/>
                <a:gd name="connsiteX283" fmla="*/ 2262011 w 2652368"/>
                <a:gd name="connsiteY283" fmla="*/ 201060 h 333742"/>
                <a:gd name="connsiteX284" fmla="*/ 2238296 w 2652368"/>
                <a:gd name="connsiteY284" fmla="*/ 174780 h 333742"/>
                <a:gd name="connsiteX285" fmla="*/ 2185735 w 2652368"/>
                <a:gd name="connsiteY285" fmla="*/ 141449 h 333742"/>
                <a:gd name="connsiteX286" fmla="*/ 2138303 w 2652368"/>
                <a:gd name="connsiteY286" fmla="*/ 99144 h 333742"/>
                <a:gd name="connsiteX287" fmla="*/ 2041435 w 2652368"/>
                <a:gd name="connsiteY287" fmla="*/ 98984 h 333742"/>
                <a:gd name="connsiteX288" fmla="*/ 2099203 w 2652368"/>
                <a:gd name="connsiteY288" fmla="*/ 101067 h 333742"/>
                <a:gd name="connsiteX289" fmla="*/ 2128688 w 2652368"/>
                <a:gd name="connsiteY289" fmla="*/ 131835 h 333742"/>
                <a:gd name="connsiteX290" fmla="*/ 2122919 w 2652368"/>
                <a:gd name="connsiteY290" fmla="*/ 142090 h 333742"/>
                <a:gd name="connsiteX291" fmla="*/ 2008824 w 2652368"/>
                <a:gd name="connsiteY291" fmla="*/ 140808 h 333742"/>
                <a:gd name="connsiteX292" fmla="*/ 1977417 w 2652368"/>
                <a:gd name="connsiteY292" fmla="*/ 109400 h 333742"/>
                <a:gd name="connsiteX293" fmla="*/ 1983185 w 2652368"/>
                <a:gd name="connsiteY293" fmla="*/ 99785 h 333742"/>
                <a:gd name="connsiteX294" fmla="*/ 2041435 w 2652368"/>
                <a:gd name="connsiteY294" fmla="*/ 98984 h 333742"/>
                <a:gd name="connsiteX295" fmla="*/ 1892487 w 2652368"/>
                <a:gd name="connsiteY295" fmla="*/ 98984 h 333742"/>
                <a:gd name="connsiteX296" fmla="*/ 1949214 w 2652368"/>
                <a:gd name="connsiteY296" fmla="*/ 101067 h 333742"/>
                <a:gd name="connsiteX297" fmla="*/ 1979981 w 2652368"/>
                <a:gd name="connsiteY297" fmla="*/ 132476 h 333742"/>
                <a:gd name="connsiteX298" fmla="*/ 1971648 w 2652368"/>
                <a:gd name="connsiteY298" fmla="*/ 142090 h 333742"/>
                <a:gd name="connsiteX299" fmla="*/ 1860759 w 2652368"/>
                <a:gd name="connsiteY299" fmla="*/ 140808 h 333742"/>
                <a:gd name="connsiteX300" fmla="*/ 1828710 w 2652368"/>
                <a:gd name="connsiteY300" fmla="*/ 110041 h 333742"/>
                <a:gd name="connsiteX301" fmla="*/ 1835761 w 2652368"/>
                <a:gd name="connsiteY301" fmla="*/ 99785 h 333742"/>
                <a:gd name="connsiteX302" fmla="*/ 1892487 w 2652368"/>
                <a:gd name="connsiteY302" fmla="*/ 98984 h 333742"/>
                <a:gd name="connsiteX303" fmla="*/ 1744021 w 2652368"/>
                <a:gd name="connsiteY303" fmla="*/ 98343 h 333742"/>
                <a:gd name="connsiteX304" fmla="*/ 1799225 w 2652368"/>
                <a:gd name="connsiteY304" fmla="*/ 100426 h 333742"/>
                <a:gd name="connsiteX305" fmla="*/ 1828710 w 2652368"/>
                <a:gd name="connsiteY305" fmla="*/ 130553 h 333742"/>
                <a:gd name="connsiteX306" fmla="*/ 1822300 w 2652368"/>
                <a:gd name="connsiteY306" fmla="*/ 140809 h 333742"/>
                <a:gd name="connsiteX307" fmla="*/ 1703078 w 2652368"/>
                <a:gd name="connsiteY307" fmla="*/ 139527 h 333742"/>
                <a:gd name="connsiteX308" fmla="*/ 1681285 w 2652368"/>
                <a:gd name="connsiteY308" fmla="*/ 108118 h 333742"/>
                <a:gd name="connsiteX309" fmla="*/ 1688336 w 2652368"/>
                <a:gd name="connsiteY309" fmla="*/ 99144 h 333742"/>
                <a:gd name="connsiteX310" fmla="*/ 1744021 w 2652368"/>
                <a:gd name="connsiteY310" fmla="*/ 98343 h 333742"/>
                <a:gd name="connsiteX311" fmla="*/ 971723 w 2652368"/>
                <a:gd name="connsiteY311" fmla="*/ 97222 h 333742"/>
                <a:gd name="connsiteX312" fmla="*/ 1070432 w 2652368"/>
                <a:gd name="connsiteY312" fmla="*/ 97863 h 333742"/>
                <a:gd name="connsiteX313" fmla="*/ 1033897 w 2652368"/>
                <a:gd name="connsiteY313" fmla="*/ 142090 h 333742"/>
                <a:gd name="connsiteX314" fmla="*/ 935827 w 2652368"/>
                <a:gd name="connsiteY314" fmla="*/ 141449 h 333742"/>
                <a:gd name="connsiteX315" fmla="*/ 971723 w 2652368"/>
                <a:gd name="connsiteY315" fmla="*/ 97222 h 333742"/>
                <a:gd name="connsiteX316" fmla="*/ 819810 w 2652368"/>
                <a:gd name="connsiteY316" fmla="*/ 97222 h 333742"/>
                <a:gd name="connsiteX317" fmla="*/ 917880 w 2652368"/>
                <a:gd name="connsiteY317" fmla="*/ 97863 h 333742"/>
                <a:gd name="connsiteX318" fmla="*/ 884549 w 2652368"/>
                <a:gd name="connsiteY318" fmla="*/ 142090 h 333742"/>
                <a:gd name="connsiteX319" fmla="*/ 783916 w 2652368"/>
                <a:gd name="connsiteY319" fmla="*/ 141449 h 333742"/>
                <a:gd name="connsiteX320" fmla="*/ 819810 w 2652368"/>
                <a:gd name="connsiteY320" fmla="*/ 97222 h 333742"/>
                <a:gd name="connsiteX321" fmla="*/ 519191 w 2652368"/>
                <a:gd name="connsiteY321" fmla="*/ 96581 h 333742"/>
                <a:gd name="connsiteX322" fmla="*/ 619184 w 2652368"/>
                <a:gd name="connsiteY322" fmla="*/ 97221 h 333742"/>
                <a:gd name="connsiteX323" fmla="*/ 574956 w 2652368"/>
                <a:gd name="connsiteY323" fmla="*/ 142089 h 333742"/>
                <a:gd name="connsiteX324" fmla="*/ 474964 w 2652368"/>
                <a:gd name="connsiteY324" fmla="*/ 141449 h 333742"/>
                <a:gd name="connsiteX325" fmla="*/ 519191 w 2652368"/>
                <a:gd name="connsiteY325" fmla="*/ 96581 h 333742"/>
                <a:gd name="connsiteX326" fmla="*/ 670463 w 2652368"/>
                <a:gd name="connsiteY326" fmla="*/ 96580 h 333742"/>
                <a:gd name="connsiteX327" fmla="*/ 769814 w 2652368"/>
                <a:gd name="connsiteY327" fmla="*/ 97221 h 333742"/>
                <a:gd name="connsiteX328" fmla="*/ 726869 w 2652368"/>
                <a:gd name="connsiteY328" fmla="*/ 142089 h 333742"/>
                <a:gd name="connsiteX329" fmla="*/ 628799 w 2652368"/>
                <a:gd name="connsiteY329" fmla="*/ 141448 h 333742"/>
                <a:gd name="connsiteX330" fmla="*/ 670463 w 2652368"/>
                <a:gd name="connsiteY330" fmla="*/ 96580 h 333742"/>
                <a:gd name="connsiteX331" fmla="*/ 381621 w 2652368"/>
                <a:gd name="connsiteY331" fmla="*/ 95539 h 333742"/>
                <a:gd name="connsiteX332" fmla="*/ 467271 w 2652368"/>
                <a:gd name="connsiteY332" fmla="*/ 100426 h 333742"/>
                <a:gd name="connsiteX333" fmla="*/ 423044 w 2652368"/>
                <a:gd name="connsiteY333" fmla="*/ 141448 h 333742"/>
                <a:gd name="connsiteX334" fmla="*/ 146142 w 2652368"/>
                <a:gd name="connsiteY334" fmla="*/ 141448 h 333742"/>
                <a:gd name="connsiteX335" fmla="*/ 116657 w 2652368"/>
                <a:gd name="connsiteY335" fmla="*/ 138884 h 333742"/>
                <a:gd name="connsiteX336" fmla="*/ 168576 w 2652368"/>
                <a:gd name="connsiteY336" fmla="*/ 96580 h 333742"/>
                <a:gd name="connsiteX337" fmla="*/ 299336 w 2652368"/>
                <a:gd name="connsiteY337" fmla="*/ 97862 h 333742"/>
                <a:gd name="connsiteX338" fmla="*/ 330103 w 2652368"/>
                <a:gd name="connsiteY338" fmla="*/ 107477 h 333742"/>
                <a:gd name="connsiteX339" fmla="*/ 381621 w 2652368"/>
                <a:gd name="connsiteY339" fmla="*/ 95539 h 333742"/>
                <a:gd name="connsiteX340" fmla="*/ 1482582 w 2652368"/>
                <a:gd name="connsiteY340" fmla="*/ 48507 h 333742"/>
                <a:gd name="connsiteX341" fmla="*/ 1611418 w 2652368"/>
                <a:gd name="connsiteY341" fmla="*/ 48507 h 333742"/>
                <a:gd name="connsiteX342" fmla="*/ 1617187 w 2652368"/>
                <a:gd name="connsiteY342" fmla="*/ 83761 h 333742"/>
                <a:gd name="connsiteX343" fmla="*/ 1488992 w 2652368"/>
                <a:gd name="connsiteY343" fmla="*/ 83761 h 333742"/>
                <a:gd name="connsiteX344" fmla="*/ 1482582 w 2652368"/>
                <a:gd name="connsiteY344" fmla="*/ 48507 h 333742"/>
                <a:gd name="connsiteX345" fmla="*/ 2407114 w 2652368"/>
                <a:gd name="connsiteY345" fmla="*/ 47705 h 333742"/>
                <a:gd name="connsiteX346" fmla="*/ 2463279 w 2652368"/>
                <a:gd name="connsiteY346" fmla="*/ 49788 h 333742"/>
                <a:gd name="connsiteX347" fmla="*/ 2501097 w 2652368"/>
                <a:gd name="connsiteY347" fmla="*/ 86325 h 333742"/>
                <a:gd name="connsiteX348" fmla="*/ 2379311 w 2652368"/>
                <a:gd name="connsiteY348" fmla="*/ 85043 h 333742"/>
                <a:gd name="connsiteX349" fmla="*/ 2345980 w 2652368"/>
                <a:gd name="connsiteY349" fmla="*/ 58121 h 333742"/>
                <a:gd name="connsiteX350" fmla="*/ 2350467 w 2652368"/>
                <a:gd name="connsiteY350" fmla="*/ 48506 h 333742"/>
                <a:gd name="connsiteX351" fmla="*/ 2407114 w 2652368"/>
                <a:gd name="connsiteY351" fmla="*/ 47705 h 333742"/>
                <a:gd name="connsiteX352" fmla="*/ 1830873 w 2652368"/>
                <a:gd name="connsiteY352" fmla="*/ 47306 h 333742"/>
                <a:gd name="connsiteX353" fmla="*/ 1887039 w 2652368"/>
                <a:gd name="connsiteY353" fmla="*/ 49148 h 333742"/>
                <a:gd name="connsiteX354" fmla="*/ 1912037 w 2652368"/>
                <a:gd name="connsiteY354" fmla="*/ 77993 h 333742"/>
                <a:gd name="connsiteX355" fmla="*/ 1906268 w 2652368"/>
                <a:gd name="connsiteY355" fmla="*/ 85685 h 333742"/>
                <a:gd name="connsiteX356" fmla="*/ 1794738 w 2652368"/>
                <a:gd name="connsiteY356" fmla="*/ 84403 h 333742"/>
                <a:gd name="connsiteX357" fmla="*/ 1768458 w 2652368"/>
                <a:gd name="connsiteY357" fmla="*/ 57481 h 333742"/>
                <a:gd name="connsiteX358" fmla="*/ 1774226 w 2652368"/>
                <a:gd name="connsiteY358" fmla="*/ 47866 h 333742"/>
                <a:gd name="connsiteX359" fmla="*/ 1830873 w 2652368"/>
                <a:gd name="connsiteY359" fmla="*/ 47306 h 333742"/>
                <a:gd name="connsiteX360" fmla="*/ 1972851 w 2652368"/>
                <a:gd name="connsiteY360" fmla="*/ 46665 h 333742"/>
                <a:gd name="connsiteX361" fmla="*/ 2029336 w 2652368"/>
                <a:gd name="connsiteY361" fmla="*/ 48507 h 333742"/>
                <a:gd name="connsiteX362" fmla="*/ 2057539 w 2652368"/>
                <a:gd name="connsiteY362" fmla="*/ 75429 h 333742"/>
                <a:gd name="connsiteX363" fmla="*/ 2053053 w 2652368"/>
                <a:gd name="connsiteY363" fmla="*/ 85044 h 333742"/>
                <a:gd name="connsiteX364" fmla="*/ 1938318 w 2652368"/>
                <a:gd name="connsiteY364" fmla="*/ 83762 h 333742"/>
                <a:gd name="connsiteX365" fmla="*/ 1908192 w 2652368"/>
                <a:gd name="connsiteY365" fmla="*/ 47225 h 333742"/>
                <a:gd name="connsiteX366" fmla="*/ 1972851 w 2652368"/>
                <a:gd name="connsiteY366" fmla="*/ 46665 h 333742"/>
                <a:gd name="connsiteX367" fmla="*/ 1687695 w 2652368"/>
                <a:gd name="connsiteY367" fmla="*/ 46665 h 333742"/>
                <a:gd name="connsiteX368" fmla="*/ 1745383 w 2652368"/>
                <a:gd name="connsiteY368" fmla="*/ 48507 h 333742"/>
                <a:gd name="connsiteX369" fmla="*/ 1766535 w 2652368"/>
                <a:gd name="connsiteY369" fmla="*/ 77352 h 333742"/>
                <a:gd name="connsiteX370" fmla="*/ 1759484 w 2652368"/>
                <a:gd name="connsiteY370" fmla="*/ 85684 h 333742"/>
                <a:gd name="connsiteX371" fmla="*/ 1652441 w 2652368"/>
                <a:gd name="connsiteY371" fmla="*/ 84402 h 333742"/>
                <a:gd name="connsiteX372" fmla="*/ 1623597 w 2652368"/>
                <a:gd name="connsiteY372" fmla="*/ 59404 h 333742"/>
                <a:gd name="connsiteX373" fmla="*/ 1630007 w 2652368"/>
                <a:gd name="connsiteY373" fmla="*/ 47225 h 333742"/>
                <a:gd name="connsiteX374" fmla="*/ 1687695 w 2652368"/>
                <a:gd name="connsiteY374" fmla="*/ 46665 h 333742"/>
                <a:gd name="connsiteX375" fmla="*/ 2062666 w 2652368"/>
                <a:gd name="connsiteY375" fmla="*/ 46584 h 333742"/>
                <a:gd name="connsiteX376" fmla="*/ 2205605 w 2652368"/>
                <a:gd name="connsiteY376" fmla="*/ 46584 h 333742"/>
                <a:gd name="connsiteX377" fmla="*/ 2298547 w 2652368"/>
                <a:gd name="connsiteY377" fmla="*/ 46584 h 333742"/>
                <a:gd name="connsiteX378" fmla="*/ 2346620 w 2652368"/>
                <a:gd name="connsiteY378" fmla="*/ 85683 h 333742"/>
                <a:gd name="connsiteX379" fmla="*/ 2090229 w 2652368"/>
                <a:gd name="connsiteY379" fmla="*/ 84402 h 333742"/>
                <a:gd name="connsiteX380" fmla="*/ 2056898 w 2652368"/>
                <a:gd name="connsiteY380" fmla="*/ 56840 h 333742"/>
                <a:gd name="connsiteX381" fmla="*/ 2062666 w 2652368"/>
                <a:gd name="connsiteY381" fmla="*/ 46584 h 333742"/>
                <a:gd name="connsiteX382" fmla="*/ 1367205 w 2652368"/>
                <a:gd name="connsiteY382" fmla="*/ 45303 h 333742"/>
                <a:gd name="connsiteX383" fmla="*/ 1440278 w 2652368"/>
                <a:gd name="connsiteY383" fmla="*/ 45303 h 333742"/>
                <a:gd name="connsiteX384" fmla="*/ 1467840 w 2652368"/>
                <a:gd name="connsiteY384" fmla="*/ 83121 h 333742"/>
                <a:gd name="connsiteX385" fmla="*/ 1342849 w 2652368"/>
                <a:gd name="connsiteY385" fmla="*/ 83121 h 333742"/>
                <a:gd name="connsiteX386" fmla="*/ 1367205 w 2652368"/>
                <a:gd name="connsiteY386" fmla="*/ 45303 h 333742"/>
                <a:gd name="connsiteX387" fmla="*/ 1223627 w 2652368"/>
                <a:gd name="connsiteY387" fmla="*/ 44021 h 333742"/>
                <a:gd name="connsiteX388" fmla="*/ 1293493 w 2652368"/>
                <a:gd name="connsiteY388" fmla="*/ 45302 h 333742"/>
                <a:gd name="connsiteX389" fmla="*/ 1320414 w 2652368"/>
                <a:gd name="connsiteY389" fmla="*/ 83761 h 333742"/>
                <a:gd name="connsiteX390" fmla="*/ 1195423 w 2652368"/>
                <a:gd name="connsiteY390" fmla="*/ 83761 h 333742"/>
                <a:gd name="connsiteX391" fmla="*/ 1223627 w 2652368"/>
                <a:gd name="connsiteY391" fmla="*/ 44021 h 333742"/>
                <a:gd name="connsiteX392" fmla="*/ 919162 w 2652368"/>
                <a:gd name="connsiteY392" fmla="*/ 44020 h 333742"/>
                <a:gd name="connsiteX393" fmla="*/ 1028129 w 2652368"/>
                <a:gd name="connsiteY393" fmla="*/ 44020 h 333742"/>
                <a:gd name="connsiteX394" fmla="*/ 995439 w 2652368"/>
                <a:gd name="connsiteY394" fmla="*/ 85684 h 333742"/>
                <a:gd name="connsiteX395" fmla="*/ 900574 w 2652368"/>
                <a:gd name="connsiteY395" fmla="*/ 85043 h 333742"/>
                <a:gd name="connsiteX396" fmla="*/ 919162 w 2652368"/>
                <a:gd name="connsiteY396" fmla="*/ 44020 h 333742"/>
                <a:gd name="connsiteX397" fmla="*/ 1076842 w 2652368"/>
                <a:gd name="connsiteY397" fmla="*/ 43380 h 333742"/>
                <a:gd name="connsiteX398" fmla="*/ 1175553 w 2652368"/>
                <a:gd name="connsiteY398" fmla="*/ 43380 h 333742"/>
                <a:gd name="connsiteX399" fmla="*/ 1175553 w 2652368"/>
                <a:gd name="connsiteY399" fmla="*/ 82479 h 333742"/>
                <a:gd name="connsiteX400" fmla="*/ 1047998 w 2652368"/>
                <a:gd name="connsiteY400" fmla="*/ 82479 h 333742"/>
                <a:gd name="connsiteX401" fmla="*/ 1076842 w 2652368"/>
                <a:gd name="connsiteY401" fmla="*/ 43380 h 333742"/>
                <a:gd name="connsiteX402" fmla="*/ 643541 w 2652368"/>
                <a:gd name="connsiteY402" fmla="*/ 42739 h 333742"/>
                <a:gd name="connsiteX403" fmla="*/ 737765 w 2652368"/>
                <a:gd name="connsiteY403" fmla="*/ 43380 h 333742"/>
                <a:gd name="connsiteX404" fmla="*/ 698665 w 2652368"/>
                <a:gd name="connsiteY404" fmla="*/ 85685 h 333742"/>
                <a:gd name="connsiteX405" fmla="*/ 601237 w 2652368"/>
                <a:gd name="connsiteY405" fmla="*/ 85044 h 333742"/>
                <a:gd name="connsiteX406" fmla="*/ 643541 w 2652368"/>
                <a:gd name="connsiteY406" fmla="*/ 42739 h 333742"/>
                <a:gd name="connsiteX407" fmla="*/ 783915 w 2652368"/>
                <a:gd name="connsiteY407" fmla="*/ 42738 h 333742"/>
                <a:gd name="connsiteX408" fmla="*/ 883268 w 2652368"/>
                <a:gd name="connsiteY408" fmla="*/ 43379 h 333742"/>
                <a:gd name="connsiteX409" fmla="*/ 847373 w 2652368"/>
                <a:gd name="connsiteY409" fmla="*/ 85684 h 333742"/>
                <a:gd name="connsiteX410" fmla="*/ 751226 w 2652368"/>
                <a:gd name="connsiteY410" fmla="*/ 85043 h 333742"/>
                <a:gd name="connsiteX411" fmla="*/ 783915 w 2652368"/>
                <a:gd name="connsiteY411" fmla="*/ 42738 h 333742"/>
                <a:gd name="connsiteX412" fmla="*/ 496757 w 2652368"/>
                <a:gd name="connsiteY412" fmla="*/ 42097 h 333742"/>
                <a:gd name="connsiteX413" fmla="*/ 592262 w 2652368"/>
                <a:gd name="connsiteY413" fmla="*/ 42739 h 333742"/>
                <a:gd name="connsiteX414" fmla="*/ 547394 w 2652368"/>
                <a:gd name="connsiteY414" fmla="*/ 85044 h 333742"/>
                <a:gd name="connsiteX415" fmla="*/ 451889 w 2652368"/>
                <a:gd name="connsiteY415" fmla="*/ 84402 h 333742"/>
                <a:gd name="connsiteX416" fmla="*/ 496757 w 2652368"/>
                <a:gd name="connsiteY416" fmla="*/ 42097 h 333742"/>
                <a:gd name="connsiteX417" fmla="*/ 352537 w 2652368"/>
                <a:gd name="connsiteY417" fmla="*/ 42097 h 333742"/>
                <a:gd name="connsiteX418" fmla="*/ 444837 w 2652368"/>
                <a:gd name="connsiteY418" fmla="*/ 42738 h 333742"/>
                <a:gd name="connsiteX419" fmla="*/ 401252 w 2652368"/>
                <a:gd name="connsiteY419" fmla="*/ 85684 h 333742"/>
                <a:gd name="connsiteX420" fmla="*/ 301900 w 2652368"/>
                <a:gd name="connsiteY420" fmla="*/ 85043 h 333742"/>
                <a:gd name="connsiteX421" fmla="*/ 352537 w 2652368"/>
                <a:gd name="connsiteY421" fmla="*/ 42097 h 333742"/>
                <a:gd name="connsiteX422" fmla="*/ 229870 w 2652368"/>
                <a:gd name="connsiteY422" fmla="*/ 39344 h 333742"/>
                <a:gd name="connsiteX423" fmla="*/ 296772 w 2652368"/>
                <a:gd name="connsiteY423" fmla="*/ 45303 h 333742"/>
                <a:gd name="connsiteX424" fmla="*/ 253186 w 2652368"/>
                <a:gd name="connsiteY424" fmla="*/ 85684 h 333742"/>
                <a:gd name="connsiteX425" fmla="*/ 151270 w 2652368"/>
                <a:gd name="connsiteY425" fmla="*/ 85043 h 333742"/>
                <a:gd name="connsiteX426" fmla="*/ 229870 w 2652368"/>
                <a:gd name="connsiteY426" fmla="*/ 39344 h 333742"/>
                <a:gd name="connsiteX427" fmla="*/ 1149914 w 2652368"/>
                <a:gd name="connsiteY427" fmla="*/ 5561 h 333742"/>
                <a:gd name="connsiteX428" fmla="*/ 1242856 w 2652368"/>
                <a:gd name="connsiteY428" fmla="*/ 5561 h 333742"/>
                <a:gd name="connsiteX429" fmla="*/ 1253753 w 2652368"/>
                <a:gd name="connsiteY429" fmla="*/ 17099 h 333742"/>
                <a:gd name="connsiteX430" fmla="*/ 1242856 w 2652368"/>
                <a:gd name="connsiteY430" fmla="*/ 31841 h 333742"/>
                <a:gd name="connsiteX431" fmla="*/ 1194783 w 2652368"/>
                <a:gd name="connsiteY431" fmla="*/ 32482 h 333742"/>
                <a:gd name="connsiteX432" fmla="*/ 1149914 w 2652368"/>
                <a:gd name="connsiteY432" fmla="*/ 31841 h 333742"/>
                <a:gd name="connsiteX433" fmla="*/ 1137095 w 2652368"/>
                <a:gd name="connsiteY433" fmla="*/ 19022 h 333742"/>
                <a:gd name="connsiteX434" fmla="*/ 1149914 w 2652368"/>
                <a:gd name="connsiteY434" fmla="*/ 5561 h 333742"/>
                <a:gd name="connsiteX435" fmla="*/ 2398300 w 2652368"/>
                <a:gd name="connsiteY435" fmla="*/ 5401 h 333742"/>
                <a:gd name="connsiteX436" fmla="*/ 2461356 w 2652368"/>
                <a:gd name="connsiteY436" fmla="*/ 26714 h 333742"/>
                <a:gd name="connsiteX437" fmla="*/ 2331878 w 2652368"/>
                <a:gd name="connsiteY437" fmla="*/ 6202 h 333742"/>
                <a:gd name="connsiteX438" fmla="*/ 2398300 w 2652368"/>
                <a:gd name="connsiteY438" fmla="*/ 5401 h 333742"/>
                <a:gd name="connsiteX439" fmla="*/ 2240910 w 2652368"/>
                <a:gd name="connsiteY439" fmla="*/ 4950 h 333742"/>
                <a:gd name="connsiteX440" fmla="*/ 2324828 w 2652368"/>
                <a:gd name="connsiteY440" fmla="*/ 35687 h 333742"/>
                <a:gd name="connsiteX441" fmla="*/ 2193427 w 2652368"/>
                <a:gd name="connsiteY441" fmla="*/ 12612 h 333742"/>
                <a:gd name="connsiteX442" fmla="*/ 2240910 w 2652368"/>
                <a:gd name="connsiteY442" fmla="*/ 4950 h 333742"/>
                <a:gd name="connsiteX443" fmla="*/ 1557576 w 2652368"/>
                <a:gd name="connsiteY443" fmla="*/ 4921 h 333742"/>
                <a:gd name="connsiteX444" fmla="*/ 1637699 w 2652368"/>
                <a:gd name="connsiteY444" fmla="*/ 5562 h 333742"/>
                <a:gd name="connsiteX445" fmla="*/ 1661415 w 2652368"/>
                <a:gd name="connsiteY445" fmla="*/ 22868 h 333742"/>
                <a:gd name="connsiteX446" fmla="*/ 1655646 w 2652368"/>
                <a:gd name="connsiteY446" fmla="*/ 33124 h 333742"/>
                <a:gd name="connsiteX447" fmla="*/ 1557576 w 2652368"/>
                <a:gd name="connsiteY447" fmla="*/ 32483 h 333742"/>
                <a:gd name="connsiteX448" fmla="*/ 1538988 w 2652368"/>
                <a:gd name="connsiteY448" fmla="*/ 16459 h 333742"/>
                <a:gd name="connsiteX449" fmla="*/ 1557576 w 2652368"/>
                <a:gd name="connsiteY449" fmla="*/ 4921 h 333742"/>
                <a:gd name="connsiteX450" fmla="*/ 1421689 w 2652368"/>
                <a:gd name="connsiteY450" fmla="*/ 4921 h 333742"/>
                <a:gd name="connsiteX451" fmla="*/ 1505016 w 2652368"/>
                <a:gd name="connsiteY451" fmla="*/ 5562 h 333742"/>
                <a:gd name="connsiteX452" fmla="*/ 1526168 w 2652368"/>
                <a:gd name="connsiteY452" fmla="*/ 24150 h 333742"/>
                <a:gd name="connsiteX453" fmla="*/ 1520400 w 2652368"/>
                <a:gd name="connsiteY453" fmla="*/ 33124 h 333742"/>
                <a:gd name="connsiteX454" fmla="*/ 1421689 w 2652368"/>
                <a:gd name="connsiteY454" fmla="*/ 32483 h 333742"/>
                <a:gd name="connsiteX455" fmla="*/ 1405024 w 2652368"/>
                <a:gd name="connsiteY455" fmla="*/ 18381 h 333742"/>
                <a:gd name="connsiteX456" fmla="*/ 1421689 w 2652368"/>
                <a:gd name="connsiteY456" fmla="*/ 4921 h 333742"/>
                <a:gd name="connsiteX457" fmla="*/ 2020523 w 2652368"/>
                <a:gd name="connsiteY457" fmla="*/ 4920 h 333742"/>
                <a:gd name="connsiteX458" fmla="*/ 2058181 w 2652368"/>
                <a:gd name="connsiteY458" fmla="*/ 29277 h 333742"/>
                <a:gd name="connsiteX459" fmla="*/ 1937677 w 2652368"/>
                <a:gd name="connsiteY459" fmla="*/ 9407 h 333742"/>
                <a:gd name="connsiteX460" fmla="*/ 2020523 w 2652368"/>
                <a:gd name="connsiteY460" fmla="*/ 4920 h 333742"/>
                <a:gd name="connsiteX461" fmla="*/ 2107156 w 2652368"/>
                <a:gd name="connsiteY461" fmla="*/ 4429 h 333742"/>
                <a:gd name="connsiteX462" fmla="*/ 2192787 w 2652368"/>
                <a:gd name="connsiteY462" fmla="*/ 36970 h 333742"/>
                <a:gd name="connsiteX463" fmla="*/ 2061386 w 2652368"/>
                <a:gd name="connsiteY463" fmla="*/ 13253 h 333742"/>
                <a:gd name="connsiteX464" fmla="*/ 2107156 w 2652368"/>
                <a:gd name="connsiteY464" fmla="*/ 4429 h 333742"/>
                <a:gd name="connsiteX465" fmla="*/ 888716 w 2652368"/>
                <a:gd name="connsiteY465" fmla="*/ 4359 h 333742"/>
                <a:gd name="connsiteX466" fmla="*/ 993516 w 2652368"/>
                <a:gd name="connsiteY466" fmla="*/ 5562 h 333742"/>
                <a:gd name="connsiteX467" fmla="*/ 968518 w 2652368"/>
                <a:gd name="connsiteY467" fmla="*/ 31201 h 333742"/>
                <a:gd name="connsiteX468" fmla="*/ 866602 w 2652368"/>
                <a:gd name="connsiteY468" fmla="*/ 32483 h 333742"/>
                <a:gd name="connsiteX469" fmla="*/ 888716 w 2652368"/>
                <a:gd name="connsiteY469" fmla="*/ 4359 h 333742"/>
                <a:gd name="connsiteX470" fmla="*/ 1331312 w 2652368"/>
                <a:gd name="connsiteY470" fmla="*/ 4279 h 333742"/>
                <a:gd name="connsiteX471" fmla="*/ 1372334 w 2652368"/>
                <a:gd name="connsiteY471" fmla="*/ 4920 h 333742"/>
                <a:gd name="connsiteX472" fmla="*/ 1389641 w 2652368"/>
                <a:gd name="connsiteY472" fmla="*/ 18381 h 333742"/>
                <a:gd name="connsiteX473" fmla="*/ 1373616 w 2652368"/>
                <a:gd name="connsiteY473" fmla="*/ 32483 h 333742"/>
                <a:gd name="connsiteX474" fmla="*/ 1287725 w 2652368"/>
                <a:gd name="connsiteY474" fmla="*/ 32483 h 333742"/>
                <a:gd name="connsiteX475" fmla="*/ 1270419 w 2652368"/>
                <a:gd name="connsiteY475" fmla="*/ 19022 h 333742"/>
                <a:gd name="connsiteX476" fmla="*/ 1289648 w 2652368"/>
                <a:gd name="connsiteY476" fmla="*/ 4920 h 333742"/>
                <a:gd name="connsiteX477" fmla="*/ 1331312 w 2652368"/>
                <a:gd name="connsiteY477" fmla="*/ 4279 h 333742"/>
                <a:gd name="connsiteX478" fmla="*/ 1759405 w 2652368"/>
                <a:gd name="connsiteY478" fmla="*/ 3799 h 333742"/>
                <a:gd name="connsiteX479" fmla="*/ 1790252 w 2652368"/>
                <a:gd name="connsiteY479" fmla="*/ 27996 h 333742"/>
                <a:gd name="connsiteX480" fmla="*/ 1674235 w 2652368"/>
                <a:gd name="connsiteY480" fmla="*/ 7485 h 333742"/>
                <a:gd name="connsiteX481" fmla="*/ 1759405 w 2652368"/>
                <a:gd name="connsiteY481" fmla="*/ 3799 h 333742"/>
                <a:gd name="connsiteX482" fmla="*/ 1117224 w 2652368"/>
                <a:gd name="connsiteY482" fmla="*/ 3638 h 333742"/>
                <a:gd name="connsiteX483" fmla="*/ 1124916 w 2652368"/>
                <a:gd name="connsiteY483" fmla="*/ 13253 h 333742"/>
                <a:gd name="connsiteX484" fmla="*/ 1105045 w 2652368"/>
                <a:gd name="connsiteY484" fmla="*/ 31201 h 333742"/>
                <a:gd name="connsiteX485" fmla="*/ 1003771 w 2652368"/>
                <a:gd name="connsiteY485" fmla="*/ 31842 h 333742"/>
                <a:gd name="connsiteX486" fmla="*/ 998643 w 2652368"/>
                <a:gd name="connsiteY486" fmla="*/ 20945 h 333742"/>
                <a:gd name="connsiteX487" fmla="*/ 1021718 w 2652368"/>
                <a:gd name="connsiteY487" fmla="*/ 4280 h 333742"/>
                <a:gd name="connsiteX488" fmla="*/ 1117224 w 2652368"/>
                <a:gd name="connsiteY488" fmla="*/ 3638 h 333742"/>
                <a:gd name="connsiteX489" fmla="*/ 1848320 w 2652368"/>
                <a:gd name="connsiteY489" fmla="*/ 2697 h 333742"/>
                <a:gd name="connsiteX490" fmla="*/ 1924216 w 2652368"/>
                <a:gd name="connsiteY490" fmla="*/ 29919 h 333742"/>
                <a:gd name="connsiteX491" fmla="*/ 1806917 w 2652368"/>
                <a:gd name="connsiteY491" fmla="*/ 10049 h 333742"/>
                <a:gd name="connsiteX492" fmla="*/ 1848320 w 2652368"/>
                <a:gd name="connsiteY492" fmla="*/ 2697 h 333742"/>
                <a:gd name="connsiteX493" fmla="*/ 360550 w 2652368"/>
                <a:gd name="connsiteY493" fmla="*/ 1876 h 333742"/>
                <a:gd name="connsiteX494" fmla="*/ 446120 w 2652368"/>
                <a:gd name="connsiteY494" fmla="*/ 6203 h 333742"/>
                <a:gd name="connsiteX495" fmla="*/ 323052 w 2652368"/>
                <a:gd name="connsiteY495" fmla="*/ 27355 h 333742"/>
                <a:gd name="connsiteX496" fmla="*/ 360550 w 2652368"/>
                <a:gd name="connsiteY496" fmla="*/ 1876 h 333742"/>
                <a:gd name="connsiteX497" fmla="*/ 716613 w 2652368"/>
                <a:gd name="connsiteY497" fmla="*/ 1716 h 333742"/>
                <a:gd name="connsiteX498" fmla="*/ 595468 w 2652368"/>
                <a:gd name="connsiteY498" fmla="*/ 23509 h 333742"/>
                <a:gd name="connsiteX499" fmla="*/ 716613 w 2652368"/>
                <a:gd name="connsiteY499" fmla="*/ 1716 h 333742"/>
                <a:gd name="connsiteX500" fmla="*/ 800382 w 2652368"/>
                <a:gd name="connsiteY500" fmla="*/ 1645 h 333742"/>
                <a:gd name="connsiteX501" fmla="*/ 859552 w 2652368"/>
                <a:gd name="connsiteY501" fmla="*/ 6843 h 333742"/>
                <a:gd name="connsiteX502" fmla="*/ 833913 w 2652368"/>
                <a:gd name="connsiteY502" fmla="*/ 30559 h 333742"/>
                <a:gd name="connsiteX503" fmla="*/ 730074 w 2652368"/>
                <a:gd name="connsiteY503" fmla="*/ 31841 h 333742"/>
                <a:gd name="connsiteX504" fmla="*/ 800382 w 2652368"/>
                <a:gd name="connsiteY504" fmla="*/ 1645 h 333742"/>
                <a:gd name="connsiteX505" fmla="*/ 529888 w 2652368"/>
                <a:gd name="connsiteY505" fmla="*/ 603 h 333742"/>
                <a:gd name="connsiteX506" fmla="*/ 581367 w 2652368"/>
                <a:gd name="connsiteY506" fmla="*/ 6202 h 333742"/>
                <a:gd name="connsiteX507" fmla="*/ 459581 w 2652368"/>
                <a:gd name="connsiteY507" fmla="*/ 28637 h 333742"/>
                <a:gd name="connsiteX508" fmla="*/ 529888 w 2652368"/>
                <a:gd name="connsiteY508" fmla="*/ 603 h 333742"/>
                <a:gd name="connsiteX509" fmla="*/ 310875 w 2652368"/>
                <a:gd name="connsiteY509" fmla="*/ 434 h 333742"/>
                <a:gd name="connsiteX510" fmla="*/ 179474 w 2652368"/>
                <a:gd name="connsiteY510" fmla="*/ 24151 h 333742"/>
                <a:gd name="connsiteX511" fmla="*/ 310875 w 2652368"/>
                <a:gd name="connsiteY511" fmla="*/ 434 h 333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</a:cxnLst>
              <a:rect l="l" t="t" r="r" b="b"/>
              <a:pathLst>
                <a:path w="2652368" h="333742">
                  <a:moveTo>
                    <a:pt x="2048566" y="278539"/>
                  </a:moveTo>
                  <a:cubicBezTo>
                    <a:pt x="2074846" y="278458"/>
                    <a:pt x="2101126" y="278939"/>
                    <a:pt x="2127406" y="281182"/>
                  </a:cubicBezTo>
                  <a:cubicBezTo>
                    <a:pt x="2140226" y="282464"/>
                    <a:pt x="2150481" y="307463"/>
                    <a:pt x="2162660" y="321564"/>
                  </a:cubicBezTo>
                  <a:cubicBezTo>
                    <a:pt x="2160096" y="324128"/>
                    <a:pt x="2158173" y="327333"/>
                    <a:pt x="2156250" y="331178"/>
                  </a:cubicBezTo>
                  <a:cubicBezTo>
                    <a:pt x="2102408" y="331178"/>
                    <a:pt x="2049207" y="333742"/>
                    <a:pt x="1996006" y="329256"/>
                  </a:cubicBezTo>
                  <a:cubicBezTo>
                    <a:pt x="1983827" y="327974"/>
                    <a:pt x="1974213" y="301694"/>
                    <a:pt x="1963316" y="286951"/>
                  </a:cubicBezTo>
                  <a:cubicBezTo>
                    <a:pt x="1965239" y="284388"/>
                    <a:pt x="1967803" y="281824"/>
                    <a:pt x="1969726" y="279260"/>
                  </a:cubicBezTo>
                  <a:cubicBezTo>
                    <a:pt x="1996006" y="279260"/>
                    <a:pt x="2022286" y="278619"/>
                    <a:pt x="2048566" y="278539"/>
                  </a:cubicBezTo>
                  <a:close/>
                  <a:moveTo>
                    <a:pt x="517269" y="277977"/>
                  </a:moveTo>
                  <a:cubicBezTo>
                    <a:pt x="552523" y="277977"/>
                    <a:pt x="587136" y="277977"/>
                    <a:pt x="622390" y="277977"/>
                  </a:cubicBezTo>
                  <a:cubicBezTo>
                    <a:pt x="615980" y="331178"/>
                    <a:pt x="614057" y="333101"/>
                    <a:pt x="565984" y="333101"/>
                  </a:cubicBezTo>
                  <a:cubicBezTo>
                    <a:pt x="532012" y="333101"/>
                    <a:pt x="498039" y="333101"/>
                    <a:pt x="461504" y="333101"/>
                  </a:cubicBezTo>
                  <a:cubicBezTo>
                    <a:pt x="469837" y="279900"/>
                    <a:pt x="472400" y="277977"/>
                    <a:pt x="517269" y="277977"/>
                  </a:cubicBezTo>
                  <a:close/>
                  <a:moveTo>
                    <a:pt x="353819" y="277977"/>
                  </a:moveTo>
                  <a:cubicBezTo>
                    <a:pt x="388433" y="277336"/>
                    <a:pt x="421764" y="277977"/>
                    <a:pt x="458299" y="277977"/>
                  </a:cubicBezTo>
                  <a:cubicBezTo>
                    <a:pt x="443556" y="333742"/>
                    <a:pt x="443556" y="333742"/>
                    <a:pt x="393560" y="333742"/>
                  </a:cubicBezTo>
                  <a:cubicBezTo>
                    <a:pt x="360229" y="333742"/>
                    <a:pt x="326258" y="333742"/>
                    <a:pt x="291645" y="333742"/>
                  </a:cubicBezTo>
                  <a:cubicBezTo>
                    <a:pt x="303183" y="281182"/>
                    <a:pt x="306388" y="278618"/>
                    <a:pt x="353819" y="277977"/>
                  </a:cubicBezTo>
                  <a:close/>
                  <a:moveTo>
                    <a:pt x="1709408" y="277898"/>
                  </a:moveTo>
                  <a:cubicBezTo>
                    <a:pt x="1732884" y="277817"/>
                    <a:pt x="1754998" y="278298"/>
                    <a:pt x="1776791" y="280541"/>
                  </a:cubicBezTo>
                  <a:cubicBezTo>
                    <a:pt x="1787046" y="281823"/>
                    <a:pt x="1794738" y="306822"/>
                    <a:pt x="1803712" y="320282"/>
                  </a:cubicBezTo>
                  <a:cubicBezTo>
                    <a:pt x="1801148" y="324128"/>
                    <a:pt x="1798584" y="327973"/>
                    <a:pt x="1796661" y="331819"/>
                  </a:cubicBezTo>
                  <a:cubicBezTo>
                    <a:pt x="1752434" y="331819"/>
                    <a:pt x="1708206" y="334383"/>
                    <a:pt x="1663979" y="329897"/>
                  </a:cubicBezTo>
                  <a:cubicBezTo>
                    <a:pt x="1653723" y="328615"/>
                    <a:pt x="1646672" y="302334"/>
                    <a:pt x="1633853" y="278619"/>
                  </a:cubicBezTo>
                  <a:cubicBezTo>
                    <a:pt x="1661095" y="278619"/>
                    <a:pt x="1685933" y="277978"/>
                    <a:pt x="1709408" y="277898"/>
                  </a:cubicBezTo>
                  <a:close/>
                  <a:moveTo>
                    <a:pt x="2225797" y="277657"/>
                  </a:moveTo>
                  <a:cubicBezTo>
                    <a:pt x="2247751" y="277497"/>
                    <a:pt x="2269704" y="277977"/>
                    <a:pt x="2291497" y="280541"/>
                  </a:cubicBezTo>
                  <a:cubicBezTo>
                    <a:pt x="2304317" y="281823"/>
                    <a:pt x="2314572" y="306821"/>
                    <a:pt x="2325469" y="320923"/>
                  </a:cubicBezTo>
                  <a:cubicBezTo>
                    <a:pt x="2323546" y="324127"/>
                    <a:pt x="2321623" y="327333"/>
                    <a:pt x="2319700" y="330537"/>
                  </a:cubicBezTo>
                  <a:cubicBezTo>
                    <a:pt x="2277395" y="330537"/>
                    <a:pt x="2234450" y="334383"/>
                    <a:pt x="2193427" y="328615"/>
                  </a:cubicBezTo>
                  <a:cubicBezTo>
                    <a:pt x="2178685" y="326691"/>
                    <a:pt x="2167148" y="302334"/>
                    <a:pt x="2153687" y="288874"/>
                  </a:cubicBezTo>
                  <a:cubicBezTo>
                    <a:pt x="2155609" y="285669"/>
                    <a:pt x="2158174" y="282464"/>
                    <a:pt x="2160097" y="278618"/>
                  </a:cubicBezTo>
                  <a:cubicBezTo>
                    <a:pt x="2181890" y="278618"/>
                    <a:pt x="2203843" y="277817"/>
                    <a:pt x="2225797" y="277657"/>
                  </a:cubicBezTo>
                  <a:close/>
                  <a:moveTo>
                    <a:pt x="2545325" y="277416"/>
                  </a:moveTo>
                  <a:cubicBezTo>
                    <a:pt x="2567439" y="277176"/>
                    <a:pt x="2588271" y="277657"/>
                    <a:pt x="2608782" y="280541"/>
                  </a:cubicBezTo>
                  <a:cubicBezTo>
                    <a:pt x="2624806" y="282464"/>
                    <a:pt x="2637626" y="306180"/>
                    <a:pt x="2652368" y="320282"/>
                  </a:cubicBezTo>
                  <a:cubicBezTo>
                    <a:pt x="2651086" y="322846"/>
                    <a:pt x="2649804" y="326050"/>
                    <a:pt x="2647881" y="328614"/>
                  </a:cubicBezTo>
                  <a:cubicBezTo>
                    <a:pt x="2602372" y="328614"/>
                    <a:pt x="2556221" y="331819"/>
                    <a:pt x="2511353" y="326691"/>
                  </a:cubicBezTo>
                  <a:cubicBezTo>
                    <a:pt x="2499815" y="324768"/>
                    <a:pt x="2490201" y="299129"/>
                    <a:pt x="2474176" y="278618"/>
                  </a:cubicBezTo>
                  <a:cubicBezTo>
                    <a:pt x="2499815" y="278618"/>
                    <a:pt x="2523211" y="277656"/>
                    <a:pt x="2545325" y="277416"/>
                  </a:cubicBezTo>
                  <a:close/>
                  <a:moveTo>
                    <a:pt x="686487" y="277336"/>
                  </a:moveTo>
                  <a:cubicBezTo>
                    <a:pt x="720459" y="277336"/>
                    <a:pt x="753790" y="277336"/>
                    <a:pt x="787762" y="277336"/>
                  </a:cubicBezTo>
                  <a:cubicBezTo>
                    <a:pt x="785839" y="331178"/>
                    <a:pt x="783275" y="333101"/>
                    <a:pt x="735202" y="333101"/>
                  </a:cubicBezTo>
                  <a:cubicBezTo>
                    <a:pt x="699948" y="333101"/>
                    <a:pt x="665335" y="333101"/>
                    <a:pt x="627517" y="333101"/>
                  </a:cubicBezTo>
                  <a:cubicBezTo>
                    <a:pt x="640978" y="277978"/>
                    <a:pt x="640978" y="277978"/>
                    <a:pt x="686487" y="277336"/>
                  </a:cubicBezTo>
                  <a:close/>
                  <a:moveTo>
                    <a:pt x="69226" y="277336"/>
                  </a:moveTo>
                  <a:cubicBezTo>
                    <a:pt x="142938" y="277336"/>
                    <a:pt x="216009" y="277336"/>
                    <a:pt x="290363" y="277336"/>
                  </a:cubicBezTo>
                  <a:cubicBezTo>
                    <a:pt x="279466" y="328614"/>
                    <a:pt x="274979" y="333101"/>
                    <a:pt x="230111" y="333101"/>
                  </a:cubicBezTo>
                  <a:cubicBezTo>
                    <a:pt x="164090" y="333101"/>
                    <a:pt x="97429" y="333101"/>
                    <a:pt x="31408" y="333101"/>
                  </a:cubicBezTo>
                  <a:cubicBezTo>
                    <a:pt x="21153" y="333101"/>
                    <a:pt x="10896" y="332460"/>
                    <a:pt x="0" y="331819"/>
                  </a:cubicBezTo>
                  <a:cubicBezTo>
                    <a:pt x="16665" y="281182"/>
                    <a:pt x="21153" y="277336"/>
                    <a:pt x="69226" y="277336"/>
                  </a:cubicBezTo>
                  <a:close/>
                  <a:moveTo>
                    <a:pt x="1870534" y="277016"/>
                  </a:moveTo>
                  <a:cubicBezTo>
                    <a:pt x="1893128" y="276855"/>
                    <a:pt x="1914280" y="277336"/>
                    <a:pt x="1935112" y="279900"/>
                  </a:cubicBezTo>
                  <a:cubicBezTo>
                    <a:pt x="1947932" y="281823"/>
                    <a:pt x="1957546" y="306821"/>
                    <a:pt x="1969084" y="320922"/>
                  </a:cubicBezTo>
                  <a:cubicBezTo>
                    <a:pt x="1967161" y="324128"/>
                    <a:pt x="1965238" y="327332"/>
                    <a:pt x="1963315" y="329896"/>
                  </a:cubicBezTo>
                  <a:cubicBezTo>
                    <a:pt x="1917806" y="329896"/>
                    <a:pt x="1872297" y="332460"/>
                    <a:pt x="1827428" y="327974"/>
                  </a:cubicBezTo>
                  <a:cubicBezTo>
                    <a:pt x="1817172" y="326692"/>
                    <a:pt x="1810121" y="299771"/>
                    <a:pt x="1797302" y="277977"/>
                  </a:cubicBezTo>
                  <a:cubicBezTo>
                    <a:pt x="1823903" y="277977"/>
                    <a:pt x="1847939" y="277176"/>
                    <a:pt x="1870534" y="277016"/>
                  </a:cubicBezTo>
                  <a:close/>
                  <a:moveTo>
                    <a:pt x="2384278" y="276775"/>
                  </a:moveTo>
                  <a:cubicBezTo>
                    <a:pt x="2404468" y="276535"/>
                    <a:pt x="2424499" y="277016"/>
                    <a:pt x="2444048" y="279900"/>
                  </a:cubicBezTo>
                  <a:cubicBezTo>
                    <a:pt x="2460714" y="282463"/>
                    <a:pt x="2474816" y="305539"/>
                    <a:pt x="2490200" y="318999"/>
                  </a:cubicBezTo>
                  <a:cubicBezTo>
                    <a:pt x="2488276" y="322205"/>
                    <a:pt x="2486354" y="325409"/>
                    <a:pt x="2484430" y="329255"/>
                  </a:cubicBezTo>
                  <a:cubicBezTo>
                    <a:pt x="2439562" y="329255"/>
                    <a:pt x="2394693" y="332460"/>
                    <a:pt x="2349825" y="327332"/>
                  </a:cubicBezTo>
                  <a:cubicBezTo>
                    <a:pt x="2337647" y="326050"/>
                    <a:pt x="2327391" y="301052"/>
                    <a:pt x="2316494" y="286310"/>
                  </a:cubicBezTo>
                  <a:cubicBezTo>
                    <a:pt x="2319699" y="283105"/>
                    <a:pt x="2321622" y="280541"/>
                    <a:pt x="2323545" y="277977"/>
                  </a:cubicBezTo>
                  <a:cubicBezTo>
                    <a:pt x="2343736" y="277977"/>
                    <a:pt x="2364087" y="277015"/>
                    <a:pt x="2384278" y="276775"/>
                  </a:cubicBezTo>
                  <a:close/>
                  <a:moveTo>
                    <a:pt x="848655" y="276695"/>
                  </a:moveTo>
                  <a:cubicBezTo>
                    <a:pt x="1095432" y="276695"/>
                    <a:pt x="1342208" y="276695"/>
                    <a:pt x="1588985" y="277337"/>
                  </a:cubicBezTo>
                  <a:cubicBezTo>
                    <a:pt x="1630649" y="277337"/>
                    <a:pt x="1633213" y="280541"/>
                    <a:pt x="1630007" y="329897"/>
                  </a:cubicBezTo>
                  <a:cubicBezTo>
                    <a:pt x="1353105" y="329897"/>
                    <a:pt x="1076843" y="329897"/>
                    <a:pt x="799941" y="329897"/>
                  </a:cubicBezTo>
                  <a:cubicBezTo>
                    <a:pt x="801223" y="279900"/>
                    <a:pt x="803146" y="276695"/>
                    <a:pt x="848655" y="276695"/>
                  </a:cubicBezTo>
                  <a:close/>
                  <a:moveTo>
                    <a:pt x="1376820" y="216444"/>
                  </a:moveTo>
                  <a:cubicBezTo>
                    <a:pt x="1430662" y="216444"/>
                    <a:pt x="1476172" y="216444"/>
                    <a:pt x="1522963" y="216444"/>
                  </a:cubicBezTo>
                  <a:cubicBezTo>
                    <a:pt x="1525527" y="230546"/>
                    <a:pt x="1527450" y="244006"/>
                    <a:pt x="1530655" y="263235"/>
                  </a:cubicBezTo>
                  <a:cubicBezTo>
                    <a:pt x="1483864" y="263235"/>
                    <a:pt x="1439636" y="265158"/>
                    <a:pt x="1396049" y="261312"/>
                  </a:cubicBezTo>
                  <a:cubicBezTo>
                    <a:pt x="1389639" y="260671"/>
                    <a:pt x="1384512" y="235673"/>
                    <a:pt x="1376820" y="216444"/>
                  </a:cubicBezTo>
                  <a:close/>
                  <a:moveTo>
                    <a:pt x="1768377" y="215322"/>
                  </a:moveTo>
                  <a:cubicBezTo>
                    <a:pt x="1790732" y="215322"/>
                    <a:pt x="1813006" y="215803"/>
                    <a:pt x="1835119" y="217726"/>
                  </a:cubicBezTo>
                  <a:cubicBezTo>
                    <a:pt x="1842170" y="218367"/>
                    <a:pt x="1847298" y="243365"/>
                    <a:pt x="1856913" y="263876"/>
                  </a:cubicBezTo>
                  <a:cubicBezTo>
                    <a:pt x="1807557" y="263876"/>
                    <a:pt x="1767817" y="266440"/>
                    <a:pt x="1728717" y="261953"/>
                  </a:cubicBezTo>
                  <a:cubicBezTo>
                    <a:pt x="1716538" y="260671"/>
                    <a:pt x="1706283" y="239519"/>
                    <a:pt x="1694745" y="227982"/>
                  </a:cubicBezTo>
                  <a:cubicBezTo>
                    <a:pt x="1696668" y="224136"/>
                    <a:pt x="1699232" y="219649"/>
                    <a:pt x="1701155" y="215803"/>
                  </a:cubicBezTo>
                  <a:cubicBezTo>
                    <a:pt x="1723589" y="215803"/>
                    <a:pt x="1746023" y="215322"/>
                    <a:pt x="1768377" y="215322"/>
                  </a:cubicBezTo>
                  <a:close/>
                  <a:moveTo>
                    <a:pt x="2508708" y="214841"/>
                  </a:moveTo>
                  <a:cubicBezTo>
                    <a:pt x="2529620" y="214681"/>
                    <a:pt x="2550452" y="215162"/>
                    <a:pt x="2570963" y="217726"/>
                  </a:cubicBezTo>
                  <a:cubicBezTo>
                    <a:pt x="2585064" y="219648"/>
                    <a:pt x="2596602" y="241441"/>
                    <a:pt x="2610063" y="254261"/>
                  </a:cubicBezTo>
                  <a:cubicBezTo>
                    <a:pt x="2607498" y="256825"/>
                    <a:pt x="2605575" y="260670"/>
                    <a:pt x="2604293" y="263875"/>
                  </a:cubicBezTo>
                  <a:cubicBezTo>
                    <a:pt x="2563271" y="263875"/>
                    <a:pt x="2521608" y="267080"/>
                    <a:pt x="2481867" y="261952"/>
                  </a:cubicBezTo>
                  <a:cubicBezTo>
                    <a:pt x="2467124" y="260029"/>
                    <a:pt x="2454946" y="237595"/>
                    <a:pt x="2441485" y="224776"/>
                  </a:cubicBezTo>
                  <a:cubicBezTo>
                    <a:pt x="2442767" y="221571"/>
                    <a:pt x="2444690" y="218366"/>
                    <a:pt x="2445972" y="215802"/>
                  </a:cubicBezTo>
                  <a:cubicBezTo>
                    <a:pt x="2466804" y="215802"/>
                    <a:pt x="2487796" y="215001"/>
                    <a:pt x="2508708" y="214841"/>
                  </a:cubicBezTo>
                  <a:close/>
                  <a:moveTo>
                    <a:pt x="1545398" y="214521"/>
                  </a:moveTo>
                  <a:cubicBezTo>
                    <a:pt x="1585779" y="214521"/>
                    <a:pt x="1626161" y="213239"/>
                    <a:pt x="1666542" y="215161"/>
                  </a:cubicBezTo>
                  <a:cubicBezTo>
                    <a:pt x="1696027" y="216444"/>
                    <a:pt x="1685772" y="242083"/>
                    <a:pt x="1690900" y="263875"/>
                  </a:cubicBezTo>
                  <a:cubicBezTo>
                    <a:pt x="1646031" y="263875"/>
                    <a:pt x="1603727" y="266439"/>
                    <a:pt x="1562063" y="261953"/>
                  </a:cubicBezTo>
                  <a:cubicBezTo>
                    <a:pt x="1552449" y="260671"/>
                    <a:pt x="1544756" y="236955"/>
                    <a:pt x="1536424" y="223494"/>
                  </a:cubicBezTo>
                  <a:cubicBezTo>
                    <a:pt x="1539629" y="220290"/>
                    <a:pt x="1542834" y="217726"/>
                    <a:pt x="1545398" y="214521"/>
                  </a:cubicBezTo>
                  <a:close/>
                  <a:moveTo>
                    <a:pt x="2351028" y="214200"/>
                  </a:moveTo>
                  <a:cubicBezTo>
                    <a:pt x="2371459" y="214040"/>
                    <a:pt x="2391810" y="214521"/>
                    <a:pt x="2412001" y="217085"/>
                  </a:cubicBezTo>
                  <a:cubicBezTo>
                    <a:pt x="2426103" y="219007"/>
                    <a:pt x="2437000" y="241441"/>
                    <a:pt x="2449178" y="254260"/>
                  </a:cubicBezTo>
                  <a:cubicBezTo>
                    <a:pt x="2447255" y="256824"/>
                    <a:pt x="2445332" y="260029"/>
                    <a:pt x="2443409" y="263875"/>
                  </a:cubicBezTo>
                  <a:cubicBezTo>
                    <a:pt x="2403027" y="263875"/>
                    <a:pt x="2362646" y="267080"/>
                    <a:pt x="2322905" y="261953"/>
                  </a:cubicBezTo>
                  <a:cubicBezTo>
                    <a:pt x="2308803" y="260029"/>
                    <a:pt x="2296624" y="238236"/>
                    <a:pt x="2283805" y="226058"/>
                  </a:cubicBezTo>
                  <a:cubicBezTo>
                    <a:pt x="2285728" y="222212"/>
                    <a:pt x="2287651" y="219007"/>
                    <a:pt x="2289574" y="215161"/>
                  </a:cubicBezTo>
                  <a:cubicBezTo>
                    <a:pt x="2310085" y="215161"/>
                    <a:pt x="2330597" y="214360"/>
                    <a:pt x="2351028" y="214200"/>
                  </a:cubicBezTo>
                  <a:close/>
                  <a:moveTo>
                    <a:pt x="2136460" y="214040"/>
                  </a:moveTo>
                  <a:cubicBezTo>
                    <a:pt x="2174999" y="214040"/>
                    <a:pt x="2213297" y="214521"/>
                    <a:pt x="2251756" y="216444"/>
                  </a:cubicBezTo>
                  <a:cubicBezTo>
                    <a:pt x="2265216" y="217085"/>
                    <a:pt x="2278036" y="240160"/>
                    <a:pt x="2290855" y="252979"/>
                  </a:cubicBezTo>
                  <a:cubicBezTo>
                    <a:pt x="2288933" y="256825"/>
                    <a:pt x="2287010" y="260671"/>
                    <a:pt x="2285087" y="263876"/>
                  </a:cubicBezTo>
                  <a:cubicBezTo>
                    <a:pt x="2258166" y="263876"/>
                    <a:pt x="2231245" y="263876"/>
                    <a:pt x="2203682" y="263876"/>
                  </a:cubicBezTo>
                  <a:cubicBezTo>
                    <a:pt x="2158814" y="263876"/>
                    <a:pt x="2113945" y="263876"/>
                    <a:pt x="2069718" y="263876"/>
                  </a:cubicBezTo>
                  <a:cubicBezTo>
                    <a:pt x="2028696" y="263876"/>
                    <a:pt x="2027414" y="263235"/>
                    <a:pt x="2019722" y="214521"/>
                  </a:cubicBezTo>
                  <a:cubicBezTo>
                    <a:pt x="2059142" y="214521"/>
                    <a:pt x="2097921" y="214040"/>
                    <a:pt x="2136460" y="214040"/>
                  </a:cubicBezTo>
                  <a:close/>
                  <a:moveTo>
                    <a:pt x="1288205" y="214040"/>
                  </a:moveTo>
                  <a:cubicBezTo>
                    <a:pt x="1310159" y="214040"/>
                    <a:pt x="1331631" y="214521"/>
                    <a:pt x="1353104" y="216444"/>
                  </a:cubicBezTo>
                  <a:cubicBezTo>
                    <a:pt x="1360796" y="217726"/>
                    <a:pt x="1365283" y="242723"/>
                    <a:pt x="1374898" y="263876"/>
                  </a:cubicBezTo>
                  <a:cubicBezTo>
                    <a:pt x="1321055" y="263876"/>
                    <a:pt x="1280033" y="265798"/>
                    <a:pt x="1238369" y="263235"/>
                  </a:cubicBezTo>
                  <a:cubicBezTo>
                    <a:pt x="1203115" y="261312"/>
                    <a:pt x="1226831" y="235032"/>
                    <a:pt x="1220421" y="214521"/>
                  </a:cubicBezTo>
                  <a:cubicBezTo>
                    <a:pt x="1243817" y="214521"/>
                    <a:pt x="1266252" y="214040"/>
                    <a:pt x="1288205" y="214040"/>
                  </a:cubicBezTo>
                  <a:close/>
                  <a:moveTo>
                    <a:pt x="1100560" y="213880"/>
                  </a:moveTo>
                  <a:cubicBezTo>
                    <a:pt x="1133890" y="213880"/>
                    <a:pt x="1167862" y="213880"/>
                    <a:pt x="1200551" y="213880"/>
                  </a:cubicBezTo>
                  <a:cubicBezTo>
                    <a:pt x="1208884" y="262594"/>
                    <a:pt x="1208243" y="264517"/>
                    <a:pt x="1164657" y="264517"/>
                  </a:cubicBezTo>
                  <a:cubicBezTo>
                    <a:pt x="1130044" y="264517"/>
                    <a:pt x="1095431" y="264517"/>
                    <a:pt x="1060818" y="264517"/>
                  </a:cubicBezTo>
                  <a:cubicBezTo>
                    <a:pt x="1056973" y="215803"/>
                    <a:pt x="1058254" y="214522"/>
                    <a:pt x="1100560" y="213880"/>
                  </a:cubicBezTo>
                  <a:close/>
                  <a:moveTo>
                    <a:pt x="937110" y="213880"/>
                  </a:moveTo>
                  <a:cubicBezTo>
                    <a:pt x="971081" y="213880"/>
                    <a:pt x="1005053" y="213880"/>
                    <a:pt x="1040948" y="213880"/>
                  </a:cubicBezTo>
                  <a:cubicBezTo>
                    <a:pt x="1044794" y="263235"/>
                    <a:pt x="1044153" y="263876"/>
                    <a:pt x="1000567" y="263876"/>
                  </a:cubicBezTo>
                  <a:cubicBezTo>
                    <a:pt x="966595" y="263876"/>
                    <a:pt x="932623" y="263876"/>
                    <a:pt x="899292" y="263876"/>
                  </a:cubicBezTo>
                  <a:cubicBezTo>
                    <a:pt x="893523" y="218367"/>
                    <a:pt x="896728" y="213880"/>
                    <a:pt x="937110" y="213880"/>
                  </a:cubicBezTo>
                  <a:close/>
                  <a:moveTo>
                    <a:pt x="778146" y="213880"/>
                  </a:moveTo>
                  <a:cubicBezTo>
                    <a:pt x="812119" y="213880"/>
                    <a:pt x="845449" y="213880"/>
                    <a:pt x="878780" y="213880"/>
                  </a:cubicBezTo>
                  <a:cubicBezTo>
                    <a:pt x="884549" y="258748"/>
                    <a:pt x="880703" y="263876"/>
                    <a:pt x="840322" y="263876"/>
                  </a:cubicBezTo>
                  <a:cubicBezTo>
                    <a:pt x="804427" y="263876"/>
                    <a:pt x="769173" y="263876"/>
                    <a:pt x="733278" y="263876"/>
                  </a:cubicBezTo>
                  <a:cubicBezTo>
                    <a:pt x="736483" y="215803"/>
                    <a:pt x="737765" y="213880"/>
                    <a:pt x="778146" y="213880"/>
                  </a:cubicBezTo>
                  <a:close/>
                  <a:moveTo>
                    <a:pt x="616620" y="213880"/>
                  </a:moveTo>
                  <a:cubicBezTo>
                    <a:pt x="650592" y="213880"/>
                    <a:pt x="684564" y="213880"/>
                    <a:pt x="721099" y="213880"/>
                  </a:cubicBezTo>
                  <a:cubicBezTo>
                    <a:pt x="716613" y="263235"/>
                    <a:pt x="715972" y="263876"/>
                    <a:pt x="674308" y="263876"/>
                  </a:cubicBezTo>
                  <a:cubicBezTo>
                    <a:pt x="639695" y="263876"/>
                    <a:pt x="604442" y="263876"/>
                    <a:pt x="569188" y="263876"/>
                  </a:cubicBezTo>
                  <a:cubicBezTo>
                    <a:pt x="572393" y="217085"/>
                    <a:pt x="575598" y="213880"/>
                    <a:pt x="616620" y="213880"/>
                  </a:cubicBezTo>
                  <a:close/>
                  <a:moveTo>
                    <a:pt x="455094" y="213880"/>
                  </a:moveTo>
                  <a:cubicBezTo>
                    <a:pt x="489707" y="213880"/>
                    <a:pt x="524961" y="213880"/>
                    <a:pt x="560215" y="213880"/>
                  </a:cubicBezTo>
                  <a:cubicBezTo>
                    <a:pt x="552523" y="263235"/>
                    <a:pt x="551241" y="263876"/>
                    <a:pt x="508936" y="263876"/>
                  </a:cubicBezTo>
                  <a:cubicBezTo>
                    <a:pt x="473682" y="263876"/>
                    <a:pt x="439070" y="263876"/>
                    <a:pt x="403816" y="263876"/>
                  </a:cubicBezTo>
                  <a:cubicBezTo>
                    <a:pt x="410867" y="217726"/>
                    <a:pt x="414712" y="213880"/>
                    <a:pt x="455094" y="213880"/>
                  </a:cubicBezTo>
                  <a:close/>
                  <a:moveTo>
                    <a:pt x="1923254" y="213559"/>
                  </a:moveTo>
                  <a:cubicBezTo>
                    <a:pt x="1943926" y="213398"/>
                    <a:pt x="1964598" y="213879"/>
                    <a:pt x="1985109" y="216443"/>
                  </a:cubicBezTo>
                  <a:cubicBezTo>
                    <a:pt x="1997288" y="217725"/>
                    <a:pt x="2006902" y="241441"/>
                    <a:pt x="2017799" y="254261"/>
                  </a:cubicBezTo>
                  <a:cubicBezTo>
                    <a:pt x="2015235" y="257465"/>
                    <a:pt x="2012030" y="260671"/>
                    <a:pt x="2009466" y="263875"/>
                  </a:cubicBezTo>
                  <a:cubicBezTo>
                    <a:pt x="1969085" y="263875"/>
                    <a:pt x="1928062" y="267080"/>
                    <a:pt x="1888321" y="261953"/>
                  </a:cubicBezTo>
                  <a:cubicBezTo>
                    <a:pt x="1875502" y="260029"/>
                    <a:pt x="1865246" y="236954"/>
                    <a:pt x="1854349" y="223494"/>
                  </a:cubicBezTo>
                  <a:cubicBezTo>
                    <a:pt x="1856913" y="220289"/>
                    <a:pt x="1859477" y="217084"/>
                    <a:pt x="1861400" y="214520"/>
                  </a:cubicBezTo>
                  <a:cubicBezTo>
                    <a:pt x="1881911" y="214520"/>
                    <a:pt x="1902583" y="213719"/>
                    <a:pt x="1923254" y="213559"/>
                  </a:cubicBezTo>
                  <a:close/>
                  <a:moveTo>
                    <a:pt x="292926" y="212598"/>
                  </a:moveTo>
                  <a:cubicBezTo>
                    <a:pt x="327539" y="215803"/>
                    <a:pt x="362793" y="213239"/>
                    <a:pt x="398047" y="213239"/>
                  </a:cubicBezTo>
                  <a:cubicBezTo>
                    <a:pt x="387791" y="261953"/>
                    <a:pt x="385869" y="263235"/>
                    <a:pt x="342282" y="263876"/>
                  </a:cubicBezTo>
                  <a:cubicBezTo>
                    <a:pt x="308951" y="263876"/>
                    <a:pt x="274979" y="263876"/>
                    <a:pt x="236520" y="263876"/>
                  </a:cubicBezTo>
                  <a:cubicBezTo>
                    <a:pt x="244212" y="229263"/>
                    <a:pt x="257031" y="210034"/>
                    <a:pt x="292926" y="212598"/>
                  </a:cubicBezTo>
                  <a:close/>
                  <a:moveTo>
                    <a:pt x="109606" y="212597"/>
                  </a:moveTo>
                  <a:cubicBezTo>
                    <a:pt x="150629" y="215803"/>
                    <a:pt x="192292" y="213239"/>
                    <a:pt x="233956" y="213239"/>
                  </a:cubicBezTo>
                  <a:cubicBezTo>
                    <a:pt x="226264" y="257466"/>
                    <a:pt x="219854" y="263235"/>
                    <a:pt x="179473" y="263235"/>
                  </a:cubicBezTo>
                  <a:cubicBezTo>
                    <a:pt x="133964" y="263875"/>
                    <a:pt x="88455" y="263875"/>
                    <a:pt x="40381" y="263875"/>
                  </a:cubicBezTo>
                  <a:cubicBezTo>
                    <a:pt x="51277" y="223494"/>
                    <a:pt x="73070" y="210033"/>
                    <a:pt x="109606" y="212597"/>
                  </a:cubicBezTo>
                  <a:close/>
                  <a:moveTo>
                    <a:pt x="1309518" y="157473"/>
                  </a:moveTo>
                  <a:cubicBezTo>
                    <a:pt x="1354386" y="157473"/>
                    <a:pt x="1397973" y="157473"/>
                    <a:pt x="1444123" y="157473"/>
                  </a:cubicBezTo>
                  <a:cubicBezTo>
                    <a:pt x="1446046" y="169652"/>
                    <a:pt x="1447969" y="180549"/>
                    <a:pt x="1450533" y="196574"/>
                  </a:cubicBezTo>
                  <a:cubicBezTo>
                    <a:pt x="1403742" y="196574"/>
                    <a:pt x="1358232" y="196574"/>
                    <a:pt x="1309518" y="196574"/>
                  </a:cubicBezTo>
                  <a:cubicBezTo>
                    <a:pt x="1309518" y="183754"/>
                    <a:pt x="1309518" y="172857"/>
                    <a:pt x="1309518" y="157473"/>
                  </a:cubicBezTo>
                  <a:close/>
                  <a:moveTo>
                    <a:pt x="2473775" y="156753"/>
                  </a:moveTo>
                  <a:cubicBezTo>
                    <a:pt x="2494527" y="156672"/>
                    <a:pt x="2515199" y="157153"/>
                    <a:pt x="2535710" y="159396"/>
                  </a:cubicBezTo>
                  <a:cubicBezTo>
                    <a:pt x="2547889" y="160678"/>
                    <a:pt x="2557503" y="181831"/>
                    <a:pt x="2573528" y="199779"/>
                  </a:cubicBezTo>
                  <a:cubicBezTo>
                    <a:pt x="2522890" y="199779"/>
                    <a:pt x="2481868" y="202343"/>
                    <a:pt x="2441486" y="198497"/>
                  </a:cubicBezTo>
                  <a:cubicBezTo>
                    <a:pt x="2429307" y="197215"/>
                    <a:pt x="2419051" y="177344"/>
                    <a:pt x="2408155" y="165806"/>
                  </a:cubicBezTo>
                  <a:cubicBezTo>
                    <a:pt x="2409437" y="163242"/>
                    <a:pt x="2410719" y="160038"/>
                    <a:pt x="2411360" y="157474"/>
                  </a:cubicBezTo>
                  <a:cubicBezTo>
                    <a:pt x="2432192" y="157474"/>
                    <a:pt x="2453024" y="156833"/>
                    <a:pt x="2473775" y="156753"/>
                  </a:cubicBezTo>
                  <a:close/>
                  <a:moveTo>
                    <a:pt x="1679283" y="156352"/>
                  </a:moveTo>
                  <a:cubicBezTo>
                    <a:pt x="1700194" y="156352"/>
                    <a:pt x="1721026" y="156833"/>
                    <a:pt x="1741538" y="158756"/>
                  </a:cubicBezTo>
                  <a:cubicBezTo>
                    <a:pt x="1750511" y="158756"/>
                    <a:pt x="1756921" y="181190"/>
                    <a:pt x="1767818" y="200420"/>
                  </a:cubicBezTo>
                  <a:cubicBezTo>
                    <a:pt x="1718462" y="200420"/>
                    <a:pt x="1678081" y="202343"/>
                    <a:pt x="1637699" y="199138"/>
                  </a:cubicBezTo>
                  <a:cubicBezTo>
                    <a:pt x="1627443" y="198497"/>
                    <a:pt x="1619111" y="177986"/>
                    <a:pt x="1610137" y="167088"/>
                  </a:cubicBezTo>
                  <a:cubicBezTo>
                    <a:pt x="1612059" y="163884"/>
                    <a:pt x="1614623" y="160679"/>
                    <a:pt x="1616547" y="156833"/>
                  </a:cubicBezTo>
                  <a:cubicBezTo>
                    <a:pt x="1637379" y="156833"/>
                    <a:pt x="1658371" y="156352"/>
                    <a:pt x="1679283" y="156352"/>
                  </a:cubicBezTo>
                  <a:close/>
                  <a:moveTo>
                    <a:pt x="1831836" y="156112"/>
                  </a:moveTo>
                  <a:cubicBezTo>
                    <a:pt x="1852267" y="156031"/>
                    <a:pt x="1872618" y="156512"/>
                    <a:pt x="1892808" y="158755"/>
                  </a:cubicBezTo>
                  <a:cubicBezTo>
                    <a:pt x="1902423" y="160037"/>
                    <a:pt x="1910115" y="181830"/>
                    <a:pt x="1919089" y="194009"/>
                  </a:cubicBezTo>
                  <a:cubicBezTo>
                    <a:pt x="1915243" y="195932"/>
                    <a:pt x="1912679" y="198496"/>
                    <a:pt x="1909474" y="201059"/>
                  </a:cubicBezTo>
                  <a:cubicBezTo>
                    <a:pt x="1876784" y="201059"/>
                    <a:pt x="1844095" y="201059"/>
                    <a:pt x="1811404" y="201059"/>
                  </a:cubicBezTo>
                  <a:cubicBezTo>
                    <a:pt x="1774868" y="201059"/>
                    <a:pt x="1774868" y="200419"/>
                    <a:pt x="1770382" y="156833"/>
                  </a:cubicBezTo>
                  <a:cubicBezTo>
                    <a:pt x="1790893" y="156833"/>
                    <a:pt x="1811404" y="156192"/>
                    <a:pt x="1831836" y="156112"/>
                  </a:cubicBezTo>
                  <a:close/>
                  <a:moveTo>
                    <a:pt x="1525127" y="154830"/>
                  </a:moveTo>
                  <a:cubicBezTo>
                    <a:pt x="1545238" y="154749"/>
                    <a:pt x="1565268" y="155230"/>
                    <a:pt x="1585139" y="157473"/>
                  </a:cubicBezTo>
                  <a:cubicBezTo>
                    <a:pt x="1594754" y="158115"/>
                    <a:pt x="1601804" y="179908"/>
                    <a:pt x="1610137" y="192086"/>
                  </a:cubicBezTo>
                  <a:cubicBezTo>
                    <a:pt x="1608214" y="194650"/>
                    <a:pt x="1605650" y="197855"/>
                    <a:pt x="1603727" y="200419"/>
                  </a:cubicBezTo>
                  <a:cubicBezTo>
                    <a:pt x="1562705" y="200419"/>
                    <a:pt x="1521041" y="202341"/>
                    <a:pt x="1480018" y="198495"/>
                  </a:cubicBezTo>
                  <a:cubicBezTo>
                    <a:pt x="1471686" y="197855"/>
                    <a:pt x="1464635" y="176062"/>
                    <a:pt x="1456943" y="163883"/>
                  </a:cubicBezTo>
                  <a:cubicBezTo>
                    <a:pt x="1459507" y="161319"/>
                    <a:pt x="1462071" y="158755"/>
                    <a:pt x="1464635" y="155551"/>
                  </a:cubicBezTo>
                  <a:cubicBezTo>
                    <a:pt x="1484826" y="155551"/>
                    <a:pt x="1505016" y="154910"/>
                    <a:pt x="1525127" y="154830"/>
                  </a:cubicBezTo>
                  <a:close/>
                  <a:moveTo>
                    <a:pt x="2131653" y="154509"/>
                  </a:moveTo>
                  <a:cubicBezTo>
                    <a:pt x="2151443" y="154268"/>
                    <a:pt x="2170031" y="154589"/>
                    <a:pt x="2188299" y="156832"/>
                  </a:cubicBezTo>
                  <a:cubicBezTo>
                    <a:pt x="2203042" y="158755"/>
                    <a:pt x="2215220" y="176062"/>
                    <a:pt x="2228681" y="186958"/>
                  </a:cubicBezTo>
                  <a:cubicBezTo>
                    <a:pt x="2226758" y="190804"/>
                    <a:pt x="2225476" y="194650"/>
                    <a:pt x="2223553" y="198496"/>
                  </a:cubicBezTo>
                  <a:cubicBezTo>
                    <a:pt x="2179967" y="198496"/>
                    <a:pt x="2136379" y="200419"/>
                    <a:pt x="2093434" y="196573"/>
                  </a:cubicBezTo>
                  <a:cubicBezTo>
                    <a:pt x="2085101" y="196573"/>
                    <a:pt x="2078691" y="174780"/>
                    <a:pt x="2067795" y="155550"/>
                  </a:cubicBezTo>
                  <a:cubicBezTo>
                    <a:pt x="2090870" y="155550"/>
                    <a:pt x="2111862" y="154749"/>
                    <a:pt x="2131653" y="154509"/>
                  </a:cubicBezTo>
                  <a:close/>
                  <a:moveTo>
                    <a:pt x="1981184" y="154509"/>
                  </a:moveTo>
                  <a:cubicBezTo>
                    <a:pt x="2000173" y="154268"/>
                    <a:pt x="2019082" y="154589"/>
                    <a:pt x="2037670" y="156832"/>
                  </a:cubicBezTo>
                  <a:cubicBezTo>
                    <a:pt x="2051130" y="158755"/>
                    <a:pt x="2062027" y="177984"/>
                    <a:pt x="2074206" y="189521"/>
                  </a:cubicBezTo>
                  <a:cubicBezTo>
                    <a:pt x="2072282" y="192727"/>
                    <a:pt x="2069719" y="196572"/>
                    <a:pt x="2067796" y="199777"/>
                  </a:cubicBezTo>
                  <a:cubicBezTo>
                    <a:pt x="2026773" y="199777"/>
                    <a:pt x="1985751" y="202341"/>
                    <a:pt x="1945369" y="197854"/>
                  </a:cubicBezTo>
                  <a:cubicBezTo>
                    <a:pt x="1934472" y="196572"/>
                    <a:pt x="1926140" y="176061"/>
                    <a:pt x="1916525" y="163883"/>
                  </a:cubicBezTo>
                  <a:cubicBezTo>
                    <a:pt x="1919730" y="161960"/>
                    <a:pt x="1922293" y="158755"/>
                    <a:pt x="1924217" y="155550"/>
                  </a:cubicBezTo>
                  <a:cubicBezTo>
                    <a:pt x="1943126" y="155550"/>
                    <a:pt x="1962195" y="154749"/>
                    <a:pt x="1981184" y="154509"/>
                  </a:cubicBezTo>
                  <a:close/>
                  <a:moveTo>
                    <a:pt x="1190296" y="154268"/>
                  </a:moveTo>
                  <a:cubicBezTo>
                    <a:pt x="1212731" y="154268"/>
                    <a:pt x="1235164" y="154268"/>
                    <a:pt x="1257599" y="154910"/>
                  </a:cubicBezTo>
                  <a:cubicBezTo>
                    <a:pt x="1296058" y="155550"/>
                    <a:pt x="1296698" y="156192"/>
                    <a:pt x="1289006" y="198496"/>
                  </a:cubicBezTo>
                  <a:cubicBezTo>
                    <a:pt x="1245420" y="198496"/>
                    <a:pt x="1201193" y="198496"/>
                    <a:pt x="1156965" y="198496"/>
                  </a:cubicBezTo>
                  <a:cubicBezTo>
                    <a:pt x="1149274" y="156832"/>
                    <a:pt x="1151197" y="154910"/>
                    <a:pt x="1190296" y="154268"/>
                  </a:cubicBezTo>
                  <a:close/>
                  <a:moveTo>
                    <a:pt x="1039666" y="152987"/>
                  </a:moveTo>
                  <a:cubicBezTo>
                    <a:pt x="1067227" y="152987"/>
                    <a:pt x="1094789" y="152345"/>
                    <a:pt x="1122351" y="154909"/>
                  </a:cubicBezTo>
                  <a:cubicBezTo>
                    <a:pt x="1128120" y="155550"/>
                    <a:pt x="1138375" y="169011"/>
                    <a:pt x="1137735" y="175420"/>
                  </a:cubicBezTo>
                  <a:cubicBezTo>
                    <a:pt x="1137093" y="184394"/>
                    <a:pt x="1128120" y="199137"/>
                    <a:pt x="1121710" y="199137"/>
                  </a:cubicBezTo>
                  <a:cubicBezTo>
                    <a:pt x="1080047" y="201059"/>
                    <a:pt x="1039024" y="200418"/>
                    <a:pt x="998002" y="200418"/>
                  </a:cubicBezTo>
                  <a:cubicBezTo>
                    <a:pt x="998643" y="154269"/>
                    <a:pt x="999284" y="152987"/>
                    <a:pt x="1039666" y="152987"/>
                  </a:cubicBezTo>
                  <a:close/>
                  <a:moveTo>
                    <a:pt x="879422" y="152987"/>
                  </a:moveTo>
                  <a:cubicBezTo>
                    <a:pt x="912752" y="152346"/>
                    <a:pt x="946724" y="152987"/>
                    <a:pt x="981978" y="152987"/>
                  </a:cubicBezTo>
                  <a:cubicBezTo>
                    <a:pt x="986464" y="188241"/>
                    <a:pt x="978132" y="203624"/>
                    <a:pt x="945442" y="201701"/>
                  </a:cubicBezTo>
                  <a:cubicBezTo>
                    <a:pt x="911470" y="199137"/>
                    <a:pt x="877498" y="201060"/>
                    <a:pt x="844168" y="201060"/>
                  </a:cubicBezTo>
                  <a:cubicBezTo>
                    <a:pt x="839040" y="160679"/>
                    <a:pt x="844168" y="153628"/>
                    <a:pt x="879422" y="152987"/>
                  </a:cubicBezTo>
                  <a:close/>
                  <a:moveTo>
                    <a:pt x="727509" y="152346"/>
                  </a:moveTo>
                  <a:cubicBezTo>
                    <a:pt x="760840" y="152346"/>
                    <a:pt x="794171" y="152988"/>
                    <a:pt x="828143" y="152988"/>
                  </a:cubicBezTo>
                  <a:cubicBezTo>
                    <a:pt x="830065" y="189523"/>
                    <a:pt x="819169" y="203624"/>
                    <a:pt x="786479" y="201060"/>
                  </a:cubicBezTo>
                  <a:cubicBezTo>
                    <a:pt x="752507" y="198496"/>
                    <a:pt x="718536" y="200419"/>
                    <a:pt x="684564" y="200419"/>
                  </a:cubicBezTo>
                  <a:cubicBezTo>
                    <a:pt x="686487" y="156833"/>
                    <a:pt x="689692" y="152988"/>
                    <a:pt x="727509" y="152346"/>
                  </a:cubicBezTo>
                  <a:close/>
                  <a:moveTo>
                    <a:pt x="136528" y="152346"/>
                  </a:moveTo>
                  <a:cubicBezTo>
                    <a:pt x="207677" y="153628"/>
                    <a:pt x="278826" y="152346"/>
                    <a:pt x="351896" y="152346"/>
                  </a:cubicBezTo>
                  <a:cubicBezTo>
                    <a:pt x="346128" y="190804"/>
                    <a:pt x="328181" y="201700"/>
                    <a:pt x="295491" y="201060"/>
                  </a:cubicBezTo>
                  <a:cubicBezTo>
                    <a:pt x="224342" y="198496"/>
                    <a:pt x="153194" y="200418"/>
                    <a:pt x="79481" y="200418"/>
                  </a:cubicBezTo>
                  <a:cubicBezTo>
                    <a:pt x="88455" y="169011"/>
                    <a:pt x="101916" y="151063"/>
                    <a:pt x="136528" y="152346"/>
                  </a:cubicBezTo>
                  <a:close/>
                  <a:moveTo>
                    <a:pt x="570471" y="151705"/>
                  </a:moveTo>
                  <a:cubicBezTo>
                    <a:pt x="605083" y="154269"/>
                    <a:pt x="639055" y="152346"/>
                    <a:pt x="673027" y="152346"/>
                  </a:cubicBezTo>
                  <a:cubicBezTo>
                    <a:pt x="673668" y="194009"/>
                    <a:pt x="655080" y="202983"/>
                    <a:pt x="623671" y="200419"/>
                  </a:cubicBezTo>
                  <a:cubicBezTo>
                    <a:pt x="590982" y="197855"/>
                    <a:pt x="558292" y="199778"/>
                    <a:pt x="523679" y="199778"/>
                  </a:cubicBezTo>
                  <a:cubicBezTo>
                    <a:pt x="525602" y="167088"/>
                    <a:pt x="537140" y="149782"/>
                    <a:pt x="570471" y="151705"/>
                  </a:cubicBezTo>
                  <a:close/>
                  <a:moveTo>
                    <a:pt x="415353" y="151704"/>
                  </a:moveTo>
                  <a:cubicBezTo>
                    <a:pt x="448684" y="153627"/>
                    <a:pt x="482656" y="152345"/>
                    <a:pt x="517910" y="152345"/>
                  </a:cubicBezTo>
                  <a:cubicBezTo>
                    <a:pt x="515987" y="188881"/>
                    <a:pt x="501886" y="203623"/>
                    <a:pt x="467913" y="201059"/>
                  </a:cubicBezTo>
                  <a:cubicBezTo>
                    <a:pt x="434583" y="197854"/>
                    <a:pt x="400611" y="200418"/>
                    <a:pt x="365357" y="200418"/>
                  </a:cubicBezTo>
                  <a:cubicBezTo>
                    <a:pt x="369843" y="165806"/>
                    <a:pt x="382663" y="150422"/>
                    <a:pt x="415353" y="151704"/>
                  </a:cubicBezTo>
                  <a:close/>
                  <a:moveTo>
                    <a:pt x="1239010" y="101067"/>
                  </a:moveTo>
                  <a:cubicBezTo>
                    <a:pt x="1281315" y="101067"/>
                    <a:pt x="1324261" y="101067"/>
                    <a:pt x="1370411" y="101067"/>
                  </a:cubicBezTo>
                  <a:cubicBezTo>
                    <a:pt x="1371052" y="115169"/>
                    <a:pt x="1371693" y="126065"/>
                    <a:pt x="1372334" y="139526"/>
                  </a:cubicBezTo>
                  <a:cubicBezTo>
                    <a:pt x="1326183" y="139526"/>
                    <a:pt x="1283878" y="139526"/>
                    <a:pt x="1239010" y="139526"/>
                  </a:cubicBezTo>
                  <a:cubicBezTo>
                    <a:pt x="1239010" y="126707"/>
                    <a:pt x="1239010" y="115169"/>
                    <a:pt x="1239010" y="101067"/>
                  </a:cubicBezTo>
                  <a:close/>
                  <a:moveTo>
                    <a:pt x="1088380" y="100426"/>
                  </a:moveTo>
                  <a:cubicBezTo>
                    <a:pt x="1133249" y="100426"/>
                    <a:pt x="1175553" y="100426"/>
                    <a:pt x="1220421" y="100426"/>
                  </a:cubicBezTo>
                  <a:cubicBezTo>
                    <a:pt x="1220421" y="113887"/>
                    <a:pt x="1220421" y="124784"/>
                    <a:pt x="1220421" y="138885"/>
                  </a:cubicBezTo>
                  <a:cubicBezTo>
                    <a:pt x="1175553" y="138885"/>
                    <a:pt x="1131967" y="138885"/>
                    <a:pt x="1083894" y="138885"/>
                  </a:cubicBezTo>
                  <a:cubicBezTo>
                    <a:pt x="1085816" y="125424"/>
                    <a:pt x="1087099" y="113887"/>
                    <a:pt x="1088380" y="100426"/>
                  </a:cubicBezTo>
                  <a:close/>
                  <a:moveTo>
                    <a:pt x="2437240" y="99385"/>
                  </a:moveTo>
                  <a:cubicBezTo>
                    <a:pt x="2456068" y="99144"/>
                    <a:pt x="2474817" y="99465"/>
                    <a:pt x="2493405" y="101708"/>
                  </a:cubicBezTo>
                  <a:cubicBezTo>
                    <a:pt x="2506866" y="103631"/>
                    <a:pt x="2518404" y="122860"/>
                    <a:pt x="2530582" y="133757"/>
                  </a:cubicBezTo>
                  <a:cubicBezTo>
                    <a:pt x="2529300" y="136963"/>
                    <a:pt x="2528018" y="139526"/>
                    <a:pt x="2526095" y="142090"/>
                  </a:cubicBezTo>
                  <a:cubicBezTo>
                    <a:pt x="2486995" y="142090"/>
                    <a:pt x="2447896" y="144654"/>
                    <a:pt x="2409437" y="140809"/>
                  </a:cubicBezTo>
                  <a:cubicBezTo>
                    <a:pt x="2397258" y="139526"/>
                    <a:pt x="2387002" y="120296"/>
                    <a:pt x="2376106" y="109400"/>
                  </a:cubicBezTo>
                  <a:cubicBezTo>
                    <a:pt x="2377388" y="106195"/>
                    <a:pt x="2379311" y="103631"/>
                    <a:pt x="2380593" y="100426"/>
                  </a:cubicBezTo>
                  <a:cubicBezTo>
                    <a:pt x="2399502" y="100426"/>
                    <a:pt x="2418411" y="99625"/>
                    <a:pt x="2437240" y="99385"/>
                  </a:cubicBezTo>
                  <a:close/>
                  <a:moveTo>
                    <a:pt x="1595314" y="99225"/>
                  </a:moveTo>
                  <a:cubicBezTo>
                    <a:pt x="1616226" y="99145"/>
                    <a:pt x="1635776" y="99465"/>
                    <a:pt x="1655005" y="101067"/>
                  </a:cubicBezTo>
                  <a:cubicBezTo>
                    <a:pt x="1663979" y="101709"/>
                    <a:pt x="1671029" y="122220"/>
                    <a:pt x="1678721" y="133116"/>
                  </a:cubicBezTo>
                  <a:cubicBezTo>
                    <a:pt x="1676798" y="136322"/>
                    <a:pt x="1674875" y="138886"/>
                    <a:pt x="1672952" y="141450"/>
                  </a:cubicBezTo>
                  <a:cubicBezTo>
                    <a:pt x="1633212" y="141450"/>
                    <a:pt x="1592830" y="143372"/>
                    <a:pt x="1553089" y="140168"/>
                  </a:cubicBezTo>
                  <a:cubicBezTo>
                    <a:pt x="1544757" y="139526"/>
                    <a:pt x="1538987" y="118374"/>
                    <a:pt x="1527450" y="99785"/>
                  </a:cubicBezTo>
                  <a:cubicBezTo>
                    <a:pt x="1552128" y="99785"/>
                    <a:pt x="1574402" y="99305"/>
                    <a:pt x="1595314" y="99225"/>
                  </a:cubicBezTo>
                  <a:close/>
                  <a:moveTo>
                    <a:pt x="1447969" y="99225"/>
                  </a:moveTo>
                  <a:cubicBezTo>
                    <a:pt x="1467839" y="99145"/>
                    <a:pt x="1487710" y="99465"/>
                    <a:pt x="1507580" y="101067"/>
                  </a:cubicBezTo>
                  <a:cubicBezTo>
                    <a:pt x="1515271" y="101709"/>
                    <a:pt x="1521040" y="122861"/>
                    <a:pt x="1532578" y="142090"/>
                  </a:cubicBezTo>
                  <a:cubicBezTo>
                    <a:pt x="1481941" y="142090"/>
                    <a:pt x="1442841" y="144013"/>
                    <a:pt x="1404382" y="140808"/>
                  </a:cubicBezTo>
                  <a:cubicBezTo>
                    <a:pt x="1396049" y="140168"/>
                    <a:pt x="1388999" y="120297"/>
                    <a:pt x="1381307" y="109400"/>
                  </a:cubicBezTo>
                  <a:cubicBezTo>
                    <a:pt x="1383871" y="106195"/>
                    <a:pt x="1385794" y="102991"/>
                    <a:pt x="1388358" y="99785"/>
                  </a:cubicBezTo>
                  <a:cubicBezTo>
                    <a:pt x="1408228" y="99785"/>
                    <a:pt x="1428098" y="99305"/>
                    <a:pt x="1447969" y="99225"/>
                  </a:cubicBezTo>
                  <a:close/>
                  <a:moveTo>
                    <a:pt x="2138303" y="99144"/>
                  </a:moveTo>
                  <a:cubicBezTo>
                    <a:pt x="2180607" y="99144"/>
                    <a:pt x="2222912" y="99144"/>
                    <a:pt x="2264575" y="99144"/>
                  </a:cubicBezTo>
                  <a:cubicBezTo>
                    <a:pt x="2362646" y="99144"/>
                    <a:pt x="2362646" y="99144"/>
                    <a:pt x="2408156" y="186318"/>
                  </a:cubicBezTo>
                  <a:cubicBezTo>
                    <a:pt x="2410078" y="190164"/>
                    <a:pt x="2412001" y="194009"/>
                    <a:pt x="2415206" y="202342"/>
                  </a:cubicBezTo>
                  <a:cubicBezTo>
                    <a:pt x="2361364" y="202342"/>
                    <a:pt x="2311367" y="203624"/>
                    <a:pt x="2262011" y="201060"/>
                  </a:cubicBezTo>
                  <a:cubicBezTo>
                    <a:pt x="2253679" y="200419"/>
                    <a:pt x="2242141" y="185677"/>
                    <a:pt x="2238296" y="174780"/>
                  </a:cubicBezTo>
                  <a:cubicBezTo>
                    <a:pt x="2228681" y="148499"/>
                    <a:pt x="2213297" y="137603"/>
                    <a:pt x="2185735" y="141449"/>
                  </a:cubicBezTo>
                  <a:cubicBezTo>
                    <a:pt x="2157532" y="145936"/>
                    <a:pt x="2141508" y="133116"/>
                    <a:pt x="2138303" y="99144"/>
                  </a:cubicBezTo>
                  <a:close/>
                  <a:moveTo>
                    <a:pt x="2041435" y="98984"/>
                  </a:moveTo>
                  <a:cubicBezTo>
                    <a:pt x="2060744" y="98824"/>
                    <a:pt x="2079973" y="99144"/>
                    <a:pt x="2099203" y="101067"/>
                  </a:cubicBezTo>
                  <a:cubicBezTo>
                    <a:pt x="2110100" y="102349"/>
                    <a:pt x="2119073" y="120938"/>
                    <a:pt x="2128688" y="131835"/>
                  </a:cubicBezTo>
                  <a:cubicBezTo>
                    <a:pt x="2126764" y="135680"/>
                    <a:pt x="2124842" y="138886"/>
                    <a:pt x="2122919" y="142090"/>
                  </a:cubicBezTo>
                  <a:cubicBezTo>
                    <a:pt x="2084461" y="142090"/>
                    <a:pt x="2046002" y="144654"/>
                    <a:pt x="2008824" y="140808"/>
                  </a:cubicBezTo>
                  <a:cubicBezTo>
                    <a:pt x="1997288" y="139526"/>
                    <a:pt x="1987673" y="120297"/>
                    <a:pt x="1977417" y="109400"/>
                  </a:cubicBezTo>
                  <a:cubicBezTo>
                    <a:pt x="1979339" y="106195"/>
                    <a:pt x="1981263" y="102991"/>
                    <a:pt x="1983185" y="99785"/>
                  </a:cubicBezTo>
                  <a:cubicBezTo>
                    <a:pt x="2002735" y="99785"/>
                    <a:pt x="2022125" y="99144"/>
                    <a:pt x="2041435" y="98984"/>
                  </a:cubicBezTo>
                  <a:close/>
                  <a:moveTo>
                    <a:pt x="1892487" y="98984"/>
                  </a:moveTo>
                  <a:cubicBezTo>
                    <a:pt x="1911396" y="98824"/>
                    <a:pt x="1930305" y="99144"/>
                    <a:pt x="1949214" y="101067"/>
                  </a:cubicBezTo>
                  <a:cubicBezTo>
                    <a:pt x="1960111" y="102349"/>
                    <a:pt x="1969725" y="121579"/>
                    <a:pt x="1979981" y="132476"/>
                  </a:cubicBezTo>
                  <a:cubicBezTo>
                    <a:pt x="1976776" y="135680"/>
                    <a:pt x="1974212" y="138886"/>
                    <a:pt x="1971648" y="142090"/>
                  </a:cubicBezTo>
                  <a:cubicBezTo>
                    <a:pt x="1934472" y="142090"/>
                    <a:pt x="1897295" y="144654"/>
                    <a:pt x="1860759" y="140808"/>
                  </a:cubicBezTo>
                  <a:cubicBezTo>
                    <a:pt x="1849221" y="139526"/>
                    <a:pt x="1838966" y="120938"/>
                    <a:pt x="1828710" y="110041"/>
                  </a:cubicBezTo>
                  <a:cubicBezTo>
                    <a:pt x="1831274" y="106837"/>
                    <a:pt x="1833197" y="102991"/>
                    <a:pt x="1835761" y="99785"/>
                  </a:cubicBezTo>
                  <a:cubicBezTo>
                    <a:pt x="1854670" y="99785"/>
                    <a:pt x="1873579" y="99144"/>
                    <a:pt x="1892487" y="98984"/>
                  </a:cubicBezTo>
                  <a:close/>
                  <a:moveTo>
                    <a:pt x="1744021" y="98343"/>
                  </a:moveTo>
                  <a:cubicBezTo>
                    <a:pt x="1762529" y="98183"/>
                    <a:pt x="1780957" y="98503"/>
                    <a:pt x="1799225" y="100426"/>
                  </a:cubicBezTo>
                  <a:cubicBezTo>
                    <a:pt x="1810122" y="101708"/>
                    <a:pt x="1819096" y="120297"/>
                    <a:pt x="1828710" y="130553"/>
                  </a:cubicBezTo>
                  <a:cubicBezTo>
                    <a:pt x="1826787" y="133757"/>
                    <a:pt x="1824223" y="137603"/>
                    <a:pt x="1822300" y="140809"/>
                  </a:cubicBezTo>
                  <a:cubicBezTo>
                    <a:pt x="1782559" y="140809"/>
                    <a:pt x="1742178" y="142731"/>
                    <a:pt x="1703078" y="139527"/>
                  </a:cubicBezTo>
                  <a:cubicBezTo>
                    <a:pt x="1694746" y="138885"/>
                    <a:pt x="1688336" y="119015"/>
                    <a:pt x="1681285" y="108118"/>
                  </a:cubicBezTo>
                  <a:cubicBezTo>
                    <a:pt x="1683849" y="105554"/>
                    <a:pt x="1686413" y="102350"/>
                    <a:pt x="1688336" y="99144"/>
                  </a:cubicBezTo>
                  <a:cubicBezTo>
                    <a:pt x="1706924" y="99144"/>
                    <a:pt x="1725513" y="98503"/>
                    <a:pt x="1744021" y="98343"/>
                  </a:cubicBezTo>
                  <a:close/>
                  <a:moveTo>
                    <a:pt x="971723" y="97222"/>
                  </a:moveTo>
                  <a:cubicBezTo>
                    <a:pt x="1004412" y="99145"/>
                    <a:pt x="1037101" y="97863"/>
                    <a:pt x="1070432" y="97863"/>
                  </a:cubicBezTo>
                  <a:cubicBezTo>
                    <a:pt x="1075560" y="130553"/>
                    <a:pt x="1065946" y="144013"/>
                    <a:pt x="1033897" y="142090"/>
                  </a:cubicBezTo>
                  <a:cubicBezTo>
                    <a:pt x="1001848" y="140167"/>
                    <a:pt x="969158" y="141449"/>
                    <a:pt x="935827" y="141449"/>
                  </a:cubicBezTo>
                  <a:cubicBezTo>
                    <a:pt x="930699" y="106196"/>
                    <a:pt x="942878" y="95299"/>
                    <a:pt x="971723" y="97222"/>
                  </a:cubicBezTo>
                  <a:close/>
                  <a:moveTo>
                    <a:pt x="819810" y="97222"/>
                  </a:moveTo>
                  <a:cubicBezTo>
                    <a:pt x="852500" y="99145"/>
                    <a:pt x="885190" y="97863"/>
                    <a:pt x="917880" y="97863"/>
                  </a:cubicBezTo>
                  <a:cubicBezTo>
                    <a:pt x="924930" y="130553"/>
                    <a:pt x="915316" y="143372"/>
                    <a:pt x="884549" y="142090"/>
                  </a:cubicBezTo>
                  <a:cubicBezTo>
                    <a:pt x="851218" y="140167"/>
                    <a:pt x="817246" y="141449"/>
                    <a:pt x="783916" y="141449"/>
                  </a:cubicBezTo>
                  <a:cubicBezTo>
                    <a:pt x="779429" y="108118"/>
                    <a:pt x="790325" y="95940"/>
                    <a:pt x="819810" y="97222"/>
                  </a:cubicBezTo>
                  <a:close/>
                  <a:moveTo>
                    <a:pt x="519191" y="96581"/>
                  </a:moveTo>
                  <a:cubicBezTo>
                    <a:pt x="551881" y="98503"/>
                    <a:pt x="584571" y="97221"/>
                    <a:pt x="619184" y="97221"/>
                  </a:cubicBezTo>
                  <a:cubicBezTo>
                    <a:pt x="618543" y="131834"/>
                    <a:pt x="604441" y="144013"/>
                    <a:pt x="574956" y="142089"/>
                  </a:cubicBezTo>
                  <a:cubicBezTo>
                    <a:pt x="542267" y="140167"/>
                    <a:pt x="509577" y="141449"/>
                    <a:pt x="474964" y="141449"/>
                  </a:cubicBezTo>
                  <a:cubicBezTo>
                    <a:pt x="476886" y="108759"/>
                    <a:pt x="489065" y="95299"/>
                    <a:pt x="519191" y="96581"/>
                  </a:cubicBezTo>
                  <a:close/>
                  <a:moveTo>
                    <a:pt x="670463" y="96580"/>
                  </a:moveTo>
                  <a:cubicBezTo>
                    <a:pt x="703152" y="98503"/>
                    <a:pt x="736483" y="97221"/>
                    <a:pt x="769814" y="97221"/>
                  </a:cubicBezTo>
                  <a:cubicBezTo>
                    <a:pt x="771096" y="133116"/>
                    <a:pt x="756353" y="144012"/>
                    <a:pt x="726869" y="142089"/>
                  </a:cubicBezTo>
                  <a:cubicBezTo>
                    <a:pt x="694820" y="140166"/>
                    <a:pt x="662130" y="141448"/>
                    <a:pt x="628799" y="141448"/>
                  </a:cubicBezTo>
                  <a:cubicBezTo>
                    <a:pt x="627517" y="106836"/>
                    <a:pt x="640336" y="95298"/>
                    <a:pt x="670463" y="96580"/>
                  </a:cubicBezTo>
                  <a:close/>
                  <a:moveTo>
                    <a:pt x="381621" y="95539"/>
                  </a:moveTo>
                  <a:cubicBezTo>
                    <a:pt x="406699" y="94016"/>
                    <a:pt x="437466" y="95298"/>
                    <a:pt x="467271" y="100426"/>
                  </a:cubicBezTo>
                  <a:cubicBezTo>
                    <a:pt x="460862" y="138243"/>
                    <a:pt x="458298" y="141448"/>
                    <a:pt x="423044" y="141448"/>
                  </a:cubicBezTo>
                  <a:cubicBezTo>
                    <a:pt x="330744" y="141448"/>
                    <a:pt x="238443" y="141448"/>
                    <a:pt x="146142" y="141448"/>
                  </a:cubicBezTo>
                  <a:cubicBezTo>
                    <a:pt x="136528" y="141448"/>
                    <a:pt x="127554" y="139526"/>
                    <a:pt x="116657" y="138884"/>
                  </a:cubicBezTo>
                  <a:cubicBezTo>
                    <a:pt x="124349" y="109400"/>
                    <a:pt x="138450" y="95298"/>
                    <a:pt x="168576" y="96580"/>
                  </a:cubicBezTo>
                  <a:cubicBezTo>
                    <a:pt x="212163" y="98503"/>
                    <a:pt x="255749" y="96580"/>
                    <a:pt x="299336" y="97862"/>
                  </a:cubicBezTo>
                  <a:cubicBezTo>
                    <a:pt x="308310" y="97862"/>
                    <a:pt x="316642" y="103631"/>
                    <a:pt x="330103" y="107477"/>
                  </a:cubicBezTo>
                  <a:cubicBezTo>
                    <a:pt x="337154" y="101388"/>
                    <a:pt x="356543" y="97061"/>
                    <a:pt x="381621" y="95539"/>
                  </a:cubicBezTo>
                  <a:close/>
                  <a:moveTo>
                    <a:pt x="1482582" y="48507"/>
                  </a:moveTo>
                  <a:cubicBezTo>
                    <a:pt x="1526810" y="48507"/>
                    <a:pt x="1569114" y="48507"/>
                    <a:pt x="1611418" y="48507"/>
                  </a:cubicBezTo>
                  <a:cubicBezTo>
                    <a:pt x="1613341" y="61327"/>
                    <a:pt x="1615264" y="71583"/>
                    <a:pt x="1617187" y="83761"/>
                  </a:cubicBezTo>
                  <a:cubicBezTo>
                    <a:pt x="1573600" y="83761"/>
                    <a:pt x="1532578" y="83761"/>
                    <a:pt x="1488992" y="83761"/>
                  </a:cubicBezTo>
                  <a:cubicBezTo>
                    <a:pt x="1487069" y="72864"/>
                    <a:pt x="1485146" y="61968"/>
                    <a:pt x="1482582" y="48507"/>
                  </a:cubicBezTo>
                  <a:close/>
                  <a:moveTo>
                    <a:pt x="2407114" y="47705"/>
                  </a:moveTo>
                  <a:cubicBezTo>
                    <a:pt x="2425942" y="47545"/>
                    <a:pt x="2444691" y="47865"/>
                    <a:pt x="2463279" y="49788"/>
                  </a:cubicBezTo>
                  <a:cubicBezTo>
                    <a:pt x="2474176" y="51070"/>
                    <a:pt x="2483791" y="69018"/>
                    <a:pt x="2501097" y="86325"/>
                  </a:cubicBezTo>
                  <a:cubicBezTo>
                    <a:pt x="2453024" y="86325"/>
                    <a:pt x="2415847" y="88889"/>
                    <a:pt x="2379311" y="85043"/>
                  </a:cubicBezTo>
                  <a:cubicBezTo>
                    <a:pt x="2367773" y="83761"/>
                    <a:pt x="2356877" y="67095"/>
                    <a:pt x="2345980" y="58121"/>
                  </a:cubicBezTo>
                  <a:cubicBezTo>
                    <a:pt x="2347262" y="54916"/>
                    <a:pt x="2348544" y="51712"/>
                    <a:pt x="2350467" y="48506"/>
                  </a:cubicBezTo>
                  <a:cubicBezTo>
                    <a:pt x="2369376" y="48506"/>
                    <a:pt x="2388285" y="47865"/>
                    <a:pt x="2407114" y="47705"/>
                  </a:cubicBezTo>
                  <a:close/>
                  <a:moveTo>
                    <a:pt x="1830873" y="47306"/>
                  </a:moveTo>
                  <a:cubicBezTo>
                    <a:pt x="1849702" y="47226"/>
                    <a:pt x="1868451" y="47546"/>
                    <a:pt x="1887039" y="49148"/>
                  </a:cubicBezTo>
                  <a:cubicBezTo>
                    <a:pt x="1896012" y="49790"/>
                    <a:pt x="1903704" y="67737"/>
                    <a:pt x="1912037" y="77993"/>
                  </a:cubicBezTo>
                  <a:cubicBezTo>
                    <a:pt x="1909473" y="80557"/>
                    <a:pt x="1907550" y="83121"/>
                    <a:pt x="1906268" y="85685"/>
                  </a:cubicBezTo>
                  <a:cubicBezTo>
                    <a:pt x="1869092" y="85685"/>
                    <a:pt x="1831914" y="87607"/>
                    <a:pt x="1794738" y="84403"/>
                  </a:cubicBezTo>
                  <a:cubicBezTo>
                    <a:pt x="1785123" y="83761"/>
                    <a:pt x="1776791" y="67096"/>
                    <a:pt x="1768458" y="57481"/>
                  </a:cubicBezTo>
                  <a:cubicBezTo>
                    <a:pt x="1770381" y="54276"/>
                    <a:pt x="1772304" y="51072"/>
                    <a:pt x="1774226" y="47866"/>
                  </a:cubicBezTo>
                  <a:cubicBezTo>
                    <a:pt x="1793135" y="47866"/>
                    <a:pt x="1812044" y="47386"/>
                    <a:pt x="1830873" y="47306"/>
                  </a:cubicBezTo>
                  <a:close/>
                  <a:moveTo>
                    <a:pt x="1972851" y="46665"/>
                  </a:moveTo>
                  <a:cubicBezTo>
                    <a:pt x="1992641" y="46585"/>
                    <a:pt x="2011069" y="46905"/>
                    <a:pt x="2029336" y="48507"/>
                  </a:cubicBezTo>
                  <a:cubicBezTo>
                    <a:pt x="2039593" y="49149"/>
                    <a:pt x="2047925" y="65814"/>
                    <a:pt x="2057539" y="75429"/>
                  </a:cubicBezTo>
                  <a:cubicBezTo>
                    <a:pt x="2056258" y="78634"/>
                    <a:pt x="2054335" y="81838"/>
                    <a:pt x="2053053" y="85044"/>
                  </a:cubicBezTo>
                  <a:cubicBezTo>
                    <a:pt x="2014594" y="85044"/>
                    <a:pt x="1976136" y="86966"/>
                    <a:pt x="1938318" y="83762"/>
                  </a:cubicBezTo>
                  <a:cubicBezTo>
                    <a:pt x="1929344" y="83120"/>
                    <a:pt x="1921652" y="64532"/>
                    <a:pt x="1908192" y="47225"/>
                  </a:cubicBezTo>
                  <a:cubicBezTo>
                    <a:pt x="1931908" y="47225"/>
                    <a:pt x="1953060" y="46745"/>
                    <a:pt x="1972851" y="46665"/>
                  </a:cubicBezTo>
                  <a:close/>
                  <a:moveTo>
                    <a:pt x="1687695" y="46665"/>
                  </a:moveTo>
                  <a:cubicBezTo>
                    <a:pt x="1706924" y="46585"/>
                    <a:pt x="1726153" y="46905"/>
                    <a:pt x="1745383" y="48507"/>
                  </a:cubicBezTo>
                  <a:cubicBezTo>
                    <a:pt x="1753074" y="49149"/>
                    <a:pt x="1759484" y="67096"/>
                    <a:pt x="1766535" y="77352"/>
                  </a:cubicBezTo>
                  <a:cubicBezTo>
                    <a:pt x="1763330" y="79916"/>
                    <a:pt x="1761407" y="83120"/>
                    <a:pt x="1759484" y="85684"/>
                  </a:cubicBezTo>
                  <a:cubicBezTo>
                    <a:pt x="1723589" y="85684"/>
                    <a:pt x="1687695" y="87608"/>
                    <a:pt x="1652441" y="84402"/>
                  </a:cubicBezTo>
                  <a:cubicBezTo>
                    <a:pt x="1642186" y="83762"/>
                    <a:pt x="1633212" y="68378"/>
                    <a:pt x="1623597" y="59404"/>
                  </a:cubicBezTo>
                  <a:cubicBezTo>
                    <a:pt x="1625520" y="55558"/>
                    <a:pt x="1627443" y="51071"/>
                    <a:pt x="1630007" y="47225"/>
                  </a:cubicBezTo>
                  <a:cubicBezTo>
                    <a:pt x="1649236" y="47225"/>
                    <a:pt x="1668465" y="46745"/>
                    <a:pt x="1687695" y="46665"/>
                  </a:cubicBezTo>
                  <a:close/>
                  <a:moveTo>
                    <a:pt x="2062666" y="46584"/>
                  </a:moveTo>
                  <a:cubicBezTo>
                    <a:pt x="2110099" y="46584"/>
                    <a:pt x="2158172" y="46584"/>
                    <a:pt x="2205605" y="46584"/>
                  </a:cubicBezTo>
                  <a:cubicBezTo>
                    <a:pt x="2236372" y="46584"/>
                    <a:pt x="2267779" y="48506"/>
                    <a:pt x="2298547" y="46584"/>
                  </a:cubicBezTo>
                  <a:cubicBezTo>
                    <a:pt x="2325467" y="44661"/>
                    <a:pt x="2339570" y="56198"/>
                    <a:pt x="2346620" y="85683"/>
                  </a:cubicBezTo>
                  <a:cubicBezTo>
                    <a:pt x="2258806" y="85683"/>
                    <a:pt x="2174197" y="86965"/>
                    <a:pt x="2090229" y="84402"/>
                  </a:cubicBezTo>
                  <a:cubicBezTo>
                    <a:pt x="2078691" y="84402"/>
                    <a:pt x="2067795" y="66454"/>
                    <a:pt x="2056898" y="56840"/>
                  </a:cubicBezTo>
                  <a:cubicBezTo>
                    <a:pt x="2058821" y="53634"/>
                    <a:pt x="2060744" y="50430"/>
                    <a:pt x="2062666" y="46584"/>
                  </a:cubicBezTo>
                  <a:close/>
                  <a:moveTo>
                    <a:pt x="1367205" y="45303"/>
                  </a:moveTo>
                  <a:cubicBezTo>
                    <a:pt x="1391563" y="46585"/>
                    <a:pt x="1415920" y="46585"/>
                    <a:pt x="1440278" y="45303"/>
                  </a:cubicBezTo>
                  <a:cubicBezTo>
                    <a:pt x="1467840" y="44662"/>
                    <a:pt x="1473608" y="58122"/>
                    <a:pt x="1467840" y="83121"/>
                  </a:cubicBezTo>
                  <a:cubicBezTo>
                    <a:pt x="1426176" y="83121"/>
                    <a:pt x="1385153" y="83121"/>
                    <a:pt x="1342849" y="83121"/>
                  </a:cubicBezTo>
                  <a:cubicBezTo>
                    <a:pt x="1334516" y="58763"/>
                    <a:pt x="1336439" y="44021"/>
                    <a:pt x="1367205" y="45303"/>
                  </a:cubicBezTo>
                  <a:close/>
                  <a:moveTo>
                    <a:pt x="1223627" y="44021"/>
                  </a:moveTo>
                  <a:cubicBezTo>
                    <a:pt x="1246702" y="45302"/>
                    <a:pt x="1270418" y="45943"/>
                    <a:pt x="1293493" y="45302"/>
                  </a:cubicBezTo>
                  <a:cubicBezTo>
                    <a:pt x="1319132" y="44021"/>
                    <a:pt x="1329388" y="53635"/>
                    <a:pt x="1320414" y="83761"/>
                  </a:cubicBezTo>
                  <a:cubicBezTo>
                    <a:pt x="1278751" y="83761"/>
                    <a:pt x="1237728" y="83761"/>
                    <a:pt x="1195423" y="83761"/>
                  </a:cubicBezTo>
                  <a:cubicBezTo>
                    <a:pt x="1187090" y="56840"/>
                    <a:pt x="1192859" y="42098"/>
                    <a:pt x="1223627" y="44021"/>
                  </a:cubicBezTo>
                  <a:close/>
                  <a:moveTo>
                    <a:pt x="919162" y="44020"/>
                  </a:moveTo>
                  <a:cubicBezTo>
                    <a:pt x="955057" y="42097"/>
                    <a:pt x="991593" y="44020"/>
                    <a:pt x="1028129" y="44020"/>
                  </a:cubicBezTo>
                  <a:cubicBezTo>
                    <a:pt x="1036462" y="78633"/>
                    <a:pt x="1023001" y="87607"/>
                    <a:pt x="995439" y="85684"/>
                  </a:cubicBezTo>
                  <a:cubicBezTo>
                    <a:pt x="964672" y="83761"/>
                    <a:pt x="933905" y="85043"/>
                    <a:pt x="900574" y="85043"/>
                  </a:cubicBezTo>
                  <a:cubicBezTo>
                    <a:pt x="896728" y="65172"/>
                    <a:pt x="892882" y="45943"/>
                    <a:pt x="919162" y="44020"/>
                  </a:cubicBezTo>
                  <a:close/>
                  <a:moveTo>
                    <a:pt x="1076842" y="43380"/>
                  </a:moveTo>
                  <a:cubicBezTo>
                    <a:pt x="1109533" y="44020"/>
                    <a:pt x="1141582" y="43380"/>
                    <a:pt x="1175553" y="43380"/>
                  </a:cubicBezTo>
                  <a:cubicBezTo>
                    <a:pt x="1175553" y="59404"/>
                    <a:pt x="1175553" y="69660"/>
                    <a:pt x="1175553" y="82479"/>
                  </a:cubicBezTo>
                  <a:cubicBezTo>
                    <a:pt x="1132608" y="82479"/>
                    <a:pt x="1090944" y="82479"/>
                    <a:pt x="1047998" y="82479"/>
                  </a:cubicBezTo>
                  <a:cubicBezTo>
                    <a:pt x="1040947" y="56840"/>
                    <a:pt x="1046716" y="42098"/>
                    <a:pt x="1076842" y="43380"/>
                  </a:cubicBezTo>
                  <a:close/>
                  <a:moveTo>
                    <a:pt x="643541" y="42739"/>
                  </a:moveTo>
                  <a:cubicBezTo>
                    <a:pt x="674949" y="44021"/>
                    <a:pt x="706357" y="43380"/>
                    <a:pt x="737765" y="43380"/>
                  </a:cubicBezTo>
                  <a:cubicBezTo>
                    <a:pt x="739688" y="77352"/>
                    <a:pt x="726868" y="87608"/>
                    <a:pt x="698665" y="85685"/>
                  </a:cubicBezTo>
                  <a:cubicBezTo>
                    <a:pt x="666616" y="83762"/>
                    <a:pt x="635209" y="85044"/>
                    <a:pt x="601237" y="85044"/>
                  </a:cubicBezTo>
                  <a:cubicBezTo>
                    <a:pt x="601237" y="52354"/>
                    <a:pt x="615338" y="41458"/>
                    <a:pt x="643541" y="42739"/>
                  </a:cubicBezTo>
                  <a:close/>
                  <a:moveTo>
                    <a:pt x="783915" y="42738"/>
                  </a:moveTo>
                  <a:cubicBezTo>
                    <a:pt x="817246" y="44020"/>
                    <a:pt x="849937" y="43379"/>
                    <a:pt x="883268" y="43379"/>
                  </a:cubicBezTo>
                  <a:cubicBezTo>
                    <a:pt x="887114" y="77351"/>
                    <a:pt x="874294" y="87607"/>
                    <a:pt x="847373" y="85684"/>
                  </a:cubicBezTo>
                  <a:cubicBezTo>
                    <a:pt x="815964" y="83761"/>
                    <a:pt x="783915" y="85043"/>
                    <a:pt x="751226" y="85043"/>
                  </a:cubicBezTo>
                  <a:cubicBezTo>
                    <a:pt x="747380" y="56199"/>
                    <a:pt x="755712" y="42097"/>
                    <a:pt x="783915" y="42738"/>
                  </a:cubicBezTo>
                  <a:close/>
                  <a:moveTo>
                    <a:pt x="496757" y="42097"/>
                  </a:moveTo>
                  <a:cubicBezTo>
                    <a:pt x="528165" y="44021"/>
                    <a:pt x="559573" y="42739"/>
                    <a:pt x="592262" y="42739"/>
                  </a:cubicBezTo>
                  <a:cubicBezTo>
                    <a:pt x="590340" y="78634"/>
                    <a:pt x="574316" y="86966"/>
                    <a:pt x="547394" y="85044"/>
                  </a:cubicBezTo>
                  <a:cubicBezTo>
                    <a:pt x="515986" y="83120"/>
                    <a:pt x="484579" y="84402"/>
                    <a:pt x="451889" y="84402"/>
                  </a:cubicBezTo>
                  <a:cubicBezTo>
                    <a:pt x="453812" y="52994"/>
                    <a:pt x="467914" y="40175"/>
                    <a:pt x="496757" y="42097"/>
                  </a:cubicBezTo>
                  <a:close/>
                  <a:moveTo>
                    <a:pt x="352537" y="42097"/>
                  </a:moveTo>
                  <a:cubicBezTo>
                    <a:pt x="382663" y="44020"/>
                    <a:pt x="413430" y="42738"/>
                    <a:pt x="444837" y="42738"/>
                  </a:cubicBezTo>
                  <a:cubicBezTo>
                    <a:pt x="440992" y="72864"/>
                    <a:pt x="430095" y="86966"/>
                    <a:pt x="401252" y="85684"/>
                  </a:cubicBezTo>
                  <a:cubicBezTo>
                    <a:pt x="369203" y="83120"/>
                    <a:pt x="336513" y="85043"/>
                    <a:pt x="301900" y="85043"/>
                  </a:cubicBezTo>
                  <a:cubicBezTo>
                    <a:pt x="307668" y="49788"/>
                    <a:pt x="324975" y="40815"/>
                    <a:pt x="352537" y="42097"/>
                  </a:cubicBezTo>
                  <a:close/>
                  <a:moveTo>
                    <a:pt x="229870" y="39344"/>
                  </a:moveTo>
                  <a:cubicBezTo>
                    <a:pt x="247377" y="39975"/>
                    <a:pt x="269210" y="42098"/>
                    <a:pt x="296772" y="45303"/>
                  </a:cubicBezTo>
                  <a:cubicBezTo>
                    <a:pt x="294208" y="72223"/>
                    <a:pt x="282671" y="86966"/>
                    <a:pt x="253186" y="85684"/>
                  </a:cubicBezTo>
                  <a:cubicBezTo>
                    <a:pt x="219214" y="83761"/>
                    <a:pt x="185883" y="85043"/>
                    <a:pt x="151270" y="85043"/>
                  </a:cubicBezTo>
                  <a:cubicBezTo>
                    <a:pt x="163769" y="48988"/>
                    <a:pt x="177350" y="37451"/>
                    <a:pt x="229870" y="39344"/>
                  </a:cubicBezTo>
                  <a:close/>
                  <a:moveTo>
                    <a:pt x="1149914" y="5561"/>
                  </a:moveTo>
                  <a:cubicBezTo>
                    <a:pt x="1180681" y="4279"/>
                    <a:pt x="1212090" y="4920"/>
                    <a:pt x="1242856" y="5561"/>
                  </a:cubicBezTo>
                  <a:cubicBezTo>
                    <a:pt x="1246702" y="5561"/>
                    <a:pt x="1254394" y="13894"/>
                    <a:pt x="1253753" y="17099"/>
                  </a:cubicBezTo>
                  <a:cubicBezTo>
                    <a:pt x="1252471" y="22867"/>
                    <a:pt x="1247343" y="31841"/>
                    <a:pt x="1242856" y="31841"/>
                  </a:cubicBezTo>
                  <a:cubicBezTo>
                    <a:pt x="1226832" y="33764"/>
                    <a:pt x="1210807" y="32482"/>
                    <a:pt x="1194783" y="32482"/>
                  </a:cubicBezTo>
                  <a:cubicBezTo>
                    <a:pt x="1180041" y="32482"/>
                    <a:pt x="1164657" y="33764"/>
                    <a:pt x="1149914" y="31841"/>
                  </a:cubicBezTo>
                  <a:cubicBezTo>
                    <a:pt x="1144787" y="31200"/>
                    <a:pt x="1136454" y="22867"/>
                    <a:pt x="1137095" y="19022"/>
                  </a:cubicBezTo>
                  <a:cubicBezTo>
                    <a:pt x="1137736" y="13894"/>
                    <a:pt x="1145428" y="5561"/>
                    <a:pt x="1149914" y="5561"/>
                  </a:cubicBezTo>
                  <a:close/>
                  <a:moveTo>
                    <a:pt x="2398300" y="5401"/>
                  </a:moveTo>
                  <a:cubicBezTo>
                    <a:pt x="2420013" y="5241"/>
                    <a:pt x="2441165" y="8767"/>
                    <a:pt x="2461356" y="26714"/>
                  </a:cubicBezTo>
                  <a:cubicBezTo>
                    <a:pt x="2405591" y="43379"/>
                    <a:pt x="2347903" y="36329"/>
                    <a:pt x="2331878" y="6202"/>
                  </a:cubicBezTo>
                  <a:cubicBezTo>
                    <a:pt x="2354312" y="9407"/>
                    <a:pt x="2376587" y="5562"/>
                    <a:pt x="2398300" y="5401"/>
                  </a:cubicBezTo>
                  <a:close/>
                  <a:moveTo>
                    <a:pt x="2240910" y="4950"/>
                  </a:moveTo>
                  <a:cubicBezTo>
                    <a:pt x="2284566" y="2035"/>
                    <a:pt x="2315694" y="13093"/>
                    <a:pt x="2324828" y="35687"/>
                  </a:cubicBezTo>
                  <a:cubicBezTo>
                    <a:pt x="2282523" y="26072"/>
                    <a:pt x="2237654" y="50429"/>
                    <a:pt x="2193427" y="12612"/>
                  </a:cubicBezTo>
                  <a:cubicBezTo>
                    <a:pt x="2210413" y="8445"/>
                    <a:pt x="2226357" y="5922"/>
                    <a:pt x="2240910" y="4950"/>
                  </a:cubicBezTo>
                  <a:close/>
                  <a:moveTo>
                    <a:pt x="1557576" y="4921"/>
                  </a:moveTo>
                  <a:cubicBezTo>
                    <a:pt x="1583856" y="3639"/>
                    <a:pt x="1610778" y="2997"/>
                    <a:pt x="1637699" y="5562"/>
                  </a:cubicBezTo>
                  <a:cubicBezTo>
                    <a:pt x="1646031" y="6203"/>
                    <a:pt x="1653082" y="17099"/>
                    <a:pt x="1661415" y="22868"/>
                  </a:cubicBezTo>
                  <a:cubicBezTo>
                    <a:pt x="1658851" y="26714"/>
                    <a:pt x="1657569" y="29919"/>
                    <a:pt x="1655646" y="33124"/>
                  </a:cubicBezTo>
                  <a:cubicBezTo>
                    <a:pt x="1622956" y="33124"/>
                    <a:pt x="1590266" y="33765"/>
                    <a:pt x="1557576" y="32483"/>
                  </a:cubicBezTo>
                  <a:cubicBezTo>
                    <a:pt x="1551166" y="32483"/>
                    <a:pt x="1545398" y="22227"/>
                    <a:pt x="1538988" y="16459"/>
                  </a:cubicBezTo>
                  <a:cubicBezTo>
                    <a:pt x="1545398" y="12613"/>
                    <a:pt x="1551166" y="5562"/>
                    <a:pt x="1557576" y="4921"/>
                  </a:cubicBezTo>
                  <a:close/>
                  <a:moveTo>
                    <a:pt x="1421689" y="4921"/>
                  </a:moveTo>
                  <a:cubicBezTo>
                    <a:pt x="1449251" y="3639"/>
                    <a:pt x="1477454" y="2997"/>
                    <a:pt x="1505016" y="5562"/>
                  </a:cubicBezTo>
                  <a:cubicBezTo>
                    <a:pt x="1512708" y="6203"/>
                    <a:pt x="1519118" y="17741"/>
                    <a:pt x="1526168" y="24150"/>
                  </a:cubicBezTo>
                  <a:cubicBezTo>
                    <a:pt x="1524246" y="26714"/>
                    <a:pt x="1522322" y="29919"/>
                    <a:pt x="1520400" y="33124"/>
                  </a:cubicBezTo>
                  <a:cubicBezTo>
                    <a:pt x="1487710" y="33124"/>
                    <a:pt x="1454379" y="33765"/>
                    <a:pt x="1421689" y="32483"/>
                  </a:cubicBezTo>
                  <a:cubicBezTo>
                    <a:pt x="1415920" y="32483"/>
                    <a:pt x="1410152" y="23509"/>
                    <a:pt x="1405024" y="18381"/>
                  </a:cubicBezTo>
                  <a:cubicBezTo>
                    <a:pt x="1410792" y="13895"/>
                    <a:pt x="1415920" y="5562"/>
                    <a:pt x="1421689" y="4921"/>
                  </a:cubicBezTo>
                  <a:close/>
                  <a:moveTo>
                    <a:pt x="2020523" y="4920"/>
                  </a:moveTo>
                  <a:cubicBezTo>
                    <a:pt x="2040554" y="8285"/>
                    <a:pt x="2053053" y="16458"/>
                    <a:pt x="2058181" y="29277"/>
                  </a:cubicBezTo>
                  <a:cubicBezTo>
                    <a:pt x="1999852" y="44020"/>
                    <a:pt x="1947292" y="35687"/>
                    <a:pt x="1937677" y="9407"/>
                  </a:cubicBezTo>
                  <a:cubicBezTo>
                    <a:pt x="1972931" y="2997"/>
                    <a:pt x="2000493" y="1555"/>
                    <a:pt x="2020523" y="4920"/>
                  </a:cubicBezTo>
                  <a:close/>
                  <a:moveTo>
                    <a:pt x="2107156" y="4429"/>
                  </a:moveTo>
                  <a:cubicBezTo>
                    <a:pt x="2150122" y="674"/>
                    <a:pt x="2183173" y="11972"/>
                    <a:pt x="2192787" y="36970"/>
                  </a:cubicBezTo>
                  <a:cubicBezTo>
                    <a:pt x="2148559" y="25432"/>
                    <a:pt x="2103691" y="50430"/>
                    <a:pt x="2061386" y="13253"/>
                  </a:cubicBezTo>
                  <a:cubicBezTo>
                    <a:pt x="2077410" y="8606"/>
                    <a:pt x="2092834" y="5682"/>
                    <a:pt x="2107156" y="4429"/>
                  </a:cubicBezTo>
                  <a:close/>
                  <a:moveTo>
                    <a:pt x="888716" y="4359"/>
                  </a:moveTo>
                  <a:cubicBezTo>
                    <a:pt x="904901" y="914"/>
                    <a:pt x="934866" y="2356"/>
                    <a:pt x="993516" y="5562"/>
                  </a:cubicBezTo>
                  <a:cubicBezTo>
                    <a:pt x="981978" y="17740"/>
                    <a:pt x="975568" y="30559"/>
                    <a:pt x="968518" y="31201"/>
                  </a:cubicBezTo>
                  <a:cubicBezTo>
                    <a:pt x="935828" y="33123"/>
                    <a:pt x="902497" y="32483"/>
                    <a:pt x="866602" y="32483"/>
                  </a:cubicBezTo>
                  <a:cubicBezTo>
                    <a:pt x="870127" y="16138"/>
                    <a:pt x="872531" y="7805"/>
                    <a:pt x="888716" y="4359"/>
                  </a:cubicBezTo>
                  <a:close/>
                  <a:moveTo>
                    <a:pt x="1331312" y="4279"/>
                  </a:moveTo>
                  <a:cubicBezTo>
                    <a:pt x="1344772" y="4279"/>
                    <a:pt x="1358874" y="2997"/>
                    <a:pt x="1372334" y="4920"/>
                  </a:cubicBezTo>
                  <a:cubicBezTo>
                    <a:pt x="1378744" y="5562"/>
                    <a:pt x="1383872" y="13894"/>
                    <a:pt x="1389641" y="18381"/>
                  </a:cubicBezTo>
                  <a:cubicBezTo>
                    <a:pt x="1384513" y="23509"/>
                    <a:pt x="1379385" y="32483"/>
                    <a:pt x="1373616" y="32483"/>
                  </a:cubicBezTo>
                  <a:cubicBezTo>
                    <a:pt x="1345413" y="33765"/>
                    <a:pt x="1316569" y="33765"/>
                    <a:pt x="1287725" y="32483"/>
                  </a:cubicBezTo>
                  <a:cubicBezTo>
                    <a:pt x="1281956" y="32483"/>
                    <a:pt x="1276187" y="23509"/>
                    <a:pt x="1270419" y="19022"/>
                  </a:cubicBezTo>
                  <a:cubicBezTo>
                    <a:pt x="1276829" y="13894"/>
                    <a:pt x="1282597" y="6202"/>
                    <a:pt x="1289648" y="4920"/>
                  </a:cubicBezTo>
                  <a:cubicBezTo>
                    <a:pt x="1303750" y="2356"/>
                    <a:pt x="1317210" y="4279"/>
                    <a:pt x="1331312" y="4279"/>
                  </a:cubicBezTo>
                  <a:close/>
                  <a:moveTo>
                    <a:pt x="1759405" y="3799"/>
                  </a:moveTo>
                  <a:cubicBezTo>
                    <a:pt x="1777593" y="7004"/>
                    <a:pt x="1786726" y="14856"/>
                    <a:pt x="1790252" y="27996"/>
                  </a:cubicBezTo>
                  <a:cubicBezTo>
                    <a:pt x="1735769" y="44662"/>
                    <a:pt x="1678081" y="35688"/>
                    <a:pt x="1674235" y="7485"/>
                  </a:cubicBezTo>
                  <a:cubicBezTo>
                    <a:pt x="1713975" y="2036"/>
                    <a:pt x="1741217" y="594"/>
                    <a:pt x="1759405" y="3799"/>
                  </a:cubicBezTo>
                  <a:close/>
                  <a:moveTo>
                    <a:pt x="1117224" y="3638"/>
                  </a:moveTo>
                  <a:cubicBezTo>
                    <a:pt x="1119788" y="6843"/>
                    <a:pt x="1122352" y="10049"/>
                    <a:pt x="1124916" y="13253"/>
                  </a:cubicBezTo>
                  <a:cubicBezTo>
                    <a:pt x="1118506" y="19663"/>
                    <a:pt x="1112096" y="30560"/>
                    <a:pt x="1105045" y="31201"/>
                  </a:cubicBezTo>
                  <a:cubicBezTo>
                    <a:pt x="1071074" y="33124"/>
                    <a:pt x="1037743" y="31842"/>
                    <a:pt x="1003771" y="31842"/>
                  </a:cubicBezTo>
                  <a:cubicBezTo>
                    <a:pt x="1001848" y="27996"/>
                    <a:pt x="999925" y="24791"/>
                    <a:pt x="998643" y="20945"/>
                  </a:cubicBezTo>
                  <a:cubicBezTo>
                    <a:pt x="1006335" y="15176"/>
                    <a:pt x="1013386" y="4280"/>
                    <a:pt x="1021718" y="4280"/>
                  </a:cubicBezTo>
                  <a:cubicBezTo>
                    <a:pt x="1053126" y="2356"/>
                    <a:pt x="1085175" y="3638"/>
                    <a:pt x="1117224" y="3638"/>
                  </a:cubicBezTo>
                  <a:close/>
                  <a:moveTo>
                    <a:pt x="1848320" y="2697"/>
                  </a:moveTo>
                  <a:cubicBezTo>
                    <a:pt x="1887680" y="-127"/>
                    <a:pt x="1918928" y="10209"/>
                    <a:pt x="1924216" y="29919"/>
                  </a:cubicBezTo>
                  <a:cubicBezTo>
                    <a:pt x="1856913" y="43380"/>
                    <a:pt x="1812685" y="35688"/>
                    <a:pt x="1806917" y="10049"/>
                  </a:cubicBezTo>
                  <a:cubicBezTo>
                    <a:pt x="1821179" y="6043"/>
                    <a:pt x="1835200" y="3639"/>
                    <a:pt x="1848320" y="2697"/>
                  </a:cubicBezTo>
                  <a:close/>
                  <a:moveTo>
                    <a:pt x="360550" y="1876"/>
                  </a:moveTo>
                  <a:cubicBezTo>
                    <a:pt x="380901" y="-1649"/>
                    <a:pt x="409264" y="-207"/>
                    <a:pt x="446120" y="6203"/>
                  </a:cubicBezTo>
                  <a:cubicBezTo>
                    <a:pt x="437146" y="33765"/>
                    <a:pt x="386509" y="42098"/>
                    <a:pt x="323052" y="27355"/>
                  </a:cubicBezTo>
                  <a:cubicBezTo>
                    <a:pt x="327859" y="13895"/>
                    <a:pt x="340198" y="5402"/>
                    <a:pt x="360550" y="1876"/>
                  </a:cubicBezTo>
                  <a:close/>
                  <a:moveTo>
                    <a:pt x="716613" y="1716"/>
                  </a:moveTo>
                  <a:cubicBezTo>
                    <a:pt x="712126" y="35047"/>
                    <a:pt x="675590" y="41457"/>
                    <a:pt x="595468" y="23509"/>
                  </a:cubicBezTo>
                  <a:cubicBezTo>
                    <a:pt x="630081" y="-13668"/>
                    <a:pt x="675590" y="12613"/>
                    <a:pt x="716613" y="1716"/>
                  </a:cubicBezTo>
                  <a:close/>
                  <a:moveTo>
                    <a:pt x="800382" y="1645"/>
                  </a:moveTo>
                  <a:cubicBezTo>
                    <a:pt x="816246" y="2316"/>
                    <a:pt x="835675" y="4119"/>
                    <a:pt x="859552" y="6843"/>
                  </a:cubicBezTo>
                  <a:cubicBezTo>
                    <a:pt x="848014" y="17740"/>
                    <a:pt x="841604" y="29919"/>
                    <a:pt x="833913" y="30559"/>
                  </a:cubicBezTo>
                  <a:cubicBezTo>
                    <a:pt x="800582" y="33123"/>
                    <a:pt x="767251" y="31841"/>
                    <a:pt x="730074" y="31841"/>
                  </a:cubicBezTo>
                  <a:cubicBezTo>
                    <a:pt x="737285" y="7805"/>
                    <a:pt x="752789" y="-368"/>
                    <a:pt x="800382" y="1645"/>
                  </a:cubicBezTo>
                  <a:close/>
                  <a:moveTo>
                    <a:pt x="529888" y="603"/>
                  </a:moveTo>
                  <a:cubicBezTo>
                    <a:pt x="544430" y="1274"/>
                    <a:pt x="561497" y="3157"/>
                    <a:pt x="581367" y="6202"/>
                  </a:cubicBezTo>
                  <a:cubicBezTo>
                    <a:pt x="574957" y="34406"/>
                    <a:pt x="532652" y="42097"/>
                    <a:pt x="459581" y="28637"/>
                  </a:cubicBezTo>
                  <a:cubicBezTo>
                    <a:pt x="465350" y="7484"/>
                    <a:pt x="486262" y="-1410"/>
                    <a:pt x="529888" y="603"/>
                  </a:cubicBezTo>
                  <a:close/>
                  <a:moveTo>
                    <a:pt x="310875" y="434"/>
                  </a:moveTo>
                  <a:cubicBezTo>
                    <a:pt x="302542" y="33765"/>
                    <a:pt x="253187" y="42098"/>
                    <a:pt x="179474" y="24151"/>
                  </a:cubicBezTo>
                  <a:cubicBezTo>
                    <a:pt x="221138" y="-16232"/>
                    <a:pt x="268570" y="13254"/>
                    <a:pt x="310875" y="43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sz="13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="" xmlns:a16="http://schemas.microsoft.com/office/drawing/2014/main" id="{0583E431-7DD8-4474-A7EC-8E58A4178F20}"/>
                </a:ext>
              </a:extLst>
            </p:cNvPr>
            <p:cNvSpPr/>
            <p:nvPr/>
          </p:nvSpPr>
          <p:spPr>
            <a:xfrm>
              <a:off x="2354140" y="5141372"/>
              <a:ext cx="621749" cy="153835"/>
            </a:xfrm>
            <a:custGeom>
              <a:avLst/>
              <a:gdLst>
                <a:gd name="connsiteX0" fmla="*/ 874395 w 923925"/>
                <a:gd name="connsiteY0" fmla="*/ 0 h 228600"/>
                <a:gd name="connsiteX1" fmla="*/ 926782 w 923925"/>
                <a:gd name="connsiteY1" fmla="*/ 228600 h 228600"/>
                <a:gd name="connsiteX2" fmla="*/ 0 w 923925"/>
                <a:gd name="connsiteY2" fmla="*/ 228600 h 228600"/>
                <a:gd name="connsiteX3" fmla="*/ 46672 w 923925"/>
                <a:gd name="connsiteY3" fmla="*/ 18097 h 228600"/>
                <a:gd name="connsiteX4" fmla="*/ 75247 w 923925"/>
                <a:gd name="connsiteY4" fmla="*/ 953 h 228600"/>
                <a:gd name="connsiteX5" fmla="*/ 874395 w 923925"/>
                <a:gd name="connsiteY5" fmla="*/ 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925" h="228600">
                  <a:moveTo>
                    <a:pt x="874395" y="0"/>
                  </a:moveTo>
                  <a:cubicBezTo>
                    <a:pt x="891540" y="74295"/>
                    <a:pt x="908685" y="149543"/>
                    <a:pt x="926782" y="228600"/>
                  </a:cubicBezTo>
                  <a:cubicBezTo>
                    <a:pt x="618172" y="228600"/>
                    <a:pt x="313372" y="228600"/>
                    <a:pt x="0" y="228600"/>
                  </a:cubicBezTo>
                  <a:cubicBezTo>
                    <a:pt x="16192" y="155257"/>
                    <a:pt x="29528" y="85725"/>
                    <a:pt x="46672" y="18097"/>
                  </a:cubicBezTo>
                  <a:cubicBezTo>
                    <a:pt x="48578" y="10478"/>
                    <a:pt x="64770" y="953"/>
                    <a:pt x="75247" y="953"/>
                  </a:cubicBezTo>
                  <a:cubicBezTo>
                    <a:pt x="339090" y="0"/>
                    <a:pt x="603885" y="0"/>
                    <a:pt x="874395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="" xmlns:a16="http://schemas.microsoft.com/office/drawing/2014/main" id="{7F11E029-EE4E-47A8-A49D-2624DDFB95CC}"/>
                </a:ext>
              </a:extLst>
            </p:cNvPr>
            <p:cNvSpPr/>
            <p:nvPr/>
          </p:nvSpPr>
          <p:spPr>
            <a:xfrm>
              <a:off x="2709333" y="2077401"/>
              <a:ext cx="2660060" cy="2756206"/>
            </a:xfrm>
            <a:custGeom>
              <a:avLst/>
              <a:gdLst>
                <a:gd name="connsiteX0" fmla="*/ 3877491 w 3952875"/>
                <a:gd name="connsiteY0" fmla="*/ 3295792 h 4095750"/>
                <a:gd name="connsiteX1" fmla="*/ 3034528 w 3952875"/>
                <a:gd name="connsiteY1" fmla="*/ 2520458 h 4095750"/>
                <a:gd name="connsiteX2" fmla="*/ 2997381 w 3952875"/>
                <a:gd name="connsiteY2" fmla="*/ 2485215 h 4095750"/>
                <a:gd name="connsiteX3" fmla="*/ 3021193 w 3952875"/>
                <a:gd name="connsiteY3" fmla="*/ 2444258 h 4095750"/>
                <a:gd name="connsiteX4" fmla="*/ 3215503 w 3952875"/>
                <a:gd name="connsiteY4" fmla="*/ 1302210 h 4095750"/>
                <a:gd name="connsiteX5" fmla="*/ 1768656 w 3952875"/>
                <a:gd name="connsiteY5" fmla="*/ 4905 h 4095750"/>
                <a:gd name="connsiteX6" fmla="*/ 217986 w 3952875"/>
                <a:gd name="connsiteY6" fmla="*/ 810720 h 4095750"/>
                <a:gd name="connsiteX7" fmla="*/ 78921 w 3952875"/>
                <a:gd name="connsiteY7" fmla="*/ 1110757 h 4095750"/>
                <a:gd name="connsiteX8" fmla="*/ 325618 w 3952875"/>
                <a:gd name="connsiteY8" fmla="*/ 2589037 h 4095750"/>
                <a:gd name="connsiteX9" fmla="*/ 1662928 w 3952875"/>
                <a:gd name="connsiteY9" fmla="*/ 3242452 h 4095750"/>
                <a:gd name="connsiteX10" fmla="*/ 2351586 w 3952875"/>
                <a:gd name="connsiteY10" fmla="*/ 3085290 h 4095750"/>
                <a:gd name="connsiteX11" fmla="*/ 2367778 w 3952875"/>
                <a:gd name="connsiteY11" fmla="*/ 3106245 h 4095750"/>
                <a:gd name="connsiteX12" fmla="*/ 3026908 w 3952875"/>
                <a:gd name="connsiteY12" fmla="*/ 4010167 h 4095750"/>
                <a:gd name="connsiteX13" fmla="*/ 3383143 w 3952875"/>
                <a:gd name="connsiteY13" fmla="*/ 4050173 h 4095750"/>
                <a:gd name="connsiteX14" fmla="*/ 3854631 w 3952875"/>
                <a:gd name="connsiteY14" fmla="*/ 3633930 h 4095750"/>
                <a:gd name="connsiteX15" fmla="*/ 3892731 w 3952875"/>
                <a:gd name="connsiteY15" fmla="*/ 3592020 h 4095750"/>
                <a:gd name="connsiteX16" fmla="*/ 3957501 w 3952875"/>
                <a:gd name="connsiteY16" fmla="*/ 3442477 h 4095750"/>
                <a:gd name="connsiteX17" fmla="*/ 3877491 w 3952875"/>
                <a:gd name="connsiteY17" fmla="*/ 3295792 h 4095750"/>
                <a:gd name="connsiteX18" fmla="*/ 1598158 w 3952875"/>
                <a:gd name="connsiteY18" fmla="*/ 3039570 h 4095750"/>
                <a:gd name="connsiteX19" fmla="*/ 194173 w 3952875"/>
                <a:gd name="connsiteY19" fmla="*/ 1613677 h 4095750"/>
                <a:gd name="connsiteX20" fmla="*/ 1625781 w 3952875"/>
                <a:gd name="connsiteY20" fmla="*/ 206835 h 4095750"/>
                <a:gd name="connsiteX21" fmla="*/ 3028813 w 3952875"/>
                <a:gd name="connsiteY21" fmla="*/ 1634632 h 4095750"/>
                <a:gd name="connsiteX22" fmla="*/ 1598158 w 3952875"/>
                <a:gd name="connsiteY22" fmla="*/ 3039570 h 409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952875" h="4095750">
                  <a:moveTo>
                    <a:pt x="3877491" y="3295792"/>
                  </a:moveTo>
                  <a:cubicBezTo>
                    <a:pt x="3595551" y="3038617"/>
                    <a:pt x="3315516" y="2778585"/>
                    <a:pt x="3034528" y="2520458"/>
                  </a:cubicBezTo>
                  <a:cubicBezTo>
                    <a:pt x="3022146" y="2509027"/>
                    <a:pt x="3009763" y="2496645"/>
                    <a:pt x="2997381" y="2485215"/>
                  </a:cubicBezTo>
                  <a:cubicBezTo>
                    <a:pt x="3006906" y="2469023"/>
                    <a:pt x="3013574" y="2456640"/>
                    <a:pt x="3021193" y="2444258"/>
                  </a:cubicBezTo>
                  <a:cubicBezTo>
                    <a:pt x="3227886" y="2088022"/>
                    <a:pt x="3294561" y="1706070"/>
                    <a:pt x="3215503" y="1302210"/>
                  </a:cubicBezTo>
                  <a:cubicBezTo>
                    <a:pt x="3077391" y="597360"/>
                    <a:pt x="2480174" y="53482"/>
                    <a:pt x="1768656" y="4905"/>
                  </a:cubicBezTo>
                  <a:cubicBezTo>
                    <a:pt x="1094286" y="-40815"/>
                    <a:pt x="574221" y="233505"/>
                    <a:pt x="217986" y="810720"/>
                  </a:cubicBezTo>
                  <a:cubicBezTo>
                    <a:pt x="196078" y="846915"/>
                    <a:pt x="104638" y="1035510"/>
                    <a:pt x="78921" y="1110757"/>
                  </a:cubicBezTo>
                  <a:cubicBezTo>
                    <a:pt x="-76337" y="1647967"/>
                    <a:pt x="-6804" y="2144220"/>
                    <a:pt x="325618" y="2589037"/>
                  </a:cubicBezTo>
                  <a:cubicBezTo>
                    <a:pt x="657088" y="3031950"/>
                    <a:pt x="1113336" y="3237690"/>
                    <a:pt x="1662928" y="3242452"/>
                  </a:cubicBezTo>
                  <a:cubicBezTo>
                    <a:pt x="1761036" y="3242452"/>
                    <a:pt x="2142036" y="3175777"/>
                    <a:pt x="2351586" y="3085290"/>
                  </a:cubicBezTo>
                  <a:cubicBezTo>
                    <a:pt x="2352538" y="3086242"/>
                    <a:pt x="2360158" y="3095767"/>
                    <a:pt x="2367778" y="3106245"/>
                  </a:cubicBezTo>
                  <a:cubicBezTo>
                    <a:pt x="2587806" y="3407235"/>
                    <a:pt x="2806881" y="3709177"/>
                    <a:pt x="3026908" y="4010167"/>
                  </a:cubicBezTo>
                  <a:cubicBezTo>
                    <a:pt x="3101203" y="4111133"/>
                    <a:pt x="3289799" y="4132087"/>
                    <a:pt x="3383143" y="4050173"/>
                  </a:cubicBezTo>
                  <a:cubicBezTo>
                    <a:pt x="3540306" y="3912060"/>
                    <a:pt x="3697468" y="3772995"/>
                    <a:pt x="3854631" y="3633930"/>
                  </a:cubicBezTo>
                  <a:cubicBezTo>
                    <a:pt x="3868918" y="3621548"/>
                    <a:pt x="3881301" y="3607260"/>
                    <a:pt x="3892731" y="3592020"/>
                  </a:cubicBezTo>
                  <a:cubicBezTo>
                    <a:pt x="3932736" y="3538680"/>
                    <a:pt x="3952738" y="3503437"/>
                    <a:pt x="3957501" y="3442477"/>
                  </a:cubicBezTo>
                  <a:cubicBezTo>
                    <a:pt x="3959406" y="3398662"/>
                    <a:pt x="3910828" y="3326273"/>
                    <a:pt x="3877491" y="3295792"/>
                  </a:cubicBezTo>
                  <a:close/>
                  <a:moveTo>
                    <a:pt x="1598158" y="3039570"/>
                  </a:moveTo>
                  <a:cubicBezTo>
                    <a:pt x="811393" y="3026235"/>
                    <a:pt x="181791" y="2387108"/>
                    <a:pt x="194173" y="1613677"/>
                  </a:cubicBezTo>
                  <a:cubicBezTo>
                    <a:pt x="206556" y="821197"/>
                    <a:pt x="845683" y="193500"/>
                    <a:pt x="1625781" y="206835"/>
                  </a:cubicBezTo>
                  <a:cubicBezTo>
                    <a:pt x="2411593" y="220170"/>
                    <a:pt x="3040243" y="860250"/>
                    <a:pt x="3028813" y="1634632"/>
                  </a:cubicBezTo>
                  <a:cubicBezTo>
                    <a:pt x="3016431" y="2420445"/>
                    <a:pt x="2373493" y="3052905"/>
                    <a:pt x="1598158" y="303957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="" xmlns:a16="http://schemas.microsoft.com/office/drawing/2014/main" id="{DF375085-4E9E-4CD4-B48E-19513A46CF85}"/>
                </a:ext>
              </a:extLst>
            </p:cNvPr>
            <p:cNvSpPr/>
            <p:nvPr/>
          </p:nvSpPr>
          <p:spPr>
            <a:xfrm>
              <a:off x="3600791" y="2447478"/>
              <a:ext cx="439253" cy="1392068"/>
            </a:xfrm>
            <a:custGeom>
              <a:avLst/>
              <a:gdLst>
                <a:gd name="connsiteX0" fmla="*/ 25050 w 439253"/>
                <a:gd name="connsiteY0" fmla="*/ 443420 h 1392068"/>
                <a:gd name="connsiteX1" fmla="*/ 413483 w 439253"/>
                <a:gd name="connsiteY1" fmla="*/ 443420 h 1392068"/>
                <a:gd name="connsiteX2" fmla="*/ 413483 w 439253"/>
                <a:gd name="connsiteY2" fmla="*/ 1392068 h 1392068"/>
                <a:gd name="connsiteX3" fmla="*/ 25050 w 439253"/>
                <a:gd name="connsiteY3" fmla="*/ 1392068 h 1392068"/>
                <a:gd name="connsiteX4" fmla="*/ 25050 w 439253"/>
                <a:gd name="connsiteY4" fmla="*/ 443420 h 1392068"/>
                <a:gd name="connsiteX5" fmla="*/ 230242 w 439253"/>
                <a:gd name="connsiteY5" fmla="*/ 103 h 1392068"/>
                <a:gd name="connsiteX6" fmla="*/ 328232 w 439253"/>
                <a:gd name="connsiteY6" fmla="*/ 21015 h 1392068"/>
                <a:gd name="connsiteX7" fmla="*/ 439121 w 439253"/>
                <a:gd name="connsiteY7" fmla="*/ 174849 h 1392068"/>
                <a:gd name="connsiteX8" fmla="*/ 335924 w 439253"/>
                <a:gd name="connsiteY8" fmla="*/ 343427 h 1392068"/>
                <a:gd name="connsiteX9" fmla="*/ 217984 w 439253"/>
                <a:gd name="connsiteY9" fmla="*/ 374194 h 1392068"/>
                <a:gd name="connsiteX10" fmla="*/ 101966 w 439253"/>
                <a:gd name="connsiteY10" fmla="*/ 340222 h 1392068"/>
                <a:gd name="connsiteX11" fmla="*/ 692 w 439253"/>
                <a:gd name="connsiteY11" fmla="*/ 169722 h 1392068"/>
                <a:gd name="connsiteX12" fmla="*/ 130811 w 439253"/>
                <a:gd name="connsiteY12" fmla="*/ 13323 h 1392068"/>
                <a:gd name="connsiteX13" fmla="*/ 230242 w 439253"/>
                <a:gd name="connsiteY13" fmla="*/ 103 h 1392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9253" h="1392068">
                  <a:moveTo>
                    <a:pt x="25050" y="443420"/>
                  </a:moveTo>
                  <a:cubicBezTo>
                    <a:pt x="154528" y="443420"/>
                    <a:pt x="282724" y="443420"/>
                    <a:pt x="413483" y="443420"/>
                  </a:cubicBezTo>
                  <a:cubicBezTo>
                    <a:pt x="413483" y="759422"/>
                    <a:pt x="413483" y="1074783"/>
                    <a:pt x="413483" y="1392068"/>
                  </a:cubicBezTo>
                  <a:cubicBezTo>
                    <a:pt x="285287" y="1392068"/>
                    <a:pt x="156451" y="1392068"/>
                    <a:pt x="25050" y="1392068"/>
                  </a:cubicBezTo>
                  <a:cubicBezTo>
                    <a:pt x="25050" y="1074143"/>
                    <a:pt x="25050" y="760063"/>
                    <a:pt x="25050" y="443420"/>
                  </a:cubicBezTo>
                  <a:close/>
                  <a:moveTo>
                    <a:pt x="230242" y="103"/>
                  </a:moveTo>
                  <a:cubicBezTo>
                    <a:pt x="263333" y="984"/>
                    <a:pt x="296183" y="7554"/>
                    <a:pt x="328232" y="21015"/>
                  </a:cubicBezTo>
                  <a:cubicBezTo>
                    <a:pt x="395534" y="49218"/>
                    <a:pt x="435916" y="99214"/>
                    <a:pt x="439121" y="174849"/>
                  </a:cubicBezTo>
                  <a:cubicBezTo>
                    <a:pt x="441685" y="253690"/>
                    <a:pt x="407072" y="312019"/>
                    <a:pt x="335924" y="343427"/>
                  </a:cubicBezTo>
                  <a:cubicBezTo>
                    <a:pt x="300670" y="358810"/>
                    <a:pt x="259647" y="363938"/>
                    <a:pt x="217984" y="374194"/>
                  </a:cubicBezTo>
                  <a:cubicBezTo>
                    <a:pt x="178243" y="362656"/>
                    <a:pt x="137861" y="356887"/>
                    <a:pt x="101966" y="340222"/>
                  </a:cubicBezTo>
                  <a:cubicBezTo>
                    <a:pt x="32741" y="308173"/>
                    <a:pt x="-5718" y="238307"/>
                    <a:pt x="692" y="169722"/>
                  </a:cubicBezTo>
                  <a:cubicBezTo>
                    <a:pt x="8384" y="92164"/>
                    <a:pt x="53893" y="35758"/>
                    <a:pt x="130811" y="13323"/>
                  </a:cubicBezTo>
                  <a:cubicBezTo>
                    <a:pt x="163821" y="4029"/>
                    <a:pt x="197152" y="-778"/>
                    <a:pt x="230242" y="103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sz="13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2" name="Oval 121">
            <a:extLst>
              <a:ext uri="{FF2B5EF4-FFF2-40B4-BE49-F238E27FC236}">
                <a16:creationId xmlns="" xmlns:a16="http://schemas.microsoft.com/office/drawing/2014/main" id="{5FB91B80-9011-453D-A115-78BA400A6D83}"/>
              </a:ext>
            </a:extLst>
          </p:cNvPr>
          <p:cNvSpPr/>
          <p:nvPr/>
        </p:nvSpPr>
        <p:spPr>
          <a:xfrm>
            <a:off x="4637942" y="1412340"/>
            <a:ext cx="143445" cy="14344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="" xmlns:a16="http://schemas.microsoft.com/office/drawing/2014/main" id="{A56274B4-2BA8-4E38-8AB1-655EFF18FA6E}"/>
              </a:ext>
            </a:extLst>
          </p:cNvPr>
          <p:cNvSpPr/>
          <p:nvPr/>
        </p:nvSpPr>
        <p:spPr>
          <a:xfrm>
            <a:off x="4637942" y="1783302"/>
            <a:ext cx="143445" cy="14344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="" xmlns:a16="http://schemas.microsoft.com/office/drawing/2014/main" id="{C74B41EE-3F20-4379-97E4-C6CAD47D82C0}"/>
              </a:ext>
            </a:extLst>
          </p:cNvPr>
          <p:cNvSpPr/>
          <p:nvPr/>
        </p:nvSpPr>
        <p:spPr>
          <a:xfrm>
            <a:off x="4637942" y="2154264"/>
            <a:ext cx="143445" cy="143445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="" xmlns:a16="http://schemas.microsoft.com/office/drawing/2014/main" id="{0F7574D0-B304-4C2D-A4AC-F86578B976A3}"/>
              </a:ext>
            </a:extLst>
          </p:cNvPr>
          <p:cNvSpPr/>
          <p:nvPr/>
        </p:nvSpPr>
        <p:spPr>
          <a:xfrm>
            <a:off x="4637942" y="2525227"/>
            <a:ext cx="143445" cy="14344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="" xmlns:a16="http://schemas.microsoft.com/office/drawing/2014/main" id="{FAB79797-DA5A-4C26-B77F-3BA37128790D}"/>
              </a:ext>
            </a:extLst>
          </p:cNvPr>
          <p:cNvSpPr txBox="1"/>
          <p:nvPr/>
        </p:nvSpPr>
        <p:spPr>
          <a:xfrm>
            <a:off x="4772247" y="1373398"/>
            <a:ext cx="38647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Moliyaviy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hisobotning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konseptual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="" xmlns:a16="http://schemas.microsoft.com/office/drawing/2014/main" id="{47C4D0B4-AB7C-4C23-8B94-C9040B20AB43}"/>
              </a:ext>
            </a:extLst>
          </p:cNvPr>
          <p:cNvSpPr txBox="1"/>
          <p:nvPr/>
        </p:nvSpPr>
        <p:spPr>
          <a:xfrm>
            <a:off x="4772247" y="1744360"/>
            <a:ext cx="38647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1-son 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BHXS “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Moliyaviy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hisobotni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="" xmlns:a16="http://schemas.microsoft.com/office/drawing/2014/main" id="{94651572-5066-4E10-8E7C-54B23D3BA4A6}"/>
              </a:ext>
            </a:extLst>
          </p:cNvPr>
          <p:cNvSpPr txBox="1"/>
          <p:nvPr/>
        </p:nvSpPr>
        <p:spPr>
          <a:xfrm>
            <a:off x="4772247" y="2115322"/>
            <a:ext cx="38647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38-son BHXS “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Nomoddiy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aktivlar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="" xmlns:a16="http://schemas.microsoft.com/office/drawing/2014/main" id="{1ED137DE-A845-4EB4-81BC-295C93332302}"/>
              </a:ext>
            </a:extLst>
          </p:cNvPr>
          <p:cNvSpPr txBox="1"/>
          <p:nvPr/>
        </p:nvSpPr>
        <p:spPr>
          <a:xfrm>
            <a:off x="4772247" y="2486285"/>
            <a:ext cx="38647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36-son BHXS “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Aktivlar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qadrsizlanishi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val 124">
            <a:extLst>
              <a:ext uri="{FF2B5EF4-FFF2-40B4-BE49-F238E27FC236}">
                <a16:creationId xmlns="" xmlns:a16="http://schemas.microsoft.com/office/drawing/2014/main" id="{335DAF04-9179-4BBF-9405-36450AFD22E9}"/>
              </a:ext>
            </a:extLst>
          </p:cNvPr>
          <p:cNvSpPr/>
          <p:nvPr/>
        </p:nvSpPr>
        <p:spPr>
          <a:xfrm>
            <a:off x="4637942" y="2905153"/>
            <a:ext cx="143445" cy="14344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D9A6C632-2E76-44FB-AC83-540E80696B5C}"/>
              </a:ext>
            </a:extLst>
          </p:cNvPr>
          <p:cNvSpPr txBox="1"/>
          <p:nvPr/>
        </p:nvSpPr>
        <p:spPr>
          <a:xfrm>
            <a:off x="4772247" y="2866211"/>
            <a:ext cx="386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32-son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ShDQ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Sharhi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Nomoddiy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aktivlar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vebsayt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sarflari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ru-RU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13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2">
            <a:extLst>
              <a:ext uri="{FF2B5EF4-FFF2-40B4-BE49-F238E27FC236}">
                <a16:creationId xmlns="" xmlns:a16="http://schemas.microsoft.com/office/drawing/2014/main" id="{F573707D-F5E7-4EF2-8E76-477D1E14C3BF}"/>
              </a:ext>
            </a:extLst>
          </p:cNvPr>
          <p:cNvSpPr/>
          <p:nvPr/>
        </p:nvSpPr>
        <p:spPr>
          <a:xfrm>
            <a:off x="467544" y="627534"/>
            <a:ext cx="1491343" cy="6744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Gudvil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5">
            <a:extLst>
              <a:ext uri="{FF2B5EF4-FFF2-40B4-BE49-F238E27FC236}">
                <a16:creationId xmlns="" xmlns:a16="http://schemas.microsoft.com/office/drawing/2014/main" id="{18C8A474-13C8-4F19-ABB1-10F29D75BD8A}"/>
              </a:ext>
            </a:extLst>
          </p:cNvPr>
          <p:cNvSpPr/>
          <p:nvPr/>
        </p:nvSpPr>
        <p:spPr>
          <a:xfrm>
            <a:off x="2073187" y="627534"/>
            <a:ext cx="1491343" cy="67440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Litsenziyalar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6">
            <a:extLst>
              <a:ext uri="{FF2B5EF4-FFF2-40B4-BE49-F238E27FC236}">
                <a16:creationId xmlns="" xmlns:a16="http://schemas.microsoft.com/office/drawing/2014/main" id="{97B9DA59-C763-470E-80D4-7FF7B8421E94}"/>
              </a:ext>
            </a:extLst>
          </p:cNvPr>
          <p:cNvSpPr/>
          <p:nvPr/>
        </p:nvSpPr>
        <p:spPr>
          <a:xfrm>
            <a:off x="3678830" y="627533"/>
            <a:ext cx="1491343" cy="6744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Savdo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belgisi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3" name="Скругленный прямоугольник 7">
            <a:extLst>
              <a:ext uri="{FF2B5EF4-FFF2-40B4-BE49-F238E27FC236}">
                <a16:creationId xmlns="" xmlns:a16="http://schemas.microsoft.com/office/drawing/2014/main" id="{26D07120-4398-46B6-8005-5856937F8124}"/>
              </a:ext>
            </a:extLst>
          </p:cNvPr>
          <p:cNvSpPr/>
          <p:nvPr/>
        </p:nvSpPr>
        <p:spPr>
          <a:xfrm>
            <a:off x="5284472" y="627534"/>
            <a:ext cx="1491343" cy="6417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Patentlar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4" name="Скругленный прямоугольник 8">
            <a:extLst>
              <a:ext uri="{FF2B5EF4-FFF2-40B4-BE49-F238E27FC236}">
                <a16:creationId xmlns="" xmlns:a16="http://schemas.microsoft.com/office/drawing/2014/main" id="{68C21089-E4CC-4BB8-A511-5C091E94527A}"/>
              </a:ext>
            </a:extLst>
          </p:cNvPr>
          <p:cNvSpPr/>
          <p:nvPr/>
        </p:nvSpPr>
        <p:spPr>
          <a:xfrm>
            <a:off x="6890115" y="627533"/>
            <a:ext cx="1491343" cy="64174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Mualliflik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huquqi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5" name="Скругленный прямоугольник 2">
            <a:extLst>
              <a:ext uri="{FF2B5EF4-FFF2-40B4-BE49-F238E27FC236}">
                <a16:creationId xmlns="" xmlns:a16="http://schemas.microsoft.com/office/drawing/2014/main" id="{78631AF7-D4BF-4A13-A885-54D65C1E9F42}"/>
              </a:ext>
            </a:extLst>
          </p:cNvPr>
          <p:cNvSpPr/>
          <p:nvPr/>
        </p:nvSpPr>
        <p:spPr>
          <a:xfrm>
            <a:off x="366391" y="2753650"/>
            <a:ext cx="1491343" cy="6744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Huquqlar</a:t>
            </a:r>
            <a:r>
              <a:rPr lang="en-US" sz="1350" b="1" dirty="0" smtClean="0">
                <a:solidFill>
                  <a:srgbClr val="002060"/>
                </a:solidFill>
              </a:rPr>
              <a:t> (</a:t>
            </a:r>
            <a:r>
              <a:rPr lang="en-US" sz="1350" b="1" dirty="0" err="1" smtClean="0">
                <a:solidFill>
                  <a:srgbClr val="002060"/>
                </a:solidFill>
              </a:rPr>
              <a:t>Franchayzlar</a:t>
            </a:r>
            <a:r>
              <a:rPr lang="en-US" sz="1350" b="1" dirty="0" smtClean="0">
                <a:solidFill>
                  <a:srgbClr val="002060"/>
                </a:solidFill>
              </a:rPr>
              <a:t>)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6" name="Скругленный прямоугольник 5">
            <a:extLst>
              <a:ext uri="{FF2B5EF4-FFF2-40B4-BE49-F238E27FC236}">
                <a16:creationId xmlns="" xmlns:a16="http://schemas.microsoft.com/office/drawing/2014/main" id="{969D1736-E4CE-45B5-972F-8FB7E67F1346}"/>
              </a:ext>
            </a:extLst>
          </p:cNvPr>
          <p:cNvSpPr/>
          <p:nvPr/>
        </p:nvSpPr>
        <p:spPr>
          <a:xfrm>
            <a:off x="1972034" y="2753649"/>
            <a:ext cx="1491343" cy="67440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Mijozlar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portfeli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7" name="Скругленный прямоугольник 6">
            <a:extLst>
              <a:ext uri="{FF2B5EF4-FFF2-40B4-BE49-F238E27FC236}">
                <a16:creationId xmlns="" xmlns:a16="http://schemas.microsoft.com/office/drawing/2014/main" id="{902AB262-84F6-4EC5-AD84-CB02184D8BF5}"/>
              </a:ext>
            </a:extLst>
          </p:cNvPr>
          <p:cNvSpPr/>
          <p:nvPr/>
        </p:nvSpPr>
        <p:spPr>
          <a:xfrm>
            <a:off x="3577676" y="2753649"/>
            <a:ext cx="1491343" cy="6744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Brend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8" name="Скругленный прямоугольник 7">
            <a:extLst>
              <a:ext uri="{FF2B5EF4-FFF2-40B4-BE49-F238E27FC236}">
                <a16:creationId xmlns="" xmlns:a16="http://schemas.microsoft.com/office/drawing/2014/main" id="{3BCB0A02-2787-40F8-94F6-9493793DEB84}"/>
              </a:ext>
            </a:extLst>
          </p:cNvPr>
          <p:cNvSpPr/>
          <p:nvPr/>
        </p:nvSpPr>
        <p:spPr>
          <a:xfrm>
            <a:off x="5183319" y="2753650"/>
            <a:ext cx="1491343" cy="6417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Tajriba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va</a:t>
            </a:r>
            <a:r>
              <a:rPr lang="en-US" sz="1350" b="1" dirty="0">
                <a:solidFill>
                  <a:srgbClr val="002060"/>
                </a:solidFill>
              </a:rPr>
              <a:t/>
            </a:r>
            <a:br>
              <a:rPr lang="en-US" sz="1350" b="1" dirty="0">
                <a:solidFill>
                  <a:srgbClr val="002060"/>
                </a:solidFill>
              </a:rPr>
            </a:br>
            <a:r>
              <a:rPr lang="en-US" sz="1350" b="1" dirty="0" err="1" smtClean="0">
                <a:solidFill>
                  <a:srgbClr val="002060"/>
                </a:solidFill>
              </a:rPr>
              <a:t>konstruktorlik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19" name="Скругленный прямоугольник 8">
            <a:extLst>
              <a:ext uri="{FF2B5EF4-FFF2-40B4-BE49-F238E27FC236}">
                <a16:creationId xmlns="" xmlns:a16="http://schemas.microsoft.com/office/drawing/2014/main" id="{ADF34807-A3D2-4072-B802-FA036C63F444}"/>
              </a:ext>
            </a:extLst>
          </p:cNvPr>
          <p:cNvSpPr/>
          <p:nvPr/>
        </p:nvSpPr>
        <p:spPr>
          <a:xfrm>
            <a:off x="6788962" y="2753648"/>
            <a:ext cx="1491343" cy="64174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Dasturiy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ta’minot</a:t>
            </a:r>
            <a:endParaRPr lang="ru-RU" sz="1350" b="1" dirty="0">
              <a:solidFill>
                <a:srgbClr val="002060"/>
              </a:solidFill>
            </a:endParaRPr>
          </a:p>
        </p:txBody>
      </p:sp>
      <p:pic>
        <p:nvPicPr>
          <p:cNvPr id="20" name="Picture 2" descr="Seattle Goodwill">
            <a:extLst>
              <a:ext uri="{FF2B5EF4-FFF2-40B4-BE49-F238E27FC236}">
                <a16:creationId xmlns="" xmlns:a16="http://schemas.microsoft.com/office/drawing/2014/main" id="{CD3700EF-5CD2-4C96-B2C3-06D03F9B6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89" y="1476915"/>
            <a:ext cx="1456445" cy="109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Aspiring Entrepreneur: Business Licenses and Permits for your Business">
            <a:extLst>
              <a:ext uri="{FF2B5EF4-FFF2-40B4-BE49-F238E27FC236}">
                <a16:creationId xmlns="" xmlns:a16="http://schemas.microsoft.com/office/drawing/2014/main" id="{A12AB82C-BB19-4E9A-8C71-B25960D16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871" y="1455672"/>
            <a:ext cx="1484805" cy="111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Trademark Law in India, Registration and Passing off">
            <a:extLst>
              <a:ext uri="{FF2B5EF4-FFF2-40B4-BE49-F238E27FC236}">
                <a16:creationId xmlns="" xmlns:a16="http://schemas.microsoft.com/office/drawing/2014/main" id="{F125B2CB-8039-4D3B-9108-D3092FB8DA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63"/>
          <a:stretch/>
        </p:blipFill>
        <p:spPr bwMode="auto">
          <a:xfrm>
            <a:off x="3659912" y="1417873"/>
            <a:ext cx="1496808" cy="114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Patent Assignment in India">
            <a:extLst>
              <a:ext uri="{FF2B5EF4-FFF2-40B4-BE49-F238E27FC236}">
                <a16:creationId xmlns="" xmlns:a16="http://schemas.microsoft.com/office/drawing/2014/main" id="{FCF26332-BFC9-47F3-8336-5396F32A5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4" r="6565"/>
          <a:stretch/>
        </p:blipFill>
        <p:spPr bwMode="auto">
          <a:xfrm>
            <a:off x="5284472" y="1435563"/>
            <a:ext cx="1559859" cy="10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New Zealand Copyright Act review: Does copyright suppress ...">
            <a:extLst>
              <a:ext uri="{FF2B5EF4-FFF2-40B4-BE49-F238E27FC236}">
                <a16:creationId xmlns="" xmlns:a16="http://schemas.microsoft.com/office/drawing/2014/main" id="{B4746AB2-9705-4BCD-9A1D-AC564CBC48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2" t="-477" r="17917" b="-655"/>
          <a:stretch/>
        </p:blipFill>
        <p:spPr bwMode="auto">
          <a:xfrm flipH="1">
            <a:off x="6941817" y="1417873"/>
            <a:ext cx="1371599" cy="10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24 Top-Ranked, Affordable Franchises You Can Buy for $25,000 or Less">
            <a:extLst>
              <a:ext uri="{FF2B5EF4-FFF2-40B4-BE49-F238E27FC236}">
                <a16:creationId xmlns="" xmlns:a16="http://schemas.microsoft.com/office/drawing/2014/main" id="{A539841D-C571-4FAD-A71C-A85A46224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13859"/>
            <a:ext cx="1355485" cy="90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Referral Clinic: Increase Your Client Base by 25% - 13 FEB 2019">
            <a:extLst>
              <a:ext uri="{FF2B5EF4-FFF2-40B4-BE49-F238E27FC236}">
                <a16:creationId xmlns="" xmlns:a16="http://schemas.microsoft.com/office/drawing/2014/main" id="{2A5F7A8F-5EAC-42CC-A133-94BDA97E7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35" y="3567500"/>
            <a:ext cx="1335901" cy="101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6" descr="Most Valuable Brands | P&amp;BC Blog">
            <a:extLst>
              <a:ext uri="{FF2B5EF4-FFF2-40B4-BE49-F238E27FC236}">
                <a16:creationId xmlns="" xmlns:a16="http://schemas.microsoft.com/office/drawing/2014/main" id="{CBB89D64-A08B-45F2-9353-347BD37EE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731" y="3515710"/>
            <a:ext cx="1067755" cy="1065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Research and Development (R&amp;D) | Overview &amp; Process | Cleverism">
            <a:extLst>
              <a:ext uri="{FF2B5EF4-FFF2-40B4-BE49-F238E27FC236}">
                <a16:creationId xmlns="" xmlns:a16="http://schemas.microsoft.com/office/drawing/2014/main" id="{01ADF198-6CD3-437C-856D-30D48C2AAF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1"/>
          <a:stretch/>
        </p:blipFill>
        <p:spPr bwMode="auto">
          <a:xfrm>
            <a:off x="5251814" y="3622470"/>
            <a:ext cx="1354351" cy="80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 descr="http://programs-soft (@programs_soft) | Twitter">
            <a:extLst>
              <a:ext uri="{FF2B5EF4-FFF2-40B4-BE49-F238E27FC236}">
                <a16:creationId xmlns="" xmlns:a16="http://schemas.microsoft.com/office/drawing/2014/main" id="{3914E3D8-030E-4C87-9C38-FC63B02346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78"/>
          <a:stretch/>
        </p:blipFill>
        <p:spPr bwMode="auto">
          <a:xfrm>
            <a:off x="6949493" y="3592012"/>
            <a:ext cx="1219481" cy="94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: Rounded Corners 5">
            <a:extLst>
              <a:ext uri="{FF2B5EF4-FFF2-40B4-BE49-F238E27FC236}">
                <a16:creationId xmlns="" xmlns:a16="http://schemas.microsoft.com/office/drawing/2014/main" id="{5828F64C-AAB1-4A94-AC11-EDFBBBB1BB88}"/>
              </a:ext>
            </a:extLst>
          </p:cNvPr>
          <p:cNvSpPr/>
          <p:nvPr/>
        </p:nvSpPr>
        <p:spPr>
          <a:xfrm>
            <a:off x="755576" y="39886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Nomoddiy</a:t>
            </a:r>
            <a:r>
              <a:rPr lang="en-US" sz="2400" b="1" dirty="0"/>
              <a:t> </a:t>
            </a:r>
            <a:r>
              <a:rPr lang="en-US" sz="2400" b="1" dirty="0" err="1"/>
              <a:t>aktivlar</a:t>
            </a:r>
            <a:r>
              <a:rPr lang="en-US" sz="2400" b="1" dirty="0"/>
              <a:t> </a:t>
            </a:r>
            <a:r>
              <a:rPr lang="en-US" sz="2400" b="1" dirty="0" err="1"/>
              <a:t>klassifikatsiyasi</a:t>
            </a:r>
            <a:endParaRPr lang="en-US" sz="21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4" name="Group 8">
            <a:extLst>
              <a:ext uri="{FF2B5EF4-FFF2-40B4-BE49-F238E27FC236}">
                <a16:creationId xmlns="" xmlns:a16="http://schemas.microsoft.com/office/drawing/2014/main" id="{9B1C98DF-F54E-4DBA-A4AF-C107E8D5818B}"/>
              </a:ext>
            </a:extLst>
          </p:cNvPr>
          <p:cNvGrpSpPr/>
          <p:nvPr/>
        </p:nvGrpSpPr>
        <p:grpSpPr>
          <a:xfrm>
            <a:off x="938932" y="187523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35" name="Freeform 214">
              <a:extLst>
                <a:ext uri="{FF2B5EF4-FFF2-40B4-BE49-F238E27FC236}">
                  <a16:creationId xmlns="" xmlns:a16="http://schemas.microsoft.com/office/drawing/2014/main" id="{23831200-E377-487F-8D1F-3C33FB0F78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6" name="Freeform 215">
              <a:extLst>
                <a:ext uri="{FF2B5EF4-FFF2-40B4-BE49-F238E27FC236}">
                  <a16:creationId xmlns="" xmlns:a16="http://schemas.microsoft.com/office/drawing/2014/main" id="{3DDBA95D-5ECB-4FC5-9259-2F52FE3C64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7893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BDD088C-C363-4BC7-B5A2-DA6D3232600F}"/>
              </a:ext>
            </a:extLst>
          </p:cNvPr>
          <p:cNvSpPr txBox="1"/>
          <p:nvPr/>
        </p:nvSpPr>
        <p:spPr>
          <a:xfrm>
            <a:off x="2915816" y="1050420"/>
            <a:ext cx="5524200" cy="566822"/>
          </a:xfrm>
          <a:prstGeom prst="rect">
            <a:avLst/>
          </a:prstGeom>
          <a:noFill/>
        </p:spPr>
        <p:txBody>
          <a:bodyPr wrap="square" lIns="81000" rIns="81000" rtlCol="0" anchor="ctr">
            <a:spAutoFit/>
          </a:bodyPr>
          <a:lstStyle/>
          <a:p>
            <a:pPr>
              <a:lnSpc>
                <a:spcPts val="3675"/>
              </a:lnSpc>
            </a:pPr>
            <a:r>
              <a:rPr lang="en-US" altLang="ko-KR" sz="3300" b="1" dirty="0" err="1" smtClean="0">
                <a:solidFill>
                  <a:schemeClr val="bg1"/>
                </a:solidFill>
                <a:cs typeface="Arial" pitchFamily="34" charset="0"/>
              </a:rPr>
              <a:t>Nomoddiy</a:t>
            </a:r>
            <a:r>
              <a:rPr lang="en-US" altLang="ko-KR" sz="33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3300" b="1" dirty="0" err="1" smtClean="0">
                <a:solidFill>
                  <a:schemeClr val="bg1"/>
                </a:solidFill>
                <a:cs typeface="Arial" pitchFamily="34" charset="0"/>
              </a:rPr>
              <a:t>aktiv</a:t>
            </a:r>
            <a:r>
              <a:rPr lang="en-US" altLang="ko-KR" sz="33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3300" b="1" dirty="0" err="1" smtClean="0">
                <a:solidFill>
                  <a:schemeClr val="bg1"/>
                </a:solidFill>
                <a:cs typeface="Arial" pitchFamily="34" charset="0"/>
              </a:rPr>
              <a:t>tushunchasi</a:t>
            </a:r>
            <a:endParaRPr lang="en-US" sz="3000" b="1" dirty="0">
              <a:solidFill>
                <a:schemeClr val="bg1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093B9DA0-D59C-4979-B937-BB01E02E6CD3}"/>
              </a:ext>
            </a:extLst>
          </p:cNvPr>
          <p:cNvCxnSpPr>
            <a:cxnSpLocks/>
          </p:cNvCxnSpPr>
          <p:nvPr/>
        </p:nvCxnSpPr>
        <p:spPr>
          <a:xfrm flipV="1">
            <a:off x="2111177" y="559644"/>
            <a:ext cx="6465176" cy="1"/>
          </a:xfrm>
          <a:prstGeom prst="line">
            <a:avLst/>
          </a:prstGeom>
          <a:ln w="22225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A87FB4D1-55CF-40A6-8C7A-B7AEACF07AE2}"/>
              </a:ext>
            </a:extLst>
          </p:cNvPr>
          <p:cNvGrpSpPr/>
          <p:nvPr/>
        </p:nvGrpSpPr>
        <p:grpSpPr>
          <a:xfrm>
            <a:off x="4716016" y="698272"/>
            <a:ext cx="3860337" cy="2404030"/>
            <a:chOff x="-62580" y="4416753"/>
            <a:chExt cx="5147115" cy="3205370"/>
          </a:xfrm>
        </p:grpSpPr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9A379777-2112-4137-9CD3-65512E1C6C52}"/>
                </a:ext>
              </a:extLst>
            </p:cNvPr>
            <p:cNvSpPr txBox="1"/>
            <p:nvPr/>
          </p:nvSpPr>
          <p:spPr>
            <a:xfrm>
              <a:off x="653473" y="4416753"/>
              <a:ext cx="4431062" cy="338555"/>
            </a:xfrm>
            <a:prstGeom prst="rect">
              <a:avLst/>
            </a:prstGeom>
            <a:noFill/>
          </p:spPr>
          <p:txBody>
            <a:bodyPr wrap="square" lIns="81000" rIns="81000" rtlCol="0">
              <a:spAutoFit/>
            </a:bodyPr>
            <a:lstStyle/>
            <a:p>
              <a:pPr algn="r"/>
              <a:endParaRPr lang="ko-KR" altLang="en-US" sz="1050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  <p:sp>
          <p:nvSpPr>
            <p:cNvPr id="6" name="직사각형 1">
              <a:extLst>
                <a:ext uri="{FF2B5EF4-FFF2-40B4-BE49-F238E27FC236}">
                  <a16:creationId xmlns="" xmlns:a16="http://schemas.microsoft.com/office/drawing/2014/main" id="{C0A38D19-7D5E-44D9-8CFE-A5E47E9467C9}"/>
                </a:ext>
              </a:extLst>
            </p:cNvPr>
            <p:cNvSpPr/>
            <p:nvPr/>
          </p:nvSpPr>
          <p:spPr>
            <a:xfrm>
              <a:off x="-62580" y="6842424"/>
              <a:ext cx="4431060" cy="7796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28588" indent="-128588">
                <a:buFont typeface="Arial" panose="020B0604020202020204" pitchFamily="34" charset="0"/>
                <a:buChar char="•"/>
              </a:pPr>
              <a:r>
                <a:rPr lang="en-US" altLang="ko-KR" sz="16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Nomoddiy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16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aktiv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16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ta’rifi</a:t>
              </a:r>
              <a:endParaRPr lang="uz-Cyrl-UZ" altLang="ko-K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28588" indent="-128588">
                <a:buFont typeface="Arial" panose="020B0604020202020204" pitchFamily="34" charset="0"/>
                <a:buChar char="•"/>
              </a:pPr>
              <a:r>
                <a:rPr lang="en-US" altLang="ko-KR" sz="16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Nomoddiy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16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aktivni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tan </a:t>
              </a:r>
              <a:r>
                <a:rPr lang="en-US" altLang="ko-KR" sz="16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endParaRPr lang="en-US" altLang="ko-K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8161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5">
            <a:extLst>
              <a:ext uri="{FF2B5EF4-FFF2-40B4-BE49-F238E27FC236}">
                <a16:creationId xmlns="" xmlns:a16="http://schemas.microsoft.com/office/drawing/2014/main" id="{63461A83-199D-47A8-9673-B70674808A2C}"/>
              </a:ext>
            </a:extLst>
          </p:cNvPr>
          <p:cNvSpPr/>
          <p:nvPr/>
        </p:nvSpPr>
        <p:spPr>
          <a:xfrm>
            <a:off x="816031" y="65272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Nomoddiy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aktiv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nima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?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="" xmlns:a16="http://schemas.microsoft.com/office/drawing/2014/main" id="{FFBA8CCC-7748-4631-ACEF-87BCAD3A45F4}"/>
              </a:ext>
            </a:extLst>
          </p:cNvPr>
          <p:cNvSpPr/>
          <p:nvPr/>
        </p:nvSpPr>
        <p:spPr>
          <a:xfrm>
            <a:off x="3505025" y="1289739"/>
            <a:ext cx="2596454" cy="6167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>
                <a:solidFill>
                  <a:srgbClr val="FFFF00"/>
                </a:solidFill>
              </a:rPr>
              <a:t>Oldingi</a:t>
            </a:r>
            <a:r>
              <a:rPr lang="en-US" sz="1350" b="1" dirty="0">
                <a:solidFill>
                  <a:srgbClr val="FFFF00"/>
                </a:solidFill>
              </a:rPr>
              <a:t> </a:t>
            </a:r>
            <a:r>
              <a:rPr lang="en-US" sz="1350" b="1" dirty="0" err="1">
                <a:solidFill>
                  <a:srgbClr val="FFFF00"/>
                </a:solidFill>
              </a:rPr>
              <a:t>hodisalar</a:t>
            </a:r>
            <a:r>
              <a:rPr lang="en-US" sz="1350" b="1" dirty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natijasida</a:t>
            </a:r>
            <a:r>
              <a:rPr lang="en-US" sz="1350" b="1" dirty="0">
                <a:solidFill>
                  <a:srgbClr val="FFFF00"/>
                </a:solidFill>
              </a:rPr>
              <a:t/>
            </a:r>
            <a:br>
              <a:rPr lang="en-US" sz="1350" b="1" dirty="0">
                <a:solidFill>
                  <a:srgbClr val="FFFF00"/>
                </a:solidFill>
              </a:rPr>
            </a:br>
            <a:r>
              <a:rPr lang="en-US" sz="1350" b="1" dirty="0" err="1" smtClean="0">
                <a:solidFill>
                  <a:srgbClr val="FFFF00"/>
                </a:solidFill>
              </a:rPr>
              <a:t>nazorat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qilinadigan</a:t>
            </a:r>
            <a:endParaRPr lang="uz-Cyrl-UZ" sz="1350" b="1" dirty="0">
              <a:solidFill>
                <a:srgbClr val="FFFF00"/>
              </a:solidFill>
            </a:endParaRPr>
          </a:p>
        </p:txBody>
      </p:sp>
      <p:sp>
        <p:nvSpPr>
          <p:cNvPr id="7" name="Rectangle 12">
            <a:extLst>
              <a:ext uri="{FF2B5EF4-FFF2-40B4-BE49-F238E27FC236}">
                <a16:creationId xmlns="" xmlns:a16="http://schemas.microsoft.com/office/drawing/2014/main" id="{227FCF93-36CF-4C83-8551-3FF69AE73055}"/>
              </a:ext>
            </a:extLst>
          </p:cNvPr>
          <p:cNvSpPr/>
          <p:nvPr/>
        </p:nvSpPr>
        <p:spPr>
          <a:xfrm>
            <a:off x="6444208" y="1293989"/>
            <a:ext cx="2478940" cy="52443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Kelgusida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iqtisodiy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naf</a:t>
            </a:r>
            <a:r>
              <a:rPr lang="en-US" sz="1350" b="1" dirty="0">
                <a:solidFill>
                  <a:srgbClr val="FFFF00"/>
                </a:solidFill>
              </a:rPr>
              <a:t/>
            </a:r>
            <a:br>
              <a:rPr lang="en-US" sz="1350" b="1" dirty="0">
                <a:solidFill>
                  <a:srgbClr val="FFFF00"/>
                </a:solidFill>
              </a:rPr>
            </a:br>
            <a:r>
              <a:rPr lang="en-US" sz="1350" b="1" dirty="0" err="1" smtClean="0">
                <a:solidFill>
                  <a:srgbClr val="FFFF00"/>
                </a:solidFill>
              </a:rPr>
              <a:t>keltiradigan</a:t>
            </a:r>
            <a:endParaRPr lang="ru-RU" sz="1350" b="1" dirty="0">
              <a:solidFill>
                <a:srgbClr val="FFFF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2378CD4-6E47-4048-B426-DB69CA1E7D17}"/>
              </a:ext>
            </a:extLst>
          </p:cNvPr>
          <p:cNvSpPr txBox="1"/>
          <p:nvPr/>
        </p:nvSpPr>
        <p:spPr>
          <a:xfrm>
            <a:off x="1252568" y="594309"/>
            <a:ext cx="6763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/>
              <a:t>Moddiy</a:t>
            </a:r>
            <a:r>
              <a:rPr lang="en-US" sz="1400" b="1" dirty="0"/>
              <a:t>–</a:t>
            </a:r>
            <a:r>
              <a:rPr lang="en-US" sz="1400" b="1" dirty="0" err="1"/>
              <a:t>ashyoviy</a:t>
            </a:r>
            <a:r>
              <a:rPr lang="en-US" sz="1400" b="1" dirty="0"/>
              <a:t> </a:t>
            </a:r>
            <a:r>
              <a:rPr lang="en-US" sz="1400" b="1" dirty="0" err="1"/>
              <a:t>mazmunga</a:t>
            </a:r>
            <a:r>
              <a:rPr lang="en-US" sz="1400" b="1" dirty="0"/>
              <a:t> </a:t>
            </a:r>
            <a:r>
              <a:rPr lang="en-US" sz="1400" b="1" dirty="0" err="1"/>
              <a:t>ega</a:t>
            </a:r>
            <a:r>
              <a:rPr lang="en-US" sz="1400" b="1" dirty="0"/>
              <a:t> </a:t>
            </a:r>
            <a:r>
              <a:rPr lang="en-US" sz="1400" b="1" dirty="0" err="1"/>
              <a:t>bo‘lmagan</a:t>
            </a:r>
            <a:r>
              <a:rPr lang="en-US" sz="1400" b="1" dirty="0"/>
              <a:t> </a:t>
            </a:r>
            <a:r>
              <a:rPr lang="en-US" sz="1400" b="1" dirty="0" err="1">
                <a:solidFill>
                  <a:srgbClr val="FF0000"/>
                </a:solidFill>
              </a:rPr>
              <a:t>identifikatsiyalanadigan</a:t>
            </a:r>
            <a:r>
              <a:rPr lang="en-US" sz="1400" b="1" dirty="0">
                <a:solidFill>
                  <a:srgbClr val="FF0000"/>
                </a:solidFill>
              </a:rPr>
              <a:t> </a:t>
            </a:r>
            <a:r>
              <a:rPr lang="en-US" sz="1400" b="1" dirty="0" err="1"/>
              <a:t>nemonetar</a:t>
            </a:r>
            <a:r>
              <a:rPr lang="en-US" sz="1400" b="1" dirty="0"/>
              <a:t> </a:t>
            </a:r>
            <a:r>
              <a:rPr lang="en-US" sz="1400" b="1" dirty="0" err="1"/>
              <a:t>aktivlar</a:t>
            </a:r>
            <a:endParaRPr lang="ru-RU" sz="1350" b="1" dirty="0"/>
          </a:p>
        </p:txBody>
      </p:sp>
      <p:cxnSp>
        <p:nvCxnSpPr>
          <p:cNvPr id="15" name="Straight Arrow Connector 6">
            <a:extLst>
              <a:ext uri="{FF2B5EF4-FFF2-40B4-BE49-F238E27FC236}">
                <a16:creationId xmlns="" xmlns:a16="http://schemas.microsoft.com/office/drawing/2014/main" id="{0F254472-B205-4A21-8F85-AB074AA1A951}"/>
              </a:ext>
            </a:extLst>
          </p:cNvPr>
          <p:cNvCxnSpPr>
            <a:cxnSpLocks/>
          </p:cNvCxnSpPr>
          <p:nvPr/>
        </p:nvCxnSpPr>
        <p:spPr>
          <a:xfrm flipH="1">
            <a:off x="1803592" y="2528221"/>
            <a:ext cx="1439983" cy="364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2178D-EAFB-49D1-82C7-6B3BC4E4E8EF}"/>
              </a:ext>
            </a:extLst>
          </p:cNvPr>
          <p:cNvSpPr txBox="1"/>
          <p:nvPr/>
        </p:nvSpPr>
        <p:spPr>
          <a:xfrm>
            <a:off x="29492" y="3615393"/>
            <a:ext cx="3546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Korxonadan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Sotilishi</a:t>
            </a:r>
            <a:r>
              <a:rPr lang="en-US" dirty="0"/>
              <a:t>, </a:t>
            </a:r>
            <a:r>
              <a:rPr lang="en-US" dirty="0" err="1"/>
              <a:t>ijaraga</a:t>
            </a:r>
            <a:r>
              <a:rPr lang="en-US" dirty="0"/>
              <a:t> </a:t>
            </a:r>
            <a:r>
              <a:rPr lang="en-US" dirty="0" err="1"/>
              <a:t>berilishi</a:t>
            </a:r>
            <a:r>
              <a:rPr lang="en-US" dirty="0"/>
              <a:t> </a:t>
            </a:r>
            <a:r>
              <a:rPr lang="en-US" dirty="0" err="1" smtClean="0"/>
              <a:t>mumkin</a:t>
            </a:r>
            <a:endParaRPr lang="ru-RU" dirty="0"/>
          </a:p>
        </p:txBody>
      </p:sp>
      <p:sp>
        <p:nvSpPr>
          <p:cNvPr id="17" name="Rounded Rectangle 18">
            <a:extLst>
              <a:ext uri="{FF2B5EF4-FFF2-40B4-BE49-F238E27FC236}">
                <a16:creationId xmlns="" xmlns:a16="http://schemas.microsoft.com/office/drawing/2014/main" id="{9D936465-F2A9-40A0-BA27-C956A7538AF1}"/>
              </a:ext>
            </a:extLst>
          </p:cNvPr>
          <p:cNvSpPr/>
          <p:nvPr/>
        </p:nvSpPr>
        <p:spPr>
          <a:xfrm>
            <a:off x="395536" y="2931264"/>
            <a:ext cx="2164976" cy="5348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Ажраладиган</a:t>
            </a:r>
            <a:r>
              <a:rPr lang="en-US" b="1" dirty="0" smtClean="0">
                <a:solidFill>
                  <a:srgbClr val="FF0000"/>
                </a:solidFill>
              </a:rPr>
              <a:t>,</a:t>
            </a:r>
            <a:r>
              <a:rPr lang="uz-Cyrl-UZ" b="1" dirty="0" smtClean="0"/>
              <a:t> </a:t>
            </a:r>
            <a:r>
              <a:rPr lang="en-US" b="1" dirty="0" err="1" smtClean="0"/>
              <a:t>ya’ni</a:t>
            </a:r>
            <a:r>
              <a:rPr lang="uz-Cyrl-UZ" b="1" dirty="0" smtClean="0"/>
              <a:t> </a:t>
            </a:r>
            <a:endParaRPr lang="ru-RU" b="1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38A34134-4A60-480B-84B9-BA62CBD88ABB}"/>
              </a:ext>
            </a:extLst>
          </p:cNvPr>
          <p:cNvSpPr txBox="1"/>
          <p:nvPr/>
        </p:nvSpPr>
        <p:spPr>
          <a:xfrm>
            <a:off x="3243575" y="3035682"/>
            <a:ext cx="581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yoki</a:t>
            </a:r>
            <a:endParaRPr lang="ru-RU" b="1" dirty="0"/>
          </a:p>
        </p:txBody>
      </p:sp>
      <p:cxnSp>
        <p:nvCxnSpPr>
          <p:cNvPr id="19" name="Straight Arrow Connector 26">
            <a:extLst>
              <a:ext uri="{FF2B5EF4-FFF2-40B4-BE49-F238E27FC236}">
                <a16:creationId xmlns="" xmlns:a16="http://schemas.microsoft.com/office/drawing/2014/main" id="{8F0B759E-EC07-4D1C-B253-E5A8D90DFDD6}"/>
              </a:ext>
            </a:extLst>
          </p:cNvPr>
          <p:cNvCxnSpPr>
            <a:cxnSpLocks/>
          </p:cNvCxnSpPr>
          <p:nvPr/>
        </p:nvCxnSpPr>
        <p:spPr>
          <a:xfrm>
            <a:off x="3576172" y="2528221"/>
            <a:ext cx="1427876" cy="358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ounded Rectangle 27">
            <a:extLst>
              <a:ext uri="{FF2B5EF4-FFF2-40B4-BE49-F238E27FC236}">
                <a16:creationId xmlns="" xmlns:a16="http://schemas.microsoft.com/office/drawing/2014/main" id="{D80EEAA5-EB3A-4FBE-B0D2-7E1F3561AD61}"/>
              </a:ext>
            </a:extLst>
          </p:cNvPr>
          <p:cNvSpPr/>
          <p:nvPr/>
        </p:nvSpPr>
        <p:spPr>
          <a:xfrm>
            <a:off x="4354832" y="2931264"/>
            <a:ext cx="3890719" cy="9207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0000"/>
                </a:solidFill>
              </a:rPr>
              <a:t>shartnomaviy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yoki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boshqa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yuridik</a:t>
            </a: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err="1" smtClean="0">
                <a:solidFill>
                  <a:srgbClr val="FF0000"/>
                </a:solidFill>
              </a:rPr>
              <a:t>huquqlar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natijasida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yuzaga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kelsa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FD8767D8-7EF3-4883-88FB-8C3E2A93AD80}"/>
              </a:ext>
            </a:extLst>
          </p:cNvPr>
          <p:cNvSpPr txBox="1"/>
          <p:nvPr/>
        </p:nvSpPr>
        <p:spPr>
          <a:xfrm>
            <a:off x="1329462" y="2209331"/>
            <a:ext cx="469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Aktiv</a:t>
            </a:r>
            <a:r>
              <a:rPr lang="en-US" b="1" dirty="0" smtClean="0"/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identifikatsiyalanadigan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/>
              <a:t>hisoblanadi</a:t>
            </a:r>
            <a:r>
              <a:rPr lang="uz-Cyrl-UZ" b="1" dirty="0" smtClean="0"/>
              <a:t>, </a:t>
            </a:r>
            <a:r>
              <a:rPr lang="en-US" b="1" dirty="0" smtClean="0"/>
              <a:t>agar</a:t>
            </a:r>
            <a:endParaRPr lang="ru-RU" dirty="0"/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="" xmlns:a16="http://schemas.microsoft.com/office/drawing/2014/main" id="{EF9719AE-945B-4DCB-963E-E83C7985E841}"/>
              </a:ext>
            </a:extLst>
          </p:cNvPr>
          <p:cNvCxnSpPr/>
          <p:nvPr/>
        </p:nvCxnSpPr>
        <p:spPr>
          <a:xfrm>
            <a:off x="5356882" y="1059582"/>
            <a:ext cx="17353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="" xmlns:a16="http://schemas.microsoft.com/office/drawing/2014/main" id="{3B76466D-2EFF-4867-BEA4-EBB40C983A4F}"/>
              </a:ext>
            </a:extLst>
          </p:cNvPr>
          <p:cNvCxnSpPr>
            <a:cxnSpLocks/>
          </p:cNvCxnSpPr>
          <p:nvPr/>
        </p:nvCxnSpPr>
        <p:spPr>
          <a:xfrm flipH="1">
            <a:off x="6300192" y="843558"/>
            <a:ext cx="122413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="" xmlns:a16="http://schemas.microsoft.com/office/drawing/2014/main" id="{E40CA859-7536-4191-8F27-E09A5CC50D12}"/>
              </a:ext>
            </a:extLst>
          </p:cNvPr>
          <p:cNvCxnSpPr/>
          <p:nvPr/>
        </p:nvCxnSpPr>
        <p:spPr>
          <a:xfrm>
            <a:off x="5356882" y="1059582"/>
            <a:ext cx="0" cy="219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="" xmlns:a16="http://schemas.microsoft.com/office/drawing/2014/main" id="{6071D1CE-00BB-419E-BD7A-DFEC15B163E8}"/>
              </a:ext>
            </a:extLst>
          </p:cNvPr>
          <p:cNvCxnSpPr/>
          <p:nvPr/>
        </p:nvCxnSpPr>
        <p:spPr>
          <a:xfrm>
            <a:off x="7092280" y="1073400"/>
            <a:ext cx="0" cy="219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28791F9-31D2-494D-A999-96D2C01949A4}"/>
              </a:ext>
            </a:extLst>
          </p:cNvPr>
          <p:cNvSpPr txBox="1"/>
          <p:nvPr/>
        </p:nvSpPr>
        <p:spPr>
          <a:xfrm>
            <a:off x="4325144" y="3987222"/>
            <a:ext cx="3727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err="1"/>
              <a:t>Ajraladigan</a:t>
            </a:r>
            <a:r>
              <a:rPr lang="en-US" dirty="0"/>
              <a:t> </a:t>
            </a:r>
            <a:r>
              <a:rPr lang="en-US" dirty="0" err="1"/>
              <a:t>bo‘lishidan</a:t>
            </a:r>
            <a:r>
              <a:rPr lang="en-US" dirty="0"/>
              <a:t> </a:t>
            </a:r>
            <a:r>
              <a:rPr lang="en-US" dirty="0" err="1"/>
              <a:t>qat’i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nazar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5590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/>
      <p:bldP spid="16" grpId="0"/>
      <p:bldP spid="17" grpId="0" animBg="1"/>
      <p:bldP spid="18" grpId="0"/>
      <p:bldP spid="20" grpId="0" animBg="1"/>
      <p:bldP spid="2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13285D-454F-4D90-A295-43A32B832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411510"/>
            <a:ext cx="6696744" cy="88446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 err="1"/>
              <a:t>Nomoddiy</a:t>
            </a:r>
            <a:r>
              <a:rPr lang="en-US" sz="3200" b="1" dirty="0"/>
              <a:t> </a:t>
            </a:r>
            <a:r>
              <a:rPr lang="en-US" sz="3200" b="1" dirty="0" err="1" smtClean="0"/>
              <a:t>resursning</a:t>
            </a:r>
            <a:r>
              <a:rPr lang="en-US" sz="3200" b="1" dirty="0" smtClean="0"/>
              <a:t> </a:t>
            </a:r>
            <a:r>
              <a:rPr lang="en-US" sz="3200" b="1" dirty="0" err="1"/>
              <a:t>nomoddiy</a:t>
            </a:r>
            <a:r>
              <a:rPr lang="en-US" sz="3200" b="1" dirty="0"/>
              <a:t> </a:t>
            </a:r>
            <a:r>
              <a:rPr lang="en-US" sz="3200" b="1" dirty="0" err="1"/>
              <a:t>aktiv</a:t>
            </a:r>
            <a:r>
              <a:rPr lang="en-US" sz="3200" b="1" dirty="0"/>
              <a:t> </a:t>
            </a:r>
            <a:r>
              <a:rPr lang="en-US" sz="3200" b="1" dirty="0" err="1"/>
              <a:t>sifatida</a:t>
            </a:r>
            <a:r>
              <a:rPr lang="en-US" sz="3200" b="1" dirty="0"/>
              <a:t> tan </a:t>
            </a:r>
            <a:r>
              <a:rPr lang="en-US" sz="3200" b="1" dirty="0" err="1"/>
              <a:t>olinishi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</a:t>
            </a:r>
            <a:r>
              <a:rPr lang="en-US" sz="3200" b="1" dirty="0" err="1"/>
              <a:t>quyidagilarni</a:t>
            </a:r>
            <a:r>
              <a:rPr lang="en-US" sz="3200" b="1" dirty="0"/>
              <a:t> </a:t>
            </a:r>
            <a:r>
              <a:rPr lang="en-US" sz="3200" b="1" dirty="0" err="1"/>
              <a:t>qanoatlantirishi</a:t>
            </a:r>
            <a:r>
              <a:rPr lang="en-US" sz="3200" b="1" dirty="0"/>
              <a:t> </a:t>
            </a:r>
            <a:r>
              <a:rPr lang="en-US" sz="3200" b="1" dirty="0" err="1"/>
              <a:t>lozim</a:t>
            </a:r>
            <a:endParaRPr lang="ru-RU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C4A0E0D-D33A-40B7-894F-349ACFE2E48F}"/>
              </a:ext>
            </a:extLst>
          </p:cNvPr>
          <p:cNvSpPr txBox="1"/>
          <p:nvPr/>
        </p:nvSpPr>
        <p:spPr>
          <a:xfrm>
            <a:off x="2743200" y="206578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 smtClean="0"/>
              <a:t>Nomoddiy</a:t>
            </a:r>
            <a:r>
              <a:rPr lang="en-US" b="1" dirty="0" smtClean="0"/>
              <a:t> </a:t>
            </a:r>
            <a:r>
              <a:rPr lang="en-US" b="1" dirty="0" err="1" smtClean="0"/>
              <a:t>aktivning</a:t>
            </a:r>
            <a:r>
              <a:rPr lang="en-US" b="1" dirty="0" smtClean="0"/>
              <a:t> </a:t>
            </a:r>
            <a:r>
              <a:rPr lang="en-US" b="1" dirty="0" err="1" smtClean="0"/>
              <a:t>ta’rifini</a:t>
            </a:r>
            <a:r>
              <a:rPr lang="en-US" b="1" dirty="0" smtClean="0"/>
              <a:t>;</a:t>
            </a:r>
            <a:endParaRPr lang="uz-Cyrl-UZ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CDC31F-B6EE-4ED0-B681-E203240BBB80}"/>
              </a:ext>
            </a:extLst>
          </p:cNvPr>
          <p:cNvSpPr txBox="1"/>
          <p:nvPr/>
        </p:nvSpPr>
        <p:spPr>
          <a:xfrm>
            <a:off x="2743200" y="311645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Nomoddiy</a:t>
            </a:r>
            <a:r>
              <a:rPr lang="en-US" b="1" dirty="0"/>
              <a:t> </a:t>
            </a:r>
            <a:r>
              <a:rPr lang="en-US" b="1" dirty="0" err="1"/>
              <a:t>aktivni</a:t>
            </a:r>
            <a:r>
              <a:rPr lang="en-US" b="1" dirty="0"/>
              <a:t> tan </a:t>
            </a:r>
            <a:r>
              <a:rPr lang="en-US" b="1" dirty="0" err="1"/>
              <a:t>olish</a:t>
            </a:r>
            <a:r>
              <a:rPr lang="en-US" b="1" dirty="0"/>
              <a:t> </a:t>
            </a:r>
            <a:r>
              <a:rPr lang="en-US" b="1" dirty="0" err="1"/>
              <a:t>mezonlarini</a:t>
            </a:r>
            <a:r>
              <a:rPr lang="en-US" b="1" dirty="0"/>
              <a:t>;</a:t>
            </a:r>
            <a:endParaRPr lang="uz-Cyrl-UZ" b="1" dirty="0"/>
          </a:p>
        </p:txBody>
      </p:sp>
      <p:pic>
        <p:nvPicPr>
          <p:cNvPr id="11" name="Рисунок 10" descr="Мозговой штурм группы">
            <a:extLst>
              <a:ext uri="{FF2B5EF4-FFF2-40B4-BE49-F238E27FC236}">
                <a16:creationId xmlns="" xmlns:a16="http://schemas.microsoft.com/office/drawing/2014/main" id="{10D24AC1-7808-4FC7-B88E-FBD6E91EF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07704" y="1793255"/>
            <a:ext cx="914400" cy="914400"/>
          </a:xfrm>
          <a:prstGeom prst="rect">
            <a:avLst/>
          </a:prstGeom>
        </p:spPr>
      </p:pic>
      <p:pic>
        <p:nvPicPr>
          <p:cNvPr id="13" name="Рисунок 12" descr="Контрольный список">
            <a:extLst>
              <a:ext uri="{FF2B5EF4-FFF2-40B4-BE49-F238E27FC236}">
                <a16:creationId xmlns="" xmlns:a16="http://schemas.microsoft.com/office/drawing/2014/main" id="{6DC71E62-2597-4C6D-8366-265003F70C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907704" y="284392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0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3">
            <a:extLst>
              <a:ext uri="{FF2B5EF4-FFF2-40B4-BE49-F238E27FC236}">
                <a16:creationId xmlns="" xmlns:a16="http://schemas.microsoft.com/office/drawing/2014/main" id="{7F05E988-5B1F-46B1-B8B2-FBEB85933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3791562"/>
            <a:ext cx="1872208" cy="762000"/>
          </a:xfrm>
          <a:prstGeom prst="rect">
            <a:avLst/>
          </a:prstGeom>
          <a:solidFill>
            <a:schemeClr val="accent1"/>
          </a:solidFill>
          <a:ln w="57150">
            <a:solidFill>
              <a:srgbClr val="A11D2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sz="2000" dirty="0" err="1" smtClean="0"/>
              <a:t>Nomoddiy</a:t>
            </a:r>
            <a:r>
              <a:rPr lang="en-US" altLang="ru-RU" sz="2000" dirty="0"/>
              <a:t/>
            </a:r>
            <a:br>
              <a:rPr lang="en-US" altLang="ru-RU" sz="2000" dirty="0"/>
            </a:br>
            <a:r>
              <a:rPr lang="en-US" altLang="ru-RU" sz="2000" dirty="0" err="1" smtClean="0"/>
              <a:t>resurs</a:t>
            </a:r>
            <a:r>
              <a:rPr lang="en-US" altLang="ru-RU" sz="2000" dirty="0" smtClean="0"/>
              <a:t> (</a:t>
            </a:r>
            <a:r>
              <a:rPr lang="en-US" altLang="ru-RU" sz="2000" dirty="0" err="1" smtClean="0"/>
              <a:t>sarf</a:t>
            </a:r>
            <a:r>
              <a:rPr lang="en-US" altLang="ru-RU" sz="2000" dirty="0" smtClean="0"/>
              <a:t>)</a:t>
            </a:r>
            <a:endParaRPr lang="en-GB" altLang="ru-RU" sz="2000" dirty="0"/>
          </a:p>
        </p:txBody>
      </p:sp>
      <p:sp>
        <p:nvSpPr>
          <p:cNvPr id="47" name="Rectangle 4">
            <a:extLst>
              <a:ext uri="{FF2B5EF4-FFF2-40B4-BE49-F238E27FC236}">
                <a16:creationId xmlns="" xmlns:a16="http://schemas.microsoft.com/office/drawing/2014/main" id="{B3ABCEDF-C1E5-4242-ABE5-881C787BA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267494"/>
            <a:ext cx="28956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1700" b="1" dirty="0">
                <a:solidFill>
                  <a:srgbClr val="FFFF00"/>
                </a:solidFill>
              </a:rPr>
              <a:t>3. </a:t>
            </a:r>
            <a:r>
              <a:rPr lang="en-US" sz="1700" b="1" dirty="0" err="1">
                <a:solidFill>
                  <a:srgbClr val="FFFF00"/>
                </a:solidFill>
              </a:rPr>
              <a:t>Kelgusi</a:t>
            </a:r>
            <a:r>
              <a:rPr lang="en-US" sz="1700" b="1" dirty="0">
                <a:solidFill>
                  <a:srgbClr val="FFFF00"/>
                </a:solidFill>
              </a:rPr>
              <a:t> </a:t>
            </a:r>
            <a:r>
              <a:rPr lang="en-US" sz="1700" b="1" dirty="0" err="1">
                <a:solidFill>
                  <a:srgbClr val="FFFF00"/>
                </a:solidFill>
              </a:rPr>
              <a:t>iqtisodiy</a:t>
            </a:r>
            <a:r>
              <a:rPr lang="en-US" sz="1700" b="1" dirty="0">
                <a:solidFill>
                  <a:srgbClr val="FFFF00"/>
                </a:solidFill>
              </a:rPr>
              <a:t> </a:t>
            </a:r>
            <a:r>
              <a:rPr lang="en-US" sz="1700" b="1" dirty="0" err="1">
                <a:solidFill>
                  <a:srgbClr val="FFFF00"/>
                </a:solidFill>
              </a:rPr>
              <a:t>naf</a:t>
            </a:r>
            <a:r>
              <a:rPr lang="en-US" sz="1700" b="1" dirty="0">
                <a:solidFill>
                  <a:srgbClr val="FFFF00"/>
                </a:solidFill>
              </a:rPr>
              <a:t/>
            </a:r>
            <a:br>
              <a:rPr lang="en-US" sz="1700" b="1" dirty="0">
                <a:solidFill>
                  <a:srgbClr val="FFFF00"/>
                </a:solidFill>
              </a:rPr>
            </a:br>
            <a:r>
              <a:rPr lang="en-US" sz="1700" b="1" dirty="0" err="1">
                <a:solidFill>
                  <a:srgbClr val="FFFF00"/>
                </a:solidFill>
              </a:rPr>
              <a:t>olib</a:t>
            </a:r>
            <a:r>
              <a:rPr lang="en-US" sz="1700" b="1" dirty="0">
                <a:solidFill>
                  <a:srgbClr val="FFFF00"/>
                </a:solidFill>
              </a:rPr>
              <a:t> </a:t>
            </a:r>
            <a:r>
              <a:rPr lang="en-US" sz="1700" b="1" dirty="0" err="1">
                <a:solidFill>
                  <a:srgbClr val="FFFF00"/>
                </a:solidFill>
              </a:rPr>
              <a:t>kelishga</a:t>
            </a:r>
            <a:r>
              <a:rPr lang="en-US" sz="1700" b="1" dirty="0">
                <a:solidFill>
                  <a:srgbClr val="FFFF00"/>
                </a:solidFill>
              </a:rPr>
              <a:t> </a:t>
            </a:r>
            <a:r>
              <a:rPr lang="en-US" sz="1700" b="1" dirty="0" err="1">
                <a:solidFill>
                  <a:srgbClr val="FFFF00"/>
                </a:solidFill>
              </a:rPr>
              <a:t>qodirmi</a:t>
            </a:r>
            <a:r>
              <a:rPr lang="en-US" sz="1700" b="1" dirty="0">
                <a:solidFill>
                  <a:srgbClr val="FFFF00"/>
                </a:solidFill>
              </a:rPr>
              <a:t>?</a:t>
            </a:r>
            <a:endParaRPr lang="en-GB" altLang="ru-RU" sz="1700" b="1" dirty="0">
              <a:solidFill>
                <a:srgbClr val="FFFF00"/>
              </a:solidFill>
            </a:endParaRPr>
          </a:p>
        </p:txBody>
      </p:sp>
      <p:sp>
        <p:nvSpPr>
          <p:cNvPr id="48" name="Rectangle 5">
            <a:extLst>
              <a:ext uri="{FF2B5EF4-FFF2-40B4-BE49-F238E27FC236}">
                <a16:creationId xmlns="" xmlns:a16="http://schemas.microsoft.com/office/drawing/2014/main" id="{9AF627A6-E731-4628-A412-9616635D8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328" y="2477294"/>
            <a:ext cx="16002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sz="1700" b="1" dirty="0" smtClean="0">
                <a:solidFill>
                  <a:srgbClr val="FFFF00"/>
                </a:solidFill>
              </a:rPr>
              <a:t>1. </a:t>
            </a:r>
            <a:r>
              <a:rPr lang="en-US" altLang="ru-RU" sz="1700" b="1" dirty="0" err="1" smtClean="0">
                <a:solidFill>
                  <a:srgbClr val="FFFF00"/>
                </a:solidFill>
              </a:rPr>
              <a:t>Identifikatsi-yalanadimi</a:t>
            </a:r>
            <a:r>
              <a:rPr lang="en-US" altLang="ru-RU" sz="1700" b="1" dirty="0" smtClean="0">
                <a:solidFill>
                  <a:srgbClr val="FFFF00"/>
                </a:solidFill>
              </a:rPr>
              <a:t>?</a:t>
            </a:r>
            <a:endParaRPr lang="en-GB" altLang="ru-RU" sz="1700" b="1" dirty="0">
              <a:solidFill>
                <a:srgbClr val="FFFF00"/>
              </a:solidFill>
            </a:endParaRPr>
          </a:p>
        </p:txBody>
      </p:sp>
      <p:sp>
        <p:nvSpPr>
          <p:cNvPr id="49" name="Rectangle 6">
            <a:extLst>
              <a:ext uri="{FF2B5EF4-FFF2-40B4-BE49-F238E27FC236}">
                <a16:creationId xmlns="" xmlns:a16="http://schemas.microsoft.com/office/drawing/2014/main" id="{CECA86A9-D6D1-43C4-9493-86ECB482F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1328" y="1258094"/>
            <a:ext cx="15240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1700" b="1" dirty="0">
                <a:solidFill>
                  <a:srgbClr val="FFFF00"/>
                </a:solidFill>
              </a:rPr>
              <a:t>2. </a:t>
            </a:r>
            <a:r>
              <a:rPr lang="en-US" sz="1700" b="1" dirty="0" err="1">
                <a:solidFill>
                  <a:srgbClr val="FFFF00"/>
                </a:solidFill>
              </a:rPr>
              <a:t>Nazorat</a:t>
            </a:r>
            <a:r>
              <a:rPr lang="en-US" sz="1700" b="1" dirty="0">
                <a:solidFill>
                  <a:srgbClr val="FFFF00"/>
                </a:solidFill>
              </a:rPr>
              <a:t> </a:t>
            </a:r>
            <a:br>
              <a:rPr lang="en-US" sz="1700" b="1" dirty="0">
                <a:solidFill>
                  <a:srgbClr val="FFFF00"/>
                </a:solidFill>
              </a:rPr>
            </a:br>
            <a:r>
              <a:rPr lang="en-US" sz="1700" b="1" dirty="0" err="1">
                <a:solidFill>
                  <a:srgbClr val="FFFF00"/>
                </a:solidFill>
              </a:rPr>
              <a:t>qilinadimi</a:t>
            </a:r>
            <a:r>
              <a:rPr lang="en-US" sz="1700" b="1" dirty="0">
                <a:solidFill>
                  <a:srgbClr val="FFFF00"/>
                </a:solidFill>
              </a:rPr>
              <a:t>?</a:t>
            </a:r>
            <a:endParaRPr lang="en-GB" altLang="ru-RU" sz="1700" b="1" dirty="0">
              <a:solidFill>
                <a:srgbClr val="FFFF00"/>
              </a:solidFill>
            </a:endParaRPr>
          </a:p>
        </p:txBody>
      </p:sp>
      <p:sp>
        <p:nvSpPr>
          <p:cNvPr id="50" name="Oval 7">
            <a:extLst>
              <a:ext uri="{FF2B5EF4-FFF2-40B4-BE49-F238E27FC236}">
                <a16:creationId xmlns="" xmlns:a16="http://schemas.microsoft.com/office/drawing/2014/main" id="{EE66085E-44C7-4F58-A704-F483DE1B2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528" y="191294"/>
            <a:ext cx="2057400" cy="9144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rgbClr val="1E6E0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1600" dirty="0" err="1" smtClean="0"/>
              <a:t>Ta’riflarni</a:t>
            </a:r>
            <a:r>
              <a:rPr lang="en-US" altLang="ru-RU" sz="1600" dirty="0"/>
              <a:t/>
            </a:r>
            <a:br>
              <a:rPr lang="en-US" altLang="ru-RU" sz="1600" dirty="0"/>
            </a:br>
            <a:r>
              <a:rPr lang="en-US" altLang="ru-RU" sz="1600" dirty="0" err="1" smtClean="0"/>
              <a:t>qanoatlantiradi</a:t>
            </a:r>
            <a:endParaRPr lang="en-GB" altLang="ru-RU" sz="1600" dirty="0"/>
          </a:p>
        </p:txBody>
      </p:sp>
      <p:sp>
        <p:nvSpPr>
          <p:cNvPr id="51" name="Rectangle 8">
            <a:extLst>
              <a:ext uri="{FF2B5EF4-FFF2-40B4-BE49-F238E27FC236}">
                <a16:creationId xmlns="" xmlns:a16="http://schemas.microsoft.com/office/drawing/2014/main" id="{12D554EE-B6D0-4776-9269-764882EB4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928" y="1334294"/>
            <a:ext cx="32766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1700" b="1" dirty="0" smtClean="0">
                <a:solidFill>
                  <a:srgbClr val="FFFF00"/>
                </a:solidFill>
              </a:rPr>
              <a:t>4</a:t>
            </a:r>
            <a:r>
              <a:rPr lang="en-US" sz="1700" b="1" dirty="0">
                <a:solidFill>
                  <a:srgbClr val="FFFF00"/>
                </a:solidFill>
              </a:rPr>
              <a:t>. </a:t>
            </a:r>
            <a:r>
              <a:rPr lang="en-US" sz="1700" b="1" dirty="0" err="1" smtClean="0">
                <a:solidFill>
                  <a:srgbClr val="FFFF00"/>
                </a:solidFill>
              </a:rPr>
              <a:t>Kelgusida</a:t>
            </a:r>
            <a:r>
              <a:rPr lang="en-US" sz="1700" b="1" dirty="0" smtClean="0">
                <a:solidFill>
                  <a:srgbClr val="FFFF00"/>
                </a:solidFill>
              </a:rPr>
              <a:t> </a:t>
            </a:r>
            <a:r>
              <a:rPr lang="en-US" sz="1700" b="1" dirty="0" err="1">
                <a:solidFill>
                  <a:srgbClr val="FFFF00"/>
                </a:solidFill>
              </a:rPr>
              <a:t>iqtisodiy</a:t>
            </a:r>
            <a:r>
              <a:rPr lang="en-US" sz="1700" b="1" dirty="0">
                <a:solidFill>
                  <a:srgbClr val="FFFF00"/>
                </a:solidFill>
              </a:rPr>
              <a:t> </a:t>
            </a:r>
            <a:r>
              <a:rPr lang="en-US" sz="1700" b="1" dirty="0" err="1" smtClean="0">
                <a:solidFill>
                  <a:srgbClr val="FFFF00"/>
                </a:solidFill>
              </a:rPr>
              <a:t>naf</a:t>
            </a:r>
            <a:r>
              <a:rPr lang="en-US" sz="1700" b="1" dirty="0" smtClean="0">
                <a:solidFill>
                  <a:srgbClr val="FFFF00"/>
                </a:solidFill>
              </a:rPr>
              <a:t/>
            </a:r>
            <a:br>
              <a:rPr lang="en-US" sz="1700" b="1" dirty="0" smtClean="0">
                <a:solidFill>
                  <a:srgbClr val="FFFF00"/>
                </a:solidFill>
              </a:rPr>
            </a:br>
            <a:r>
              <a:rPr lang="en-US" sz="1700" b="1" dirty="0" err="1" smtClean="0">
                <a:solidFill>
                  <a:srgbClr val="FFFF00"/>
                </a:solidFill>
              </a:rPr>
              <a:t>shakillanish</a:t>
            </a:r>
            <a:r>
              <a:rPr lang="en-US" sz="1700" b="1" dirty="0" smtClean="0">
                <a:solidFill>
                  <a:srgbClr val="FFFF00"/>
                </a:solidFill>
              </a:rPr>
              <a:t> </a:t>
            </a:r>
            <a:r>
              <a:rPr lang="en-US" sz="1700" b="1" dirty="0" err="1" smtClean="0">
                <a:solidFill>
                  <a:srgbClr val="FFFF00"/>
                </a:solidFill>
              </a:rPr>
              <a:t>ehtimoli</a:t>
            </a:r>
            <a:r>
              <a:rPr lang="en-US" sz="1700" b="1" dirty="0" smtClean="0">
                <a:solidFill>
                  <a:srgbClr val="FFFF00"/>
                </a:solidFill>
              </a:rPr>
              <a:t> </a:t>
            </a:r>
            <a:r>
              <a:rPr lang="en-US" sz="1700" b="1" dirty="0" err="1">
                <a:solidFill>
                  <a:srgbClr val="FFFF00"/>
                </a:solidFill>
              </a:rPr>
              <a:t>mavjudmi</a:t>
            </a:r>
            <a:r>
              <a:rPr lang="en-US" sz="1700" b="1" dirty="0">
                <a:solidFill>
                  <a:srgbClr val="FFFF00"/>
                </a:solidFill>
              </a:rPr>
              <a:t>?</a:t>
            </a:r>
            <a:endParaRPr lang="en-GB" altLang="ru-RU" sz="1700" b="1" dirty="0">
              <a:solidFill>
                <a:srgbClr val="FFFF00"/>
              </a:solidFill>
            </a:endParaRPr>
          </a:p>
        </p:txBody>
      </p:sp>
      <p:sp>
        <p:nvSpPr>
          <p:cNvPr id="52" name="Rectangle 9">
            <a:extLst>
              <a:ext uri="{FF2B5EF4-FFF2-40B4-BE49-F238E27FC236}">
                <a16:creationId xmlns="" xmlns:a16="http://schemas.microsoft.com/office/drawing/2014/main" id="{D473446B-18E7-40AB-952D-9DEBD53F9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2401094"/>
            <a:ext cx="2136304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1700" b="1" dirty="0" smtClean="0">
                <a:solidFill>
                  <a:srgbClr val="FFFF00"/>
                </a:solidFill>
              </a:rPr>
              <a:t>5 </a:t>
            </a:r>
            <a:r>
              <a:rPr lang="en-US" sz="1700" b="1" dirty="0" err="1" smtClean="0">
                <a:solidFill>
                  <a:srgbClr val="FFFF00"/>
                </a:solidFill>
              </a:rPr>
              <a:t>Qiymati</a:t>
            </a:r>
            <a:r>
              <a:rPr lang="en-US" sz="1700" b="1" dirty="0" smtClean="0">
                <a:solidFill>
                  <a:srgbClr val="FFFF00"/>
                </a:solidFill>
              </a:rPr>
              <a:t> </a:t>
            </a:r>
            <a:r>
              <a:rPr lang="en-US" sz="1700" b="1" dirty="0" err="1" smtClean="0">
                <a:solidFill>
                  <a:srgbClr val="FFFF00"/>
                </a:solidFill>
              </a:rPr>
              <a:t>ishonchli</a:t>
            </a:r>
            <a:r>
              <a:rPr lang="en-US" sz="1700" b="1" dirty="0" smtClean="0">
                <a:solidFill>
                  <a:srgbClr val="FFFF00"/>
                </a:solidFill>
              </a:rPr>
              <a:t> </a:t>
            </a:r>
            <a:br>
              <a:rPr lang="en-US" sz="1700" b="1" dirty="0" smtClean="0">
                <a:solidFill>
                  <a:srgbClr val="FFFF00"/>
                </a:solidFill>
              </a:rPr>
            </a:br>
            <a:r>
              <a:rPr lang="en-US" sz="1700" b="1" dirty="0" err="1" smtClean="0">
                <a:solidFill>
                  <a:srgbClr val="FFFF00"/>
                </a:solidFill>
              </a:rPr>
              <a:t>baholanganmi</a:t>
            </a:r>
            <a:r>
              <a:rPr lang="en-US" sz="1700" b="1" dirty="0">
                <a:solidFill>
                  <a:srgbClr val="FFFF00"/>
                </a:solidFill>
              </a:rPr>
              <a:t>?</a:t>
            </a:r>
            <a:endParaRPr lang="en-GB" altLang="ru-RU" sz="1700" b="1" dirty="0">
              <a:solidFill>
                <a:srgbClr val="FFFF00"/>
              </a:solidFill>
            </a:endParaRPr>
          </a:p>
        </p:txBody>
      </p:sp>
      <p:sp>
        <p:nvSpPr>
          <p:cNvPr id="53" name="Text Box 10">
            <a:extLst>
              <a:ext uri="{FF2B5EF4-FFF2-40B4-BE49-F238E27FC236}">
                <a16:creationId xmlns="" xmlns:a16="http://schemas.microsoft.com/office/drawing/2014/main" id="{2AB62864-145B-44E3-A4F0-C9883FB51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928" y="343694"/>
            <a:ext cx="1447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ru-RU" sz="2000" dirty="0" smtClean="0"/>
              <a:t>HA </a:t>
            </a:r>
            <a:r>
              <a:rPr lang="en-US" altLang="ru-RU" sz="2000" dirty="0" err="1" smtClean="0"/>
              <a:t>emas</a:t>
            </a:r>
            <a:endParaRPr lang="en-GB" altLang="ru-RU" sz="2000" dirty="0"/>
          </a:p>
        </p:txBody>
      </p:sp>
      <p:sp>
        <p:nvSpPr>
          <p:cNvPr id="54" name="Oval 11">
            <a:extLst>
              <a:ext uri="{FF2B5EF4-FFF2-40B4-BE49-F238E27FC236}">
                <a16:creationId xmlns="" xmlns:a16="http://schemas.microsoft.com/office/drawing/2014/main" id="{1BE2327D-257B-43FC-BA22-9E6FB43B7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9328" y="3544094"/>
            <a:ext cx="2057400" cy="9906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1E6E0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2000" b="1" dirty="0" smtClean="0">
                <a:solidFill>
                  <a:srgbClr val="FFC000"/>
                </a:solidFill>
              </a:rPr>
              <a:t>Tan </a:t>
            </a:r>
            <a:r>
              <a:rPr lang="en-US" altLang="ru-RU" sz="2000" b="1" dirty="0" err="1" smtClean="0">
                <a:solidFill>
                  <a:srgbClr val="FFC000"/>
                </a:solidFill>
              </a:rPr>
              <a:t>olinadi</a:t>
            </a:r>
            <a:endParaRPr lang="en-GB" altLang="ru-RU" sz="2000" b="1" dirty="0">
              <a:solidFill>
                <a:srgbClr val="FFC000"/>
              </a:solidFill>
            </a:endParaRPr>
          </a:p>
        </p:txBody>
      </p:sp>
      <p:sp>
        <p:nvSpPr>
          <p:cNvPr id="55" name="Text Box 12">
            <a:extLst>
              <a:ext uri="{FF2B5EF4-FFF2-40B4-BE49-F238E27FC236}">
                <a16:creationId xmlns="" xmlns:a16="http://schemas.microsoft.com/office/drawing/2014/main" id="{138C5F4F-202C-4CE6-BD2C-D3FD27D36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2767" y="3452019"/>
            <a:ext cx="120283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ru-RU" sz="2000" dirty="0" smtClean="0"/>
              <a:t>Tan</a:t>
            </a:r>
            <a:br>
              <a:rPr lang="en-US" altLang="ru-RU" sz="2000" dirty="0" smtClean="0"/>
            </a:br>
            <a:r>
              <a:rPr lang="en-US" altLang="ru-RU" sz="2000" dirty="0" err="1" smtClean="0"/>
              <a:t>olinmaydi</a:t>
            </a:r>
            <a:endParaRPr lang="en-GB" altLang="ru-RU" sz="2000" dirty="0"/>
          </a:p>
        </p:txBody>
      </p:sp>
      <p:cxnSp>
        <p:nvCxnSpPr>
          <p:cNvPr id="57" name="AutoShape 14">
            <a:extLst>
              <a:ext uri="{FF2B5EF4-FFF2-40B4-BE49-F238E27FC236}">
                <a16:creationId xmlns="" xmlns:a16="http://schemas.microsoft.com/office/drawing/2014/main" id="{8D73DFA5-BAD7-4A5B-80CD-CB6A3BE6AA26}"/>
              </a:ext>
            </a:extLst>
          </p:cNvPr>
          <p:cNvCxnSpPr>
            <a:cxnSpLocks noChangeShapeType="1"/>
            <a:stCxn id="48" idx="3"/>
            <a:endCxn id="49" idx="2"/>
          </p:cNvCxnSpPr>
          <p:nvPr/>
        </p:nvCxnSpPr>
        <p:spPr bwMode="auto">
          <a:xfrm flipV="1">
            <a:off x="2428528" y="2020094"/>
            <a:ext cx="304800" cy="8382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AutoShape 15">
            <a:extLst>
              <a:ext uri="{FF2B5EF4-FFF2-40B4-BE49-F238E27FC236}">
                <a16:creationId xmlns="" xmlns:a16="http://schemas.microsoft.com/office/drawing/2014/main" id="{8FBF21E5-6549-4C22-89B6-C3B02FCF1645}"/>
              </a:ext>
            </a:extLst>
          </p:cNvPr>
          <p:cNvCxnSpPr>
            <a:cxnSpLocks noChangeShapeType="1"/>
            <a:stCxn id="49" idx="3"/>
            <a:endCxn id="47" idx="2"/>
          </p:cNvCxnSpPr>
          <p:nvPr/>
        </p:nvCxnSpPr>
        <p:spPr bwMode="auto">
          <a:xfrm flipV="1">
            <a:off x="3495328" y="1029494"/>
            <a:ext cx="76200" cy="6096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9" name="AutoShape 16">
            <a:extLst>
              <a:ext uri="{FF2B5EF4-FFF2-40B4-BE49-F238E27FC236}">
                <a16:creationId xmlns="" xmlns:a16="http://schemas.microsoft.com/office/drawing/2014/main" id="{0CC9E8DF-419D-4734-BC58-F91678C7BD34}"/>
              </a:ext>
            </a:extLst>
          </p:cNvPr>
          <p:cNvCxnSpPr>
            <a:cxnSpLocks noChangeShapeType="1"/>
            <a:stCxn id="48" idx="1"/>
            <a:endCxn id="53" idx="2"/>
          </p:cNvCxnSpPr>
          <p:nvPr/>
        </p:nvCxnSpPr>
        <p:spPr bwMode="auto">
          <a:xfrm rot="10800000" flipH="1">
            <a:off x="828328" y="743804"/>
            <a:ext cx="190500" cy="2114490"/>
          </a:xfrm>
          <a:prstGeom prst="bentConnector4">
            <a:avLst>
              <a:gd name="adj1" fmla="val -120000"/>
              <a:gd name="adj2" fmla="val 59009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0" name="AutoShape 17">
            <a:extLst>
              <a:ext uri="{FF2B5EF4-FFF2-40B4-BE49-F238E27FC236}">
                <a16:creationId xmlns="" xmlns:a16="http://schemas.microsoft.com/office/drawing/2014/main" id="{6C6A7A86-C6DD-4692-8F10-ACD23A5C6D79}"/>
              </a:ext>
            </a:extLst>
          </p:cNvPr>
          <p:cNvCxnSpPr>
            <a:cxnSpLocks noChangeShapeType="1"/>
            <a:stCxn id="49" idx="1"/>
            <a:endCxn id="53" idx="3"/>
          </p:cNvCxnSpPr>
          <p:nvPr/>
        </p:nvCxnSpPr>
        <p:spPr bwMode="auto">
          <a:xfrm rot="10800000">
            <a:off x="1742728" y="543750"/>
            <a:ext cx="228600" cy="109534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1" name="AutoShape 18">
            <a:extLst>
              <a:ext uri="{FF2B5EF4-FFF2-40B4-BE49-F238E27FC236}">
                <a16:creationId xmlns="" xmlns:a16="http://schemas.microsoft.com/office/drawing/2014/main" id="{C720DDC7-9A3F-4B69-B4F7-E240404685C5}"/>
              </a:ext>
            </a:extLst>
          </p:cNvPr>
          <p:cNvCxnSpPr>
            <a:cxnSpLocks noChangeShapeType="1"/>
            <a:stCxn id="47" idx="1"/>
            <a:endCxn id="53" idx="0"/>
          </p:cNvCxnSpPr>
          <p:nvPr/>
        </p:nvCxnSpPr>
        <p:spPr bwMode="auto">
          <a:xfrm rot="10800000">
            <a:off x="1018828" y="343694"/>
            <a:ext cx="1104900" cy="304800"/>
          </a:xfrm>
          <a:prstGeom prst="bentConnector4">
            <a:avLst>
              <a:gd name="adj1" fmla="val 17241"/>
              <a:gd name="adj2" fmla="val 175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3" name="Text Box 20">
            <a:extLst>
              <a:ext uri="{FF2B5EF4-FFF2-40B4-BE49-F238E27FC236}">
                <a16:creationId xmlns="" xmlns:a16="http://schemas.microsoft.com/office/drawing/2014/main" id="{F4887A97-C2F3-40F2-8A39-48CE03C8D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728" y="12580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smtClean="0"/>
              <a:t>Ha</a:t>
            </a:r>
            <a:endParaRPr lang="en-GB" altLang="ru-RU" sz="1400" b="1" dirty="0"/>
          </a:p>
        </p:txBody>
      </p:sp>
      <p:sp>
        <p:nvSpPr>
          <p:cNvPr id="64" name="Text Box 21">
            <a:extLst>
              <a:ext uri="{FF2B5EF4-FFF2-40B4-BE49-F238E27FC236}">
                <a16:creationId xmlns="" xmlns:a16="http://schemas.microsoft.com/office/drawing/2014/main" id="{58709F9C-C05B-447A-B1F2-43CB1DE35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728" y="21724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dirty="0" err="1" smtClean="0"/>
              <a:t>Yo’q</a:t>
            </a:r>
            <a:endParaRPr lang="en-GB" altLang="ru-RU" sz="1400" dirty="0"/>
          </a:p>
        </p:txBody>
      </p:sp>
      <p:sp>
        <p:nvSpPr>
          <p:cNvPr id="65" name="Text Box 22">
            <a:extLst>
              <a:ext uri="{FF2B5EF4-FFF2-40B4-BE49-F238E27FC236}">
                <a16:creationId xmlns="" xmlns:a16="http://schemas.microsoft.com/office/drawing/2014/main" id="{9560AA19-6F28-4799-AF05-AC9A46CE7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528" y="24010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ru-RU" sz="1400" b="1" dirty="0" smtClean="0"/>
              <a:t>Ha</a:t>
            </a:r>
            <a:endParaRPr lang="en-GB" altLang="ru-RU" sz="1400" b="1" dirty="0"/>
          </a:p>
        </p:txBody>
      </p:sp>
      <p:sp>
        <p:nvSpPr>
          <p:cNvPr id="66" name="Text Box 24">
            <a:extLst>
              <a:ext uri="{FF2B5EF4-FFF2-40B4-BE49-F238E27FC236}">
                <a16:creationId xmlns="" xmlns:a16="http://schemas.microsoft.com/office/drawing/2014/main" id="{7BEF9A4D-8AD5-4C1E-A7B3-32D3016C0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928" y="11818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err="1" smtClean="0"/>
              <a:t>Yo’q</a:t>
            </a:r>
            <a:endParaRPr lang="en-GB" altLang="ru-RU" sz="1400" b="1" dirty="0"/>
          </a:p>
        </p:txBody>
      </p:sp>
      <p:cxnSp>
        <p:nvCxnSpPr>
          <p:cNvPr id="68" name="AutoShape 26">
            <a:extLst>
              <a:ext uri="{FF2B5EF4-FFF2-40B4-BE49-F238E27FC236}">
                <a16:creationId xmlns="" xmlns:a16="http://schemas.microsoft.com/office/drawing/2014/main" id="{BF3F457D-3664-47F1-969A-7A99182D7AA1}"/>
              </a:ext>
            </a:extLst>
          </p:cNvPr>
          <p:cNvCxnSpPr>
            <a:cxnSpLocks noChangeShapeType="1"/>
            <a:stCxn id="50" idx="4"/>
            <a:endCxn id="51" idx="0"/>
          </p:cNvCxnSpPr>
          <p:nvPr/>
        </p:nvCxnSpPr>
        <p:spPr bwMode="auto">
          <a:xfrm rot="5400000">
            <a:off x="6581428" y="648494"/>
            <a:ext cx="228600" cy="11430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9" name="AutoShape 27">
            <a:extLst>
              <a:ext uri="{FF2B5EF4-FFF2-40B4-BE49-F238E27FC236}">
                <a16:creationId xmlns="" xmlns:a16="http://schemas.microsoft.com/office/drawing/2014/main" id="{6375E05E-5048-4DD5-AC18-DF7B6C948245}"/>
              </a:ext>
            </a:extLst>
          </p:cNvPr>
          <p:cNvCxnSpPr>
            <a:cxnSpLocks noChangeShapeType="1"/>
            <a:stCxn id="51" idx="2"/>
            <a:endCxn id="52" idx="0"/>
          </p:cNvCxnSpPr>
          <p:nvPr/>
        </p:nvCxnSpPr>
        <p:spPr bwMode="auto">
          <a:xfrm rot="5400000">
            <a:off x="5837802" y="2114668"/>
            <a:ext cx="304800" cy="26805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0" name="AutoShape 28">
            <a:extLst>
              <a:ext uri="{FF2B5EF4-FFF2-40B4-BE49-F238E27FC236}">
                <a16:creationId xmlns="" xmlns:a16="http://schemas.microsoft.com/office/drawing/2014/main" id="{D65BA3DB-85C8-41CB-A381-E7280E41940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904355" y="3163094"/>
            <a:ext cx="0" cy="381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" name="AutoShape 29">
            <a:extLst>
              <a:ext uri="{FF2B5EF4-FFF2-40B4-BE49-F238E27FC236}">
                <a16:creationId xmlns="" xmlns:a16="http://schemas.microsoft.com/office/drawing/2014/main" id="{6C0CE1E1-069C-4872-BEB0-3EFA34C84AC9}"/>
              </a:ext>
            </a:extLst>
          </p:cNvPr>
          <p:cNvCxnSpPr>
            <a:cxnSpLocks noChangeShapeType="1"/>
            <a:stCxn id="51" idx="3"/>
            <a:endCxn id="55" idx="0"/>
          </p:cNvCxnSpPr>
          <p:nvPr/>
        </p:nvCxnSpPr>
        <p:spPr bwMode="auto">
          <a:xfrm>
            <a:off x="7762528" y="1715294"/>
            <a:ext cx="501654" cy="173672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2" name="AutoShape 30">
            <a:extLst>
              <a:ext uri="{FF2B5EF4-FFF2-40B4-BE49-F238E27FC236}">
                <a16:creationId xmlns="" xmlns:a16="http://schemas.microsoft.com/office/drawing/2014/main" id="{F5BDDF5D-D9DB-40EF-88E0-3C909F0E6862}"/>
              </a:ext>
            </a:extLst>
          </p:cNvPr>
          <p:cNvCxnSpPr>
            <a:cxnSpLocks noChangeShapeType="1"/>
            <a:stCxn id="52" idx="3"/>
            <a:endCxn id="55" idx="1"/>
          </p:cNvCxnSpPr>
          <p:nvPr/>
        </p:nvCxnSpPr>
        <p:spPr bwMode="auto">
          <a:xfrm>
            <a:off x="6924328" y="2782094"/>
            <a:ext cx="738439" cy="1023868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3" name="Text Box 31">
            <a:extLst>
              <a:ext uri="{FF2B5EF4-FFF2-40B4-BE49-F238E27FC236}">
                <a16:creationId xmlns="" xmlns:a16="http://schemas.microsoft.com/office/drawing/2014/main" id="{8E6BAD7A-DBAB-4CB3-8FD5-DF9016F1E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2328" y="20962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smtClean="0"/>
              <a:t>Ha</a:t>
            </a:r>
            <a:endParaRPr lang="en-GB" altLang="ru-RU" sz="1400" b="1" dirty="0"/>
          </a:p>
        </p:txBody>
      </p:sp>
      <p:sp>
        <p:nvSpPr>
          <p:cNvPr id="74" name="Text Box 32">
            <a:extLst>
              <a:ext uri="{FF2B5EF4-FFF2-40B4-BE49-F238E27FC236}">
                <a16:creationId xmlns="" xmlns:a16="http://schemas.microsoft.com/office/drawing/2014/main" id="{58BA1E14-4989-4C42-B895-1003085D5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9006" y="3228612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smtClean="0"/>
              <a:t>Ha</a:t>
            </a:r>
            <a:endParaRPr lang="en-GB" altLang="ru-RU" sz="1400" b="1" dirty="0"/>
          </a:p>
        </p:txBody>
      </p:sp>
      <p:sp>
        <p:nvSpPr>
          <p:cNvPr id="75" name="Text Box 33">
            <a:extLst>
              <a:ext uri="{FF2B5EF4-FFF2-40B4-BE49-F238E27FC236}">
                <a16:creationId xmlns="" xmlns:a16="http://schemas.microsoft.com/office/drawing/2014/main" id="{DE3A519C-378D-4AEC-88D7-04608BEEC2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5928" y="23248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err="1" smtClean="0"/>
              <a:t>Yo’q</a:t>
            </a:r>
            <a:endParaRPr lang="en-GB" altLang="ru-RU" sz="1400" b="1" dirty="0"/>
          </a:p>
        </p:txBody>
      </p:sp>
      <p:sp>
        <p:nvSpPr>
          <p:cNvPr id="76" name="Text Box 34">
            <a:extLst>
              <a:ext uri="{FF2B5EF4-FFF2-40B4-BE49-F238E27FC236}">
                <a16:creationId xmlns="" xmlns:a16="http://schemas.microsoft.com/office/drawing/2014/main" id="{88189A4F-14DB-4F93-B651-A55DC5042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5328" y="3239294"/>
            <a:ext cx="53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err="1" smtClean="0"/>
              <a:t>Yo’q</a:t>
            </a:r>
            <a:endParaRPr lang="en-GB" altLang="ru-RU" sz="1400" b="1" dirty="0"/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="" xmlns:a16="http://schemas.microsoft.com/office/drawing/2014/main" id="{0A472C51-0FE4-40A2-984C-BC030DC7B71E}"/>
              </a:ext>
            </a:extLst>
          </p:cNvPr>
          <p:cNvCxnSpPr>
            <a:cxnSpLocks/>
            <a:stCxn id="46" idx="0"/>
            <a:endCxn id="48" idx="2"/>
          </p:cNvCxnSpPr>
          <p:nvPr/>
        </p:nvCxnSpPr>
        <p:spPr>
          <a:xfrm flipV="1">
            <a:off x="1619672" y="3239294"/>
            <a:ext cx="8756" cy="5522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 Box 20">
            <a:extLst>
              <a:ext uri="{FF2B5EF4-FFF2-40B4-BE49-F238E27FC236}">
                <a16:creationId xmlns="" xmlns:a16="http://schemas.microsoft.com/office/drawing/2014/main" id="{7E8B0441-9405-4F3D-BC93-D99B39A9A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1728" y="304006"/>
            <a:ext cx="7858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1400" b="1" dirty="0" err="1" smtClean="0"/>
              <a:t>Demak</a:t>
            </a:r>
            <a:endParaRPr lang="en-GB" altLang="ru-RU" sz="1400" b="1" dirty="0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="" xmlns:a16="http://schemas.microsoft.com/office/drawing/2014/main" id="{E7431A62-0A3A-46C3-B22A-CA37EBD50A56}"/>
              </a:ext>
            </a:extLst>
          </p:cNvPr>
          <p:cNvCxnSpPr>
            <a:stCxn id="47" idx="3"/>
            <a:endCxn id="50" idx="2"/>
          </p:cNvCxnSpPr>
          <p:nvPr/>
        </p:nvCxnSpPr>
        <p:spPr>
          <a:xfrm>
            <a:off x="5019328" y="648494"/>
            <a:ext cx="12192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727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 animBg="1"/>
      <p:bldP spid="55" grpId="0"/>
      <p:bldP spid="63" grpId="0"/>
      <p:bldP spid="64" grpId="0"/>
      <p:bldP spid="65" grpId="0"/>
      <p:bldP spid="66" grpId="0"/>
      <p:bldP spid="73" grpId="0"/>
      <p:bldP spid="74" grpId="0"/>
      <p:bldP spid="75" grpId="0"/>
      <p:bldP spid="76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A3BB9FE-0DE4-4FA8-9E23-9544799A4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95486"/>
            <a:ext cx="7838528" cy="460648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1-masala: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7EF707E-B71F-4181-B43D-2E5251ECB9C0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79512" y="656443"/>
            <a:ext cx="8198568" cy="2995737"/>
          </a:xfrm>
        </p:spPr>
        <p:txBody>
          <a:bodyPr>
            <a:normAutofit/>
          </a:bodyPr>
          <a:lstStyle/>
          <a:p>
            <a:pPr algn="just"/>
            <a:r>
              <a:rPr lang="en-US" sz="1600" dirty="0" err="1"/>
              <a:t>Tashkilot</a:t>
            </a:r>
            <a:r>
              <a:rPr lang="en-US" sz="1600" dirty="0"/>
              <a:t> </a:t>
            </a:r>
            <a:r>
              <a:rPr lang="en-US" sz="1600" dirty="0" err="1"/>
              <a:t>har</a:t>
            </a:r>
            <a:r>
              <a:rPr lang="en-US" sz="1600" dirty="0"/>
              <a:t> </a:t>
            </a:r>
            <a:r>
              <a:rPr lang="en-US" sz="1600" dirty="0" err="1"/>
              <a:t>yili</a:t>
            </a:r>
            <a:r>
              <a:rPr lang="en-US" sz="1600" dirty="0"/>
              <a:t> </a:t>
            </a:r>
            <a:r>
              <a:rPr lang="en-US" sz="1600" dirty="0" err="1"/>
              <a:t>buxgalteriya</a:t>
            </a:r>
            <a:r>
              <a:rPr lang="en-US" sz="1600" dirty="0"/>
              <a:t> </a:t>
            </a:r>
            <a:r>
              <a:rPr lang="en-US" sz="1600" dirty="0" err="1"/>
              <a:t>hisobining</a:t>
            </a:r>
            <a:r>
              <a:rPr lang="en-US" sz="1600" dirty="0"/>
              <a:t> </a:t>
            </a:r>
            <a:r>
              <a:rPr lang="en-US" sz="1600" dirty="0" err="1"/>
              <a:t>milliy</a:t>
            </a:r>
            <a:r>
              <a:rPr lang="en-US" sz="1600" dirty="0"/>
              <a:t> </a:t>
            </a:r>
            <a:r>
              <a:rPr lang="en-US" sz="1600" dirty="0" err="1"/>
              <a:t>standartlari</a:t>
            </a:r>
            <a:r>
              <a:rPr lang="en-US" sz="1600" dirty="0"/>
              <a:t> </a:t>
            </a:r>
            <a:r>
              <a:rPr lang="en-US" sz="1600" dirty="0" err="1"/>
              <a:t>asosidagi</a:t>
            </a:r>
            <a:r>
              <a:rPr lang="en-US" sz="1600" dirty="0"/>
              <a:t> </a:t>
            </a:r>
            <a:r>
              <a:rPr lang="en-US" sz="1600" dirty="0" err="1"/>
              <a:t>moliyaviy</a:t>
            </a:r>
            <a:r>
              <a:rPr lang="en-US" sz="1600" dirty="0"/>
              <a:t> </a:t>
            </a:r>
            <a:r>
              <a:rPr lang="en-US" sz="1600" dirty="0" err="1"/>
              <a:t>hisobotini</a:t>
            </a:r>
            <a:r>
              <a:rPr lang="en-US" sz="1600" dirty="0"/>
              <a:t> </a:t>
            </a:r>
            <a:r>
              <a:rPr lang="en-US" sz="1600" dirty="0" err="1"/>
              <a:t>transformatsiya</a:t>
            </a:r>
            <a:r>
              <a:rPr lang="en-US" sz="1600" dirty="0"/>
              <a:t> </a:t>
            </a:r>
            <a:r>
              <a:rPr lang="en-US" sz="1600" dirty="0" err="1"/>
              <a:t>qilish</a:t>
            </a:r>
            <a:r>
              <a:rPr lang="en-US" sz="1600" dirty="0"/>
              <a:t> </a:t>
            </a:r>
            <a:r>
              <a:rPr lang="en-US" sz="1600" dirty="0" err="1"/>
              <a:t>orqali</a:t>
            </a:r>
            <a:r>
              <a:rPr lang="en-US" sz="1600" dirty="0"/>
              <a:t> </a:t>
            </a:r>
            <a:r>
              <a:rPr lang="en-US" sz="1600" dirty="0" err="1"/>
              <a:t>MHXSga</a:t>
            </a:r>
            <a:r>
              <a:rPr lang="en-US" sz="1600" dirty="0"/>
              <a:t> </a:t>
            </a:r>
            <a:r>
              <a:rPr lang="en-US" sz="1600" dirty="0" err="1"/>
              <a:t>asosan</a:t>
            </a:r>
            <a:r>
              <a:rPr lang="en-US" sz="1600" dirty="0"/>
              <a:t> </a:t>
            </a:r>
            <a:r>
              <a:rPr lang="en-US" sz="1600" dirty="0" err="1"/>
              <a:t>tayyorlash</a:t>
            </a:r>
            <a:r>
              <a:rPr lang="en-US" sz="1600" dirty="0"/>
              <a:t> </a:t>
            </a:r>
            <a:r>
              <a:rPr lang="en-US" sz="1600" dirty="0" err="1"/>
              <a:t>maqsadida</a:t>
            </a:r>
            <a:r>
              <a:rPr lang="en-US" sz="1600" dirty="0"/>
              <a:t> </a:t>
            </a:r>
            <a:r>
              <a:rPr lang="en-US" sz="1600" dirty="0" err="1"/>
              <a:t>auditorlik</a:t>
            </a:r>
            <a:r>
              <a:rPr lang="en-US" sz="1600" dirty="0"/>
              <a:t> </a:t>
            </a:r>
            <a:r>
              <a:rPr lang="en-US" sz="1600" dirty="0" err="1"/>
              <a:t>tashkiloti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shartnoma</a:t>
            </a:r>
            <a:r>
              <a:rPr lang="en-US" sz="1600" dirty="0"/>
              <a:t> </a:t>
            </a:r>
            <a:r>
              <a:rPr lang="en-US" sz="1600" dirty="0" err="1"/>
              <a:t>tuzadi</a:t>
            </a:r>
            <a:r>
              <a:rPr lang="en-US" sz="1600" dirty="0"/>
              <a:t>. </a:t>
            </a:r>
            <a:r>
              <a:rPr lang="en-US" sz="1600" dirty="0" err="1"/>
              <a:t>Auditorlik</a:t>
            </a:r>
            <a:r>
              <a:rPr lang="en-US" sz="1600" dirty="0"/>
              <a:t> </a:t>
            </a:r>
            <a:r>
              <a:rPr lang="en-US" sz="1600" dirty="0" err="1"/>
              <a:t>tashkilotining</a:t>
            </a:r>
            <a:r>
              <a:rPr lang="en-US" sz="1600" dirty="0"/>
              <a:t> </a:t>
            </a:r>
            <a:r>
              <a:rPr lang="en-US" sz="1600" dirty="0" err="1"/>
              <a:t>xizmatni</a:t>
            </a:r>
            <a:r>
              <a:rPr lang="en-US" sz="1600" dirty="0"/>
              <a:t> </a:t>
            </a:r>
            <a:r>
              <a:rPr lang="en-US" sz="1600" dirty="0" err="1"/>
              <a:t>ko‘rsatish</a:t>
            </a:r>
            <a:r>
              <a:rPr lang="en-US" sz="1600" dirty="0"/>
              <a:t> </a:t>
            </a:r>
            <a:r>
              <a:rPr lang="en-US" sz="1600" dirty="0" err="1"/>
              <a:t>summasi</a:t>
            </a:r>
            <a:r>
              <a:rPr lang="en-US" sz="1600" dirty="0"/>
              <a:t> 200 </a:t>
            </a:r>
            <a:r>
              <a:rPr lang="en-US" sz="1600" dirty="0" err="1"/>
              <a:t>mln</a:t>
            </a:r>
            <a:r>
              <a:rPr lang="en-US" sz="1600" dirty="0"/>
              <a:t>. </a:t>
            </a:r>
            <a:r>
              <a:rPr lang="en-US" sz="1600" dirty="0" err="1"/>
              <a:t>so‘mni</a:t>
            </a:r>
            <a:r>
              <a:rPr lang="en-US" sz="1600" dirty="0"/>
              <a:t> </a:t>
            </a:r>
            <a:r>
              <a:rPr lang="en-US" sz="1600" dirty="0" err="1"/>
              <a:t>tashkil</a:t>
            </a:r>
            <a:r>
              <a:rPr lang="en-US" sz="1600" dirty="0"/>
              <a:t> </a:t>
            </a:r>
            <a:r>
              <a:rPr lang="en-US" sz="1600" dirty="0" err="1" smtClean="0"/>
              <a:t>qiladi</a:t>
            </a:r>
            <a:r>
              <a:rPr lang="en-US" sz="1600" dirty="0" smtClean="0"/>
              <a:t>.</a:t>
            </a:r>
          </a:p>
          <a:p>
            <a:pPr algn="just"/>
            <a:r>
              <a:rPr lang="en-US" sz="1600" dirty="0" err="1" smtClean="0"/>
              <a:t>Mazkur</a:t>
            </a:r>
            <a:r>
              <a:rPr lang="en-US" sz="1600" dirty="0" smtClean="0"/>
              <a:t> </a:t>
            </a:r>
            <a:r>
              <a:rPr lang="en-US" sz="1600" dirty="0" err="1"/>
              <a:t>hisobot</a:t>
            </a:r>
            <a:r>
              <a:rPr lang="en-US" sz="1600" dirty="0"/>
              <a:t> </a:t>
            </a:r>
            <a:r>
              <a:rPr lang="en-US" sz="1600" dirty="0" err="1"/>
              <a:t>davrida</a:t>
            </a:r>
            <a:r>
              <a:rPr lang="en-US" sz="1600" dirty="0"/>
              <a:t> </a:t>
            </a:r>
            <a:r>
              <a:rPr lang="en-US" sz="1600" dirty="0" err="1"/>
              <a:t>rahbariyat</a:t>
            </a:r>
            <a:r>
              <a:rPr lang="en-US" sz="1600" dirty="0"/>
              <a:t> </a:t>
            </a:r>
            <a:r>
              <a:rPr lang="en-US" sz="1600" dirty="0" err="1"/>
              <a:t>tashkilotda</a:t>
            </a:r>
            <a:r>
              <a:rPr lang="en-US" sz="1600" dirty="0"/>
              <a:t> 5 </a:t>
            </a:r>
            <a:r>
              <a:rPr lang="en-US" sz="1600" dirty="0" err="1"/>
              <a:t>nafar</a:t>
            </a:r>
            <a:r>
              <a:rPr lang="en-US" sz="1600" dirty="0"/>
              <a:t> </a:t>
            </a:r>
            <a:r>
              <a:rPr lang="en-US" sz="1600" dirty="0" err="1"/>
              <a:t>malakali</a:t>
            </a:r>
            <a:r>
              <a:rPr lang="en-US" sz="1600" dirty="0"/>
              <a:t> </a:t>
            </a:r>
            <a:r>
              <a:rPr lang="en-US" sz="1600" dirty="0" err="1"/>
              <a:t>buxgalterdan</a:t>
            </a:r>
            <a:r>
              <a:rPr lang="en-US" sz="1600" dirty="0"/>
              <a:t> </a:t>
            </a:r>
            <a:r>
              <a:rPr lang="en-US" sz="1600" dirty="0" err="1"/>
              <a:t>iborat</a:t>
            </a:r>
            <a:r>
              <a:rPr lang="en-US" sz="1600" dirty="0"/>
              <a:t> MHXS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bo‘lim</a:t>
            </a:r>
            <a:r>
              <a:rPr lang="en-US" sz="1600" dirty="0"/>
              <a:t> </a:t>
            </a:r>
            <a:r>
              <a:rPr lang="en-US" sz="1600" dirty="0" err="1"/>
              <a:t>tashkil</a:t>
            </a:r>
            <a:r>
              <a:rPr lang="en-US" sz="1600" dirty="0"/>
              <a:t> </a:t>
            </a:r>
            <a:r>
              <a:rPr lang="en-US" sz="1600" dirty="0" err="1"/>
              <a:t>etishga</a:t>
            </a:r>
            <a:r>
              <a:rPr lang="en-US" sz="1600" dirty="0"/>
              <a:t> </a:t>
            </a:r>
            <a:r>
              <a:rPr lang="en-US" sz="1600" dirty="0" err="1"/>
              <a:t>qaror</a:t>
            </a:r>
            <a:r>
              <a:rPr lang="en-US" sz="1600" dirty="0"/>
              <a:t> </a:t>
            </a:r>
            <a:r>
              <a:rPr lang="en-US" sz="1600" dirty="0" err="1"/>
              <a:t>qiladi</a:t>
            </a:r>
            <a:r>
              <a:rPr lang="en-US" sz="1600" dirty="0"/>
              <a:t>. </a:t>
            </a:r>
            <a:r>
              <a:rPr lang="en-US" sz="1600" dirty="0" err="1"/>
              <a:t>Rahbariyatning</a:t>
            </a:r>
            <a:r>
              <a:rPr lang="en-US" sz="1600" dirty="0"/>
              <a:t> </a:t>
            </a:r>
            <a:r>
              <a:rPr lang="en-US" sz="1600" dirty="0" err="1"/>
              <a:t>hisob-kitobiga</a:t>
            </a:r>
            <a:r>
              <a:rPr lang="en-US" sz="1600" dirty="0"/>
              <a:t> </a:t>
            </a:r>
            <a:r>
              <a:rPr lang="en-US" sz="1600" dirty="0" err="1"/>
              <a:t>ko‘ra</a:t>
            </a:r>
            <a:r>
              <a:rPr lang="en-US" sz="1600" dirty="0"/>
              <a:t> </a:t>
            </a:r>
            <a:r>
              <a:rPr lang="en-US" sz="1600" dirty="0" err="1"/>
              <a:t>har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buxgalterni</a:t>
            </a:r>
            <a:r>
              <a:rPr lang="en-US" sz="1600" dirty="0"/>
              <a:t> MHXS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qayta</a:t>
            </a:r>
            <a:r>
              <a:rPr lang="en-US" sz="1600" dirty="0"/>
              <a:t> </a:t>
            </a:r>
            <a:r>
              <a:rPr lang="en-US" sz="1600" dirty="0" err="1"/>
              <a:t>tayyorlash</a:t>
            </a:r>
            <a:r>
              <a:rPr lang="en-US" sz="1600" dirty="0"/>
              <a:t> 10 </a:t>
            </a:r>
            <a:r>
              <a:rPr lang="en-US" sz="1600" dirty="0" err="1"/>
              <a:t>mln</a:t>
            </a:r>
            <a:r>
              <a:rPr lang="en-US" sz="1600" dirty="0"/>
              <a:t>. </a:t>
            </a:r>
            <a:r>
              <a:rPr lang="en-US" sz="1600" dirty="0" err="1"/>
              <a:t>so‘mni</a:t>
            </a:r>
            <a:r>
              <a:rPr lang="en-US" sz="1600" dirty="0"/>
              <a:t> </a:t>
            </a:r>
            <a:r>
              <a:rPr lang="en-US" sz="1600" dirty="0" err="1"/>
              <a:t>tashkil</a:t>
            </a:r>
            <a:r>
              <a:rPr lang="en-US" sz="1600" dirty="0"/>
              <a:t> </a:t>
            </a:r>
            <a:r>
              <a:rPr lang="en-US" sz="1600" dirty="0" err="1" smtClean="0"/>
              <a:t>etadi</a:t>
            </a:r>
            <a:r>
              <a:rPr lang="en-US" sz="1600" dirty="0" smtClean="0"/>
              <a:t>.</a:t>
            </a:r>
          </a:p>
          <a:p>
            <a:pPr algn="just"/>
            <a:r>
              <a:rPr lang="en-US" sz="1600" dirty="0" err="1" smtClean="0"/>
              <a:t>Ularning</a:t>
            </a:r>
            <a:r>
              <a:rPr lang="en-US" sz="1600" dirty="0" smtClean="0"/>
              <a:t> </a:t>
            </a:r>
            <a:r>
              <a:rPr lang="en-US" sz="1600" dirty="0" err="1"/>
              <a:t>fikricha</a:t>
            </a:r>
            <a:r>
              <a:rPr lang="en-US" sz="1600" dirty="0"/>
              <a:t>, </a:t>
            </a:r>
            <a:r>
              <a:rPr lang="en-US" sz="1600" dirty="0" err="1"/>
              <a:t>buxgalterlarni</a:t>
            </a:r>
            <a:r>
              <a:rPr lang="en-US" sz="1600" dirty="0"/>
              <a:t> </a:t>
            </a:r>
            <a:r>
              <a:rPr lang="en-US" sz="1600" dirty="0" err="1"/>
              <a:t>qayta</a:t>
            </a:r>
            <a:r>
              <a:rPr lang="en-US" sz="1600" dirty="0"/>
              <a:t> </a:t>
            </a:r>
            <a:r>
              <a:rPr lang="en-US" sz="1600" dirty="0" err="1"/>
              <a:t>tayyorlash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qilinadigan</a:t>
            </a:r>
            <a:r>
              <a:rPr lang="en-US" sz="1600" dirty="0"/>
              <a:t> </a:t>
            </a:r>
            <a:r>
              <a:rPr lang="en-US" sz="1600" dirty="0" err="1"/>
              <a:t>jami</a:t>
            </a:r>
            <a:r>
              <a:rPr lang="en-US" sz="1600" dirty="0"/>
              <a:t> 50 </a:t>
            </a:r>
            <a:r>
              <a:rPr lang="en-US" sz="1600" dirty="0" err="1"/>
              <a:t>mln</a:t>
            </a:r>
            <a:r>
              <a:rPr lang="en-US" sz="1600" dirty="0"/>
              <a:t> </a:t>
            </a:r>
            <a:r>
              <a:rPr lang="en-US" sz="1600" dirty="0" err="1"/>
              <a:t>so‘m</a:t>
            </a:r>
            <a:r>
              <a:rPr lang="en-US" sz="1600" dirty="0"/>
              <a:t> </a:t>
            </a:r>
            <a:r>
              <a:rPr lang="en-US" sz="1600" dirty="0" err="1"/>
              <a:t>sarflari</a:t>
            </a:r>
            <a:r>
              <a:rPr lang="en-US" sz="1600" dirty="0"/>
              <a:t> </a:t>
            </a:r>
            <a:r>
              <a:rPr lang="en-US" sz="1600" dirty="0" err="1"/>
              <a:t>investitsiya</a:t>
            </a:r>
            <a:r>
              <a:rPr lang="en-US" sz="1600" dirty="0"/>
              <a:t> </a:t>
            </a:r>
            <a:r>
              <a:rPr lang="en-US" sz="1600" dirty="0" err="1"/>
              <a:t>hisoblanadi</a:t>
            </a:r>
            <a:r>
              <a:rPr lang="en-US" sz="1600" dirty="0"/>
              <a:t>. </a:t>
            </a:r>
            <a:r>
              <a:rPr lang="en-US" sz="1600" dirty="0" err="1"/>
              <a:t>Chunki</a:t>
            </a:r>
            <a:r>
              <a:rPr lang="en-US" sz="1600" dirty="0"/>
              <a:t>, </a:t>
            </a:r>
            <a:r>
              <a:rPr lang="en-US" sz="1600" dirty="0" err="1"/>
              <a:t>moliya</a:t>
            </a:r>
            <a:r>
              <a:rPr lang="en-US" sz="1600" dirty="0"/>
              <a:t> </a:t>
            </a:r>
            <a:r>
              <a:rPr lang="en-US" sz="1600" dirty="0" err="1"/>
              <a:t>hisobotni</a:t>
            </a:r>
            <a:r>
              <a:rPr lang="en-US" sz="1600" dirty="0"/>
              <a:t> MHXS </a:t>
            </a:r>
            <a:r>
              <a:rPr lang="en-US" sz="1600" dirty="0" err="1"/>
              <a:t>asosida</a:t>
            </a:r>
            <a:r>
              <a:rPr lang="en-US" sz="1600" dirty="0"/>
              <a:t> </a:t>
            </a:r>
            <a:r>
              <a:rPr lang="en-US" sz="1600" dirty="0" err="1"/>
              <a:t>o‘zlarining</a:t>
            </a:r>
            <a:r>
              <a:rPr lang="en-US" sz="1600" dirty="0"/>
              <a:t> </a:t>
            </a:r>
            <a:r>
              <a:rPr lang="en-US" sz="1600" dirty="0" err="1"/>
              <a:t>tayyorlashi</a:t>
            </a:r>
            <a:r>
              <a:rPr lang="en-US" sz="1600" dirty="0"/>
              <a:t> </a:t>
            </a:r>
            <a:r>
              <a:rPr lang="en-US" sz="1600" dirty="0" err="1"/>
              <a:t>ularga</a:t>
            </a:r>
            <a:r>
              <a:rPr lang="en-US" sz="1600" dirty="0"/>
              <a:t> </a:t>
            </a:r>
            <a:r>
              <a:rPr lang="en-US" sz="1600" dirty="0" err="1"/>
              <a:t>yiliga</a:t>
            </a:r>
            <a:r>
              <a:rPr lang="en-US" sz="1600" dirty="0"/>
              <a:t> 150 </a:t>
            </a:r>
            <a:r>
              <a:rPr lang="en-US" sz="1600" dirty="0" err="1"/>
              <a:t>mln</a:t>
            </a:r>
            <a:r>
              <a:rPr lang="en-US" sz="1600" dirty="0"/>
              <a:t>. </a:t>
            </a:r>
            <a:r>
              <a:rPr lang="en-US" sz="1600" dirty="0" err="1"/>
              <a:t>so‘m</a:t>
            </a:r>
            <a:r>
              <a:rPr lang="en-US" sz="1600" dirty="0"/>
              <a:t> </a:t>
            </a:r>
            <a:r>
              <a:rPr lang="en-US" sz="1600" dirty="0" err="1"/>
              <a:t>summada</a:t>
            </a:r>
            <a:r>
              <a:rPr lang="en-US" sz="1600" dirty="0"/>
              <a:t> </a:t>
            </a:r>
            <a:r>
              <a:rPr lang="en-US" sz="1600" dirty="0" err="1"/>
              <a:t>iqtisod</a:t>
            </a:r>
            <a:r>
              <a:rPr lang="en-US" sz="1600" dirty="0"/>
              <a:t> </a:t>
            </a:r>
            <a:r>
              <a:rPr lang="en-US" sz="1600" dirty="0" err="1"/>
              <a:t>qilishga</a:t>
            </a:r>
            <a:r>
              <a:rPr lang="en-US" sz="1600" dirty="0"/>
              <a:t> </a:t>
            </a:r>
            <a:r>
              <a:rPr lang="en-US" sz="1600" dirty="0" err="1"/>
              <a:t>olib</a:t>
            </a:r>
            <a:r>
              <a:rPr lang="en-US" sz="1600" dirty="0"/>
              <a:t> </a:t>
            </a:r>
            <a:r>
              <a:rPr lang="en-US" sz="1600" dirty="0" err="1"/>
              <a:t>keladi</a:t>
            </a:r>
            <a:r>
              <a:rPr lang="en-US" sz="1600" dirty="0"/>
              <a:t>.</a:t>
            </a:r>
            <a:endParaRPr lang="ru-RU" sz="16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833BD82-8117-4877-9913-1D3FB533BCED}"/>
              </a:ext>
            </a:extLst>
          </p:cNvPr>
          <p:cNvSpPr txBox="1"/>
          <p:nvPr/>
        </p:nvSpPr>
        <p:spPr>
          <a:xfrm>
            <a:off x="545172" y="3190515"/>
            <a:ext cx="79152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err="1" smtClean="0">
                <a:solidFill>
                  <a:srgbClr val="FF0000"/>
                </a:solidFill>
              </a:rPr>
              <a:t>Tushuntirib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bering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 err="1">
                <a:solidFill>
                  <a:srgbClr val="FF0000"/>
                </a:solidFill>
              </a:rPr>
              <a:t>Buxgalterlarni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qayta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tayyorlash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sarflari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nomoddiy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aktiv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hisoblanadimi</a:t>
            </a:r>
            <a:r>
              <a:rPr lang="en-US" b="1" dirty="0">
                <a:solidFill>
                  <a:srgbClr val="FF0000"/>
                </a:solidFill>
              </a:rPr>
              <a:t>?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38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0">
            <a:extLst>
              <a:ext uri="{FF2B5EF4-FFF2-40B4-BE49-F238E27FC236}">
                <a16:creationId xmlns="" xmlns:a16="http://schemas.microsoft.com/office/drawing/2014/main" id="{6E42595B-C14E-46BD-8174-75B119EE9B8C}"/>
              </a:ext>
            </a:extLst>
          </p:cNvPr>
          <p:cNvSpPr txBox="1">
            <a:spLocks/>
          </p:cNvSpPr>
          <p:nvPr/>
        </p:nvSpPr>
        <p:spPr>
          <a:xfrm>
            <a:off x="368030" y="177397"/>
            <a:ext cx="4287097" cy="1210704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Nomoddiy</a:t>
            </a:r>
            <a:r>
              <a:rPr lang="en-US" altLang="ko-KR" sz="30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aktivlarni</a:t>
            </a:r>
            <a:endParaRPr lang="en-US" altLang="ko-KR" sz="3000" b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3000" b="1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d</a:t>
            </a: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astlabki</a:t>
            </a:r>
            <a:r>
              <a:rPr lang="en-US" altLang="ko-KR" sz="30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baholash</a:t>
            </a:r>
            <a:endParaRPr lang="en-US" altLang="ko-KR" sz="30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06C4202-FD41-4B7E-AFD1-EC28537ABBF8}"/>
              </a:ext>
            </a:extLst>
          </p:cNvPr>
          <p:cNvSpPr txBox="1"/>
          <p:nvPr/>
        </p:nvSpPr>
        <p:spPr>
          <a:xfrm>
            <a:off x="5399350" y="1707654"/>
            <a:ext cx="3744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Nomoddiy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aktivlarni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xarid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qilish</a:t>
            </a:r>
            <a:endParaRPr lang="ru-RU" altLang="ko-KR" sz="1400" dirty="0">
              <a:solidFill>
                <a:schemeClr val="bg1"/>
              </a:solidFill>
              <a:cs typeface="Arial" pitchFamily="34" charset="0"/>
            </a:endParaRPr>
          </a:p>
          <a:p>
            <a:pPr marL="128588" indent="-128588">
              <a:buFont typeface="Arial" panose="020B0604020202020204" pitchFamily="34" charset="0"/>
              <a:buChar char="•"/>
            </a:pP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Ichki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yaratilgan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nomoddiy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aktivni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baholash</a:t>
            </a:r>
            <a:endParaRPr lang="ru-RU" altLang="ko-KR" sz="14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339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FA29AAF-90BE-4804-9D22-4A4098930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411" y="494347"/>
            <a:ext cx="6912768" cy="460648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38-son BHXS </a:t>
            </a:r>
            <a:r>
              <a:rPr lang="en-US" b="1" dirty="0" err="1">
                <a:solidFill>
                  <a:srgbClr val="002060"/>
                </a:solidFill>
              </a:rPr>
              <a:t>bo‘yicha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nomoddiy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aktivlarni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xarid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qilishning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asosiy</a:t>
            </a:r>
            <a:r>
              <a:rPr lang="en-US" b="1" dirty="0">
                <a:solidFill>
                  <a:srgbClr val="002060"/>
                </a:solidFill>
              </a:rPr>
              <a:t> 4 ta </a:t>
            </a:r>
            <a:r>
              <a:rPr lang="en-US" b="1" dirty="0" err="1">
                <a:solidFill>
                  <a:srgbClr val="002060"/>
                </a:solidFill>
              </a:rPr>
              <a:t>yo‘nalishi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keltirilgan</a:t>
            </a:r>
            <a:r>
              <a:rPr lang="en-US" b="1" dirty="0" smtClean="0">
                <a:solidFill>
                  <a:srgbClr val="002060"/>
                </a:solidFill>
              </a:rPr>
              <a:t>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53E6F14-CCA0-495B-B245-4FF4023AA80D}"/>
              </a:ext>
            </a:extLst>
          </p:cNvPr>
          <p:cNvSpPr txBox="1"/>
          <p:nvPr/>
        </p:nvSpPr>
        <p:spPr>
          <a:xfrm>
            <a:off x="2339752" y="178160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 smtClean="0"/>
              <a:t>Alohida</a:t>
            </a:r>
            <a:r>
              <a:rPr lang="en-US" dirty="0" smtClean="0"/>
              <a:t> </a:t>
            </a:r>
            <a:r>
              <a:rPr lang="en-US" dirty="0" err="1" smtClean="0"/>
              <a:t>xarid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;</a:t>
            </a:r>
            <a:endParaRPr lang="uz-Cyrl-UZ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743B5B0-150B-4DF4-A13B-1DDEAFA73D4C}"/>
              </a:ext>
            </a:extLst>
          </p:cNvPr>
          <p:cNvSpPr txBox="1"/>
          <p:nvPr/>
        </p:nvSpPr>
        <p:spPr>
          <a:xfrm>
            <a:off x="2339752" y="242127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 smtClean="0"/>
              <a:t>Biznes</a:t>
            </a:r>
            <a:r>
              <a:rPr lang="en-US" dirty="0" smtClean="0"/>
              <a:t> </a:t>
            </a:r>
            <a:r>
              <a:rPr lang="en-US" dirty="0" err="1" smtClean="0"/>
              <a:t>boshqaruv</a:t>
            </a:r>
            <a:r>
              <a:rPr lang="en-US" dirty="0" smtClean="0"/>
              <a:t> </a:t>
            </a:r>
            <a:r>
              <a:rPr lang="en-US" dirty="0" err="1" smtClean="0"/>
              <a:t>doirasida</a:t>
            </a:r>
            <a:r>
              <a:rPr lang="en-US" dirty="0" smtClean="0"/>
              <a:t> </a:t>
            </a:r>
            <a:r>
              <a:rPr lang="en-US" dirty="0" err="1" smtClean="0"/>
              <a:t>xarid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;</a:t>
            </a:r>
            <a:endParaRPr lang="uz-Cyrl-UZ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B825E38-9E48-432D-A8F3-7653823ED936}"/>
              </a:ext>
            </a:extLst>
          </p:cNvPr>
          <p:cNvSpPr txBox="1"/>
          <p:nvPr/>
        </p:nvSpPr>
        <p:spPr>
          <a:xfrm>
            <a:off x="2325442" y="3059646"/>
            <a:ext cx="51988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Aktivlarni</a:t>
            </a:r>
            <a:r>
              <a:rPr lang="en-US" dirty="0"/>
              <a:t> </a:t>
            </a:r>
            <a:r>
              <a:rPr lang="en-US" dirty="0" err="1"/>
              <a:t>ayriboshlash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;</a:t>
            </a:r>
            <a:endParaRPr lang="uz-Cyrl-UZ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0C4B063-B150-4A23-8E45-084E39F5CF32}"/>
              </a:ext>
            </a:extLst>
          </p:cNvPr>
          <p:cNvSpPr txBox="1"/>
          <p:nvPr/>
        </p:nvSpPr>
        <p:spPr>
          <a:xfrm>
            <a:off x="2339752" y="3712898"/>
            <a:ext cx="5400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o‘zida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nomoddiy</a:t>
            </a:r>
            <a:r>
              <a:rPr lang="en-US" dirty="0"/>
              <a:t> </a:t>
            </a:r>
            <a:r>
              <a:rPr lang="en-US" dirty="0" err="1"/>
              <a:t>aktivlar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2" name="Рисунок 11" descr="Маркеры-галочки">
            <a:extLst>
              <a:ext uri="{FF2B5EF4-FFF2-40B4-BE49-F238E27FC236}">
                <a16:creationId xmlns="" xmlns:a16="http://schemas.microsoft.com/office/drawing/2014/main" id="{35213144-225C-4BBA-9747-6E2AB261FA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63688" y="1696719"/>
            <a:ext cx="612576" cy="612576"/>
          </a:xfrm>
          <a:prstGeom prst="rect">
            <a:avLst/>
          </a:prstGeom>
        </p:spPr>
      </p:pic>
      <p:pic>
        <p:nvPicPr>
          <p:cNvPr id="13" name="Рисунок 12" descr="Маркеры-галочки">
            <a:extLst>
              <a:ext uri="{FF2B5EF4-FFF2-40B4-BE49-F238E27FC236}">
                <a16:creationId xmlns="" xmlns:a16="http://schemas.microsoft.com/office/drawing/2014/main" id="{F9DE63E9-803C-4B27-90D9-38E9E83CE3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43698" y="2265462"/>
            <a:ext cx="612576" cy="612576"/>
          </a:xfrm>
          <a:prstGeom prst="rect">
            <a:avLst/>
          </a:prstGeom>
        </p:spPr>
      </p:pic>
      <p:pic>
        <p:nvPicPr>
          <p:cNvPr id="14" name="Рисунок 13" descr="Маркеры-галочки">
            <a:extLst>
              <a:ext uri="{FF2B5EF4-FFF2-40B4-BE49-F238E27FC236}">
                <a16:creationId xmlns="" xmlns:a16="http://schemas.microsoft.com/office/drawing/2014/main" id="{664754BE-669E-4EC2-A5AF-C344C5602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12866" y="2938024"/>
            <a:ext cx="612576" cy="612576"/>
          </a:xfrm>
          <a:prstGeom prst="rect">
            <a:avLst/>
          </a:prstGeom>
        </p:spPr>
      </p:pic>
      <p:pic>
        <p:nvPicPr>
          <p:cNvPr id="15" name="Рисунок 14" descr="Маркеры-галочки">
            <a:extLst>
              <a:ext uri="{FF2B5EF4-FFF2-40B4-BE49-F238E27FC236}">
                <a16:creationId xmlns="" xmlns:a16="http://schemas.microsoft.com/office/drawing/2014/main" id="{7AE70B7F-A9FA-41FF-8AD4-AFCE06D9EB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27176" y="3591276"/>
            <a:ext cx="612576" cy="61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84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5AF57D0-EB29-438B-BA6E-A30AB075F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1680" y="123478"/>
            <a:ext cx="6912768" cy="460648"/>
          </a:xfrm>
        </p:spPr>
        <p:txBody>
          <a:bodyPr/>
          <a:lstStyle/>
          <a:p>
            <a:pPr algn="ctr"/>
            <a:r>
              <a:rPr lang="en-US" b="1" dirty="0" err="1"/>
              <a:t>Nomoddiy</a:t>
            </a:r>
            <a:r>
              <a:rPr lang="en-US" b="1" dirty="0"/>
              <a:t> </a:t>
            </a:r>
            <a:r>
              <a:rPr lang="en-US" b="1" dirty="0" err="1"/>
              <a:t>aktivni</a:t>
            </a:r>
            <a:r>
              <a:rPr lang="en-US" b="1" dirty="0"/>
              <a:t> </a:t>
            </a:r>
            <a:r>
              <a:rPr lang="en-US" b="1" dirty="0" err="1"/>
              <a:t>alohida</a:t>
            </a:r>
            <a:r>
              <a:rPr lang="en-US" b="1" dirty="0"/>
              <a:t> </a:t>
            </a:r>
            <a:r>
              <a:rPr lang="en-US" b="1" dirty="0" err="1"/>
              <a:t>xarid</a:t>
            </a:r>
            <a:r>
              <a:rPr lang="en-US" b="1" dirty="0"/>
              <a:t> </a:t>
            </a:r>
            <a:r>
              <a:rPr lang="en-US" b="1" dirty="0" err="1" smtClean="0"/>
              <a:t>qilish</a:t>
            </a:r>
            <a:endParaRPr lang="ru-RU" b="1" dirty="0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A79D645F-8471-40D1-9C1F-4FC21368316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763688" y="2791694"/>
            <a:ext cx="6912768" cy="3816425"/>
          </a:xfrm>
        </p:spPr>
        <p:txBody>
          <a:bodyPr>
            <a:normAutofit/>
          </a:bodyPr>
          <a:lstStyle/>
          <a:p>
            <a:endParaRPr lang="uz-Cyrl-UZ" sz="1600" dirty="0"/>
          </a:p>
          <a:p>
            <a:pPr>
              <a:tabLst>
                <a:tab pos="360363" algn="l"/>
              </a:tabLst>
            </a:pPr>
            <a:r>
              <a:rPr lang="en-US" sz="1600" dirty="0" err="1">
                <a:solidFill>
                  <a:srgbClr val="FF0000"/>
                </a:solidFill>
              </a:rPr>
              <a:t>Bevosita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sarflarga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quyidagilar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misol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 smtClean="0">
                <a:solidFill>
                  <a:srgbClr val="FF0000"/>
                </a:solidFill>
              </a:rPr>
              <a:t>bo‘ladi</a:t>
            </a:r>
            <a:r>
              <a:rPr lang="ru-RU" sz="1600" dirty="0" smtClean="0">
                <a:solidFill>
                  <a:srgbClr val="FF0000"/>
                </a:solidFill>
              </a:rPr>
              <a:t>: </a:t>
            </a:r>
            <a:endParaRPr lang="ru-RU" sz="1600" dirty="0">
              <a:solidFill>
                <a:srgbClr val="FF0000"/>
              </a:solidFill>
            </a:endParaRPr>
          </a:p>
          <a:p>
            <a:pPr>
              <a:tabLst>
                <a:tab pos="450850" algn="l"/>
              </a:tabLst>
            </a:pPr>
            <a:r>
              <a:rPr lang="ru-RU" sz="1600" dirty="0" smtClean="0"/>
              <a:t>(</a:t>
            </a:r>
            <a:r>
              <a:rPr lang="en-US" sz="1600" dirty="0"/>
              <a:t>a</a:t>
            </a:r>
            <a:r>
              <a:rPr lang="ru-RU" sz="1600" dirty="0" smtClean="0"/>
              <a:t>)</a:t>
            </a:r>
            <a:r>
              <a:rPr lang="ru-RU" sz="1600" dirty="0"/>
              <a:t>	</a:t>
            </a:r>
            <a:r>
              <a:rPr lang="en-US" sz="1600" dirty="0" err="1"/>
              <a:t>aktivni</a:t>
            </a:r>
            <a:r>
              <a:rPr lang="en-US" sz="1600" dirty="0"/>
              <a:t> </a:t>
            </a:r>
            <a:r>
              <a:rPr lang="en-US" sz="1600" dirty="0" err="1"/>
              <a:t>ishchi</a:t>
            </a:r>
            <a:r>
              <a:rPr lang="en-US" sz="1600" dirty="0"/>
              <a:t> </a:t>
            </a:r>
            <a:r>
              <a:rPr lang="en-US" sz="1600" dirty="0" err="1"/>
              <a:t>holatga</a:t>
            </a:r>
            <a:r>
              <a:rPr lang="en-US" sz="1600" dirty="0"/>
              <a:t> </a:t>
            </a:r>
            <a:r>
              <a:rPr lang="en-US" sz="1600" dirty="0" err="1"/>
              <a:t>keltirish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bevosita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bo‘lgan</a:t>
            </a:r>
            <a:r>
              <a:rPr lang="en-US" sz="1600" dirty="0"/>
              <a:t>, </a:t>
            </a:r>
            <a:r>
              <a:rPr lang="en-US" sz="1600" dirty="0" err="1"/>
              <a:t>hodimlar</a:t>
            </a:r>
            <a:r>
              <a:rPr lang="en-US" sz="1600" dirty="0"/>
              <a:t> </a:t>
            </a:r>
            <a:r>
              <a:rPr lang="en-US" sz="1600" dirty="0" err="1"/>
              <a:t>daromadlariga</a:t>
            </a:r>
            <a:r>
              <a:rPr lang="en-US" sz="1600" dirty="0"/>
              <a:t> </a:t>
            </a:r>
            <a:r>
              <a:rPr lang="en-US" sz="1600" dirty="0" err="1"/>
              <a:t>sarflar</a:t>
            </a:r>
            <a:r>
              <a:rPr lang="en-US" sz="1600" dirty="0"/>
              <a:t> (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atama</a:t>
            </a:r>
            <a:r>
              <a:rPr lang="en-US" sz="1600" dirty="0"/>
              <a:t> 19-son </a:t>
            </a:r>
            <a:r>
              <a:rPr lang="en-US" sz="1600" dirty="0" err="1"/>
              <a:t>BHXSda</a:t>
            </a:r>
            <a:r>
              <a:rPr lang="en-US" sz="1600" dirty="0"/>
              <a:t> </a:t>
            </a:r>
            <a:r>
              <a:rPr lang="en-US" sz="1600" dirty="0" err="1"/>
              <a:t>ta’riflangandek</a:t>
            </a:r>
            <a:r>
              <a:rPr lang="en-US" sz="1600" dirty="0"/>
              <a:t>);</a:t>
            </a:r>
            <a:br>
              <a:rPr lang="en-US" sz="1600" dirty="0"/>
            </a:br>
            <a:r>
              <a:rPr lang="en-US" sz="1600" dirty="0"/>
              <a:t>(b) </a:t>
            </a:r>
            <a:r>
              <a:rPr lang="en-US" sz="1600" dirty="0" smtClean="0"/>
              <a:t>	</a:t>
            </a:r>
            <a:r>
              <a:rPr lang="en-US" sz="1600" dirty="0" err="1" smtClean="0"/>
              <a:t>aktivni</a:t>
            </a:r>
            <a:r>
              <a:rPr lang="en-US" sz="1600" dirty="0" smtClean="0"/>
              <a:t> </a:t>
            </a:r>
            <a:r>
              <a:rPr lang="en-US" sz="1600" dirty="0" err="1"/>
              <a:t>ishchi</a:t>
            </a:r>
            <a:r>
              <a:rPr lang="en-US" sz="1600" dirty="0"/>
              <a:t> </a:t>
            </a:r>
            <a:r>
              <a:rPr lang="en-US" sz="1600" dirty="0" err="1"/>
              <a:t>holatga</a:t>
            </a:r>
            <a:r>
              <a:rPr lang="en-US" sz="1600" dirty="0"/>
              <a:t> </a:t>
            </a:r>
            <a:r>
              <a:rPr lang="en-US" sz="1600" dirty="0" err="1"/>
              <a:t>keltirish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bevosita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bo‘lgan</a:t>
            </a:r>
            <a:r>
              <a:rPr lang="en-US" sz="1600" dirty="0"/>
              <a:t> professional </a:t>
            </a:r>
            <a:r>
              <a:rPr lang="en-US" sz="1600" dirty="0" err="1"/>
              <a:t>xizmatlarni</a:t>
            </a:r>
            <a:r>
              <a:rPr lang="en-US" sz="1600" dirty="0"/>
              <a:t> </a:t>
            </a:r>
            <a:r>
              <a:rPr lang="en-US" sz="1600" dirty="0" err="1"/>
              <a:t>to‘lash</a:t>
            </a:r>
            <a:r>
              <a:rPr lang="en-US" sz="1600" dirty="0"/>
              <a:t> </a:t>
            </a:r>
            <a:r>
              <a:rPr lang="en-US" sz="1600" dirty="0" err="1"/>
              <a:t>bo‘yicha</a:t>
            </a:r>
            <a:r>
              <a:rPr lang="en-US" sz="1600" dirty="0"/>
              <a:t> </a:t>
            </a:r>
            <a:r>
              <a:rPr lang="en-US" sz="1600" dirty="0" err="1"/>
              <a:t>sarflar</a:t>
            </a:r>
            <a:r>
              <a:rPr lang="en-US" sz="1600" dirty="0"/>
              <a:t>; </a:t>
            </a:r>
            <a:r>
              <a:rPr lang="en-US" sz="1600" dirty="0" err="1"/>
              <a:t>va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(v) </a:t>
            </a:r>
            <a:r>
              <a:rPr lang="en-US" sz="1600" dirty="0" smtClean="0"/>
              <a:t>	</a:t>
            </a:r>
            <a:r>
              <a:rPr lang="en-US" sz="1600" dirty="0" err="1" smtClean="0"/>
              <a:t>aktivning</a:t>
            </a:r>
            <a:r>
              <a:rPr lang="en-US" sz="1600" dirty="0" smtClean="0"/>
              <a:t> </a:t>
            </a:r>
            <a:r>
              <a:rPr lang="en-US" sz="1600" dirty="0" err="1"/>
              <a:t>to‘g‘ri</a:t>
            </a:r>
            <a:r>
              <a:rPr lang="en-US" sz="1600" dirty="0"/>
              <a:t> </a:t>
            </a:r>
            <a:r>
              <a:rPr lang="en-US" sz="1600" dirty="0" err="1"/>
              <a:t>ishlayotganligini</a:t>
            </a:r>
            <a:r>
              <a:rPr lang="en-US" sz="1600" dirty="0"/>
              <a:t> </a:t>
            </a:r>
            <a:r>
              <a:rPr lang="en-US" sz="1600" dirty="0" err="1"/>
              <a:t>tekshirish</a:t>
            </a:r>
            <a:r>
              <a:rPr lang="en-US" sz="1600" dirty="0"/>
              <a:t> </a:t>
            </a:r>
            <a:r>
              <a:rPr lang="en-US" sz="1600" dirty="0" err="1"/>
              <a:t>sarflari</a:t>
            </a:r>
            <a:r>
              <a:rPr lang="en-US" sz="1600" dirty="0"/>
              <a:t>.</a:t>
            </a:r>
            <a:br>
              <a:rPr lang="en-US" sz="1600" dirty="0"/>
            </a:br>
            <a:endParaRPr lang="ru-RU" sz="16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0A37C9F-44F5-4EEF-8B8F-DD19BC64CB35}"/>
              </a:ext>
            </a:extLst>
          </p:cNvPr>
          <p:cNvSpPr txBox="1"/>
          <p:nvPr/>
        </p:nvSpPr>
        <p:spPr>
          <a:xfrm>
            <a:off x="2082931" y="584126"/>
            <a:ext cx="70567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nomoddiy</a:t>
            </a:r>
            <a:r>
              <a:rPr lang="en-US" dirty="0"/>
              <a:t>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baholanadi</a:t>
            </a:r>
            <a:r>
              <a:rPr lang="en-US" dirty="0"/>
              <a:t>.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;</a:t>
            </a:r>
            <a:endParaRPr lang="uz-Cyrl-UZ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9ED8EA8-9408-4472-A867-F373CDC0EEAC}"/>
              </a:ext>
            </a:extLst>
          </p:cNvPr>
          <p:cNvSpPr txBox="1"/>
          <p:nvPr/>
        </p:nvSpPr>
        <p:spPr>
          <a:xfrm>
            <a:off x="2074759" y="1349355"/>
            <a:ext cx="685371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tabLst>
                <a:tab pos="360363" algn="l"/>
              </a:tabLst>
            </a:pPr>
            <a:r>
              <a:rPr lang="en-US" dirty="0" smtClean="0"/>
              <a:t>(a)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sotib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olish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narxi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chegirmalari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qisman</a:t>
            </a:r>
            <a:r>
              <a:rPr lang="en-US" dirty="0"/>
              <a:t> </a:t>
            </a:r>
            <a:r>
              <a:rPr lang="en-US" dirty="0" err="1"/>
              <a:t>qaytarishlar</a:t>
            </a:r>
            <a:r>
              <a:rPr lang="en-US" dirty="0"/>
              <a:t> (</a:t>
            </a:r>
            <a:r>
              <a:rPr lang="en-US" dirty="0" err="1"/>
              <a:t>ribeyt</a:t>
            </a:r>
            <a:r>
              <a:rPr lang="en-US" dirty="0"/>
              <a:t>) </a:t>
            </a:r>
            <a:r>
              <a:rPr lang="en-US" dirty="0" err="1"/>
              <a:t>chiqarib</a:t>
            </a:r>
            <a:r>
              <a:rPr lang="en-US" dirty="0"/>
              <a:t> </a:t>
            </a:r>
            <a:r>
              <a:rPr lang="en-US" dirty="0" err="1"/>
              <a:t>tashlagan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import </a:t>
            </a:r>
            <a:r>
              <a:rPr lang="en-US" dirty="0" err="1"/>
              <a:t>bojlari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qoplanmaydigan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; </a:t>
            </a:r>
            <a:r>
              <a:rPr lang="en-US" dirty="0" err="1"/>
              <a:t>va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8E53742-7DEE-4627-B651-D3241A489CBD}"/>
              </a:ext>
            </a:extLst>
          </p:cNvPr>
          <p:cNvSpPr txBox="1"/>
          <p:nvPr/>
        </p:nvSpPr>
        <p:spPr>
          <a:xfrm>
            <a:off x="2042292" y="2318851"/>
            <a:ext cx="67504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360363" algn="l"/>
              </a:tabLst>
            </a:pPr>
            <a:r>
              <a:rPr lang="uz-Cyrl-UZ" dirty="0" smtClean="0"/>
              <a:t>(</a:t>
            </a:r>
            <a:r>
              <a:rPr lang="en-US" dirty="0" smtClean="0"/>
              <a:t>b</a:t>
            </a:r>
            <a:r>
              <a:rPr lang="uz-Cyrl-UZ" dirty="0" smtClean="0"/>
              <a:t>)</a:t>
            </a:r>
            <a:r>
              <a:rPr lang="uz-Cyrl-UZ" dirty="0"/>
              <a:t>	</a:t>
            </a:r>
            <a:r>
              <a:rPr lang="en-US" dirty="0"/>
              <a:t> </a:t>
            </a:r>
            <a:r>
              <a:rPr lang="en-US" dirty="0" err="1"/>
              <a:t>aktivni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maqsadda</a:t>
            </a:r>
            <a:r>
              <a:rPr lang="en-US" dirty="0"/>
              <a:t> </a:t>
            </a:r>
            <a:r>
              <a:rPr lang="en-US" dirty="0" err="1"/>
              <a:t>foydalanishga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 smtClean="0"/>
              <a:t>bilan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bog‘liq</a:t>
            </a:r>
            <a:r>
              <a:rPr lang="en-US" dirty="0" smtClean="0"/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barcha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bevosita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sarflar</a:t>
            </a:r>
            <a:r>
              <a:rPr lang="uz-Cyrl-UZ" dirty="0" smtClean="0"/>
              <a:t>.</a:t>
            </a:r>
            <a:endParaRPr lang="ru-RU" dirty="0"/>
          </a:p>
        </p:txBody>
      </p:sp>
      <p:pic>
        <p:nvPicPr>
          <p:cNvPr id="10" name="Рисунок 9" descr="Маркеры-галочки">
            <a:extLst>
              <a:ext uri="{FF2B5EF4-FFF2-40B4-BE49-F238E27FC236}">
                <a16:creationId xmlns="" xmlns:a16="http://schemas.microsoft.com/office/drawing/2014/main" id="{8E6BB5BE-1D29-4B47-BDC0-587F19DA6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19672" y="1403259"/>
            <a:ext cx="422620" cy="571937"/>
          </a:xfrm>
          <a:prstGeom prst="rect">
            <a:avLst/>
          </a:prstGeom>
        </p:spPr>
      </p:pic>
      <p:pic>
        <p:nvPicPr>
          <p:cNvPr id="11" name="Рисунок 10" descr="Маркеры-галочки">
            <a:extLst>
              <a:ext uri="{FF2B5EF4-FFF2-40B4-BE49-F238E27FC236}">
                <a16:creationId xmlns="" xmlns:a16="http://schemas.microsoft.com/office/drawing/2014/main" id="{6BC2DD93-6B44-4411-9BCC-97D1006D2B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47356" y="2318851"/>
            <a:ext cx="394935" cy="57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786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C091CC8-ECAD-4893-BD20-9DAC51593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7704" y="195486"/>
            <a:ext cx="6912768" cy="460648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/>
              <a:t>Nomoddiy</a:t>
            </a:r>
            <a:r>
              <a:rPr lang="en-US" sz="2400" b="1" dirty="0"/>
              <a:t> </a:t>
            </a:r>
            <a:r>
              <a:rPr lang="en-US" sz="2400" b="1" dirty="0" err="1"/>
              <a:t>aktivning</a:t>
            </a:r>
            <a:r>
              <a:rPr lang="en-US" sz="2400" b="1" dirty="0"/>
              <a:t> </a:t>
            </a:r>
            <a:r>
              <a:rPr lang="en-US" sz="2400" b="1" dirty="0" err="1"/>
              <a:t>dastlabki</a:t>
            </a:r>
            <a:r>
              <a:rPr lang="en-US" sz="2400" b="1" dirty="0"/>
              <a:t> </a:t>
            </a:r>
            <a:r>
              <a:rPr lang="en-US" sz="2400" b="1" dirty="0" err="1"/>
              <a:t>qiymatiga</a:t>
            </a:r>
            <a:r>
              <a:rPr lang="en-US" sz="2400" b="1" dirty="0"/>
              <a:t> </a:t>
            </a:r>
            <a:r>
              <a:rPr lang="en-US" sz="2400" b="1" dirty="0" err="1"/>
              <a:t>kiritilmaydigan</a:t>
            </a:r>
            <a:r>
              <a:rPr lang="en-US" sz="2400" b="1" dirty="0"/>
              <a:t> </a:t>
            </a:r>
            <a:r>
              <a:rPr lang="en-US" sz="2400" b="1" dirty="0" err="1"/>
              <a:t>sarflar</a:t>
            </a:r>
            <a:r>
              <a:rPr lang="en-US" sz="2400" b="1" dirty="0" smtClean="0"/>
              <a:t>:</a:t>
            </a:r>
            <a:endParaRPr lang="ru-RU" sz="2400" b="1" dirty="0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AE8119F-17CE-4505-84D2-14AD8EEB452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990056" y="987575"/>
            <a:ext cx="6912768" cy="3672408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v"/>
              <a:tabLst>
                <a:tab pos="360363" algn="l"/>
              </a:tabLst>
            </a:pPr>
            <a:r>
              <a:rPr lang="en-US" sz="1600" dirty="0" err="1"/>
              <a:t>yangi</a:t>
            </a:r>
            <a:r>
              <a:rPr lang="en-US" sz="1600" dirty="0"/>
              <a:t> </a:t>
            </a:r>
            <a:r>
              <a:rPr lang="en-US" sz="1600" dirty="0" err="1"/>
              <a:t>mahsulot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xizmatlarni</a:t>
            </a:r>
            <a:r>
              <a:rPr lang="en-US" sz="1600" dirty="0"/>
              <a:t> </a:t>
            </a:r>
            <a:r>
              <a:rPr lang="en-US" sz="1600" dirty="0" err="1"/>
              <a:t>namoyish</a:t>
            </a:r>
            <a:r>
              <a:rPr lang="en-US" sz="1600" dirty="0"/>
              <a:t> </a:t>
            </a:r>
            <a:r>
              <a:rPr lang="en-US" sz="1600" dirty="0" err="1"/>
              <a:t>etish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sarflar</a:t>
            </a:r>
            <a:r>
              <a:rPr lang="en-US" sz="1600" dirty="0"/>
              <a:t> (</a:t>
            </a:r>
            <a:r>
              <a:rPr lang="en-US" sz="1600" dirty="0" err="1"/>
              <a:t>reklama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ularni</a:t>
            </a:r>
            <a:r>
              <a:rPr lang="en-US" sz="1600" dirty="0"/>
              <a:t> </a:t>
            </a:r>
            <a:r>
              <a:rPr lang="en-US" sz="1600" dirty="0" err="1"/>
              <a:t>namoyish</a:t>
            </a:r>
            <a:r>
              <a:rPr lang="en-US" sz="1600" dirty="0"/>
              <a:t> </a:t>
            </a:r>
            <a:r>
              <a:rPr lang="en-US" sz="1600" dirty="0" err="1"/>
              <a:t>etish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tadbirlarni</a:t>
            </a:r>
            <a:r>
              <a:rPr lang="en-US" sz="1600" dirty="0"/>
              <a:t> </a:t>
            </a:r>
            <a:r>
              <a:rPr lang="en-US" sz="1600" dirty="0" err="1"/>
              <a:t>o‘tkazish</a:t>
            </a:r>
            <a:r>
              <a:rPr lang="en-US" sz="1600" dirty="0"/>
              <a:t> </a:t>
            </a:r>
            <a:r>
              <a:rPr lang="en-US" sz="1600" dirty="0" err="1"/>
              <a:t>sarflarini</a:t>
            </a:r>
            <a:r>
              <a:rPr lang="en-US" sz="1600" dirty="0"/>
              <a:t> </a:t>
            </a:r>
            <a:r>
              <a:rPr lang="en-US" sz="1600" dirty="0" err="1"/>
              <a:t>o‘z</a:t>
            </a:r>
            <a:r>
              <a:rPr lang="en-US" sz="1600" dirty="0"/>
              <a:t> </a:t>
            </a:r>
            <a:r>
              <a:rPr lang="en-US" sz="1600" dirty="0" err="1"/>
              <a:t>ichiga</a:t>
            </a:r>
            <a:r>
              <a:rPr lang="en-US" sz="1600" dirty="0"/>
              <a:t> </a:t>
            </a:r>
            <a:r>
              <a:rPr lang="en-US" sz="1600" dirty="0" err="1"/>
              <a:t>olgan</a:t>
            </a:r>
            <a:r>
              <a:rPr lang="en-US" sz="1600" dirty="0"/>
              <a:t> </a:t>
            </a:r>
            <a:r>
              <a:rPr lang="en-US" sz="1600" dirty="0" err="1"/>
              <a:t>holda</a:t>
            </a:r>
            <a:r>
              <a:rPr lang="en-US" sz="1600" dirty="0" smtClean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  <a:tabLst>
                <a:tab pos="360363" algn="l"/>
              </a:tabLst>
            </a:pPr>
            <a:r>
              <a:rPr lang="en-US" sz="1600" dirty="0" err="1" smtClean="0"/>
              <a:t>yangi</a:t>
            </a:r>
            <a:r>
              <a:rPr lang="en-US" sz="1600" dirty="0" smtClean="0"/>
              <a:t> </a:t>
            </a:r>
            <a:r>
              <a:rPr lang="en-US" sz="1600" dirty="0" err="1"/>
              <a:t>joyda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haridorlarning</a:t>
            </a:r>
            <a:r>
              <a:rPr lang="en-US" sz="1600" dirty="0"/>
              <a:t> </a:t>
            </a:r>
            <a:r>
              <a:rPr lang="en-US" sz="1600" dirty="0" err="1"/>
              <a:t>yangi</a:t>
            </a:r>
            <a:r>
              <a:rPr lang="en-US" sz="1600" dirty="0"/>
              <a:t> </a:t>
            </a:r>
            <a:r>
              <a:rPr lang="en-US" sz="1600" dirty="0" err="1"/>
              <a:t>sinfi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tijorat</a:t>
            </a:r>
            <a:r>
              <a:rPr lang="en-US" sz="1600" dirty="0"/>
              <a:t> </a:t>
            </a:r>
            <a:r>
              <a:rPr lang="en-US" sz="1600" dirty="0" err="1"/>
              <a:t>faoliyatini</a:t>
            </a:r>
            <a:r>
              <a:rPr lang="en-US" sz="1600" dirty="0"/>
              <a:t> </a:t>
            </a:r>
            <a:r>
              <a:rPr lang="en-US" sz="1600" dirty="0" err="1"/>
              <a:t>yuritish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sarflar</a:t>
            </a:r>
            <a:r>
              <a:rPr lang="en-US" sz="1600" dirty="0"/>
              <a:t> (</a:t>
            </a:r>
            <a:r>
              <a:rPr lang="en-US" sz="1600" dirty="0" err="1"/>
              <a:t>xodimlarni</a:t>
            </a:r>
            <a:r>
              <a:rPr lang="en-US" sz="1600" dirty="0"/>
              <a:t> </a:t>
            </a:r>
            <a:r>
              <a:rPr lang="en-US" sz="1600" dirty="0" err="1"/>
              <a:t>o‘qitish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sarflarini</a:t>
            </a:r>
            <a:r>
              <a:rPr lang="en-US" sz="1600" dirty="0"/>
              <a:t> </a:t>
            </a:r>
            <a:r>
              <a:rPr lang="en-US" sz="1600" dirty="0" err="1"/>
              <a:t>o‘z</a:t>
            </a:r>
            <a:r>
              <a:rPr lang="en-US" sz="1600" dirty="0"/>
              <a:t> </a:t>
            </a:r>
            <a:r>
              <a:rPr lang="en-US" sz="1600" dirty="0" err="1"/>
              <a:t>ichiga</a:t>
            </a:r>
            <a:r>
              <a:rPr lang="en-US" sz="1600" dirty="0"/>
              <a:t> </a:t>
            </a:r>
            <a:r>
              <a:rPr lang="en-US" sz="1600" dirty="0" err="1"/>
              <a:t>olgan</a:t>
            </a:r>
            <a:r>
              <a:rPr lang="en-US" sz="1600" dirty="0"/>
              <a:t> </a:t>
            </a:r>
            <a:r>
              <a:rPr lang="en-US" sz="1600" dirty="0" err="1"/>
              <a:t>holda</a:t>
            </a:r>
            <a:r>
              <a:rPr lang="en-US" sz="1600" dirty="0" smtClean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  <a:tabLst>
                <a:tab pos="360363" algn="l"/>
              </a:tabLst>
            </a:pPr>
            <a:r>
              <a:rPr lang="en-US" sz="1600" dirty="0" err="1" smtClean="0"/>
              <a:t>ma’muriy</a:t>
            </a:r>
            <a:r>
              <a:rPr lang="en-US" sz="1600" dirty="0" smtClean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umumiy</a:t>
            </a:r>
            <a:r>
              <a:rPr lang="en-US" sz="1600" dirty="0"/>
              <a:t> </a:t>
            </a:r>
            <a:r>
              <a:rPr lang="en-US" sz="1600" dirty="0" err="1"/>
              <a:t>ustama</a:t>
            </a:r>
            <a:r>
              <a:rPr lang="en-US" sz="1600" dirty="0"/>
              <a:t> </a:t>
            </a:r>
            <a:r>
              <a:rPr lang="en-US" sz="1600" dirty="0" err="1" smtClean="0"/>
              <a:t>xarajatlar</a:t>
            </a:r>
            <a:r>
              <a:rPr lang="en-US" sz="1600" dirty="0" smtClean="0"/>
              <a:t>;</a:t>
            </a:r>
          </a:p>
          <a:p>
            <a:pPr marL="285750" indent="-285750">
              <a:buFont typeface="Wingdings" panose="05000000000000000000" pitchFamily="2" charset="2"/>
              <a:buChar char="v"/>
              <a:tabLst>
                <a:tab pos="360363" algn="l"/>
              </a:tabLst>
            </a:pPr>
            <a:r>
              <a:rPr lang="en-US" sz="1600" dirty="0" err="1" smtClean="0"/>
              <a:t>aktivning</a:t>
            </a:r>
            <a:r>
              <a:rPr lang="en-US" sz="1600" dirty="0" smtClean="0"/>
              <a:t> </a:t>
            </a:r>
            <a:r>
              <a:rPr lang="en-US" sz="1600" dirty="0" err="1"/>
              <a:t>raxbariyat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nazarda</a:t>
            </a:r>
            <a:r>
              <a:rPr lang="en-US" sz="1600" dirty="0"/>
              <a:t> </a:t>
            </a:r>
            <a:r>
              <a:rPr lang="en-US" sz="1600" dirty="0" err="1"/>
              <a:t>tutilgan</a:t>
            </a:r>
            <a:r>
              <a:rPr lang="en-US" sz="1600" dirty="0"/>
              <a:t> </a:t>
            </a:r>
            <a:r>
              <a:rPr lang="en-US" sz="1600" dirty="0" err="1"/>
              <a:t>tarzda</a:t>
            </a:r>
            <a:r>
              <a:rPr lang="en-US" sz="1600" dirty="0"/>
              <a:t> </a:t>
            </a:r>
            <a:r>
              <a:rPr lang="en-US" sz="1600" dirty="0" err="1"/>
              <a:t>foydalanishga</a:t>
            </a:r>
            <a:r>
              <a:rPr lang="en-US" sz="1600" dirty="0"/>
              <a:t> </a:t>
            </a:r>
            <a:r>
              <a:rPr lang="en-US" sz="1600" dirty="0" err="1"/>
              <a:t>yaroqli</a:t>
            </a:r>
            <a:r>
              <a:rPr lang="en-US" sz="1600" dirty="0"/>
              <a:t> </a:t>
            </a:r>
            <a:r>
              <a:rPr lang="en-US" sz="1600" dirty="0" err="1"/>
              <a:t>bo‘lgan</a:t>
            </a:r>
            <a:r>
              <a:rPr lang="en-US" sz="1600" dirty="0"/>
              <a:t>, </a:t>
            </a:r>
            <a:r>
              <a:rPr lang="en-US" sz="1600" dirty="0" err="1"/>
              <a:t>lekin</a:t>
            </a:r>
            <a:r>
              <a:rPr lang="en-US" sz="1600" dirty="0"/>
              <a:t> </a:t>
            </a:r>
            <a:r>
              <a:rPr lang="en-US" sz="1600" dirty="0" err="1"/>
              <a:t>foydalanishga</a:t>
            </a:r>
            <a:r>
              <a:rPr lang="en-US" sz="1600" dirty="0"/>
              <a:t> </a:t>
            </a:r>
            <a:r>
              <a:rPr lang="en-US" sz="1600" dirty="0" err="1"/>
              <a:t>topshirilmagan</a:t>
            </a:r>
            <a:r>
              <a:rPr lang="en-US" sz="1600" dirty="0"/>
              <a:t> </a:t>
            </a:r>
            <a:r>
              <a:rPr lang="en-US" sz="1600" dirty="0" err="1"/>
              <a:t>paytda</a:t>
            </a:r>
            <a:r>
              <a:rPr lang="en-US" sz="1600" dirty="0"/>
              <a:t> </a:t>
            </a:r>
            <a:r>
              <a:rPr lang="en-US" sz="1600" dirty="0" err="1"/>
              <a:t>amalga</a:t>
            </a:r>
            <a:r>
              <a:rPr lang="en-US" sz="1600" dirty="0"/>
              <a:t> </a:t>
            </a:r>
            <a:r>
              <a:rPr lang="en-US" sz="1600" dirty="0" err="1"/>
              <a:t>oshirilgan</a:t>
            </a:r>
            <a:r>
              <a:rPr lang="en-US" sz="1600" dirty="0"/>
              <a:t> </a:t>
            </a:r>
            <a:r>
              <a:rPr lang="en-US" sz="1600" dirty="0" err="1"/>
              <a:t>sarflar</a:t>
            </a:r>
            <a:r>
              <a:rPr lang="en-US" sz="1600" dirty="0"/>
              <a:t>; </a:t>
            </a:r>
            <a:r>
              <a:rPr lang="en-US" sz="1600" dirty="0" err="1"/>
              <a:t>va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dastlabki</a:t>
            </a:r>
            <a:r>
              <a:rPr lang="en-US" sz="1600" dirty="0"/>
              <a:t> </a:t>
            </a:r>
            <a:r>
              <a:rPr lang="en-US" sz="1600" dirty="0" err="1"/>
              <a:t>operatsion</a:t>
            </a:r>
            <a:r>
              <a:rPr lang="en-US" sz="1600" dirty="0"/>
              <a:t> </a:t>
            </a:r>
            <a:r>
              <a:rPr lang="en-US" sz="1600" dirty="0" err="1"/>
              <a:t>zararlar</a:t>
            </a:r>
            <a:r>
              <a:rPr lang="en-US" sz="1600" dirty="0"/>
              <a:t>, </a:t>
            </a:r>
            <a:r>
              <a:rPr lang="en-US" sz="1600" dirty="0" err="1"/>
              <a:t>masalan</a:t>
            </a:r>
            <a:r>
              <a:rPr lang="en-US" sz="1600" dirty="0"/>
              <a:t> </a:t>
            </a:r>
            <a:r>
              <a:rPr lang="en-US" sz="1600" dirty="0" err="1"/>
              <a:t>mazkur</a:t>
            </a:r>
            <a:r>
              <a:rPr lang="en-US" sz="1600" dirty="0"/>
              <a:t> </a:t>
            </a:r>
            <a:r>
              <a:rPr lang="en-US" sz="1600" dirty="0" err="1"/>
              <a:t>aktiv</a:t>
            </a:r>
            <a:r>
              <a:rPr lang="en-US" sz="1600" dirty="0"/>
              <a:t> </a:t>
            </a:r>
            <a:r>
              <a:rPr lang="en-US" sz="1600" dirty="0" err="1"/>
              <a:t>yordamida</a:t>
            </a:r>
            <a:r>
              <a:rPr lang="en-US" sz="1600" dirty="0"/>
              <a:t> </a:t>
            </a:r>
            <a:r>
              <a:rPr lang="en-US" sz="1600" dirty="0" err="1"/>
              <a:t>amalga</a:t>
            </a:r>
            <a:r>
              <a:rPr lang="en-US" sz="1600" dirty="0"/>
              <a:t> </a:t>
            </a:r>
            <a:r>
              <a:rPr lang="en-US" sz="1600" dirty="0" err="1"/>
              <a:t>oshirilayotgan</a:t>
            </a:r>
            <a:r>
              <a:rPr lang="en-US" sz="1600" dirty="0"/>
              <a:t>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chiqarishga</a:t>
            </a:r>
            <a:r>
              <a:rPr lang="en-US" sz="1600" dirty="0"/>
              <a:t> </a:t>
            </a:r>
            <a:r>
              <a:rPr lang="en-US" sz="1600" dirty="0" err="1"/>
              <a:t>bozor</a:t>
            </a:r>
            <a:r>
              <a:rPr lang="en-US" sz="1600" dirty="0"/>
              <a:t> </a:t>
            </a:r>
            <a:r>
              <a:rPr lang="en-US" sz="1600" dirty="0" err="1"/>
              <a:t>talabini</a:t>
            </a:r>
            <a:r>
              <a:rPr lang="en-US" sz="1600" dirty="0"/>
              <a:t> </a:t>
            </a:r>
            <a:r>
              <a:rPr lang="en-US" sz="1600" dirty="0" err="1"/>
              <a:t>shakillantirish</a:t>
            </a:r>
            <a:r>
              <a:rPr lang="en-US" sz="1600" dirty="0"/>
              <a:t> </a:t>
            </a:r>
            <a:r>
              <a:rPr lang="en-US" sz="1600" dirty="0" err="1"/>
              <a:t>davrida</a:t>
            </a:r>
            <a:r>
              <a:rPr lang="en-US" sz="1600" dirty="0"/>
              <a:t> </a:t>
            </a:r>
            <a:r>
              <a:rPr lang="en-US" sz="1600" dirty="0" err="1"/>
              <a:t>ko‘rilgan</a:t>
            </a:r>
            <a:r>
              <a:rPr lang="en-US" sz="1600" dirty="0"/>
              <a:t> </a:t>
            </a:r>
            <a:r>
              <a:rPr lang="en-US" sz="1600" dirty="0" err="1"/>
              <a:t>operatsion</a:t>
            </a:r>
            <a:r>
              <a:rPr lang="en-US" sz="1600" dirty="0"/>
              <a:t> </a:t>
            </a:r>
            <a:r>
              <a:rPr lang="en-US" sz="1600" dirty="0" err="1"/>
              <a:t>zararlar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03286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5">
            <a:extLst>
              <a:ext uri="{FF2B5EF4-FFF2-40B4-BE49-F238E27FC236}">
                <a16:creationId xmlns="" xmlns:a16="http://schemas.microsoft.com/office/drawing/2014/main" id="{7488D366-4F21-454E-B276-4C37CFA04A69}"/>
              </a:ext>
            </a:extLst>
          </p:cNvPr>
          <p:cNvSpPr/>
          <p:nvPr/>
        </p:nvSpPr>
        <p:spPr>
          <a:xfrm>
            <a:off x="107504" y="123478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2400" dirty="0"/>
              <a:t>Nomoddiy aktivni tan olish (alohida </a:t>
            </a:r>
            <a:r>
              <a:rPr lang="sv-SE" sz="2400" dirty="0" smtClean="0"/>
              <a:t>holatlar</a:t>
            </a:r>
            <a:r>
              <a:rPr lang="sv-SE" sz="2400" dirty="0"/>
              <a:t>)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Oval 4">
            <a:extLst>
              <a:ext uri="{FF2B5EF4-FFF2-40B4-BE49-F238E27FC236}">
                <a16:creationId xmlns="" xmlns:a16="http://schemas.microsoft.com/office/drawing/2014/main" id="{4A1E3274-7DFF-4B6F-BEA4-0710D7A5221B}"/>
              </a:ext>
            </a:extLst>
          </p:cNvPr>
          <p:cNvSpPr/>
          <p:nvPr/>
        </p:nvSpPr>
        <p:spPr>
          <a:xfrm>
            <a:off x="107506" y="88356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7" name="Straight Connector 7">
            <a:extLst>
              <a:ext uri="{FF2B5EF4-FFF2-40B4-BE49-F238E27FC236}">
                <a16:creationId xmlns="" xmlns:a16="http://schemas.microsoft.com/office/drawing/2014/main" id="{A05403FD-786F-41D9-B12D-E7BFFF38CF67}"/>
              </a:ext>
            </a:extLst>
          </p:cNvPr>
          <p:cNvCxnSpPr>
            <a:stCxn id="5" idx="3"/>
          </p:cNvCxnSpPr>
          <p:nvPr/>
        </p:nvCxnSpPr>
        <p:spPr>
          <a:xfrm flipV="1">
            <a:off x="7125730" y="361010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8">
            <a:extLst>
              <a:ext uri="{FF2B5EF4-FFF2-40B4-BE49-F238E27FC236}">
                <a16:creationId xmlns="" xmlns:a16="http://schemas.microsoft.com/office/drawing/2014/main" id="{C069604E-7A9D-4942-9CA7-A0AE5F9BF0AC}"/>
              </a:ext>
            </a:extLst>
          </p:cNvPr>
          <p:cNvGrpSpPr/>
          <p:nvPr/>
        </p:nvGrpSpPr>
        <p:grpSpPr>
          <a:xfrm>
            <a:off x="290860" y="271115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9" name="Freeform 214">
              <a:extLst>
                <a:ext uri="{FF2B5EF4-FFF2-40B4-BE49-F238E27FC236}">
                  <a16:creationId xmlns="" xmlns:a16="http://schemas.microsoft.com/office/drawing/2014/main" id="{0B393F5D-77F0-4A04-BE35-D4FA7E5FC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" name="Freeform 215">
              <a:extLst>
                <a:ext uri="{FF2B5EF4-FFF2-40B4-BE49-F238E27FC236}">
                  <a16:creationId xmlns="" xmlns:a16="http://schemas.microsoft.com/office/drawing/2014/main" id="{ACBE2C7E-9339-4DA7-A630-6FCC6A051A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DD07F31-3464-48B7-99C2-BC64ECD52791}"/>
              </a:ext>
            </a:extLst>
          </p:cNvPr>
          <p:cNvSpPr txBox="1"/>
          <p:nvPr/>
        </p:nvSpPr>
        <p:spPr>
          <a:xfrm>
            <a:off x="1403046" y="1371220"/>
            <a:ext cx="27139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 smtClean="0"/>
              <a:t>  Agar NA</a:t>
            </a:r>
            <a:r>
              <a:rPr lang="ru-RU" sz="1350" dirty="0" smtClean="0"/>
              <a:t> </a:t>
            </a:r>
            <a:r>
              <a:rPr lang="en-US" sz="1350" dirty="0" err="1" smtClean="0"/>
              <a:t>davlat</a:t>
            </a:r>
            <a:r>
              <a:rPr lang="ru-RU" sz="1350" dirty="0" smtClean="0"/>
              <a:t>     </a:t>
            </a:r>
            <a:r>
              <a:rPr lang="en-US" sz="1350" b="1" dirty="0" err="1">
                <a:solidFill>
                  <a:srgbClr val="002060"/>
                </a:solidFill>
              </a:rPr>
              <a:t>granti</a:t>
            </a:r>
            <a:r>
              <a:rPr lang="en-US" sz="1350" dirty="0" smtClean="0"/>
              <a:t> </a:t>
            </a:r>
            <a:r>
              <a:rPr lang="en-US" sz="1350" b="1" dirty="0" err="1">
                <a:solidFill>
                  <a:srgbClr val="002060"/>
                </a:solidFill>
              </a:rPr>
              <a:t>asosida</a:t>
            </a:r>
            <a:r>
              <a:rPr lang="ru-RU" sz="1350" b="1" dirty="0" smtClean="0">
                <a:solidFill>
                  <a:srgbClr val="002060"/>
                </a:solidFill>
              </a:rPr>
              <a:t>    </a:t>
            </a:r>
            <a:r>
              <a:rPr lang="ru-RU" sz="1350" b="1" dirty="0">
                <a:solidFill>
                  <a:srgbClr val="002060"/>
                </a:solidFill>
              </a:rPr>
              <a:t/>
            </a:r>
            <a:br>
              <a:rPr lang="ru-RU" sz="1350" b="1" dirty="0">
                <a:solidFill>
                  <a:srgbClr val="002060"/>
                </a:solidFill>
              </a:rPr>
            </a:br>
            <a:r>
              <a:rPr lang="en-US" sz="1350" dirty="0" err="1" smtClean="0"/>
              <a:t>olingan</a:t>
            </a:r>
            <a:r>
              <a:rPr lang="en-US" sz="1350" dirty="0" smtClean="0"/>
              <a:t> </a:t>
            </a:r>
            <a:r>
              <a:rPr lang="en-US" sz="1350" dirty="0" err="1" smtClean="0"/>
              <a:t>bo’lsa</a:t>
            </a:r>
            <a:r>
              <a:rPr lang="uz-Cyrl-UZ" sz="1350" dirty="0" smtClean="0"/>
              <a:t>, </a:t>
            </a:r>
            <a:endParaRPr lang="ru-RU" sz="1350" dirty="0"/>
          </a:p>
        </p:txBody>
      </p:sp>
      <p:sp>
        <p:nvSpPr>
          <p:cNvPr id="13" name="Rounded Rectangle 23">
            <a:extLst>
              <a:ext uri="{FF2B5EF4-FFF2-40B4-BE49-F238E27FC236}">
                <a16:creationId xmlns="" xmlns:a16="http://schemas.microsoft.com/office/drawing/2014/main" id="{34D0635F-B6D4-4BD4-9954-874EBC025F64}"/>
              </a:ext>
            </a:extLst>
          </p:cNvPr>
          <p:cNvSpPr/>
          <p:nvPr/>
        </p:nvSpPr>
        <p:spPr>
          <a:xfrm>
            <a:off x="2746565" y="1384667"/>
            <a:ext cx="1069041" cy="2769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4" name="Straight Arrow Connector 26">
            <a:extLst>
              <a:ext uri="{FF2B5EF4-FFF2-40B4-BE49-F238E27FC236}">
                <a16:creationId xmlns="" xmlns:a16="http://schemas.microsoft.com/office/drawing/2014/main" id="{80F4B416-D90A-4AF2-A2DE-0A03AD2C4821}"/>
              </a:ext>
            </a:extLst>
          </p:cNvPr>
          <p:cNvCxnSpPr/>
          <p:nvPr/>
        </p:nvCxnSpPr>
        <p:spPr>
          <a:xfrm flipV="1">
            <a:off x="4220205" y="1277090"/>
            <a:ext cx="430306" cy="24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28">
            <a:extLst>
              <a:ext uri="{FF2B5EF4-FFF2-40B4-BE49-F238E27FC236}">
                <a16:creationId xmlns="" xmlns:a16="http://schemas.microsoft.com/office/drawing/2014/main" id="{11DFEF00-37B8-4E4E-AC35-4C6A66663536}"/>
              </a:ext>
            </a:extLst>
          </p:cNvPr>
          <p:cNvCxnSpPr/>
          <p:nvPr/>
        </p:nvCxnSpPr>
        <p:spPr>
          <a:xfrm>
            <a:off x="4240376" y="1519138"/>
            <a:ext cx="410135" cy="1815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648064D3-3239-4D57-B86D-B98E7CBD2441}"/>
              </a:ext>
            </a:extLst>
          </p:cNvPr>
          <p:cNvSpPr txBox="1"/>
          <p:nvPr/>
        </p:nvSpPr>
        <p:spPr>
          <a:xfrm>
            <a:off x="4753736" y="1094220"/>
            <a:ext cx="204370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>
                <a:solidFill>
                  <a:srgbClr val="00B050"/>
                </a:solidFill>
              </a:rPr>
              <a:t>Haqqoniy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qiymat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dirty="0" err="1" smtClean="0"/>
              <a:t>bo’yicha</a:t>
            </a:r>
            <a:endParaRPr lang="ru-RU" sz="1350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2DEAD72-035A-4332-8D44-5D047B1F6E4D}"/>
              </a:ext>
            </a:extLst>
          </p:cNvPr>
          <p:cNvSpPr txBox="1"/>
          <p:nvPr/>
        </p:nvSpPr>
        <p:spPr>
          <a:xfrm>
            <a:off x="4773907" y="1523166"/>
            <a:ext cx="274620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smtClean="0">
                <a:solidFill>
                  <a:srgbClr val="00B050"/>
                </a:solidFill>
              </a:rPr>
              <a:t>Nominal </a:t>
            </a:r>
            <a:r>
              <a:rPr lang="en-US" sz="1350" b="1" dirty="0" err="1" smtClean="0">
                <a:solidFill>
                  <a:srgbClr val="00B050"/>
                </a:solidFill>
              </a:rPr>
              <a:t>qiymat</a:t>
            </a:r>
            <a:r>
              <a:rPr lang="en-US" sz="1350" b="1" dirty="0" smtClean="0">
                <a:solidFill>
                  <a:srgbClr val="00B050"/>
                </a:solidFill>
              </a:rPr>
              <a:t> + </a:t>
            </a:r>
            <a:r>
              <a:rPr lang="en-US" sz="1350" b="1" dirty="0" err="1" smtClean="0">
                <a:solidFill>
                  <a:srgbClr val="00B050"/>
                </a:solidFill>
              </a:rPr>
              <a:t>boshqa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xarajatlar</a:t>
            </a:r>
            <a:endParaRPr lang="ru-RU" sz="1350" dirty="0"/>
          </a:p>
        </p:txBody>
      </p:sp>
      <p:pic>
        <p:nvPicPr>
          <p:cNvPr id="18" name="Picture 2" descr="21 Simple &amp; Memorable DIY Christmas Gifts Anyone Would Be Happy to ...">
            <a:extLst>
              <a:ext uri="{FF2B5EF4-FFF2-40B4-BE49-F238E27FC236}">
                <a16:creationId xmlns="" xmlns:a16="http://schemas.microsoft.com/office/drawing/2014/main" id="{DD5FADD5-C428-4480-923A-0914B030D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17" y="968771"/>
            <a:ext cx="989266" cy="110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Barter Services - History of Barter System - Historyplex">
            <a:extLst>
              <a:ext uri="{FF2B5EF4-FFF2-40B4-BE49-F238E27FC236}">
                <a16:creationId xmlns="" xmlns:a16="http://schemas.microsoft.com/office/drawing/2014/main" id="{27847502-28FE-4913-A73D-854AE6739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58" y="2592930"/>
            <a:ext cx="1339952" cy="134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891C52E-BEDE-41A9-A2FD-6604B650880E}"/>
              </a:ext>
            </a:extLst>
          </p:cNvPr>
          <p:cNvSpPr txBox="1"/>
          <p:nvPr/>
        </p:nvSpPr>
        <p:spPr>
          <a:xfrm>
            <a:off x="1834410" y="2937802"/>
            <a:ext cx="281610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 smtClean="0"/>
              <a:t>Agar NA </a:t>
            </a:r>
            <a:r>
              <a:rPr lang="en-US" sz="1350" dirty="0" err="1" smtClean="0"/>
              <a:t>lar</a:t>
            </a:r>
            <a:r>
              <a:rPr lang="en-US" sz="1350" dirty="0" smtClean="0"/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ayirboshlanganda</a:t>
            </a:r>
            <a:r>
              <a:rPr lang="uz-Cyrl-UZ" sz="1350" dirty="0" smtClean="0"/>
              <a:t>, </a:t>
            </a:r>
            <a:endParaRPr lang="ru-RU" sz="1350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142B2CAD-11AF-4DD8-ACC1-191CD2C38B25}"/>
              </a:ext>
            </a:extLst>
          </p:cNvPr>
          <p:cNvSpPr txBox="1"/>
          <p:nvPr/>
        </p:nvSpPr>
        <p:spPr>
          <a:xfrm>
            <a:off x="5383753" y="1332905"/>
            <a:ext cx="47115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 err="1" smtClean="0"/>
              <a:t>yoki</a:t>
            </a:r>
            <a:endParaRPr lang="ru-RU" sz="1350" dirty="0"/>
          </a:p>
        </p:txBody>
      </p:sp>
      <p:cxnSp>
        <p:nvCxnSpPr>
          <p:cNvPr id="22" name="Straight Arrow Connector 36">
            <a:extLst>
              <a:ext uri="{FF2B5EF4-FFF2-40B4-BE49-F238E27FC236}">
                <a16:creationId xmlns="" xmlns:a16="http://schemas.microsoft.com/office/drawing/2014/main" id="{AD461EE2-5C2A-40C0-8422-C1A48AC11953}"/>
              </a:ext>
            </a:extLst>
          </p:cNvPr>
          <p:cNvCxnSpPr/>
          <p:nvPr/>
        </p:nvCxnSpPr>
        <p:spPr>
          <a:xfrm>
            <a:off x="4210119" y="3147116"/>
            <a:ext cx="410135" cy="1815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79CA1D48-D16A-4E64-B5CD-0FAD85EE9E86}"/>
              </a:ext>
            </a:extLst>
          </p:cNvPr>
          <p:cNvSpPr txBox="1"/>
          <p:nvPr/>
        </p:nvSpPr>
        <p:spPr>
          <a:xfrm>
            <a:off x="4864086" y="2688556"/>
            <a:ext cx="204370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>
                <a:solidFill>
                  <a:srgbClr val="00B050"/>
                </a:solidFill>
              </a:rPr>
              <a:t>Haqqoniy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qiymat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dirty="0" err="1" smtClean="0"/>
              <a:t>bo’yicha</a:t>
            </a:r>
            <a:endParaRPr lang="ru-RU" sz="1350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6BC87D1-C956-438B-BA83-3F4945488467}"/>
              </a:ext>
            </a:extLst>
          </p:cNvPr>
          <p:cNvSpPr txBox="1"/>
          <p:nvPr/>
        </p:nvSpPr>
        <p:spPr>
          <a:xfrm>
            <a:off x="4773907" y="3161870"/>
            <a:ext cx="3876639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>
                <a:solidFill>
                  <a:srgbClr val="00B050"/>
                </a:solidFill>
              </a:rPr>
              <a:t>Berilgan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aktivning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balans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qiymati</a:t>
            </a:r>
            <a:r>
              <a:rPr lang="en-US" sz="1350" b="1" dirty="0" smtClean="0">
                <a:solidFill>
                  <a:srgbClr val="00B050"/>
                </a:solidFill>
              </a:rPr>
              <a:t> </a:t>
            </a:r>
            <a:r>
              <a:rPr lang="en-US" sz="1350" b="1" dirty="0" err="1" smtClean="0">
                <a:solidFill>
                  <a:srgbClr val="00B050"/>
                </a:solidFill>
              </a:rPr>
              <a:t>bo’yicha</a:t>
            </a:r>
            <a:r>
              <a:rPr lang="uz-Cyrl-UZ" sz="1350" b="1" dirty="0" smtClean="0">
                <a:solidFill>
                  <a:srgbClr val="00B050"/>
                </a:solidFill>
              </a:rPr>
              <a:t>, </a:t>
            </a:r>
            <a:r>
              <a:rPr lang="en-US" sz="1350" b="1" dirty="0" smtClean="0">
                <a:solidFill>
                  <a:srgbClr val="00B050"/>
                </a:solidFill>
              </a:rPr>
              <a:t>agar</a:t>
            </a:r>
            <a:endParaRPr lang="uz-Cyrl-UZ" sz="1350" b="1" dirty="0">
              <a:solidFill>
                <a:srgbClr val="00B050"/>
              </a:solidFill>
            </a:endParaRPr>
          </a:p>
          <a:p>
            <a:pPr marL="214313" indent="-214313">
              <a:buFontTx/>
              <a:buChar char="-"/>
            </a:pPr>
            <a:r>
              <a:rPr lang="en-US" sz="1350" b="1" dirty="0" err="1">
                <a:solidFill>
                  <a:srgbClr val="002060"/>
                </a:solidFill>
              </a:rPr>
              <a:t>haqqoniy</a:t>
            </a:r>
            <a:r>
              <a:rPr lang="en-US" sz="1350" b="1" dirty="0">
                <a:solidFill>
                  <a:srgbClr val="002060"/>
                </a:solidFill>
              </a:rPr>
              <a:t> </a:t>
            </a:r>
            <a:r>
              <a:rPr lang="en-US" sz="1350" b="1" dirty="0" err="1">
                <a:solidFill>
                  <a:srgbClr val="002060"/>
                </a:solidFill>
              </a:rPr>
              <a:t>qiymatini</a:t>
            </a:r>
            <a:r>
              <a:rPr lang="en-US" sz="1350" b="1" dirty="0">
                <a:solidFill>
                  <a:srgbClr val="002060"/>
                </a:solidFill>
              </a:rPr>
              <a:t> </a:t>
            </a:r>
            <a:r>
              <a:rPr lang="en-US" sz="1350" b="1" dirty="0" err="1">
                <a:solidFill>
                  <a:srgbClr val="002060"/>
                </a:solidFill>
              </a:rPr>
              <a:t>ishonchli</a:t>
            </a:r>
            <a:r>
              <a:rPr lang="en-US" sz="1350" b="1" dirty="0">
                <a:solidFill>
                  <a:srgbClr val="002060"/>
                </a:solidFill>
              </a:rPr>
              <a:t> </a:t>
            </a:r>
            <a:r>
              <a:rPr lang="en-US" sz="1350" b="1" dirty="0" err="1">
                <a:solidFill>
                  <a:srgbClr val="002060"/>
                </a:solidFill>
              </a:rPr>
              <a:t>baholash</a:t>
            </a:r>
            <a:r>
              <a:rPr lang="en-US" sz="1350" b="1" dirty="0">
                <a:solidFill>
                  <a:srgbClr val="002060"/>
                </a:solidFill>
              </a:rPr>
              <a:t> </a:t>
            </a:r>
            <a:r>
              <a:rPr lang="en-US" sz="1350" b="1" dirty="0" err="1">
                <a:solidFill>
                  <a:srgbClr val="002060"/>
                </a:solidFill>
              </a:rPr>
              <a:t>imkonsiz</a:t>
            </a:r>
            <a:r>
              <a:rPr lang="en-US" sz="1350" b="1" dirty="0">
                <a:solidFill>
                  <a:srgbClr val="002060"/>
                </a:solidFill>
              </a:rPr>
              <a:t> </a:t>
            </a:r>
            <a:br>
              <a:rPr lang="en-US" sz="1350" b="1" dirty="0">
                <a:solidFill>
                  <a:srgbClr val="002060"/>
                </a:solidFill>
              </a:rPr>
            </a:br>
            <a:r>
              <a:rPr lang="en-US" sz="1350" b="1" dirty="0" err="1" smtClean="0">
                <a:solidFill>
                  <a:srgbClr val="002060"/>
                </a:solidFill>
              </a:rPr>
              <a:t>bo‘lsa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C34C95A6-B491-4261-96CB-531EE684BC50}"/>
              </a:ext>
            </a:extLst>
          </p:cNvPr>
          <p:cNvSpPr txBox="1"/>
          <p:nvPr/>
        </p:nvSpPr>
        <p:spPr>
          <a:xfrm>
            <a:off x="5260357" y="2954707"/>
            <a:ext cx="47115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 err="1" smtClean="0"/>
              <a:t>yoki</a:t>
            </a:r>
            <a:endParaRPr lang="ru-RU" sz="1350" dirty="0"/>
          </a:p>
        </p:txBody>
      </p:sp>
      <p:cxnSp>
        <p:nvCxnSpPr>
          <p:cNvPr id="26" name="Straight Arrow Connector 40">
            <a:extLst>
              <a:ext uri="{FF2B5EF4-FFF2-40B4-BE49-F238E27FC236}">
                <a16:creationId xmlns="" xmlns:a16="http://schemas.microsoft.com/office/drawing/2014/main" id="{F56C3E0B-860A-4905-83B1-FE784F29AACA}"/>
              </a:ext>
            </a:extLst>
          </p:cNvPr>
          <p:cNvCxnSpPr/>
          <p:nvPr/>
        </p:nvCxnSpPr>
        <p:spPr>
          <a:xfrm flipV="1">
            <a:off x="4200034" y="2853212"/>
            <a:ext cx="430306" cy="24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46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6" grpId="0"/>
      <p:bldP spid="17" grpId="0"/>
      <p:bldP spid="20" grpId="0"/>
      <p:bldP spid="21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3">
            <a:extLst>
              <a:ext uri="{FF2B5EF4-FFF2-40B4-BE49-F238E27FC236}">
                <a16:creationId xmlns="" xmlns:a16="http://schemas.microsoft.com/office/drawing/2014/main" id="{4303FC81-0888-4CB6-A7EF-348BD86B4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28" y="830610"/>
            <a:ext cx="2743200" cy="12954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sz="2000" dirty="0" err="1" smtClean="0">
                <a:solidFill>
                  <a:srgbClr val="FFE28F"/>
                </a:solidFill>
                <a:latin typeface="Arial" panose="020B0604020202020204" pitchFamily="34" charset="0"/>
              </a:rPr>
              <a:t>Ichki</a:t>
            </a:r>
            <a:r>
              <a:rPr lang="en-US" altLang="ru-RU" sz="2000" dirty="0" smtClean="0">
                <a:solidFill>
                  <a:srgbClr val="FFE28F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dirty="0" err="1" smtClean="0">
                <a:solidFill>
                  <a:srgbClr val="FFE28F"/>
                </a:solidFill>
                <a:latin typeface="Arial" panose="020B0604020202020204" pitchFamily="34" charset="0"/>
              </a:rPr>
              <a:t>yaratilgan</a:t>
            </a:r>
            <a:r>
              <a:rPr lang="en-US" altLang="ru-RU" sz="2000" dirty="0">
                <a:solidFill>
                  <a:srgbClr val="FFE28F"/>
                </a:solidFill>
                <a:latin typeface="Arial" panose="020B0604020202020204" pitchFamily="34" charset="0"/>
              </a:rPr>
              <a:t/>
            </a:r>
            <a:br>
              <a:rPr lang="en-US" altLang="ru-RU" sz="2000" dirty="0">
                <a:solidFill>
                  <a:srgbClr val="FFE28F"/>
                </a:solidFill>
                <a:latin typeface="Arial" panose="020B0604020202020204" pitchFamily="34" charset="0"/>
              </a:rPr>
            </a:br>
            <a:r>
              <a:rPr lang="en-US" altLang="ru-RU" sz="2000" dirty="0" err="1" smtClean="0">
                <a:solidFill>
                  <a:srgbClr val="FFE28F"/>
                </a:solidFill>
                <a:latin typeface="Arial" panose="020B0604020202020204" pitchFamily="34" charset="0"/>
              </a:rPr>
              <a:t>gudvil</a:t>
            </a:r>
            <a:endParaRPr lang="en-GB" altLang="ru-RU" sz="2000" dirty="0">
              <a:solidFill>
                <a:srgbClr val="FFE28F"/>
              </a:solidFill>
              <a:latin typeface="Arial" panose="020B0604020202020204" pitchFamily="34" charset="0"/>
            </a:endParaRPr>
          </a:p>
        </p:txBody>
      </p:sp>
      <p:sp>
        <p:nvSpPr>
          <p:cNvPr id="6" name="AutoShape 4">
            <a:extLst>
              <a:ext uri="{FF2B5EF4-FFF2-40B4-BE49-F238E27FC236}">
                <a16:creationId xmlns="" xmlns:a16="http://schemas.microsoft.com/office/drawing/2014/main" id="{B438BAFA-4E0E-4007-BC25-F5981F1D51DA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1475923" y="2238086"/>
            <a:ext cx="608694" cy="398884"/>
          </a:xfrm>
          <a:prstGeom prst="right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Rectangle 5">
            <a:extLst>
              <a:ext uri="{FF2B5EF4-FFF2-40B4-BE49-F238E27FC236}">
                <a16:creationId xmlns="" xmlns:a16="http://schemas.microsoft.com/office/drawing/2014/main" id="{45FC7694-2661-4A7E-8EC9-D6C3B3E7B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828" y="2778653"/>
            <a:ext cx="1828800" cy="8382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b="1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Yo’q</a:t>
            </a:r>
            <a:r>
              <a:rPr lang="en-GB" altLang="ru-RU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!</a:t>
            </a:r>
            <a:endParaRPr lang="en-GB" altLang="ru-RU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AutoShape 6">
            <a:extLst>
              <a:ext uri="{FF2B5EF4-FFF2-40B4-BE49-F238E27FC236}">
                <a16:creationId xmlns="" xmlns:a16="http://schemas.microsoft.com/office/drawing/2014/main" id="{84F01197-27EA-478A-84F4-568ABB3B1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0217" y="533744"/>
            <a:ext cx="2743200" cy="12954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sz="2000" dirty="0" err="1" smtClean="0">
                <a:solidFill>
                  <a:srgbClr val="FFE28F"/>
                </a:solidFill>
                <a:latin typeface="Arial" panose="020B0604020202020204" pitchFamily="34" charset="0"/>
              </a:rPr>
              <a:t>Ichki</a:t>
            </a:r>
            <a:r>
              <a:rPr lang="en-US" altLang="ru-RU" sz="2000" dirty="0" smtClean="0">
                <a:solidFill>
                  <a:srgbClr val="FFE28F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dirty="0" err="1" smtClean="0">
                <a:solidFill>
                  <a:srgbClr val="FFE28F"/>
                </a:solidFill>
                <a:latin typeface="Arial" panose="020B0604020202020204" pitchFamily="34" charset="0"/>
              </a:rPr>
              <a:t>yaratilgan</a:t>
            </a:r>
            <a:r>
              <a:rPr lang="en-US" altLang="ru-RU" sz="2000" dirty="0" smtClean="0">
                <a:solidFill>
                  <a:srgbClr val="FFE28F"/>
                </a:solidFill>
                <a:latin typeface="Arial" panose="020B0604020202020204" pitchFamily="34" charset="0"/>
              </a:rPr>
              <a:t> NA</a:t>
            </a:r>
            <a:endParaRPr lang="en-GB" altLang="ru-RU" sz="2000" dirty="0">
              <a:solidFill>
                <a:srgbClr val="FFE28F"/>
              </a:solidFill>
              <a:latin typeface="Arial" panose="020B0604020202020204" pitchFamily="34" charset="0"/>
            </a:endParaRPr>
          </a:p>
        </p:txBody>
      </p:sp>
      <p:sp>
        <p:nvSpPr>
          <p:cNvPr id="9" name="AutoShape 7">
            <a:extLst>
              <a:ext uri="{FF2B5EF4-FFF2-40B4-BE49-F238E27FC236}">
                <a16:creationId xmlns="" xmlns:a16="http://schemas.microsoft.com/office/drawing/2014/main" id="{55341A73-9DEB-460E-8ED1-2BB3D1C0E996}"/>
              </a:ext>
            </a:extLst>
          </p:cNvPr>
          <p:cNvSpPr>
            <a:spLocks noChangeArrowheads="1"/>
          </p:cNvSpPr>
          <p:nvPr/>
        </p:nvSpPr>
        <p:spPr bwMode="auto">
          <a:xfrm rot="7651302">
            <a:off x="5558824" y="1953418"/>
            <a:ext cx="648459" cy="403956"/>
          </a:xfrm>
          <a:prstGeom prst="right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AutoShape 8">
            <a:extLst>
              <a:ext uri="{FF2B5EF4-FFF2-40B4-BE49-F238E27FC236}">
                <a16:creationId xmlns="" xmlns:a16="http://schemas.microsoft.com/office/drawing/2014/main" id="{2E7D65B6-0061-49C4-A802-AB75FBCF20CE}"/>
              </a:ext>
            </a:extLst>
          </p:cNvPr>
          <p:cNvSpPr>
            <a:spLocks noChangeArrowheads="1"/>
          </p:cNvSpPr>
          <p:nvPr/>
        </p:nvSpPr>
        <p:spPr bwMode="auto">
          <a:xfrm rot="3025523">
            <a:off x="6311980" y="1939743"/>
            <a:ext cx="602037" cy="372015"/>
          </a:xfrm>
          <a:prstGeom prst="right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Rectangle 9">
            <a:extLst>
              <a:ext uri="{FF2B5EF4-FFF2-40B4-BE49-F238E27FC236}">
                <a16:creationId xmlns="" xmlns:a16="http://schemas.microsoft.com/office/drawing/2014/main" id="{3194F9C4-8E4F-4722-99A3-DAD6ADDB7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4400" y="2417997"/>
            <a:ext cx="1828800" cy="8382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Tadqiqot</a:t>
            </a:r>
            <a:r>
              <a:rPr lang="en-US" alt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en-US" alt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ru-RU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bosqichi</a:t>
            </a:r>
            <a:endParaRPr lang="en-GB" altLang="ru-RU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="" xmlns:a16="http://schemas.microsoft.com/office/drawing/2014/main" id="{20051035-BAD4-467B-A3AB-E10104884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5716" y="2434469"/>
            <a:ext cx="2108720" cy="8382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Tajriba</a:t>
            </a:r>
            <a:r>
              <a:rPr lang="en-US" altLang="ru-RU" sz="2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konst</a:t>
            </a:r>
            <a:r>
              <a:rPr lang="en-US" altLang="ru-RU" sz="2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-</a:t>
            </a:r>
            <a:br>
              <a:rPr lang="en-US" altLang="ru-RU" sz="2000" b="1" dirty="0" smtClean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en-US" altLang="ru-RU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ruktorlik</a:t>
            </a:r>
            <a:r>
              <a:rPr lang="en-US" altLang="ru-RU" sz="2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2000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ishlari</a:t>
            </a:r>
            <a:endParaRPr lang="en-GB" altLang="ru-RU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11">
            <a:extLst>
              <a:ext uri="{FF2B5EF4-FFF2-40B4-BE49-F238E27FC236}">
                <a16:creationId xmlns="" xmlns:a16="http://schemas.microsoft.com/office/drawing/2014/main" id="{31C7323C-2ED9-4AB1-96F6-57AAF855B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5219" y="3539002"/>
            <a:ext cx="1828800" cy="510779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b="1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Xarajat</a:t>
            </a:r>
            <a:endParaRPr lang="en-GB" altLang="ru-RU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Rectangle 12">
            <a:extLst>
              <a:ext uri="{FF2B5EF4-FFF2-40B4-BE49-F238E27FC236}">
                <a16:creationId xmlns="" xmlns:a16="http://schemas.microsoft.com/office/drawing/2014/main" id="{3834EB62-1E0D-42E4-9893-48D248A48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5767" y="3539002"/>
            <a:ext cx="2248673" cy="4009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ru-RU" b="1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Aktiv</a:t>
            </a:r>
            <a:endParaRPr lang="en-GB" altLang="ru-RU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15" name="AutoShape 13">
            <a:extLst>
              <a:ext uri="{FF2B5EF4-FFF2-40B4-BE49-F238E27FC236}">
                <a16:creationId xmlns="" xmlns:a16="http://schemas.microsoft.com/office/drawing/2014/main" id="{963B4E27-DAEB-47A6-956E-1EB08537014B}"/>
              </a:ext>
            </a:extLst>
          </p:cNvPr>
          <p:cNvCxnSpPr>
            <a:cxnSpLocks noChangeShapeType="1"/>
            <a:stCxn id="11" idx="2"/>
          </p:cNvCxnSpPr>
          <p:nvPr/>
        </p:nvCxnSpPr>
        <p:spPr bwMode="auto">
          <a:xfrm>
            <a:off x="5008800" y="3256197"/>
            <a:ext cx="0" cy="28280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AutoShape 14">
            <a:extLst>
              <a:ext uri="{FF2B5EF4-FFF2-40B4-BE49-F238E27FC236}">
                <a16:creationId xmlns="" xmlns:a16="http://schemas.microsoft.com/office/drawing/2014/main" id="{B5AEF180-5242-4DFF-82B4-6DB03D9F24B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40148" y="3309910"/>
            <a:ext cx="0" cy="2290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Rectangle: Rounded Corners 5">
            <a:extLst>
              <a:ext uri="{FF2B5EF4-FFF2-40B4-BE49-F238E27FC236}">
                <a16:creationId xmlns="" xmlns:a16="http://schemas.microsoft.com/office/drawing/2014/main" id="{2B51EC3A-6510-4912-8898-9B9B50EFFFA5}"/>
              </a:ext>
            </a:extLst>
          </p:cNvPr>
          <p:cNvSpPr/>
          <p:nvPr/>
        </p:nvSpPr>
        <p:spPr>
          <a:xfrm>
            <a:off x="0" y="44073"/>
            <a:ext cx="4572000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Ichki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yaratilgan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nomoddiy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aktiv</a:t>
            </a:r>
            <a:endParaRPr lang="uz-Cyrl-UZ" sz="21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15694F8A-8EAE-4621-9C11-272C2CF19C1A}"/>
              </a:ext>
            </a:extLst>
          </p:cNvPr>
          <p:cNvSpPr/>
          <p:nvPr/>
        </p:nvSpPr>
        <p:spPr>
          <a:xfrm>
            <a:off x="6325716" y="4054621"/>
            <a:ext cx="1926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ru-RU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Qat’iy</a:t>
            </a:r>
            <a:r>
              <a:rPr lang="en-US" alt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ru-RU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mezonlar</a:t>
            </a:r>
            <a:r>
              <a:rPr lang="en-US" alt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ru-RU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bajarilsa</a:t>
            </a:r>
            <a:endParaRPr lang="en-GB" altLang="ru-RU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256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7" grpId="0" animBg="1" autoUpdateAnimBg="0"/>
      <p:bldP spid="8" grpId="0" animBg="1" autoUpdateAnimBg="0"/>
      <p:bldP spid="11" grpId="0" animBg="1" autoUpdateAnimBg="0"/>
      <p:bldP spid="12" grpId="0" animBg="1" autoUpdateAnimBg="0"/>
      <p:bldP spid="13" grpId="0" animBg="1" autoUpdateAnimBg="0"/>
      <p:bldP spid="14" grpId="0" animBg="1" autoUpdateAnimBg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C6813DC-9A5A-4E6E-9C92-DFFCC0A78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95486"/>
            <a:ext cx="7838528" cy="460648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Ichki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yaratilgan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nomoddiy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aktivlar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–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Tadqiqot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bosqichi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2" descr="Research We Fund | Parkinson's Foundation">
            <a:extLst>
              <a:ext uri="{FF2B5EF4-FFF2-40B4-BE49-F238E27FC236}">
                <a16:creationId xmlns="" xmlns:a16="http://schemas.microsoft.com/office/drawing/2014/main" id="{E9468450-83A5-4475-848E-3B08899436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" b="21998"/>
          <a:stretch/>
        </p:blipFill>
        <p:spPr bwMode="auto">
          <a:xfrm>
            <a:off x="0" y="656134"/>
            <a:ext cx="2600870" cy="1068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83D5AC6B-B03B-4FA8-A2C1-2E2F704C439B}"/>
              </a:ext>
            </a:extLst>
          </p:cNvPr>
          <p:cNvSpPr/>
          <p:nvPr/>
        </p:nvSpPr>
        <p:spPr>
          <a:xfrm>
            <a:off x="2699792" y="746736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/>
              <a:t>Tadqiqot</a:t>
            </a:r>
            <a:r>
              <a:rPr lang="en-US" b="1" dirty="0"/>
              <a:t>- </a:t>
            </a:r>
            <a:r>
              <a:rPr lang="en-US" b="1" dirty="0" err="1"/>
              <a:t>yangi</a:t>
            </a:r>
            <a:r>
              <a:rPr lang="en-US" b="1" dirty="0"/>
              <a:t> </a:t>
            </a:r>
            <a:r>
              <a:rPr lang="en-US" b="1" dirty="0" err="1"/>
              <a:t>ilmiy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texnik</a:t>
            </a:r>
            <a:r>
              <a:rPr lang="en-US" b="1" dirty="0"/>
              <a:t> </a:t>
            </a:r>
            <a:r>
              <a:rPr lang="en-US" b="1" dirty="0" err="1"/>
              <a:t>bilimlar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g‘oyalarni</a:t>
            </a:r>
            <a:r>
              <a:rPr lang="en-US" b="1" dirty="0"/>
              <a:t> </a:t>
            </a:r>
            <a:r>
              <a:rPr lang="en-US" b="1" dirty="0" err="1"/>
              <a:t>olish</a:t>
            </a:r>
            <a:r>
              <a:rPr lang="en-US" b="1" dirty="0"/>
              <a:t> </a:t>
            </a:r>
            <a:r>
              <a:rPr lang="en-US" b="1" dirty="0" err="1"/>
              <a:t>maqsadida</a:t>
            </a:r>
            <a:r>
              <a:rPr lang="en-US" b="1" dirty="0"/>
              <a:t> </a:t>
            </a:r>
            <a:r>
              <a:rPr lang="en-US" b="1" dirty="0" err="1"/>
              <a:t>o‘tkaziladigan</a:t>
            </a:r>
            <a:r>
              <a:rPr lang="en-US" b="1" dirty="0"/>
              <a:t> </a:t>
            </a:r>
            <a:r>
              <a:rPr lang="en-US" b="1" dirty="0" err="1"/>
              <a:t>asl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rejali</a:t>
            </a:r>
            <a:r>
              <a:rPr lang="en-US" b="1" dirty="0"/>
              <a:t> </a:t>
            </a:r>
            <a:r>
              <a:rPr lang="en-US" b="1" dirty="0" err="1" smtClean="0"/>
              <a:t>izlanishlardir</a:t>
            </a:r>
            <a:r>
              <a:rPr lang="en-US" b="1" dirty="0" smtClean="0"/>
              <a:t>.</a:t>
            </a:r>
            <a:endParaRPr lang="ru-RU" dirty="0"/>
          </a:p>
        </p:txBody>
      </p:sp>
      <p:sp>
        <p:nvSpPr>
          <p:cNvPr id="8" name="Rounded Rectangle 3">
            <a:extLst>
              <a:ext uri="{FF2B5EF4-FFF2-40B4-BE49-F238E27FC236}">
                <a16:creationId xmlns="" xmlns:a16="http://schemas.microsoft.com/office/drawing/2014/main" id="{6336ED72-171B-46DB-85C1-F2961359863C}"/>
              </a:ext>
            </a:extLst>
          </p:cNvPr>
          <p:cNvSpPr/>
          <p:nvPr/>
        </p:nvSpPr>
        <p:spPr>
          <a:xfrm>
            <a:off x="911458" y="2151592"/>
            <a:ext cx="2043953" cy="3429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Misollar</a:t>
            </a:r>
            <a:endParaRPr lang="ru-RU" sz="1350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63C916B-3D47-43AD-B005-2548B74D1724}"/>
              </a:ext>
            </a:extLst>
          </p:cNvPr>
          <p:cNvSpPr txBox="1"/>
          <p:nvPr/>
        </p:nvSpPr>
        <p:spPr>
          <a:xfrm>
            <a:off x="3536577" y="2323042"/>
            <a:ext cx="40139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endParaRPr lang="ru-RU" sz="1350" dirty="0"/>
          </a:p>
          <a:p>
            <a:pPr marL="214313" indent="-214313">
              <a:buFontTx/>
              <a:buChar char="-"/>
            </a:pPr>
            <a:endParaRPr lang="uz-Cyrl-UZ" sz="1350" dirty="0"/>
          </a:p>
        </p:txBody>
      </p:sp>
      <p:pic>
        <p:nvPicPr>
          <p:cNvPr id="10" name="Picture 4" descr="PNG Tick Png Transparent Tick Png.PNG Images. | PlusPNG">
            <a:extLst>
              <a:ext uri="{FF2B5EF4-FFF2-40B4-BE49-F238E27FC236}">
                <a16:creationId xmlns="" xmlns:a16="http://schemas.microsoft.com/office/drawing/2014/main" id="{7ED18559-65F4-4E1C-A560-80E0FED58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643" y="2303098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PNG Tick Png Transparent Tick Png.PNG Images. | PlusPNG">
            <a:extLst>
              <a:ext uri="{FF2B5EF4-FFF2-40B4-BE49-F238E27FC236}">
                <a16:creationId xmlns="" xmlns:a16="http://schemas.microsoft.com/office/drawing/2014/main" id="{C2BE696D-F135-41F2-9506-07A370DD9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643" y="2715976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PNG Tick Png Transparent Tick Png.PNG Images. | PlusPNG">
            <a:extLst>
              <a:ext uri="{FF2B5EF4-FFF2-40B4-BE49-F238E27FC236}">
                <a16:creationId xmlns="" xmlns:a16="http://schemas.microsoft.com/office/drawing/2014/main" id="{40BF64D1-2DDE-405C-A6F1-A1F263BC6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643" y="3142340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Down Arrow 12">
            <a:extLst>
              <a:ext uri="{FF2B5EF4-FFF2-40B4-BE49-F238E27FC236}">
                <a16:creationId xmlns="" xmlns:a16="http://schemas.microsoft.com/office/drawing/2014/main" id="{8AAFECF4-CCCF-46A4-8D74-E3A14A883D3A}"/>
              </a:ext>
            </a:extLst>
          </p:cNvPr>
          <p:cNvSpPr/>
          <p:nvPr/>
        </p:nvSpPr>
        <p:spPr>
          <a:xfrm>
            <a:off x="3206510" y="3717739"/>
            <a:ext cx="751052" cy="564776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8F70C55-4319-4E1A-B3D3-FCDFB0B828D5}"/>
              </a:ext>
            </a:extLst>
          </p:cNvPr>
          <p:cNvSpPr txBox="1"/>
          <p:nvPr/>
        </p:nvSpPr>
        <p:spPr>
          <a:xfrm>
            <a:off x="2683832" y="4282515"/>
            <a:ext cx="200638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b="1" dirty="0" err="1" smtClean="0">
                <a:solidFill>
                  <a:srgbClr val="002060"/>
                </a:solidFill>
              </a:rPr>
              <a:t>Kapitalizatsiya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qilinmaydi</a:t>
            </a:r>
            <a:endParaRPr lang="uz-Cyrl-UZ" sz="1350" b="1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0B4EB89-3D98-4B53-9D7E-81CFAF05C420}"/>
              </a:ext>
            </a:extLst>
          </p:cNvPr>
          <p:cNvSpPr txBox="1"/>
          <p:nvPr/>
        </p:nvSpPr>
        <p:spPr>
          <a:xfrm>
            <a:off x="3836224" y="2242788"/>
            <a:ext cx="47047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400" dirty="0" err="1" smtClean="0"/>
              <a:t>Yangi</a:t>
            </a:r>
            <a:r>
              <a:rPr lang="en-US" sz="1400" dirty="0" smtClean="0"/>
              <a:t> </a:t>
            </a:r>
            <a:r>
              <a:rPr lang="en-US" sz="1400" dirty="0" err="1" smtClean="0"/>
              <a:t>bilin</a:t>
            </a:r>
            <a:r>
              <a:rPr lang="en-US" sz="1400" dirty="0" smtClean="0"/>
              <a:t> </a:t>
            </a:r>
            <a:r>
              <a:rPr lang="en-US" sz="1400" dirty="0" err="1" smtClean="0"/>
              <a:t>olishga</a:t>
            </a:r>
            <a:r>
              <a:rPr lang="en-US" sz="1400" dirty="0" smtClean="0"/>
              <a:t> </a:t>
            </a:r>
            <a:r>
              <a:rPr lang="en-US" sz="1400" dirty="0" err="1" smtClean="0"/>
              <a:t>qaratilgan</a:t>
            </a:r>
            <a:r>
              <a:rPr lang="en-US" sz="1400" dirty="0" smtClean="0"/>
              <a:t> </a:t>
            </a:r>
            <a:r>
              <a:rPr lang="en-US" sz="1400" dirty="0" err="1" smtClean="0"/>
              <a:t>harakat</a:t>
            </a:r>
            <a:endParaRPr lang="ru-RU" sz="1400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E4590A96-5ED5-488E-AB90-9E93A81434B5}"/>
              </a:ext>
            </a:extLst>
          </p:cNvPr>
          <p:cNvSpPr txBox="1"/>
          <p:nvPr/>
        </p:nvSpPr>
        <p:spPr>
          <a:xfrm>
            <a:off x="3788924" y="261212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400" dirty="0" err="1" smtClean="0"/>
              <a:t>Alternativ</a:t>
            </a:r>
            <a:r>
              <a:rPr lang="en-US" sz="1400" dirty="0" smtClean="0"/>
              <a:t> </a:t>
            </a:r>
            <a:r>
              <a:rPr lang="en-US" sz="1400" dirty="0" err="1" smtClean="0"/>
              <a:t>usullarni</a:t>
            </a:r>
            <a:r>
              <a:rPr lang="en-US" sz="1400" dirty="0" smtClean="0"/>
              <a:t> </a:t>
            </a:r>
            <a:r>
              <a:rPr lang="en-US" sz="1400" dirty="0" err="1" smtClean="0"/>
              <a:t>qidirish</a:t>
            </a:r>
            <a:endParaRPr lang="uz-Cyrl-UZ" sz="1400" dirty="0"/>
          </a:p>
          <a:p>
            <a:r>
              <a:rPr lang="uz-Cyrl-UZ" sz="1400" dirty="0"/>
              <a:t>     </a:t>
            </a:r>
            <a:r>
              <a:rPr lang="uz-Cyrl-UZ" sz="1400" dirty="0" smtClean="0"/>
              <a:t>(</a:t>
            </a:r>
            <a:r>
              <a:rPr lang="en-US" sz="1400" dirty="0" smtClean="0"/>
              <a:t>material </a:t>
            </a:r>
            <a:r>
              <a:rPr lang="en-US" sz="1400" dirty="0" err="1" smtClean="0"/>
              <a:t>mahsulot</a:t>
            </a:r>
            <a:r>
              <a:rPr lang="en-US" sz="1400" dirty="0" smtClean="0"/>
              <a:t> </a:t>
            </a:r>
            <a:r>
              <a:rPr lang="en-US" sz="1400" dirty="0" err="1" smtClean="0"/>
              <a:t>va</a:t>
            </a:r>
            <a:r>
              <a:rPr lang="en-US" sz="1400" dirty="0" smtClean="0"/>
              <a:t> </a:t>
            </a:r>
            <a:r>
              <a:rPr lang="en-US" sz="1400" dirty="0" err="1" smtClean="0"/>
              <a:t>sistema</a:t>
            </a:r>
            <a:r>
              <a:rPr lang="uz-Cyrl-UZ" sz="1400" dirty="0" smtClean="0"/>
              <a:t>)</a:t>
            </a:r>
            <a:endParaRPr lang="uz-Cyrl-UZ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270FC00D-B342-48B4-9566-1566BEBF6E41}"/>
              </a:ext>
            </a:extLst>
          </p:cNvPr>
          <p:cNvSpPr txBox="1"/>
          <p:nvPr/>
        </p:nvSpPr>
        <p:spPr>
          <a:xfrm>
            <a:off x="3788924" y="3130729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400" dirty="0" err="1" smtClean="0"/>
              <a:t>Tizimlashtirish</a:t>
            </a:r>
            <a:r>
              <a:rPr lang="en-US" sz="1400" dirty="0" smtClean="0"/>
              <a:t>, </a:t>
            </a:r>
            <a:r>
              <a:rPr lang="en-US" sz="1400" dirty="0" err="1" smtClean="0"/>
              <a:t>dasturlash</a:t>
            </a:r>
            <a:r>
              <a:rPr lang="en-US" sz="1400" dirty="0" smtClean="0"/>
              <a:t> </a:t>
            </a:r>
            <a:r>
              <a:rPr lang="en-US" sz="1400" dirty="0" err="1" smtClean="0"/>
              <a:t>va</a:t>
            </a:r>
            <a:r>
              <a:rPr lang="en-US" sz="1400" dirty="0" smtClean="0"/>
              <a:t> </a:t>
            </a:r>
            <a:r>
              <a:rPr lang="en-US" sz="1400" dirty="0" err="1" smtClean="0"/>
              <a:t>baholash</a:t>
            </a:r>
            <a:r>
              <a:rPr lang="en-US" sz="1400" dirty="0" smtClean="0"/>
              <a:t>,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 smtClean="0"/>
              <a:t>alternativ</a:t>
            </a:r>
            <a:r>
              <a:rPr lang="en-US" sz="1400" dirty="0" smtClean="0"/>
              <a:t> </a:t>
            </a:r>
            <a:r>
              <a:rPr lang="en-US" sz="1400" dirty="0" err="1" smtClean="0"/>
              <a:t>tanalsh</a:t>
            </a:r>
            <a:endParaRPr lang="uz-Cyrl-UZ" sz="1400" dirty="0"/>
          </a:p>
        </p:txBody>
      </p:sp>
    </p:spTree>
    <p:extLst>
      <p:ext uri="{BB962C8B-B14F-4D97-AF65-F5344CB8AC3E}">
        <p14:creationId xmlns:p14="http://schemas.microsoft.com/office/powerpoint/2010/main" val="212884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3" grpId="0" animBg="1"/>
      <p:bldP spid="14" grpId="0"/>
      <p:bldP spid="15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Nomoddiy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aktivlarni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b="1" dirty="0" err="1" smtClean="0">
                <a:solidFill>
                  <a:srgbClr val="FFFF00"/>
                </a:solidFill>
                <a:latin typeface="+mj-lt"/>
              </a:rPr>
              <a:t>dastlabki</a:t>
            </a:r>
            <a:r>
              <a:rPr lang="en-US" sz="2100" b="1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baholash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4" name="Slide Number Placeholder 13">
            <a:extLst>
              <a:ext uri="{FF2B5EF4-FFF2-40B4-BE49-F238E27FC236}">
                <a16:creationId xmlns="" xmlns:a16="http://schemas.microsoft.com/office/drawing/2014/main" id="{68A9A9D7-8C1B-4354-921B-10E5BF7470D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010400" y="4767263"/>
            <a:ext cx="2133600" cy="274637"/>
          </a:xfrm>
        </p:spPr>
        <p:txBody>
          <a:bodyPr/>
          <a:lstStyle/>
          <a:p>
            <a:fld id="{585A37CE-56CC-4263-A743-6EA01FAEC455}" type="slidenum">
              <a:rPr lang="en-US" smtClean="0"/>
              <a:t>17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856055" y="1197979"/>
            <a:ext cx="296299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/>
              <a:t>Tannarx</a:t>
            </a:r>
            <a:r>
              <a:rPr lang="en-US" sz="1350" b="1" dirty="0" smtClean="0"/>
              <a:t>/</a:t>
            </a:r>
            <a:r>
              <a:rPr lang="en-US" sz="1350" b="1" dirty="0" err="1" smtClean="0"/>
              <a:t>boshlang’ich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qiymati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bo’yicha</a:t>
            </a:r>
            <a:endParaRPr lang="ru-RU" sz="135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856054" y="1474978"/>
            <a:ext cx="1102488" cy="4261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392592" y="1474979"/>
            <a:ext cx="1067765" cy="3818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1995536" y="1901142"/>
            <a:ext cx="711926" cy="247451"/>
            <a:chOff x="2845909" y="2534856"/>
            <a:chExt cx="949235" cy="329934"/>
          </a:xfrm>
        </p:grpSpPr>
        <p:pic>
          <p:nvPicPr>
            <p:cNvPr id="16" name="Picture 4" descr="PNG Tick Png Transparent Tick Png.PNG Images. | Plus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5909" y="2534856"/>
              <a:ext cx="329934" cy="329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PNG Tick Png Transparent Tick Png.PNG Images. | Plus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5276" y="2534856"/>
              <a:ext cx="329934" cy="329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4" descr="PNG Tick Png Transparent Tick Png.PNG Images. | Plus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5210" y="2534856"/>
              <a:ext cx="329934" cy="329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5637805" y="1817599"/>
            <a:ext cx="1094612" cy="330994"/>
            <a:chOff x="7517073" y="2423465"/>
            <a:chExt cx="1459482" cy="441325"/>
          </a:xfrm>
        </p:grpSpPr>
        <p:pic>
          <p:nvPicPr>
            <p:cNvPr id="10242" name="Picture 2" descr="Free incorrect vector free vector download (4 Free vector) for ...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7073" y="2423467"/>
              <a:ext cx="441323" cy="441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Free incorrect vector free vector download (4 Free vector) for ...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4433" y="2423466"/>
              <a:ext cx="441323" cy="441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Free incorrect vector free vector download (4 Free vector) for ...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5232" y="2423465"/>
              <a:ext cx="441323" cy="441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TextBox 19"/>
          <p:cNvSpPr txBox="1"/>
          <p:nvPr/>
        </p:nvSpPr>
        <p:spPr>
          <a:xfrm>
            <a:off x="1073694" y="2282949"/>
            <a:ext cx="40429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- </a:t>
            </a:r>
            <a:r>
              <a:rPr lang="en-US" sz="1400" dirty="0" err="1"/>
              <a:t>Bevosita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nakladnoy</a:t>
            </a:r>
            <a:r>
              <a:rPr lang="en-US" sz="1400" dirty="0"/>
              <a:t> </a:t>
            </a:r>
            <a:r>
              <a:rPr lang="en-US" sz="1400" dirty="0" err="1"/>
              <a:t>xarajatlar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- </a:t>
            </a:r>
            <a:r>
              <a:rPr lang="en-US" sz="1400" dirty="0" err="1"/>
              <a:t>Tugallash</a:t>
            </a:r>
            <a:r>
              <a:rPr lang="en-US" sz="1400" dirty="0"/>
              <a:t> </a:t>
            </a:r>
            <a:r>
              <a:rPr lang="en-US" sz="1400" dirty="0" err="1"/>
              <a:t>imkonyati</a:t>
            </a:r>
            <a:r>
              <a:rPr lang="en-US" sz="1400" dirty="0"/>
              <a:t> </a:t>
            </a:r>
            <a:r>
              <a:rPr lang="en-US" sz="1400" dirty="0" err="1"/>
              <a:t>paydo</a:t>
            </a:r>
            <a:r>
              <a:rPr lang="en-US" sz="1400" dirty="0"/>
              <a:t> </a:t>
            </a:r>
            <a:r>
              <a:rPr lang="en-US" sz="1400" dirty="0" err="1"/>
              <a:t>bo‘lgan</a:t>
            </a:r>
            <a:r>
              <a:rPr lang="en-US" sz="1400" dirty="0"/>
              <a:t> </a:t>
            </a:r>
            <a:r>
              <a:rPr lang="en-US" sz="1400" dirty="0" err="1"/>
              <a:t>sanadan</a:t>
            </a:r>
            <a:r>
              <a:rPr lang="en-US" sz="1400" dirty="0"/>
              <a:t> </a:t>
            </a:r>
            <a:r>
              <a:rPr lang="en-US" sz="1400" dirty="0" err="1"/>
              <a:t>boshlab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- </a:t>
            </a:r>
            <a:r>
              <a:rPr lang="en-US" sz="1400" dirty="0" err="1"/>
              <a:t>Retrospektiv</a:t>
            </a:r>
            <a:r>
              <a:rPr lang="en-US" sz="1400" dirty="0"/>
              <a:t> tan </a:t>
            </a:r>
            <a:r>
              <a:rPr lang="en-US" sz="1400" dirty="0" err="1"/>
              <a:t>olishga</a:t>
            </a:r>
            <a:r>
              <a:rPr lang="en-US" sz="1400" dirty="0"/>
              <a:t> </a:t>
            </a:r>
            <a:r>
              <a:rPr lang="en-US" sz="1400" dirty="0" err="1"/>
              <a:t>yo‘l</a:t>
            </a:r>
            <a:r>
              <a:rPr lang="en-US" sz="1400" dirty="0"/>
              <a:t> </a:t>
            </a:r>
            <a:r>
              <a:rPr lang="en-US" sz="1400" dirty="0" err="1"/>
              <a:t>qo‘yilmaydi</a:t>
            </a:r>
            <a:endParaRPr lang="ru-RU" sz="1350" dirty="0"/>
          </a:p>
        </p:txBody>
      </p:sp>
      <p:pic>
        <p:nvPicPr>
          <p:cNvPr id="10244" name="Picture 4" descr="UNV59021 - Universal® Flat Wood Ruler w/Double Metal Edge, 12,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" t="39667" r="2591" b="39848"/>
          <a:stretch/>
        </p:blipFill>
        <p:spPr bwMode="auto">
          <a:xfrm>
            <a:off x="1235422" y="3357253"/>
            <a:ext cx="3241265" cy="70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Left Brace 24"/>
          <p:cNvSpPr/>
          <p:nvPr/>
        </p:nvSpPr>
        <p:spPr>
          <a:xfrm rot="5400000">
            <a:off x="2573536" y="1545718"/>
            <a:ext cx="565034" cy="324126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6" name="TextBox 25"/>
          <p:cNvSpPr txBox="1"/>
          <p:nvPr/>
        </p:nvSpPr>
        <p:spPr>
          <a:xfrm>
            <a:off x="1195169" y="3126612"/>
            <a:ext cx="31460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err="1"/>
              <a:t>Websayt</a:t>
            </a:r>
            <a:r>
              <a:rPr lang="en-US" sz="1200" dirty="0"/>
              <a:t> </a:t>
            </a:r>
            <a:r>
              <a:rPr lang="en-US" sz="1200" dirty="0" err="1"/>
              <a:t>yaratish-jami</a:t>
            </a:r>
            <a:r>
              <a:rPr lang="en-US" sz="1200" dirty="0"/>
              <a:t> </a:t>
            </a:r>
            <a:r>
              <a:rPr lang="en-US" sz="1200" dirty="0" err="1"/>
              <a:t>sarflar</a:t>
            </a:r>
            <a:r>
              <a:rPr lang="en-US" sz="1200" dirty="0"/>
              <a:t> 15 000 </a:t>
            </a:r>
            <a:r>
              <a:rPr lang="en-US" sz="1200" dirty="0" err="1"/>
              <a:t>ming</a:t>
            </a:r>
            <a:r>
              <a:rPr lang="en-US" sz="1200" dirty="0"/>
              <a:t> </a:t>
            </a:r>
            <a:r>
              <a:rPr lang="en-US" sz="1200" dirty="0" err="1"/>
              <a:t>so‘m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27" name="Right Brace 26"/>
          <p:cNvSpPr/>
          <p:nvPr/>
        </p:nvSpPr>
        <p:spPr>
          <a:xfrm rot="5400000">
            <a:off x="1594401" y="3698765"/>
            <a:ext cx="381808" cy="1099773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0" name="Right Brace 29"/>
          <p:cNvSpPr/>
          <p:nvPr/>
        </p:nvSpPr>
        <p:spPr>
          <a:xfrm rot="5400000">
            <a:off x="3215323" y="3189583"/>
            <a:ext cx="381808" cy="2118137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8" name="TextBox 27"/>
          <p:cNvSpPr txBox="1"/>
          <p:nvPr/>
        </p:nvSpPr>
        <p:spPr>
          <a:xfrm>
            <a:off x="1407675" y="4014945"/>
            <a:ext cx="96532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1350" dirty="0" smtClean="0"/>
              <a:t>3</a:t>
            </a:r>
            <a:r>
              <a:rPr lang="en-US" sz="1350" dirty="0" smtClean="0"/>
              <a:t> </a:t>
            </a:r>
            <a:r>
              <a:rPr lang="uz-Cyrl-UZ" sz="1350" dirty="0" smtClean="0"/>
              <a:t>000 </a:t>
            </a:r>
            <a:r>
              <a:rPr lang="en-US" sz="1350" dirty="0" err="1" smtClean="0"/>
              <a:t>ming</a:t>
            </a:r>
            <a:endParaRPr lang="ru-RU" sz="1350" dirty="0"/>
          </a:p>
        </p:txBody>
      </p:sp>
      <p:sp>
        <p:nvSpPr>
          <p:cNvPr id="32" name="TextBox 31"/>
          <p:cNvSpPr txBox="1"/>
          <p:nvPr/>
        </p:nvSpPr>
        <p:spPr>
          <a:xfrm>
            <a:off x="2942181" y="4015058"/>
            <a:ext cx="105349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1350" dirty="0"/>
              <a:t>12 000 </a:t>
            </a:r>
            <a:r>
              <a:rPr lang="en-US" sz="1350" dirty="0" err="1" smtClean="0"/>
              <a:t>ming</a:t>
            </a:r>
            <a:endParaRPr lang="ru-RU" sz="1350" dirty="0"/>
          </a:p>
        </p:txBody>
      </p:sp>
      <p:sp>
        <p:nvSpPr>
          <p:cNvPr id="29" name="TextBox 28"/>
          <p:cNvSpPr txBox="1"/>
          <p:nvPr/>
        </p:nvSpPr>
        <p:spPr>
          <a:xfrm>
            <a:off x="1236757" y="4439553"/>
            <a:ext cx="103733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 err="1" smtClean="0">
                <a:solidFill>
                  <a:srgbClr val="FF0000"/>
                </a:solidFill>
              </a:rPr>
              <a:t>Foyda</a:t>
            </a:r>
            <a:r>
              <a:rPr lang="en-US" sz="1350" dirty="0" smtClean="0">
                <a:solidFill>
                  <a:srgbClr val="FF0000"/>
                </a:solidFill>
              </a:rPr>
              <a:t>/</a:t>
            </a:r>
            <a:r>
              <a:rPr lang="en-US" sz="1350" dirty="0" err="1" smtClean="0">
                <a:solidFill>
                  <a:srgbClr val="FF0000"/>
                </a:solidFill>
              </a:rPr>
              <a:t>Zarar</a:t>
            </a:r>
            <a:endParaRPr lang="ru-RU" sz="135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785744" y="4484344"/>
            <a:ext cx="121315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>
                <a:solidFill>
                  <a:srgbClr val="00B050"/>
                </a:solidFill>
              </a:rPr>
              <a:t>Kapitalizatsiya</a:t>
            </a:r>
            <a:endParaRPr lang="ru-RU" sz="1350" b="1" dirty="0">
              <a:solidFill>
                <a:srgbClr val="00B050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2326511" y="4057749"/>
            <a:ext cx="11967" cy="703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514269" y="4741085"/>
            <a:ext cx="164654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>
                <a:solidFill>
                  <a:srgbClr val="002060"/>
                </a:solidFill>
              </a:rPr>
              <a:t>Tugallash</a:t>
            </a:r>
            <a:r>
              <a:rPr lang="en-US" sz="1350" b="1" dirty="0" smtClean="0">
                <a:solidFill>
                  <a:srgbClr val="002060"/>
                </a:solidFill>
              </a:rPr>
              <a:t> </a:t>
            </a:r>
            <a:r>
              <a:rPr lang="en-US" sz="1350" b="1" dirty="0" err="1" smtClean="0">
                <a:solidFill>
                  <a:srgbClr val="002060"/>
                </a:solidFill>
              </a:rPr>
              <a:t>imkoniyati</a:t>
            </a:r>
            <a:endParaRPr lang="ru-RU" sz="1350" b="1" dirty="0">
              <a:solidFill>
                <a:srgbClr val="00206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210341" y="2334190"/>
            <a:ext cx="27304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400" dirty="0"/>
              <a:t>start-</a:t>
            </a:r>
            <a:r>
              <a:rPr lang="en-US" sz="1400" dirty="0" err="1"/>
              <a:t>ap</a:t>
            </a:r>
            <a:r>
              <a:rPr lang="en-US" sz="1400" dirty="0"/>
              <a:t> </a:t>
            </a:r>
            <a:r>
              <a:rPr lang="en-US" sz="1400" dirty="0" err="1" smtClean="0"/>
              <a:t>xarajatlar</a:t>
            </a:r>
            <a:endParaRPr lang="en-US" sz="1400" dirty="0" smtClean="0"/>
          </a:p>
          <a:p>
            <a:pPr marL="214313" indent="-214313">
              <a:buFontTx/>
              <a:buChar char="-"/>
            </a:pPr>
            <a:r>
              <a:rPr lang="en-US" sz="1400" dirty="0" err="1" smtClean="0"/>
              <a:t>Traininglar</a:t>
            </a:r>
            <a:r>
              <a:rPr lang="en-US" sz="1400" dirty="0" smtClean="0"/>
              <a:t> </a:t>
            </a:r>
            <a:r>
              <a:rPr lang="en-US" sz="1400" dirty="0" err="1"/>
              <a:t>bo‘yicha</a:t>
            </a:r>
            <a:r>
              <a:rPr lang="en-US" sz="1400" dirty="0"/>
              <a:t> </a:t>
            </a:r>
            <a:r>
              <a:rPr lang="en-US" sz="1400" dirty="0" err="1" smtClean="0"/>
              <a:t>xarajatlar</a:t>
            </a:r>
            <a:endParaRPr lang="en-US" sz="1400" dirty="0" smtClean="0"/>
          </a:p>
          <a:p>
            <a:pPr marL="214313" indent="-214313">
              <a:buFontTx/>
              <a:buChar char="-"/>
            </a:pPr>
            <a:r>
              <a:rPr lang="en-US" sz="1400" dirty="0" err="1" smtClean="0"/>
              <a:t>Reklama</a:t>
            </a:r>
            <a:r>
              <a:rPr lang="en-US" sz="1400" dirty="0" smtClean="0"/>
              <a:t> </a:t>
            </a:r>
            <a:r>
              <a:rPr lang="en-US" sz="1400" dirty="0" err="1" smtClean="0"/>
              <a:t>xarajatlari</a:t>
            </a:r>
            <a:endParaRPr lang="en-US" sz="1400" dirty="0" smtClean="0"/>
          </a:p>
          <a:p>
            <a:pPr marL="214313" indent="-214313">
              <a:buFontTx/>
              <a:buChar char="-"/>
            </a:pPr>
            <a:r>
              <a:rPr lang="en-US" sz="1400" dirty="0" err="1" smtClean="0"/>
              <a:t>Biznesni</a:t>
            </a:r>
            <a:r>
              <a:rPr lang="en-US" sz="1400" dirty="0" smtClean="0"/>
              <a:t> </a:t>
            </a:r>
            <a:r>
              <a:rPr lang="en-US" sz="1400" dirty="0" err="1"/>
              <a:t>boshqa</a:t>
            </a:r>
            <a:r>
              <a:rPr lang="en-US" sz="1400" dirty="0"/>
              <a:t> </a:t>
            </a:r>
            <a:r>
              <a:rPr lang="en-US" sz="1400" dirty="0" err="1"/>
              <a:t>joyga</a:t>
            </a:r>
            <a:r>
              <a:rPr lang="en-US" sz="1400" dirty="0"/>
              <a:t> </a:t>
            </a:r>
            <a:r>
              <a:rPr lang="en-US" sz="1400" dirty="0" err="1"/>
              <a:t>ko‘chirish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8779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5" grpId="0" animBg="1"/>
      <p:bldP spid="26" grpId="0"/>
      <p:bldP spid="27" grpId="0" animBg="1"/>
      <p:bldP spid="30" grpId="0" animBg="1"/>
      <p:bldP spid="28" grpId="0"/>
      <p:bldP spid="32" grpId="0"/>
      <p:bldP spid="29" grpId="0"/>
      <p:bldP spid="34" grpId="0"/>
      <p:bldP spid="39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0">
            <a:extLst>
              <a:ext uri="{FF2B5EF4-FFF2-40B4-BE49-F238E27FC236}">
                <a16:creationId xmlns="" xmlns:a16="http://schemas.microsoft.com/office/drawing/2014/main" id="{6E42595B-C14E-46BD-8174-75B119EE9B8C}"/>
              </a:ext>
            </a:extLst>
          </p:cNvPr>
          <p:cNvSpPr txBox="1">
            <a:spLocks/>
          </p:cNvSpPr>
          <p:nvPr/>
        </p:nvSpPr>
        <p:spPr>
          <a:xfrm>
            <a:off x="368030" y="177397"/>
            <a:ext cx="4924050" cy="1210704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Nomoddiy</a:t>
            </a:r>
            <a:r>
              <a:rPr lang="en-US" altLang="ko-KR" sz="30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aktivlarni</a:t>
            </a:r>
            <a:r>
              <a:rPr lang="en-US" altLang="ko-KR" sz="30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qayta</a:t>
            </a:r>
            <a:r>
              <a:rPr lang="en-US" altLang="ko-KR" sz="30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3000" b="1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baholash</a:t>
            </a:r>
            <a:endParaRPr lang="en-US" altLang="ko-KR" sz="30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E5E4404-2116-4638-BD0E-5CFCF4C55CBD}"/>
              </a:ext>
            </a:extLst>
          </p:cNvPr>
          <p:cNvSpPr txBox="1"/>
          <p:nvPr/>
        </p:nvSpPr>
        <p:spPr>
          <a:xfrm>
            <a:off x="5148064" y="2355726"/>
            <a:ext cx="4239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Dastlabki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baholash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modeli</a:t>
            </a:r>
            <a:endParaRPr lang="uz-Cyrl-UZ" altLang="ko-KR" sz="1400" dirty="0">
              <a:solidFill>
                <a:schemeClr val="bg1"/>
              </a:solidFill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Qayta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baholash</a:t>
            </a:r>
            <a:r>
              <a:rPr lang="en-US" altLang="ko-KR" sz="1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400" dirty="0" err="1" smtClean="0">
                <a:solidFill>
                  <a:schemeClr val="bg1"/>
                </a:solidFill>
                <a:cs typeface="Arial" pitchFamily="34" charset="0"/>
              </a:rPr>
              <a:t>modeli</a:t>
            </a:r>
            <a:endParaRPr lang="uz-Cyrl-UZ" altLang="ko-KR" sz="14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5202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</a:rPr>
              <a:t>Nomoddiy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</a:rPr>
              <a:t>aktivlarni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</a:rPr>
              <a:t>keyingi</a:t>
            </a:r>
            <a:r>
              <a:rPr lang="en-US" sz="2100" dirty="0" smtClean="0">
                <a:solidFill>
                  <a:schemeClr val="bg1"/>
                </a:solidFill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</a:rPr>
              <a:t>baholash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282543" y="542926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29640" y="1470660"/>
            <a:ext cx="2338862" cy="2887980"/>
            <a:chOff x="1239519" y="1960880"/>
            <a:chExt cx="3118483" cy="3850640"/>
          </a:xfrm>
        </p:grpSpPr>
        <p:sp>
          <p:nvSpPr>
            <p:cNvPr id="13" name="Rounded Rectangle 12"/>
            <p:cNvSpPr/>
            <p:nvPr/>
          </p:nvSpPr>
          <p:spPr>
            <a:xfrm>
              <a:off x="1239519" y="1960880"/>
              <a:ext cx="3118483" cy="47752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 smtClean="0">
                  <a:solidFill>
                    <a:srgbClr val="FFFF00"/>
                  </a:solidFill>
                </a:rPr>
                <a:t>Dastlabki</a:t>
              </a:r>
              <a:r>
                <a:rPr lang="en-US" sz="1350" b="1" dirty="0" smtClean="0">
                  <a:solidFill>
                    <a:srgbClr val="FFFF00"/>
                  </a:solidFill>
                </a:rPr>
                <a:t> </a:t>
              </a:r>
              <a:r>
                <a:rPr lang="en-US" sz="1350" b="1" dirty="0" err="1" smtClean="0">
                  <a:solidFill>
                    <a:srgbClr val="FFFF00"/>
                  </a:solidFill>
                </a:rPr>
                <a:t>qiymat</a:t>
              </a:r>
              <a:r>
                <a:rPr lang="en-US" sz="1350" b="1" dirty="0" smtClean="0">
                  <a:solidFill>
                    <a:srgbClr val="FFFF00"/>
                  </a:solidFill>
                </a:rPr>
                <a:t> </a:t>
              </a:r>
              <a:r>
                <a:rPr lang="en-US" sz="1350" b="1" dirty="0" err="1" smtClean="0">
                  <a:solidFill>
                    <a:srgbClr val="FFFF00"/>
                  </a:solidFill>
                </a:rPr>
                <a:t>modeli</a:t>
              </a:r>
              <a:endParaRPr lang="ru-RU" sz="1350" b="1" dirty="0">
                <a:solidFill>
                  <a:srgbClr val="FFFF00"/>
                </a:solidFill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>
              <a:off x="2357120" y="2580640"/>
              <a:ext cx="762000" cy="77216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569720" y="3423920"/>
              <a:ext cx="2336800" cy="46736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 smtClean="0">
                  <a:solidFill>
                    <a:srgbClr val="FFFF00"/>
                  </a:solidFill>
                </a:rPr>
                <a:t>Dastlabki</a:t>
              </a:r>
              <a:r>
                <a:rPr lang="en-US" sz="1350" b="1" dirty="0" smtClean="0">
                  <a:solidFill>
                    <a:srgbClr val="FFFF00"/>
                  </a:solidFill>
                </a:rPr>
                <a:t> </a:t>
              </a:r>
              <a:r>
                <a:rPr lang="en-US" sz="1350" b="1" dirty="0" err="1" smtClean="0">
                  <a:solidFill>
                    <a:srgbClr val="FFFF00"/>
                  </a:solidFill>
                </a:rPr>
                <a:t>qiymati</a:t>
              </a:r>
              <a:endParaRPr lang="ru-RU" sz="1350" b="1" dirty="0">
                <a:solidFill>
                  <a:srgbClr val="FFFF00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1569720" y="4338320"/>
              <a:ext cx="2336800" cy="46736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 smtClean="0">
                  <a:solidFill>
                    <a:srgbClr val="FFFF00"/>
                  </a:solidFill>
                </a:rPr>
                <a:t>Jamg’arilgan</a:t>
              </a:r>
              <a:r>
                <a:rPr lang="en-US" sz="1350" b="1" dirty="0">
                  <a:solidFill>
                    <a:srgbClr val="FFFF00"/>
                  </a:solidFill>
                </a:rPr>
                <a:t/>
              </a:r>
              <a:br>
                <a:rPr lang="en-US" sz="1350" b="1" dirty="0">
                  <a:solidFill>
                    <a:srgbClr val="FFFF00"/>
                  </a:solidFill>
                </a:rPr>
              </a:br>
              <a:r>
                <a:rPr lang="en-US" sz="1350" b="1" dirty="0" err="1" smtClean="0">
                  <a:solidFill>
                    <a:srgbClr val="FFFF00"/>
                  </a:solidFill>
                </a:rPr>
                <a:t>amortizatsiya</a:t>
              </a:r>
              <a:endParaRPr lang="ru-RU" sz="1350" b="1" dirty="0">
                <a:solidFill>
                  <a:srgbClr val="FFFF00"/>
                </a:solidFill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1569720" y="5252720"/>
              <a:ext cx="2336800" cy="5588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 smtClean="0">
                  <a:solidFill>
                    <a:srgbClr val="FFFF00"/>
                  </a:solidFill>
                </a:rPr>
                <a:t>Jamg’arilgan</a:t>
              </a:r>
              <a:r>
                <a:rPr lang="en-US" sz="1350" b="1" dirty="0">
                  <a:solidFill>
                    <a:srgbClr val="FFFF00"/>
                  </a:solidFill>
                </a:rPr>
                <a:t/>
              </a:r>
              <a:br>
                <a:rPr lang="en-US" sz="1350" b="1" dirty="0">
                  <a:solidFill>
                    <a:srgbClr val="FFFF00"/>
                  </a:solidFill>
                </a:rPr>
              </a:br>
              <a:r>
                <a:rPr lang="en-US" sz="1350" b="1" dirty="0" err="1" smtClean="0">
                  <a:solidFill>
                    <a:srgbClr val="FFFF00"/>
                  </a:solidFill>
                </a:rPr>
                <a:t>qadrsizlarnish</a:t>
              </a:r>
              <a:endParaRPr lang="ru-RU" sz="1350" b="1" dirty="0">
                <a:solidFill>
                  <a:srgbClr val="FFFF00"/>
                </a:solidFill>
              </a:endParaRPr>
            </a:p>
          </p:txBody>
        </p:sp>
        <p:sp>
          <p:nvSpPr>
            <p:cNvPr id="19" name="Minus 18"/>
            <p:cNvSpPr/>
            <p:nvPr/>
          </p:nvSpPr>
          <p:spPr>
            <a:xfrm>
              <a:off x="2194560" y="4907280"/>
              <a:ext cx="924560" cy="345440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0" name="Minus 19"/>
            <p:cNvSpPr/>
            <p:nvPr/>
          </p:nvSpPr>
          <p:spPr>
            <a:xfrm>
              <a:off x="2194560" y="3976964"/>
              <a:ext cx="924560" cy="345440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358596" y="1502062"/>
            <a:ext cx="2312024" cy="2925158"/>
            <a:chOff x="7144795" y="2002750"/>
            <a:chExt cx="3082698" cy="3900210"/>
          </a:xfrm>
        </p:grpSpPr>
        <p:sp>
          <p:nvSpPr>
            <p:cNvPr id="23" name="Down Arrow 22"/>
            <p:cNvSpPr/>
            <p:nvPr/>
          </p:nvSpPr>
          <p:spPr>
            <a:xfrm>
              <a:off x="8351520" y="2634257"/>
              <a:ext cx="762000" cy="772160"/>
            </a:xfrm>
            <a:prstGeom prst="down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7373256" y="3493690"/>
              <a:ext cx="2542901" cy="467360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 smtClean="0">
                  <a:solidFill>
                    <a:srgbClr val="002060"/>
                  </a:solidFill>
                </a:rPr>
                <a:t>Haqqoniy</a:t>
              </a:r>
              <a:r>
                <a:rPr lang="en-US" sz="1350" b="1" dirty="0" smtClean="0">
                  <a:solidFill>
                    <a:srgbClr val="002060"/>
                  </a:solidFill>
                </a:rPr>
                <a:t> </a:t>
              </a:r>
              <a:r>
                <a:rPr lang="en-US" sz="1350" b="1" dirty="0" err="1" smtClean="0">
                  <a:solidFill>
                    <a:srgbClr val="002060"/>
                  </a:solidFill>
                </a:rPr>
                <a:t>qiymat</a:t>
              </a:r>
              <a:endParaRPr lang="ru-RU" sz="135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7144795" y="2002750"/>
              <a:ext cx="3082698" cy="3900210"/>
              <a:chOff x="7144795" y="2002750"/>
              <a:chExt cx="3082698" cy="3900210"/>
            </a:xfrm>
          </p:grpSpPr>
          <p:sp>
            <p:nvSpPr>
              <p:cNvPr id="26" name="Rounded Rectangle 25"/>
              <p:cNvSpPr/>
              <p:nvPr/>
            </p:nvSpPr>
            <p:spPr>
              <a:xfrm>
                <a:off x="7380513" y="4338319"/>
                <a:ext cx="2535645" cy="641905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b="1" dirty="0" err="1" smtClean="0">
                    <a:solidFill>
                      <a:srgbClr val="002060"/>
                    </a:solidFill>
                  </a:rPr>
                  <a:t>Keyingi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jamg’arilgan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br>
                  <a:rPr lang="en-US" sz="1350" b="1" dirty="0" smtClean="0">
                    <a:solidFill>
                      <a:srgbClr val="002060"/>
                    </a:solidFill>
                  </a:rPr>
                </a:br>
                <a:r>
                  <a:rPr lang="en-US" sz="1350" b="1" dirty="0" err="1" smtClean="0">
                    <a:solidFill>
                      <a:srgbClr val="002060"/>
                    </a:solidFill>
                  </a:rPr>
                  <a:t>amortizatsiya</a:t>
                </a:r>
                <a:endParaRPr lang="ru-RU" sz="135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" name="Rounded Rectangle 26"/>
              <p:cNvSpPr/>
              <p:nvPr/>
            </p:nvSpPr>
            <p:spPr>
              <a:xfrm>
                <a:off x="7373256" y="5278040"/>
                <a:ext cx="2542903" cy="624920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b="1" dirty="0" err="1" smtClean="0">
                    <a:solidFill>
                      <a:srgbClr val="002060"/>
                    </a:solidFill>
                  </a:rPr>
                  <a:t>Keyingi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jamg’arilgan</a:t>
                </a:r>
                <a:r>
                  <a:rPr lang="en-US" sz="1350" b="1" dirty="0">
                    <a:solidFill>
                      <a:srgbClr val="002060"/>
                    </a:solidFill>
                  </a:rPr>
                  <a:t/>
                </a:r>
                <a:br>
                  <a:rPr lang="en-US" sz="1350" b="1" dirty="0">
                    <a:solidFill>
                      <a:srgbClr val="002060"/>
                    </a:solidFill>
                  </a:rPr>
                </a:br>
                <a:r>
                  <a:rPr lang="en-US" sz="1350" b="1" dirty="0" err="1" smtClean="0">
                    <a:solidFill>
                      <a:srgbClr val="002060"/>
                    </a:solidFill>
                  </a:rPr>
                  <a:t>qadrsizlanish</a:t>
                </a:r>
                <a:endParaRPr lang="ru-RU" sz="135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8" name="Minus 27"/>
              <p:cNvSpPr/>
              <p:nvPr/>
            </p:nvSpPr>
            <p:spPr>
              <a:xfrm>
                <a:off x="8270240" y="3976964"/>
                <a:ext cx="924560" cy="345440"/>
              </a:xfrm>
              <a:prstGeom prst="mathMinus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29" name="Minus 28"/>
              <p:cNvSpPr/>
              <p:nvPr/>
            </p:nvSpPr>
            <p:spPr>
              <a:xfrm>
                <a:off x="8296502" y="4984014"/>
                <a:ext cx="924560" cy="345440"/>
              </a:xfrm>
              <a:prstGeom prst="mathMinus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30" name="Rounded Rectangle 29"/>
              <p:cNvSpPr/>
              <p:nvPr/>
            </p:nvSpPr>
            <p:spPr>
              <a:xfrm>
                <a:off x="7144795" y="2002750"/>
                <a:ext cx="3082698" cy="477520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b="1" dirty="0" err="1" smtClean="0">
                    <a:solidFill>
                      <a:srgbClr val="002060"/>
                    </a:solidFill>
                  </a:rPr>
                  <a:t>Qayta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baholash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modeli</a:t>
                </a:r>
                <a:endParaRPr lang="ru-RU" sz="1350" b="1" dirty="0">
                  <a:solidFill>
                    <a:srgbClr val="002060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5436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Nomoddiy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aktivlarni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qayta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baholash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modeli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282543" y="542926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54830" y="1241028"/>
            <a:ext cx="8199074" cy="494939"/>
            <a:chOff x="739773" y="1731245"/>
            <a:chExt cx="10932098" cy="659918"/>
          </a:xfrm>
        </p:grpSpPr>
        <p:sp>
          <p:nvSpPr>
            <p:cNvPr id="13" name="Rounded Rectangle 12"/>
            <p:cNvSpPr/>
            <p:nvPr/>
          </p:nvSpPr>
          <p:spPr>
            <a:xfrm>
              <a:off x="3679797" y="1731246"/>
              <a:ext cx="2099365" cy="641905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 err="1" smtClean="0">
                  <a:solidFill>
                    <a:srgbClr val="002060"/>
                  </a:solidFill>
                </a:rPr>
                <a:t>Baholash</a:t>
              </a:r>
              <a:r>
                <a:rPr lang="en-US" sz="1350" b="1" dirty="0" smtClean="0">
                  <a:solidFill>
                    <a:srgbClr val="002060"/>
                  </a:solidFill>
                </a:rPr>
                <a:t> </a:t>
              </a:r>
              <a:r>
                <a:rPr lang="en-US" sz="1350" b="1" dirty="0" err="1" smtClean="0">
                  <a:solidFill>
                    <a:srgbClr val="002060"/>
                  </a:solidFill>
                </a:rPr>
                <a:t>kuniga</a:t>
              </a:r>
              <a:r>
                <a:rPr lang="en-US" sz="1350" b="1" dirty="0" smtClean="0">
                  <a:solidFill>
                    <a:srgbClr val="002060"/>
                  </a:solidFill>
                </a:rPr>
                <a:t> </a:t>
              </a:r>
              <a:br>
                <a:rPr lang="en-US" sz="1350" b="1" dirty="0" smtClean="0">
                  <a:solidFill>
                    <a:srgbClr val="002060"/>
                  </a:solidFill>
                </a:rPr>
              </a:br>
              <a:r>
                <a:rPr lang="en-US" sz="1350" b="1" dirty="0" err="1" smtClean="0">
                  <a:solidFill>
                    <a:srgbClr val="002060"/>
                  </a:solidFill>
                </a:rPr>
                <a:t>haqqoniy</a:t>
              </a:r>
              <a:r>
                <a:rPr lang="en-US" sz="1350" b="1" dirty="0" smtClean="0">
                  <a:solidFill>
                    <a:srgbClr val="002060"/>
                  </a:solidFill>
                </a:rPr>
                <a:t> </a:t>
              </a:r>
              <a:r>
                <a:rPr lang="en-US" sz="1350" b="1" dirty="0" err="1" smtClean="0">
                  <a:solidFill>
                    <a:srgbClr val="002060"/>
                  </a:solidFill>
                </a:rPr>
                <a:t>qiymat</a:t>
              </a:r>
              <a:endParaRPr lang="ru-RU" sz="1350" b="1" dirty="0">
                <a:solidFill>
                  <a:srgbClr val="FFFF00"/>
                </a:solidFill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739773" y="1731245"/>
              <a:ext cx="10932098" cy="659918"/>
              <a:chOff x="739773" y="1731245"/>
              <a:chExt cx="10932098" cy="659918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6302188" y="1731245"/>
                <a:ext cx="2303754" cy="641905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b="1" dirty="0" err="1" smtClean="0">
                    <a:solidFill>
                      <a:srgbClr val="002060"/>
                    </a:solidFill>
                  </a:rPr>
                  <a:t>Keyingi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jamg’arilgan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amortizatsiya</a:t>
                </a:r>
                <a:endParaRPr lang="ru-RU" sz="135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7" name="Rounded Rectangle 16"/>
              <p:cNvSpPr/>
              <p:nvPr/>
            </p:nvSpPr>
            <p:spPr>
              <a:xfrm>
                <a:off x="9128968" y="1731245"/>
                <a:ext cx="2542903" cy="659918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b="1" dirty="0" err="1" smtClean="0">
                    <a:solidFill>
                      <a:srgbClr val="002060"/>
                    </a:solidFill>
                  </a:rPr>
                  <a:t>Keyingi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jamg’arilgan</a:t>
                </a:r>
                <a:r>
                  <a:rPr lang="en-US" sz="1350" b="1" dirty="0">
                    <a:solidFill>
                      <a:srgbClr val="002060"/>
                    </a:solidFill>
                  </a:rPr>
                  <a:t/>
                </a:r>
                <a:br>
                  <a:rPr lang="en-US" sz="1350" b="1" dirty="0">
                    <a:solidFill>
                      <a:srgbClr val="002060"/>
                    </a:solidFill>
                  </a:rPr>
                </a:br>
                <a:r>
                  <a:rPr lang="en-US" sz="1350" b="1" dirty="0" err="1" smtClean="0">
                    <a:solidFill>
                      <a:srgbClr val="002060"/>
                    </a:solidFill>
                  </a:rPr>
                  <a:t>qadrsizlanish</a:t>
                </a:r>
                <a:endParaRPr lang="ru-RU" sz="135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8" name="Minus 17"/>
              <p:cNvSpPr/>
              <p:nvPr/>
            </p:nvSpPr>
            <p:spPr>
              <a:xfrm>
                <a:off x="5779162" y="1888483"/>
                <a:ext cx="481221" cy="345440"/>
              </a:xfrm>
              <a:prstGeom prst="mathMinus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19" name="Minus 18"/>
              <p:cNvSpPr/>
              <p:nvPr/>
            </p:nvSpPr>
            <p:spPr>
              <a:xfrm>
                <a:off x="8605942" y="1879478"/>
                <a:ext cx="530284" cy="345440"/>
              </a:xfrm>
              <a:prstGeom prst="mathMinus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350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739773" y="1731247"/>
                <a:ext cx="2172076" cy="641905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350" b="1" dirty="0" err="1" smtClean="0">
                    <a:solidFill>
                      <a:srgbClr val="002060"/>
                    </a:solidFill>
                  </a:rPr>
                  <a:t>Qayta</a:t>
                </a:r>
                <a:r>
                  <a:rPr lang="en-US" sz="135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US" sz="1350" b="1" dirty="0" err="1" smtClean="0">
                    <a:solidFill>
                      <a:srgbClr val="002060"/>
                    </a:solidFill>
                  </a:rPr>
                  <a:t>baholash</a:t>
                </a:r>
                <a:r>
                  <a:rPr lang="en-US" sz="1350" b="1" dirty="0">
                    <a:solidFill>
                      <a:srgbClr val="002060"/>
                    </a:solidFill>
                  </a:rPr>
                  <a:t/>
                </a:r>
                <a:br>
                  <a:rPr lang="en-US" sz="1350" b="1" dirty="0">
                    <a:solidFill>
                      <a:srgbClr val="002060"/>
                    </a:solidFill>
                  </a:rPr>
                </a:br>
                <a:r>
                  <a:rPr lang="en-US" sz="1350" b="1" dirty="0" err="1" smtClean="0">
                    <a:solidFill>
                      <a:srgbClr val="002060"/>
                    </a:solidFill>
                  </a:rPr>
                  <a:t>modeli</a:t>
                </a:r>
                <a:endParaRPr lang="ru-RU" sz="135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21" name="Equal 20"/>
          <p:cNvSpPr/>
          <p:nvPr/>
        </p:nvSpPr>
        <p:spPr>
          <a:xfrm>
            <a:off x="2300340" y="1334243"/>
            <a:ext cx="383241" cy="30850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pic>
        <p:nvPicPr>
          <p:cNvPr id="23" name="Picture 4" descr="PNG Tick Png Transparent Tick Png.PNG Images. | Plus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" y="2243262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PNG Tick Png Transparent Tick Png.PNG Images. | Plus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66" y="2647938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PNG Tick Png Transparent Tick Png.PNG Images. | Plus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69" y="3052614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69359" y="2240527"/>
            <a:ext cx="3968843" cy="17697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 err="1" smtClean="0"/>
              <a:t>Yetarlicha</a:t>
            </a:r>
            <a:r>
              <a:rPr lang="en-US" sz="1350" dirty="0" smtClean="0"/>
              <a:t> </a:t>
            </a:r>
            <a:r>
              <a:rPr lang="en-US" sz="1350" dirty="0" err="1" smtClean="0"/>
              <a:t>tez</a:t>
            </a:r>
            <a:r>
              <a:rPr lang="en-US" sz="1350" dirty="0" smtClean="0"/>
              <a:t> </a:t>
            </a:r>
            <a:r>
              <a:rPr lang="en-US" sz="1350" dirty="0" err="1" smtClean="0"/>
              <a:t>qayta</a:t>
            </a:r>
            <a:r>
              <a:rPr lang="en-US" sz="1350" dirty="0" smtClean="0"/>
              <a:t> </a:t>
            </a:r>
            <a:r>
              <a:rPr lang="en-US" sz="1350" dirty="0" err="1" smtClean="0"/>
              <a:t>baholash</a:t>
            </a:r>
            <a:endParaRPr lang="uz-Cyrl-UZ" sz="1350" dirty="0"/>
          </a:p>
          <a:p>
            <a:endParaRPr lang="uz-Cyrl-UZ" sz="1350" dirty="0"/>
          </a:p>
          <a:p>
            <a:r>
              <a:rPr lang="en-US" sz="1350" dirty="0" err="1" smtClean="0"/>
              <a:t>Nomoddiy</a:t>
            </a:r>
            <a:r>
              <a:rPr lang="en-US" sz="1350" dirty="0" smtClean="0"/>
              <a:t> </a:t>
            </a:r>
            <a:r>
              <a:rPr lang="en-US" sz="1350" dirty="0" err="1" smtClean="0"/>
              <a:t>aktivlar</a:t>
            </a:r>
            <a:r>
              <a:rPr lang="en-US" sz="1350" dirty="0" smtClean="0"/>
              <a:t> </a:t>
            </a:r>
            <a:r>
              <a:rPr lang="en-US" sz="1350" dirty="0" err="1" smtClean="0"/>
              <a:t>guruhini</a:t>
            </a:r>
            <a:r>
              <a:rPr lang="en-US" sz="1350" dirty="0" smtClean="0"/>
              <a:t> </a:t>
            </a:r>
            <a:r>
              <a:rPr lang="en-US" sz="1350" dirty="0" err="1" smtClean="0"/>
              <a:t>bir</a:t>
            </a:r>
            <a:r>
              <a:rPr lang="en-US" sz="1350" dirty="0" smtClean="0"/>
              <a:t> </a:t>
            </a:r>
            <a:r>
              <a:rPr lang="en-US" sz="1350" dirty="0" err="1" smtClean="0"/>
              <a:t>sanaga</a:t>
            </a:r>
            <a:r>
              <a:rPr lang="en-US" sz="1350" dirty="0" smtClean="0"/>
              <a:t> </a:t>
            </a:r>
            <a:r>
              <a:rPr lang="en-US" sz="1350" dirty="0" err="1" smtClean="0"/>
              <a:t>qayta</a:t>
            </a:r>
            <a:r>
              <a:rPr lang="en-US" sz="1350" dirty="0" smtClean="0"/>
              <a:t> </a:t>
            </a:r>
            <a:r>
              <a:rPr lang="en-US" sz="1350" dirty="0" err="1" smtClean="0"/>
              <a:t>baholash</a:t>
            </a:r>
            <a:endParaRPr lang="uz-Cyrl-UZ" sz="1350" dirty="0"/>
          </a:p>
          <a:p>
            <a:endParaRPr lang="uz-Cyrl-UZ" sz="1350" dirty="0"/>
          </a:p>
          <a:p>
            <a:r>
              <a:rPr lang="en-US" sz="1350" dirty="0" err="1" smtClean="0"/>
              <a:t>Aktiv</a:t>
            </a:r>
            <a:r>
              <a:rPr lang="en-US" sz="1350" dirty="0" smtClean="0"/>
              <a:t> </a:t>
            </a:r>
            <a:r>
              <a:rPr lang="en-US" sz="1350" dirty="0" err="1" smtClean="0"/>
              <a:t>bozorning</a:t>
            </a:r>
            <a:r>
              <a:rPr lang="en-US" sz="1350" dirty="0" smtClean="0"/>
              <a:t> </a:t>
            </a:r>
            <a:r>
              <a:rPr lang="en-US" sz="1350" dirty="0" err="1" smtClean="0"/>
              <a:t>mavjud</a:t>
            </a:r>
            <a:r>
              <a:rPr lang="en-US" sz="1350" dirty="0" smtClean="0"/>
              <a:t> </a:t>
            </a:r>
            <a:r>
              <a:rPr lang="en-US" sz="1350" dirty="0" err="1" smtClean="0"/>
              <a:t>bo’lishi</a:t>
            </a:r>
            <a:endParaRPr lang="uz-Cyrl-UZ" sz="1350" dirty="0"/>
          </a:p>
          <a:p>
            <a:endParaRPr lang="uz-Cyrl-UZ" sz="1350" dirty="0"/>
          </a:p>
          <a:p>
            <a:r>
              <a:rPr lang="en-US" sz="1350" dirty="0" err="1"/>
              <a:t>Brendlar</a:t>
            </a:r>
            <a:r>
              <a:rPr lang="en-US" sz="1350" dirty="0"/>
              <a:t>, </a:t>
            </a:r>
            <a:r>
              <a:rPr lang="en-US" sz="1350" dirty="0" err="1"/>
              <a:t>mualliflik</a:t>
            </a:r>
            <a:r>
              <a:rPr lang="en-US" sz="1350" dirty="0"/>
              <a:t> </a:t>
            </a:r>
            <a:r>
              <a:rPr lang="en-US" sz="1350" dirty="0" err="1"/>
              <a:t>h</a:t>
            </a:r>
            <a:r>
              <a:rPr lang="en-US" sz="1350" dirty="0" err="1" smtClean="0"/>
              <a:t>uquqi</a:t>
            </a:r>
            <a:r>
              <a:rPr lang="en-US" sz="1350" dirty="0"/>
              <a:t>, </a:t>
            </a:r>
            <a:r>
              <a:rPr lang="en-US" sz="1350" dirty="0" err="1"/>
              <a:t>patentlar</a:t>
            </a:r>
            <a:r>
              <a:rPr lang="en-US" sz="1350" dirty="0"/>
              <a:t> </a:t>
            </a:r>
            <a:r>
              <a:rPr lang="en-US" sz="1350" dirty="0" err="1"/>
              <a:t>va</a:t>
            </a:r>
            <a:r>
              <a:rPr lang="en-US" sz="1350" dirty="0"/>
              <a:t/>
            </a:r>
            <a:br>
              <a:rPr lang="en-US" sz="1350" dirty="0"/>
            </a:br>
            <a:r>
              <a:rPr lang="en-US" sz="1350" dirty="0" err="1"/>
              <a:t>savdo</a:t>
            </a:r>
            <a:r>
              <a:rPr lang="en-US" sz="1350" dirty="0"/>
              <a:t> </a:t>
            </a:r>
            <a:r>
              <a:rPr lang="en-US" sz="1350" dirty="0" err="1"/>
              <a:t>beligalari</a:t>
            </a:r>
            <a:r>
              <a:rPr lang="en-US" sz="1350" dirty="0"/>
              <a:t> </a:t>
            </a:r>
            <a:r>
              <a:rPr lang="en-US" sz="1350" dirty="0" err="1"/>
              <a:t>uchun</a:t>
            </a:r>
            <a:r>
              <a:rPr lang="en-US" sz="1350" dirty="0"/>
              <a:t> </a:t>
            </a:r>
            <a:r>
              <a:rPr lang="en-US" sz="1350" dirty="0" err="1"/>
              <a:t>aktiv</a:t>
            </a:r>
            <a:r>
              <a:rPr lang="en-US" sz="1350" dirty="0"/>
              <a:t> </a:t>
            </a:r>
            <a:r>
              <a:rPr lang="en-US" sz="1350" dirty="0" err="1"/>
              <a:t>bozor</a:t>
            </a:r>
            <a:r>
              <a:rPr lang="en-US" sz="1350" dirty="0"/>
              <a:t> yuk</a:t>
            </a:r>
            <a:endParaRPr lang="ru-RU" sz="1350" dirty="0"/>
          </a:p>
        </p:txBody>
      </p:sp>
      <p:pic>
        <p:nvPicPr>
          <p:cNvPr id="26" name="Picture 4" descr="PNG Tick Png Transparent Tick Png.PNG Images. | Plus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96" y="3551528"/>
            <a:ext cx="382787" cy="38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99228" y="3481311"/>
            <a:ext cx="294965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b="1" dirty="0" err="1">
                <a:solidFill>
                  <a:srgbClr val="FF0000"/>
                </a:solidFill>
              </a:rPr>
              <a:t>Shuning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uchun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ularga</a:t>
            </a:r>
            <a:r>
              <a:rPr lang="en-US" sz="1350" b="1" dirty="0">
                <a:solidFill>
                  <a:srgbClr val="FF0000"/>
                </a:solidFill>
              </a:rPr>
              <a:t/>
            </a:r>
            <a:br>
              <a:rPr lang="en-US" sz="1350" b="1" dirty="0">
                <a:solidFill>
                  <a:srgbClr val="FF0000"/>
                </a:solidFill>
              </a:rPr>
            </a:br>
            <a:r>
              <a:rPr lang="en-US" sz="1350" b="1" dirty="0" err="1">
                <a:solidFill>
                  <a:srgbClr val="FF0000"/>
                </a:solidFill>
              </a:rPr>
              <a:t>qayta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baxolash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modeli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qo‘llanilmaydi</a:t>
            </a:r>
            <a:r>
              <a:rPr lang="en-US" sz="1350" b="1" dirty="0" smtClean="0">
                <a:solidFill>
                  <a:srgbClr val="FF0000"/>
                </a:solidFill>
              </a:rPr>
              <a:t>.</a:t>
            </a:r>
            <a:endParaRPr lang="ru-RU" sz="1350" b="1" dirty="0">
              <a:solidFill>
                <a:srgbClr val="FF0000"/>
              </a:solidFill>
            </a:endParaRPr>
          </a:p>
        </p:txBody>
      </p:sp>
      <p:sp>
        <p:nvSpPr>
          <p:cNvPr id="27" name="Right Arrow 26"/>
          <p:cNvSpPr/>
          <p:nvPr/>
        </p:nvSpPr>
        <p:spPr>
          <a:xfrm>
            <a:off x="4924473" y="3605589"/>
            <a:ext cx="310178" cy="2418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50737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" grpId="0"/>
      <p:bldP spid="3" grpId="0"/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0">
            <a:extLst>
              <a:ext uri="{FF2B5EF4-FFF2-40B4-BE49-F238E27FC236}">
                <a16:creationId xmlns="" xmlns:a16="http://schemas.microsoft.com/office/drawing/2014/main" id="{6E42595B-C14E-46BD-8174-75B119EE9B8C}"/>
              </a:ext>
            </a:extLst>
          </p:cNvPr>
          <p:cNvSpPr txBox="1">
            <a:spLocks/>
          </p:cNvSpPr>
          <p:nvPr/>
        </p:nvSpPr>
        <p:spPr>
          <a:xfrm>
            <a:off x="368030" y="177397"/>
            <a:ext cx="4287097" cy="1210704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b="1" dirty="0" err="1" smtClean="0">
                <a:solidFill>
                  <a:schemeClr val="bg1"/>
                </a:solidFill>
                <a:cs typeface="Arial" pitchFamily="34" charset="0"/>
              </a:rPr>
              <a:t>Nomoddiy</a:t>
            </a:r>
            <a:r>
              <a:rPr lang="en-US" altLang="ko-KR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b="1" dirty="0" err="1" smtClean="0">
                <a:solidFill>
                  <a:schemeClr val="bg1"/>
                </a:solidFill>
                <a:cs typeface="Arial" pitchFamily="34" charset="0"/>
              </a:rPr>
              <a:t>aktivlar</a:t>
            </a:r>
            <a:r>
              <a:rPr lang="en-US" altLang="ko-KR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b="1" dirty="0" err="1" smtClean="0">
                <a:solidFill>
                  <a:schemeClr val="bg1"/>
                </a:solidFill>
                <a:cs typeface="Arial" pitchFamily="34" charset="0"/>
              </a:rPr>
              <a:t>amortizatsiyasi</a:t>
            </a:r>
            <a:endParaRPr lang="ko-KR" altLang="en-US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06C4202-FD41-4B7E-AFD1-EC28537ABBF8}"/>
              </a:ext>
            </a:extLst>
          </p:cNvPr>
          <p:cNvSpPr txBox="1"/>
          <p:nvPr/>
        </p:nvSpPr>
        <p:spPr>
          <a:xfrm>
            <a:off x="5399350" y="1707654"/>
            <a:ext cx="37446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</a:rPr>
              <a:t>Amortizatsiya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hisoblash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tartibi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err="1" smtClean="0">
                <a:solidFill>
                  <a:schemeClr val="bg1"/>
                </a:solidFill>
              </a:rPr>
              <a:t>Foydali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xizmat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muddati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 err="1" smtClean="0">
                <a:solidFill>
                  <a:schemeClr val="bg1"/>
                </a:solidFill>
              </a:rPr>
              <a:t>Asosiy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xulosalar</a:t>
            </a:r>
            <a:endParaRPr lang="en-US" altLang="ko-KR" sz="14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1828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Amortizatsiya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282543" y="542926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794889" y="948198"/>
            <a:ext cx="745935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/>
              <a:t>Amortizatsiya</a:t>
            </a:r>
            <a:r>
              <a:rPr lang="en-US" sz="1350" b="1" dirty="0"/>
              <a:t> </a:t>
            </a:r>
            <a:r>
              <a:rPr lang="en-US" sz="1350" b="1" dirty="0" err="1"/>
              <a:t>bu</a:t>
            </a:r>
            <a:r>
              <a:rPr lang="en-US" sz="1350" b="1" dirty="0"/>
              <a:t> </a:t>
            </a:r>
            <a:r>
              <a:rPr lang="en-US" sz="1350" b="1" dirty="0" err="1"/>
              <a:t>nomoddiy</a:t>
            </a:r>
            <a:r>
              <a:rPr lang="en-US" sz="1350" b="1" dirty="0"/>
              <a:t> </a:t>
            </a:r>
            <a:r>
              <a:rPr lang="en-US" sz="1350" b="1" dirty="0" err="1"/>
              <a:t>aktivning</a:t>
            </a:r>
            <a:r>
              <a:rPr lang="en-US" sz="1350" b="1" dirty="0"/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amortizatsiyalanadigan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>
                <a:solidFill>
                  <a:srgbClr val="FF0000"/>
                </a:solidFill>
              </a:rPr>
              <a:t>qiymatini</a:t>
            </a:r>
            <a:r>
              <a:rPr lang="en-US" sz="1350" b="1" dirty="0">
                <a:solidFill>
                  <a:srgbClr val="FF0000"/>
                </a:solidFill>
              </a:rPr>
              <a:t> </a:t>
            </a:r>
            <a:r>
              <a:rPr lang="en-US" sz="1350" b="1" dirty="0" err="1"/>
              <a:t>uning</a:t>
            </a:r>
            <a:r>
              <a:rPr lang="en-US" sz="1350" b="1" dirty="0"/>
              <a:t> </a:t>
            </a:r>
            <a:r>
              <a:rPr lang="en-US" sz="1350" b="1" dirty="0" err="1"/>
              <a:t>foydali</a:t>
            </a:r>
            <a:r>
              <a:rPr lang="en-US" sz="1350" b="1" dirty="0"/>
              <a:t> </a:t>
            </a:r>
            <a:r>
              <a:rPr lang="en-US" sz="1350" b="1" dirty="0" err="1"/>
              <a:t>x</a:t>
            </a:r>
            <a:r>
              <a:rPr lang="en-US" sz="1350" b="1" dirty="0" err="1" smtClean="0"/>
              <a:t>izmat</a:t>
            </a:r>
            <a:r>
              <a:rPr lang="en-US" sz="1350" b="1" dirty="0" smtClean="0"/>
              <a:t> </a:t>
            </a:r>
            <a:r>
              <a:rPr lang="en-US" sz="1350" b="1" dirty="0" err="1"/>
              <a:t>muddati</a:t>
            </a:r>
            <a:r>
              <a:rPr lang="en-US" sz="1350" b="1" dirty="0"/>
              <a:t> </a:t>
            </a:r>
            <a:br>
              <a:rPr lang="en-US" sz="1350" b="1" dirty="0"/>
            </a:br>
            <a:r>
              <a:rPr lang="en-US" sz="1350" b="1" dirty="0" err="1"/>
              <a:t>davomida</a:t>
            </a:r>
            <a:r>
              <a:rPr lang="en-US" sz="1350" b="1" dirty="0"/>
              <a:t> </a:t>
            </a:r>
            <a:r>
              <a:rPr lang="en-US" sz="1350" b="1" dirty="0" err="1"/>
              <a:t>tizimli</a:t>
            </a:r>
            <a:r>
              <a:rPr lang="en-US" sz="1350" b="1" dirty="0"/>
              <a:t> </a:t>
            </a:r>
            <a:r>
              <a:rPr lang="en-US" sz="1350" b="1" dirty="0" err="1"/>
              <a:t>taqsimlash</a:t>
            </a:r>
            <a:r>
              <a:rPr lang="en-US" sz="1350" b="1" dirty="0"/>
              <a:t> </a:t>
            </a:r>
            <a:r>
              <a:rPr lang="en-US" sz="1350" b="1" dirty="0" err="1"/>
              <a:t>hisoblanadi</a:t>
            </a:r>
            <a:r>
              <a:rPr lang="en-US" sz="1350" b="1" dirty="0" smtClean="0"/>
              <a:t>.</a:t>
            </a:r>
            <a:endParaRPr lang="ru-RU" sz="1350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845343" y="1779504"/>
            <a:ext cx="2186616" cy="5125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Amortizatsiyalanadigan</a:t>
            </a:r>
            <a:r>
              <a:rPr lang="en-US" sz="1350" b="1" dirty="0">
                <a:solidFill>
                  <a:srgbClr val="FFFF00"/>
                </a:solidFill>
              </a:rPr>
              <a:t/>
            </a:r>
            <a:br>
              <a:rPr lang="en-US" sz="1350" b="1" dirty="0">
                <a:solidFill>
                  <a:srgbClr val="FFFF00"/>
                </a:solidFill>
              </a:rPr>
            </a:br>
            <a:r>
              <a:rPr lang="en-US" sz="1350" b="1" dirty="0" err="1" smtClean="0">
                <a:solidFill>
                  <a:srgbClr val="FFFF00"/>
                </a:solidFill>
              </a:rPr>
              <a:t>qiymat</a:t>
            </a:r>
            <a:endParaRPr lang="ru-RU" sz="1350" b="1" dirty="0">
              <a:solidFill>
                <a:srgbClr val="FFFF00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525377" y="1779504"/>
            <a:ext cx="2166162" cy="5125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Foydali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xizmat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muddati</a:t>
            </a:r>
            <a:endParaRPr lang="ru-RU" sz="1350" b="1" dirty="0">
              <a:solidFill>
                <a:srgbClr val="FFFF00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184956" y="1763341"/>
            <a:ext cx="2391154" cy="5125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Tizimli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asos</a:t>
            </a:r>
            <a:endParaRPr lang="ru-RU" sz="1350" b="1" dirty="0">
              <a:solidFill>
                <a:srgbClr val="FFFF0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046747" y="2577164"/>
            <a:ext cx="1660358" cy="4764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Qancha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qiymat</a:t>
            </a:r>
            <a:endParaRPr lang="ru-RU" sz="1350" b="1" dirty="0"/>
          </a:p>
        </p:txBody>
      </p:sp>
      <p:sp>
        <p:nvSpPr>
          <p:cNvPr id="19" name="Rectangle 18"/>
          <p:cNvSpPr/>
          <p:nvPr/>
        </p:nvSpPr>
        <p:spPr>
          <a:xfrm>
            <a:off x="845343" y="3465095"/>
            <a:ext cx="2186617" cy="7363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Boshlang’ich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qiymati</a:t>
            </a:r>
            <a:r>
              <a:rPr lang="en-US" sz="1350" b="1" dirty="0"/>
              <a:t/>
            </a:r>
            <a:br>
              <a:rPr lang="en-US" sz="1350" b="1" dirty="0"/>
            </a:br>
            <a:r>
              <a:rPr lang="en-US" sz="1350" b="1" dirty="0" smtClean="0"/>
              <a:t>–</a:t>
            </a:r>
            <a:br>
              <a:rPr lang="en-US" sz="1350" b="1" dirty="0" smtClean="0"/>
            </a:br>
            <a:r>
              <a:rPr lang="en-US" sz="1350" b="1" dirty="0" err="1" smtClean="0"/>
              <a:t>Tugatish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qiymati</a:t>
            </a:r>
            <a:endParaRPr lang="ru-RU" sz="1350" b="1" dirty="0"/>
          </a:p>
        </p:txBody>
      </p:sp>
      <p:sp>
        <p:nvSpPr>
          <p:cNvPr id="20" name="Equal 19"/>
          <p:cNvSpPr/>
          <p:nvPr/>
        </p:nvSpPr>
        <p:spPr>
          <a:xfrm>
            <a:off x="1570484" y="3053616"/>
            <a:ext cx="736333" cy="41147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cxnSp>
        <p:nvCxnSpPr>
          <p:cNvPr id="21" name="Straight Arrow Connector 20"/>
          <p:cNvCxnSpPr>
            <a:stCxn id="15" idx="2"/>
          </p:cNvCxnSpPr>
          <p:nvPr/>
        </p:nvCxnSpPr>
        <p:spPr>
          <a:xfrm flipH="1">
            <a:off x="1938649" y="2292049"/>
            <a:ext cx="2" cy="28511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3800411" y="2577164"/>
            <a:ext cx="1660358" cy="4764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Qancha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vaqt</a:t>
            </a:r>
            <a:endParaRPr lang="ru-RU" sz="1350" b="1" dirty="0"/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4608457" y="2292049"/>
            <a:ext cx="2" cy="28511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3" idx="2"/>
            <a:endCxn id="27" idx="0"/>
          </p:cNvCxnSpPr>
          <p:nvPr/>
        </p:nvCxnSpPr>
        <p:spPr>
          <a:xfrm flipH="1">
            <a:off x="4168969" y="3053615"/>
            <a:ext cx="461621" cy="555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23" idx="2"/>
            <a:endCxn id="28" idx="0"/>
          </p:cNvCxnSpPr>
          <p:nvPr/>
        </p:nvCxnSpPr>
        <p:spPr>
          <a:xfrm>
            <a:off x="4630590" y="3053615"/>
            <a:ext cx="450555" cy="555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744077" y="3609475"/>
            <a:ext cx="84978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b="1" dirty="0" err="1" smtClean="0">
                <a:solidFill>
                  <a:srgbClr val="C00000"/>
                </a:solidFill>
              </a:rPr>
              <a:t>Muayyan</a:t>
            </a:r>
            <a:r>
              <a:rPr lang="en-US" sz="1350" b="1" dirty="0">
                <a:solidFill>
                  <a:srgbClr val="C00000"/>
                </a:solidFill>
              </a:rPr>
              <a:t/>
            </a:r>
            <a:br>
              <a:rPr lang="en-US" sz="1350" b="1" dirty="0">
                <a:solidFill>
                  <a:srgbClr val="C00000"/>
                </a:solidFill>
              </a:rPr>
            </a:br>
            <a:r>
              <a:rPr lang="en-US" sz="1350" b="1" dirty="0" err="1" smtClean="0">
                <a:solidFill>
                  <a:srgbClr val="C00000"/>
                </a:solidFill>
              </a:rPr>
              <a:t>muddat</a:t>
            </a:r>
            <a:endParaRPr lang="ru-RU" sz="1350" b="1" dirty="0">
              <a:solidFill>
                <a:srgbClr val="C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45769" y="3609475"/>
            <a:ext cx="87075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C00000"/>
                </a:solidFill>
              </a:defRPr>
            </a:lvl1pPr>
          </a:lstStyle>
          <a:p>
            <a:pPr algn="ctr"/>
            <a:r>
              <a:rPr lang="en-US" sz="1350" dirty="0" err="1" smtClean="0"/>
              <a:t>Mahsulot</a:t>
            </a:r>
            <a:r>
              <a:rPr lang="en-US" sz="1350" dirty="0"/>
              <a:t/>
            </a:r>
            <a:br>
              <a:rPr lang="en-US" sz="1350" dirty="0"/>
            </a:br>
            <a:r>
              <a:rPr lang="en-US" sz="1350" dirty="0" err="1" smtClean="0"/>
              <a:t>soni</a:t>
            </a:r>
            <a:endParaRPr lang="ru-RU" sz="1350" dirty="0"/>
          </a:p>
        </p:txBody>
      </p:sp>
      <p:sp>
        <p:nvSpPr>
          <p:cNvPr id="29" name="Rounded Rectangle 28"/>
          <p:cNvSpPr/>
          <p:nvPr/>
        </p:nvSpPr>
        <p:spPr>
          <a:xfrm>
            <a:off x="6531943" y="2575709"/>
            <a:ext cx="1660358" cy="4764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Qanday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tartib</a:t>
            </a:r>
            <a:endParaRPr lang="ru-RU" sz="1350" b="1" dirty="0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7380532" y="2283239"/>
            <a:ext cx="2" cy="28511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6268813" y="3311878"/>
            <a:ext cx="2186617" cy="7363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Amortizatsiya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usullari</a:t>
            </a:r>
            <a:endParaRPr lang="ru-RU" sz="1350" b="1" dirty="0"/>
          </a:p>
        </p:txBody>
      </p:sp>
      <p:cxnSp>
        <p:nvCxnSpPr>
          <p:cNvPr id="32" name="Straight Arrow Connector 31"/>
          <p:cNvCxnSpPr>
            <a:cxnSpLocks/>
            <a:stCxn id="29" idx="2"/>
          </p:cNvCxnSpPr>
          <p:nvPr/>
        </p:nvCxnSpPr>
        <p:spPr>
          <a:xfrm>
            <a:off x="7362122" y="3052160"/>
            <a:ext cx="0" cy="2396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10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3" grpId="0" animBg="1"/>
      <p:bldP spid="27" grpId="0"/>
      <p:bldP spid="28" grpId="0"/>
      <p:bldP spid="29" grpId="0" animBg="1"/>
      <p:bldP spid="3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Foydali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xizmat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muddati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282543" y="542926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4" name="Slide Number Placeholder 13">
            <a:extLst>
              <a:ext uri="{FF2B5EF4-FFF2-40B4-BE49-F238E27FC236}">
                <a16:creationId xmlns="" xmlns:a16="http://schemas.microsoft.com/office/drawing/2014/main" id="{68A9A9D7-8C1B-4354-921B-10E5BF7470D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010400" y="4767263"/>
            <a:ext cx="2133600" cy="274637"/>
          </a:xfrm>
        </p:spPr>
        <p:txBody>
          <a:bodyPr/>
          <a:lstStyle/>
          <a:p>
            <a:fld id="{585A37CE-56CC-4263-A743-6EA01FAEC455}" type="slidenum">
              <a:rPr lang="en-US" smtClean="0"/>
              <a:t>23</a:t>
            </a:fld>
            <a:endParaRPr lang="en-US" dirty="0"/>
          </a:p>
        </p:txBody>
      </p:sp>
      <p:sp>
        <p:nvSpPr>
          <p:cNvPr id="2" name="Rounded Rectangle 1"/>
          <p:cNvSpPr/>
          <p:nvPr/>
        </p:nvSpPr>
        <p:spPr>
          <a:xfrm>
            <a:off x="2873415" y="1029745"/>
            <a:ext cx="2769243" cy="341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Foydali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xizmat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muddati</a:t>
            </a:r>
            <a:endParaRPr lang="ru-RU" sz="1350" b="1" dirty="0"/>
          </a:p>
        </p:txBody>
      </p:sp>
      <p:sp>
        <p:nvSpPr>
          <p:cNvPr id="12" name="Rounded Rectangle 11"/>
          <p:cNvSpPr/>
          <p:nvPr/>
        </p:nvSpPr>
        <p:spPr>
          <a:xfrm>
            <a:off x="2040761" y="1725673"/>
            <a:ext cx="1665308" cy="34185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chemeClr val="bg1"/>
                </a:solidFill>
              </a:rPr>
              <a:t>Aniq</a:t>
            </a:r>
            <a:endParaRPr lang="ru-RU" sz="1350" b="1" dirty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792642" y="1725673"/>
            <a:ext cx="1665308" cy="34185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chemeClr val="bg1"/>
                </a:solidFill>
              </a:rPr>
              <a:t>Noaniq</a:t>
            </a:r>
            <a:endParaRPr lang="ru-RU" sz="1350" b="1" dirty="0">
              <a:solidFill>
                <a:schemeClr val="bg1"/>
              </a:solidFill>
            </a:endParaRPr>
          </a:p>
        </p:txBody>
      </p:sp>
      <p:cxnSp>
        <p:nvCxnSpPr>
          <p:cNvPr id="4" name="Straight Arrow Connector 3"/>
          <p:cNvCxnSpPr>
            <a:stCxn id="2" idx="2"/>
          </p:cNvCxnSpPr>
          <p:nvPr/>
        </p:nvCxnSpPr>
        <p:spPr>
          <a:xfrm flipH="1">
            <a:off x="2873415" y="1371600"/>
            <a:ext cx="1384622" cy="354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2" idx="2"/>
          </p:cNvCxnSpPr>
          <p:nvPr/>
        </p:nvCxnSpPr>
        <p:spPr>
          <a:xfrm>
            <a:off x="4258037" y="1371600"/>
            <a:ext cx="1367260" cy="354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34911" y="2165779"/>
            <a:ext cx="161986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350" dirty="0" err="1" smtClean="0"/>
              <a:t>Litsenziya</a:t>
            </a:r>
            <a:endParaRPr lang="uz-Cyrl-UZ" sz="1350" dirty="0"/>
          </a:p>
          <a:p>
            <a:pPr marL="214313" indent="-214313">
              <a:buFontTx/>
              <a:buChar char="-"/>
            </a:pPr>
            <a:r>
              <a:rPr lang="en-US" sz="1350" dirty="0" err="1" smtClean="0"/>
              <a:t>Dasturiy</a:t>
            </a:r>
            <a:r>
              <a:rPr lang="en-US" sz="1350" dirty="0" smtClean="0"/>
              <a:t> </a:t>
            </a:r>
            <a:r>
              <a:rPr lang="en-US" sz="1350" dirty="0" err="1" smtClean="0"/>
              <a:t>ta’minot</a:t>
            </a:r>
            <a:endParaRPr lang="ru-RU" sz="1350" dirty="0"/>
          </a:p>
        </p:txBody>
      </p:sp>
      <p:sp>
        <p:nvSpPr>
          <p:cNvPr id="18" name="TextBox 17"/>
          <p:cNvSpPr txBox="1"/>
          <p:nvPr/>
        </p:nvSpPr>
        <p:spPr>
          <a:xfrm>
            <a:off x="4792643" y="2137112"/>
            <a:ext cx="159082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350" dirty="0" err="1" smtClean="0"/>
              <a:t>Mualliflik</a:t>
            </a:r>
            <a:r>
              <a:rPr lang="en-US" sz="1350" dirty="0" smtClean="0"/>
              <a:t> </a:t>
            </a:r>
            <a:r>
              <a:rPr lang="en-US" sz="1350" dirty="0" err="1" smtClean="0"/>
              <a:t>huquqi</a:t>
            </a:r>
            <a:endParaRPr lang="uz-Cyrl-UZ" sz="1350" dirty="0"/>
          </a:p>
          <a:p>
            <a:pPr marL="214313" indent="-214313">
              <a:buFontTx/>
              <a:buChar char="-"/>
            </a:pPr>
            <a:r>
              <a:rPr lang="en-US" sz="1350" dirty="0" smtClean="0"/>
              <a:t>Patent</a:t>
            </a:r>
            <a:endParaRPr lang="uz-Cyrl-UZ" sz="1350" dirty="0"/>
          </a:p>
        </p:txBody>
      </p:sp>
      <p:sp>
        <p:nvSpPr>
          <p:cNvPr id="17" name="Cloud 16"/>
          <p:cNvSpPr/>
          <p:nvPr/>
        </p:nvSpPr>
        <p:spPr>
          <a:xfrm>
            <a:off x="3371339" y="2650527"/>
            <a:ext cx="4435998" cy="228922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-</a:t>
            </a:r>
            <a:r>
              <a:rPr lang="en-US" sz="1400" dirty="0" err="1"/>
              <a:t>Kutilayotgan</a:t>
            </a:r>
            <a:r>
              <a:rPr lang="en-US" sz="1400" dirty="0"/>
              <a:t> </a:t>
            </a:r>
            <a:r>
              <a:rPr lang="en-US" sz="1400" dirty="0" err="1"/>
              <a:t>xizmat</a:t>
            </a:r>
            <a:r>
              <a:rPr lang="en-US" sz="1400" dirty="0"/>
              <a:t> </a:t>
            </a:r>
            <a:r>
              <a:rPr lang="en-US" sz="1400" dirty="0" err="1"/>
              <a:t>muddati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-</a:t>
            </a:r>
            <a:r>
              <a:rPr lang="en-US" sz="1400" dirty="0" err="1"/>
              <a:t>Xayyotiylik</a:t>
            </a:r>
            <a:r>
              <a:rPr lang="en-US" sz="1400" dirty="0"/>
              <a:t> </a:t>
            </a:r>
            <a:r>
              <a:rPr lang="en-US" sz="1400" dirty="0" err="1"/>
              <a:t>sikli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>-</a:t>
            </a:r>
            <a:r>
              <a:rPr lang="en-US" sz="1400" dirty="0" err="1" smtClean="0"/>
              <a:t>Zararlanishi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>-</a:t>
            </a:r>
            <a:r>
              <a:rPr lang="en-US" sz="1400" dirty="0" err="1" smtClean="0"/>
              <a:t>Qonuniy</a:t>
            </a:r>
            <a:r>
              <a:rPr lang="en-US" sz="1400" dirty="0" smtClean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boshqa</a:t>
            </a:r>
            <a:r>
              <a:rPr lang="en-US" sz="1400" dirty="0"/>
              <a:t> </a:t>
            </a:r>
            <a:r>
              <a:rPr lang="en-US" sz="1400" dirty="0" err="1"/>
              <a:t>cheklovlar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>-</a:t>
            </a:r>
            <a:r>
              <a:rPr lang="en-US" sz="1400" dirty="0" err="1" smtClean="0"/>
              <a:t>Industriya</a:t>
            </a:r>
            <a:r>
              <a:rPr lang="en-US" sz="1400" dirty="0" smtClean="0"/>
              <a:t> </a:t>
            </a:r>
            <a:r>
              <a:rPr lang="en-US" sz="1400" dirty="0" err="1"/>
              <a:t>barqarorligi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>-</a:t>
            </a:r>
            <a:r>
              <a:rPr lang="en-US" sz="1400" dirty="0" err="1" smtClean="0"/>
              <a:t>Saqlanish</a:t>
            </a:r>
            <a:r>
              <a:rPr lang="en-US" sz="1400" dirty="0" smtClean="0"/>
              <a:t> </a:t>
            </a:r>
            <a:r>
              <a:rPr lang="en-US" sz="1400" dirty="0" err="1"/>
              <a:t>darajasi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192637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16" grpId="0"/>
      <p:bldP spid="18" grpId="0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Qanday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amortizatsiya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100" dirty="0" err="1" smtClean="0">
                <a:solidFill>
                  <a:schemeClr val="bg1"/>
                </a:solidFill>
                <a:latin typeface="+mj-lt"/>
              </a:rPr>
              <a:t>qilamiz</a:t>
            </a:r>
            <a:r>
              <a:rPr lang="en-US" sz="2100" dirty="0" smtClean="0">
                <a:solidFill>
                  <a:schemeClr val="bg1"/>
                </a:solidFill>
                <a:latin typeface="+mj-lt"/>
              </a:rPr>
              <a:t>?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282543" y="542926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4" name="Slide Number Placeholder 13">
            <a:extLst>
              <a:ext uri="{FF2B5EF4-FFF2-40B4-BE49-F238E27FC236}">
                <a16:creationId xmlns="" xmlns:a16="http://schemas.microsoft.com/office/drawing/2014/main" id="{68A9A9D7-8C1B-4354-921B-10E5BF7470D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010400" y="4767263"/>
            <a:ext cx="2133600" cy="274637"/>
          </a:xfrm>
        </p:spPr>
        <p:txBody>
          <a:bodyPr/>
          <a:lstStyle/>
          <a:p>
            <a:fld id="{585A37CE-56CC-4263-A743-6EA01FAEC455}" type="slidenum">
              <a:rPr lang="en-US" smtClean="0"/>
              <a:t>24</a:t>
            </a:fld>
            <a:endParaRPr lang="en-US" dirty="0"/>
          </a:p>
        </p:txBody>
      </p:sp>
      <p:sp>
        <p:nvSpPr>
          <p:cNvPr id="2" name="Rounded Rectangle 1"/>
          <p:cNvSpPr/>
          <p:nvPr/>
        </p:nvSpPr>
        <p:spPr>
          <a:xfrm>
            <a:off x="2873415" y="1029745"/>
            <a:ext cx="2769243" cy="341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Foydali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xizmat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muddati</a:t>
            </a:r>
            <a:endParaRPr lang="ru-RU" sz="1350" b="1" dirty="0"/>
          </a:p>
        </p:txBody>
      </p:sp>
      <p:sp>
        <p:nvSpPr>
          <p:cNvPr id="12" name="Rounded Rectangle 11"/>
          <p:cNvSpPr/>
          <p:nvPr/>
        </p:nvSpPr>
        <p:spPr>
          <a:xfrm>
            <a:off x="2040761" y="1725673"/>
            <a:ext cx="1665308" cy="34185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Aniq</a:t>
            </a:r>
            <a:endParaRPr lang="ru-RU" sz="1350" b="1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792642" y="1725673"/>
            <a:ext cx="1665308" cy="34185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Noaniq</a:t>
            </a:r>
            <a:endParaRPr lang="ru-RU" sz="1350" b="1" dirty="0">
              <a:solidFill>
                <a:srgbClr val="FFFF00"/>
              </a:solidFill>
            </a:endParaRPr>
          </a:p>
        </p:txBody>
      </p:sp>
      <p:cxnSp>
        <p:nvCxnSpPr>
          <p:cNvPr id="4" name="Straight Arrow Connector 3"/>
          <p:cNvCxnSpPr>
            <a:stCxn id="2" idx="2"/>
          </p:cNvCxnSpPr>
          <p:nvPr/>
        </p:nvCxnSpPr>
        <p:spPr>
          <a:xfrm flipH="1">
            <a:off x="2873415" y="1371600"/>
            <a:ext cx="1384622" cy="354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2" idx="2"/>
          </p:cNvCxnSpPr>
          <p:nvPr/>
        </p:nvCxnSpPr>
        <p:spPr>
          <a:xfrm>
            <a:off x="4258037" y="1371600"/>
            <a:ext cx="1367260" cy="354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34911" y="2165779"/>
            <a:ext cx="161986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350" dirty="0" err="1" smtClean="0"/>
              <a:t>Litsenziya</a:t>
            </a:r>
            <a:endParaRPr lang="uz-Cyrl-UZ" sz="1350" dirty="0"/>
          </a:p>
          <a:p>
            <a:pPr marL="214313" indent="-214313">
              <a:buFontTx/>
              <a:buChar char="-"/>
            </a:pPr>
            <a:r>
              <a:rPr lang="en-US" sz="1350" dirty="0" err="1" smtClean="0"/>
              <a:t>Dasturiy</a:t>
            </a:r>
            <a:r>
              <a:rPr lang="en-US" sz="1350" dirty="0" smtClean="0"/>
              <a:t> </a:t>
            </a:r>
            <a:r>
              <a:rPr lang="en-US" sz="1350" dirty="0" err="1" smtClean="0"/>
              <a:t>ta’minot</a:t>
            </a:r>
            <a:endParaRPr lang="ru-RU" sz="1350" dirty="0"/>
          </a:p>
        </p:txBody>
      </p:sp>
      <p:sp>
        <p:nvSpPr>
          <p:cNvPr id="18" name="TextBox 17"/>
          <p:cNvSpPr txBox="1"/>
          <p:nvPr/>
        </p:nvSpPr>
        <p:spPr>
          <a:xfrm>
            <a:off x="4792643" y="2137112"/>
            <a:ext cx="159082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350" dirty="0" err="1" smtClean="0"/>
              <a:t>Mualliflik</a:t>
            </a:r>
            <a:r>
              <a:rPr lang="en-US" sz="1350" dirty="0" smtClean="0"/>
              <a:t> </a:t>
            </a:r>
            <a:r>
              <a:rPr lang="en-US" sz="1350" dirty="0" err="1" smtClean="0"/>
              <a:t>huquqi</a:t>
            </a:r>
            <a:endParaRPr lang="uz-Cyrl-UZ" sz="1350" dirty="0"/>
          </a:p>
          <a:p>
            <a:pPr marL="214313" indent="-214313">
              <a:buFontTx/>
              <a:buChar char="-"/>
            </a:pPr>
            <a:r>
              <a:rPr lang="en-US" sz="1350" dirty="0" smtClean="0"/>
              <a:t>Patent</a:t>
            </a:r>
            <a:endParaRPr lang="uz-Cyrl-UZ" sz="1350" dirty="0"/>
          </a:p>
        </p:txBody>
      </p:sp>
      <p:sp>
        <p:nvSpPr>
          <p:cNvPr id="3" name="Down Arrow 2"/>
          <p:cNvSpPr/>
          <p:nvPr/>
        </p:nvSpPr>
        <p:spPr>
          <a:xfrm>
            <a:off x="2560900" y="2650527"/>
            <a:ext cx="477455" cy="639577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20" name="Down Arrow 19"/>
          <p:cNvSpPr/>
          <p:nvPr/>
        </p:nvSpPr>
        <p:spPr>
          <a:xfrm>
            <a:off x="5453921" y="2635173"/>
            <a:ext cx="477455" cy="639577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" name="TextBox 6"/>
          <p:cNvSpPr txBox="1"/>
          <p:nvPr/>
        </p:nvSpPr>
        <p:spPr>
          <a:xfrm>
            <a:off x="1171137" y="3449332"/>
            <a:ext cx="3568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400" dirty="0" err="1"/>
              <a:t>Tugatish</a:t>
            </a:r>
            <a:r>
              <a:rPr lang="en-US" sz="1400" dirty="0"/>
              <a:t> </a:t>
            </a:r>
            <a:r>
              <a:rPr lang="en-US" sz="1400" dirty="0" err="1"/>
              <a:t>qiymati</a:t>
            </a:r>
            <a:r>
              <a:rPr lang="en-US" sz="1400" dirty="0"/>
              <a:t> </a:t>
            </a:r>
            <a:r>
              <a:rPr lang="en-US" sz="1400" dirty="0" err="1"/>
              <a:t>nolga</a:t>
            </a:r>
            <a:r>
              <a:rPr lang="en-US" sz="1400" dirty="0"/>
              <a:t> </a:t>
            </a:r>
            <a:r>
              <a:rPr lang="en-US" sz="1400" dirty="0" err="1"/>
              <a:t>teng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yil</a:t>
            </a:r>
            <a:r>
              <a:rPr lang="en-US" sz="1400" dirty="0"/>
              <a:t> </a:t>
            </a:r>
            <a:r>
              <a:rPr lang="en-US" sz="1400" dirty="0" err="1"/>
              <a:t>oxirida</a:t>
            </a:r>
            <a:r>
              <a:rPr lang="en-US" sz="1400" dirty="0"/>
              <a:t> </a:t>
            </a:r>
            <a:r>
              <a:rPr lang="en-US" sz="1400" dirty="0" err="1"/>
              <a:t>amortizatsiyani</a:t>
            </a:r>
            <a:r>
              <a:rPr lang="en-US" sz="1400" dirty="0"/>
              <a:t> </a:t>
            </a:r>
            <a:r>
              <a:rPr lang="en-US" sz="1400" dirty="0" err="1"/>
              <a:t>ko‘rib</a:t>
            </a:r>
            <a:r>
              <a:rPr lang="en-US" sz="1400" dirty="0"/>
              <a:t> </a:t>
            </a:r>
            <a:r>
              <a:rPr lang="en-US" sz="1400" dirty="0" err="1"/>
              <a:t>chiqish</a:t>
            </a:r>
            <a:endParaRPr lang="ru-RU" sz="1350" dirty="0"/>
          </a:p>
        </p:txBody>
      </p:sp>
      <p:sp>
        <p:nvSpPr>
          <p:cNvPr id="23" name="TextBox 22"/>
          <p:cNvSpPr txBox="1"/>
          <p:nvPr/>
        </p:nvSpPr>
        <p:spPr>
          <a:xfrm>
            <a:off x="4941666" y="3460923"/>
            <a:ext cx="3433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400" dirty="0" err="1"/>
              <a:t>Amortizatsiya</a:t>
            </a:r>
            <a:r>
              <a:rPr lang="en-US" sz="1400" dirty="0"/>
              <a:t> </a:t>
            </a:r>
            <a:r>
              <a:rPr lang="en-US" sz="1400" dirty="0" err="1" smtClean="0"/>
              <a:t>qilinmaydi</a:t>
            </a:r>
            <a:endParaRPr lang="en-US" sz="1400" dirty="0" smtClean="0"/>
          </a:p>
          <a:p>
            <a:pPr marL="214313" indent="-214313">
              <a:buFontTx/>
              <a:buChar char="-"/>
            </a:pPr>
            <a:r>
              <a:rPr lang="en-US" sz="1400" dirty="0" err="1" smtClean="0"/>
              <a:t>Har</a:t>
            </a:r>
            <a:r>
              <a:rPr lang="en-US" sz="1400" dirty="0" smtClean="0"/>
              <a:t> </a:t>
            </a:r>
            <a:r>
              <a:rPr lang="en-US" sz="1400" dirty="0" err="1"/>
              <a:t>yil</a:t>
            </a:r>
            <a:r>
              <a:rPr lang="en-US" sz="1400" dirty="0"/>
              <a:t> </a:t>
            </a:r>
            <a:r>
              <a:rPr lang="en-US" sz="1400" dirty="0" err="1"/>
              <a:t>oxirida</a:t>
            </a:r>
            <a:r>
              <a:rPr lang="en-US" sz="1400" dirty="0"/>
              <a:t> </a:t>
            </a:r>
            <a:r>
              <a:rPr lang="en-US" sz="1400" b="1" dirty="0"/>
              <a:t>FXM*</a:t>
            </a:r>
            <a:r>
              <a:rPr lang="en-US" sz="1400" dirty="0" err="1"/>
              <a:t>ni</a:t>
            </a:r>
            <a:r>
              <a:rPr lang="en-US" sz="1400" dirty="0"/>
              <a:t> </a:t>
            </a:r>
            <a:r>
              <a:rPr lang="en-US" sz="1400" dirty="0" err="1"/>
              <a:t>ko‘rib</a:t>
            </a:r>
            <a:r>
              <a:rPr lang="en-US" sz="1400" dirty="0"/>
              <a:t> </a:t>
            </a:r>
            <a:r>
              <a:rPr lang="en-US" sz="1400" dirty="0" err="1"/>
              <a:t>chiqish</a:t>
            </a:r>
            <a:r>
              <a:rPr lang="en-US" sz="1400" dirty="0"/>
              <a:t> </a:t>
            </a:r>
            <a:r>
              <a:rPr lang="en-US" sz="1400" dirty="0" err="1"/>
              <a:t>lozim</a:t>
            </a:r>
            <a:endParaRPr lang="ru-RU" sz="1350" dirty="0"/>
          </a:p>
        </p:txBody>
      </p:sp>
      <p:sp>
        <p:nvSpPr>
          <p:cNvPr id="24" name="TextBox 23"/>
          <p:cNvSpPr txBox="1"/>
          <p:nvPr/>
        </p:nvSpPr>
        <p:spPr>
          <a:xfrm>
            <a:off x="845342" y="4627185"/>
            <a:ext cx="2461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*FXM </a:t>
            </a:r>
            <a:r>
              <a:rPr lang="en-US" sz="1400" dirty="0"/>
              <a:t>– </a:t>
            </a:r>
            <a:r>
              <a:rPr lang="en-US" sz="1400" dirty="0" err="1"/>
              <a:t>Foydali</a:t>
            </a:r>
            <a:r>
              <a:rPr lang="en-US" sz="1400" dirty="0"/>
              <a:t> </a:t>
            </a:r>
            <a:r>
              <a:rPr lang="en-US" sz="1400" dirty="0" err="1"/>
              <a:t>xizmat</a:t>
            </a:r>
            <a:r>
              <a:rPr lang="en-US" sz="1400" dirty="0"/>
              <a:t> </a:t>
            </a:r>
            <a:r>
              <a:rPr lang="en-US" sz="1400" dirty="0" err="1"/>
              <a:t>muddati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467615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16" grpId="0"/>
      <p:bldP spid="18" grpId="0"/>
      <p:bldP spid="3" grpId="0" animBg="1"/>
      <p:bldP spid="20" grpId="0" animBg="1"/>
      <p:bldP spid="7" grpId="0"/>
      <p:bldP spid="23" grpId="0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264317" y="305394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Amortizatsiya</a:t>
            </a:r>
            <a:r>
              <a:rPr lang="en-US" sz="2400" dirty="0"/>
              <a:t> </a:t>
            </a:r>
            <a:r>
              <a:rPr lang="en-US" sz="2400" dirty="0" err="1"/>
              <a:t>boshlanishi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to‘xtatilishi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282543" y="542926"/>
            <a:ext cx="1861457" cy="17858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55576" y="1020933"/>
            <a:ext cx="7657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Nomoddiy</a:t>
            </a:r>
            <a:r>
              <a:rPr lang="en-US" dirty="0"/>
              <a:t>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qachonki</a:t>
            </a:r>
            <a:r>
              <a:rPr lang="en-US" dirty="0"/>
              <a:t> </a:t>
            </a:r>
            <a:r>
              <a:rPr lang="en-US" dirty="0" err="1"/>
              <a:t>foydalanishga</a:t>
            </a:r>
            <a:r>
              <a:rPr lang="en-US" dirty="0"/>
              <a:t> </a:t>
            </a:r>
            <a:r>
              <a:rPr lang="en-US" dirty="0" err="1"/>
              <a:t>tayyor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amortizatsiya</a:t>
            </a:r>
            <a:r>
              <a:rPr lang="en-US" dirty="0"/>
              <a:t> </a:t>
            </a:r>
            <a:r>
              <a:rPr lang="en-US" dirty="0" err="1"/>
              <a:t>boshlanadi</a:t>
            </a:r>
            <a:r>
              <a:rPr lang="en-US" dirty="0"/>
              <a:t>.</a:t>
            </a:r>
            <a:endParaRPr lang="uz-Cyrl-UZ" dirty="0"/>
          </a:p>
        </p:txBody>
      </p:sp>
      <p:sp>
        <p:nvSpPr>
          <p:cNvPr id="17" name="TextBox 16"/>
          <p:cNvSpPr txBox="1"/>
          <p:nvPr/>
        </p:nvSpPr>
        <p:spPr>
          <a:xfrm>
            <a:off x="1278194" y="1774113"/>
            <a:ext cx="70182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/>
              <a:t>NAlar</a:t>
            </a:r>
            <a:r>
              <a:rPr lang="en-US" sz="1600" dirty="0"/>
              <a:t> </a:t>
            </a:r>
            <a:r>
              <a:rPr lang="en-US" sz="1600" dirty="0" err="1"/>
              <a:t>amortizatsiyasi</a:t>
            </a:r>
            <a:r>
              <a:rPr lang="en-US" sz="1600" dirty="0"/>
              <a:t> </a:t>
            </a:r>
            <a:r>
              <a:rPr lang="en-US" sz="1600" dirty="0" err="1"/>
              <a:t>quyidagi</a:t>
            </a:r>
            <a:r>
              <a:rPr lang="en-US" sz="1600" dirty="0"/>
              <a:t> </a:t>
            </a:r>
            <a:r>
              <a:rPr lang="en-US" sz="1600" dirty="0" err="1"/>
              <a:t>ikki</a:t>
            </a:r>
            <a:r>
              <a:rPr lang="en-US" sz="1600" dirty="0"/>
              <a:t> </a:t>
            </a:r>
            <a:r>
              <a:rPr lang="en-US" sz="1600" dirty="0" err="1"/>
              <a:t>sananing</a:t>
            </a:r>
            <a:r>
              <a:rPr lang="en-US" sz="1600" dirty="0"/>
              <a:t> </a:t>
            </a:r>
            <a:r>
              <a:rPr lang="en-US" sz="1600" dirty="0" err="1"/>
              <a:t>oldingisida</a:t>
            </a:r>
            <a:r>
              <a:rPr lang="en-US" sz="1600" dirty="0"/>
              <a:t> </a:t>
            </a:r>
            <a:r>
              <a:rPr lang="en-US" sz="1600" dirty="0" err="1"/>
              <a:t>to‘xtatiladi</a:t>
            </a:r>
            <a:r>
              <a:rPr lang="en-US" sz="1600" dirty="0"/>
              <a:t>:</a:t>
            </a:r>
            <a:endParaRPr lang="ru-RU" sz="16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859894" y="2706808"/>
            <a:ext cx="3159416" cy="9028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NA tan olinishi bekor qilingan</a:t>
            </a:r>
            <a:br>
              <a:rPr lang="sv-SE" sz="1400" dirty="0"/>
            </a:br>
            <a:r>
              <a:rPr lang="sv-SE" sz="1400" dirty="0"/>
              <a:t>Sanada (IAS 38)</a:t>
            </a:r>
            <a:endParaRPr lang="ru-RU" sz="13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4787307" y="2681541"/>
            <a:ext cx="3159416" cy="90288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NA </a:t>
            </a:r>
            <a:r>
              <a:rPr lang="en-US" sz="1400" dirty="0" err="1"/>
              <a:t>sotish</a:t>
            </a:r>
            <a:r>
              <a:rPr lang="en-US" sz="1400" dirty="0"/>
              <a:t> </a:t>
            </a:r>
            <a:r>
              <a:rPr lang="en-US" sz="1400" dirty="0" err="1"/>
              <a:t>uchun</a:t>
            </a:r>
            <a:r>
              <a:rPr lang="en-US" sz="1400" dirty="0"/>
              <a:t> </a:t>
            </a:r>
            <a:r>
              <a:rPr lang="en-US" sz="1400" dirty="0" err="1"/>
              <a:t>mo‘ljallangan</a:t>
            </a:r>
            <a:r>
              <a:rPr lang="en-US" sz="1400" dirty="0"/>
              <a:t> </a:t>
            </a:r>
            <a:r>
              <a:rPr lang="en-US" sz="1400" dirty="0" err="1"/>
              <a:t>aktiv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sifatida</a:t>
            </a:r>
            <a:r>
              <a:rPr lang="en-US" sz="1400" dirty="0"/>
              <a:t> </a:t>
            </a:r>
            <a:r>
              <a:rPr lang="en-US" sz="1400" dirty="0" err="1"/>
              <a:t>klassifikatsiya</a:t>
            </a:r>
            <a:r>
              <a:rPr lang="en-US" sz="1400" dirty="0"/>
              <a:t> </a:t>
            </a:r>
            <a:r>
              <a:rPr lang="en-US" sz="1400" dirty="0" err="1"/>
              <a:t>qilingan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err="1"/>
              <a:t>sanada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(IFRS 5)</a:t>
            </a:r>
            <a:endParaRPr lang="ru-RU" sz="1350" b="1" dirty="0"/>
          </a:p>
        </p:txBody>
      </p:sp>
      <p:cxnSp>
        <p:nvCxnSpPr>
          <p:cNvPr id="4" name="Straight Arrow Connector 3"/>
          <p:cNvCxnSpPr>
            <a:cxnSpLocks/>
            <a:endCxn id="18" idx="0"/>
          </p:cNvCxnSpPr>
          <p:nvPr/>
        </p:nvCxnSpPr>
        <p:spPr>
          <a:xfrm flipH="1">
            <a:off x="2439602" y="2112667"/>
            <a:ext cx="1484326" cy="5941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cxnSpLocks/>
          </p:cNvCxnSpPr>
          <p:nvPr/>
        </p:nvCxnSpPr>
        <p:spPr>
          <a:xfrm>
            <a:off x="4818579" y="2082483"/>
            <a:ext cx="1296861" cy="5688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305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8" grpId="0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601774" y="311486"/>
            <a:ext cx="7018226" cy="510779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NAlarni</a:t>
            </a:r>
            <a:r>
              <a:rPr lang="en-US" sz="2400" dirty="0"/>
              <a:t> tan </a:t>
            </a:r>
            <a:r>
              <a:rPr lang="en-US" sz="2400" dirty="0" err="1"/>
              <a:t>olinishini</a:t>
            </a:r>
            <a:r>
              <a:rPr lang="en-US" sz="2400" dirty="0"/>
              <a:t> </a:t>
            </a:r>
            <a:r>
              <a:rPr lang="en-US" sz="2400" dirty="0" err="1"/>
              <a:t>bekor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endParaRPr lang="en-US" sz="2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264319" y="270272"/>
            <a:ext cx="581024" cy="581024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447673" y="453031"/>
            <a:ext cx="214313" cy="215504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8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0" name="Rectangle 9"/>
          <p:cNvSpPr/>
          <p:nvPr/>
        </p:nvSpPr>
        <p:spPr>
          <a:xfrm>
            <a:off x="1005840" y="1144045"/>
            <a:ext cx="2286000" cy="5552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/>
              <a:t>Chiqib</a:t>
            </a:r>
            <a:r>
              <a:rPr lang="en-US" sz="1350" b="1" dirty="0" smtClean="0"/>
              <a:t> </a:t>
            </a:r>
            <a:r>
              <a:rPr lang="en-US" sz="1350" b="1" dirty="0" err="1" smtClean="0"/>
              <a:t>ketganda</a:t>
            </a:r>
            <a:endParaRPr lang="ru-RU" sz="1350" b="1" dirty="0"/>
          </a:p>
        </p:txBody>
      </p:sp>
      <p:sp>
        <p:nvSpPr>
          <p:cNvPr id="11" name="Rectangle 10"/>
          <p:cNvSpPr/>
          <p:nvPr/>
        </p:nvSpPr>
        <p:spPr>
          <a:xfrm>
            <a:off x="4716780" y="1144045"/>
            <a:ext cx="2286000" cy="5552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/>
              <a:t>Tashkilot</a:t>
            </a:r>
            <a:r>
              <a:rPr lang="en-US" sz="1400" b="1" dirty="0"/>
              <a:t> </a:t>
            </a:r>
            <a:r>
              <a:rPr lang="en-US" sz="1400" b="1" dirty="0" err="1"/>
              <a:t>uchun</a:t>
            </a:r>
            <a:r>
              <a:rPr lang="en-US" sz="1400" b="1" dirty="0"/>
              <a:t> </a:t>
            </a:r>
            <a:r>
              <a:rPr lang="en-US" sz="1400" b="1" dirty="0" err="1"/>
              <a:t>ortiq</a:t>
            </a: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> </a:t>
            </a:r>
            <a:r>
              <a:rPr lang="en-US" sz="1400" b="1" dirty="0" err="1"/>
              <a:t>iqtisodiy</a:t>
            </a:r>
            <a:r>
              <a:rPr lang="en-US" sz="1400" b="1" dirty="0"/>
              <a:t> </a:t>
            </a:r>
            <a:r>
              <a:rPr lang="en-US" sz="1400" b="1" dirty="0" err="1"/>
              <a:t>naf</a:t>
            </a:r>
            <a:r>
              <a:rPr lang="en-US" sz="1400" b="1" dirty="0"/>
              <a:t> </a:t>
            </a:r>
            <a:r>
              <a:rPr lang="en-US" sz="1400" b="1" dirty="0" err="1"/>
              <a:t>keltirmasa</a:t>
            </a:r>
            <a:endParaRPr lang="ru-RU" sz="135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808223" y="1283152"/>
            <a:ext cx="48417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dirty="0" err="1" smtClean="0"/>
              <a:t>yoki</a:t>
            </a:r>
            <a:endParaRPr lang="ru-RU" sz="1350" b="1" dirty="0"/>
          </a:p>
        </p:txBody>
      </p:sp>
      <p:cxnSp>
        <p:nvCxnSpPr>
          <p:cNvPr id="14" name="Straight Arrow Connector 13"/>
          <p:cNvCxnSpPr>
            <a:stCxn id="10" idx="2"/>
          </p:cNvCxnSpPr>
          <p:nvPr/>
        </p:nvCxnSpPr>
        <p:spPr>
          <a:xfrm>
            <a:off x="2148840" y="1699260"/>
            <a:ext cx="1280160" cy="8458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1" idx="2"/>
          </p:cNvCxnSpPr>
          <p:nvPr/>
        </p:nvCxnSpPr>
        <p:spPr>
          <a:xfrm flipH="1">
            <a:off x="4526280" y="1699260"/>
            <a:ext cx="1333500" cy="838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2998470" y="2555081"/>
            <a:ext cx="2011680" cy="51054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 smtClean="0">
                <a:solidFill>
                  <a:srgbClr val="FFFF00"/>
                </a:solidFill>
              </a:rPr>
              <a:t>Foyda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va</a:t>
            </a:r>
            <a:r>
              <a:rPr lang="en-US" sz="1350" b="1" dirty="0" smtClean="0">
                <a:solidFill>
                  <a:srgbClr val="FFFF00"/>
                </a:solidFill>
              </a:rPr>
              <a:t> </a:t>
            </a:r>
            <a:r>
              <a:rPr lang="en-US" sz="1350" b="1" dirty="0" err="1" smtClean="0">
                <a:solidFill>
                  <a:srgbClr val="FFFF00"/>
                </a:solidFill>
              </a:rPr>
              <a:t>zarar</a:t>
            </a:r>
            <a:endParaRPr lang="ru-RU" sz="1350" b="1" dirty="0">
              <a:solidFill>
                <a:srgbClr val="FFFF00"/>
              </a:solidFill>
            </a:endParaRPr>
          </a:p>
        </p:txBody>
      </p:sp>
      <p:sp>
        <p:nvSpPr>
          <p:cNvPr id="18" name="Down Arrow 17"/>
          <p:cNvSpPr/>
          <p:nvPr/>
        </p:nvSpPr>
        <p:spPr>
          <a:xfrm>
            <a:off x="3808222" y="3139440"/>
            <a:ext cx="512318" cy="5638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19" name="TextBox 18"/>
          <p:cNvSpPr txBox="1"/>
          <p:nvPr/>
        </p:nvSpPr>
        <p:spPr>
          <a:xfrm>
            <a:off x="2488270" y="3772333"/>
            <a:ext cx="35268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/>
              <a:t>Sof</a:t>
            </a:r>
            <a:r>
              <a:rPr lang="en-US" sz="1400" b="1" dirty="0"/>
              <a:t> </a:t>
            </a:r>
            <a:r>
              <a:rPr lang="en-US" sz="1400" b="1" dirty="0" err="1"/>
              <a:t>kirim</a:t>
            </a:r>
            <a:r>
              <a:rPr lang="en-US" sz="1400" b="1" dirty="0"/>
              <a:t> </a:t>
            </a:r>
            <a:r>
              <a:rPr lang="en-US" sz="1400" b="1" dirty="0" err="1"/>
              <a:t>summasi</a:t>
            </a:r>
            <a:r>
              <a:rPr lang="en-US" sz="1400" b="1" dirty="0"/>
              <a:t> - </a:t>
            </a:r>
            <a:r>
              <a:rPr lang="en-US" sz="1400" b="1" dirty="0" err="1"/>
              <a:t>NMAning</a:t>
            </a:r>
            <a:r>
              <a:rPr lang="en-US" sz="1400" b="1" dirty="0"/>
              <a:t> </a:t>
            </a:r>
            <a:r>
              <a:rPr lang="en-US" sz="1400" b="1" dirty="0" err="1"/>
              <a:t>balans</a:t>
            </a:r>
            <a:r>
              <a:rPr lang="en-US" sz="1400" b="1" dirty="0"/>
              <a:t> </a:t>
            </a:r>
            <a:r>
              <a:rPr lang="en-US" sz="1400" b="1" dirty="0" err="1"/>
              <a:t>qiymati</a:t>
            </a:r>
            <a:endParaRPr lang="ru-RU" sz="1350" b="1" dirty="0"/>
          </a:p>
        </p:txBody>
      </p:sp>
      <p:pic>
        <p:nvPicPr>
          <p:cNvPr id="9218" name="Picture 2" descr="Petty Cash Accounting | Creating Journal Entries &amp; Reconciling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20" r="32369"/>
          <a:stretch/>
        </p:blipFill>
        <p:spPr bwMode="auto">
          <a:xfrm>
            <a:off x="2922270" y="4091699"/>
            <a:ext cx="739140" cy="7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464256" y="4049332"/>
            <a:ext cx="1091788" cy="729795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0000" r="-40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19910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7" grpId="0" animBg="1"/>
      <p:bldP spid="18" grpId="0" animBg="1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Итоги деятельности Казначейства России за 2018 год…"/>
          <p:cNvSpPr/>
          <p:nvPr/>
        </p:nvSpPr>
        <p:spPr>
          <a:xfrm>
            <a:off x="0" y="2107146"/>
            <a:ext cx="4587212" cy="959577"/>
          </a:xfrm>
          <a:prstGeom prst="roundRect">
            <a:avLst>
              <a:gd name="adj" fmla="val 11676"/>
            </a:avLst>
          </a:prstGeom>
          <a:solidFill>
            <a:srgbClr val="0038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/>
          <a:lstStyle/>
          <a:p>
            <a:pPr marL="176213" lvl="6" indent="269875">
              <a:defRPr sz="53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US" sz="1988" dirty="0" err="1" smtClean="0">
                <a:solidFill>
                  <a:srgbClr val="FFFFFF"/>
                </a:solidFill>
                <a:latin typeface="Helvetica"/>
                <a:cs typeface="Helvetica"/>
              </a:rPr>
              <a:t>E’tiboringiz</a:t>
            </a:r>
            <a:r>
              <a:rPr lang="en-US" sz="1988" dirty="0" smtClean="0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lang="en-US" sz="1988" dirty="0" err="1" smtClean="0">
                <a:solidFill>
                  <a:srgbClr val="FFFFFF"/>
                </a:solidFill>
                <a:latin typeface="Helvetica"/>
                <a:cs typeface="Helvetica"/>
              </a:rPr>
              <a:t>uchun</a:t>
            </a:r>
            <a:r>
              <a:rPr lang="en-US" sz="1988" dirty="0" smtClean="0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  <a:r>
              <a:rPr lang="en-US" sz="1988" dirty="0" err="1" smtClean="0">
                <a:solidFill>
                  <a:srgbClr val="FFFFFF"/>
                </a:solidFill>
                <a:latin typeface="Helvetica"/>
                <a:cs typeface="Helvetica"/>
              </a:rPr>
              <a:t>rahmat</a:t>
            </a:r>
            <a:r>
              <a:rPr lang="en-US" sz="1988" dirty="0" smtClean="0">
                <a:solidFill>
                  <a:srgbClr val="FFFFFF"/>
                </a:solidFill>
                <a:latin typeface="Helvetica"/>
                <a:cs typeface="Helvetica"/>
              </a:rPr>
              <a:t>!</a:t>
            </a:r>
            <a:endParaRPr lang="ru-RU" sz="1988" dirty="0"/>
          </a:p>
        </p:txBody>
      </p:sp>
    </p:spTree>
    <p:extLst>
      <p:ext uri="{BB962C8B-B14F-4D97-AF65-F5344CB8AC3E}">
        <p14:creationId xmlns:p14="http://schemas.microsoft.com/office/powerpoint/2010/main" val="171080669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1534</TotalTime>
  <Words>880</Words>
  <Application>Microsoft Office PowerPoint</Application>
  <PresentationFormat>Экран (16:9)</PresentationFormat>
  <Paragraphs>218</Paragraphs>
  <Slides>27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맑은 고딕</vt:lpstr>
      <vt:lpstr>Arial</vt:lpstr>
      <vt:lpstr>Calibri</vt:lpstr>
      <vt:lpstr>Calibri Light</vt:lpstr>
      <vt:lpstr>Helvetica</vt:lpstr>
      <vt:lpstr>Wingdings</vt:lpstr>
      <vt:lpstr>Custom Design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Nomoddiy resursning nomoddiy aktiv sifatida tan olinishi uchun quyidagilarni qanoatlantirishi lozim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Пользователь Acer</cp:lastModifiedBy>
  <cp:revision>188</cp:revision>
  <dcterms:created xsi:type="dcterms:W3CDTF">2014-04-01T16:27:38Z</dcterms:created>
  <dcterms:modified xsi:type="dcterms:W3CDTF">2021-05-30T15:52:20Z</dcterms:modified>
</cp:coreProperties>
</file>