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  <p:sldMasterId id="2147483694" r:id="rId4"/>
    <p:sldMasterId id="2147483710" r:id="rId5"/>
    <p:sldMasterId id="2147483726" r:id="rId6"/>
  </p:sldMasterIdLst>
  <p:notesMasterIdLst>
    <p:notesMasterId r:id="rId37"/>
  </p:notesMasterIdLst>
  <p:sldIdLst>
    <p:sldId id="349" r:id="rId7"/>
    <p:sldId id="347" r:id="rId8"/>
    <p:sldId id="369" r:id="rId9"/>
    <p:sldId id="370" r:id="rId10"/>
    <p:sldId id="371" r:id="rId11"/>
    <p:sldId id="315" r:id="rId12"/>
    <p:sldId id="372" r:id="rId13"/>
    <p:sldId id="373" r:id="rId14"/>
    <p:sldId id="307" r:id="rId15"/>
    <p:sldId id="332" r:id="rId16"/>
    <p:sldId id="312" r:id="rId17"/>
    <p:sldId id="259" r:id="rId18"/>
    <p:sldId id="355" r:id="rId19"/>
    <p:sldId id="356" r:id="rId20"/>
    <p:sldId id="357" r:id="rId21"/>
    <p:sldId id="358" r:id="rId22"/>
    <p:sldId id="361" r:id="rId23"/>
    <p:sldId id="362" r:id="rId24"/>
    <p:sldId id="363" r:id="rId25"/>
    <p:sldId id="364" r:id="rId26"/>
    <p:sldId id="376" r:id="rId27"/>
    <p:sldId id="377" r:id="rId28"/>
    <p:sldId id="378" r:id="rId29"/>
    <p:sldId id="367" r:id="rId30"/>
    <p:sldId id="368" r:id="rId31"/>
    <p:sldId id="379" r:id="rId32"/>
    <p:sldId id="374" r:id="rId33"/>
    <p:sldId id="365" r:id="rId34"/>
    <p:sldId id="366" r:id="rId35"/>
    <p:sldId id="34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F89117E-0AA8-4C38-BEAA-324A34C866C4}">
          <p14:sldIdLst>
            <p14:sldId id="349"/>
            <p14:sldId id="347"/>
            <p14:sldId id="369"/>
            <p14:sldId id="370"/>
            <p14:sldId id="371"/>
            <p14:sldId id="315"/>
            <p14:sldId id="372"/>
            <p14:sldId id="373"/>
            <p14:sldId id="307"/>
            <p14:sldId id="332"/>
            <p14:sldId id="312"/>
            <p14:sldId id="259"/>
            <p14:sldId id="355"/>
            <p14:sldId id="356"/>
            <p14:sldId id="357"/>
            <p14:sldId id="358"/>
            <p14:sldId id="361"/>
            <p14:sldId id="362"/>
            <p14:sldId id="363"/>
            <p14:sldId id="364"/>
            <p14:sldId id="376"/>
            <p14:sldId id="377"/>
            <p14:sldId id="378"/>
            <p14:sldId id="367"/>
            <p14:sldId id="368"/>
            <p14:sldId id="379"/>
            <p14:sldId id="374"/>
            <p14:sldId id="365"/>
            <p14:sldId id="366"/>
            <p14:sldId id="3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4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702" y="54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B84747-F81C-4812-A717-1B471C6DF501}" type="doc">
      <dgm:prSet loTypeId="urn:microsoft.com/office/officeart/2005/8/layout/radial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0E4F3D2-C5D5-4BE0-A8A0-E0DD7A568B12}">
      <dgm:prSet phldrT="[Текст]"/>
      <dgm:spPr/>
      <dgm:t>
        <a:bodyPr/>
        <a:lstStyle/>
        <a:p>
          <a:r>
            <a:rPr lang="en-US" dirty="0" smtClean="0"/>
            <a:t>40-son BHXS</a:t>
          </a:r>
          <a:endParaRPr lang="ru-RU" dirty="0"/>
        </a:p>
      </dgm:t>
    </dgm:pt>
    <dgm:pt modelId="{28CA4E26-722C-48C5-84E9-C2659EF2CDEE}" type="parTrans" cxnId="{D8184000-06E2-4FF5-B0BF-C8620B9DB059}">
      <dgm:prSet/>
      <dgm:spPr/>
      <dgm:t>
        <a:bodyPr/>
        <a:lstStyle/>
        <a:p>
          <a:endParaRPr lang="ru-RU"/>
        </a:p>
      </dgm:t>
    </dgm:pt>
    <dgm:pt modelId="{2F2DF6D2-51AD-494C-89A3-E718F057E7E2}" type="sibTrans" cxnId="{D8184000-06E2-4FF5-B0BF-C8620B9DB059}">
      <dgm:prSet/>
      <dgm:spPr/>
      <dgm:t>
        <a:bodyPr/>
        <a:lstStyle/>
        <a:p>
          <a:endParaRPr lang="ru-RU"/>
        </a:p>
      </dgm:t>
    </dgm:pt>
    <dgm:pt modelId="{BB93C496-B85D-4432-8CAE-24203D07AF40}">
      <dgm:prSet phldrT="[Текст]"/>
      <dgm:spPr/>
      <dgm:t>
        <a:bodyPr/>
        <a:lstStyle/>
        <a:p>
          <a:r>
            <a:rPr lang="uz-Cyrl-UZ" dirty="0" smtClean="0"/>
            <a:t>16-</a:t>
          </a:r>
          <a:r>
            <a:rPr lang="en-US" dirty="0" smtClean="0"/>
            <a:t>son BHXS</a:t>
          </a:r>
          <a:endParaRPr lang="ru-RU" dirty="0"/>
        </a:p>
      </dgm:t>
    </dgm:pt>
    <dgm:pt modelId="{7B377FF6-83E8-46D5-9044-51CD812D21FF}" type="parTrans" cxnId="{4B870699-75A3-476B-B8CE-FE4E376A5EDE}">
      <dgm:prSet/>
      <dgm:spPr/>
      <dgm:t>
        <a:bodyPr/>
        <a:lstStyle/>
        <a:p>
          <a:endParaRPr lang="ru-RU"/>
        </a:p>
      </dgm:t>
    </dgm:pt>
    <dgm:pt modelId="{221B7288-7BCA-4779-9CFF-2A0E4FA250A3}" type="sibTrans" cxnId="{4B870699-75A3-476B-B8CE-FE4E376A5EDE}">
      <dgm:prSet/>
      <dgm:spPr/>
      <dgm:t>
        <a:bodyPr/>
        <a:lstStyle/>
        <a:p>
          <a:endParaRPr lang="ru-RU"/>
        </a:p>
      </dgm:t>
    </dgm:pt>
    <dgm:pt modelId="{1AC6883E-3E09-4849-9006-60161E0C28B3}">
      <dgm:prSet phldrT="[Текст]"/>
      <dgm:spPr/>
      <dgm:t>
        <a:bodyPr/>
        <a:lstStyle/>
        <a:p>
          <a:r>
            <a:rPr lang="uz-Cyrl-UZ" dirty="0" smtClean="0"/>
            <a:t>2-</a:t>
          </a:r>
          <a:r>
            <a:rPr lang="en-US" dirty="0" smtClean="0"/>
            <a:t>son BHXS</a:t>
          </a:r>
          <a:endParaRPr lang="ru-RU" dirty="0"/>
        </a:p>
      </dgm:t>
    </dgm:pt>
    <dgm:pt modelId="{C6A2B7BF-2DDC-431D-8B05-F4D90CA10130}" type="parTrans" cxnId="{D94EBD8D-7E9C-4124-AE98-753DD936B7B7}">
      <dgm:prSet/>
      <dgm:spPr/>
      <dgm:t>
        <a:bodyPr/>
        <a:lstStyle/>
        <a:p>
          <a:endParaRPr lang="ru-RU"/>
        </a:p>
      </dgm:t>
    </dgm:pt>
    <dgm:pt modelId="{AAC6CCDA-109D-4D69-B93E-C6E490DF8C74}" type="sibTrans" cxnId="{D94EBD8D-7E9C-4124-AE98-753DD936B7B7}">
      <dgm:prSet/>
      <dgm:spPr/>
      <dgm:t>
        <a:bodyPr/>
        <a:lstStyle/>
        <a:p>
          <a:endParaRPr lang="ru-RU"/>
        </a:p>
      </dgm:t>
    </dgm:pt>
    <dgm:pt modelId="{B4BAC023-F8DE-47F4-926B-EE0304C45FC1}">
      <dgm:prSet phldrT="[Текст]"/>
      <dgm:spPr/>
      <dgm:t>
        <a:bodyPr/>
        <a:lstStyle/>
        <a:p>
          <a:r>
            <a:rPr lang="uz-Cyrl-UZ" dirty="0" smtClean="0"/>
            <a:t>16-</a:t>
          </a:r>
          <a:r>
            <a:rPr lang="en-US" dirty="0" smtClean="0"/>
            <a:t>son BHXS</a:t>
          </a:r>
          <a:endParaRPr lang="ru-RU" dirty="0"/>
        </a:p>
      </dgm:t>
    </dgm:pt>
    <dgm:pt modelId="{88BDC009-F8AA-4030-A5C8-A30A77BDF4DB}" type="parTrans" cxnId="{E789909C-E7B0-4BE1-9DEF-96712C2EA321}">
      <dgm:prSet/>
      <dgm:spPr/>
      <dgm:t>
        <a:bodyPr/>
        <a:lstStyle/>
        <a:p>
          <a:endParaRPr lang="ru-RU"/>
        </a:p>
      </dgm:t>
    </dgm:pt>
    <dgm:pt modelId="{D31126DC-55DB-471C-A4B4-7DF09F2B1779}" type="sibTrans" cxnId="{E789909C-E7B0-4BE1-9DEF-96712C2EA321}">
      <dgm:prSet/>
      <dgm:spPr/>
      <dgm:t>
        <a:bodyPr/>
        <a:lstStyle/>
        <a:p>
          <a:endParaRPr lang="ru-RU"/>
        </a:p>
      </dgm:t>
    </dgm:pt>
    <dgm:pt modelId="{2FF0B9F8-D54B-488A-82AF-8EE68586D9FB}">
      <dgm:prSet phldrT="[Текст]"/>
      <dgm:spPr/>
      <dgm:t>
        <a:bodyPr/>
        <a:lstStyle/>
        <a:p>
          <a:r>
            <a:rPr lang="uz-Cyrl-UZ" dirty="0" smtClean="0"/>
            <a:t>5-</a:t>
          </a:r>
          <a:r>
            <a:rPr lang="en-US" dirty="0" smtClean="0"/>
            <a:t>son BHXS</a:t>
          </a:r>
          <a:endParaRPr lang="ru-RU" dirty="0"/>
        </a:p>
      </dgm:t>
    </dgm:pt>
    <dgm:pt modelId="{DDC585D8-8C76-48FF-84D5-0267AFB802A2}" type="parTrans" cxnId="{88D177C6-4788-413C-8683-A702227218FC}">
      <dgm:prSet/>
      <dgm:spPr/>
      <dgm:t>
        <a:bodyPr/>
        <a:lstStyle/>
        <a:p>
          <a:endParaRPr lang="ru-RU"/>
        </a:p>
      </dgm:t>
    </dgm:pt>
    <dgm:pt modelId="{E35ACB17-80B3-463D-AFA0-D352B0D53E5C}" type="sibTrans" cxnId="{88D177C6-4788-413C-8683-A702227218FC}">
      <dgm:prSet/>
      <dgm:spPr/>
      <dgm:t>
        <a:bodyPr/>
        <a:lstStyle/>
        <a:p>
          <a:endParaRPr lang="ru-RU"/>
        </a:p>
      </dgm:t>
    </dgm:pt>
    <dgm:pt modelId="{7F7F0E1A-0EC8-4408-8C71-9E490586F416}" type="pres">
      <dgm:prSet presAssocID="{DBB84747-F81C-4812-A717-1B471C6DF50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264B9B-5AD2-4742-9830-C7DA7717EB4E}" type="pres">
      <dgm:prSet presAssocID="{50E4F3D2-C5D5-4BE0-A8A0-E0DD7A568B12}" presName="centerShape" presStyleLbl="node0" presStyleIdx="0" presStyleCnt="1"/>
      <dgm:spPr/>
      <dgm:t>
        <a:bodyPr/>
        <a:lstStyle/>
        <a:p>
          <a:endParaRPr lang="ru-RU"/>
        </a:p>
      </dgm:t>
    </dgm:pt>
    <dgm:pt modelId="{8AF48483-71EC-49AA-A5BA-0C028348DF7C}" type="pres">
      <dgm:prSet presAssocID="{BB93C496-B85D-4432-8CAE-24203D07AF4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C0C7D-806D-4931-9D94-8ECEABD3ED17}" type="pres">
      <dgm:prSet presAssocID="{BB93C496-B85D-4432-8CAE-24203D07AF40}" presName="dummy" presStyleCnt="0"/>
      <dgm:spPr/>
    </dgm:pt>
    <dgm:pt modelId="{7E49D7A6-1F7A-44E6-8A6C-51B7753F220E}" type="pres">
      <dgm:prSet presAssocID="{221B7288-7BCA-4779-9CFF-2A0E4FA250A3}" presName="sibTrans" presStyleLbl="sibTrans2D1" presStyleIdx="0" presStyleCnt="4"/>
      <dgm:spPr/>
      <dgm:t>
        <a:bodyPr/>
        <a:lstStyle/>
        <a:p>
          <a:endParaRPr lang="ru-RU"/>
        </a:p>
      </dgm:t>
    </dgm:pt>
    <dgm:pt modelId="{5FAFC341-6412-4B75-9D83-5FBC8C0116F8}" type="pres">
      <dgm:prSet presAssocID="{1AC6883E-3E09-4849-9006-60161E0C28B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1699C-3E6B-4F1A-8C92-73EF3534E966}" type="pres">
      <dgm:prSet presAssocID="{1AC6883E-3E09-4849-9006-60161E0C28B3}" presName="dummy" presStyleCnt="0"/>
      <dgm:spPr/>
    </dgm:pt>
    <dgm:pt modelId="{6563D985-7ECF-42BB-B732-24496528709E}" type="pres">
      <dgm:prSet presAssocID="{AAC6CCDA-109D-4D69-B93E-C6E490DF8C74}" presName="sibTrans" presStyleLbl="sibTrans2D1" presStyleIdx="1" presStyleCnt="4"/>
      <dgm:spPr/>
      <dgm:t>
        <a:bodyPr/>
        <a:lstStyle/>
        <a:p>
          <a:endParaRPr lang="ru-RU"/>
        </a:p>
      </dgm:t>
    </dgm:pt>
    <dgm:pt modelId="{99A39D05-815B-429C-9F3D-82F572BFAA46}" type="pres">
      <dgm:prSet presAssocID="{B4BAC023-F8DE-47F4-926B-EE0304C45FC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BBCDD2-9E93-4CFD-B0AF-F0FC1CBD7C0D}" type="pres">
      <dgm:prSet presAssocID="{B4BAC023-F8DE-47F4-926B-EE0304C45FC1}" presName="dummy" presStyleCnt="0"/>
      <dgm:spPr/>
    </dgm:pt>
    <dgm:pt modelId="{4834D668-C56C-40A9-AC3C-83DF3D3DC245}" type="pres">
      <dgm:prSet presAssocID="{D31126DC-55DB-471C-A4B4-7DF09F2B1779}" presName="sibTrans" presStyleLbl="sibTrans2D1" presStyleIdx="2" presStyleCnt="4"/>
      <dgm:spPr/>
      <dgm:t>
        <a:bodyPr/>
        <a:lstStyle/>
        <a:p>
          <a:endParaRPr lang="ru-RU"/>
        </a:p>
      </dgm:t>
    </dgm:pt>
    <dgm:pt modelId="{41E45BB0-AE3A-430D-B27C-59FD4AF3B153}" type="pres">
      <dgm:prSet presAssocID="{2FF0B9F8-D54B-488A-82AF-8EE68586D9F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96425C-665B-44F5-BC69-E21C85A11B75}" type="pres">
      <dgm:prSet presAssocID="{2FF0B9F8-D54B-488A-82AF-8EE68586D9FB}" presName="dummy" presStyleCnt="0"/>
      <dgm:spPr/>
    </dgm:pt>
    <dgm:pt modelId="{6EBD7280-1611-4254-A39D-48B31F5BD57F}" type="pres">
      <dgm:prSet presAssocID="{E35ACB17-80B3-463D-AFA0-D352B0D53E5C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D421CC27-F87F-4C1D-B40F-5900D9DD6283}" type="presOf" srcId="{E35ACB17-80B3-463D-AFA0-D352B0D53E5C}" destId="{6EBD7280-1611-4254-A39D-48B31F5BD57F}" srcOrd="0" destOrd="0" presId="urn:microsoft.com/office/officeart/2005/8/layout/radial6"/>
    <dgm:cxn modelId="{D8B770EA-601B-4ACC-B51C-61BC575CA051}" type="presOf" srcId="{2FF0B9F8-D54B-488A-82AF-8EE68586D9FB}" destId="{41E45BB0-AE3A-430D-B27C-59FD4AF3B153}" srcOrd="0" destOrd="0" presId="urn:microsoft.com/office/officeart/2005/8/layout/radial6"/>
    <dgm:cxn modelId="{D8184000-06E2-4FF5-B0BF-C8620B9DB059}" srcId="{DBB84747-F81C-4812-A717-1B471C6DF501}" destId="{50E4F3D2-C5D5-4BE0-A8A0-E0DD7A568B12}" srcOrd="0" destOrd="0" parTransId="{28CA4E26-722C-48C5-84E9-C2659EF2CDEE}" sibTransId="{2F2DF6D2-51AD-494C-89A3-E718F057E7E2}"/>
    <dgm:cxn modelId="{88D177C6-4788-413C-8683-A702227218FC}" srcId="{50E4F3D2-C5D5-4BE0-A8A0-E0DD7A568B12}" destId="{2FF0B9F8-D54B-488A-82AF-8EE68586D9FB}" srcOrd="3" destOrd="0" parTransId="{DDC585D8-8C76-48FF-84D5-0267AFB802A2}" sibTransId="{E35ACB17-80B3-463D-AFA0-D352B0D53E5C}"/>
    <dgm:cxn modelId="{F659C882-B5E1-40EB-AE31-E634AD4154D2}" type="presOf" srcId="{D31126DC-55DB-471C-A4B4-7DF09F2B1779}" destId="{4834D668-C56C-40A9-AC3C-83DF3D3DC245}" srcOrd="0" destOrd="0" presId="urn:microsoft.com/office/officeart/2005/8/layout/radial6"/>
    <dgm:cxn modelId="{90598859-4B66-47CB-B01D-63D28430FCA4}" type="presOf" srcId="{AAC6CCDA-109D-4D69-B93E-C6E490DF8C74}" destId="{6563D985-7ECF-42BB-B732-24496528709E}" srcOrd="0" destOrd="0" presId="urn:microsoft.com/office/officeart/2005/8/layout/radial6"/>
    <dgm:cxn modelId="{F4257D56-5A48-4B4F-9D98-869723248B38}" type="presOf" srcId="{1AC6883E-3E09-4849-9006-60161E0C28B3}" destId="{5FAFC341-6412-4B75-9D83-5FBC8C0116F8}" srcOrd="0" destOrd="0" presId="urn:microsoft.com/office/officeart/2005/8/layout/radial6"/>
    <dgm:cxn modelId="{D94EBD8D-7E9C-4124-AE98-753DD936B7B7}" srcId="{50E4F3D2-C5D5-4BE0-A8A0-E0DD7A568B12}" destId="{1AC6883E-3E09-4849-9006-60161E0C28B3}" srcOrd="1" destOrd="0" parTransId="{C6A2B7BF-2DDC-431D-8B05-F4D90CA10130}" sibTransId="{AAC6CCDA-109D-4D69-B93E-C6E490DF8C74}"/>
    <dgm:cxn modelId="{19B042F9-0E87-4799-9100-45954A38311D}" type="presOf" srcId="{DBB84747-F81C-4812-A717-1B471C6DF501}" destId="{7F7F0E1A-0EC8-4408-8C71-9E490586F416}" srcOrd="0" destOrd="0" presId="urn:microsoft.com/office/officeart/2005/8/layout/radial6"/>
    <dgm:cxn modelId="{62AD2D4F-3C1C-443C-B457-AD13EA5A5512}" type="presOf" srcId="{221B7288-7BCA-4779-9CFF-2A0E4FA250A3}" destId="{7E49D7A6-1F7A-44E6-8A6C-51B7753F220E}" srcOrd="0" destOrd="0" presId="urn:microsoft.com/office/officeart/2005/8/layout/radial6"/>
    <dgm:cxn modelId="{E789909C-E7B0-4BE1-9DEF-96712C2EA321}" srcId="{50E4F3D2-C5D5-4BE0-A8A0-E0DD7A568B12}" destId="{B4BAC023-F8DE-47F4-926B-EE0304C45FC1}" srcOrd="2" destOrd="0" parTransId="{88BDC009-F8AA-4030-A5C8-A30A77BDF4DB}" sibTransId="{D31126DC-55DB-471C-A4B4-7DF09F2B1779}"/>
    <dgm:cxn modelId="{E8A10158-1034-4604-B349-E326F3EDC659}" type="presOf" srcId="{50E4F3D2-C5D5-4BE0-A8A0-E0DD7A568B12}" destId="{7F264B9B-5AD2-4742-9830-C7DA7717EB4E}" srcOrd="0" destOrd="0" presId="urn:microsoft.com/office/officeart/2005/8/layout/radial6"/>
    <dgm:cxn modelId="{4B870699-75A3-476B-B8CE-FE4E376A5EDE}" srcId="{50E4F3D2-C5D5-4BE0-A8A0-E0DD7A568B12}" destId="{BB93C496-B85D-4432-8CAE-24203D07AF40}" srcOrd="0" destOrd="0" parTransId="{7B377FF6-83E8-46D5-9044-51CD812D21FF}" sibTransId="{221B7288-7BCA-4779-9CFF-2A0E4FA250A3}"/>
    <dgm:cxn modelId="{AE05ECCD-8FDD-41EC-9361-34837EB99CD2}" type="presOf" srcId="{BB93C496-B85D-4432-8CAE-24203D07AF40}" destId="{8AF48483-71EC-49AA-A5BA-0C028348DF7C}" srcOrd="0" destOrd="0" presId="urn:microsoft.com/office/officeart/2005/8/layout/radial6"/>
    <dgm:cxn modelId="{23A2A705-7F3C-4A08-B31C-AA9BBCF50029}" type="presOf" srcId="{B4BAC023-F8DE-47F4-926B-EE0304C45FC1}" destId="{99A39D05-815B-429C-9F3D-82F572BFAA46}" srcOrd="0" destOrd="0" presId="urn:microsoft.com/office/officeart/2005/8/layout/radial6"/>
    <dgm:cxn modelId="{DF8E6BFE-3DB8-4569-A862-CF74FC04E334}" type="presParOf" srcId="{7F7F0E1A-0EC8-4408-8C71-9E490586F416}" destId="{7F264B9B-5AD2-4742-9830-C7DA7717EB4E}" srcOrd="0" destOrd="0" presId="urn:microsoft.com/office/officeart/2005/8/layout/radial6"/>
    <dgm:cxn modelId="{1CABE692-32F1-490D-9DF0-E57BF3F2E79D}" type="presParOf" srcId="{7F7F0E1A-0EC8-4408-8C71-9E490586F416}" destId="{8AF48483-71EC-49AA-A5BA-0C028348DF7C}" srcOrd="1" destOrd="0" presId="urn:microsoft.com/office/officeart/2005/8/layout/radial6"/>
    <dgm:cxn modelId="{A632332A-1783-40D6-B7D9-5AD317075731}" type="presParOf" srcId="{7F7F0E1A-0EC8-4408-8C71-9E490586F416}" destId="{625C0C7D-806D-4931-9D94-8ECEABD3ED17}" srcOrd="2" destOrd="0" presId="urn:microsoft.com/office/officeart/2005/8/layout/radial6"/>
    <dgm:cxn modelId="{AB438692-F733-4781-8E83-CAC224F5809B}" type="presParOf" srcId="{7F7F0E1A-0EC8-4408-8C71-9E490586F416}" destId="{7E49D7A6-1F7A-44E6-8A6C-51B7753F220E}" srcOrd="3" destOrd="0" presId="urn:microsoft.com/office/officeart/2005/8/layout/radial6"/>
    <dgm:cxn modelId="{03A46BAD-72D3-4A3E-B909-75890277B578}" type="presParOf" srcId="{7F7F0E1A-0EC8-4408-8C71-9E490586F416}" destId="{5FAFC341-6412-4B75-9D83-5FBC8C0116F8}" srcOrd="4" destOrd="0" presId="urn:microsoft.com/office/officeart/2005/8/layout/radial6"/>
    <dgm:cxn modelId="{001EC5EA-70B2-4241-B365-463BECD70D01}" type="presParOf" srcId="{7F7F0E1A-0EC8-4408-8C71-9E490586F416}" destId="{6291699C-3E6B-4F1A-8C92-73EF3534E966}" srcOrd="5" destOrd="0" presId="urn:microsoft.com/office/officeart/2005/8/layout/radial6"/>
    <dgm:cxn modelId="{61F991DB-CA35-4C7D-9EDC-F9DB550DC50B}" type="presParOf" srcId="{7F7F0E1A-0EC8-4408-8C71-9E490586F416}" destId="{6563D985-7ECF-42BB-B732-24496528709E}" srcOrd="6" destOrd="0" presId="urn:microsoft.com/office/officeart/2005/8/layout/radial6"/>
    <dgm:cxn modelId="{3FEE47A3-ABCB-4DD1-B571-A8DD8DA4C704}" type="presParOf" srcId="{7F7F0E1A-0EC8-4408-8C71-9E490586F416}" destId="{99A39D05-815B-429C-9F3D-82F572BFAA46}" srcOrd="7" destOrd="0" presId="urn:microsoft.com/office/officeart/2005/8/layout/radial6"/>
    <dgm:cxn modelId="{42A1E0B3-C22A-4B34-B78B-61A7485D0540}" type="presParOf" srcId="{7F7F0E1A-0EC8-4408-8C71-9E490586F416}" destId="{60BBCDD2-9E93-4CFD-B0AF-F0FC1CBD7C0D}" srcOrd="8" destOrd="0" presId="urn:microsoft.com/office/officeart/2005/8/layout/radial6"/>
    <dgm:cxn modelId="{C20C9ABC-771E-4EDA-B658-E7460CDF36AD}" type="presParOf" srcId="{7F7F0E1A-0EC8-4408-8C71-9E490586F416}" destId="{4834D668-C56C-40A9-AC3C-83DF3D3DC245}" srcOrd="9" destOrd="0" presId="urn:microsoft.com/office/officeart/2005/8/layout/radial6"/>
    <dgm:cxn modelId="{9B4240E4-7F4F-48AB-A1FC-3EB8C143D6AD}" type="presParOf" srcId="{7F7F0E1A-0EC8-4408-8C71-9E490586F416}" destId="{41E45BB0-AE3A-430D-B27C-59FD4AF3B153}" srcOrd="10" destOrd="0" presId="urn:microsoft.com/office/officeart/2005/8/layout/radial6"/>
    <dgm:cxn modelId="{C1C53E31-2BC8-4BFB-9EB0-C87E351E31D2}" type="presParOf" srcId="{7F7F0E1A-0EC8-4408-8C71-9E490586F416}" destId="{0896425C-665B-44F5-BC69-E21C85A11B75}" srcOrd="11" destOrd="0" presId="urn:microsoft.com/office/officeart/2005/8/layout/radial6"/>
    <dgm:cxn modelId="{F6C634CD-A831-47CD-8FB9-6010CC019F77}" type="presParOf" srcId="{7F7F0E1A-0EC8-4408-8C71-9E490586F416}" destId="{6EBD7280-1611-4254-A39D-48B31F5BD57F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BD7280-1611-4254-A39D-48B31F5BD57F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chemeClr val="accent5">
            <a:hueOff val="-14398646"/>
            <a:satOff val="66710"/>
            <a:lumOff val="10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4D668-C56C-40A9-AC3C-83DF3D3DC245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5">
            <a:hueOff val="-9599097"/>
            <a:satOff val="44473"/>
            <a:lumOff val="718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3D985-7ECF-42BB-B732-24496528709E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5">
            <a:hueOff val="-4799549"/>
            <a:satOff val="22237"/>
            <a:lumOff val="359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9D7A6-1F7A-44E6-8A6C-51B7753F220E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264B9B-5AD2-4742-9830-C7DA7717EB4E}">
      <dsp:nvSpPr>
        <dsp:cNvPr id="0" name=""/>
        <dsp:cNvSpPr/>
      </dsp:nvSpPr>
      <dsp:spPr>
        <a:xfrm>
          <a:off x="3104554" y="1749888"/>
          <a:ext cx="1918890" cy="191889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40-son BHXS</a:t>
          </a:r>
          <a:endParaRPr lang="ru-RU" sz="3200" kern="1200" dirty="0"/>
        </a:p>
      </dsp:txBody>
      <dsp:txXfrm>
        <a:off x="3385569" y="2030903"/>
        <a:ext cx="1356860" cy="1356860"/>
      </dsp:txXfrm>
    </dsp:sp>
    <dsp:sp modelId="{8AF48483-71EC-49AA-A5BA-0C028348DF7C}">
      <dsp:nvSpPr>
        <dsp:cNvPr id="0" name=""/>
        <dsp:cNvSpPr/>
      </dsp:nvSpPr>
      <dsp:spPr>
        <a:xfrm>
          <a:off x="3392388" y="2458"/>
          <a:ext cx="1343223" cy="134322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16-</a:t>
          </a:r>
          <a:r>
            <a:rPr lang="en-US" sz="2200" kern="1200" dirty="0" smtClean="0"/>
            <a:t>son BHXS</a:t>
          </a:r>
          <a:endParaRPr lang="ru-RU" sz="2200" kern="1200" dirty="0"/>
        </a:p>
      </dsp:txBody>
      <dsp:txXfrm>
        <a:off x="3589098" y="199168"/>
        <a:ext cx="949803" cy="949803"/>
      </dsp:txXfrm>
    </dsp:sp>
    <dsp:sp modelId="{5FAFC341-6412-4B75-9D83-5FBC8C0116F8}">
      <dsp:nvSpPr>
        <dsp:cNvPr id="0" name=""/>
        <dsp:cNvSpPr/>
      </dsp:nvSpPr>
      <dsp:spPr>
        <a:xfrm>
          <a:off x="5427651" y="2037721"/>
          <a:ext cx="1343223" cy="1343223"/>
        </a:xfrm>
        <a:prstGeom prst="ellipse">
          <a:avLst/>
        </a:prstGeom>
        <a:solidFill>
          <a:schemeClr val="accent5">
            <a:hueOff val="-4799549"/>
            <a:satOff val="22237"/>
            <a:lumOff val="35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2-</a:t>
          </a:r>
          <a:r>
            <a:rPr lang="en-US" sz="2200" kern="1200" dirty="0" smtClean="0"/>
            <a:t>son BHXS</a:t>
          </a:r>
          <a:endParaRPr lang="ru-RU" sz="2200" kern="1200" dirty="0"/>
        </a:p>
      </dsp:txBody>
      <dsp:txXfrm>
        <a:off x="5624361" y="2234431"/>
        <a:ext cx="949803" cy="949803"/>
      </dsp:txXfrm>
    </dsp:sp>
    <dsp:sp modelId="{99A39D05-815B-429C-9F3D-82F572BFAA46}">
      <dsp:nvSpPr>
        <dsp:cNvPr id="0" name=""/>
        <dsp:cNvSpPr/>
      </dsp:nvSpPr>
      <dsp:spPr>
        <a:xfrm>
          <a:off x="3392388" y="4072985"/>
          <a:ext cx="1343223" cy="1343223"/>
        </a:xfrm>
        <a:prstGeom prst="ellipse">
          <a:avLst/>
        </a:prstGeom>
        <a:solidFill>
          <a:schemeClr val="accent5">
            <a:hueOff val="-9599097"/>
            <a:satOff val="44473"/>
            <a:lumOff val="718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16-</a:t>
          </a:r>
          <a:r>
            <a:rPr lang="en-US" sz="2200" kern="1200" dirty="0" smtClean="0"/>
            <a:t>son BHXS</a:t>
          </a:r>
          <a:endParaRPr lang="ru-RU" sz="2200" kern="1200" dirty="0"/>
        </a:p>
      </dsp:txBody>
      <dsp:txXfrm>
        <a:off x="3589098" y="4269695"/>
        <a:ext cx="949803" cy="949803"/>
      </dsp:txXfrm>
    </dsp:sp>
    <dsp:sp modelId="{41E45BB0-AE3A-430D-B27C-59FD4AF3B153}">
      <dsp:nvSpPr>
        <dsp:cNvPr id="0" name=""/>
        <dsp:cNvSpPr/>
      </dsp:nvSpPr>
      <dsp:spPr>
        <a:xfrm>
          <a:off x="1357124" y="2037721"/>
          <a:ext cx="1343223" cy="1343223"/>
        </a:xfrm>
        <a:prstGeom prst="ellipse">
          <a:avLst/>
        </a:prstGeom>
        <a:solidFill>
          <a:schemeClr val="accent5">
            <a:hueOff val="-14398646"/>
            <a:satOff val="66710"/>
            <a:lumOff val="10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5-</a:t>
          </a:r>
          <a:r>
            <a:rPr lang="en-US" sz="2200" kern="1200" dirty="0" smtClean="0"/>
            <a:t>son BHXS</a:t>
          </a:r>
          <a:endParaRPr lang="ru-RU" sz="2200" kern="1200" dirty="0"/>
        </a:p>
      </dsp:txBody>
      <dsp:txXfrm>
        <a:off x="1553834" y="2234431"/>
        <a:ext cx="949803" cy="9498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220755"/>
            <a:ext cx="10451371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122983"/>
            <a:ext cx="10451371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60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98632ED5-A07F-4C0D-BE24-42B14668E16B}"/>
              </a:ext>
            </a:extLst>
          </p:cNvPr>
          <p:cNvSpPr/>
          <p:nvPr userDrawn="1"/>
        </p:nvSpPr>
        <p:spPr>
          <a:xfrm>
            <a:off x="912647" y="1403773"/>
            <a:ext cx="2222208" cy="4320000"/>
          </a:xfrm>
          <a:prstGeom prst="rect">
            <a:avLst/>
          </a:prstGeom>
          <a:solidFill>
            <a:schemeClr val="accent2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CF1D0E0-A003-400B-8684-37FE61773361}"/>
              </a:ext>
            </a:extLst>
          </p:cNvPr>
          <p:cNvSpPr/>
          <p:nvPr userDrawn="1"/>
        </p:nvSpPr>
        <p:spPr>
          <a:xfrm>
            <a:off x="912647" y="5721208"/>
            <a:ext cx="2222208" cy="648000"/>
          </a:xfrm>
          <a:prstGeom prst="rect">
            <a:avLst/>
          </a:prstGeom>
          <a:solidFill>
            <a:schemeClr val="accent6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6" name="Picture Placeholder 2">
            <a:extLst>
              <a:ext uri="{FF2B5EF4-FFF2-40B4-BE49-F238E27FC236}">
                <a16:creationId xmlns="" xmlns:a16="http://schemas.microsoft.com/office/drawing/2014/main" id="{55B60AF5-72FC-4A3D-BC56-77C65120ED82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213751" y="1659013"/>
            <a:ext cx="1620000" cy="16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EA66E13D-AB77-4DD8-A09B-AB5DB9FEF2E6}"/>
              </a:ext>
            </a:extLst>
          </p:cNvPr>
          <p:cNvSpPr/>
          <p:nvPr userDrawn="1"/>
        </p:nvSpPr>
        <p:spPr>
          <a:xfrm>
            <a:off x="3626311" y="1403773"/>
            <a:ext cx="2222208" cy="4320000"/>
          </a:xfrm>
          <a:prstGeom prst="rect">
            <a:avLst/>
          </a:prstGeom>
          <a:solidFill>
            <a:schemeClr val="accent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7534DF34-069C-4224-B7F5-05E1F1166D56}"/>
              </a:ext>
            </a:extLst>
          </p:cNvPr>
          <p:cNvSpPr/>
          <p:nvPr userDrawn="1"/>
        </p:nvSpPr>
        <p:spPr>
          <a:xfrm>
            <a:off x="3626311" y="5721208"/>
            <a:ext cx="2222208" cy="648000"/>
          </a:xfrm>
          <a:prstGeom prst="rect">
            <a:avLst/>
          </a:prstGeom>
          <a:solidFill>
            <a:schemeClr val="accent6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Picture Placeholder 2">
            <a:extLst>
              <a:ext uri="{FF2B5EF4-FFF2-40B4-BE49-F238E27FC236}">
                <a16:creationId xmlns="" xmlns:a16="http://schemas.microsoft.com/office/drawing/2014/main" id="{C01D622C-6570-4AA4-B1B0-B541A4BD95C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927415" y="1659013"/>
            <a:ext cx="1620000" cy="16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F51B9CEA-EE94-4685-A50B-55FA6D623BFF}"/>
              </a:ext>
            </a:extLst>
          </p:cNvPr>
          <p:cNvSpPr/>
          <p:nvPr userDrawn="1"/>
        </p:nvSpPr>
        <p:spPr>
          <a:xfrm>
            <a:off x="6339975" y="1403773"/>
            <a:ext cx="2222208" cy="4320000"/>
          </a:xfrm>
          <a:prstGeom prst="rect">
            <a:avLst/>
          </a:prstGeom>
          <a:solidFill>
            <a:schemeClr val="accent4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9D0A7D00-6360-4DFB-9AC2-D99DA6B13DC7}"/>
              </a:ext>
            </a:extLst>
          </p:cNvPr>
          <p:cNvSpPr/>
          <p:nvPr userDrawn="1"/>
        </p:nvSpPr>
        <p:spPr>
          <a:xfrm>
            <a:off x="6339975" y="5721208"/>
            <a:ext cx="2222208" cy="648000"/>
          </a:xfrm>
          <a:prstGeom prst="rect">
            <a:avLst/>
          </a:prstGeom>
          <a:solidFill>
            <a:schemeClr val="accent6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EE95A9AB-9D07-4D24-A094-B0314860CC0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41079" y="1659013"/>
            <a:ext cx="1620000" cy="16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E2B5C41-77E7-44F9-B07F-F8D1EC01BB64}"/>
              </a:ext>
            </a:extLst>
          </p:cNvPr>
          <p:cNvSpPr/>
          <p:nvPr userDrawn="1"/>
        </p:nvSpPr>
        <p:spPr>
          <a:xfrm>
            <a:off x="9053639" y="1403773"/>
            <a:ext cx="2222208" cy="4320000"/>
          </a:xfrm>
          <a:prstGeom prst="rect">
            <a:avLst/>
          </a:prstGeom>
          <a:solidFill>
            <a:schemeClr val="accent3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AB68E317-9A8F-42E8-8C04-9B86A860AA01}"/>
              </a:ext>
            </a:extLst>
          </p:cNvPr>
          <p:cNvSpPr/>
          <p:nvPr userDrawn="1"/>
        </p:nvSpPr>
        <p:spPr>
          <a:xfrm>
            <a:off x="9053639" y="5721208"/>
            <a:ext cx="2222208" cy="648000"/>
          </a:xfrm>
          <a:prstGeom prst="rect">
            <a:avLst/>
          </a:prstGeom>
          <a:solidFill>
            <a:schemeClr val="accent6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5" name="Picture Placeholder 2">
            <a:extLst>
              <a:ext uri="{FF2B5EF4-FFF2-40B4-BE49-F238E27FC236}">
                <a16:creationId xmlns="" xmlns:a16="http://schemas.microsoft.com/office/drawing/2014/main" id="{DD6FC17C-3188-435C-AD8C-0699468E951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54743" y="1659013"/>
            <a:ext cx="1620000" cy="16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16" name="그룹 7">
            <a:extLst>
              <a:ext uri="{FF2B5EF4-FFF2-40B4-BE49-F238E27FC236}">
                <a16:creationId xmlns="" xmlns:a16="http://schemas.microsoft.com/office/drawing/2014/main" id="{075CE920-CE28-4A7F-AF42-D10B4D7A71D8}"/>
              </a:ext>
            </a:extLst>
          </p:cNvPr>
          <p:cNvGrpSpPr/>
          <p:nvPr userDrawn="1"/>
        </p:nvGrpSpPr>
        <p:grpSpPr>
          <a:xfrm>
            <a:off x="1089097" y="3374691"/>
            <a:ext cx="1872207" cy="2308988"/>
            <a:chOff x="1089096" y="3288431"/>
            <a:chExt cx="1872207" cy="2308988"/>
          </a:xfrm>
        </p:grpSpPr>
        <p:sp>
          <p:nvSpPr>
            <p:cNvPr id="17" name="Text Placeholder 3">
              <a:extLst>
                <a:ext uri="{FF2B5EF4-FFF2-40B4-BE49-F238E27FC236}">
                  <a16:creationId xmlns="" xmlns:a16="http://schemas.microsoft.com/office/drawing/2014/main" id="{71143A8F-52BD-40FC-A4BB-974498924FA1}"/>
                </a:ext>
              </a:extLst>
            </p:cNvPr>
            <p:cNvSpPr txBox="1">
              <a:spLocks/>
            </p:cNvSpPr>
            <p:nvPr/>
          </p:nvSpPr>
          <p:spPr>
            <a:xfrm rot="10800000" flipV="1">
              <a:off x="1089096" y="3288431"/>
              <a:ext cx="1872207" cy="37526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800" b="1" dirty="0">
                  <a:solidFill>
                    <a:schemeClr val="bg1"/>
                  </a:solidFill>
                  <a:cs typeface="Arial" pitchFamily="34" charset="0"/>
                </a:rPr>
                <a:t>MANGER</a:t>
              </a:r>
              <a:endParaRPr lang="ko-KR" altLang="en-US" sz="1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" name="Text Placeholder 20">
              <a:extLst>
                <a:ext uri="{FF2B5EF4-FFF2-40B4-BE49-F238E27FC236}">
                  <a16:creationId xmlns="" xmlns:a16="http://schemas.microsoft.com/office/drawing/2014/main" id="{1966D3B4-0E79-4496-B5EA-B5B371487F1B}"/>
                </a:ext>
              </a:extLst>
            </p:cNvPr>
            <p:cNvSpPr txBox="1">
              <a:spLocks/>
            </p:cNvSpPr>
            <p:nvPr/>
          </p:nvSpPr>
          <p:spPr>
            <a:xfrm>
              <a:off x="1089097" y="4085253"/>
              <a:ext cx="1872204" cy="151216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You can simply impress your audience and add a unique zing</a:t>
              </a: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9" name="Text Placeholder 4">
              <a:extLst>
                <a:ext uri="{FF2B5EF4-FFF2-40B4-BE49-F238E27FC236}">
                  <a16:creationId xmlns="" xmlns:a16="http://schemas.microsoft.com/office/drawing/2014/main" id="{2935AEF3-27D6-4D21-95C1-C6A1A7F94044}"/>
                </a:ext>
              </a:extLst>
            </p:cNvPr>
            <p:cNvSpPr txBox="1">
              <a:spLocks/>
            </p:cNvSpPr>
            <p:nvPr/>
          </p:nvSpPr>
          <p:spPr>
            <a:xfrm>
              <a:off x="1089097" y="3717032"/>
              <a:ext cx="1872205" cy="32403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Name</a:t>
              </a:r>
              <a:r>
                <a:rPr lang="en-US" altLang="ko-KR" sz="1400" b="1" dirty="0">
                  <a:cs typeface="Arial" pitchFamily="34" charset="0"/>
                </a:rPr>
                <a:t> </a:t>
              </a: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Here</a:t>
              </a:r>
              <a:endParaRPr lang="ko-KR" altLang="en-US" sz="1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0" name="그룹 8">
            <a:extLst>
              <a:ext uri="{FF2B5EF4-FFF2-40B4-BE49-F238E27FC236}">
                <a16:creationId xmlns="" xmlns:a16="http://schemas.microsoft.com/office/drawing/2014/main" id="{1FB619A6-76BA-44B3-9E43-E3929B6F857D}"/>
              </a:ext>
            </a:extLst>
          </p:cNvPr>
          <p:cNvGrpSpPr/>
          <p:nvPr userDrawn="1"/>
        </p:nvGrpSpPr>
        <p:grpSpPr>
          <a:xfrm>
            <a:off x="3803299" y="3374691"/>
            <a:ext cx="1872207" cy="2308988"/>
            <a:chOff x="3803298" y="3288431"/>
            <a:chExt cx="1872207" cy="2308988"/>
          </a:xfrm>
        </p:grpSpPr>
        <p:sp>
          <p:nvSpPr>
            <p:cNvPr id="21" name="Text Placeholder 3">
              <a:extLst>
                <a:ext uri="{FF2B5EF4-FFF2-40B4-BE49-F238E27FC236}">
                  <a16:creationId xmlns="" xmlns:a16="http://schemas.microsoft.com/office/drawing/2014/main" id="{ADDFE364-38D6-42C8-A0F3-BF16099DF2A6}"/>
                </a:ext>
              </a:extLst>
            </p:cNvPr>
            <p:cNvSpPr txBox="1">
              <a:spLocks/>
            </p:cNvSpPr>
            <p:nvPr/>
          </p:nvSpPr>
          <p:spPr>
            <a:xfrm rot="10800000" flipV="1">
              <a:off x="3803298" y="3288431"/>
              <a:ext cx="1872207" cy="37526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800" b="1" dirty="0">
                  <a:solidFill>
                    <a:schemeClr val="bg1"/>
                  </a:solidFill>
                  <a:cs typeface="Arial" pitchFamily="34" charset="0"/>
                </a:rPr>
                <a:t>DESIGNER</a:t>
              </a:r>
              <a:endParaRPr lang="ko-KR" altLang="en-US" sz="1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2" name="Text Placeholder 20">
              <a:extLst>
                <a:ext uri="{FF2B5EF4-FFF2-40B4-BE49-F238E27FC236}">
                  <a16:creationId xmlns="" xmlns:a16="http://schemas.microsoft.com/office/drawing/2014/main" id="{92EEB1A0-BE37-4C27-9E1D-07CCC8300546}"/>
                </a:ext>
              </a:extLst>
            </p:cNvPr>
            <p:cNvSpPr txBox="1">
              <a:spLocks/>
            </p:cNvSpPr>
            <p:nvPr/>
          </p:nvSpPr>
          <p:spPr>
            <a:xfrm>
              <a:off x="3803299" y="4085253"/>
              <a:ext cx="1872204" cy="151216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You can simply impress your audience and add a unique zing</a:t>
              </a: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 Placeholder 4">
              <a:extLst>
                <a:ext uri="{FF2B5EF4-FFF2-40B4-BE49-F238E27FC236}">
                  <a16:creationId xmlns="" xmlns:a16="http://schemas.microsoft.com/office/drawing/2014/main" id="{FF9B23A0-905F-41D1-A289-6E30A57869D8}"/>
                </a:ext>
              </a:extLst>
            </p:cNvPr>
            <p:cNvSpPr txBox="1">
              <a:spLocks/>
            </p:cNvSpPr>
            <p:nvPr/>
          </p:nvSpPr>
          <p:spPr>
            <a:xfrm>
              <a:off x="3803299" y="3717032"/>
              <a:ext cx="1872205" cy="32403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Name</a:t>
              </a:r>
              <a:r>
                <a:rPr lang="en-US" altLang="ko-KR" sz="1400" b="1" dirty="0">
                  <a:cs typeface="Arial" pitchFamily="34" charset="0"/>
                </a:rPr>
                <a:t> </a:t>
              </a: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Here</a:t>
              </a:r>
              <a:endParaRPr lang="ko-KR" altLang="en-US" sz="1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4" name="그룹 10">
            <a:extLst>
              <a:ext uri="{FF2B5EF4-FFF2-40B4-BE49-F238E27FC236}">
                <a16:creationId xmlns="" xmlns:a16="http://schemas.microsoft.com/office/drawing/2014/main" id="{C3E37826-BA96-4543-8E7B-043B25B6AE01}"/>
              </a:ext>
            </a:extLst>
          </p:cNvPr>
          <p:cNvGrpSpPr/>
          <p:nvPr userDrawn="1"/>
        </p:nvGrpSpPr>
        <p:grpSpPr>
          <a:xfrm>
            <a:off x="6517501" y="3374691"/>
            <a:ext cx="1872207" cy="2308988"/>
            <a:chOff x="6517500" y="3288431"/>
            <a:chExt cx="1872207" cy="2308988"/>
          </a:xfrm>
        </p:grpSpPr>
        <p:sp>
          <p:nvSpPr>
            <p:cNvPr id="25" name="Text Placeholder 3">
              <a:extLst>
                <a:ext uri="{FF2B5EF4-FFF2-40B4-BE49-F238E27FC236}">
                  <a16:creationId xmlns="" xmlns:a16="http://schemas.microsoft.com/office/drawing/2014/main" id="{FF2BDC80-E91B-42FC-ACA6-29119E75CEA5}"/>
                </a:ext>
              </a:extLst>
            </p:cNvPr>
            <p:cNvSpPr txBox="1">
              <a:spLocks/>
            </p:cNvSpPr>
            <p:nvPr/>
          </p:nvSpPr>
          <p:spPr>
            <a:xfrm rot="10800000" flipV="1">
              <a:off x="6517500" y="3288431"/>
              <a:ext cx="1872207" cy="37526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800" b="1" dirty="0">
                  <a:solidFill>
                    <a:schemeClr val="bg1"/>
                  </a:solidFill>
                  <a:cs typeface="Arial" pitchFamily="34" charset="0"/>
                </a:rPr>
                <a:t>MARKETING</a:t>
              </a:r>
              <a:endParaRPr lang="ko-KR" altLang="en-US" sz="1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6" name="Text Placeholder 20">
              <a:extLst>
                <a:ext uri="{FF2B5EF4-FFF2-40B4-BE49-F238E27FC236}">
                  <a16:creationId xmlns="" xmlns:a16="http://schemas.microsoft.com/office/drawing/2014/main" id="{B8915C91-E986-4019-9A3F-12B1970C26E1}"/>
                </a:ext>
              </a:extLst>
            </p:cNvPr>
            <p:cNvSpPr txBox="1">
              <a:spLocks/>
            </p:cNvSpPr>
            <p:nvPr/>
          </p:nvSpPr>
          <p:spPr>
            <a:xfrm>
              <a:off x="6517501" y="4085253"/>
              <a:ext cx="1872204" cy="151216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You can simply impress your audience and add a unique zing</a:t>
              </a: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7" name="Text Placeholder 4">
              <a:extLst>
                <a:ext uri="{FF2B5EF4-FFF2-40B4-BE49-F238E27FC236}">
                  <a16:creationId xmlns="" xmlns:a16="http://schemas.microsoft.com/office/drawing/2014/main" id="{D028D197-9135-47C7-864B-AB564FABE325}"/>
                </a:ext>
              </a:extLst>
            </p:cNvPr>
            <p:cNvSpPr txBox="1">
              <a:spLocks/>
            </p:cNvSpPr>
            <p:nvPr/>
          </p:nvSpPr>
          <p:spPr>
            <a:xfrm>
              <a:off x="6517501" y="3717032"/>
              <a:ext cx="1872205" cy="32403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Name</a:t>
              </a:r>
              <a:r>
                <a:rPr lang="en-US" altLang="ko-KR" sz="1400" b="1" dirty="0">
                  <a:cs typeface="Arial" pitchFamily="34" charset="0"/>
                </a:rPr>
                <a:t> </a:t>
              </a: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Here</a:t>
              </a:r>
              <a:endParaRPr lang="ko-KR" altLang="en-US" sz="1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8" name="그룹 11">
            <a:extLst>
              <a:ext uri="{FF2B5EF4-FFF2-40B4-BE49-F238E27FC236}">
                <a16:creationId xmlns="" xmlns:a16="http://schemas.microsoft.com/office/drawing/2014/main" id="{D9D4E523-8F0B-46B8-9578-EA54F9C0E0FD}"/>
              </a:ext>
            </a:extLst>
          </p:cNvPr>
          <p:cNvGrpSpPr/>
          <p:nvPr userDrawn="1"/>
        </p:nvGrpSpPr>
        <p:grpSpPr>
          <a:xfrm>
            <a:off x="9231702" y="3374693"/>
            <a:ext cx="1872207" cy="2308987"/>
            <a:chOff x="9231701" y="3288432"/>
            <a:chExt cx="1872207" cy="2308987"/>
          </a:xfrm>
        </p:grpSpPr>
        <p:sp>
          <p:nvSpPr>
            <p:cNvPr id="29" name="Text Placeholder 3">
              <a:extLst>
                <a:ext uri="{FF2B5EF4-FFF2-40B4-BE49-F238E27FC236}">
                  <a16:creationId xmlns="" xmlns:a16="http://schemas.microsoft.com/office/drawing/2014/main" id="{BC5CFC53-617F-43D4-B00F-EEC8443029C3}"/>
                </a:ext>
              </a:extLst>
            </p:cNvPr>
            <p:cNvSpPr txBox="1">
              <a:spLocks/>
            </p:cNvSpPr>
            <p:nvPr/>
          </p:nvSpPr>
          <p:spPr>
            <a:xfrm rot="10800000" flipV="1">
              <a:off x="9231701" y="3288432"/>
              <a:ext cx="1872207" cy="37526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800" b="1" dirty="0">
                  <a:solidFill>
                    <a:schemeClr val="bg1"/>
                  </a:solidFill>
                  <a:cs typeface="Arial" pitchFamily="34" charset="0"/>
                </a:rPr>
                <a:t>PLANNER</a:t>
              </a:r>
              <a:endParaRPr lang="ko-KR" altLang="en-US" sz="1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0" name="Text Placeholder 20">
              <a:extLst>
                <a:ext uri="{FF2B5EF4-FFF2-40B4-BE49-F238E27FC236}">
                  <a16:creationId xmlns="" xmlns:a16="http://schemas.microsoft.com/office/drawing/2014/main" id="{91DB98F0-61F1-4C0A-951F-54754B7695F0}"/>
                </a:ext>
              </a:extLst>
            </p:cNvPr>
            <p:cNvSpPr txBox="1">
              <a:spLocks/>
            </p:cNvSpPr>
            <p:nvPr/>
          </p:nvSpPr>
          <p:spPr>
            <a:xfrm>
              <a:off x="9231702" y="4085253"/>
              <a:ext cx="1872204" cy="151216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You can simply impress your audience and add a unique zing</a:t>
              </a: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0" indent="0" algn="ctr">
                <a:buNone/>
              </a:pP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1" name="Text Placeholder 4">
              <a:extLst>
                <a:ext uri="{FF2B5EF4-FFF2-40B4-BE49-F238E27FC236}">
                  <a16:creationId xmlns="" xmlns:a16="http://schemas.microsoft.com/office/drawing/2014/main" id="{E667B578-689E-41DF-A899-AFBAF8EEB350}"/>
                </a:ext>
              </a:extLst>
            </p:cNvPr>
            <p:cNvSpPr txBox="1">
              <a:spLocks/>
            </p:cNvSpPr>
            <p:nvPr/>
          </p:nvSpPr>
          <p:spPr>
            <a:xfrm>
              <a:off x="9231702" y="3717032"/>
              <a:ext cx="1872205" cy="32403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Name</a:t>
              </a:r>
              <a:r>
                <a:rPr lang="en-US" altLang="ko-KR" sz="1400" b="1" dirty="0">
                  <a:cs typeface="Arial" pitchFamily="34" charset="0"/>
                </a:rPr>
                <a:t> </a:t>
              </a:r>
              <a:r>
                <a:rPr lang="en-US" altLang="ko-KR" sz="1400" b="1" dirty="0">
                  <a:solidFill>
                    <a:schemeClr val="bg1"/>
                  </a:solidFill>
                  <a:cs typeface="Arial" pitchFamily="34" charset="0"/>
                </a:rPr>
                <a:t>Here</a:t>
              </a:r>
              <a:endParaRPr lang="ko-KR" altLang="en-US" sz="1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2" name="그룹 39">
            <a:extLst>
              <a:ext uri="{FF2B5EF4-FFF2-40B4-BE49-F238E27FC236}">
                <a16:creationId xmlns="" xmlns:a16="http://schemas.microsoft.com/office/drawing/2014/main" id="{59AEC0C2-1658-4DBE-A16E-C1F68C32F0D4}"/>
              </a:ext>
            </a:extLst>
          </p:cNvPr>
          <p:cNvGrpSpPr/>
          <p:nvPr userDrawn="1"/>
        </p:nvGrpSpPr>
        <p:grpSpPr>
          <a:xfrm>
            <a:off x="1172149" y="5825666"/>
            <a:ext cx="1706103" cy="448703"/>
            <a:chOff x="1172148" y="5704896"/>
            <a:chExt cx="1706103" cy="448703"/>
          </a:xfrm>
        </p:grpSpPr>
        <p:sp>
          <p:nvSpPr>
            <p:cNvPr id="33" name="Oval 32">
              <a:extLst>
                <a:ext uri="{FF2B5EF4-FFF2-40B4-BE49-F238E27FC236}">
                  <a16:creationId xmlns="" xmlns:a16="http://schemas.microsoft.com/office/drawing/2014/main" id="{B597B0E5-8C02-4EFD-818E-FCAB1C18F1D7}"/>
                </a:ext>
              </a:extLst>
            </p:cNvPr>
            <p:cNvSpPr/>
            <p:nvPr/>
          </p:nvSpPr>
          <p:spPr>
            <a:xfrm>
              <a:off x="11721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="" xmlns:a16="http://schemas.microsoft.com/office/drawing/2014/main" id="{FB810BBB-1805-4634-A844-1590B698A393}"/>
                </a:ext>
              </a:extLst>
            </p:cNvPr>
            <p:cNvSpPr/>
            <p:nvPr/>
          </p:nvSpPr>
          <p:spPr>
            <a:xfrm>
              <a:off x="1812748" y="5716796"/>
              <a:ext cx="424902" cy="424902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="" xmlns:a16="http://schemas.microsoft.com/office/drawing/2014/main" id="{3E1D6AF9-FBD8-499A-9802-37FE243D9214}"/>
                </a:ext>
              </a:extLst>
            </p:cNvPr>
            <p:cNvSpPr/>
            <p:nvPr/>
          </p:nvSpPr>
          <p:spPr>
            <a:xfrm>
              <a:off x="24295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36" name="Rounded Rectangle 2">
              <a:extLst>
                <a:ext uri="{FF2B5EF4-FFF2-40B4-BE49-F238E27FC236}">
                  <a16:creationId xmlns="" xmlns:a16="http://schemas.microsoft.com/office/drawing/2014/main" id="{900D5429-4621-47B3-9333-D168EC750557}"/>
                </a:ext>
              </a:extLst>
            </p:cNvPr>
            <p:cNvSpPr/>
            <p:nvPr/>
          </p:nvSpPr>
          <p:spPr>
            <a:xfrm>
              <a:off x="1290568" y="5820708"/>
              <a:ext cx="217079" cy="217079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3160999" y="1374274"/>
                  </a:moveTo>
                  <a:cubicBezTo>
                    <a:pt x="3161390" y="1371268"/>
                    <a:pt x="3160138" y="1380887"/>
                    <a:pt x="3155132" y="1419362"/>
                  </a:cubicBezTo>
                  <a:cubicBezTo>
                    <a:pt x="3155132" y="1419362"/>
                    <a:pt x="3155131" y="1419362"/>
                    <a:pt x="3155131" y="1419362"/>
                  </a:cubicBezTo>
                  <a:cubicBezTo>
                    <a:pt x="3155133" y="1419346"/>
                    <a:pt x="3160347" y="1379282"/>
                    <a:pt x="3160999" y="1374274"/>
                  </a:cubicBezTo>
                  <a:close/>
                  <a:moveTo>
                    <a:pt x="2538382" y="802616"/>
                  </a:moveTo>
                  <a:cubicBezTo>
                    <a:pt x="2197761" y="802616"/>
                    <a:pt x="1921633" y="1078744"/>
                    <a:pt x="1921633" y="1419365"/>
                  </a:cubicBezTo>
                  <a:cubicBezTo>
                    <a:pt x="1921633" y="1471638"/>
                    <a:pt x="1928136" y="1522392"/>
                    <a:pt x="1942445" y="1570340"/>
                  </a:cubicBezTo>
                  <a:cubicBezTo>
                    <a:pt x="1547199" y="1510736"/>
                    <a:pt x="1173928" y="1425572"/>
                    <a:pt x="752016" y="931012"/>
                  </a:cubicBezTo>
                  <a:cubicBezTo>
                    <a:pt x="555558" y="1323929"/>
                    <a:pt x="701457" y="1569504"/>
                    <a:pt x="934030" y="1745738"/>
                  </a:cubicBezTo>
                  <a:cubicBezTo>
                    <a:pt x="832912" y="1726959"/>
                    <a:pt x="757794" y="1716846"/>
                    <a:pt x="665343" y="1650397"/>
                  </a:cubicBezTo>
                  <a:cubicBezTo>
                    <a:pt x="692788" y="2037537"/>
                    <a:pt x="906583" y="2177657"/>
                    <a:pt x="1111709" y="2257108"/>
                  </a:cubicBezTo>
                  <a:cubicBezTo>
                    <a:pt x="1029370" y="2275887"/>
                    <a:pt x="986032" y="2268664"/>
                    <a:pt x="856023" y="2244108"/>
                  </a:cubicBezTo>
                  <a:cubicBezTo>
                    <a:pt x="968698" y="2582132"/>
                    <a:pt x="1241718" y="2664472"/>
                    <a:pt x="1402064" y="2660137"/>
                  </a:cubicBezTo>
                  <a:cubicBezTo>
                    <a:pt x="1212828" y="2802425"/>
                    <a:pt x="1063318" y="2869598"/>
                    <a:pt x="552668" y="2902822"/>
                  </a:cubicBezTo>
                  <a:cubicBezTo>
                    <a:pt x="978087" y="3213400"/>
                    <a:pt x="1650526" y="3189564"/>
                    <a:pt x="1978439" y="3093502"/>
                  </a:cubicBezTo>
                  <a:cubicBezTo>
                    <a:pt x="2679046" y="2850818"/>
                    <a:pt x="2894283" y="2547463"/>
                    <a:pt x="3053184" y="2031759"/>
                  </a:cubicBezTo>
                  <a:cubicBezTo>
                    <a:pt x="3132291" y="1592391"/>
                    <a:pt x="3116471" y="1716445"/>
                    <a:pt x="3155131" y="1419365"/>
                  </a:cubicBezTo>
                  <a:cubicBezTo>
                    <a:pt x="3155131" y="1419364"/>
                    <a:pt x="3155132" y="1419363"/>
                    <a:pt x="3155132" y="1419362"/>
                  </a:cubicBezTo>
                  <a:cubicBezTo>
                    <a:pt x="3257477" y="1315095"/>
                    <a:pt x="3372036" y="1223751"/>
                    <a:pt x="3407333" y="1117847"/>
                  </a:cubicBezTo>
                  <a:cubicBezTo>
                    <a:pt x="3307709" y="1140260"/>
                    <a:pt x="3221086" y="1197342"/>
                    <a:pt x="3108461" y="1185086"/>
                  </a:cubicBezTo>
                  <a:cubicBezTo>
                    <a:pt x="3188365" y="1141325"/>
                    <a:pt x="3284860" y="1028153"/>
                    <a:pt x="3334650" y="883134"/>
                  </a:cubicBezTo>
                  <a:cubicBezTo>
                    <a:pt x="3225580" y="952795"/>
                    <a:pt x="3152155" y="998691"/>
                    <a:pt x="2995677" y="1008938"/>
                  </a:cubicBezTo>
                  <a:cubicBezTo>
                    <a:pt x="2884471" y="881691"/>
                    <a:pt x="2720661" y="802616"/>
                    <a:pt x="2538382" y="802616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37" name="Rounded Rectangle 8">
              <a:extLst>
                <a:ext uri="{FF2B5EF4-FFF2-40B4-BE49-F238E27FC236}">
                  <a16:creationId xmlns="" xmlns:a16="http://schemas.microsoft.com/office/drawing/2014/main" id="{20FA3F5A-EF38-495A-85BC-7A4BC8204CBC}"/>
                </a:ext>
              </a:extLst>
            </p:cNvPr>
            <p:cNvSpPr/>
            <p:nvPr/>
          </p:nvSpPr>
          <p:spPr>
            <a:xfrm>
              <a:off x="2554784" y="5821763"/>
              <a:ext cx="216048" cy="216024"/>
            </a:xfrm>
            <a:custGeom>
              <a:avLst/>
              <a:gdLst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688485 w 3888432"/>
                <a:gd name="connsiteY5" fmla="*/ 147563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2688485 w 3888432"/>
                <a:gd name="connsiteY17" fmla="*/ 1475633 h 3960440"/>
                <a:gd name="connsiteX18" fmla="*/ 878058 w 3888432"/>
                <a:gd name="connsiteY18" fmla="*/ 648072 h 3960440"/>
                <a:gd name="connsiteX19" fmla="*/ 554477 w 3888432"/>
                <a:gd name="connsiteY19" fmla="*/ 971653 h 3960440"/>
                <a:gd name="connsiteX20" fmla="*/ 878058 w 3888432"/>
                <a:gd name="connsiteY20" fmla="*/ 1295234 h 3960440"/>
                <a:gd name="connsiteX21" fmla="*/ 1201639 w 3888432"/>
                <a:gd name="connsiteY21" fmla="*/ 971653 h 3960440"/>
                <a:gd name="connsiteX22" fmla="*/ 878058 w 3888432"/>
                <a:gd name="connsiteY22" fmla="*/ 648072 h 3960440"/>
                <a:gd name="connsiteX23" fmla="*/ 333511 w 3888432"/>
                <a:gd name="connsiteY23" fmla="*/ 0 h 3960440"/>
                <a:gd name="connsiteX24" fmla="*/ 3554921 w 3888432"/>
                <a:gd name="connsiteY24" fmla="*/ 0 h 3960440"/>
                <a:gd name="connsiteX25" fmla="*/ 3888432 w 3888432"/>
                <a:gd name="connsiteY25" fmla="*/ 333511 h 3960440"/>
                <a:gd name="connsiteX26" fmla="*/ 3888432 w 3888432"/>
                <a:gd name="connsiteY26" fmla="*/ 3626929 h 3960440"/>
                <a:gd name="connsiteX27" fmla="*/ 3554921 w 3888432"/>
                <a:gd name="connsiteY27" fmla="*/ 3960440 h 3960440"/>
                <a:gd name="connsiteX28" fmla="*/ 333511 w 3888432"/>
                <a:gd name="connsiteY28" fmla="*/ 3960440 h 3960440"/>
                <a:gd name="connsiteX29" fmla="*/ 0 w 3888432"/>
                <a:gd name="connsiteY29" fmla="*/ 3626929 h 3960440"/>
                <a:gd name="connsiteX30" fmla="*/ 0 w 3888432"/>
                <a:gd name="connsiteY30" fmla="*/ 333511 h 3960440"/>
                <a:gd name="connsiteX31" fmla="*/ 333511 w 3888432"/>
                <a:gd name="connsiteY31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888432" h="3960440">
                  <a:moveTo>
                    <a:pt x="554477" y="1512168"/>
                  </a:moveTo>
                  <a:lnTo>
                    <a:pt x="554477" y="3312368"/>
                  </a:lnTo>
                  <a:lnTo>
                    <a:pt x="1201638" y="3312368"/>
                  </a:lnTo>
                  <a:lnTo>
                    <a:pt x="1201638" y="1512168"/>
                  </a:lnTo>
                  <a:lnTo>
                    <a:pt x="554477" y="1512168"/>
                  </a:lnTo>
                  <a:close/>
                  <a:moveTo>
                    <a:pt x="2840340" y="1479943"/>
                  </a:moveTo>
                  <a:cubicBezTo>
                    <a:pt x="2293254" y="1484797"/>
                    <a:pt x="2254084" y="1780470"/>
                    <a:pt x="2136833" y="1785510"/>
                  </a:cubicBezTo>
                  <a:lnTo>
                    <a:pt x="2136833" y="1510185"/>
                  </a:lnTo>
                  <a:lnTo>
                    <a:pt x="1489672" y="1510185"/>
                  </a:lnTo>
                  <a:lnTo>
                    <a:pt x="1489672" y="3310385"/>
                  </a:lnTo>
                  <a:lnTo>
                    <a:pt x="2136833" y="3310385"/>
                  </a:lnTo>
                  <a:cubicBezTo>
                    <a:pt x="2140283" y="2925445"/>
                    <a:pt x="2133383" y="2560917"/>
                    <a:pt x="2147184" y="2155564"/>
                  </a:cubicBezTo>
                  <a:cubicBezTo>
                    <a:pt x="2187272" y="1842063"/>
                    <a:pt x="2668986" y="1938990"/>
                    <a:pt x="2673919" y="2138897"/>
                  </a:cubicBezTo>
                  <a:lnTo>
                    <a:pt x="2679688" y="3312366"/>
                  </a:lnTo>
                  <a:lnTo>
                    <a:pt x="3326849" y="3312366"/>
                  </a:lnTo>
                  <a:cubicBezTo>
                    <a:pt x="3329155" y="2917782"/>
                    <a:pt x="3331462" y="2523197"/>
                    <a:pt x="3333768" y="2128613"/>
                  </a:cubicBezTo>
                  <a:cubicBezTo>
                    <a:pt x="3339026" y="1942962"/>
                    <a:pt x="3184753" y="1475890"/>
                    <a:pt x="2840340" y="1479943"/>
                  </a:cubicBezTo>
                  <a:close/>
                  <a:moveTo>
                    <a:pt x="878058" y="648072"/>
                  </a:moveTo>
                  <a:cubicBezTo>
                    <a:pt x="699349" y="648072"/>
                    <a:pt x="554477" y="792944"/>
                    <a:pt x="554477" y="971653"/>
                  </a:cubicBezTo>
                  <a:cubicBezTo>
                    <a:pt x="554477" y="1150362"/>
                    <a:pt x="699349" y="1295234"/>
                    <a:pt x="878058" y="1295234"/>
                  </a:cubicBezTo>
                  <a:cubicBezTo>
                    <a:pt x="1056767" y="1295234"/>
                    <a:pt x="1201639" y="1150362"/>
                    <a:pt x="1201639" y="971653"/>
                  </a:cubicBezTo>
                  <a:cubicBezTo>
                    <a:pt x="1201639" y="792944"/>
                    <a:pt x="1056767" y="648072"/>
                    <a:pt x="878058" y="648072"/>
                  </a:cubicBezTo>
                  <a:close/>
                  <a:moveTo>
                    <a:pt x="333511" y="0"/>
                  </a:moveTo>
                  <a:lnTo>
                    <a:pt x="3554921" y="0"/>
                  </a:lnTo>
                  <a:cubicBezTo>
                    <a:pt x="3739114" y="0"/>
                    <a:pt x="3888432" y="149318"/>
                    <a:pt x="3888432" y="333511"/>
                  </a:cubicBezTo>
                  <a:lnTo>
                    <a:pt x="3888432" y="3626929"/>
                  </a:lnTo>
                  <a:cubicBezTo>
                    <a:pt x="3888432" y="3811122"/>
                    <a:pt x="3739114" y="3960440"/>
                    <a:pt x="3554921" y="3960440"/>
                  </a:cubicBezTo>
                  <a:lnTo>
                    <a:pt x="333511" y="3960440"/>
                  </a:lnTo>
                  <a:cubicBezTo>
                    <a:pt x="149318" y="3960440"/>
                    <a:pt x="0" y="3811122"/>
                    <a:pt x="0" y="3626929"/>
                  </a:cubicBezTo>
                  <a:lnTo>
                    <a:pt x="0" y="333511"/>
                  </a:lnTo>
                  <a:cubicBezTo>
                    <a:pt x="0" y="149318"/>
                    <a:pt x="149318" y="0"/>
                    <a:pt x="3335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38" name="Rounded Rectangle 3">
              <a:extLst>
                <a:ext uri="{FF2B5EF4-FFF2-40B4-BE49-F238E27FC236}">
                  <a16:creationId xmlns="" xmlns:a16="http://schemas.microsoft.com/office/drawing/2014/main" id="{73C13622-917A-4A5D-917A-6EEACECCBE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5620" y="5830555"/>
              <a:ext cx="216024" cy="216024"/>
            </a:xfrm>
            <a:custGeom>
              <a:avLst/>
              <a:gdLst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59137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26764" y="685506"/>
                    <a:pt x="3369037" y="704441"/>
                  </a:cubicBezTo>
                  <a:cubicBezTo>
                    <a:pt x="3391941" y="556446"/>
                    <a:pt x="3409927" y="381656"/>
                    <a:pt x="3410216" y="195189"/>
                  </a:cubicBezTo>
                  <a:cubicBezTo>
                    <a:pt x="3239930" y="163882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그룹 82">
            <a:extLst>
              <a:ext uri="{FF2B5EF4-FFF2-40B4-BE49-F238E27FC236}">
                <a16:creationId xmlns="" xmlns:a16="http://schemas.microsoft.com/office/drawing/2014/main" id="{5669B4A0-592B-4E36-BFA0-0A71B26E0A09}"/>
              </a:ext>
            </a:extLst>
          </p:cNvPr>
          <p:cNvGrpSpPr/>
          <p:nvPr userDrawn="1"/>
        </p:nvGrpSpPr>
        <p:grpSpPr>
          <a:xfrm>
            <a:off x="3888290" y="5825666"/>
            <a:ext cx="1706103" cy="448703"/>
            <a:chOff x="1172148" y="5704896"/>
            <a:chExt cx="1706103" cy="448703"/>
          </a:xfrm>
        </p:grpSpPr>
        <p:sp>
          <p:nvSpPr>
            <p:cNvPr id="40" name="Oval 20">
              <a:extLst>
                <a:ext uri="{FF2B5EF4-FFF2-40B4-BE49-F238E27FC236}">
                  <a16:creationId xmlns="" xmlns:a16="http://schemas.microsoft.com/office/drawing/2014/main" id="{599F04BF-25B6-4E36-962F-802C34CDA95A}"/>
                </a:ext>
              </a:extLst>
            </p:cNvPr>
            <p:cNvSpPr/>
            <p:nvPr/>
          </p:nvSpPr>
          <p:spPr>
            <a:xfrm>
              <a:off x="11721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41" name="Oval 45">
              <a:extLst>
                <a:ext uri="{FF2B5EF4-FFF2-40B4-BE49-F238E27FC236}">
                  <a16:creationId xmlns="" xmlns:a16="http://schemas.microsoft.com/office/drawing/2014/main" id="{37A998EF-EFA4-4EC9-9935-396EBC2673DC}"/>
                </a:ext>
              </a:extLst>
            </p:cNvPr>
            <p:cNvSpPr/>
            <p:nvPr/>
          </p:nvSpPr>
          <p:spPr>
            <a:xfrm>
              <a:off x="1812748" y="5716796"/>
              <a:ext cx="424902" cy="424902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42" name="Oval 46">
              <a:extLst>
                <a:ext uri="{FF2B5EF4-FFF2-40B4-BE49-F238E27FC236}">
                  <a16:creationId xmlns="" xmlns:a16="http://schemas.microsoft.com/office/drawing/2014/main" id="{887F7825-B4C6-4C30-A3DA-649096950BD2}"/>
                </a:ext>
              </a:extLst>
            </p:cNvPr>
            <p:cNvSpPr/>
            <p:nvPr/>
          </p:nvSpPr>
          <p:spPr>
            <a:xfrm>
              <a:off x="24295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43" name="Rounded Rectangle 2">
              <a:extLst>
                <a:ext uri="{FF2B5EF4-FFF2-40B4-BE49-F238E27FC236}">
                  <a16:creationId xmlns="" xmlns:a16="http://schemas.microsoft.com/office/drawing/2014/main" id="{CC8C9F95-79E4-4681-A018-584937EAB059}"/>
                </a:ext>
              </a:extLst>
            </p:cNvPr>
            <p:cNvSpPr/>
            <p:nvPr/>
          </p:nvSpPr>
          <p:spPr>
            <a:xfrm>
              <a:off x="1290568" y="5820708"/>
              <a:ext cx="217079" cy="217079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3160999" y="1374274"/>
                  </a:moveTo>
                  <a:cubicBezTo>
                    <a:pt x="3161390" y="1371268"/>
                    <a:pt x="3160138" y="1380887"/>
                    <a:pt x="3155132" y="1419362"/>
                  </a:cubicBezTo>
                  <a:cubicBezTo>
                    <a:pt x="3155132" y="1419362"/>
                    <a:pt x="3155131" y="1419362"/>
                    <a:pt x="3155131" y="1419362"/>
                  </a:cubicBezTo>
                  <a:cubicBezTo>
                    <a:pt x="3155133" y="1419346"/>
                    <a:pt x="3160347" y="1379282"/>
                    <a:pt x="3160999" y="1374274"/>
                  </a:cubicBezTo>
                  <a:close/>
                  <a:moveTo>
                    <a:pt x="2538382" y="802616"/>
                  </a:moveTo>
                  <a:cubicBezTo>
                    <a:pt x="2197761" y="802616"/>
                    <a:pt x="1921633" y="1078744"/>
                    <a:pt x="1921633" y="1419365"/>
                  </a:cubicBezTo>
                  <a:cubicBezTo>
                    <a:pt x="1921633" y="1471638"/>
                    <a:pt x="1928136" y="1522392"/>
                    <a:pt x="1942445" y="1570340"/>
                  </a:cubicBezTo>
                  <a:cubicBezTo>
                    <a:pt x="1547199" y="1510736"/>
                    <a:pt x="1173928" y="1425572"/>
                    <a:pt x="752016" y="931012"/>
                  </a:cubicBezTo>
                  <a:cubicBezTo>
                    <a:pt x="555558" y="1323929"/>
                    <a:pt x="701457" y="1569504"/>
                    <a:pt x="934030" y="1745738"/>
                  </a:cubicBezTo>
                  <a:cubicBezTo>
                    <a:pt x="832912" y="1726959"/>
                    <a:pt x="757794" y="1716846"/>
                    <a:pt x="665343" y="1650397"/>
                  </a:cubicBezTo>
                  <a:cubicBezTo>
                    <a:pt x="692788" y="2037537"/>
                    <a:pt x="906583" y="2177657"/>
                    <a:pt x="1111709" y="2257108"/>
                  </a:cubicBezTo>
                  <a:cubicBezTo>
                    <a:pt x="1029370" y="2275887"/>
                    <a:pt x="986032" y="2268664"/>
                    <a:pt x="856023" y="2244108"/>
                  </a:cubicBezTo>
                  <a:cubicBezTo>
                    <a:pt x="968698" y="2582132"/>
                    <a:pt x="1241718" y="2664472"/>
                    <a:pt x="1402064" y="2660137"/>
                  </a:cubicBezTo>
                  <a:cubicBezTo>
                    <a:pt x="1212828" y="2802425"/>
                    <a:pt x="1063318" y="2869598"/>
                    <a:pt x="552668" y="2902822"/>
                  </a:cubicBezTo>
                  <a:cubicBezTo>
                    <a:pt x="978087" y="3213400"/>
                    <a:pt x="1650526" y="3189564"/>
                    <a:pt x="1978439" y="3093502"/>
                  </a:cubicBezTo>
                  <a:cubicBezTo>
                    <a:pt x="2679046" y="2850818"/>
                    <a:pt x="2894283" y="2547463"/>
                    <a:pt x="3053184" y="2031759"/>
                  </a:cubicBezTo>
                  <a:cubicBezTo>
                    <a:pt x="3132291" y="1592391"/>
                    <a:pt x="3116471" y="1716445"/>
                    <a:pt x="3155131" y="1419365"/>
                  </a:cubicBezTo>
                  <a:cubicBezTo>
                    <a:pt x="3155131" y="1419364"/>
                    <a:pt x="3155132" y="1419363"/>
                    <a:pt x="3155132" y="1419362"/>
                  </a:cubicBezTo>
                  <a:cubicBezTo>
                    <a:pt x="3257477" y="1315095"/>
                    <a:pt x="3372036" y="1223751"/>
                    <a:pt x="3407333" y="1117847"/>
                  </a:cubicBezTo>
                  <a:cubicBezTo>
                    <a:pt x="3307709" y="1140260"/>
                    <a:pt x="3221086" y="1197342"/>
                    <a:pt x="3108461" y="1185086"/>
                  </a:cubicBezTo>
                  <a:cubicBezTo>
                    <a:pt x="3188365" y="1141325"/>
                    <a:pt x="3284860" y="1028153"/>
                    <a:pt x="3334650" y="883134"/>
                  </a:cubicBezTo>
                  <a:cubicBezTo>
                    <a:pt x="3225580" y="952795"/>
                    <a:pt x="3152155" y="998691"/>
                    <a:pt x="2995677" y="1008938"/>
                  </a:cubicBezTo>
                  <a:cubicBezTo>
                    <a:pt x="2884471" y="881691"/>
                    <a:pt x="2720661" y="802616"/>
                    <a:pt x="2538382" y="802616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44" name="Rounded Rectangle 8">
              <a:extLst>
                <a:ext uri="{FF2B5EF4-FFF2-40B4-BE49-F238E27FC236}">
                  <a16:creationId xmlns="" xmlns:a16="http://schemas.microsoft.com/office/drawing/2014/main" id="{27D5CC66-2190-4C0B-B967-8C85C6E3A7B6}"/>
                </a:ext>
              </a:extLst>
            </p:cNvPr>
            <p:cNvSpPr/>
            <p:nvPr/>
          </p:nvSpPr>
          <p:spPr>
            <a:xfrm>
              <a:off x="2554784" y="5821763"/>
              <a:ext cx="216048" cy="216024"/>
            </a:xfrm>
            <a:custGeom>
              <a:avLst/>
              <a:gdLst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688485 w 3888432"/>
                <a:gd name="connsiteY5" fmla="*/ 147563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2688485 w 3888432"/>
                <a:gd name="connsiteY17" fmla="*/ 1475633 h 3960440"/>
                <a:gd name="connsiteX18" fmla="*/ 878058 w 3888432"/>
                <a:gd name="connsiteY18" fmla="*/ 648072 h 3960440"/>
                <a:gd name="connsiteX19" fmla="*/ 554477 w 3888432"/>
                <a:gd name="connsiteY19" fmla="*/ 971653 h 3960440"/>
                <a:gd name="connsiteX20" fmla="*/ 878058 w 3888432"/>
                <a:gd name="connsiteY20" fmla="*/ 1295234 h 3960440"/>
                <a:gd name="connsiteX21" fmla="*/ 1201639 w 3888432"/>
                <a:gd name="connsiteY21" fmla="*/ 971653 h 3960440"/>
                <a:gd name="connsiteX22" fmla="*/ 878058 w 3888432"/>
                <a:gd name="connsiteY22" fmla="*/ 648072 h 3960440"/>
                <a:gd name="connsiteX23" fmla="*/ 333511 w 3888432"/>
                <a:gd name="connsiteY23" fmla="*/ 0 h 3960440"/>
                <a:gd name="connsiteX24" fmla="*/ 3554921 w 3888432"/>
                <a:gd name="connsiteY24" fmla="*/ 0 h 3960440"/>
                <a:gd name="connsiteX25" fmla="*/ 3888432 w 3888432"/>
                <a:gd name="connsiteY25" fmla="*/ 333511 h 3960440"/>
                <a:gd name="connsiteX26" fmla="*/ 3888432 w 3888432"/>
                <a:gd name="connsiteY26" fmla="*/ 3626929 h 3960440"/>
                <a:gd name="connsiteX27" fmla="*/ 3554921 w 3888432"/>
                <a:gd name="connsiteY27" fmla="*/ 3960440 h 3960440"/>
                <a:gd name="connsiteX28" fmla="*/ 333511 w 3888432"/>
                <a:gd name="connsiteY28" fmla="*/ 3960440 h 3960440"/>
                <a:gd name="connsiteX29" fmla="*/ 0 w 3888432"/>
                <a:gd name="connsiteY29" fmla="*/ 3626929 h 3960440"/>
                <a:gd name="connsiteX30" fmla="*/ 0 w 3888432"/>
                <a:gd name="connsiteY30" fmla="*/ 333511 h 3960440"/>
                <a:gd name="connsiteX31" fmla="*/ 333511 w 3888432"/>
                <a:gd name="connsiteY31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888432" h="3960440">
                  <a:moveTo>
                    <a:pt x="554477" y="1512168"/>
                  </a:moveTo>
                  <a:lnTo>
                    <a:pt x="554477" y="3312368"/>
                  </a:lnTo>
                  <a:lnTo>
                    <a:pt x="1201638" y="3312368"/>
                  </a:lnTo>
                  <a:lnTo>
                    <a:pt x="1201638" y="1512168"/>
                  </a:lnTo>
                  <a:lnTo>
                    <a:pt x="554477" y="1512168"/>
                  </a:lnTo>
                  <a:close/>
                  <a:moveTo>
                    <a:pt x="2840340" y="1479943"/>
                  </a:moveTo>
                  <a:cubicBezTo>
                    <a:pt x="2293254" y="1484797"/>
                    <a:pt x="2254084" y="1780470"/>
                    <a:pt x="2136833" y="1785510"/>
                  </a:cubicBezTo>
                  <a:lnTo>
                    <a:pt x="2136833" y="1510185"/>
                  </a:lnTo>
                  <a:lnTo>
                    <a:pt x="1489672" y="1510185"/>
                  </a:lnTo>
                  <a:lnTo>
                    <a:pt x="1489672" y="3310385"/>
                  </a:lnTo>
                  <a:lnTo>
                    <a:pt x="2136833" y="3310385"/>
                  </a:lnTo>
                  <a:cubicBezTo>
                    <a:pt x="2140283" y="2925445"/>
                    <a:pt x="2133383" y="2560917"/>
                    <a:pt x="2147184" y="2155564"/>
                  </a:cubicBezTo>
                  <a:cubicBezTo>
                    <a:pt x="2187272" y="1842063"/>
                    <a:pt x="2668986" y="1938990"/>
                    <a:pt x="2673919" y="2138897"/>
                  </a:cubicBezTo>
                  <a:lnTo>
                    <a:pt x="2679688" y="3312366"/>
                  </a:lnTo>
                  <a:lnTo>
                    <a:pt x="3326849" y="3312366"/>
                  </a:lnTo>
                  <a:cubicBezTo>
                    <a:pt x="3329155" y="2917782"/>
                    <a:pt x="3331462" y="2523197"/>
                    <a:pt x="3333768" y="2128613"/>
                  </a:cubicBezTo>
                  <a:cubicBezTo>
                    <a:pt x="3339026" y="1942962"/>
                    <a:pt x="3184753" y="1475890"/>
                    <a:pt x="2840340" y="1479943"/>
                  </a:cubicBezTo>
                  <a:close/>
                  <a:moveTo>
                    <a:pt x="878058" y="648072"/>
                  </a:moveTo>
                  <a:cubicBezTo>
                    <a:pt x="699349" y="648072"/>
                    <a:pt x="554477" y="792944"/>
                    <a:pt x="554477" y="971653"/>
                  </a:cubicBezTo>
                  <a:cubicBezTo>
                    <a:pt x="554477" y="1150362"/>
                    <a:pt x="699349" y="1295234"/>
                    <a:pt x="878058" y="1295234"/>
                  </a:cubicBezTo>
                  <a:cubicBezTo>
                    <a:pt x="1056767" y="1295234"/>
                    <a:pt x="1201639" y="1150362"/>
                    <a:pt x="1201639" y="971653"/>
                  </a:cubicBezTo>
                  <a:cubicBezTo>
                    <a:pt x="1201639" y="792944"/>
                    <a:pt x="1056767" y="648072"/>
                    <a:pt x="878058" y="648072"/>
                  </a:cubicBezTo>
                  <a:close/>
                  <a:moveTo>
                    <a:pt x="333511" y="0"/>
                  </a:moveTo>
                  <a:lnTo>
                    <a:pt x="3554921" y="0"/>
                  </a:lnTo>
                  <a:cubicBezTo>
                    <a:pt x="3739114" y="0"/>
                    <a:pt x="3888432" y="149318"/>
                    <a:pt x="3888432" y="333511"/>
                  </a:cubicBezTo>
                  <a:lnTo>
                    <a:pt x="3888432" y="3626929"/>
                  </a:lnTo>
                  <a:cubicBezTo>
                    <a:pt x="3888432" y="3811122"/>
                    <a:pt x="3739114" y="3960440"/>
                    <a:pt x="3554921" y="3960440"/>
                  </a:cubicBezTo>
                  <a:lnTo>
                    <a:pt x="333511" y="3960440"/>
                  </a:lnTo>
                  <a:cubicBezTo>
                    <a:pt x="149318" y="3960440"/>
                    <a:pt x="0" y="3811122"/>
                    <a:pt x="0" y="3626929"/>
                  </a:cubicBezTo>
                  <a:lnTo>
                    <a:pt x="0" y="333511"/>
                  </a:lnTo>
                  <a:cubicBezTo>
                    <a:pt x="0" y="149318"/>
                    <a:pt x="149318" y="0"/>
                    <a:pt x="3335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45" name="Rounded Rectangle 3">
              <a:extLst>
                <a:ext uri="{FF2B5EF4-FFF2-40B4-BE49-F238E27FC236}">
                  <a16:creationId xmlns="" xmlns:a16="http://schemas.microsoft.com/office/drawing/2014/main" id="{799A6A43-1315-4301-BA90-3742B4CA6F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5620" y="5830555"/>
              <a:ext cx="216024" cy="216024"/>
            </a:xfrm>
            <a:custGeom>
              <a:avLst/>
              <a:gdLst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59137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26764" y="685506"/>
                    <a:pt x="3369037" y="704441"/>
                  </a:cubicBezTo>
                  <a:cubicBezTo>
                    <a:pt x="3391941" y="556446"/>
                    <a:pt x="3409927" y="381656"/>
                    <a:pt x="3410216" y="195189"/>
                  </a:cubicBezTo>
                  <a:cubicBezTo>
                    <a:pt x="3239930" y="163882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그룹 99">
            <a:extLst>
              <a:ext uri="{FF2B5EF4-FFF2-40B4-BE49-F238E27FC236}">
                <a16:creationId xmlns="" xmlns:a16="http://schemas.microsoft.com/office/drawing/2014/main" id="{14FBE38F-6791-4534-9C7F-E5FC4EBE0C34}"/>
              </a:ext>
            </a:extLst>
          </p:cNvPr>
          <p:cNvGrpSpPr/>
          <p:nvPr userDrawn="1"/>
        </p:nvGrpSpPr>
        <p:grpSpPr>
          <a:xfrm>
            <a:off x="6604431" y="5825666"/>
            <a:ext cx="1706103" cy="448703"/>
            <a:chOff x="1172148" y="5704896"/>
            <a:chExt cx="1706103" cy="448703"/>
          </a:xfrm>
        </p:grpSpPr>
        <p:sp>
          <p:nvSpPr>
            <p:cNvPr id="47" name="Oval 20">
              <a:extLst>
                <a:ext uri="{FF2B5EF4-FFF2-40B4-BE49-F238E27FC236}">
                  <a16:creationId xmlns="" xmlns:a16="http://schemas.microsoft.com/office/drawing/2014/main" id="{DE5CBEB4-5221-4560-BA20-5B7423CE37E6}"/>
                </a:ext>
              </a:extLst>
            </p:cNvPr>
            <p:cNvSpPr/>
            <p:nvPr/>
          </p:nvSpPr>
          <p:spPr>
            <a:xfrm>
              <a:off x="11721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48" name="Oval 45">
              <a:extLst>
                <a:ext uri="{FF2B5EF4-FFF2-40B4-BE49-F238E27FC236}">
                  <a16:creationId xmlns="" xmlns:a16="http://schemas.microsoft.com/office/drawing/2014/main" id="{5D7AC624-8B71-4B8A-8968-361EB3920100}"/>
                </a:ext>
              </a:extLst>
            </p:cNvPr>
            <p:cNvSpPr/>
            <p:nvPr/>
          </p:nvSpPr>
          <p:spPr>
            <a:xfrm>
              <a:off x="1812748" y="5716796"/>
              <a:ext cx="424902" cy="424902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49" name="Oval 46">
              <a:extLst>
                <a:ext uri="{FF2B5EF4-FFF2-40B4-BE49-F238E27FC236}">
                  <a16:creationId xmlns="" xmlns:a16="http://schemas.microsoft.com/office/drawing/2014/main" id="{2054EE83-F252-4A8B-B69F-A4BE4F167F6D}"/>
                </a:ext>
              </a:extLst>
            </p:cNvPr>
            <p:cNvSpPr/>
            <p:nvPr/>
          </p:nvSpPr>
          <p:spPr>
            <a:xfrm>
              <a:off x="24295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50" name="Rounded Rectangle 2">
              <a:extLst>
                <a:ext uri="{FF2B5EF4-FFF2-40B4-BE49-F238E27FC236}">
                  <a16:creationId xmlns="" xmlns:a16="http://schemas.microsoft.com/office/drawing/2014/main" id="{D1848CAF-CCAB-4EF2-BE70-971384DE4665}"/>
                </a:ext>
              </a:extLst>
            </p:cNvPr>
            <p:cNvSpPr/>
            <p:nvPr/>
          </p:nvSpPr>
          <p:spPr>
            <a:xfrm>
              <a:off x="1290568" y="5820708"/>
              <a:ext cx="217079" cy="217079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3160999" y="1374274"/>
                  </a:moveTo>
                  <a:cubicBezTo>
                    <a:pt x="3161390" y="1371268"/>
                    <a:pt x="3160138" y="1380887"/>
                    <a:pt x="3155132" y="1419362"/>
                  </a:cubicBezTo>
                  <a:cubicBezTo>
                    <a:pt x="3155132" y="1419362"/>
                    <a:pt x="3155131" y="1419362"/>
                    <a:pt x="3155131" y="1419362"/>
                  </a:cubicBezTo>
                  <a:cubicBezTo>
                    <a:pt x="3155133" y="1419346"/>
                    <a:pt x="3160347" y="1379282"/>
                    <a:pt x="3160999" y="1374274"/>
                  </a:cubicBezTo>
                  <a:close/>
                  <a:moveTo>
                    <a:pt x="2538382" y="802616"/>
                  </a:moveTo>
                  <a:cubicBezTo>
                    <a:pt x="2197761" y="802616"/>
                    <a:pt x="1921633" y="1078744"/>
                    <a:pt x="1921633" y="1419365"/>
                  </a:cubicBezTo>
                  <a:cubicBezTo>
                    <a:pt x="1921633" y="1471638"/>
                    <a:pt x="1928136" y="1522392"/>
                    <a:pt x="1942445" y="1570340"/>
                  </a:cubicBezTo>
                  <a:cubicBezTo>
                    <a:pt x="1547199" y="1510736"/>
                    <a:pt x="1173928" y="1425572"/>
                    <a:pt x="752016" y="931012"/>
                  </a:cubicBezTo>
                  <a:cubicBezTo>
                    <a:pt x="555558" y="1323929"/>
                    <a:pt x="701457" y="1569504"/>
                    <a:pt x="934030" y="1745738"/>
                  </a:cubicBezTo>
                  <a:cubicBezTo>
                    <a:pt x="832912" y="1726959"/>
                    <a:pt x="757794" y="1716846"/>
                    <a:pt x="665343" y="1650397"/>
                  </a:cubicBezTo>
                  <a:cubicBezTo>
                    <a:pt x="692788" y="2037537"/>
                    <a:pt x="906583" y="2177657"/>
                    <a:pt x="1111709" y="2257108"/>
                  </a:cubicBezTo>
                  <a:cubicBezTo>
                    <a:pt x="1029370" y="2275887"/>
                    <a:pt x="986032" y="2268664"/>
                    <a:pt x="856023" y="2244108"/>
                  </a:cubicBezTo>
                  <a:cubicBezTo>
                    <a:pt x="968698" y="2582132"/>
                    <a:pt x="1241718" y="2664472"/>
                    <a:pt x="1402064" y="2660137"/>
                  </a:cubicBezTo>
                  <a:cubicBezTo>
                    <a:pt x="1212828" y="2802425"/>
                    <a:pt x="1063318" y="2869598"/>
                    <a:pt x="552668" y="2902822"/>
                  </a:cubicBezTo>
                  <a:cubicBezTo>
                    <a:pt x="978087" y="3213400"/>
                    <a:pt x="1650526" y="3189564"/>
                    <a:pt x="1978439" y="3093502"/>
                  </a:cubicBezTo>
                  <a:cubicBezTo>
                    <a:pt x="2679046" y="2850818"/>
                    <a:pt x="2894283" y="2547463"/>
                    <a:pt x="3053184" y="2031759"/>
                  </a:cubicBezTo>
                  <a:cubicBezTo>
                    <a:pt x="3132291" y="1592391"/>
                    <a:pt x="3116471" y="1716445"/>
                    <a:pt x="3155131" y="1419365"/>
                  </a:cubicBezTo>
                  <a:cubicBezTo>
                    <a:pt x="3155131" y="1419364"/>
                    <a:pt x="3155132" y="1419363"/>
                    <a:pt x="3155132" y="1419362"/>
                  </a:cubicBezTo>
                  <a:cubicBezTo>
                    <a:pt x="3257477" y="1315095"/>
                    <a:pt x="3372036" y="1223751"/>
                    <a:pt x="3407333" y="1117847"/>
                  </a:cubicBezTo>
                  <a:cubicBezTo>
                    <a:pt x="3307709" y="1140260"/>
                    <a:pt x="3221086" y="1197342"/>
                    <a:pt x="3108461" y="1185086"/>
                  </a:cubicBezTo>
                  <a:cubicBezTo>
                    <a:pt x="3188365" y="1141325"/>
                    <a:pt x="3284860" y="1028153"/>
                    <a:pt x="3334650" y="883134"/>
                  </a:cubicBezTo>
                  <a:cubicBezTo>
                    <a:pt x="3225580" y="952795"/>
                    <a:pt x="3152155" y="998691"/>
                    <a:pt x="2995677" y="1008938"/>
                  </a:cubicBezTo>
                  <a:cubicBezTo>
                    <a:pt x="2884471" y="881691"/>
                    <a:pt x="2720661" y="802616"/>
                    <a:pt x="2538382" y="802616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51" name="Rounded Rectangle 8">
              <a:extLst>
                <a:ext uri="{FF2B5EF4-FFF2-40B4-BE49-F238E27FC236}">
                  <a16:creationId xmlns="" xmlns:a16="http://schemas.microsoft.com/office/drawing/2014/main" id="{E42C9D05-4FC5-4CE1-BA6B-A302BA896861}"/>
                </a:ext>
              </a:extLst>
            </p:cNvPr>
            <p:cNvSpPr/>
            <p:nvPr/>
          </p:nvSpPr>
          <p:spPr>
            <a:xfrm>
              <a:off x="2554784" y="5821763"/>
              <a:ext cx="216048" cy="216024"/>
            </a:xfrm>
            <a:custGeom>
              <a:avLst/>
              <a:gdLst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688485 w 3888432"/>
                <a:gd name="connsiteY5" fmla="*/ 147563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2688485 w 3888432"/>
                <a:gd name="connsiteY17" fmla="*/ 1475633 h 3960440"/>
                <a:gd name="connsiteX18" fmla="*/ 878058 w 3888432"/>
                <a:gd name="connsiteY18" fmla="*/ 648072 h 3960440"/>
                <a:gd name="connsiteX19" fmla="*/ 554477 w 3888432"/>
                <a:gd name="connsiteY19" fmla="*/ 971653 h 3960440"/>
                <a:gd name="connsiteX20" fmla="*/ 878058 w 3888432"/>
                <a:gd name="connsiteY20" fmla="*/ 1295234 h 3960440"/>
                <a:gd name="connsiteX21" fmla="*/ 1201639 w 3888432"/>
                <a:gd name="connsiteY21" fmla="*/ 971653 h 3960440"/>
                <a:gd name="connsiteX22" fmla="*/ 878058 w 3888432"/>
                <a:gd name="connsiteY22" fmla="*/ 648072 h 3960440"/>
                <a:gd name="connsiteX23" fmla="*/ 333511 w 3888432"/>
                <a:gd name="connsiteY23" fmla="*/ 0 h 3960440"/>
                <a:gd name="connsiteX24" fmla="*/ 3554921 w 3888432"/>
                <a:gd name="connsiteY24" fmla="*/ 0 h 3960440"/>
                <a:gd name="connsiteX25" fmla="*/ 3888432 w 3888432"/>
                <a:gd name="connsiteY25" fmla="*/ 333511 h 3960440"/>
                <a:gd name="connsiteX26" fmla="*/ 3888432 w 3888432"/>
                <a:gd name="connsiteY26" fmla="*/ 3626929 h 3960440"/>
                <a:gd name="connsiteX27" fmla="*/ 3554921 w 3888432"/>
                <a:gd name="connsiteY27" fmla="*/ 3960440 h 3960440"/>
                <a:gd name="connsiteX28" fmla="*/ 333511 w 3888432"/>
                <a:gd name="connsiteY28" fmla="*/ 3960440 h 3960440"/>
                <a:gd name="connsiteX29" fmla="*/ 0 w 3888432"/>
                <a:gd name="connsiteY29" fmla="*/ 3626929 h 3960440"/>
                <a:gd name="connsiteX30" fmla="*/ 0 w 3888432"/>
                <a:gd name="connsiteY30" fmla="*/ 333511 h 3960440"/>
                <a:gd name="connsiteX31" fmla="*/ 333511 w 3888432"/>
                <a:gd name="connsiteY31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888432" h="3960440">
                  <a:moveTo>
                    <a:pt x="554477" y="1512168"/>
                  </a:moveTo>
                  <a:lnTo>
                    <a:pt x="554477" y="3312368"/>
                  </a:lnTo>
                  <a:lnTo>
                    <a:pt x="1201638" y="3312368"/>
                  </a:lnTo>
                  <a:lnTo>
                    <a:pt x="1201638" y="1512168"/>
                  </a:lnTo>
                  <a:lnTo>
                    <a:pt x="554477" y="1512168"/>
                  </a:lnTo>
                  <a:close/>
                  <a:moveTo>
                    <a:pt x="2840340" y="1479943"/>
                  </a:moveTo>
                  <a:cubicBezTo>
                    <a:pt x="2293254" y="1484797"/>
                    <a:pt x="2254084" y="1780470"/>
                    <a:pt x="2136833" y="1785510"/>
                  </a:cubicBezTo>
                  <a:lnTo>
                    <a:pt x="2136833" y="1510185"/>
                  </a:lnTo>
                  <a:lnTo>
                    <a:pt x="1489672" y="1510185"/>
                  </a:lnTo>
                  <a:lnTo>
                    <a:pt x="1489672" y="3310385"/>
                  </a:lnTo>
                  <a:lnTo>
                    <a:pt x="2136833" y="3310385"/>
                  </a:lnTo>
                  <a:cubicBezTo>
                    <a:pt x="2140283" y="2925445"/>
                    <a:pt x="2133383" y="2560917"/>
                    <a:pt x="2147184" y="2155564"/>
                  </a:cubicBezTo>
                  <a:cubicBezTo>
                    <a:pt x="2187272" y="1842063"/>
                    <a:pt x="2668986" y="1938990"/>
                    <a:pt x="2673919" y="2138897"/>
                  </a:cubicBezTo>
                  <a:lnTo>
                    <a:pt x="2679688" y="3312366"/>
                  </a:lnTo>
                  <a:lnTo>
                    <a:pt x="3326849" y="3312366"/>
                  </a:lnTo>
                  <a:cubicBezTo>
                    <a:pt x="3329155" y="2917782"/>
                    <a:pt x="3331462" y="2523197"/>
                    <a:pt x="3333768" y="2128613"/>
                  </a:cubicBezTo>
                  <a:cubicBezTo>
                    <a:pt x="3339026" y="1942962"/>
                    <a:pt x="3184753" y="1475890"/>
                    <a:pt x="2840340" y="1479943"/>
                  </a:cubicBezTo>
                  <a:close/>
                  <a:moveTo>
                    <a:pt x="878058" y="648072"/>
                  </a:moveTo>
                  <a:cubicBezTo>
                    <a:pt x="699349" y="648072"/>
                    <a:pt x="554477" y="792944"/>
                    <a:pt x="554477" y="971653"/>
                  </a:cubicBezTo>
                  <a:cubicBezTo>
                    <a:pt x="554477" y="1150362"/>
                    <a:pt x="699349" y="1295234"/>
                    <a:pt x="878058" y="1295234"/>
                  </a:cubicBezTo>
                  <a:cubicBezTo>
                    <a:pt x="1056767" y="1295234"/>
                    <a:pt x="1201639" y="1150362"/>
                    <a:pt x="1201639" y="971653"/>
                  </a:cubicBezTo>
                  <a:cubicBezTo>
                    <a:pt x="1201639" y="792944"/>
                    <a:pt x="1056767" y="648072"/>
                    <a:pt x="878058" y="648072"/>
                  </a:cubicBezTo>
                  <a:close/>
                  <a:moveTo>
                    <a:pt x="333511" y="0"/>
                  </a:moveTo>
                  <a:lnTo>
                    <a:pt x="3554921" y="0"/>
                  </a:lnTo>
                  <a:cubicBezTo>
                    <a:pt x="3739114" y="0"/>
                    <a:pt x="3888432" y="149318"/>
                    <a:pt x="3888432" y="333511"/>
                  </a:cubicBezTo>
                  <a:lnTo>
                    <a:pt x="3888432" y="3626929"/>
                  </a:lnTo>
                  <a:cubicBezTo>
                    <a:pt x="3888432" y="3811122"/>
                    <a:pt x="3739114" y="3960440"/>
                    <a:pt x="3554921" y="3960440"/>
                  </a:cubicBezTo>
                  <a:lnTo>
                    <a:pt x="333511" y="3960440"/>
                  </a:lnTo>
                  <a:cubicBezTo>
                    <a:pt x="149318" y="3960440"/>
                    <a:pt x="0" y="3811122"/>
                    <a:pt x="0" y="3626929"/>
                  </a:cubicBezTo>
                  <a:lnTo>
                    <a:pt x="0" y="333511"/>
                  </a:lnTo>
                  <a:cubicBezTo>
                    <a:pt x="0" y="149318"/>
                    <a:pt x="149318" y="0"/>
                    <a:pt x="3335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52" name="Rounded Rectangle 3">
              <a:extLst>
                <a:ext uri="{FF2B5EF4-FFF2-40B4-BE49-F238E27FC236}">
                  <a16:creationId xmlns="" xmlns:a16="http://schemas.microsoft.com/office/drawing/2014/main" id="{6EC8A3FE-8DBA-43BC-9637-0B30E0FD76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5620" y="5830555"/>
              <a:ext cx="216024" cy="216024"/>
            </a:xfrm>
            <a:custGeom>
              <a:avLst/>
              <a:gdLst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59137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26764" y="685506"/>
                    <a:pt x="3369037" y="704441"/>
                  </a:cubicBezTo>
                  <a:cubicBezTo>
                    <a:pt x="3391941" y="556446"/>
                    <a:pt x="3409927" y="381656"/>
                    <a:pt x="3410216" y="195189"/>
                  </a:cubicBezTo>
                  <a:cubicBezTo>
                    <a:pt x="3239930" y="163882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그룹 106">
            <a:extLst>
              <a:ext uri="{FF2B5EF4-FFF2-40B4-BE49-F238E27FC236}">
                <a16:creationId xmlns="" xmlns:a16="http://schemas.microsoft.com/office/drawing/2014/main" id="{9CFB75F3-2FF5-4FE9-A476-6CEE2DF67E07}"/>
              </a:ext>
            </a:extLst>
          </p:cNvPr>
          <p:cNvGrpSpPr/>
          <p:nvPr userDrawn="1"/>
        </p:nvGrpSpPr>
        <p:grpSpPr>
          <a:xfrm>
            <a:off x="9320573" y="5825666"/>
            <a:ext cx="1706103" cy="448703"/>
            <a:chOff x="1172148" y="5704896"/>
            <a:chExt cx="1706103" cy="448703"/>
          </a:xfrm>
        </p:grpSpPr>
        <p:sp>
          <p:nvSpPr>
            <p:cNvPr id="54" name="Oval 20">
              <a:extLst>
                <a:ext uri="{FF2B5EF4-FFF2-40B4-BE49-F238E27FC236}">
                  <a16:creationId xmlns="" xmlns:a16="http://schemas.microsoft.com/office/drawing/2014/main" id="{E50EC360-D0C4-4C08-8F61-8902777F2F21}"/>
                </a:ext>
              </a:extLst>
            </p:cNvPr>
            <p:cNvSpPr/>
            <p:nvPr/>
          </p:nvSpPr>
          <p:spPr>
            <a:xfrm>
              <a:off x="11721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55" name="Oval 45">
              <a:extLst>
                <a:ext uri="{FF2B5EF4-FFF2-40B4-BE49-F238E27FC236}">
                  <a16:creationId xmlns="" xmlns:a16="http://schemas.microsoft.com/office/drawing/2014/main" id="{1883D97F-8E28-47C0-8A2F-1E8F8994063D}"/>
                </a:ext>
              </a:extLst>
            </p:cNvPr>
            <p:cNvSpPr/>
            <p:nvPr/>
          </p:nvSpPr>
          <p:spPr>
            <a:xfrm>
              <a:off x="1812748" y="5716796"/>
              <a:ext cx="424902" cy="424902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56" name="Oval 46">
              <a:extLst>
                <a:ext uri="{FF2B5EF4-FFF2-40B4-BE49-F238E27FC236}">
                  <a16:creationId xmlns="" xmlns:a16="http://schemas.microsoft.com/office/drawing/2014/main" id="{E9327789-7EAA-458A-B577-77EDE0B58AF0}"/>
                </a:ext>
              </a:extLst>
            </p:cNvPr>
            <p:cNvSpPr/>
            <p:nvPr/>
          </p:nvSpPr>
          <p:spPr>
            <a:xfrm>
              <a:off x="2429548" y="5704896"/>
              <a:ext cx="448703" cy="448703"/>
            </a:xfrm>
            <a:prstGeom prst="ellipse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  <p:sp>
          <p:nvSpPr>
            <p:cNvPr id="57" name="Rounded Rectangle 2">
              <a:extLst>
                <a:ext uri="{FF2B5EF4-FFF2-40B4-BE49-F238E27FC236}">
                  <a16:creationId xmlns="" xmlns:a16="http://schemas.microsoft.com/office/drawing/2014/main" id="{2D69E672-703B-4D98-B532-F677B80C730B}"/>
                </a:ext>
              </a:extLst>
            </p:cNvPr>
            <p:cNvSpPr/>
            <p:nvPr/>
          </p:nvSpPr>
          <p:spPr>
            <a:xfrm>
              <a:off x="1290568" y="5820708"/>
              <a:ext cx="217079" cy="217079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3160999" y="1374274"/>
                  </a:moveTo>
                  <a:cubicBezTo>
                    <a:pt x="3161390" y="1371268"/>
                    <a:pt x="3160138" y="1380887"/>
                    <a:pt x="3155132" y="1419362"/>
                  </a:cubicBezTo>
                  <a:cubicBezTo>
                    <a:pt x="3155132" y="1419362"/>
                    <a:pt x="3155131" y="1419362"/>
                    <a:pt x="3155131" y="1419362"/>
                  </a:cubicBezTo>
                  <a:cubicBezTo>
                    <a:pt x="3155133" y="1419346"/>
                    <a:pt x="3160347" y="1379282"/>
                    <a:pt x="3160999" y="1374274"/>
                  </a:cubicBezTo>
                  <a:close/>
                  <a:moveTo>
                    <a:pt x="2538382" y="802616"/>
                  </a:moveTo>
                  <a:cubicBezTo>
                    <a:pt x="2197761" y="802616"/>
                    <a:pt x="1921633" y="1078744"/>
                    <a:pt x="1921633" y="1419365"/>
                  </a:cubicBezTo>
                  <a:cubicBezTo>
                    <a:pt x="1921633" y="1471638"/>
                    <a:pt x="1928136" y="1522392"/>
                    <a:pt x="1942445" y="1570340"/>
                  </a:cubicBezTo>
                  <a:cubicBezTo>
                    <a:pt x="1547199" y="1510736"/>
                    <a:pt x="1173928" y="1425572"/>
                    <a:pt x="752016" y="931012"/>
                  </a:cubicBezTo>
                  <a:cubicBezTo>
                    <a:pt x="555558" y="1323929"/>
                    <a:pt x="701457" y="1569504"/>
                    <a:pt x="934030" y="1745738"/>
                  </a:cubicBezTo>
                  <a:cubicBezTo>
                    <a:pt x="832912" y="1726959"/>
                    <a:pt x="757794" y="1716846"/>
                    <a:pt x="665343" y="1650397"/>
                  </a:cubicBezTo>
                  <a:cubicBezTo>
                    <a:pt x="692788" y="2037537"/>
                    <a:pt x="906583" y="2177657"/>
                    <a:pt x="1111709" y="2257108"/>
                  </a:cubicBezTo>
                  <a:cubicBezTo>
                    <a:pt x="1029370" y="2275887"/>
                    <a:pt x="986032" y="2268664"/>
                    <a:pt x="856023" y="2244108"/>
                  </a:cubicBezTo>
                  <a:cubicBezTo>
                    <a:pt x="968698" y="2582132"/>
                    <a:pt x="1241718" y="2664472"/>
                    <a:pt x="1402064" y="2660137"/>
                  </a:cubicBezTo>
                  <a:cubicBezTo>
                    <a:pt x="1212828" y="2802425"/>
                    <a:pt x="1063318" y="2869598"/>
                    <a:pt x="552668" y="2902822"/>
                  </a:cubicBezTo>
                  <a:cubicBezTo>
                    <a:pt x="978087" y="3213400"/>
                    <a:pt x="1650526" y="3189564"/>
                    <a:pt x="1978439" y="3093502"/>
                  </a:cubicBezTo>
                  <a:cubicBezTo>
                    <a:pt x="2679046" y="2850818"/>
                    <a:pt x="2894283" y="2547463"/>
                    <a:pt x="3053184" y="2031759"/>
                  </a:cubicBezTo>
                  <a:cubicBezTo>
                    <a:pt x="3132291" y="1592391"/>
                    <a:pt x="3116471" y="1716445"/>
                    <a:pt x="3155131" y="1419365"/>
                  </a:cubicBezTo>
                  <a:cubicBezTo>
                    <a:pt x="3155131" y="1419364"/>
                    <a:pt x="3155132" y="1419363"/>
                    <a:pt x="3155132" y="1419362"/>
                  </a:cubicBezTo>
                  <a:cubicBezTo>
                    <a:pt x="3257477" y="1315095"/>
                    <a:pt x="3372036" y="1223751"/>
                    <a:pt x="3407333" y="1117847"/>
                  </a:cubicBezTo>
                  <a:cubicBezTo>
                    <a:pt x="3307709" y="1140260"/>
                    <a:pt x="3221086" y="1197342"/>
                    <a:pt x="3108461" y="1185086"/>
                  </a:cubicBezTo>
                  <a:cubicBezTo>
                    <a:pt x="3188365" y="1141325"/>
                    <a:pt x="3284860" y="1028153"/>
                    <a:pt x="3334650" y="883134"/>
                  </a:cubicBezTo>
                  <a:cubicBezTo>
                    <a:pt x="3225580" y="952795"/>
                    <a:pt x="3152155" y="998691"/>
                    <a:pt x="2995677" y="1008938"/>
                  </a:cubicBezTo>
                  <a:cubicBezTo>
                    <a:pt x="2884471" y="881691"/>
                    <a:pt x="2720661" y="802616"/>
                    <a:pt x="2538382" y="802616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58" name="Rounded Rectangle 8">
              <a:extLst>
                <a:ext uri="{FF2B5EF4-FFF2-40B4-BE49-F238E27FC236}">
                  <a16:creationId xmlns="" xmlns:a16="http://schemas.microsoft.com/office/drawing/2014/main" id="{43DDDC3B-1FBB-4157-ACE3-548390E7C39F}"/>
                </a:ext>
              </a:extLst>
            </p:cNvPr>
            <p:cNvSpPr/>
            <p:nvPr/>
          </p:nvSpPr>
          <p:spPr>
            <a:xfrm>
              <a:off x="2554784" y="5821763"/>
              <a:ext cx="216048" cy="216024"/>
            </a:xfrm>
            <a:custGeom>
              <a:avLst/>
              <a:gdLst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688485 w 3888432"/>
                <a:gd name="connsiteY5" fmla="*/ 147563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2688485 w 3888432"/>
                <a:gd name="connsiteY17" fmla="*/ 1475633 h 3960440"/>
                <a:gd name="connsiteX18" fmla="*/ 878058 w 3888432"/>
                <a:gd name="connsiteY18" fmla="*/ 648072 h 3960440"/>
                <a:gd name="connsiteX19" fmla="*/ 554477 w 3888432"/>
                <a:gd name="connsiteY19" fmla="*/ 971653 h 3960440"/>
                <a:gd name="connsiteX20" fmla="*/ 878058 w 3888432"/>
                <a:gd name="connsiteY20" fmla="*/ 1295234 h 3960440"/>
                <a:gd name="connsiteX21" fmla="*/ 1201639 w 3888432"/>
                <a:gd name="connsiteY21" fmla="*/ 971653 h 3960440"/>
                <a:gd name="connsiteX22" fmla="*/ 878058 w 3888432"/>
                <a:gd name="connsiteY22" fmla="*/ 648072 h 3960440"/>
                <a:gd name="connsiteX23" fmla="*/ 333511 w 3888432"/>
                <a:gd name="connsiteY23" fmla="*/ 0 h 3960440"/>
                <a:gd name="connsiteX24" fmla="*/ 3554921 w 3888432"/>
                <a:gd name="connsiteY24" fmla="*/ 0 h 3960440"/>
                <a:gd name="connsiteX25" fmla="*/ 3888432 w 3888432"/>
                <a:gd name="connsiteY25" fmla="*/ 333511 h 3960440"/>
                <a:gd name="connsiteX26" fmla="*/ 3888432 w 3888432"/>
                <a:gd name="connsiteY26" fmla="*/ 3626929 h 3960440"/>
                <a:gd name="connsiteX27" fmla="*/ 3554921 w 3888432"/>
                <a:gd name="connsiteY27" fmla="*/ 3960440 h 3960440"/>
                <a:gd name="connsiteX28" fmla="*/ 333511 w 3888432"/>
                <a:gd name="connsiteY28" fmla="*/ 3960440 h 3960440"/>
                <a:gd name="connsiteX29" fmla="*/ 0 w 3888432"/>
                <a:gd name="connsiteY29" fmla="*/ 3626929 h 3960440"/>
                <a:gd name="connsiteX30" fmla="*/ 0 w 3888432"/>
                <a:gd name="connsiteY30" fmla="*/ 333511 h 3960440"/>
                <a:gd name="connsiteX31" fmla="*/ 333511 w 3888432"/>
                <a:gd name="connsiteY31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36833 w 3888432"/>
                <a:gd name="connsiteY11" fmla="*/ 2084121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  <a:gd name="connsiteX0" fmla="*/ 554477 w 3888432"/>
                <a:gd name="connsiteY0" fmla="*/ 1512168 h 3960440"/>
                <a:gd name="connsiteX1" fmla="*/ 554477 w 3888432"/>
                <a:gd name="connsiteY1" fmla="*/ 3312368 h 3960440"/>
                <a:gd name="connsiteX2" fmla="*/ 1201638 w 3888432"/>
                <a:gd name="connsiteY2" fmla="*/ 3312368 h 3960440"/>
                <a:gd name="connsiteX3" fmla="*/ 1201638 w 3888432"/>
                <a:gd name="connsiteY3" fmla="*/ 1512168 h 3960440"/>
                <a:gd name="connsiteX4" fmla="*/ 554477 w 3888432"/>
                <a:gd name="connsiteY4" fmla="*/ 1512168 h 3960440"/>
                <a:gd name="connsiteX5" fmla="*/ 2840340 w 3888432"/>
                <a:gd name="connsiteY5" fmla="*/ 1479943 h 3960440"/>
                <a:gd name="connsiteX6" fmla="*/ 2136833 w 3888432"/>
                <a:gd name="connsiteY6" fmla="*/ 1785510 h 3960440"/>
                <a:gd name="connsiteX7" fmla="*/ 2136833 w 3888432"/>
                <a:gd name="connsiteY7" fmla="*/ 1510185 h 3960440"/>
                <a:gd name="connsiteX8" fmla="*/ 1489672 w 3888432"/>
                <a:gd name="connsiteY8" fmla="*/ 1510185 h 3960440"/>
                <a:gd name="connsiteX9" fmla="*/ 1489672 w 3888432"/>
                <a:gd name="connsiteY9" fmla="*/ 3310385 h 3960440"/>
                <a:gd name="connsiteX10" fmla="*/ 2136833 w 3888432"/>
                <a:gd name="connsiteY10" fmla="*/ 3310385 h 3960440"/>
                <a:gd name="connsiteX11" fmla="*/ 2147184 w 3888432"/>
                <a:gd name="connsiteY11" fmla="*/ 2155564 h 3960440"/>
                <a:gd name="connsiteX12" fmla="*/ 2673919 w 3888432"/>
                <a:gd name="connsiteY12" fmla="*/ 2138897 h 3960440"/>
                <a:gd name="connsiteX13" fmla="*/ 2679688 w 3888432"/>
                <a:gd name="connsiteY13" fmla="*/ 3312366 h 3960440"/>
                <a:gd name="connsiteX14" fmla="*/ 3326849 w 3888432"/>
                <a:gd name="connsiteY14" fmla="*/ 3312366 h 3960440"/>
                <a:gd name="connsiteX15" fmla="*/ 3333768 w 3888432"/>
                <a:gd name="connsiteY15" fmla="*/ 2128613 h 3960440"/>
                <a:gd name="connsiteX16" fmla="*/ 2840340 w 3888432"/>
                <a:gd name="connsiteY16" fmla="*/ 1479943 h 3960440"/>
                <a:gd name="connsiteX17" fmla="*/ 878058 w 3888432"/>
                <a:gd name="connsiteY17" fmla="*/ 648072 h 3960440"/>
                <a:gd name="connsiteX18" fmla="*/ 554477 w 3888432"/>
                <a:gd name="connsiteY18" fmla="*/ 971653 h 3960440"/>
                <a:gd name="connsiteX19" fmla="*/ 878058 w 3888432"/>
                <a:gd name="connsiteY19" fmla="*/ 1295234 h 3960440"/>
                <a:gd name="connsiteX20" fmla="*/ 1201639 w 3888432"/>
                <a:gd name="connsiteY20" fmla="*/ 971653 h 3960440"/>
                <a:gd name="connsiteX21" fmla="*/ 878058 w 3888432"/>
                <a:gd name="connsiteY21" fmla="*/ 648072 h 3960440"/>
                <a:gd name="connsiteX22" fmla="*/ 333511 w 3888432"/>
                <a:gd name="connsiteY22" fmla="*/ 0 h 3960440"/>
                <a:gd name="connsiteX23" fmla="*/ 3554921 w 3888432"/>
                <a:gd name="connsiteY23" fmla="*/ 0 h 3960440"/>
                <a:gd name="connsiteX24" fmla="*/ 3888432 w 3888432"/>
                <a:gd name="connsiteY24" fmla="*/ 333511 h 3960440"/>
                <a:gd name="connsiteX25" fmla="*/ 3888432 w 3888432"/>
                <a:gd name="connsiteY25" fmla="*/ 3626929 h 3960440"/>
                <a:gd name="connsiteX26" fmla="*/ 3554921 w 3888432"/>
                <a:gd name="connsiteY26" fmla="*/ 3960440 h 3960440"/>
                <a:gd name="connsiteX27" fmla="*/ 333511 w 3888432"/>
                <a:gd name="connsiteY27" fmla="*/ 3960440 h 3960440"/>
                <a:gd name="connsiteX28" fmla="*/ 0 w 3888432"/>
                <a:gd name="connsiteY28" fmla="*/ 3626929 h 3960440"/>
                <a:gd name="connsiteX29" fmla="*/ 0 w 3888432"/>
                <a:gd name="connsiteY29" fmla="*/ 333511 h 3960440"/>
                <a:gd name="connsiteX30" fmla="*/ 333511 w 3888432"/>
                <a:gd name="connsiteY30" fmla="*/ 0 h 3960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888432" h="3960440">
                  <a:moveTo>
                    <a:pt x="554477" y="1512168"/>
                  </a:moveTo>
                  <a:lnTo>
                    <a:pt x="554477" y="3312368"/>
                  </a:lnTo>
                  <a:lnTo>
                    <a:pt x="1201638" y="3312368"/>
                  </a:lnTo>
                  <a:lnTo>
                    <a:pt x="1201638" y="1512168"/>
                  </a:lnTo>
                  <a:lnTo>
                    <a:pt x="554477" y="1512168"/>
                  </a:lnTo>
                  <a:close/>
                  <a:moveTo>
                    <a:pt x="2840340" y="1479943"/>
                  </a:moveTo>
                  <a:cubicBezTo>
                    <a:pt x="2293254" y="1484797"/>
                    <a:pt x="2254084" y="1780470"/>
                    <a:pt x="2136833" y="1785510"/>
                  </a:cubicBezTo>
                  <a:lnTo>
                    <a:pt x="2136833" y="1510185"/>
                  </a:lnTo>
                  <a:lnTo>
                    <a:pt x="1489672" y="1510185"/>
                  </a:lnTo>
                  <a:lnTo>
                    <a:pt x="1489672" y="3310385"/>
                  </a:lnTo>
                  <a:lnTo>
                    <a:pt x="2136833" y="3310385"/>
                  </a:lnTo>
                  <a:cubicBezTo>
                    <a:pt x="2140283" y="2925445"/>
                    <a:pt x="2133383" y="2560917"/>
                    <a:pt x="2147184" y="2155564"/>
                  </a:cubicBezTo>
                  <a:cubicBezTo>
                    <a:pt x="2187272" y="1842063"/>
                    <a:pt x="2668986" y="1938990"/>
                    <a:pt x="2673919" y="2138897"/>
                  </a:cubicBezTo>
                  <a:lnTo>
                    <a:pt x="2679688" y="3312366"/>
                  </a:lnTo>
                  <a:lnTo>
                    <a:pt x="3326849" y="3312366"/>
                  </a:lnTo>
                  <a:cubicBezTo>
                    <a:pt x="3329155" y="2917782"/>
                    <a:pt x="3331462" y="2523197"/>
                    <a:pt x="3333768" y="2128613"/>
                  </a:cubicBezTo>
                  <a:cubicBezTo>
                    <a:pt x="3339026" y="1942962"/>
                    <a:pt x="3184753" y="1475890"/>
                    <a:pt x="2840340" y="1479943"/>
                  </a:cubicBezTo>
                  <a:close/>
                  <a:moveTo>
                    <a:pt x="878058" y="648072"/>
                  </a:moveTo>
                  <a:cubicBezTo>
                    <a:pt x="699349" y="648072"/>
                    <a:pt x="554477" y="792944"/>
                    <a:pt x="554477" y="971653"/>
                  </a:cubicBezTo>
                  <a:cubicBezTo>
                    <a:pt x="554477" y="1150362"/>
                    <a:pt x="699349" y="1295234"/>
                    <a:pt x="878058" y="1295234"/>
                  </a:cubicBezTo>
                  <a:cubicBezTo>
                    <a:pt x="1056767" y="1295234"/>
                    <a:pt x="1201639" y="1150362"/>
                    <a:pt x="1201639" y="971653"/>
                  </a:cubicBezTo>
                  <a:cubicBezTo>
                    <a:pt x="1201639" y="792944"/>
                    <a:pt x="1056767" y="648072"/>
                    <a:pt x="878058" y="648072"/>
                  </a:cubicBezTo>
                  <a:close/>
                  <a:moveTo>
                    <a:pt x="333511" y="0"/>
                  </a:moveTo>
                  <a:lnTo>
                    <a:pt x="3554921" y="0"/>
                  </a:lnTo>
                  <a:cubicBezTo>
                    <a:pt x="3739114" y="0"/>
                    <a:pt x="3888432" y="149318"/>
                    <a:pt x="3888432" y="333511"/>
                  </a:cubicBezTo>
                  <a:lnTo>
                    <a:pt x="3888432" y="3626929"/>
                  </a:lnTo>
                  <a:cubicBezTo>
                    <a:pt x="3888432" y="3811122"/>
                    <a:pt x="3739114" y="3960440"/>
                    <a:pt x="3554921" y="3960440"/>
                  </a:cubicBezTo>
                  <a:lnTo>
                    <a:pt x="333511" y="3960440"/>
                  </a:lnTo>
                  <a:cubicBezTo>
                    <a:pt x="149318" y="3960440"/>
                    <a:pt x="0" y="3811122"/>
                    <a:pt x="0" y="3626929"/>
                  </a:cubicBezTo>
                  <a:lnTo>
                    <a:pt x="0" y="333511"/>
                  </a:lnTo>
                  <a:cubicBezTo>
                    <a:pt x="0" y="149318"/>
                    <a:pt x="149318" y="0"/>
                    <a:pt x="3335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59" name="Rounded Rectangle 3">
              <a:extLst>
                <a:ext uri="{FF2B5EF4-FFF2-40B4-BE49-F238E27FC236}">
                  <a16:creationId xmlns="" xmlns:a16="http://schemas.microsoft.com/office/drawing/2014/main" id="{0F7A12F7-CD03-46EC-9D73-8AE4AEFA34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5620" y="5830555"/>
              <a:ext cx="216024" cy="216024"/>
            </a:xfrm>
            <a:custGeom>
              <a:avLst/>
              <a:gdLst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59137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32095 w 3960000"/>
                <a:gd name="connsiteY15" fmla="*/ 238945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  <a:gd name="connsiteX0" fmla="*/ 2841893 w 3960000"/>
                <a:gd name="connsiteY0" fmla="*/ 181064 h 3960000"/>
                <a:gd name="connsiteX1" fmla="*/ 2105790 w 3960000"/>
                <a:gd name="connsiteY1" fmla="*/ 859562 h 3960000"/>
                <a:gd name="connsiteX2" fmla="*/ 2106860 w 3960000"/>
                <a:gd name="connsiteY2" fmla="*/ 863292 h 3960000"/>
                <a:gd name="connsiteX3" fmla="*/ 2106860 w 3960000"/>
                <a:gd name="connsiteY3" fmla="*/ 1248172 h 3960000"/>
                <a:gd name="connsiteX4" fmla="*/ 1691968 w 3960000"/>
                <a:gd name="connsiteY4" fmla="*/ 1248172 h 3960000"/>
                <a:gd name="connsiteX5" fmla="*/ 1691968 w 3960000"/>
                <a:gd name="connsiteY5" fmla="*/ 1824236 h 3960000"/>
                <a:gd name="connsiteX6" fmla="*/ 2106860 w 3960000"/>
                <a:gd name="connsiteY6" fmla="*/ 1824236 h 3960000"/>
                <a:gd name="connsiteX7" fmla="*/ 2106860 w 3960000"/>
                <a:gd name="connsiteY7" fmla="*/ 3779396 h 3960000"/>
                <a:gd name="connsiteX8" fmla="*/ 2754932 w 3960000"/>
                <a:gd name="connsiteY8" fmla="*/ 3779396 h 3960000"/>
                <a:gd name="connsiteX9" fmla="*/ 2754932 w 3960000"/>
                <a:gd name="connsiteY9" fmla="*/ 1824236 h 3960000"/>
                <a:gd name="connsiteX10" fmla="*/ 3305869 w 3960000"/>
                <a:gd name="connsiteY10" fmla="*/ 1813665 h 3960000"/>
                <a:gd name="connsiteX11" fmla="*/ 3348152 w 3960000"/>
                <a:gd name="connsiteY11" fmla="*/ 1248172 h 3960000"/>
                <a:gd name="connsiteX12" fmla="*/ 2754932 w 3960000"/>
                <a:gd name="connsiteY12" fmla="*/ 1248172 h 3960000"/>
                <a:gd name="connsiteX13" fmla="*/ 2754932 w 3960000"/>
                <a:gd name="connsiteY13" fmla="*/ 907124 h 3960000"/>
                <a:gd name="connsiteX14" fmla="*/ 3369037 w 3960000"/>
                <a:gd name="connsiteY14" fmla="*/ 704441 h 3960000"/>
                <a:gd name="connsiteX15" fmla="*/ 3410216 w 3960000"/>
                <a:gd name="connsiteY15" fmla="*/ 195189 h 3960000"/>
                <a:gd name="connsiteX16" fmla="*/ 2841893 w 3960000"/>
                <a:gd name="connsiteY16" fmla="*/ 181064 h 3960000"/>
                <a:gd name="connsiteX17" fmla="*/ 308009 w 3960000"/>
                <a:gd name="connsiteY17" fmla="*/ 0 h 3960000"/>
                <a:gd name="connsiteX18" fmla="*/ 3651991 w 3960000"/>
                <a:gd name="connsiteY18" fmla="*/ 0 h 3960000"/>
                <a:gd name="connsiteX19" fmla="*/ 3960000 w 3960000"/>
                <a:gd name="connsiteY19" fmla="*/ 308009 h 3960000"/>
                <a:gd name="connsiteX20" fmla="*/ 3960000 w 3960000"/>
                <a:gd name="connsiteY20" fmla="*/ 3651991 h 3960000"/>
                <a:gd name="connsiteX21" fmla="*/ 3651991 w 3960000"/>
                <a:gd name="connsiteY21" fmla="*/ 3960000 h 3960000"/>
                <a:gd name="connsiteX22" fmla="*/ 308009 w 3960000"/>
                <a:gd name="connsiteY22" fmla="*/ 3960000 h 3960000"/>
                <a:gd name="connsiteX23" fmla="*/ 0 w 3960000"/>
                <a:gd name="connsiteY23" fmla="*/ 3651991 h 3960000"/>
                <a:gd name="connsiteX24" fmla="*/ 0 w 3960000"/>
                <a:gd name="connsiteY24" fmla="*/ 308009 h 3960000"/>
                <a:gd name="connsiteX25" fmla="*/ 308009 w 3960000"/>
                <a:gd name="connsiteY25" fmla="*/ 0 h 39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26764" y="685506"/>
                    <a:pt x="3369037" y="704441"/>
                  </a:cubicBezTo>
                  <a:cubicBezTo>
                    <a:pt x="3391941" y="556446"/>
                    <a:pt x="3409927" y="381656"/>
                    <a:pt x="3410216" y="195189"/>
                  </a:cubicBezTo>
                  <a:cubicBezTo>
                    <a:pt x="3239930" y="163882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="" xmlns:a16="http://schemas.microsoft.com/office/drawing/2014/main" id="{EA00C50C-9DE3-4415-89A4-D76E721FBF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00000" y="1538722"/>
            <a:ext cx="10392002" cy="27273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30C8FDB2-DCD9-459E-8313-5C629CBD922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14">
            <a:extLst>
              <a:ext uri="{FF2B5EF4-FFF2-40B4-BE49-F238E27FC236}">
                <a16:creationId xmlns="" xmlns:a16="http://schemas.microsoft.com/office/drawing/2014/main" id="{D6A35F10-F8C9-483A-8AFB-79FA5FFC5386}"/>
              </a:ext>
            </a:extLst>
          </p:cNvPr>
          <p:cNvGrpSpPr/>
          <p:nvPr userDrawn="1"/>
        </p:nvGrpSpPr>
        <p:grpSpPr>
          <a:xfrm>
            <a:off x="6193770" y="1868656"/>
            <a:ext cx="5517728" cy="4339787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="" xmlns:a16="http://schemas.microsoft.com/office/drawing/2014/main" id="{DADFAD96-56A8-406B-B78E-CE8CE437FBBA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A5AD587F-4E2F-4181-A771-EB326A50E8A2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88E07C60-58DC-4355-BD9C-3B0CFD240769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03430B78-BE31-48B2-BA07-16793A56C160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BE8C4E13-2645-446C-8DE3-9F9D12FBFC86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DDAD9016-04F8-4C66-BB86-7B27891B7865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0B732113-BFA6-4856-B4C4-86914A7E81F1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483ACA4A-43E7-4062-A174-424122229023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그림 개체 틀 2">
            <a:extLst>
              <a:ext uri="{FF2B5EF4-FFF2-40B4-BE49-F238E27FC236}">
                <a16:creationId xmlns="" xmlns:a16="http://schemas.microsoft.com/office/drawing/2014/main" id="{4828225E-7668-4770-A9A9-A02CFF93FC7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88295" y="2022196"/>
            <a:ext cx="5121540" cy="29909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701CE205-5693-4CCD-ADC7-38E6965B435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1485"/>
            <a:ext cx="10363200" cy="14689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0687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242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3133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185"/>
            <a:ext cx="10363200" cy="1500716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7650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20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4584"/>
            <a:ext cx="5386917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5934"/>
            <a:ext cx="5386917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4584"/>
            <a:ext cx="5389033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5934"/>
            <a:ext cx="5389033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339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8996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0770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2"/>
            <a:ext cx="4011084" cy="116204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258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0"/>
            <a:ext cx="4011084" cy="46905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2577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267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3833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867"/>
            <a:ext cx="7315200" cy="8043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6753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2648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5167"/>
            <a:ext cx="2743200" cy="585046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5167"/>
            <a:ext cx="8026400" cy="58504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40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76748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29367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78678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1485"/>
            <a:ext cx="10363200" cy="14689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0506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6210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3133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185"/>
            <a:ext cx="10363200" cy="1500716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4167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9660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4584"/>
            <a:ext cx="5386917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5934"/>
            <a:ext cx="5386917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4584"/>
            <a:ext cx="5389033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5934"/>
            <a:ext cx="5389033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4177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5329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2817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2"/>
            <a:ext cx="4011084" cy="116204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258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0"/>
            <a:ext cx="4011084" cy="46905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1184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267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3833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867"/>
            <a:ext cx="7315200" cy="8043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3159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7684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5167"/>
            <a:ext cx="2743200" cy="585046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5167"/>
            <a:ext cx="8026400" cy="58504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8910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45959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64219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4472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1485"/>
            <a:ext cx="10363200" cy="14689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4663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8941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3133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185"/>
            <a:ext cx="10363200" cy="1500716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55865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18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4584"/>
            <a:ext cx="5386917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5934"/>
            <a:ext cx="5386917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4584"/>
            <a:ext cx="5389033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5934"/>
            <a:ext cx="5389033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2210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5602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2439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2"/>
            <a:ext cx="4011084" cy="116204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258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0"/>
            <a:ext cx="4011084" cy="46905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1078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267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3833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867"/>
            <a:ext cx="7315200" cy="8043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1873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7723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5167"/>
            <a:ext cx="2743200" cy="585046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5167"/>
            <a:ext cx="8026400" cy="58504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9187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380248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569073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85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42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8" r:id="rId5"/>
    <p:sldLayoutId id="2147483679" r:id="rId6"/>
    <p:sldLayoutId id="2147483680" r:id="rId7"/>
    <p:sldLayoutId id="2147483682" r:id="rId8"/>
    <p:sldLayoutId id="2147483685" r:id="rId9"/>
    <p:sldLayoutId id="2147483684" r:id="rId10"/>
    <p:sldLayoutId id="2147483686" r:id="rId11"/>
    <p:sldLayoutId id="2147483687" r:id="rId12"/>
    <p:sldLayoutId id="2147483688" r:id="rId13"/>
    <p:sldLayoutId id="2147483672" r:id="rId14"/>
    <p:sldLayoutId id="2147483671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20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8" r:id="rId13"/>
    <p:sldLayoutId id="2147483709" r:id="rId14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464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4" r:id="rId13"/>
    <p:sldLayoutId id="2147483725" r:id="rId14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63937D59-5EDB-4C39-B697-625748F703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5/30/2021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 latinLnBrk="1"/>
            <a:fld id="{0F31DC1F-5561-484E-AB46-68C682854F6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 latinLnBrk="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076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40" r:id="rId13"/>
    <p:sldLayoutId id="2147483741" r:id="rId14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hlinkClick r:id="rId2"/>
            <a:extLst>
              <a:ext uri="{FF2B5EF4-FFF2-40B4-BE49-F238E27FC236}">
                <a16:creationId xmlns="" xmlns:a16="http://schemas.microsoft.com/office/drawing/2014/main" id="{5F3A60BA-2857-48A6-8F55-A60E85083177}"/>
              </a:ext>
            </a:extLst>
          </p:cNvPr>
          <p:cNvSpPr txBox="1"/>
          <p:nvPr/>
        </p:nvSpPr>
        <p:spPr>
          <a:xfrm>
            <a:off x="-1" y="6572076"/>
            <a:ext cx="12190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o-KR" altLang="en-US" sz="1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B1E35ABF-7DEC-4AA3-9678-285D85B92CD9}"/>
              </a:ext>
            </a:extLst>
          </p:cNvPr>
          <p:cNvSpPr/>
          <p:nvPr/>
        </p:nvSpPr>
        <p:spPr>
          <a:xfrm>
            <a:off x="109182" y="4487435"/>
            <a:ext cx="6319327" cy="2001087"/>
          </a:xfrm>
          <a:prstGeom prst="roundRect">
            <a:avLst/>
          </a:prstGeom>
          <a:solidFill>
            <a:schemeClr val="accent4">
              <a:alpha val="63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5BB4AFF-CEE9-4683-87EE-926C35151DB9}"/>
              </a:ext>
            </a:extLst>
          </p:cNvPr>
          <p:cNvSpPr txBox="1"/>
          <p:nvPr/>
        </p:nvSpPr>
        <p:spPr>
          <a:xfrm>
            <a:off x="792704" y="5164812"/>
            <a:ext cx="1219041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Investitsion</a:t>
            </a:r>
            <a:r>
              <a:rPr lang="en-US" sz="3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mulk</a:t>
            </a:r>
            <a:endParaRPr lang="ko-KR" altLang="en-US" sz="3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899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9708CDB9-98AF-4994-9F39-093C58C585E0}"/>
              </a:ext>
            </a:extLst>
          </p:cNvPr>
          <p:cNvGrpSpPr/>
          <p:nvPr/>
        </p:nvGrpSpPr>
        <p:grpSpPr>
          <a:xfrm>
            <a:off x="4039577" y="183114"/>
            <a:ext cx="5614440" cy="1015663"/>
            <a:chOff x="5692278" y="3070393"/>
            <a:chExt cx="4726013" cy="1207250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4F4599E0-7514-4EDA-B28A-C57F5126CEE5}"/>
                </a:ext>
              </a:extLst>
            </p:cNvPr>
            <p:cNvSpPr txBox="1"/>
            <p:nvPr/>
          </p:nvSpPr>
          <p:spPr>
            <a:xfrm>
              <a:off x="6770451" y="3378169"/>
              <a:ext cx="3647840" cy="47558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000" b="1" dirty="0" smtClean="0">
                  <a:solidFill>
                    <a:srgbClr val="FFFF00"/>
                  </a:solidFill>
                </a:rPr>
                <a:t>40-son </a:t>
              </a:r>
              <a:r>
                <a:rPr lang="en-US" sz="2000" b="1" dirty="0" err="1" smtClean="0">
                  <a:solidFill>
                    <a:srgbClr val="FFFF00"/>
                  </a:solidFill>
                </a:rPr>
                <a:t>BHXSni</a:t>
              </a:r>
              <a:r>
                <a:rPr lang="en-US" sz="2000" b="1" dirty="0" smtClean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FFFF00"/>
                  </a:solidFill>
                </a:rPr>
                <a:t>qo’llash</a:t>
              </a:r>
              <a:r>
                <a:rPr lang="en-US" sz="2000" b="1" dirty="0" smtClean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FFFF00"/>
                  </a:solidFill>
                </a:rPr>
                <a:t>doirasi</a:t>
              </a:r>
              <a:endParaRPr lang="uz-Cyrl-UZ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07011274-BB62-493C-8A42-61367FAB477D}"/>
                </a:ext>
              </a:extLst>
            </p:cNvPr>
            <p:cNvSpPr txBox="1"/>
            <p:nvPr/>
          </p:nvSpPr>
          <p:spPr>
            <a:xfrm>
              <a:off x="5692278" y="3070393"/>
              <a:ext cx="1078173" cy="120725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6000" b="1" dirty="0">
                  <a:solidFill>
                    <a:srgbClr val="FFFF00"/>
                  </a:solidFill>
                  <a:cs typeface="Arial" pitchFamily="34" charset="0"/>
                </a:rPr>
                <a:t>01</a:t>
              </a:r>
              <a:endParaRPr lang="ko-KR" altLang="en-US" sz="60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AD511D8B-214E-4458-9E32-8846604BF8F1}"/>
              </a:ext>
            </a:extLst>
          </p:cNvPr>
          <p:cNvGrpSpPr/>
          <p:nvPr/>
        </p:nvGrpSpPr>
        <p:grpSpPr>
          <a:xfrm>
            <a:off x="4424687" y="1194621"/>
            <a:ext cx="7511365" cy="1015663"/>
            <a:chOff x="5692278" y="3070393"/>
            <a:chExt cx="5793628" cy="89317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1692B1B0-43C0-4DBE-BAE1-21C644599A30}"/>
                </a:ext>
              </a:extLst>
            </p:cNvPr>
            <p:cNvSpPr txBox="1"/>
            <p:nvPr/>
          </p:nvSpPr>
          <p:spPr>
            <a:xfrm>
              <a:off x="6690584" y="3187315"/>
              <a:ext cx="4795322" cy="62251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s-ES" sz="2000" b="1" dirty="0">
                  <a:solidFill>
                    <a:srgbClr val="0070C0"/>
                  </a:solidFill>
                </a:rPr>
                <a:t>Investitsiya ko‘chmas mulkini egasi foydalanadigan ko‘chmas mulkdan </a:t>
              </a:r>
              <a:r>
                <a:rPr lang="es-ES" sz="2000" b="1" dirty="0" smtClean="0">
                  <a:solidFill>
                    <a:srgbClr val="0070C0"/>
                  </a:solidFill>
                </a:rPr>
                <a:t>farqlash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D48A84AD-9D75-47D8-8B17-2BEC0BA8FE2F}"/>
                </a:ext>
              </a:extLst>
            </p:cNvPr>
            <p:cNvSpPr txBox="1"/>
            <p:nvPr/>
          </p:nvSpPr>
          <p:spPr>
            <a:xfrm>
              <a:off x="5692278" y="3070393"/>
              <a:ext cx="1078173" cy="89317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6000" b="1" dirty="0">
                  <a:solidFill>
                    <a:srgbClr val="0070C0"/>
                  </a:solidFill>
                  <a:cs typeface="Arial" pitchFamily="34" charset="0"/>
                </a:rPr>
                <a:t>02</a:t>
              </a:r>
              <a:endParaRPr lang="ko-KR" altLang="en-US" sz="6000" b="1" dirty="0">
                <a:solidFill>
                  <a:srgbClr val="0070C0"/>
                </a:solidFill>
                <a:cs typeface="Arial" pitchFamily="34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0C4BA71A-CC4C-459B-BCE6-B0A00FBF2578}"/>
              </a:ext>
            </a:extLst>
          </p:cNvPr>
          <p:cNvGrpSpPr/>
          <p:nvPr/>
        </p:nvGrpSpPr>
        <p:grpSpPr>
          <a:xfrm>
            <a:off x="4805816" y="2397698"/>
            <a:ext cx="5705417" cy="1015663"/>
            <a:chOff x="5692278" y="3070393"/>
            <a:chExt cx="4707541" cy="1015663"/>
          </a:xfrm>
        </p:grpSpPr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A098FE49-BE10-4794-A71A-21537215B41E}"/>
                </a:ext>
              </a:extLst>
            </p:cNvPr>
            <p:cNvSpPr txBox="1"/>
            <p:nvPr/>
          </p:nvSpPr>
          <p:spPr>
            <a:xfrm>
              <a:off x="6751979" y="3153728"/>
              <a:ext cx="3647840" cy="707886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Investitsiya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ko‘chmas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mulkini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dastlabki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va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keyingi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FFFF00"/>
                  </a:solidFill>
                  <a:cs typeface="Arial" pitchFamily="34" charset="0"/>
                </a:rPr>
                <a:t>baholash</a:t>
              </a:r>
              <a:endParaRPr lang="ko-KR" altLang="en-US" sz="20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A5344711-AC67-4337-A7C3-C5561110504D}"/>
                </a:ext>
              </a:extLst>
            </p:cNvPr>
            <p:cNvSpPr txBox="1"/>
            <p:nvPr/>
          </p:nvSpPr>
          <p:spPr>
            <a:xfrm>
              <a:off x="5692278" y="3070393"/>
              <a:ext cx="1078173" cy="1015663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6000" b="1" dirty="0">
                  <a:solidFill>
                    <a:srgbClr val="FFFF00"/>
                  </a:solidFill>
                  <a:cs typeface="Arial" pitchFamily="34" charset="0"/>
                </a:rPr>
                <a:t>03</a:t>
              </a:r>
              <a:endParaRPr lang="ko-KR" altLang="en-US" sz="60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C66C44FB-4744-4994-8EDC-EBD5A5E669C8}"/>
              </a:ext>
            </a:extLst>
          </p:cNvPr>
          <p:cNvGrpSpPr/>
          <p:nvPr/>
        </p:nvGrpSpPr>
        <p:grpSpPr>
          <a:xfrm>
            <a:off x="5228524" y="3634488"/>
            <a:ext cx="5910531" cy="1015663"/>
            <a:chOff x="5692278" y="3070393"/>
            <a:chExt cx="5910531" cy="1015663"/>
          </a:xfrm>
        </p:grpSpPr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9BF2FFB0-068D-46A0-B9BD-BFE33FDEE1F2}"/>
                </a:ext>
              </a:extLst>
            </p:cNvPr>
            <p:cNvSpPr txBox="1"/>
            <p:nvPr/>
          </p:nvSpPr>
          <p:spPr>
            <a:xfrm>
              <a:off x="6770451" y="3199076"/>
              <a:ext cx="4832358" cy="707886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000" b="1" dirty="0" err="1">
                  <a:solidFill>
                    <a:srgbClr val="0070C0"/>
                  </a:solidFill>
                  <a:cs typeface="Arial" pitchFamily="34" charset="0"/>
                </a:rPr>
                <a:t>Ko‘chmas</a:t>
              </a:r>
              <a:r>
                <a:rPr lang="en-US" sz="2000" b="1" dirty="0">
                  <a:solidFill>
                    <a:srgbClr val="0070C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70C0"/>
                  </a:solidFill>
                  <a:cs typeface="Arial" pitchFamily="34" charset="0"/>
                </a:rPr>
                <a:t>mulklarni</a:t>
              </a:r>
              <a:r>
                <a:rPr lang="en-US" sz="2000" b="1" dirty="0">
                  <a:solidFill>
                    <a:srgbClr val="0070C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70C0"/>
                  </a:solidFill>
                  <a:cs typeface="Arial" pitchFamily="34" charset="0"/>
                </a:rPr>
                <a:t>bir</a:t>
              </a:r>
              <a:r>
                <a:rPr lang="en-US" sz="2000" b="1" dirty="0">
                  <a:solidFill>
                    <a:srgbClr val="0070C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70C0"/>
                  </a:solidFill>
                  <a:cs typeface="Arial" pitchFamily="34" charset="0"/>
                </a:rPr>
                <a:t>toifadan</a:t>
              </a:r>
              <a:r>
                <a:rPr lang="en-US" sz="2000" b="1" dirty="0">
                  <a:solidFill>
                    <a:srgbClr val="0070C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70C0"/>
                  </a:solidFill>
                  <a:cs typeface="Arial" pitchFamily="34" charset="0"/>
                </a:rPr>
                <a:t>boshqasiga</a:t>
              </a:r>
              <a:r>
                <a:rPr lang="en-US" sz="2000" b="1" dirty="0">
                  <a:solidFill>
                    <a:srgbClr val="0070C0"/>
                  </a:solidFill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70C0"/>
                  </a:solidFill>
                  <a:cs typeface="Arial" pitchFamily="34" charset="0"/>
                </a:rPr>
                <a:t>o‘tkazish</a:t>
              </a:r>
              <a:r>
                <a:rPr lang="uz-Cyrl-UZ" altLang="ko-KR" sz="2000" b="1" dirty="0" smtClean="0">
                  <a:solidFill>
                    <a:srgbClr val="0070C0"/>
                  </a:solidFill>
                  <a:cs typeface="Arial" pitchFamily="34" charset="0"/>
                </a:rPr>
                <a:t>;</a:t>
              </a:r>
              <a:endParaRPr lang="ko-KR" altLang="en-US" sz="2000" b="1" dirty="0">
                <a:solidFill>
                  <a:srgbClr val="0070C0"/>
                </a:solidFill>
                <a:cs typeface="Arial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308589F9-65FE-4744-B05F-4A4FF5FD5DB0}"/>
                </a:ext>
              </a:extLst>
            </p:cNvPr>
            <p:cNvSpPr txBox="1"/>
            <p:nvPr/>
          </p:nvSpPr>
          <p:spPr>
            <a:xfrm>
              <a:off x="5692278" y="3070393"/>
              <a:ext cx="1078173" cy="1015663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6000" b="1" dirty="0">
                  <a:solidFill>
                    <a:srgbClr val="0070C0"/>
                  </a:solidFill>
                  <a:cs typeface="Arial" pitchFamily="34" charset="0"/>
                </a:rPr>
                <a:t>04</a:t>
              </a:r>
              <a:endParaRPr lang="ko-KR" altLang="en-US" sz="6000" b="1" dirty="0">
                <a:solidFill>
                  <a:srgbClr val="0070C0"/>
                </a:solidFill>
                <a:cs typeface="Arial" pitchFamily="34" charset="0"/>
              </a:endParaRPr>
            </a:p>
          </p:txBody>
        </p:sp>
      </p:grpSp>
      <p:grpSp>
        <p:nvGrpSpPr>
          <p:cNvPr id="37" name="Group 32">
            <a:extLst>
              <a:ext uri="{FF2B5EF4-FFF2-40B4-BE49-F238E27FC236}">
                <a16:creationId xmlns="" xmlns:a16="http://schemas.microsoft.com/office/drawing/2014/main" id="{C66C44FB-4744-4994-8EDC-EBD5A5E669C8}"/>
              </a:ext>
            </a:extLst>
          </p:cNvPr>
          <p:cNvGrpSpPr/>
          <p:nvPr/>
        </p:nvGrpSpPr>
        <p:grpSpPr>
          <a:xfrm>
            <a:off x="5667204" y="4871278"/>
            <a:ext cx="6320619" cy="1144346"/>
            <a:chOff x="5692279" y="3070393"/>
            <a:chExt cx="4726013" cy="1144346"/>
          </a:xfrm>
        </p:grpSpPr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9BF2FFB0-068D-46A0-B9BD-BFE33FDEE1F2}"/>
                </a:ext>
              </a:extLst>
            </p:cNvPr>
            <p:cNvSpPr txBox="1"/>
            <p:nvPr/>
          </p:nvSpPr>
          <p:spPr>
            <a:xfrm>
              <a:off x="6620639" y="3199076"/>
              <a:ext cx="3797653" cy="1015663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Moliyaviy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hisobotlarda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investitsiya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ko‘chmas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mulki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to‘g‘risidagi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ma’lumotlarni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yoritib</a:t>
              </a:r>
              <a:r>
                <a:rPr lang="en-US" sz="2000" b="1" dirty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  <a:cs typeface="Arial" pitchFamily="34" charset="0"/>
                </a:rPr>
                <a:t>berish</a:t>
              </a:r>
              <a:r>
                <a:rPr lang="en-US" sz="2000" b="1" dirty="0" smtClean="0">
                  <a:solidFill>
                    <a:srgbClr val="FFFF00"/>
                  </a:solidFill>
                  <a:cs typeface="Arial" pitchFamily="34" charset="0"/>
                </a:rPr>
                <a:t>;</a:t>
              </a:r>
              <a:endParaRPr lang="ko-KR" altLang="en-US" sz="20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308589F9-65FE-4744-B05F-4A4FF5FD5DB0}"/>
                </a:ext>
              </a:extLst>
            </p:cNvPr>
            <p:cNvSpPr txBox="1"/>
            <p:nvPr/>
          </p:nvSpPr>
          <p:spPr>
            <a:xfrm>
              <a:off x="5692279" y="3070393"/>
              <a:ext cx="1078173" cy="1015663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6000" b="1" dirty="0">
                  <a:solidFill>
                    <a:srgbClr val="FFFF00"/>
                  </a:solidFill>
                  <a:cs typeface="Arial" pitchFamily="34" charset="0"/>
                </a:rPr>
                <a:t>05</a:t>
              </a:r>
              <a:endParaRPr lang="ko-KR" altLang="en-US" sz="60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409444" y="283885"/>
            <a:ext cx="18774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b="1" dirty="0" smtClean="0">
                <a:solidFill>
                  <a:srgbClr val="FFFF00"/>
                </a:solidFill>
                <a:cs typeface="Arial" pitchFamily="34" charset="0"/>
              </a:rPr>
              <a:t>REJA:</a:t>
            </a:r>
            <a:endParaRPr lang="ko-KR" altLang="en-US" sz="4400" b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82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653A469F-2430-4A7B-B766-51941A08F7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562514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="" xmlns:a16="http://schemas.microsoft.com/office/drawing/2014/main" id="{4EDF48DF-9540-4323-B5CE-83F0A14CA184}"/>
              </a:ext>
            </a:extLst>
          </p:cNvPr>
          <p:cNvSpPr txBox="1">
            <a:spLocks/>
          </p:cNvSpPr>
          <p:nvPr/>
        </p:nvSpPr>
        <p:spPr>
          <a:xfrm>
            <a:off x="341746" y="384753"/>
            <a:ext cx="3565236" cy="33491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standartlarga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murojaat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qilamiz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00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DAB4916D-AFF1-47BA-8A5A-1D6A5EDE637E}"/>
              </a:ext>
            </a:extLst>
          </p:cNvPr>
          <p:cNvSpPr txBox="1">
            <a:spLocks/>
          </p:cNvSpPr>
          <p:nvPr/>
        </p:nvSpPr>
        <p:spPr>
          <a:xfrm>
            <a:off x="3705474" y="1250985"/>
            <a:ext cx="7665528" cy="7635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v-SE" dirty="0">
                <a:solidFill>
                  <a:srgbClr val="FF0000"/>
                </a:solidFill>
              </a:rPr>
              <a:t>qishloq xo‘jaligi faoliyati </a:t>
            </a:r>
            <a:r>
              <a:rPr lang="sv-SE" dirty="0"/>
              <a:t>bilan bog‘liq biologik </a:t>
            </a:r>
            <a:r>
              <a:rPr lang="sv-SE" dirty="0" smtClean="0"/>
              <a:t>aktivlar</a:t>
            </a:r>
            <a:endParaRPr lang="uz-Cyrl-UZ" dirty="0"/>
          </a:p>
          <a:p>
            <a:pPr marL="0" indent="0" algn="just">
              <a:buNone/>
            </a:pPr>
            <a:r>
              <a:rPr lang="uz-Cyrl-UZ" dirty="0"/>
              <a:t>   </a:t>
            </a:r>
            <a:r>
              <a:rPr lang="en-US" dirty="0"/>
              <a:t>(41-son BHXS “</a:t>
            </a:r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/>
              <a:t>xo‘jaligi</a:t>
            </a:r>
            <a:r>
              <a:rPr lang="en-US" dirty="0"/>
              <a:t>” </a:t>
            </a:r>
            <a:r>
              <a:rPr lang="en-US" dirty="0" err="1" smtClean="0"/>
              <a:t>va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/>
              <a:t> </a:t>
            </a:r>
            <a:r>
              <a:rPr lang="en-US" dirty="0" smtClean="0"/>
              <a:t>   16- </a:t>
            </a:r>
            <a:r>
              <a:rPr lang="en-US" dirty="0"/>
              <a:t>son BHXS “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 smtClean="0"/>
              <a:t>”)</a:t>
            </a:r>
            <a:endParaRPr lang="en-US" sz="1800" dirty="0"/>
          </a:p>
          <a:p>
            <a:pPr algn="just"/>
            <a:endParaRPr lang="ru-RU" sz="1800" dirty="0"/>
          </a:p>
        </p:txBody>
      </p:sp>
      <p:pic>
        <p:nvPicPr>
          <p:cNvPr id="8" name="Picture 6" descr="Our Business | Energy &amp; Mineral Resources - Mitsui &amp; Co. (Chile) Ltda.">
            <a:extLst>
              <a:ext uri="{FF2B5EF4-FFF2-40B4-BE49-F238E27FC236}">
                <a16:creationId xmlns="" xmlns:a16="http://schemas.microsoft.com/office/drawing/2014/main" id="{33B275D3-DE33-47FE-AA9E-38E7EF450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57" y="3843364"/>
            <a:ext cx="3255790" cy="160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CA541BB-DD3C-462A-BA4B-97DC9A5B5B33}"/>
              </a:ext>
            </a:extLst>
          </p:cNvPr>
          <p:cNvSpPr txBox="1"/>
          <p:nvPr/>
        </p:nvSpPr>
        <p:spPr>
          <a:xfrm>
            <a:off x="3696238" y="3710814"/>
            <a:ext cx="729399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FF0000"/>
                </a:solidFill>
              </a:rPr>
              <a:t>neft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tabiy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gaz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shunga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o‘xshash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qayta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tiklanmaydigan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resurslar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kabi</a:t>
            </a:r>
            <a:r>
              <a:rPr lang="en-US" sz="2800" dirty="0"/>
              <a:t> </a:t>
            </a:r>
            <a:r>
              <a:rPr lang="en-US" sz="2800" dirty="0" err="1"/>
              <a:t>foydali</a:t>
            </a:r>
            <a:r>
              <a:rPr lang="en-US" sz="2800" dirty="0"/>
              <a:t> </a:t>
            </a:r>
            <a:r>
              <a:rPr lang="en-US" sz="2800" dirty="0" err="1"/>
              <a:t>qazilmalardan</a:t>
            </a:r>
            <a:r>
              <a:rPr lang="en-US" sz="2800" dirty="0"/>
              <a:t> </a:t>
            </a:r>
            <a:r>
              <a:rPr lang="en-US" sz="2800" dirty="0" err="1"/>
              <a:t>foydalanish</a:t>
            </a:r>
            <a:r>
              <a:rPr lang="en-US" sz="2800" dirty="0"/>
              <a:t> </a:t>
            </a:r>
            <a:r>
              <a:rPr lang="en-US" sz="2800" dirty="0" err="1"/>
              <a:t>huquqlari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foydali</a:t>
            </a:r>
            <a:r>
              <a:rPr lang="en-US" sz="2800" dirty="0"/>
              <a:t> </a:t>
            </a:r>
            <a:r>
              <a:rPr lang="en-US" sz="2800" dirty="0" err="1"/>
              <a:t>qazilmalarning</a:t>
            </a:r>
            <a:r>
              <a:rPr lang="en-US" sz="2800" dirty="0"/>
              <a:t> </a:t>
            </a:r>
            <a:r>
              <a:rPr lang="en-US" sz="2800" dirty="0" err="1" smtClean="0"/>
              <a:t>zahiralari</a:t>
            </a:r>
            <a:endParaRPr lang="en-US" sz="2800" dirty="0" smtClean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FC3F51E-0264-4DCE-BD65-33E6749D5081}"/>
              </a:ext>
            </a:extLst>
          </p:cNvPr>
          <p:cNvSpPr txBox="1"/>
          <p:nvPr/>
        </p:nvSpPr>
        <p:spPr>
          <a:xfrm>
            <a:off x="221673" y="333885"/>
            <a:ext cx="48398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sz="2400" b="1" dirty="0" smtClean="0">
                <a:latin typeface="+mj-lt"/>
              </a:rPr>
              <a:t>40</a:t>
            </a:r>
            <a:r>
              <a:rPr lang="en-US" sz="2400" b="1" dirty="0">
                <a:latin typeface="+mj-lt"/>
              </a:rPr>
              <a:t>-son BHXS </a:t>
            </a:r>
            <a:r>
              <a:rPr lang="en-US" sz="2400" b="1" dirty="0" err="1">
                <a:latin typeface="+mj-lt"/>
              </a:rPr>
              <a:t>qo‘llanmaydi</a:t>
            </a:r>
            <a:r>
              <a:rPr lang="uz-Cyrl-UZ" sz="2400" b="1" dirty="0">
                <a:latin typeface="+mj-lt"/>
              </a:rPr>
              <a:t>..</a:t>
            </a:r>
            <a:endParaRPr lang="en-US" sz="2400" b="1" dirty="0">
              <a:latin typeface="+mj-lt"/>
            </a:endParaRPr>
          </a:p>
        </p:txBody>
      </p:sp>
      <p:pic>
        <p:nvPicPr>
          <p:cNvPr id="2050" name="Picture 2" descr="How Technology Is Being Implemented In Agriculture Sector | by jack Mathew  | DataDrivenInvestor">
            <a:extLst>
              <a:ext uri="{FF2B5EF4-FFF2-40B4-BE49-F238E27FC236}">
                <a16:creationId xmlns="" xmlns:a16="http://schemas.microsoft.com/office/drawing/2014/main" id="{193690FF-F387-4700-B1E2-2A3018D74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44" y="1327492"/>
            <a:ext cx="3158663" cy="177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50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CA541BB-DD3C-462A-BA4B-97DC9A5B5B33}"/>
              </a:ext>
            </a:extLst>
          </p:cNvPr>
          <p:cNvSpPr txBox="1"/>
          <p:nvPr/>
        </p:nvSpPr>
        <p:spPr>
          <a:xfrm>
            <a:off x="500458" y="4313556"/>
            <a:ext cx="32402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FF0000"/>
                </a:solidFill>
              </a:rPr>
              <a:t>Ko‘chmas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mulk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mazkur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standart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maqsadlarida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2 </a:t>
            </a:r>
            <a:r>
              <a:rPr lang="en-US" dirty="0" err="1" smtClean="0">
                <a:solidFill>
                  <a:srgbClr val="FF0000"/>
                </a:solidFill>
              </a:rPr>
              <a:t>xil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bo‘lishi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mumkin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FC3F51E-0264-4DCE-BD65-33E6749D5081}"/>
              </a:ext>
            </a:extLst>
          </p:cNvPr>
          <p:cNvSpPr txBox="1"/>
          <p:nvPr/>
        </p:nvSpPr>
        <p:spPr>
          <a:xfrm>
            <a:off x="221673" y="333885"/>
            <a:ext cx="67610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b="1" dirty="0">
                <a:latin typeface="+mj-lt"/>
              </a:rPr>
              <a:t>Ko‘chmas mulk va uning </a:t>
            </a:r>
            <a:r>
              <a:rPr lang="it-IT" sz="2400" b="1" dirty="0" smtClean="0">
                <a:latin typeface="+mj-lt"/>
              </a:rPr>
              <a:t>turlari</a:t>
            </a:r>
            <a:endParaRPr lang="en-US" sz="2400" b="1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93F41A1-7FFC-4199-8605-1CD04CF420F6}"/>
              </a:ext>
            </a:extLst>
          </p:cNvPr>
          <p:cNvSpPr txBox="1"/>
          <p:nvPr/>
        </p:nvSpPr>
        <p:spPr>
          <a:xfrm>
            <a:off x="1694873" y="2636564"/>
            <a:ext cx="447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Yer</a:t>
            </a:r>
            <a:endParaRPr lang="ru-RU" sz="1400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FACC866-4792-4AAC-8577-24164C360982}"/>
              </a:ext>
            </a:extLst>
          </p:cNvPr>
          <p:cNvSpPr txBox="1"/>
          <p:nvPr/>
        </p:nvSpPr>
        <p:spPr>
          <a:xfrm>
            <a:off x="5130800" y="2682731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Bino</a:t>
            </a:r>
            <a:r>
              <a:rPr lang="en-US" sz="1400" dirty="0"/>
              <a:t> (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uning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qismi</a:t>
            </a:r>
            <a:r>
              <a:rPr lang="en-US" sz="1400" dirty="0"/>
              <a:t>)</a:t>
            </a:r>
            <a:endParaRPr lang="ru-RU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5D2CCAE-F5CA-4118-9C69-BE3501214701}"/>
              </a:ext>
            </a:extLst>
          </p:cNvPr>
          <p:cNvSpPr txBox="1"/>
          <p:nvPr/>
        </p:nvSpPr>
        <p:spPr>
          <a:xfrm>
            <a:off x="9299256" y="2694621"/>
            <a:ext cx="1073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Yer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bino</a:t>
            </a:r>
            <a:endParaRPr lang="ru-RU" sz="1400" dirty="0"/>
          </a:p>
        </p:txBody>
      </p:sp>
      <p:pic>
        <p:nvPicPr>
          <p:cNvPr id="3074" name="Picture 2" descr="Land consolidation">
            <a:extLst>
              <a:ext uri="{FF2B5EF4-FFF2-40B4-BE49-F238E27FC236}">
                <a16:creationId xmlns="" xmlns:a16="http://schemas.microsoft.com/office/drawing/2014/main" id="{5B79E84D-0078-4145-8121-068F15D54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60" y="959572"/>
            <a:ext cx="2561649" cy="1682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uilding D(emountable) is entirely removable - ubm magazin.">
            <a:extLst>
              <a:ext uri="{FF2B5EF4-FFF2-40B4-BE49-F238E27FC236}">
                <a16:creationId xmlns="" xmlns:a16="http://schemas.microsoft.com/office/drawing/2014/main" id="{062E6B3B-28D6-4169-A795-E65B8170EE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4"/>
          <a:stretch/>
        </p:blipFill>
        <p:spPr bwMode="auto">
          <a:xfrm>
            <a:off x="4311940" y="894141"/>
            <a:ext cx="2887514" cy="174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ow to Buy Land and Secure Land Loans | General Steel">
            <a:extLst>
              <a:ext uri="{FF2B5EF4-FFF2-40B4-BE49-F238E27FC236}">
                <a16:creationId xmlns="" xmlns:a16="http://schemas.microsoft.com/office/drawing/2014/main" id="{94F33DC1-F0FA-470A-AD08-7094E41FB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811" y="894141"/>
            <a:ext cx="26860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 стрелкой 2">
            <a:extLst>
              <a:ext uri="{FF2B5EF4-FFF2-40B4-BE49-F238E27FC236}">
                <a16:creationId xmlns="" xmlns:a16="http://schemas.microsoft.com/office/drawing/2014/main" id="{1439ACF4-9FED-4A63-B99B-6AC6AED852B1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3740728" y="4396509"/>
            <a:ext cx="711199" cy="378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="" xmlns:a16="http://schemas.microsoft.com/office/drawing/2014/main" id="{AF5D78D5-1C77-489D-A5AE-58716791BCC3}"/>
              </a:ext>
            </a:extLst>
          </p:cNvPr>
          <p:cNvCxnSpPr>
            <a:cxnSpLocks/>
          </p:cNvCxnSpPr>
          <p:nvPr/>
        </p:nvCxnSpPr>
        <p:spPr>
          <a:xfrm>
            <a:off x="3740728" y="4858174"/>
            <a:ext cx="711199" cy="378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7503DF21-C015-4957-AB48-DD40560B2B12}"/>
              </a:ext>
            </a:extLst>
          </p:cNvPr>
          <p:cNvSpPr/>
          <p:nvPr/>
        </p:nvSpPr>
        <p:spPr>
          <a:xfrm>
            <a:off x="4576326" y="3773473"/>
            <a:ext cx="3749963" cy="8959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Investitsiya</a:t>
            </a:r>
            <a:r>
              <a:rPr lang="en-US" dirty="0" smtClean="0"/>
              <a:t> </a:t>
            </a:r>
            <a:r>
              <a:rPr lang="en-US" dirty="0" err="1" smtClean="0"/>
              <a:t>ko’chmas</a:t>
            </a:r>
            <a:r>
              <a:rPr lang="en-US" dirty="0" smtClean="0"/>
              <a:t> </a:t>
            </a:r>
            <a:r>
              <a:rPr lang="en-US" dirty="0" err="1" smtClean="0"/>
              <a:t>mulki</a:t>
            </a:r>
            <a:endParaRPr lang="ru-RU" dirty="0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="" xmlns:a16="http://schemas.microsoft.com/office/drawing/2014/main" id="{7EAE2406-27DD-4998-8741-074C1BE44F12}"/>
              </a:ext>
            </a:extLst>
          </p:cNvPr>
          <p:cNvSpPr/>
          <p:nvPr/>
        </p:nvSpPr>
        <p:spPr>
          <a:xfrm>
            <a:off x="4576326" y="4910382"/>
            <a:ext cx="3749963" cy="8959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Egasi</a:t>
            </a:r>
            <a:r>
              <a:rPr lang="en-US" dirty="0" smtClean="0"/>
              <a:t> </a:t>
            </a:r>
            <a:r>
              <a:rPr lang="en-US" dirty="0" err="1" smtClean="0"/>
              <a:t>foydalanadigan</a:t>
            </a:r>
            <a:r>
              <a:rPr lang="en-US" dirty="0" smtClean="0"/>
              <a:t> </a:t>
            </a:r>
            <a:r>
              <a:rPr lang="en-US" dirty="0" err="1" smtClean="0"/>
              <a:t>ko’chmas</a:t>
            </a:r>
            <a:r>
              <a:rPr lang="en-US" dirty="0" smtClean="0"/>
              <a:t> </a:t>
            </a:r>
            <a:r>
              <a:rPr lang="en-US" dirty="0" err="1" smtClean="0"/>
              <a:t>mulk</a:t>
            </a:r>
            <a:endParaRPr lang="ru-RU" dirty="0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E0BC5C47-1F4A-4ACF-B572-70F12C5F968E}"/>
              </a:ext>
            </a:extLst>
          </p:cNvPr>
          <p:cNvSpPr/>
          <p:nvPr/>
        </p:nvSpPr>
        <p:spPr>
          <a:xfrm>
            <a:off x="8580581" y="3758803"/>
            <a:ext cx="3343563" cy="20328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H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mulklar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o‘z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mulkida</a:t>
            </a:r>
            <a:r>
              <a:rPr lang="en-US" b="1" dirty="0">
                <a:solidFill>
                  <a:srgbClr val="FF0000"/>
                </a:solidFill>
              </a:rPr>
              <a:t>(</a:t>
            </a:r>
            <a:r>
              <a:rPr lang="en-US" b="1" dirty="0" err="1">
                <a:solidFill>
                  <a:srgbClr val="FF0000"/>
                </a:solidFill>
              </a:rPr>
              <a:t>egaligida</a:t>
            </a:r>
            <a:r>
              <a:rPr lang="en-US" b="1" dirty="0">
                <a:solidFill>
                  <a:srgbClr val="FF0000"/>
                </a:solidFill>
              </a:rPr>
              <a:t>)</a:t>
            </a:r>
            <a:r>
              <a:rPr lang="en-US" dirty="0"/>
              <a:t> </a:t>
            </a:r>
            <a:r>
              <a:rPr lang="en-US" b="1" dirty="0" err="1">
                <a:solidFill>
                  <a:srgbClr val="00B050"/>
                </a:solidFill>
              </a:rPr>
              <a:t>yoki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foydalanish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xuquqidagi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aktiv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sifatida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ijaraga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olingan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0" name="Правая фигурная скобка 19">
            <a:extLst>
              <a:ext uri="{FF2B5EF4-FFF2-40B4-BE49-F238E27FC236}">
                <a16:creationId xmlns="" xmlns:a16="http://schemas.microsoft.com/office/drawing/2014/main" id="{5EB3E4BB-0454-40D4-8D5F-7CAC331E7574}"/>
              </a:ext>
            </a:extLst>
          </p:cNvPr>
          <p:cNvSpPr/>
          <p:nvPr/>
        </p:nvSpPr>
        <p:spPr>
          <a:xfrm>
            <a:off x="8326289" y="4221436"/>
            <a:ext cx="235820" cy="114489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8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9" grpId="0"/>
      <p:bldP spid="11" grpId="0"/>
      <p:bldP spid="13" grpId="0" animBg="1"/>
      <p:bldP spid="19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9"/>
            <a:ext cx="11573197" cy="634637"/>
          </a:xfrm>
        </p:spPr>
        <p:txBody>
          <a:bodyPr/>
          <a:lstStyle/>
          <a:p>
            <a:r>
              <a:rPr lang="en-US" sz="2400" b="1" dirty="0" err="1"/>
              <a:t>Investitsiya</a:t>
            </a:r>
            <a:r>
              <a:rPr lang="en-US" sz="2400" b="1" dirty="0"/>
              <a:t> </a:t>
            </a:r>
            <a:r>
              <a:rPr lang="en-US" sz="2400" b="1" dirty="0" err="1"/>
              <a:t>ko‘chmas</a:t>
            </a:r>
            <a:r>
              <a:rPr lang="en-US" sz="2400" b="1" dirty="0"/>
              <a:t> </a:t>
            </a:r>
            <a:r>
              <a:rPr lang="en-US" sz="2400" b="1" dirty="0" err="1"/>
              <a:t>mulki</a:t>
            </a:r>
            <a:r>
              <a:rPr lang="en-US" sz="2400" b="1" dirty="0"/>
              <a:t> </a:t>
            </a:r>
            <a:r>
              <a:rPr lang="en-US" sz="2400" b="1" dirty="0" err="1" smtClean="0"/>
              <a:t>bu</a:t>
            </a:r>
            <a:endParaRPr lang="en-US" sz="2400" b="1" dirty="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E39D264-BD0D-4490-9F85-BE7E51CE0556}"/>
              </a:ext>
            </a:extLst>
          </p:cNvPr>
          <p:cNvSpPr txBox="1"/>
          <p:nvPr/>
        </p:nvSpPr>
        <p:spPr>
          <a:xfrm>
            <a:off x="5754028" y="3247399"/>
            <a:ext cx="5068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tovarlar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ko‘rsatishda</a:t>
            </a:r>
            <a:r>
              <a:rPr lang="en-US" dirty="0"/>
              <a:t>,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ma’muriy</a:t>
            </a:r>
            <a:r>
              <a:rPr lang="en-US" dirty="0"/>
              <a:t> </a:t>
            </a:r>
            <a:r>
              <a:rPr lang="en-US" dirty="0" err="1"/>
              <a:t>maqsadlarda</a:t>
            </a:r>
            <a:r>
              <a:rPr lang="en-US" dirty="0"/>
              <a:t> </a:t>
            </a:r>
            <a:r>
              <a:rPr lang="en-US" dirty="0" err="1"/>
              <a:t>foydalaniladigan</a:t>
            </a:r>
            <a:r>
              <a:rPr lang="en-US" dirty="0"/>
              <a:t> (16-son BHXS </a:t>
            </a:r>
            <a:r>
              <a:rPr lang="en-US" dirty="0" err="1"/>
              <a:t>yoki</a:t>
            </a:r>
            <a:r>
              <a:rPr lang="en-US" dirty="0"/>
              <a:t> 16-son </a:t>
            </a:r>
            <a:r>
              <a:rPr lang="en-US" dirty="0" err="1"/>
              <a:t>MHXSga</a:t>
            </a:r>
            <a:r>
              <a:rPr lang="en-US" dirty="0"/>
              <a:t> </a:t>
            </a:r>
            <a:r>
              <a:rPr lang="en-US" dirty="0" err="1"/>
              <a:t>qarang</a:t>
            </a:r>
            <a:r>
              <a:rPr lang="en-US" dirty="0" smtClean="0"/>
              <a:t>);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2F18128A-BAF9-49E1-A200-3A61F7C9625D}"/>
              </a:ext>
            </a:extLst>
          </p:cNvPr>
          <p:cNvSpPr txBox="1"/>
          <p:nvPr/>
        </p:nvSpPr>
        <p:spPr>
          <a:xfrm>
            <a:off x="5754028" y="4673452"/>
            <a:ext cx="5927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odatdagi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sotish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uchun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en-US" dirty="0" err="1" smtClean="0"/>
              <a:t>mo‘ljallangan</a:t>
            </a:r>
            <a:r>
              <a:rPr lang="en-US" dirty="0" smtClean="0"/>
              <a:t> </a:t>
            </a:r>
            <a:r>
              <a:rPr lang="en-US" dirty="0"/>
              <a:t>(2-son </a:t>
            </a:r>
            <a:r>
              <a:rPr lang="en-US" dirty="0" err="1"/>
              <a:t>BHXSga</a:t>
            </a:r>
            <a:r>
              <a:rPr lang="en-US" dirty="0"/>
              <a:t> </a:t>
            </a:r>
            <a:r>
              <a:rPr lang="en-US" dirty="0" err="1"/>
              <a:t>qarang</a:t>
            </a:r>
            <a:r>
              <a:rPr lang="en-US" dirty="0" smtClean="0"/>
              <a:t>)</a:t>
            </a:r>
            <a:endParaRPr lang="en-US" altLang="ko-KR" dirty="0">
              <a:cs typeface="Arial" pitchFamily="34" charset="0"/>
            </a:endParaRPr>
          </a:p>
        </p:txBody>
      </p:sp>
      <p:sp>
        <p:nvSpPr>
          <p:cNvPr id="29" name="Text Placeholder 1">
            <a:extLst>
              <a:ext uri="{FF2B5EF4-FFF2-40B4-BE49-F238E27FC236}">
                <a16:creationId xmlns="" xmlns:a16="http://schemas.microsoft.com/office/drawing/2014/main" id="{B7A175B3-53A4-4ACA-90F7-C9C0E680BA6A}"/>
              </a:ext>
            </a:extLst>
          </p:cNvPr>
          <p:cNvSpPr txBox="1">
            <a:spLocks/>
          </p:cNvSpPr>
          <p:nvPr/>
        </p:nvSpPr>
        <p:spPr>
          <a:xfrm>
            <a:off x="323529" y="1491504"/>
            <a:ext cx="8566760" cy="63463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/>
              <a:t>Investitsiya</a:t>
            </a:r>
            <a:r>
              <a:rPr lang="en-US" sz="2400" b="1" dirty="0"/>
              <a:t> </a:t>
            </a:r>
            <a:r>
              <a:rPr lang="en-US" sz="2400" b="1" dirty="0" err="1"/>
              <a:t>ko‘chmas</a:t>
            </a:r>
            <a:r>
              <a:rPr lang="en-US" sz="2400" b="1" dirty="0"/>
              <a:t> </a:t>
            </a:r>
            <a:r>
              <a:rPr lang="en-US" sz="2400" b="1" dirty="0" err="1"/>
              <a:t>mulki</a:t>
            </a:r>
            <a:r>
              <a:rPr lang="en-US" sz="2400" b="1" dirty="0"/>
              <a:t> </a:t>
            </a:r>
            <a:r>
              <a:rPr lang="en-US" sz="2400" b="1" dirty="0" err="1"/>
              <a:t>bu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0070C0"/>
                </a:solidFill>
              </a:rPr>
              <a:t>(1</a:t>
            </a:r>
            <a:r>
              <a:rPr lang="en-US" sz="2400" b="1" dirty="0" smtClean="0">
                <a:solidFill>
                  <a:srgbClr val="0070C0"/>
                </a:solidFill>
              </a:rPr>
              <a:t>)</a:t>
            </a:r>
            <a:r>
              <a:rPr lang="en-US" sz="2400" b="1" dirty="0" smtClean="0"/>
              <a:t>, </a:t>
            </a:r>
            <a:r>
              <a:rPr lang="en-US" sz="2400" b="1" dirty="0" err="1"/>
              <a:t>lekin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(2) </a:t>
            </a:r>
            <a:r>
              <a:rPr lang="en-US" sz="2400" b="1" dirty="0"/>
              <a:t>– </a:t>
            </a:r>
            <a:r>
              <a:rPr lang="en-US" sz="2400" b="1" dirty="0" err="1" smtClean="0"/>
              <a:t>mulkdir</a:t>
            </a:r>
            <a:endParaRPr lang="en-US" sz="2400" b="1" dirty="0"/>
          </a:p>
        </p:txBody>
      </p:sp>
      <p:cxnSp>
        <p:nvCxnSpPr>
          <p:cNvPr id="19" name="Прямая со стрелкой 18">
            <a:extLst>
              <a:ext uri="{FF2B5EF4-FFF2-40B4-BE49-F238E27FC236}">
                <a16:creationId xmlns="" xmlns:a16="http://schemas.microsoft.com/office/drawing/2014/main" id="{15A6FF56-049B-4D59-9FF1-90F3C31F6CD0}"/>
              </a:ext>
            </a:extLst>
          </p:cNvPr>
          <p:cNvCxnSpPr>
            <a:cxnSpLocks/>
          </p:cNvCxnSpPr>
          <p:nvPr/>
        </p:nvCxnSpPr>
        <p:spPr>
          <a:xfrm flipH="1">
            <a:off x="3288145" y="2126141"/>
            <a:ext cx="1838038" cy="972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80DF00E-737D-452D-8747-8D5BFBEEC4B4}"/>
              </a:ext>
            </a:extLst>
          </p:cNvPr>
          <p:cNvSpPr txBox="1"/>
          <p:nvPr/>
        </p:nvSpPr>
        <p:spPr>
          <a:xfrm>
            <a:off x="2005194" y="2287004"/>
            <a:ext cx="1776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Quyidagi</a:t>
            </a:r>
            <a:r>
              <a:rPr lang="en-US" sz="1400" dirty="0"/>
              <a:t> </a:t>
            </a:r>
            <a:r>
              <a:rPr lang="en-US" sz="1400" dirty="0" err="1"/>
              <a:t>maqsadlar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mo‘ljallangan</a:t>
            </a:r>
            <a:endParaRPr lang="ru-RU" sz="1400" dirty="0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53A9763D-57A1-4971-9192-8D3FCE34F092}"/>
              </a:ext>
            </a:extLst>
          </p:cNvPr>
          <p:cNvSpPr txBox="1"/>
          <p:nvPr/>
        </p:nvSpPr>
        <p:spPr>
          <a:xfrm>
            <a:off x="756839" y="3301833"/>
            <a:ext cx="30084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ijara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to‘lovlarini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Arial" pitchFamily="34" charset="0"/>
              </a:rPr>
              <a:t>olish</a:t>
            </a:r>
            <a:endParaRPr lang="ru-RU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852C4305-C010-4589-A76C-F26097810867}"/>
              </a:ext>
            </a:extLst>
          </p:cNvPr>
          <p:cNvSpPr txBox="1"/>
          <p:nvPr/>
        </p:nvSpPr>
        <p:spPr>
          <a:xfrm>
            <a:off x="756840" y="4009091"/>
            <a:ext cx="3289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kapital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qiymatining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oshishi</a:t>
            </a:r>
            <a:endParaRPr lang="ru-RU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484B112C-A6A6-4F08-9A3F-B68BA71FB4FC}"/>
              </a:ext>
            </a:extLst>
          </p:cNvPr>
          <p:cNvSpPr txBox="1"/>
          <p:nvPr/>
        </p:nvSpPr>
        <p:spPr>
          <a:xfrm>
            <a:off x="756840" y="4612314"/>
            <a:ext cx="30084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har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ikki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cs typeface="Arial" pitchFamily="34" charset="0"/>
              </a:rPr>
              <a:t>maqsad</a:t>
            </a:r>
            <a:r>
              <a:rPr lang="en-US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US" dirty="0" err="1" smtClean="0"/>
              <a:t>uchun</a:t>
            </a:r>
            <a:endParaRPr lang="ru-RU" dirty="0"/>
          </a:p>
        </p:txBody>
      </p:sp>
      <p:cxnSp>
        <p:nvCxnSpPr>
          <p:cNvPr id="37" name="Прямая со стрелкой 36">
            <a:extLst>
              <a:ext uri="{FF2B5EF4-FFF2-40B4-BE49-F238E27FC236}">
                <a16:creationId xmlns="" xmlns:a16="http://schemas.microsoft.com/office/drawing/2014/main" id="{09439465-7E20-4EA7-82FB-D589A3C05632}"/>
              </a:ext>
            </a:extLst>
          </p:cNvPr>
          <p:cNvCxnSpPr>
            <a:cxnSpLocks/>
          </p:cNvCxnSpPr>
          <p:nvPr/>
        </p:nvCxnSpPr>
        <p:spPr>
          <a:xfrm>
            <a:off x="6805695" y="2083969"/>
            <a:ext cx="1482436" cy="111906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B57FD856-122B-48D7-B534-EF9C86390AA3}"/>
              </a:ext>
            </a:extLst>
          </p:cNvPr>
          <p:cNvSpPr txBox="1"/>
          <p:nvPr/>
        </p:nvSpPr>
        <p:spPr>
          <a:xfrm>
            <a:off x="7508173" y="2170511"/>
            <a:ext cx="2313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Quyidagi</a:t>
            </a:r>
            <a:r>
              <a:rPr lang="en-US" sz="1400" dirty="0" smtClean="0"/>
              <a:t> </a:t>
            </a:r>
            <a:r>
              <a:rPr lang="en-US" sz="1400" dirty="0" err="1" smtClean="0"/>
              <a:t>maqsadlar</a:t>
            </a:r>
            <a:r>
              <a:rPr lang="en-US" sz="1400" dirty="0" smtClean="0"/>
              <a:t> </a:t>
            </a:r>
            <a:r>
              <a:rPr lang="en-US" sz="1400" dirty="0" err="1" smtClean="0"/>
              <a:t>uchun</a:t>
            </a:r>
            <a:endParaRPr lang="en-US" sz="1400" dirty="0"/>
          </a:p>
          <a:p>
            <a:pPr algn="ctr"/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</a:rPr>
              <a:t>EMAS</a:t>
            </a:r>
            <a:endParaRPr lang="ru-RU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1ED39E20-24F5-495E-958F-20B48DC2909C}"/>
              </a:ext>
            </a:extLst>
          </p:cNvPr>
          <p:cNvSpPr txBox="1"/>
          <p:nvPr/>
        </p:nvSpPr>
        <p:spPr>
          <a:xfrm>
            <a:off x="7466700" y="4382844"/>
            <a:ext cx="7841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 err="1" smtClean="0">
                <a:solidFill>
                  <a:srgbClr val="FF0000"/>
                </a:solidFill>
                <a:cs typeface="Arial" pitchFamily="34" charset="0"/>
              </a:rPr>
              <a:t>yoki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EB64221E-66B3-4BAD-9913-E4556BE2CF9D}"/>
              </a:ext>
            </a:extLst>
          </p:cNvPr>
          <p:cNvSpPr txBox="1"/>
          <p:nvPr/>
        </p:nvSpPr>
        <p:spPr>
          <a:xfrm>
            <a:off x="1780059" y="3645364"/>
            <a:ext cx="6849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yoki</a:t>
            </a:r>
            <a:endParaRPr lang="ru-RU" dirty="0"/>
          </a:p>
        </p:txBody>
      </p:sp>
      <p:cxnSp>
        <p:nvCxnSpPr>
          <p:cNvPr id="45" name="Прямая со стрелкой 44">
            <a:extLst>
              <a:ext uri="{FF2B5EF4-FFF2-40B4-BE49-F238E27FC236}">
                <a16:creationId xmlns="" xmlns:a16="http://schemas.microsoft.com/office/drawing/2014/main" id="{8CD9863D-D4E5-4AE8-B1FE-E4F83D7CCD0F}"/>
              </a:ext>
            </a:extLst>
          </p:cNvPr>
          <p:cNvCxnSpPr/>
          <p:nvPr/>
        </p:nvCxnSpPr>
        <p:spPr>
          <a:xfrm flipV="1">
            <a:off x="9456142" y="1209964"/>
            <a:ext cx="851640" cy="5726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6" name="Прямая со стрелкой 45">
            <a:extLst>
              <a:ext uri="{FF2B5EF4-FFF2-40B4-BE49-F238E27FC236}">
                <a16:creationId xmlns="" xmlns:a16="http://schemas.microsoft.com/office/drawing/2014/main" id="{FCB271BA-3384-4971-A77F-868B8F43EF93}"/>
              </a:ext>
            </a:extLst>
          </p:cNvPr>
          <p:cNvCxnSpPr>
            <a:cxnSpLocks/>
          </p:cNvCxnSpPr>
          <p:nvPr/>
        </p:nvCxnSpPr>
        <p:spPr>
          <a:xfrm>
            <a:off x="9465378" y="1826989"/>
            <a:ext cx="92091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="" xmlns:a16="http://schemas.microsoft.com/office/drawing/2014/main" id="{D8174D99-101E-4E39-9DD2-0FEB00F56DBE}"/>
              </a:ext>
            </a:extLst>
          </p:cNvPr>
          <p:cNvCxnSpPr>
            <a:cxnSpLocks/>
          </p:cNvCxnSpPr>
          <p:nvPr/>
        </p:nvCxnSpPr>
        <p:spPr>
          <a:xfrm>
            <a:off x="9459380" y="1896261"/>
            <a:ext cx="848402" cy="5358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BBB44440-487D-471B-A6F4-4C99BC5FA7B1}"/>
              </a:ext>
            </a:extLst>
          </p:cNvPr>
          <p:cNvSpPr txBox="1"/>
          <p:nvPr/>
        </p:nvSpPr>
        <p:spPr>
          <a:xfrm>
            <a:off x="10386291" y="992491"/>
            <a:ext cx="447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Yer</a:t>
            </a:r>
            <a:endParaRPr lang="ru-RU" sz="1400" dirty="0"/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5D4B3518-8177-4550-8079-06FEF2B653CB}"/>
              </a:ext>
            </a:extLst>
          </p:cNvPr>
          <p:cNvSpPr txBox="1"/>
          <p:nvPr/>
        </p:nvSpPr>
        <p:spPr>
          <a:xfrm>
            <a:off x="10386291" y="1515545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Bino</a:t>
            </a:r>
            <a:r>
              <a:rPr lang="en-US" sz="1400" dirty="0"/>
              <a:t> (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uning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qismi</a:t>
            </a:r>
            <a:r>
              <a:rPr lang="en-US" sz="1400" dirty="0"/>
              <a:t>)</a:t>
            </a:r>
            <a:endParaRPr lang="ru-RU" sz="1400" dirty="0"/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758B48A0-33B3-412B-9AFA-4FCCE66EEB34}"/>
              </a:ext>
            </a:extLst>
          </p:cNvPr>
          <p:cNvSpPr txBox="1"/>
          <p:nvPr/>
        </p:nvSpPr>
        <p:spPr>
          <a:xfrm>
            <a:off x="10435329" y="2240837"/>
            <a:ext cx="1073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Yer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bino</a:t>
            </a:r>
            <a:endParaRPr lang="ru-RU" sz="1400" dirty="0"/>
          </a:p>
        </p:txBody>
      </p:sp>
      <p:cxnSp>
        <p:nvCxnSpPr>
          <p:cNvPr id="55" name="Прямая со стрелкой 54">
            <a:extLst>
              <a:ext uri="{FF2B5EF4-FFF2-40B4-BE49-F238E27FC236}">
                <a16:creationId xmlns="" xmlns:a16="http://schemas.microsoft.com/office/drawing/2014/main" id="{6B9ABF7B-5D25-4FC3-851E-994415349152}"/>
              </a:ext>
            </a:extLst>
          </p:cNvPr>
          <p:cNvCxnSpPr/>
          <p:nvPr/>
        </p:nvCxnSpPr>
        <p:spPr>
          <a:xfrm>
            <a:off x="8717837" y="1808822"/>
            <a:ext cx="647836" cy="1816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1799660E-8FF3-4C21-AAF9-6E612CE9C6EE}"/>
              </a:ext>
            </a:extLst>
          </p:cNvPr>
          <p:cNvSpPr txBox="1"/>
          <p:nvPr/>
        </p:nvSpPr>
        <p:spPr>
          <a:xfrm>
            <a:off x="1750528" y="4310703"/>
            <a:ext cx="7573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yoki</a:t>
            </a:r>
            <a:endParaRPr lang="ru-RU" dirty="0"/>
          </a:p>
          <a:p>
            <a:endParaRPr lang="ru-RU" dirty="0"/>
          </a:p>
        </p:txBody>
      </p:sp>
      <p:pic>
        <p:nvPicPr>
          <p:cNvPr id="57" name="Рисунок 56" descr="Маркеры-галочки">
            <a:extLst>
              <a:ext uri="{FF2B5EF4-FFF2-40B4-BE49-F238E27FC236}">
                <a16:creationId xmlns="" xmlns:a16="http://schemas.microsoft.com/office/drawing/2014/main" id="{5520913A-6C66-4A93-996C-A1A8D87279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662" y="3232887"/>
            <a:ext cx="476177" cy="476177"/>
          </a:xfrm>
          <a:prstGeom prst="rect">
            <a:avLst/>
          </a:prstGeom>
        </p:spPr>
      </p:pic>
      <p:pic>
        <p:nvPicPr>
          <p:cNvPr id="58" name="Рисунок 57" descr="Маркеры-галочки">
            <a:extLst>
              <a:ext uri="{FF2B5EF4-FFF2-40B4-BE49-F238E27FC236}">
                <a16:creationId xmlns="" xmlns:a16="http://schemas.microsoft.com/office/drawing/2014/main" id="{FF7DD762-0434-4F49-8AB3-17954F5C2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11" y="3932384"/>
            <a:ext cx="476177" cy="476177"/>
          </a:xfrm>
          <a:prstGeom prst="rect">
            <a:avLst/>
          </a:prstGeom>
        </p:spPr>
      </p:pic>
      <p:pic>
        <p:nvPicPr>
          <p:cNvPr id="59" name="Рисунок 58" descr="Маркеры-галочки">
            <a:extLst>
              <a:ext uri="{FF2B5EF4-FFF2-40B4-BE49-F238E27FC236}">
                <a16:creationId xmlns="" xmlns:a16="http://schemas.microsoft.com/office/drawing/2014/main" id="{46A0EE97-7A0B-49F1-820A-E7FBD5DBA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3529" y="4558891"/>
            <a:ext cx="476177" cy="476177"/>
          </a:xfrm>
          <a:prstGeom prst="rect">
            <a:avLst/>
          </a:prstGeom>
        </p:spPr>
      </p:pic>
      <p:pic>
        <p:nvPicPr>
          <p:cNvPr id="1028" name="Picture 4" descr="12,968 Letter X Illustrations &amp; Clip Art - iStock">
            <a:extLst>
              <a:ext uri="{FF2B5EF4-FFF2-40B4-BE49-F238E27FC236}">
                <a16:creationId xmlns="" xmlns:a16="http://schemas.microsoft.com/office/drawing/2014/main" id="{C507CF3B-7D7D-4C58-ABB0-BB340B305E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9" t="21137" r="22473" b="14757"/>
          <a:stretch/>
        </p:blipFill>
        <p:spPr bwMode="auto">
          <a:xfrm>
            <a:off x="5126183" y="3486499"/>
            <a:ext cx="480291" cy="55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12,968 Letter X Illustrations &amp; Clip Art - iStock">
            <a:extLst>
              <a:ext uri="{FF2B5EF4-FFF2-40B4-BE49-F238E27FC236}">
                <a16:creationId xmlns="" xmlns:a16="http://schemas.microsoft.com/office/drawing/2014/main" id="{F9C8A8B7-3C95-4D92-9D61-C6A45DA372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9" t="21137" r="22473" b="14757"/>
          <a:stretch/>
        </p:blipFill>
        <p:spPr bwMode="auto">
          <a:xfrm>
            <a:off x="5221338" y="4796979"/>
            <a:ext cx="480291" cy="55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Стрелка: изогнутая вверх 60">
            <a:extLst>
              <a:ext uri="{FF2B5EF4-FFF2-40B4-BE49-F238E27FC236}">
                <a16:creationId xmlns="" xmlns:a16="http://schemas.microsoft.com/office/drawing/2014/main" id="{72E41470-852E-433F-A767-8EEA2F3AC321}"/>
              </a:ext>
            </a:extLst>
          </p:cNvPr>
          <p:cNvSpPr/>
          <p:nvPr/>
        </p:nvSpPr>
        <p:spPr>
          <a:xfrm rot="5400000" flipV="1">
            <a:off x="8963317" y="4047848"/>
            <a:ext cx="3778296" cy="779831"/>
          </a:xfrm>
          <a:prstGeom prst="bent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24" name="Прямая со стрелкой 1023">
            <a:extLst>
              <a:ext uri="{FF2B5EF4-FFF2-40B4-BE49-F238E27FC236}">
                <a16:creationId xmlns="" xmlns:a16="http://schemas.microsoft.com/office/drawing/2014/main" id="{F1A93241-A50C-4165-BBCC-C0AC396DA575}"/>
              </a:ext>
            </a:extLst>
          </p:cNvPr>
          <p:cNvCxnSpPr>
            <a:cxnSpLocks/>
          </p:cNvCxnSpPr>
          <p:nvPr/>
        </p:nvCxnSpPr>
        <p:spPr>
          <a:xfrm flipH="1" flipV="1">
            <a:off x="9107055" y="5955646"/>
            <a:ext cx="1200727" cy="1957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="" xmlns:a16="http://schemas.microsoft.com/office/drawing/2014/main" id="{3AC0DE0F-F4AB-4536-BE77-306EF95309F8}"/>
              </a:ext>
            </a:extLst>
          </p:cNvPr>
          <p:cNvCxnSpPr>
            <a:cxnSpLocks/>
          </p:cNvCxnSpPr>
          <p:nvPr/>
        </p:nvCxnSpPr>
        <p:spPr>
          <a:xfrm flipH="1">
            <a:off x="9107056" y="6175509"/>
            <a:ext cx="1200726" cy="1957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335ED33F-D80E-4200-ABD1-AC933CE927F8}"/>
              </a:ext>
            </a:extLst>
          </p:cNvPr>
          <p:cNvSpPr txBox="1"/>
          <p:nvPr/>
        </p:nvSpPr>
        <p:spPr>
          <a:xfrm>
            <a:off x="6096000" y="5766787"/>
            <a:ext cx="28321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Tashkilotning</a:t>
            </a:r>
            <a:r>
              <a:rPr lang="en-US" sz="1400" dirty="0"/>
              <a:t> </a:t>
            </a:r>
            <a:r>
              <a:rPr lang="en-US" sz="1400" dirty="0" err="1"/>
              <a:t>o‘z</a:t>
            </a:r>
            <a:r>
              <a:rPr lang="en-US" sz="1400" dirty="0"/>
              <a:t> </a:t>
            </a:r>
            <a:r>
              <a:rPr lang="en-US" sz="1400" dirty="0" err="1"/>
              <a:t>egaligidagi</a:t>
            </a:r>
            <a:r>
              <a:rPr lang="en-US" sz="1400" dirty="0"/>
              <a:t> </a:t>
            </a:r>
            <a:r>
              <a:rPr lang="en-US" sz="1400" dirty="0" err="1"/>
              <a:t>mulk</a:t>
            </a:r>
            <a:endParaRPr lang="ru-RU" sz="1400" dirty="0"/>
          </a:p>
        </p:txBody>
      </p: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53BC357E-54C0-4146-BE7B-28469FE9BA60}"/>
              </a:ext>
            </a:extLst>
          </p:cNvPr>
          <p:cNvSpPr txBox="1"/>
          <p:nvPr/>
        </p:nvSpPr>
        <p:spPr>
          <a:xfrm>
            <a:off x="4195800" y="6201718"/>
            <a:ext cx="4732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Foydalanish</a:t>
            </a:r>
            <a:r>
              <a:rPr lang="en-US" sz="1400" dirty="0"/>
              <a:t> </a:t>
            </a:r>
            <a:r>
              <a:rPr lang="en-US" sz="1400" dirty="0" err="1"/>
              <a:t>xuquqidagi</a:t>
            </a:r>
            <a:r>
              <a:rPr lang="en-US" sz="1400" dirty="0"/>
              <a:t> </a:t>
            </a:r>
            <a:r>
              <a:rPr lang="en-US" sz="1400" dirty="0" err="1"/>
              <a:t>aktiv</a:t>
            </a:r>
            <a:r>
              <a:rPr lang="en-US" sz="1400" dirty="0"/>
              <a:t> </a:t>
            </a:r>
            <a:r>
              <a:rPr lang="en-US" sz="1400" dirty="0" err="1"/>
              <a:t>sifatida</a:t>
            </a:r>
            <a:r>
              <a:rPr lang="en-US" sz="1400" dirty="0"/>
              <a:t> </a:t>
            </a:r>
            <a:r>
              <a:rPr lang="en-US" sz="1400" dirty="0" err="1"/>
              <a:t>ijaraga</a:t>
            </a:r>
            <a:r>
              <a:rPr lang="en-US" sz="1400" dirty="0"/>
              <a:t> </a:t>
            </a:r>
            <a:r>
              <a:rPr lang="en-US" sz="1400" dirty="0" err="1"/>
              <a:t>olingan</a:t>
            </a:r>
            <a:r>
              <a:rPr lang="en-US" sz="1400" dirty="0"/>
              <a:t> </a:t>
            </a:r>
            <a:r>
              <a:rPr lang="en-US" sz="1400" dirty="0" err="1"/>
              <a:t>aktiv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56035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9" grpId="0"/>
      <p:bldP spid="29" grpId="0"/>
      <p:bldP spid="20" grpId="0"/>
      <p:bldP spid="31" grpId="0"/>
      <p:bldP spid="34" grpId="0"/>
      <p:bldP spid="35" grpId="0"/>
      <p:bldP spid="40" grpId="0"/>
      <p:bldP spid="42" grpId="0"/>
      <p:bldP spid="43" grpId="0"/>
      <p:bldP spid="51" grpId="0"/>
      <p:bldP spid="52" grpId="0"/>
      <p:bldP spid="53" grpId="0"/>
      <p:bldP spid="56" grpId="0"/>
      <p:bldP spid="61" grpId="0" animBg="1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8710" y="339273"/>
            <a:ext cx="11573197" cy="634637"/>
          </a:xfrm>
        </p:spPr>
        <p:txBody>
          <a:bodyPr/>
          <a:lstStyle/>
          <a:p>
            <a:r>
              <a:rPr lang="en-US" sz="2400" b="1" dirty="0" err="1"/>
              <a:t>Egasi</a:t>
            </a:r>
            <a:r>
              <a:rPr lang="en-US" sz="2400" b="1" dirty="0"/>
              <a:t> </a:t>
            </a:r>
            <a:r>
              <a:rPr lang="en-US" sz="2400" b="1" dirty="0" err="1"/>
              <a:t>foydalanadigan</a:t>
            </a:r>
            <a:r>
              <a:rPr lang="en-US" sz="2400" b="1" dirty="0"/>
              <a:t> </a:t>
            </a:r>
            <a:r>
              <a:rPr lang="en-US" sz="2400" b="1" dirty="0" err="1"/>
              <a:t>ko‘chmas</a:t>
            </a:r>
            <a:r>
              <a:rPr lang="en-US" sz="2400" b="1" dirty="0"/>
              <a:t> </a:t>
            </a:r>
            <a:r>
              <a:rPr lang="en-US" sz="2400" b="1" dirty="0" err="1"/>
              <a:t>mulk</a:t>
            </a:r>
            <a:r>
              <a:rPr lang="en-US" sz="2400" b="1" dirty="0"/>
              <a:t> </a:t>
            </a:r>
            <a:r>
              <a:rPr lang="en-US" sz="2400" b="1" dirty="0" err="1" smtClean="0"/>
              <a:t>bu</a:t>
            </a:r>
            <a:endParaRPr lang="en-US" sz="2400" b="1" dirty="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E39D264-BD0D-4490-9F85-BE7E51CE0556}"/>
              </a:ext>
            </a:extLst>
          </p:cNvPr>
          <p:cNvSpPr txBox="1"/>
          <p:nvPr/>
        </p:nvSpPr>
        <p:spPr>
          <a:xfrm>
            <a:off x="832094" y="3024398"/>
            <a:ext cx="5068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ishlab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chiqarish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yoki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tovarlar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yetkazib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berish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yoki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xizmatlar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ko‘rsatishda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, </a:t>
            </a:r>
            <a:r>
              <a:rPr lang="en-US" dirty="0" err="1"/>
              <a:t>yoki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ma’muriy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en-US" dirty="0" err="1"/>
              <a:t>maqsadlarda</a:t>
            </a:r>
            <a:r>
              <a:rPr lang="en-US" dirty="0"/>
              <a:t> </a:t>
            </a:r>
            <a:r>
              <a:rPr lang="en-US" dirty="0" err="1"/>
              <a:t>foydalaniladigan</a:t>
            </a:r>
            <a:r>
              <a:rPr lang="en-US" dirty="0" smtClean="0"/>
              <a:t>;</a:t>
            </a:r>
            <a:endParaRPr lang="en-US" altLang="ko-KR" dirty="0">
              <a:cs typeface="Arial" pitchFamily="34" charset="0"/>
            </a:endParaRPr>
          </a:p>
        </p:txBody>
      </p:sp>
      <p:sp>
        <p:nvSpPr>
          <p:cNvPr id="29" name="Text Placeholder 1">
            <a:extLst>
              <a:ext uri="{FF2B5EF4-FFF2-40B4-BE49-F238E27FC236}">
                <a16:creationId xmlns="" xmlns:a16="http://schemas.microsoft.com/office/drawing/2014/main" id="{B7A175B3-53A4-4ACA-90F7-C9C0E680BA6A}"/>
              </a:ext>
            </a:extLst>
          </p:cNvPr>
          <p:cNvSpPr txBox="1">
            <a:spLocks/>
          </p:cNvSpPr>
          <p:nvPr/>
        </p:nvSpPr>
        <p:spPr>
          <a:xfrm>
            <a:off x="323529" y="1491504"/>
            <a:ext cx="8566760" cy="63463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 dirty="0" err="1"/>
              <a:t>Egasi</a:t>
            </a:r>
            <a:r>
              <a:rPr lang="en-US" sz="1800" b="1" dirty="0"/>
              <a:t> </a:t>
            </a:r>
            <a:r>
              <a:rPr lang="en-US" sz="1800" b="1" dirty="0" err="1"/>
              <a:t>foydalanadigan</a:t>
            </a:r>
            <a:r>
              <a:rPr lang="en-US" sz="1800" b="1" dirty="0"/>
              <a:t> </a:t>
            </a:r>
            <a:r>
              <a:rPr lang="en-US" sz="1800" b="1" dirty="0" err="1"/>
              <a:t>ko‘chmas</a:t>
            </a:r>
            <a:r>
              <a:rPr lang="en-US" sz="1800" b="1" dirty="0"/>
              <a:t> </a:t>
            </a:r>
            <a:r>
              <a:rPr lang="en-US" sz="1800" b="1" dirty="0" err="1"/>
              <a:t>mulki</a:t>
            </a:r>
            <a:r>
              <a:rPr lang="en-US" sz="1800" b="1" dirty="0"/>
              <a:t> </a:t>
            </a:r>
            <a:r>
              <a:rPr lang="en-US" sz="1800" b="1" dirty="0" err="1"/>
              <a:t>bu</a:t>
            </a:r>
            <a:r>
              <a:rPr lang="en-US" sz="1800" b="1" dirty="0"/>
              <a:t> </a:t>
            </a:r>
            <a:r>
              <a:rPr lang="en-US" sz="1800" b="1" dirty="0">
                <a:solidFill>
                  <a:srgbClr val="0070C0"/>
                </a:solidFill>
              </a:rPr>
              <a:t>(1) </a:t>
            </a:r>
            <a:r>
              <a:rPr lang="en-US" sz="1800" b="1" dirty="0" err="1" smtClean="0"/>
              <a:t>mulkdir</a:t>
            </a:r>
            <a:endParaRPr lang="en-US" sz="1800" b="1" dirty="0"/>
          </a:p>
        </p:txBody>
      </p:sp>
      <p:cxnSp>
        <p:nvCxnSpPr>
          <p:cNvPr id="19" name="Прямая со стрелкой 18">
            <a:extLst>
              <a:ext uri="{FF2B5EF4-FFF2-40B4-BE49-F238E27FC236}">
                <a16:creationId xmlns="" xmlns:a16="http://schemas.microsoft.com/office/drawing/2014/main" id="{15A6FF56-049B-4D59-9FF1-90F3C31F6CD0}"/>
              </a:ext>
            </a:extLst>
          </p:cNvPr>
          <p:cNvCxnSpPr>
            <a:cxnSpLocks/>
          </p:cNvCxnSpPr>
          <p:nvPr/>
        </p:nvCxnSpPr>
        <p:spPr>
          <a:xfrm flipH="1">
            <a:off x="3288145" y="2126141"/>
            <a:ext cx="1838038" cy="972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80DF00E-737D-452D-8747-8D5BFBEEC4B4}"/>
              </a:ext>
            </a:extLst>
          </p:cNvPr>
          <p:cNvSpPr txBox="1"/>
          <p:nvPr/>
        </p:nvSpPr>
        <p:spPr>
          <a:xfrm>
            <a:off x="2005194" y="2287004"/>
            <a:ext cx="1776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Quyidagi</a:t>
            </a:r>
            <a:r>
              <a:rPr lang="en-US" sz="1400" dirty="0"/>
              <a:t> </a:t>
            </a:r>
            <a:r>
              <a:rPr lang="en-US" sz="1400" dirty="0" err="1"/>
              <a:t>maqsadlar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mo‘ljallangan</a:t>
            </a:r>
            <a:endParaRPr lang="ru-RU" sz="1400" dirty="0"/>
          </a:p>
        </p:txBody>
      </p:sp>
      <p:cxnSp>
        <p:nvCxnSpPr>
          <p:cNvPr id="45" name="Прямая со стрелкой 44">
            <a:extLst>
              <a:ext uri="{FF2B5EF4-FFF2-40B4-BE49-F238E27FC236}">
                <a16:creationId xmlns="" xmlns:a16="http://schemas.microsoft.com/office/drawing/2014/main" id="{8CD9863D-D4E5-4AE8-B1FE-E4F83D7CCD0F}"/>
              </a:ext>
            </a:extLst>
          </p:cNvPr>
          <p:cNvCxnSpPr/>
          <p:nvPr/>
        </p:nvCxnSpPr>
        <p:spPr>
          <a:xfrm flipV="1">
            <a:off x="7664514" y="1221444"/>
            <a:ext cx="851640" cy="5726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6" name="Прямая со стрелкой 45">
            <a:extLst>
              <a:ext uri="{FF2B5EF4-FFF2-40B4-BE49-F238E27FC236}">
                <a16:creationId xmlns="" xmlns:a16="http://schemas.microsoft.com/office/drawing/2014/main" id="{FCB271BA-3384-4971-A77F-868B8F43EF93}"/>
              </a:ext>
            </a:extLst>
          </p:cNvPr>
          <p:cNvCxnSpPr>
            <a:cxnSpLocks/>
          </p:cNvCxnSpPr>
          <p:nvPr/>
        </p:nvCxnSpPr>
        <p:spPr>
          <a:xfrm>
            <a:off x="7673750" y="1838469"/>
            <a:ext cx="92091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="" xmlns:a16="http://schemas.microsoft.com/office/drawing/2014/main" id="{D8174D99-101E-4E39-9DD2-0FEB00F56DBE}"/>
              </a:ext>
            </a:extLst>
          </p:cNvPr>
          <p:cNvCxnSpPr>
            <a:cxnSpLocks/>
          </p:cNvCxnSpPr>
          <p:nvPr/>
        </p:nvCxnSpPr>
        <p:spPr>
          <a:xfrm>
            <a:off x="7667752" y="1907741"/>
            <a:ext cx="848402" cy="5358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BBB44440-487D-471B-A6F4-4C99BC5FA7B1}"/>
              </a:ext>
            </a:extLst>
          </p:cNvPr>
          <p:cNvSpPr txBox="1"/>
          <p:nvPr/>
        </p:nvSpPr>
        <p:spPr>
          <a:xfrm>
            <a:off x="8594663" y="1028005"/>
            <a:ext cx="447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Yer</a:t>
            </a:r>
            <a:endParaRPr lang="ru-RU" sz="1400" dirty="0"/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5D4B3518-8177-4550-8079-06FEF2B653CB}"/>
              </a:ext>
            </a:extLst>
          </p:cNvPr>
          <p:cNvSpPr txBox="1"/>
          <p:nvPr/>
        </p:nvSpPr>
        <p:spPr>
          <a:xfrm>
            <a:off x="8594663" y="1527025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Bino</a:t>
            </a:r>
            <a:r>
              <a:rPr lang="en-US" sz="1400" dirty="0"/>
              <a:t> (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uning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qismi</a:t>
            </a:r>
            <a:r>
              <a:rPr lang="en-US" sz="1400" dirty="0"/>
              <a:t>)</a:t>
            </a:r>
            <a:endParaRPr lang="ru-RU" sz="1400" dirty="0"/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758B48A0-33B3-412B-9AFA-4FCCE66EEB34}"/>
              </a:ext>
            </a:extLst>
          </p:cNvPr>
          <p:cNvSpPr txBox="1"/>
          <p:nvPr/>
        </p:nvSpPr>
        <p:spPr>
          <a:xfrm>
            <a:off x="8643701" y="2252317"/>
            <a:ext cx="1073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Yer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bino</a:t>
            </a:r>
            <a:endParaRPr lang="ru-RU" sz="1400" dirty="0"/>
          </a:p>
        </p:txBody>
      </p:sp>
      <p:cxnSp>
        <p:nvCxnSpPr>
          <p:cNvPr id="55" name="Прямая со стрелкой 54">
            <a:extLst>
              <a:ext uri="{FF2B5EF4-FFF2-40B4-BE49-F238E27FC236}">
                <a16:creationId xmlns="" xmlns:a16="http://schemas.microsoft.com/office/drawing/2014/main" id="{6B9ABF7B-5D25-4FC3-851E-994415349152}"/>
              </a:ext>
            </a:extLst>
          </p:cNvPr>
          <p:cNvCxnSpPr/>
          <p:nvPr/>
        </p:nvCxnSpPr>
        <p:spPr>
          <a:xfrm>
            <a:off x="6926209" y="1820302"/>
            <a:ext cx="647836" cy="1816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57" name="Рисунок 56" descr="Маркеры-галочки">
            <a:extLst>
              <a:ext uri="{FF2B5EF4-FFF2-40B4-BE49-F238E27FC236}">
                <a16:creationId xmlns="" xmlns:a16="http://schemas.microsoft.com/office/drawing/2014/main" id="{5520913A-6C66-4A93-996C-A1A8D87279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662" y="3232887"/>
            <a:ext cx="476177" cy="476177"/>
          </a:xfrm>
          <a:prstGeom prst="rect">
            <a:avLst/>
          </a:prstGeom>
        </p:spPr>
      </p:pic>
      <p:sp>
        <p:nvSpPr>
          <p:cNvPr id="61" name="Стрелка: изогнутая вверх 60">
            <a:extLst>
              <a:ext uri="{FF2B5EF4-FFF2-40B4-BE49-F238E27FC236}">
                <a16:creationId xmlns="" xmlns:a16="http://schemas.microsoft.com/office/drawing/2014/main" id="{72E41470-852E-433F-A767-8EEA2F3AC321}"/>
              </a:ext>
            </a:extLst>
          </p:cNvPr>
          <p:cNvSpPr/>
          <p:nvPr/>
        </p:nvSpPr>
        <p:spPr>
          <a:xfrm rot="5400000" flipV="1">
            <a:off x="6806222" y="3290833"/>
            <a:ext cx="3033197" cy="1658252"/>
          </a:xfrm>
          <a:prstGeom prst="bent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24" name="Прямая со стрелкой 1023">
            <a:extLst>
              <a:ext uri="{FF2B5EF4-FFF2-40B4-BE49-F238E27FC236}">
                <a16:creationId xmlns="" xmlns:a16="http://schemas.microsoft.com/office/drawing/2014/main" id="{F1A93241-A50C-4165-BBCC-C0AC396DA575}"/>
              </a:ext>
            </a:extLst>
          </p:cNvPr>
          <p:cNvCxnSpPr>
            <a:cxnSpLocks/>
          </p:cNvCxnSpPr>
          <p:nvPr/>
        </p:nvCxnSpPr>
        <p:spPr>
          <a:xfrm flipH="1" flipV="1">
            <a:off x="6105237" y="5004669"/>
            <a:ext cx="1200727" cy="1957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="" xmlns:a16="http://schemas.microsoft.com/office/drawing/2014/main" id="{3AC0DE0F-F4AB-4536-BE77-306EF95309F8}"/>
              </a:ext>
            </a:extLst>
          </p:cNvPr>
          <p:cNvCxnSpPr>
            <a:cxnSpLocks/>
          </p:cNvCxnSpPr>
          <p:nvPr/>
        </p:nvCxnSpPr>
        <p:spPr>
          <a:xfrm flipH="1">
            <a:off x="6105238" y="5224532"/>
            <a:ext cx="1200726" cy="1957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335ED33F-D80E-4200-ABD1-AC933CE927F8}"/>
              </a:ext>
            </a:extLst>
          </p:cNvPr>
          <p:cNvSpPr txBox="1"/>
          <p:nvPr/>
        </p:nvSpPr>
        <p:spPr>
          <a:xfrm>
            <a:off x="3953163" y="4584375"/>
            <a:ext cx="225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Tashkilotning</a:t>
            </a:r>
            <a:r>
              <a:rPr lang="en-US" sz="1400" dirty="0"/>
              <a:t> </a:t>
            </a:r>
            <a:r>
              <a:rPr lang="en-US" sz="1400" dirty="0" err="1"/>
              <a:t>o‘z</a:t>
            </a:r>
            <a:r>
              <a:rPr lang="en-US" sz="1400" dirty="0"/>
              <a:t> </a:t>
            </a:r>
            <a:r>
              <a:rPr lang="en-US" sz="1400" dirty="0" err="1"/>
              <a:t>egaligidagi</a:t>
            </a:r>
            <a:r>
              <a:rPr lang="en-US" sz="1400" dirty="0"/>
              <a:t> </a:t>
            </a:r>
            <a:r>
              <a:rPr lang="en-US" sz="1400" dirty="0" err="1"/>
              <a:t>mulk</a:t>
            </a:r>
            <a:endParaRPr lang="ru-RU" sz="1400" dirty="0"/>
          </a:p>
        </p:txBody>
      </p: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53BC357E-54C0-4146-BE7B-28469FE9BA60}"/>
              </a:ext>
            </a:extLst>
          </p:cNvPr>
          <p:cNvSpPr txBox="1"/>
          <p:nvPr/>
        </p:nvSpPr>
        <p:spPr>
          <a:xfrm>
            <a:off x="3953163" y="5266279"/>
            <a:ext cx="2261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Foydalanish</a:t>
            </a:r>
            <a:r>
              <a:rPr lang="en-US" sz="1400" dirty="0"/>
              <a:t> </a:t>
            </a:r>
            <a:r>
              <a:rPr lang="en-US" sz="1400" dirty="0" err="1"/>
              <a:t>xuquqidagi</a:t>
            </a:r>
            <a:r>
              <a:rPr lang="en-US" sz="1400" dirty="0"/>
              <a:t> </a:t>
            </a:r>
            <a:r>
              <a:rPr lang="en-US" sz="1400" dirty="0" err="1"/>
              <a:t>aktiv</a:t>
            </a:r>
            <a:r>
              <a:rPr lang="en-US" sz="1400" dirty="0"/>
              <a:t> </a:t>
            </a:r>
            <a:r>
              <a:rPr lang="en-US" sz="1400" dirty="0" err="1"/>
              <a:t>sifatida</a:t>
            </a:r>
            <a:r>
              <a:rPr lang="en-US" sz="1400" dirty="0"/>
              <a:t> </a:t>
            </a:r>
            <a:r>
              <a:rPr lang="en-US" sz="1400" dirty="0" err="1"/>
              <a:t>ijaraga</a:t>
            </a:r>
            <a:r>
              <a:rPr lang="en-US" sz="1400" dirty="0"/>
              <a:t> </a:t>
            </a:r>
            <a:r>
              <a:rPr lang="en-US" sz="1400" dirty="0" err="1"/>
              <a:t>olingan</a:t>
            </a:r>
            <a:r>
              <a:rPr lang="en-US" sz="1400" dirty="0"/>
              <a:t> </a:t>
            </a:r>
            <a:r>
              <a:rPr lang="en-US" sz="1400" dirty="0" err="1"/>
              <a:t>aktiv</a:t>
            </a:r>
            <a:endParaRPr lang="ru-RU" sz="1400" dirty="0"/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="" xmlns:a16="http://schemas.microsoft.com/office/drawing/2014/main" id="{DCCC2C68-4457-4818-9A4A-951A82FE7FAB}"/>
              </a:ext>
            </a:extLst>
          </p:cNvPr>
          <p:cNvCxnSpPr>
            <a:cxnSpLocks/>
          </p:cNvCxnSpPr>
          <p:nvPr/>
        </p:nvCxnSpPr>
        <p:spPr>
          <a:xfrm flipH="1">
            <a:off x="2979178" y="4845985"/>
            <a:ext cx="807732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="" xmlns:a16="http://schemas.microsoft.com/office/drawing/2014/main" id="{CFE7CB36-4228-44C1-B44B-520ED55650A8}"/>
              </a:ext>
            </a:extLst>
          </p:cNvPr>
          <p:cNvCxnSpPr>
            <a:cxnSpLocks/>
          </p:cNvCxnSpPr>
          <p:nvPr/>
        </p:nvCxnSpPr>
        <p:spPr>
          <a:xfrm flipH="1">
            <a:off x="2979178" y="5635611"/>
            <a:ext cx="807732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514B651A-FB88-40BD-A171-DE6A39AC9FF1}"/>
              </a:ext>
            </a:extLst>
          </p:cNvPr>
          <p:cNvSpPr txBox="1"/>
          <p:nvPr/>
        </p:nvSpPr>
        <p:spPr>
          <a:xfrm>
            <a:off x="721600" y="4554200"/>
            <a:ext cx="225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16-son BHXS </a:t>
            </a:r>
            <a:r>
              <a:rPr lang="es-ES" sz="1400" b="1" i="1" dirty="0"/>
              <a:t>Asosiy vositalar</a:t>
            </a:r>
            <a:r>
              <a:rPr lang="es-ES" sz="1400" dirty="0"/>
              <a:t> </a:t>
            </a:r>
            <a:r>
              <a:rPr lang="es-ES" sz="1400" dirty="0" smtClean="0"/>
              <a:t>qo‘llanadi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46CDB7D-5D79-488B-A88B-4716E2AA1EFF}"/>
              </a:ext>
            </a:extLst>
          </p:cNvPr>
          <p:cNvSpPr txBox="1"/>
          <p:nvPr/>
        </p:nvSpPr>
        <p:spPr>
          <a:xfrm>
            <a:off x="721600" y="5366496"/>
            <a:ext cx="225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16-son MHXS </a:t>
            </a:r>
            <a:r>
              <a:rPr lang="en-US" sz="1400" b="1" i="1" dirty="0" err="1"/>
              <a:t>Ijara</a:t>
            </a:r>
            <a:r>
              <a:rPr lang="en-US" sz="1400" dirty="0"/>
              <a:t> </a:t>
            </a:r>
            <a:r>
              <a:rPr lang="en-US" sz="1400" dirty="0" err="1" smtClean="0"/>
              <a:t>qo‘llanadi</a:t>
            </a:r>
            <a:endParaRPr lang="en-US" sz="1400" dirty="0" smtClean="0"/>
          </a:p>
        </p:txBody>
      </p:sp>
    </p:spTree>
    <p:extLst>
      <p:ext uri="{BB962C8B-B14F-4D97-AF65-F5344CB8AC3E}">
        <p14:creationId xmlns:p14="http://schemas.microsoft.com/office/powerpoint/2010/main" val="97521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9" grpId="0"/>
      <p:bldP spid="20" grpId="0"/>
      <p:bldP spid="51" grpId="0"/>
      <p:bldP spid="52" grpId="0"/>
      <p:bldP spid="53" grpId="0"/>
      <p:bldP spid="61" grpId="0" animBg="1"/>
      <p:bldP spid="73" grpId="0"/>
      <p:bldP spid="74" grpId="0"/>
      <p:bldP spid="38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="" xmlns:a16="http://schemas.microsoft.com/office/drawing/2014/main" id="{BE660775-EE77-415F-9698-FD53547DA0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4365" y="228673"/>
            <a:ext cx="11573197" cy="724247"/>
          </a:xfrm>
        </p:spPr>
        <p:txBody>
          <a:bodyPr/>
          <a:lstStyle/>
          <a:p>
            <a:pPr algn="l"/>
            <a:r>
              <a:rPr lang="en-US" dirty="0" smtClean="0"/>
              <a:t>Masala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F94DC68-66B9-40D0-B78C-733194353B21}"/>
              </a:ext>
            </a:extLst>
          </p:cNvPr>
          <p:cNvSpPr txBox="1"/>
          <p:nvPr/>
        </p:nvSpPr>
        <p:spPr>
          <a:xfrm>
            <a:off x="434364" y="858267"/>
            <a:ext cx="107878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ijara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to‘lovlarini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kapital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qiymatining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dirty="0"/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/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xizmatlar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ko‘rsatishda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ma’muriy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maqsadlarda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Marin Architects Reveals Rental Building at 1641 Undercliff Avenue in  Morris Heights, The Bronx - New York YIMBY">
            <a:extLst>
              <a:ext uri="{FF2B5EF4-FFF2-40B4-BE49-F238E27FC236}">
                <a16:creationId xmlns="" xmlns:a16="http://schemas.microsoft.com/office/drawing/2014/main" id="{57A9C548-E0D0-4CB4-B30F-B0DF68E0D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93" y="2058410"/>
            <a:ext cx="7400925" cy="420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93E06C74-6CD8-4F28-AA05-71CFC17967D8}"/>
              </a:ext>
            </a:extLst>
          </p:cNvPr>
          <p:cNvSpPr/>
          <p:nvPr/>
        </p:nvSpPr>
        <p:spPr>
          <a:xfrm>
            <a:off x="1627833" y="2733151"/>
            <a:ext cx="10259111" cy="2217539"/>
          </a:xfrm>
          <a:prstGeom prst="rect">
            <a:avLst/>
          </a:prstGeom>
          <a:solidFill>
            <a:schemeClr val="accent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 err="1" smtClean="0">
                <a:solidFill>
                  <a:srgbClr val="FFFF00"/>
                </a:solidFill>
              </a:rPr>
              <a:t>Ijara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maqsadlarida</a:t>
            </a:r>
            <a:endParaRPr lang="en-US" b="1" dirty="0">
              <a:solidFill>
                <a:srgbClr val="FFFF00"/>
              </a:solidFill>
            </a:endParaRPr>
          </a:p>
          <a:p>
            <a:pPr algn="r"/>
            <a:r>
              <a:rPr lang="en-US" b="1" dirty="0" err="1">
                <a:solidFill>
                  <a:srgbClr val="FFFF00"/>
                </a:solidFill>
              </a:rPr>
              <a:t>f</a:t>
            </a:r>
            <a:r>
              <a:rPr lang="en-US" b="1" dirty="0" err="1" smtClean="0">
                <a:solidFill>
                  <a:srgbClr val="FFFF00"/>
                </a:solidFill>
              </a:rPr>
              <a:t>oydalanishi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mumkin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16A60FE-0384-4170-8BEB-1DA1B615B1ED}"/>
              </a:ext>
            </a:extLst>
          </p:cNvPr>
          <p:cNvSpPr/>
          <p:nvPr/>
        </p:nvSpPr>
        <p:spPr>
          <a:xfrm>
            <a:off x="1627832" y="4985342"/>
            <a:ext cx="10259111" cy="1014392"/>
          </a:xfrm>
          <a:prstGeom prst="rect">
            <a:avLst/>
          </a:prstGeom>
          <a:solidFill>
            <a:schemeClr val="accent4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 err="1">
                <a:solidFill>
                  <a:srgbClr val="0070C0"/>
                </a:solidFill>
              </a:rPr>
              <a:t>O‘zining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xizmatlarini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ko‘rsatish</a:t>
            </a:r>
            <a:r>
              <a:rPr lang="en-US" b="1" dirty="0">
                <a:solidFill>
                  <a:srgbClr val="0070C0"/>
                </a:solidFill>
              </a:rPr>
              <a:t/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 err="1">
                <a:solidFill>
                  <a:srgbClr val="0070C0"/>
                </a:solidFill>
              </a:rPr>
              <a:t>uchun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foydalanishi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mumkin</a:t>
            </a:r>
            <a:r>
              <a:rPr lang="en-US" b="1" dirty="0" smtClean="0">
                <a:solidFill>
                  <a:srgbClr val="0070C0"/>
                </a:solidFill>
              </a:rPr>
              <a:t>.</a:t>
            </a:r>
            <a:r>
              <a:rPr lang="uz-Cyrl-UZ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941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>
            <a:extLst>
              <a:ext uri="{FF2B5EF4-FFF2-40B4-BE49-F238E27FC236}">
                <a16:creationId xmlns="" xmlns:a16="http://schemas.microsoft.com/office/drawing/2014/main" id="{05C5B01B-4B10-474B-9D89-35AE8C27AA6D}"/>
              </a:ext>
            </a:extLst>
          </p:cNvPr>
          <p:cNvGrpSpPr/>
          <p:nvPr/>
        </p:nvGrpSpPr>
        <p:grpSpPr>
          <a:xfrm>
            <a:off x="486660" y="1743045"/>
            <a:ext cx="2793907" cy="2750619"/>
            <a:chOff x="4668277" y="2673854"/>
            <a:chExt cx="3410847" cy="2959059"/>
          </a:xfrm>
        </p:grpSpPr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04EACC75-96D5-4433-BEB7-D4D4051E78C8}"/>
                </a:ext>
              </a:extLst>
            </p:cNvPr>
            <p:cNvGrpSpPr/>
            <p:nvPr/>
          </p:nvGrpSpPr>
          <p:grpSpPr>
            <a:xfrm>
              <a:off x="4668277" y="2673854"/>
              <a:ext cx="2407105" cy="2959059"/>
              <a:chOff x="4493261" y="2422838"/>
              <a:chExt cx="2407105" cy="2959059"/>
            </a:xfrm>
          </p:grpSpPr>
          <p:sp>
            <p:nvSpPr>
              <p:cNvPr id="4" name="Freeform: Shape 3">
                <a:extLst>
                  <a:ext uri="{FF2B5EF4-FFF2-40B4-BE49-F238E27FC236}">
                    <a16:creationId xmlns="" xmlns:a16="http://schemas.microsoft.com/office/drawing/2014/main" id="{CB5EA176-7E2A-4731-9928-2240D8624A01}"/>
                  </a:ext>
                </a:extLst>
              </p:cNvPr>
              <p:cNvSpPr/>
              <p:nvPr/>
            </p:nvSpPr>
            <p:spPr>
              <a:xfrm>
                <a:off x="4493261" y="2422838"/>
                <a:ext cx="2407105" cy="2959059"/>
              </a:xfrm>
              <a:custGeom>
                <a:avLst/>
                <a:gdLst>
                  <a:gd name="connsiteX0" fmla="*/ 2061891 w 2066181"/>
                  <a:gd name="connsiteY0" fmla="*/ 2211825 h 2539961"/>
                  <a:gd name="connsiteX1" fmla="*/ 1995693 w 2066181"/>
                  <a:gd name="connsiteY1" fmla="*/ 1886261 h 2539961"/>
                  <a:gd name="connsiteX2" fmla="*/ 1814146 w 2066181"/>
                  <a:gd name="connsiteY2" fmla="*/ 2022468 h 2539961"/>
                  <a:gd name="connsiteX3" fmla="*/ 1690131 w 2066181"/>
                  <a:gd name="connsiteY3" fmla="*/ 2053901 h 2539961"/>
                  <a:gd name="connsiteX4" fmla="*/ 1679367 w 2066181"/>
                  <a:gd name="connsiteY4" fmla="*/ 2069236 h 2539961"/>
                  <a:gd name="connsiteX5" fmla="*/ 1558495 w 2066181"/>
                  <a:gd name="connsiteY5" fmla="*/ 2143531 h 2539961"/>
                  <a:gd name="connsiteX6" fmla="*/ 1495630 w 2066181"/>
                  <a:gd name="connsiteY6" fmla="*/ 2168296 h 2539961"/>
                  <a:gd name="connsiteX7" fmla="*/ 1450291 w 2066181"/>
                  <a:gd name="connsiteY7" fmla="*/ 2172201 h 2539961"/>
                  <a:gd name="connsiteX8" fmla="*/ 1448672 w 2066181"/>
                  <a:gd name="connsiteY8" fmla="*/ 2133530 h 2539961"/>
                  <a:gd name="connsiteX9" fmla="*/ 1495916 w 2066181"/>
                  <a:gd name="connsiteY9" fmla="*/ 2047709 h 2539961"/>
                  <a:gd name="connsiteX10" fmla="*/ 1555352 w 2066181"/>
                  <a:gd name="connsiteY10" fmla="*/ 1984178 h 2539961"/>
                  <a:gd name="connsiteX11" fmla="*/ 1603739 w 2066181"/>
                  <a:gd name="connsiteY11" fmla="*/ 1967414 h 2539961"/>
                  <a:gd name="connsiteX12" fmla="*/ 1641553 w 2066181"/>
                  <a:gd name="connsiteY12" fmla="*/ 1863972 h 2539961"/>
                  <a:gd name="connsiteX13" fmla="*/ 1905777 w 2066181"/>
                  <a:gd name="connsiteY13" fmla="*/ 1635944 h 2539961"/>
                  <a:gd name="connsiteX14" fmla="*/ 1935685 w 2066181"/>
                  <a:gd name="connsiteY14" fmla="*/ 1601082 h 2539961"/>
                  <a:gd name="connsiteX15" fmla="*/ 1641934 w 2066181"/>
                  <a:gd name="connsiteY15" fmla="*/ 137280 h 2539961"/>
                  <a:gd name="connsiteX16" fmla="*/ 1493439 w 2066181"/>
                  <a:gd name="connsiteY16" fmla="*/ 4692 h 2539961"/>
                  <a:gd name="connsiteX17" fmla="*/ 60498 w 2066181"/>
                  <a:gd name="connsiteY17" fmla="*/ 300729 h 2539961"/>
                  <a:gd name="connsiteX18" fmla="*/ 60689 w 2066181"/>
                  <a:gd name="connsiteY18" fmla="*/ 300253 h 2539961"/>
                  <a:gd name="connsiteX19" fmla="*/ 8682 w 2066181"/>
                  <a:gd name="connsiteY19" fmla="*/ 440270 h 2539961"/>
                  <a:gd name="connsiteX20" fmla="*/ 132983 w 2066181"/>
                  <a:gd name="connsiteY20" fmla="*/ 1041107 h 2539961"/>
                  <a:gd name="connsiteX21" fmla="*/ 312149 w 2066181"/>
                  <a:gd name="connsiteY21" fmla="*/ 1967414 h 2539961"/>
                  <a:gd name="connsiteX22" fmla="*/ 1161874 w 2066181"/>
                  <a:gd name="connsiteY22" fmla="*/ 2539961 h 2539961"/>
                  <a:gd name="connsiteX23" fmla="*/ 1951401 w 2066181"/>
                  <a:gd name="connsiteY23" fmla="*/ 2382608 h 2539961"/>
                  <a:gd name="connsiteX24" fmla="*/ 2061891 w 2066181"/>
                  <a:gd name="connsiteY24" fmla="*/ 2211825 h 25399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066181" h="2539961">
                    <a:moveTo>
                      <a:pt x="2061891" y="2211825"/>
                    </a:moveTo>
                    <a:cubicBezTo>
                      <a:pt x="2057319" y="2185631"/>
                      <a:pt x="2012933" y="1968557"/>
                      <a:pt x="1995693" y="1886261"/>
                    </a:cubicBezTo>
                    <a:cubicBezTo>
                      <a:pt x="1930732" y="1925694"/>
                      <a:pt x="1875963" y="1978844"/>
                      <a:pt x="1814146" y="2022468"/>
                    </a:cubicBezTo>
                    <a:cubicBezTo>
                      <a:pt x="1777951" y="2047995"/>
                      <a:pt x="1741375" y="2082952"/>
                      <a:pt x="1690131" y="2053901"/>
                    </a:cubicBezTo>
                    <a:cubicBezTo>
                      <a:pt x="1686416" y="2058949"/>
                      <a:pt x="1681082" y="2063521"/>
                      <a:pt x="1679367" y="2069236"/>
                    </a:cubicBezTo>
                    <a:cubicBezTo>
                      <a:pt x="1660698" y="2129624"/>
                      <a:pt x="1619074" y="2150294"/>
                      <a:pt x="1558495" y="2143531"/>
                    </a:cubicBezTo>
                    <a:cubicBezTo>
                      <a:pt x="1534778" y="2140864"/>
                      <a:pt x="1513156" y="2148389"/>
                      <a:pt x="1495630" y="2168296"/>
                    </a:cubicBezTo>
                    <a:cubicBezTo>
                      <a:pt x="1484295" y="2181155"/>
                      <a:pt x="1466865" y="2188584"/>
                      <a:pt x="1450291" y="2172201"/>
                    </a:cubicBezTo>
                    <a:lnTo>
                      <a:pt x="1448672" y="2133530"/>
                    </a:lnTo>
                    <a:cubicBezTo>
                      <a:pt x="1481819" y="2113146"/>
                      <a:pt x="1492010" y="2082666"/>
                      <a:pt x="1495916" y="2047709"/>
                    </a:cubicBezTo>
                    <a:cubicBezTo>
                      <a:pt x="1499916" y="2011705"/>
                      <a:pt x="1515442" y="1988083"/>
                      <a:pt x="1555352" y="1984178"/>
                    </a:cubicBezTo>
                    <a:cubicBezTo>
                      <a:pt x="1571830" y="1982558"/>
                      <a:pt x="1587642" y="1973224"/>
                      <a:pt x="1603739" y="1967414"/>
                    </a:cubicBezTo>
                    <a:cubicBezTo>
                      <a:pt x="1575164" y="1918074"/>
                      <a:pt x="1613359" y="1889499"/>
                      <a:pt x="1641553" y="1863972"/>
                    </a:cubicBezTo>
                    <a:cubicBezTo>
                      <a:pt x="1727755" y="1785962"/>
                      <a:pt x="1817384" y="1711572"/>
                      <a:pt x="1905777" y="1635944"/>
                    </a:cubicBezTo>
                    <a:cubicBezTo>
                      <a:pt x="1917683" y="1625752"/>
                      <a:pt x="1932161" y="1618227"/>
                      <a:pt x="1935685" y="1601082"/>
                    </a:cubicBezTo>
                    <a:cubicBezTo>
                      <a:pt x="1885583" y="1351336"/>
                      <a:pt x="1673176" y="292157"/>
                      <a:pt x="1641934" y="137280"/>
                    </a:cubicBezTo>
                    <a:cubicBezTo>
                      <a:pt x="1614788" y="3454"/>
                      <a:pt x="1569449" y="-9977"/>
                      <a:pt x="1493439" y="4692"/>
                    </a:cubicBezTo>
                    <a:cubicBezTo>
                      <a:pt x="1135109" y="74034"/>
                      <a:pt x="133841" y="284060"/>
                      <a:pt x="60498" y="300729"/>
                    </a:cubicBezTo>
                    <a:cubicBezTo>
                      <a:pt x="60498" y="300729"/>
                      <a:pt x="60689" y="300253"/>
                      <a:pt x="60689" y="300253"/>
                    </a:cubicBezTo>
                    <a:cubicBezTo>
                      <a:pt x="-23608" y="321398"/>
                      <a:pt x="2491" y="385692"/>
                      <a:pt x="8682" y="440270"/>
                    </a:cubicBezTo>
                    <a:cubicBezTo>
                      <a:pt x="50116" y="640581"/>
                      <a:pt x="92216" y="840701"/>
                      <a:pt x="132983" y="1041107"/>
                    </a:cubicBezTo>
                    <a:cubicBezTo>
                      <a:pt x="194134" y="1341716"/>
                      <a:pt x="251760" y="1666614"/>
                      <a:pt x="312149" y="1967414"/>
                    </a:cubicBezTo>
                    <a:cubicBezTo>
                      <a:pt x="497505" y="2096192"/>
                      <a:pt x="967659" y="2408802"/>
                      <a:pt x="1161874" y="2539961"/>
                    </a:cubicBezTo>
                    <a:cubicBezTo>
                      <a:pt x="1341706" y="2504433"/>
                      <a:pt x="1867486" y="2395753"/>
                      <a:pt x="1951401" y="2382608"/>
                    </a:cubicBezTo>
                    <a:cubicBezTo>
                      <a:pt x="2054367" y="2366130"/>
                      <a:pt x="2077131" y="2298788"/>
                      <a:pt x="2061891" y="221182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" name="Freeform: Shape 4">
                <a:extLst>
                  <a:ext uri="{FF2B5EF4-FFF2-40B4-BE49-F238E27FC236}">
                    <a16:creationId xmlns="" xmlns:a16="http://schemas.microsoft.com/office/drawing/2014/main" id="{45AB74A3-49E5-4881-BDC5-29D60CEA6C6A}"/>
                  </a:ext>
                </a:extLst>
              </p:cNvPr>
              <p:cNvSpPr/>
              <p:nvPr/>
            </p:nvSpPr>
            <p:spPr>
              <a:xfrm>
                <a:off x="4857026" y="4573409"/>
                <a:ext cx="989931" cy="808154"/>
              </a:xfrm>
              <a:custGeom>
                <a:avLst/>
                <a:gdLst>
                  <a:gd name="connsiteX0" fmla="*/ 849725 w 849725"/>
                  <a:gd name="connsiteY0" fmla="*/ 693694 h 693693"/>
                  <a:gd name="connsiteX1" fmla="*/ 0 w 849725"/>
                  <a:gd name="connsiteY1" fmla="*/ 121146 h 693693"/>
                  <a:gd name="connsiteX2" fmla="*/ 575977 w 849725"/>
                  <a:gd name="connsiteY2" fmla="*/ 3893 h 693693"/>
                  <a:gd name="connsiteX3" fmla="*/ 733425 w 849725"/>
                  <a:gd name="connsiteY3" fmla="*/ 100096 h 693693"/>
                  <a:gd name="connsiteX4" fmla="*/ 849725 w 849725"/>
                  <a:gd name="connsiteY4" fmla="*/ 693694 h 6936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49725" h="693693">
                    <a:moveTo>
                      <a:pt x="849725" y="693694"/>
                    </a:moveTo>
                    <a:cubicBezTo>
                      <a:pt x="731806" y="623781"/>
                      <a:pt x="28861" y="145054"/>
                      <a:pt x="0" y="121146"/>
                    </a:cubicBezTo>
                    <a:cubicBezTo>
                      <a:pt x="79820" y="102191"/>
                      <a:pt x="436721" y="31897"/>
                      <a:pt x="575977" y="3893"/>
                    </a:cubicBezTo>
                    <a:cubicBezTo>
                      <a:pt x="657034" y="-12394"/>
                      <a:pt x="717613" y="22943"/>
                      <a:pt x="733425" y="100096"/>
                    </a:cubicBezTo>
                    <a:cubicBezTo>
                      <a:pt x="772573" y="291548"/>
                      <a:pt x="849249" y="687407"/>
                      <a:pt x="849725" y="693694"/>
                    </a:cubicBezTo>
                    <a:close/>
                  </a:path>
                </a:pathLst>
              </a:custGeom>
              <a:solidFill>
                <a:srgbClr val="CCCCC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="" xmlns:a16="http://schemas.microsoft.com/office/drawing/2014/main" id="{3F4B34A0-69C5-4D4A-907E-441C40AF1E5E}"/>
                  </a:ext>
                </a:extLst>
              </p:cNvPr>
              <p:cNvSpPr/>
              <p:nvPr/>
            </p:nvSpPr>
            <p:spPr>
              <a:xfrm>
                <a:off x="4860090" y="2839845"/>
                <a:ext cx="1511407" cy="1383151"/>
              </a:xfrm>
              <a:custGeom>
                <a:avLst/>
                <a:gdLst>
                  <a:gd name="connsiteX0" fmla="*/ 1473525 w 1511407"/>
                  <a:gd name="connsiteY0" fmla="*/ 1060830 h 1383151"/>
                  <a:gd name="connsiteX1" fmla="*/ 1510518 w 1511407"/>
                  <a:gd name="connsiteY1" fmla="*/ 1094161 h 1383151"/>
                  <a:gd name="connsiteX2" fmla="*/ 1433619 w 1511407"/>
                  <a:gd name="connsiteY2" fmla="*/ 1143763 h 1383151"/>
                  <a:gd name="connsiteX3" fmla="*/ 305756 w 1511407"/>
                  <a:gd name="connsiteY3" fmla="*/ 1373464 h 1383151"/>
                  <a:gd name="connsiteX4" fmla="*/ 251494 w 1511407"/>
                  <a:gd name="connsiteY4" fmla="*/ 1383118 h 1383151"/>
                  <a:gd name="connsiteX5" fmla="*/ 215430 w 1511407"/>
                  <a:gd name="connsiteY5" fmla="*/ 1354045 h 1383151"/>
                  <a:gd name="connsiteX6" fmla="*/ 252603 w 1511407"/>
                  <a:gd name="connsiteY6" fmla="*/ 1308881 h 1383151"/>
                  <a:gd name="connsiteX7" fmla="*/ 507271 w 1511407"/>
                  <a:gd name="connsiteY7" fmla="*/ 1255951 h 1383151"/>
                  <a:gd name="connsiteX8" fmla="*/ 1418638 w 1511407"/>
                  <a:gd name="connsiteY8" fmla="*/ 1072855 h 1383151"/>
                  <a:gd name="connsiteX9" fmla="*/ 1473525 w 1511407"/>
                  <a:gd name="connsiteY9" fmla="*/ 1060830 h 1383151"/>
                  <a:gd name="connsiteX10" fmla="*/ 1434395 w 1511407"/>
                  <a:gd name="connsiteY10" fmla="*/ 799990 h 1383151"/>
                  <a:gd name="connsiteX11" fmla="*/ 1459474 w 1511407"/>
                  <a:gd name="connsiteY11" fmla="*/ 831393 h 1383151"/>
                  <a:gd name="connsiteX12" fmla="*/ 1414200 w 1511407"/>
                  <a:gd name="connsiteY12" fmla="*/ 871785 h 1383151"/>
                  <a:gd name="connsiteX13" fmla="*/ 1137559 w 1511407"/>
                  <a:gd name="connsiteY13" fmla="*/ 927491 h 1383151"/>
                  <a:gd name="connsiteX14" fmla="*/ 231852 w 1511407"/>
                  <a:gd name="connsiteY14" fmla="*/ 1110696 h 1383151"/>
                  <a:gd name="connsiteX15" fmla="*/ 204665 w 1511407"/>
                  <a:gd name="connsiteY15" fmla="*/ 1117022 h 1383151"/>
                  <a:gd name="connsiteX16" fmla="*/ 161498 w 1511407"/>
                  <a:gd name="connsiteY16" fmla="*/ 1083510 h 1383151"/>
                  <a:gd name="connsiteX17" fmla="*/ 203111 w 1511407"/>
                  <a:gd name="connsiteY17" fmla="*/ 1042009 h 1383151"/>
                  <a:gd name="connsiteX18" fmla="*/ 571631 w 1511407"/>
                  <a:gd name="connsiteY18" fmla="*/ 966551 h 1383151"/>
                  <a:gd name="connsiteX19" fmla="*/ 1385126 w 1511407"/>
                  <a:gd name="connsiteY19" fmla="*/ 802209 h 1383151"/>
                  <a:gd name="connsiteX20" fmla="*/ 1434395 w 1511407"/>
                  <a:gd name="connsiteY20" fmla="*/ 799990 h 1383151"/>
                  <a:gd name="connsiteX21" fmla="*/ 1373669 w 1511407"/>
                  <a:gd name="connsiteY21" fmla="*/ 531104 h 1383151"/>
                  <a:gd name="connsiteX22" fmla="*/ 1403657 w 1511407"/>
                  <a:gd name="connsiteY22" fmla="*/ 558971 h 1383151"/>
                  <a:gd name="connsiteX23" fmla="*/ 1345733 w 1511407"/>
                  <a:gd name="connsiteY23" fmla="*/ 608572 h 1383151"/>
                  <a:gd name="connsiteX24" fmla="*/ 803884 w 1511407"/>
                  <a:gd name="connsiteY24" fmla="*/ 718984 h 1383151"/>
                  <a:gd name="connsiteX25" fmla="*/ 180474 w 1511407"/>
                  <a:gd name="connsiteY25" fmla="*/ 844377 h 1383151"/>
                  <a:gd name="connsiteX26" fmla="*/ 148183 w 1511407"/>
                  <a:gd name="connsiteY26" fmla="*/ 851367 h 1383151"/>
                  <a:gd name="connsiteX27" fmla="*/ 109122 w 1511407"/>
                  <a:gd name="connsiteY27" fmla="*/ 819520 h 1383151"/>
                  <a:gd name="connsiteX28" fmla="*/ 148183 w 1511407"/>
                  <a:gd name="connsiteY28" fmla="*/ 776022 h 1383151"/>
                  <a:gd name="connsiteX29" fmla="*/ 505606 w 1511407"/>
                  <a:gd name="connsiteY29" fmla="*/ 702228 h 1383151"/>
                  <a:gd name="connsiteX30" fmla="*/ 1318880 w 1511407"/>
                  <a:gd name="connsiteY30" fmla="*/ 538885 h 1383151"/>
                  <a:gd name="connsiteX31" fmla="*/ 1329532 w 1511407"/>
                  <a:gd name="connsiteY31" fmla="*/ 536112 h 1383151"/>
                  <a:gd name="connsiteX32" fmla="*/ 1373669 w 1511407"/>
                  <a:gd name="connsiteY32" fmla="*/ 531104 h 1383151"/>
                  <a:gd name="connsiteX33" fmla="*/ 1322180 w 1511407"/>
                  <a:gd name="connsiteY33" fmla="*/ 265603 h 1383151"/>
                  <a:gd name="connsiteX34" fmla="*/ 1349506 w 1511407"/>
                  <a:gd name="connsiteY34" fmla="*/ 293205 h 1383151"/>
                  <a:gd name="connsiteX35" fmla="*/ 1296352 w 1511407"/>
                  <a:gd name="connsiteY35" fmla="*/ 341698 h 1383151"/>
                  <a:gd name="connsiteX36" fmla="*/ 922507 w 1511407"/>
                  <a:gd name="connsiteY36" fmla="*/ 417711 h 1383151"/>
                  <a:gd name="connsiteX37" fmla="*/ 136864 w 1511407"/>
                  <a:gd name="connsiteY37" fmla="*/ 576836 h 1383151"/>
                  <a:gd name="connsiteX38" fmla="*/ 91923 w 1511407"/>
                  <a:gd name="connsiteY38" fmla="*/ 584936 h 1383151"/>
                  <a:gd name="connsiteX39" fmla="*/ 55082 w 1511407"/>
                  <a:gd name="connsiteY39" fmla="*/ 553200 h 1383151"/>
                  <a:gd name="connsiteX40" fmla="*/ 94364 w 1511407"/>
                  <a:gd name="connsiteY40" fmla="*/ 509923 h 1383151"/>
                  <a:gd name="connsiteX41" fmla="*/ 462773 w 1511407"/>
                  <a:gd name="connsiteY41" fmla="*/ 434799 h 1383151"/>
                  <a:gd name="connsiteX42" fmla="*/ 1259512 w 1511407"/>
                  <a:gd name="connsiteY42" fmla="*/ 274342 h 1383151"/>
                  <a:gd name="connsiteX43" fmla="*/ 1281040 w 1511407"/>
                  <a:gd name="connsiteY43" fmla="*/ 269126 h 1383151"/>
                  <a:gd name="connsiteX44" fmla="*/ 1322180 w 1511407"/>
                  <a:gd name="connsiteY44" fmla="*/ 265603 h 1383151"/>
                  <a:gd name="connsiteX45" fmla="*/ 1240871 w 1511407"/>
                  <a:gd name="connsiteY45" fmla="*/ 1253 h 1383151"/>
                  <a:gd name="connsiteX46" fmla="*/ 1295133 w 1511407"/>
                  <a:gd name="connsiteY46" fmla="*/ 24890 h 1383151"/>
                  <a:gd name="connsiteX47" fmla="*/ 1254852 w 1511407"/>
                  <a:gd name="connsiteY47" fmla="*/ 72384 h 1383151"/>
                  <a:gd name="connsiteX48" fmla="*/ 1043683 w 1511407"/>
                  <a:gd name="connsiteY48" fmla="*/ 115660 h 1383151"/>
                  <a:gd name="connsiteX49" fmla="*/ 79272 w 1511407"/>
                  <a:gd name="connsiteY49" fmla="*/ 311405 h 1383151"/>
                  <a:gd name="connsiteX50" fmla="*/ 39768 w 1511407"/>
                  <a:gd name="connsiteY50" fmla="*/ 319284 h 1383151"/>
                  <a:gd name="connsiteX51" fmla="*/ 820 w 1511407"/>
                  <a:gd name="connsiteY51" fmla="*/ 289101 h 1383151"/>
                  <a:gd name="connsiteX52" fmla="*/ 37882 w 1511407"/>
                  <a:gd name="connsiteY52" fmla="*/ 244604 h 1383151"/>
                  <a:gd name="connsiteX53" fmla="*/ 357466 w 1511407"/>
                  <a:gd name="connsiteY53" fmla="*/ 179244 h 1383151"/>
                  <a:gd name="connsiteX54" fmla="*/ 1213683 w 1511407"/>
                  <a:gd name="connsiteY54" fmla="*/ 6025 h 1383151"/>
                  <a:gd name="connsiteX55" fmla="*/ 1240871 w 1511407"/>
                  <a:gd name="connsiteY55" fmla="*/ 1253 h 1383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1511407" h="1383151">
                    <a:moveTo>
                      <a:pt x="1473525" y="1060830"/>
                    </a:moveTo>
                    <a:cubicBezTo>
                      <a:pt x="1491182" y="1060233"/>
                      <a:pt x="1505858" y="1067196"/>
                      <a:pt x="1510518" y="1094161"/>
                    </a:cubicBezTo>
                    <a:cubicBezTo>
                      <a:pt x="1518952" y="1142875"/>
                      <a:pt x="1465466" y="1137216"/>
                      <a:pt x="1433619" y="1143763"/>
                    </a:cubicBezTo>
                    <a:cubicBezTo>
                      <a:pt x="1057775" y="1220774"/>
                      <a:pt x="681821" y="1297119"/>
                      <a:pt x="305756" y="1373464"/>
                    </a:cubicBezTo>
                    <a:cubicBezTo>
                      <a:pt x="289556" y="1376682"/>
                      <a:pt x="273131" y="1379235"/>
                      <a:pt x="251494" y="1383118"/>
                    </a:cubicBezTo>
                    <a:cubicBezTo>
                      <a:pt x="235625" y="1383784"/>
                      <a:pt x="219424" y="1374463"/>
                      <a:pt x="215430" y="1354045"/>
                    </a:cubicBezTo>
                    <a:cubicBezTo>
                      <a:pt x="210102" y="1326525"/>
                      <a:pt x="228524" y="1313986"/>
                      <a:pt x="252603" y="1308881"/>
                    </a:cubicBezTo>
                    <a:cubicBezTo>
                      <a:pt x="337381" y="1291016"/>
                      <a:pt x="422270" y="1273151"/>
                      <a:pt x="507271" y="1255951"/>
                    </a:cubicBezTo>
                    <a:cubicBezTo>
                      <a:pt x="810986" y="1194586"/>
                      <a:pt x="1114701" y="1133221"/>
                      <a:pt x="1418638" y="1072855"/>
                    </a:cubicBezTo>
                    <a:cubicBezTo>
                      <a:pt x="1435228" y="1069582"/>
                      <a:pt x="1455867" y="1061426"/>
                      <a:pt x="1473525" y="1060830"/>
                    </a:cubicBezTo>
                    <a:close/>
                    <a:moveTo>
                      <a:pt x="1434395" y="799990"/>
                    </a:moveTo>
                    <a:cubicBezTo>
                      <a:pt x="1450930" y="801877"/>
                      <a:pt x="1460250" y="814860"/>
                      <a:pt x="1459474" y="831393"/>
                    </a:cubicBezTo>
                    <a:cubicBezTo>
                      <a:pt x="1458141" y="859136"/>
                      <a:pt x="1436947" y="867125"/>
                      <a:pt x="1414200" y="871785"/>
                    </a:cubicBezTo>
                    <a:cubicBezTo>
                      <a:pt x="1321986" y="890538"/>
                      <a:pt x="1229773" y="908849"/>
                      <a:pt x="1137559" y="927491"/>
                    </a:cubicBezTo>
                    <a:cubicBezTo>
                      <a:pt x="835620" y="988522"/>
                      <a:pt x="533791" y="1049554"/>
                      <a:pt x="231852" y="1110696"/>
                    </a:cubicBezTo>
                    <a:cubicBezTo>
                      <a:pt x="222975" y="1112472"/>
                      <a:pt x="214097" y="1114803"/>
                      <a:pt x="204665" y="1117022"/>
                    </a:cubicBezTo>
                    <a:cubicBezTo>
                      <a:pt x="182028" y="1116689"/>
                      <a:pt x="163829" y="1107589"/>
                      <a:pt x="161498" y="1083510"/>
                    </a:cubicBezTo>
                    <a:cubicBezTo>
                      <a:pt x="158724" y="1055213"/>
                      <a:pt x="179365" y="1046779"/>
                      <a:pt x="203111" y="1042009"/>
                    </a:cubicBezTo>
                    <a:cubicBezTo>
                      <a:pt x="326062" y="1017152"/>
                      <a:pt x="448792" y="991519"/>
                      <a:pt x="571631" y="966551"/>
                    </a:cubicBezTo>
                    <a:cubicBezTo>
                      <a:pt x="842722" y="911512"/>
                      <a:pt x="1113924" y="856583"/>
                      <a:pt x="1385126" y="802209"/>
                    </a:cubicBezTo>
                    <a:cubicBezTo>
                      <a:pt x="1401105" y="798991"/>
                      <a:pt x="1418305" y="798104"/>
                      <a:pt x="1434395" y="799990"/>
                    </a:cubicBezTo>
                    <a:close/>
                    <a:moveTo>
                      <a:pt x="1373669" y="531104"/>
                    </a:moveTo>
                    <a:cubicBezTo>
                      <a:pt x="1387540" y="531950"/>
                      <a:pt x="1399052" y="538276"/>
                      <a:pt x="1403657" y="558971"/>
                    </a:cubicBezTo>
                    <a:cubicBezTo>
                      <a:pt x="1413090" y="601582"/>
                      <a:pt x="1373030" y="602914"/>
                      <a:pt x="1345733" y="608572"/>
                    </a:cubicBezTo>
                    <a:cubicBezTo>
                      <a:pt x="1165301" y="646080"/>
                      <a:pt x="984537" y="682477"/>
                      <a:pt x="803884" y="718984"/>
                    </a:cubicBezTo>
                    <a:cubicBezTo>
                      <a:pt x="596154" y="760930"/>
                      <a:pt x="388315" y="802653"/>
                      <a:pt x="180474" y="844377"/>
                    </a:cubicBezTo>
                    <a:cubicBezTo>
                      <a:pt x="169710" y="846484"/>
                      <a:pt x="158946" y="849037"/>
                      <a:pt x="148183" y="851367"/>
                    </a:cubicBezTo>
                    <a:cubicBezTo>
                      <a:pt x="128209" y="849037"/>
                      <a:pt x="111452" y="842268"/>
                      <a:pt x="109122" y="819520"/>
                    </a:cubicBezTo>
                    <a:cubicBezTo>
                      <a:pt x="106238" y="791445"/>
                      <a:pt x="123437" y="781015"/>
                      <a:pt x="148183" y="776022"/>
                    </a:cubicBezTo>
                    <a:cubicBezTo>
                      <a:pt x="267361" y="751830"/>
                      <a:pt x="386318" y="726309"/>
                      <a:pt x="505606" y="702228"/>
                    </a:cubicBezTo>
                    <a:cubicBezTo>
                      <a:pt x="776586" y="647522"/>
                      <a:pt x="1047788" y="593260"/>
                      <a:pt x="1318880" y="538885"/>
                    </a:cubicBezTo>
                    <a:cubicBezTo>
                      <a:pt x="1322541" y="538110"/>
                      <a:pt x="1325980" y="536445"/>
                      <a:pt x="1329532" y="536112"/>
                    </a:cubicBezTo>
                    <a:cubicBezTo>
                      <a:pt x="1343569" y="534891"/>
                      <a:pt x="1359798" y="530258"/>
                      <a:pt x="1373669" y="531104"/>
                    </a:cubicBezTo>
                    <a:close/>
                    <a:moveTo>
                      <a:pt x="1322180" y="265603"/>
                    </a:moveTo>
                    <a:cubicBezTo>
                      <a:pt x="1334941" y="267045"/>
                      <a:pt x="1345400" y="273675"/>
                      <a:pt x="1349506" y="293205"/>
                    </a:cubicBezTo>
                    <a:cubicBezTo>
                      <a:pt x="1357939" y="332710"/>
                      <a:pt x="1322541" y="336261"/>
                      <a:pt x="1296352" y="341698"/>
                    </a:cubicBezTo>
                    <a:cubicBezTo>
                      <a:pt x="1171849" y="367775"/>
                      <a:pt x="1047122" y="392410"/>
                      <a:pt x="922507" y="417711"/>
                    </a:cubicBezTo>
                    <a:cubicBezTo>
                      <a:pt x="660626" y="470752"/>
                      <a:pt x="398745" y="523793"/>
                      <a:pt x="136864" y="576836"/>
                    </a:cubicBezTo>
                    <a:cubicBezTo>
                      <a:pt x="124103" y="579388"/>
                      <a:pt x="111341" y="581385"/>
                      <a:pt x="91923" y="584936"/>
                    </a:cubicBezTo>
                    <a:cubicBezTo>
                      <a:pt x="76165" y="585159"/>
                      <a:pt x="57856" y="578501"/>
                      <a:pt x="55082" y="553200"/>
                    </a:cubicBezTo>
                    <a:cubicBezTo>
                      <a:pt x="51975" y="525126"/>
                      <a:pt x="69618" y="514917"/>
                      <a:pt x="94364" y="509923"/>
                    </a:cubicBezTo>
                    <a:cubicBezTo>
                      <a:pt x="217204" y="485289"/>
                      <a:pt x="339933" y="459655"/>
                      <a:pt x="462773" y="434799"/>
                    </a:cubicBezTo>
                    <a:cubicBezTo>
                      <a:pt x="728316" y="381202"/>
                      <a:pt x="993969" y="327827"/>
                      <a:pt x="1259512" y="274342"/>
                    </a:cubicBezTo>
                    <a:cubicBezTo>
                      <a:pt x="1266724" y="272898"/>
                      <a:pt x="1273715" y="269903"/>
                      <a:pt x="1281040" y="269126"/>
                    </a:cubicBezTo>
                    <a:cubicBezTo>
                      <a:pt x="1294356" y="267905"/>
                      <a:pt x="1309419" y="264160"/>
                      <a:pt x="1322180" y="265603"/>
                    </a:cubicBezTo>
                    <a:close/>
                    <a:moveTo>
                      <a:pt x="1240871" y="1253"/>
                    </a:moveTo>
                    <a:cubicBezTo>
                      <a:pt x="1263175" y="-743"/>
                      <a:pt x="1288142" y="-4073"/>
                      <a:pt x="1295133" y="24890"/>
                    </a:cubicBezTo>
                    <a:cubicBezTo>
                      <a:pt x="1302789" y="56515"/>
                      <a:pt x="1280596" y="67057"/>
                      <a:pt x="1254852" y="72384"/>
                    </a:cubicBezTo>
                    <a:cubicBezTo>
                      <a:pt x="1184500" y="86920"/>
                      <a:pt x="1114036" y="101346"/>
                      <a:pt x="1043683" y="115660"/>
                    </a:cubicBezTo>
                    <a:cubicBezTo>
                      <a:pt x="722213" y="180908"/>
                      <a:pt x="400743" y="246157"/>
                      <a:pt x="79272" y="311405"/>
                    </a:cubicBezTo>
                    <a:cubicBezTo>
                      <a:pt x="66623" y="313958"/>
                      <a:pt x="53972" y="316510"/>
                      <a:pt x="39768" y="319284"/>
                    </a:cubicBezTo>
                    <a:cubicBezTo>
                      <a:pt x="20682" y="318618"/>
                      <a:pt x="4482" y="310184"/>
                      <a:pt x="820" y="289101"/>
                    </a:cubicBezTo>
                    <a:cubicBezTo>
                      <a:pt x="-3952" y="261471"/>
                      <a:pt x="12582" y="249708"/>
                      <a:pt x="37882" y="244604"/>
                    </a:cubicBezTo>
                    <a:cubicBezTo>
                      <a:pt x="144522" y="223186"/>
                      <a:pt x="250938" y="200772"/>
                      <a:pt x="357466" y="179244"/>
                    </a:cubicBezTo>
                    <a:cubicBezTo>
                      <a:pt x="642872" y="121430"/>
                      <a:pt x="928277" y="63728"/>
                      <a:pt x="1213683" y="6025"/>
                    </a:cubicBezTo>
                    <a:cubicBezTo>
                      <a:pt x="1222672" y="4250"/>
                      <a:pt x="1231771" y="2141"/>
                      <a:pt x="1240871" y="1253"/>
                    </a:cubicBezTo>
                    <a:close/>
                  </a:path>
                </a:pathLst>
              </a:custGeom>
              <a:solidFill>
                <a:srgbClr val="999999"/>
              </a:solidFill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743FB932-2EA0-4CA7-A02B-7C28ED46518F}"/>
                </a:ext>
              </a:extLst>
            </p:cNvPr>
            <p:cNvGrpSpPr/>
            <p:nvPr/>
          </p:nvGrpSpPr>
          <p:grpSpPr>
            <a:xfrm>
              <a:off x="6345053" y="3782381"/>
              <a:ext cx="1734071" cy="1432942"/>
              <a:chOff x="6170037" y="3531365"/>
              <a:chExt cx="1734071" cy="1432942"/>
            </a:xfrm>
          </p:grpSpPr>
          <p:sp>
            <p:nvSpPr>
              <p:cNvPr id="7" name="Freeform: Shape 6">
                <a:extLst>
                  <a:ext uri="{FF2B5EF4-FFF2-40B4-BE49-F238E27FC236}">
                    <a16:creationId xmlns="" xmlns:a16="http://schemas.microsoft.com/office/drawing/2014/main" id="{B9EF6778-89C2-4CAA-B050-524C9545B27E}"/>
                  </a:ext>
                </a:extLst>
              </p:cNvPr>
              <p:cNvSpPr/>
              <p:nvPr/>
            </p:nvSpPr>
            <p:spPr>
              <a:xfrm>
                <a:off x="6170037" y="4714544"/>
                <a:ext cx="241740" cy="238800"/>
              </a:xfrm>
              <a:custGeom>
                <a:avLst/>
                <a:gdLst>
                  <a:gd name="connsiteX0" fmla="*/ 164449 w 207502"/>
                  <a:gd name="connsiteY0" fmla="*/ 0 h 204978"/>
                  <a:gd name="connsiteX1" fmla="*/ 207502 w 207502"/>
                  <a:gd name="connsiteY1" fmla="*/ 43148 h 204978"/>
                  <a:gd name="connsiteX2" fmla="*/ 156258 w 207502"/>
                  <a:gd name="connsiteY2" fmla="*/ 87154 h 204978"/>
                  <a:gd name="connsiteX3" fmla="*/ 104537 w 207502"/>
                  <a:gd name="connsiteY3" fmla="*/ 128778 h 204978"/>
                  <a:gd name="connsiteX4" fmla="*/ 11097 w 207502"/>
                  <a:gd name="connsiteY4" fmla="*/ 204978 h 204978"/>
                  <a:gd name="connsiteX5" fmla="*/ 9477 w 207502"/>
                  <a:gd name="connsiteY5" fmla="*/ 166211 h 204978"/>
                  <a:gd name="connsiteX6" fmla="*/ 56721 w 207502"/>
                  <a:gd name="connsiteY6" fmla="*/ 80391 h 204978"/>
                  <a:gd name="connsiteX7" fmla="*/ 116157 w 207502"/>
                  <a:gd name="connsiteY7" fmla="*/ 16859 h 204978"/>
                  <a:gd name="connsiteX8" fmla="*/ 164449 w 207502"/>
                  <a:gd name="connsiteY8" fmla="*/ 0 h 204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2" h="204978">
                    <a:moveTo>
                      <a:pt x="164449" y="0"/>
                    </a:moveTo>
                    <a:cubicBezTo>
                      <a:pt x="182928" y="15812"/>
                      <a:pt x="192167" y="26194"/>
                      <a:pt x="207502" y="43148"/>
                    </a:cubicBezTo>
                    <a:cubicBezTo>
                      <a:pt x="189500" y="58674"/>
                      <a:pt x="173784" y="72200"/>
                      <a:pt x="156258" y="87154"/>
                    </a:cubicBezTo>
                    <a:cubicBezTo>
                      <a:pt x="122730" y="73819"/>
                      <a:pt x="100441" y="102489"/>
                      <a:pt x="104537" y="128778"/>
                    </a:cubicBezTo>
                    <a:cubicBezTo>
                      <a:pt x="73390" y="154210"/>
                      <a:pt x="42243" y="179546"/>
                      <a:pt x="11097" y="204978"/>
                    </a:cubicBezTo>
                    <a:cubicBezTo>
                      <a:pt x="-1857" y="191071"/>
                      <a:pt x="-4810" y="174974"/>
                      <a:pt x="9477" y="166211"/>
                    </a:cubicBezTo>
                    <a:cubicBezTo>
                      <a:pt x="42624" y="145828"/>
                      <a:pt x="52816" y="115348"/>
                      <a:pt x="56721" y="80391"/>
                    </a:cubicBezTo>
                    <a:cubicBezTo>
                      <a:pt x="60722" y="44387"/>
                      <a:pt x="76248" y="20764"/>
                      <a:pt x="116157" y="16859"/>
                    </a:cubicBezTo>
                    <a:cubicBezTo>
                      <a:pt x="132541" y="15145"/>
                      <a:pt x="148352" y="5905"/>
                      <a:pt x="164449" y="0"/>
                    </a:cubicBezTo>
                    <a:close/>
                  </a:path>
                </a:pathLst>
              </a:custGeom>
              <a:solidFill>
                <a:srgbClr val="F5C71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="" xmlns:a16="http://schemas.microsoft.com/office/drawing/2014/main" id="{FF2B0B61-1021-4FBC-8D6B-1184EC7AA06C}"/>
                  </a:ext>
                </a:extLst>
              </p:cNvPr>
              <p:cNvSpPr/>
              <p:nvPr/>
            </p:nvSpPr>
            <p:spPr>
              <a:xfrm>
                <a:off x="6182963" y="4764813"/>
                <a:ext cx="279413" cy="199494"/>
              </a:xfrm>
              <a:custGeom>
                <a:avLst/>
                <a:gdLst>
                  <a:gd name="connsiteX0" fmla="*/ 145161 w 239839"/>
                  <a:gd name="connsiteY0" fmla="*/ 44005 h 171239"/>
                  <a:gd name="connsiteX1" fmla="*/ 196406 w 239839"/>
                  <a:gd name="connsiteY1" fmla="*/ 0 h 171239"/>
                  <a:gd name="connsiteX2" fmla="*/ 239840 w 239839"/>
                  <a:gd name="connsiteY2" fmla="*/ 43529 h 171239"/>
                  <a:gd name="connsiteX3" fmla="*/ 229076 w 239839"/>
                  <a:gd name="connsiteY3" fmla="*/ 58864 h 171239"/>
                  <a:gd name="connsiteX4" fmla="*/ 108204 w 239839"/>
                  <a:gd name="connsiteY4" fmla="*/ 133159 h 171239"/>
                  <a:gd name="connsiteX5" fmla="*/ 45339 w 239839"/>
                  <a:gd name="connsiteY5" fmla="*/ 157925 h 171239"/>
                  <a:gd name="connsiteX6" fmla="*/ 0 w 239839"/>
                  <a:gd name="connsiteY6" fmla="*/ 161830 h 171239"/>
                  <a:gd name="connsiteX7" fmla="*/ 93441 w 239839"/>
                  <a:gd name="connsiteY7" fmla="*/ 85630 h 171239"/>
                  <a:gd name="connsiteX8" fmla="*/ 145161 w 239839"/>
                  <a:gd name="connsiteY8" fmla="*/ 44005 h 171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9839" h="171239">
                    <a:moveTo>
                      <a:pt x="145161" y="44005"/>
                    </a:moveTo>
                    <a:cubicBezTo>
                      <a:pt x="164307" y="28004"/>
                      <a:pt x="176403" y="17050"/>
                      <a:pt x="196406" y="0"/>
                    </a:cubicBezTo>
                    <a:cubicBezTo>
                      <a:pt x="210883" y="14573"/>
                      <a:pt x="225362" y="29051"/>
                      <a:pt x="239840" y="43529"/>
                    </a:cubicBezTo>
                    <a:cubicBezTo>
                      <a:pt x="236125" y="48577"/>
                      <a:pt x="230791" y="53150"/>
                      <a:pt x="229076" y="58864"/>
                    </a:cubicBezTo>
                    <a:cubicBezTo>
                      <a:pt x="210407" y="119253"/>
                      <a:pt x="168783" y="139922"/>
                      <a:pt x="108204" y="133159"/>
                    </a:cubicBezTo>
                    <a:cubicBezTo>
                      <a:pt x="84487" y="130492"/>
                      <a:pt x="62865" y="138017"/>
                      <a:pt x="45339" y="157925"/>
                    </a:cubicBezTo>
                    <a:cubicBezTo>
                      <a:pt x="34004" y="170783"/>
                      <a:pt x="16573" y="178213"/>
                      <a:pt x="0" y="161830"/>
                    </a:cubicBezTo>
                    <a:cubicBezTo>
                      <a:pt x="31147" y="136493"/>
                      <a:pt x="62294" y="111062"/>
                      <a:pt x="93441" y="85630"/>
                    </a:cubicBezTo>
                    <a:cubicBezTo>
                      <a:pt x="114681" y="91154"/>
                      <a:pt x="154209" y="78296"/>
                      <a:pt x="145161" y="44005"/>
                    </a:cubicBezTo>
                    <a:close/>
                  </a:path>
                </a:pathLst>
              </a:custGeom>
              <a:solidFill>
                <a:srgbClr val="D18C2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="" xmlns:a16="http://schemas.microsoft.com/office/drawing/2014/main" id="{85F421AF-627D-4893-943C-D9F19751A61C}"/>
                  </a:ext>
                </a:extLst>
              </p:cNvPr>
              <p:cNvSpPr/>
              <p:nvPr/>
            </p:nvSpPr>
            <p:spPr>
              <a:xfrm>
                <a:off x="6349839" y="3531365"/>
                <a:ext cx="1554269" cy="1297060"/>
              </a:xfrm>
              <a:custGeom>
                <a:avLst/>
                <a:gdLst>
                  <a:gd name="connsiteX0" fmla="*/ 558178 w 1554269"/>
                  <a:gd name="connsiteY0" fmla="*/ 635338 h 1297060"/>
                  <a:gd name="connsiteX1" fmla="*/ 762468 w 1554269"/>
                  <a:gd name="connsiteY1" fmla="*/ 844288 h 1297060"/>
                  <a:gd name="connsiteX2" fmla="*/ 257016 w 1554269"/>
                  <a:gd name="connsiteY2" fmla="*/ 1247651 h 1297060"/>
                  <a:gd name="connsiteX3" fmla="*/ 112538 w 1554269"/>
                  <a:gd name="connsiteY3" fmla="*/ 1284270 h 1297060"/>
                  <a:gd name="connsiteX4" fmla="*/ 11779 w 1554269"/>
                  <a:gd name="connsiteY4" fmla="*/ 1183291 h 1297060"/>
                  <a:gd name="connsiteX5" fmla="*/ 55832 w 1554269"/>
                  <a:gd name="connsiteY5" fmla="*/ 1062781 h 1297060"/>
                  <a:gd name="connsiteX6" fmla="*/ 558178 w 1554269"/>
                  <a:gd name="connsiteY6" fmla="*/ 635338 h 1297060"/>
                  <a:gd name="connsiteX7" fmla="*/ 639962 w 1554269"/>
                  <a:gd name="connsiteY7" fmla="*/ 563655 h 1297060"/>
                  <a:gd name="connsiteX8" fmla="*/ 852019 w 1554269"/>
                  <a:gd name="connsiteY8" fmla="*/ 773715 h 1297060"/>
                  <a:gd name="connsiteX9" fmla="*/ 762470 w 1554269"/>
                  <a:gd name="connsiteY9" fmla="*/ 844289 h 1297060"/>
                  <a:gd name="connsiteX10" fmla="*/ 558180 w 1554269"/>
                  <a:gd name="connsiteY10" fmla="*/ 635228 h 1297060"/>
                  <a:gd name="connsiteX11" fmla="*/ 639962 w 1554269"/>
                  <a:gd name="connsiteY11" fmla="*/ 563655 h 1297060"/>
                  <a:gd name="connsiteX12" fmla="*/ 1326289 w 1554269"/>
                  <a:gd name="connsiteY12" fmla="*/ 52987 h 1297060"/>
                  <a:gd name="connsiteX13" fmla="*/ 1481975 w 1554269"/>
                  <a:gd name="connsiteY13" fmla="*/ 203124 h 1297060"/>
                  <a:gd name="connsiteX14" fmla="*/ 1463194 w 1554269"/>
                  <a:gd name="connsiteY14" fmla="*/ 235943 h 1297060"/>
                  <a:gd name="connsiteX15" fmla="*/ 1434261 w 1554269"/>
                  <a:gd name="connsiteY15" fmla="*/ 260271 h 1297060"/>
                  <a:gd name="connsiteX16" fmla="*/ 1434371 w 1554269"/>
                  <a:gd name="connsiteY16" fmla="*/ 260382 h 1297060"/>
                  <a:gd name="connsiteX17" fmla="*/ 1435480 w 1554269"/>
                  <a:gd name="connsiteY17" fmla="*/ 263379 h 1297060"/>
                  <a:gd name="connsiteX18" fmla="*/ 852019 w 1554269"/>
                  <a:gd name="connsiteY18" fmla="*/ 773712 h 1297060"/>
                  <a:gd name="connsiteX19" fmla="*/ 639962 w 1554269"/>
                  <a:gd name="connsiteY19" fmla="*/ 563653 h 1297060"/>
                  <a:gd name="connsiteX20" fmla="*/ 1250899 w 1554269"/>
                  <a:gd name="connsiteY20" fmla="*/ 97733 h 1297060"/>
                  <a:gd name="connsiteX21" fmla="*/ 1264742 w 1554269"/>
                  <a:gd name="connsiteY21" fmla="*/ 89978 h 1297060"/>
                  <a:gd name="connsiteX22" fmla="*/ 1264702 w 1554269"/>
                  <a:gd name="connsiteY22" fmla="*/ 89938 h 1297060"/>
                  <a:gd name="connsiteX23" fmla="*/ 1326289 w 1554269"/>
                  <a:gd name="connsiteY23" fmla="*/ 52987 h 1297060"/>
                  <a:gd name="connsiteX24" fmla="*/ 1457674 w 1554269"/>
                  <a:gd name="connsiteY24" fmla="*/ 1498 h 1297060"/>
                  <a:gd name="connsiteX25" fmla="*/ 1545670 w 1554269"/>
                  <a:gd name="connsiteY25" fmla="*/ 109024 h 1297060"/>
                  <a:gd name="connsiteX26" fmla="*/ 1481975 w 1554269"/>
                  <a:gd name="connsiteY26" fmla="*/ 203124 h 1297060"/>
                  <a:gd name="connsiteX27" fmla="*/ 1326290 w 1554269"/>
                  <a:gd name="connsiteY27" fmla="*/ 52987 h 1297060"/>
                  <a:gd name="connsiteX28" fmla="*/ 1457674 w 1554269"/>
                  <a:gd name="connsiteY28" fmla="*/ 1498 h 12970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554269" h="1297060">
                    <a:moveTo>
                      <a:pt x="558178" y="635338"/>
                    </a:moveTo>
                    <a:cubicBezTo>
                      <a:pt x="626312" y="704914"/>
                      <a:pt x="694334" y="774601"/>
                      <a:pt x="762468" y="844288"/>
                    </a:cubicBezTo>
                    <a:cubicBezTo>
                      <a:pt x="724740" y="892670"/>
                      <a:pt x="328922" y="1196828"/>
                      <a:pt x="257016" y="1247651"/>
                    </a:cubicBezTo>
                    <a:cubicBezTo>
                      <a:pt x="214848" y="1277390"/>
                      <a:pt x="172237" y="1318114"/>
                      <a:pt x="112538" y="1284270"/>
                    </a:cubicBezTo>
                    <a:cubicBezTo>
                      <a:pt x="77139" y="1248206"/>
                      <a:pt x="41630" y="1211365"/>
                      <a:pt x="11779" y="1183291"/>
                    </a:cubicBezTo>
                    <a:cubicBezTo>
                      <a:pt x="-21511" y="1125810"/>
                      <a:pt x="22988" y="1092520"/>
                      <a:pt x="55832" y="1062781"/>
                    </a:cubicBezTo>
                    <a:cubicBezTo>
                      <a:pt x="156258" y="971899"/>
                      <a:pt x="545528" y="642440"/>
                      <a:pt x="558178" y="635338"/>
                    </a:cubicBezTo>
                    <a:close/>
                    <a:moveTo>
                      <a:pt x="639962" y="563655"/>
                    </a:moveTo>
                    <a:cubicBezTo>
                      <a:pt x="710648" y="633675"/>
                      <a:pt x="781334" y="703694"/>
                      <a:pt x="852019" y="773715"/>
                    </a:cubicBezTo>
                    <a:cubicBezTo>
                      <a:pt x="815179" y="805229"/>
                      <a:pt x="798866" y="819877"/>
                      <a:pt x="762470" y="844289"/>
                    </a:cubicBezTo>
                    <a:cubicBezTo>
                      <a:pt x="694336" y="774602"/>
                      <a:pt x="626314" y="704915"/>
                      <a:pt x="558180" y="635228"/>
                    </a:cubicBezTo>
                    <a:cubicBezTo>
                      <a:pt x="576489" y="615477"/>
                      <a:pt x="600570" y="595947"/>
                      <a:pt x="639962" y="563655"/>
                    </a:cubicBezTo>
                    <a:close/>
                    <a:moveTo>
                      <a:pt x="1326289" y="52987"/>
                    </a:moveTo>
                    <a:cubicBezTo>
                      <a:pt x="1378221" y="103033"/>
                      <a:pt x="1430154" y="153079"/>
                      <a:pt x="1481975" y="203124"/>
                    </a:cubicBezTo>
                    <a:cubicBezTo>
                      <a:pt x="1478535" y="216440"/>
                      <a:pt x="1471711" y="226899"/>
                      <a:pt x="1463194" y="235943"/>
                    </a:cubicBezTo>
                    <a:lnTo>
                      <a:pt x="1434261" y="260271"/>
                    </a:lnTo>
                    <a:lnTo>
                      <a:pt x="1434371" y="260382"/>
                    </a:lnTo>
                    <a:cubicBezTo>
                      <a:pt x="1434371" y="260382"/>
                      <a:pt x="1435480" y="263379"/>
                      <a:pt x="1435480" y="263379"/>
                    </a:cubicBezTo>
                    <a:cubicBezTo>
                      <a:pt x="1428378" y="272144"/>
                      <a:pt x="874434" y="757956"/>
                      <a:pt x="852019" y="773712"/>
                    </a:cubicBezTo>
                    <a:cubicBezTo>
                      <a:pt x="781333" y="703693"/>
                      <a:pt x="710648" y="633673"/>
                      <a:pt x="639962" y="563653"/>
                    </a:cubicBezTo>
                    <a:cubicBezTo>
                      <a:pt x="684904" y="523601"/>
                      <a:pt x="1155169" y="157997"/>
                      <a:pt x="1250899" y="97733"/>
                    </a:cubicBezTo>
                    <a:lnTo>
                      <a:pt x="1264742" y="89978"/>
                    </a:lnTo>
                    <a:lnTo>
                      <a:pt x="1264702" y="89938"/>
                    </a:lnTo>
                    <a:cubicBezTo>
                      <a:pt x="1281015" y="70520"/>
                      <a:pt x="1303097" y="60755"/>
                      <a:pt x="1326289" y="52987"/>
                    </a:cubicBezTo>
                    <a:close/>
                    <a:moveTo>
                      <a:pt x="1457674" y="1498"/>
                    </a:moveTo>
                    <a:cubicBezTo>
                      <a:pt x="1538569" y="-8600"/>
                      <a:pt x="1571415" y="32902"/>
                      <a:pt x="1545670" y="109024"/>
                    </a:cubicBezTo>
                    <a:cubicBezTo>
                      <a:pt x="1542785" y="117680"/>
                      <a:pt x="1509051" y="187478"/>
                      <a:pt x="1481975" y="203124"/>
                    </a:cubicBezTo>
                    <a:cubicBezTo>
                      <a:pt x="1430044" y="153079"/>
                      <a:pt x="1378112" y="103033"/>
                      <a:pt x="1326290" y="52987"/>
                    </a:cubicBezTo>
                    <a:cubicBezTo>
                      <a:pt x="1366570" y="26909"/>
                      <a:pt x="1410181" y="7379"/>
                      <a:pt x="1457674" y="149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="" xmlns:a16="http://schemas.microsoft.com/office/drawing/2014/main" id="{EA3EEDF2-5862-465A-BEE0-1E3A67EB19E2}"/>
                  </a:ext>
                </a:extLst>
              </p:cNvPr>
              <p:cNvSpPr/>
              <p:nvPr/>
            </p:nvSpPr>
            <p:spPr>
              <a:xfrm>
                <a:off x="6840061" y="3638855"/>
                <a:ext cx="923795" cy="791302"/>
              </a:xfrm>
              <a:custGeom>
                <a:avLst/>
                <a:gdLst>
                  <a:gd name="connsiteX0" fmla="*/ 81782 w 923795"/>
                  <a:gd name="connsiteY0" fmla="*/ 510668 h 791302"/>
                  <a:gd name="connsiteX1" fmla="*/ 293839 w 923795"/>
                  <a:gd name="connsiteY1" fmla="*/ 720728 h 791302"/>
                  <a:gd name="connsiteX2" fmla="*/ 204290 w 923795"/>
                  <a:gd name="connsiteY2" fmla="*/ 791302 h 791302"/>
                  <a:gd name="connsiteX3" fmla="*/ 0 w 923795"/>
                  <a:gd name="connsiteY3" fmla="*/ 582241 h 791302"/>
                  <a:gd name="connsiteX4" fmla="*/ 81782 w 923795"/>
                  <a:gd name="connsiteY4" fmla="*/ 510668 h 791302"/>
                  <a:gd name="connsiteX5" fmla="*/ 768109 w 923795"/>
                  <a:gd name="connsiteY5" fmla="*/ 0 h 791302"/>
                  <a:gd name="connsiteX6" fmla="*/ 923795 w 923795"/>
                  <a:gd name="connsiteY6" fmla="*/ 150137 h 791302"/>
                  <a:gd name="connsiteX7" fmla="*/ 876079 w 923795"/>
                  <a:gd name="connsiteY7" fmla="*/ 207285 h 791302"/>
                  <a:gd name="connsiteX8" fmla="*/ 706522 w 923795"/>
                  <a:gd name="connsiteY8" fmla="*/ 36952 h 791302"/>
                  <a:gd name="connsiteX9" fmla="*/ 768109 w 923795"/>
                  <a:gd name="connsiteY9" fmla="*/ 0 h 7913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23795" h="791302">
                    <a:moveTo>
                      <a:pt x="81782" y="510668"/>
                    </a:moveTo>
                    <a:cubicBezTo>
                      <a:pt x="152467" y="580688"/>
                      <a:pt x="223154" y="650707"/>
                      <a:pt x="293839" y="720728"/>
                    </a:cubicBezTo>
                    <a:cubicBezTo>
                      <a:pt x="256998" y="752242"/>
                      <a:pt x="240686" y="766890"/>
                      <a:pt x="204290" y="791302"/>
                    </a:cubicBezTo>
                    <a:cubicBezTo>
                      <a:pt x="136156" y="721615"/>
                      <a:pt x="68134" y="651928"/>
                      <a:pt x="0" y="582241"/>
                    </a:cubicBezTo>
                    <a:cubicBezTo>
                      <a:pt x="18309" y="562490"/>
                      <a:pt x="42390" y="542960"/>
                      <a:pt x="81782" y="510668"/>
                    </a:cubicBezTo>
                    <a:close/>
                    <a:moveTo>
                      <a:pt x="768109" y="0"/>
                    </a:moveTo>
                    <a:cubicBezTo>
                      <a:pt x="820041" y="50046"/>
                      <a:pt x="871974" y="100092"/>
                      <a:pt x="923795" y="150137"/>
                    </a:cubicBezTo>
                    <a:cubicBezTo>
                      <a:pt x="916915" y="176769"/>
                      <a:pt x="896497" y="191972"/>
                      <a:pt x="876079" y="207285"/>
                    </a:cubicBezTo>
                    <a:cubicBezTo>
                      <a:pt x="819597" y="150470"/>
                      <a:pt x="763116" y="93656"/>
                      <a:pt x="706522" y="36952"/>
                    </a:cubicBezTo>
                    <a:cubicBezTo>
                      <a:pt x="722835" y="17533"/>
                      <a:pt x="744917" y="7768"/>
                      <a:pt x="768109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74" name="Group 73">
            <a:extLst>
              <a:ext uri="{FF2B5EF4-FFF2-40B4-BE49-F238E27FC236}">
                <a16:creationId xmlns="" xmlns:a16="http://schemas.microsoft.com/office/drawing/2014/main" id="{0F5C6BEE-D978-456C-9C40-FF8336B130E5}"/>
              </a:ext>
            </a:extLst>
          </p:cNvPr>
          <p:cNvGrpSpPr/>
          <p:nvPr/>
        </p:nvGrpSpPr>
        <p:grpSpPr>
          <a:xfrm>
            <a:off x="1489922" y="1414261"/>
            <a:ext cx="1690839" cy="1432212"/>
            <a:chOff x="5521234" y="1225533"/>
            <a:chExt cx="6986706" cy="5754978"/>
          </a:xfrm>
        </p:grpSpPr>
        <p:sp>
          <p:nvSpPr>
            <p:cNvPr id="73" name="Freeform: Shape 72">
              <a:extLst>
                <a:ext uri="{FF2B5EF4-FFF2-40B4-BE49-F238E27FC236}">
                  <a16:creationId xmlns="" xmlns:a16="http://schemas.microsoft.com/office/drawing/2014/main" id="{0CF33D86-B01A-4899-B5F1-AF4ED3ED2A91}"/>
                </a:ext>
              </a:extLst>
            </p:cNvPr>
            <p:cNvSpPr/>
            <p:nvPr/>
          </p:nvSpPr>
          <p:spPr>
            <a:xfrm>
              <a:off x="7509573" y="1294209"/>
              <a:ext cx="4865720" cy="5100519"/>
            </a:xfrm>
            <a:custGeom>
              <a:avLst/>
              <a:gdLst>
                <a:gd name="connsiteX0" fmla="*/ 952142 w 4865720"/>
                <a:gd name="connsiteY0" fmla="*/ 561077 h 5100519"/>
                <a:gd name="connsiteX1" fmla="*/ 820254 w 4865720"/>
                <a:gd name="connsiteY1" fmla="*/ 692965 h 5100519"/>
                <a:gd name="connsiteX2" fmla="*/ 952142 w 4865720"/>
                <a:gd name="connsiteY2" fmla="*/ 824849 h 5100519"/>
                <a:gd name="connsiteX3" fmla="*/ 1084029 w 4865720"/>
                <a:gd name="connsiteY3" fmla="*/ 692965 h 5100519"/>
                <a:gd name="connsiteX4" fmla="*/ 952142 w 4865720"/>
                <a:gd name="connsiteY4" fmla="*/ 561077 h 5100519"/>
                <a:gd name="connsiteX5" fmla="*/ 1430630 w 4865720"/>
                <a:gd name="connsiteY5" fmla="*/ 437 h 5100519"/>
                <a:gd name="connsiteX6" fmla="*/ 2339697 w 4865720"/>
                <a:gd name="connsiteY6" fmla="*/ 398449 h 5100519"/>
                <a:gd name="connsiteX7" fmla="*/ 4802459 w 4865720"/>
                <a:gd name="connsiteY7" fmla="*/ 3221531 h 5100519"/>
                <a:gd name="connsiteX8" fmla="*/ 4778036 w 4865720"/>
                <a:gd name="connsiteY8" fmla="*/ 3582999 h 5100519"/>
                <a:gd name="connsiteX9" fmla="*/ 3110619 w 4865720"/>
                <a:gd name="connsiteY9" fmla="*/ 5037499 h 5100519"/>
                <a:gd name="connsiteX10" fmla="*/ 2749438 w 4865720"/>
                <a:gd name="connsiteY10" fmla="*/ 5012787 h 5100519"/>
                <a:gd name="connsiteX11" fmla="*/ 286673 w 4865720"/>
                <a:gd name="connsiteY11" fmla="*/ 2189705 h 5100519"/>
                <a:gd name="connsiteX12" fmla="*/ 398447 w 4865720"/>
                <a:gd name="connsiteY12" fmla="*/ 548438 h 5100519"/>
                <a:gd name="connsiteX13" fmla="*/ 698429 w 4865720"/>
                <a:gd name="connsiteY13" fmla="*/ 286673 h 5100519"/>
                <a:gd name="connsiteX14" fmla="*/ 1430630 w 4865720"/>
                <a:gd name="connsiteY14" fmla="*/ 437 h 5100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65720" h="5100519">
                  <a:moveTo>
                    <a:pt x="952142" y="561077"/>
                  </a:moveTo>
                  <a:cubicBezTo>
                    <a:pt x="879302" y="561077"/>
                    <a:pt x="820254" y="620125"/>
                    <a:pt x="820254" y="692965"/>
                  </a:cubicBezTo>
                  <a:cubicBezTo>
                    <a:pt x="820254" y="765801"/>
                    <a:pt x="879302" y="824849"/>
                    <a:pt x="952142" y="824849"/>
                  </a:cubicBezTo>
                  <a:cubicBezTo>
                    <a:pt x="1024978" y="824849"/>
                    <a:pt x="1084029" y="765804"/>
                    <a:pt x="1084029" y="692965"/>
                  </a:cubicBezTo>
                  <a:cubicBezTo>
                    <a:pt x="1084029" y="620125"/>
                    <a:pt x="1024981" y="561077"/>
                    <a:pt x="952142" y="561077"/>
                  </a:cubicBezTo>
                  <a:close/>
                  <a:moveTo>
                    <a:pt x="1430630" y="437"/>
                  </a:moveTo>
                  <a:cubicBezTo>
                    <a:pt x="1765688" y="-8719"/>
                    <a:pt x="2102104" y="126270"/>
                    <a:pt x="2339697" y="398449"/>
                  </a:cubicBezTo>
                  <a:lnTo>
                    <a:pt x="4802459" y="3221531"/>
                  </a:lnTo>
                  <a:cubicBezTo>
                    <a:pt x="4895556" y="3328421"/>
                    <a:pt x="4884639" y="3490192"/>
                    <a:pt x="4778036" y="3582999"/>
                  </a:cubicBezTo>
                  <a:lnTo>
                    <a:pt x="3110619" y="5037499"/>
                  </a:lnTo>
                  <a:cubicBezTo>
                    <a:pt x="3004020" y="5130310"/>
                    <a:pt x="2842248" y="5119389"/>
                    <a:pt x="2749438" y="5012787"/>
                  </a:cubicBezTo>
                  <a:lnTo>
                    <a:pt x="286673" y="2189705"/>
                  </a:lnTo>
                  <a:cubicBezTo>
                    <a:pt x="-135711" y="1705543"/>
                    <a:pt x="-85426" y="970824"/>
                    <a:pt x="398447" y="548438"/>
                  </a:cubicBezTo>
                  <a:lnTo>
                    <a:pt x="698429" y="286673"/>
                  </a:lnTo>
                  <a:cubicBezTo>
                    <a:pt x="910250" y="101880"/>
                    <a:pt x="1170029" y="7559"/>
                    <a:pt x="1430630" y="437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="" xmlns:a16="http://schemas.microsoft.com/office/drawing/2014/main" id="{538F2964-2622-4E70-BCEC-DE3805D40944}"/>
                </a:ext>
              </a:extLst>
            </p:cNvPr>
            <p:cNvSpPr/>
            <p:nvPr/>
          </p:nvSpPr>
          <p:spPr>
            <a:xfrm>
              <a:off x="7596343" y="1225533"/>
              <a:ext cx="4911597" cy="5261357"/>
            </a:xfrm>
            <a:custGeom>
              <a:avLst/>
              <a:gdLst>
                <a:gd name="connsiteX0" fmla="*/ 865368 w 4865620"/>
                <a:gd name="connsiteY0" fmla="*/ 629753 h 5100519"/>
                <a:gd name="connsiteX1" fmla="*/ 733480 w 4865620"/>
                <a:gd name="connsiteY1" fmla="*/ 761641 h 5100519"/>
                <a:gd name="connsiteX2" fmla="*/ 865368 w 4865620"/>
                <a:gd name="connsiteY2" fmla="*/ 893525 h 5100519"/>
                <a:gd name="connsiteX3" fmla="*/ 997255 w 4865620"/>
                <a:gd name="connsiteY3" fmla="*/ 761641 h 5100519"/>
                <a:gd name="connsiteX4" fmla="*/ 865368 w 4865620"/>
                <a:gd name="connsiteY4" fmla="*/ 629753 h 5100519"/>
                <a:gd name="connsiteX5" fmla="*/ 1430629 w 4865620"/>
                <a:gd name="connsiteY5" fmla="*/ 437 h 5100519"/>
                <a:gd name="connsiteX6" fmla="*/ 2339693 w 4865620"/>
                <a:gd name="connsiteY6" fmla="*/ 398449 h 5100519"/>
                <a:gd name="connsiteX7" fmla="*/ 4802456 w 4865620"/>
                <a:gd name="connsiteY7" fmla="*/ 3221531 h 5100519"/>
                <a:gd name="connsiteX8" fmla="*/ 4778033 w 4865620"/>
                <a:gd name="connsiteY8" fmla="*/ 3582999 h 5100519"/>
                <a:gd name="connsiteX9" fmla="*/ 3110618 w 4865620"/>
                <a:gd name="connsiteY9" fmla="*/ 5037499 h 5100519"/>
                <a:gd name="connsiteX10" fmla="*/ 2749437 w 4865620"/>
                <a:gd name="connsiteY10" fmla="*/ 5012787 h 5100519"/>
                <a:gd name="connsiteX11" fmla="*/ 286673 w 4865620"/>
                <a:gd name="connsiteY11" fmla="*/ 2189705 h 5100519"/>
                <a:gd name="connsiteX12" fmla="*/ 398446 w 4865620"/>
                <a:gd name="connsiteY12" fmla="*/ 548438 h 5100519"/>
                <a:gd name="connsiteX13" fmla="*/ 698429 w 4865620"/>
                <a:gd name="connsiteY13" fmla="*/ 286673 h 5100519"/>
                <a:gd name="connsiteX14" fmla="*/ 1430629 w 4865620"/>
                <a:gd name="connsiteY14" fmla="*/ 437 h 5100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65620" h="5100519">
                  <a:moveTo>
                    <a:pt x="865368" y="629753"/>
                  </a:moveTo>
                  <a:cubicBezTo>
                    <a:pt x="792528" y="629753"/>
                    <a:pt x="733480" y="688801"/>
                    <a:pt x="733480" y="761641"/>
                  </a:cubicBezTo>
                  <a:cubicBezTo>
                    <a:pt x="733480" y="834477"/>
                    <a:pt x="792528" y="893525"/>
                    <a:pt x="865368" y="893525"/>
                  </a:cubicBezTo>
                  <a:cubicBezTo>
                    <a:pt x="938204" y="893525"/>
                    <a:pt x="997255" y="834480"/>
                    <a:pt x="997255" y="761641"/>
                  </a:cubicBezTo>
                  <a:cubicBezTo>
                    <a:pt x="997255" y="688801"/>
                    <a:pt x="938207" y="629753"/>
                    <a:pt x="865368" y="629753"/>
                  </a:cubicBezTo>
                  <a:close/>
                  <a:moveTo>
                    <a:pt x="1430629" y="437"/>
                  </a:moveTo>
                  <a:cubicBezTo>
                    <a:pt x="1765686" y="-8719"/>
                    <a:pt x="2102102" y="126270"/>
                    <a:pt x="2339693" y="398449"/>
                  </a:cubicBezTo>
                  <a:lnTo>
                    <a:pt x="4802456" y="3221531"/>
                  </a:lnTo>
                  <a:cubicBezTo>
                    <a:pt x="4895553" y="3328421"/>
                    <a:pt x="4884349" y="3489902"/>
                    <a:pt x="4778033" y="3582999"/>
                  </a:cubicBezTo>
                  <a:lnTo>
                    <a:pt x="3110618" y="5037499"/>
                  </a:lnTo>
                  <a:cubicBezTo>
                    <a:pt x="3004018" y="5130310"/>
                    <a:pt x="2842247" y="5119389"/>
                    <a:pt x="2749437" y="5012787"/>
                  </a:cubicBezTo>
                  <a:lnTo>
                    <a:pt x="286673" y="2189705"/>
                  </a:lnTo>
                  <a:cubicBezTo>
                    <a:pt x="-135711" y="1705543"/>
                    <a:pt x="-85426" y="970824"/>
                    <a:pt x="398446" y="548438"/>
                  </a:cubicBezTo>
                  <a:lnTo>
                    <a:pt x="698429" y="286673"/>
                  </a:lnTo>
                  <a:cubicBezTo>
                    <a:pt x="910250" y="101880"/>
                    <a:pt x="1170028" y="7559"/>
                    <a:pt x="1430629" y="437"/>
                  </a:cubicBez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="" xmlns:a16="http://schemas.microsoft.com/office/drawing/2014/main" id="{35BAEB6A-47E2-4B30-9423-DE00691849FA}"/>
                </a:ext>
              </a:extLst>
            </p:cNvPr>
            <p:cNvSpPr/>
            <p:nvPr/>
          </p:nvSpPr>
          <p:spPr>
            <a:xfrm>
              <a:off x="5646546" y="2422202"/>
              <a:ext cx="2326122" cy="4558309"/>
            </a:xfrm>
            <a:custGeom>
              <a:avLst/>
              <a:gdLst>
                <a:gd name="connsiteX0" fmla="*/ 1404923 w 2326122"/>
                <a:gd name="connsiteY0" fmla="*/ 267226 h 4558309"/>
                <a:gd name="connsiteX1" fmla="*/ 1163273 w 2326122"/>
                <a:gd name="connsiteY1" fmla="*/ 508876 h 4558309"/>
                <a:gd name="connsiteX2" fmla="*/ 1404923 w 2326122"/>
                <a:gd name="connsiteY2" fmla="*/ 750528 h 4558309"/>
                <a:gd name="connsiteX3" fmla="*/ 1646572 w 2326122"/>
                <a:gd name="connsiteY3" fmla="*/ 508876 h 4558309"/>
                <a:gd name="connsiteX4" fmla="*/ 1404923 w 2326122"/>
                <a:gd name="connsiteY4" fmla="*/ 267226 h 4558309"/>
                <a:gd name="connsiteX5" fmla="*/ 1381069 w 2326122"/>
                <a:gd name="connsiteY5" fmla="*/ 0 h 4558309"/>
                <a:gd name="connsiteX6" fmla="*/ 1901150 w 2326122"/>
                <a:gd name="connsiteY6" fmla="*/ 156025 h 4558309"/>
                <a:gd name="connsiteX7" fmla="*/ 1916378 w 2326122"/>
                <a:gd name="connsiteY7" fmla="*/ 166369 h 4558309"/>
                <a:gd name="connsiteX8" fmla="*/ 2326122 w 2326122"/>
                <a:gd name="connsiteY8" fmla="*/ 945050 h 4558309"/>
                <a:gd name="connsiteX9" fmla="*/ 1464685 w 2326122"/>
                <a:gd name="connsiteY9" fmla="*/ 1886941 h 4558309"/>
                <a:gd name="connsiteX10" fmla="*/ 1306365 w 2326122"/>
                <a:gd name="connsiteY10" fmla="*/ 2217376 h 4558309"/>
                <a:gd name="connsiteX11" fmla="*/ 788006 w 2326122"/>
                <a:gd name="connsiteY11" fmla="*/ 3914675 h 4558309"/>
                <a:gd name="connsiteX12" fmla="*/ 180291 w 2326122"/>
                <a:gd name="connsiteY12" fmla="*/ 4558309 h 4558309"/>
                <a:gd name="connsiteX13" fmla="*/ 111617 w 2326122"/>
                <a:gd name="connsiteY13" fmla="*/ 4490211 h 4558309"/>
                <a:gd name="connsiteX14" fmla="*/ 6739 w 2326122"/>
                <a:gd name="connsiteY14" fmla="*/ 4060929 h 4558309"/>
                <a:gd name="connsiteX15" fmla="*/ 86044 w 2326122"/>
                <a:gd name="connsiteY15" fmla="*/ 3712390 h 4558309"/>
                <a:gd name="connsiteX16" fmla="*/ 764446 w 2326122"/>
                <a:gd name="connsiteY16" fmla="*/ 1758501 h 4558309"/>
                <a:gd name="connsiteX17" fmla="*/ 731401 w 2326122"/>
                <a:gd name="connsiteY17" fmla="*/ 1631496 h 4558309"/>
                <a:gd name="connsiteX18" fmla="*/ 435733 w 2326122"/>
                <a:gd name="connsiteY18" fmla="*/ 945339 h 4558309"/>
                <a:gd name="connsiteX19" fmla="*/ 1381069 w 2326122"/>
                <a:gd name="connsiteY19" fmla="*/ 0 h 4558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26122" h="4558309">
                  <a:moveTo>
                    <a:pt x="1404923" y="267226"/>
                  </a:moveTo>
                  <a:cubicBezTo>
                    <a:pt x="1271463" y="267226"/>
                    <a:pt x="1163273" y="375416"/>
                    <a:pt x="1163273" y="508876"/>
                  </a:cubicBezTo>
                  <a:cubicBezTo>
                    <a:pt x="1163273" y="642336"/>
                    <a:pt x="1271463" y="750528"/>
                    <a:pt x="1404923" y="750528"/>
                  </a:cubicBezTo>
                  <a:cubicBezTo>
                    <a:pt x="1538383" y="750528"/>
                    <a:pt x="1646572" y="642336"/>
                    <a:pt x="1646572" y="508876"/>
                  </a:cubicBezTo>
                  <a:cubicBezTo>
                    <a:pt x="1646572" y="375416"/>
                    <a:pt x="1538383" y="267226"/>
                    <a:pt x="1404923" y="267226"/>
                  </a:cubicBezTo>
                  <a:close/>
                  <a:moveTo>
                    <a:pt x="1381069" y="0"/>
                  </a:moveTo>
                  <a:cubicBezTo>
                    <a:pt x="1573300" y="0"/>
                    <a:pt x="1752022" y="57467"/>
                    <a:pt x="1901150" y="156025"/>
                  </a:cubicBezTo>
                  <a:cubicBezTo>
                    <a:pt x="1916378" y="166369"/>
                    <a:pt x="1916378" y="166369"/>
                    <a:pt x="1916378" y="166369"/>
                  </a:cubicBezTo>
                  <a:cubicBezTo>
                    <a:pt x="2163775" y="336759"/>
                    <a:pt x="2326122" y="621797"/>
                    <a:pt x="2326122" y="945050"/>
                  </a:cubicBezTo>
                  <a:cubicBezTo>
                    <a:pt x="2326122" y="1438982"/>
                    <a:pt x="1947411" y="1843839"/>
                    <a:pt x="1464685" y="1886941"/>
                  </a:cubicBezTo>
                  <a:cubicBezTo>
                    <a:pt x="1408080" y="1913086"/>
                    <a:pt x="1384231" y="1977739"/>
                    <a:pt x="1306365" y="2217376"/>
                  </a:cubicBezTo>
                  <a:cubicBezTo>
                    <a:pt x="1135398" y="2783718"/>
                    <a:pt x="967304" y="3350922"/>
                    <a:pt x="788006" y="3914675"/>
                  </a:cubicBezTo>
                  <a:cubicBezTo>
                    <a:pt x="690311" y="4221837"/>
                    <a:pt x="473374" y="4429006"/>
                    <a:pt x="180291" y="4558309"/>
                  </a:cubicBezTo>
                  <a:cubicBezTo>
                    <a:pt x="139488" y="4558309"/>
                    <a:pt x="125122" y="4558309"/>
                    <a:pt x="111617" y="4490211"/>
                  </a:cubicBezTo>
                  <a:cubicBezTo>
                    <a:pt x="83170" y="4345680"/>
                    <a:pt x="29150" y="4206036"/>
                    <a:pt x="6739" y="4060929"/>
                  </a:cubicBezTo>
                  <a:cubicBezTo>
                    <a:pt x="-17111" y="3936799"/>
                    <a:pt x="25416" y="3855772"/>
                    <a:pt x="86044" y="3712390"/>
                  </a:cubicBezTo>
                  <a:cubicBezTo>
                    <a:pt x="318786" y="3095477"/>
                    <a:pt x="547792" y="2381160"/>
                    <a:pt x="764446" y="1758501"/>
                  </a:cubicBezTo>
                  <a:cubicBezTo>
                    <a:pt x="779674" y="1715112"/>
                    <a:pt x="766745" y="1677473"/>
                    <a:pt x="731401" y="1631496"/>
                  </a:cubicBezTo>
                  <a:cubicBezTo>
                    <a:pt x="549518" y="1459384"/>
                    <a:pt x="435733" y="1215722"/>
                    <a:pt x="435733" y="945339"/>
                  </a:cubicBezTo>
                  <a:cubicBezTo>
                    <a:pt x="435733" y="423246"/>
                    <a:pt x="858979" y="0"/>
                    <a:pt x="1381069" y="0"/>
                  </a:cubicBezTo>
                  <a:close/>
                </a:path>
              </a:pathLst>
            </a:custGeom>
            <a:solidFill>
              <a:srgbClr val="D18C2A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="" xmlns:a16="http://schemas.microsoft.com/office/drawing/2014/main" id="{C770B9ED-8258-416E-90FD-8747E825E785}"/>
                </a:ext>
              </a:extLst>
            </p:cNvPr>
            <p:cNvSpPr/>
            <p:nvPr/>
          </p:nvSpPr>
          <p:spPr>
            <a:xfrm>
              <a:off x="5521234" y="2412720"/>
              <a:ext cx="2288516" cy="4483886"/>
            </a:xfrm>
            <a:custGeom>
              <a:avLst/>
              <a:gdLst>
                <a:gd name="connsiteX0" fmla="*/ 1530236 w 2288516"/>
                <a:gd name="connsiteY0" fmla="*/ 276708 h 4483886"/>
                <a:gd name="connsiteX1" fmla="*/ 1288586 w 2288516"/>
                <a:gd name="connsiteY1" fmla="*/ 518358 h 4483886"/>
                <a:gd name="connsiteX2" fmla="*/ 1530236 w 2288516"/>
                <a:gd name="connsiteY2" fmla="*/ 760010 h 4483886"/>
                <a:gd name="connsiteX3" fmla="*/ 1771885 w 2288516"/>
                <a:gd name="connsiteY3" fmla="*/ 518358 h 4483886"/>
                <a:gd name="connsiteX4" fmla="*/ 1530236 w 2288516"/>
                <a:gd name="connsiteY4" fmla="*/ 276708 h 4483886"/>
                <a:gd name="connsiteX5" fmla="*/ 1358694 w 2288516"/>
                <a:gd name="connsiteY5" fmla="*/ 0 h 4483886"/>
                <a:gd name="connsiteX6" fmla="*/ 1870440 w 2288516"/>
                <a:gd name="connsiteY6" fmla="*/ 153726 h 4483886"/>
                <a:gd name="connsiteX7" fmla="*/ 1885382 w 2288516"/>
                <a:gd name="connsiteY7" fmla="*/ 163780 h 4483886"/>
                <a:gd name="connsiteX8" fmla="*/ 2288516 w 2288516"/>
                <a:gd name="connsiteY8" fmla="*/ 930108 h 4483886"/>
                <a:gd name="connsiteX9" fmla="*/ 1441161 w 2288516"/>
                <a:gd name="connsiteY9" fmla="*/ 1855618 h 4483886"/>
                <a:gd name="connsiteX10" fmla="*/ 1285423 w 2288516"/>
                <a:gd name="connsiteY10" fmla="*/ 2180596 h 4483886"/>
                <a:gd name="connsiteX11" fmla="*/ 775402 w 2288516"/>
                <a:gd name="connsiteY11" fmla="*/ 3850596 h 4483886"/>
                <a:gd name="connsiteX12" fmla="*/ 177452 w 2288516"/>
                <a:gd name="connsiteY12" fmla="*/ 4483886 h 4483886"/>
                <a:gd name="connsiteX13" fmla="*/ 109930 w 2288516"/>
                <a:gd name="connsiteY13" fmla="*/ 4416938 h 4483886"/>
                <a:gd name="connsiteX14" fmla="*/ 6776 w 2288516"/>
                <a:gd name="connsiteY14" fmla="*/ 3994841 h 4483886"/>
                <a:gd name="connsiteX15" fmla="*/ 84645 w 2288516"/>
                <a:gd name="connsiteY15" fmla="*/ 3652049 h 4483886"/>
                <a:gd name="connsiteX16" fmla="*/ 752126 w 2288516"/>
                <a:gd name="connsiteY16" fmla="*/ 1729766 h 4483886"/>
                <a:gd name="connsiteX17" fmla="*/ 719657 w 2288516"/>
                <a:gd name="connsiteY17" fmla="*/ 1604774 h 4483886"/>
                <a:gd name="connsiteX18" fmla="*/ 428873 w 2288516"/>
                <a:gd name="connsiteY18" fmla="*/ 929821 h 4483886"/>
                <a:gd name="connsiteX19" fmla="*/ 1358694 w 2288516"/>
                <a:gd name="connsiteY19" fmla="*/ 0 h 4483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288516" h="4483886">
                  <a:moveTo>
                    <a:pt x="1530236" y="276708"/>
                  </a:moveTo>
                  <a:cubicBezTo>
                    <a:pt x="1396776" y="276708"/>
                    <a:pt x="1288586" y="384898"/>
                    <a:pt x="1288586" y="518358"/>
                  </a:cubicBezTo>
                  <a:cubicBezTo>
                    <a:pt x="1288586" y="651818"/>
                    <a:pt x="1396776" y="760010"/>
                    <a:pt x="1530236" y="760010"/>
                  </a:cubicBezTo>
                  <a:cubicBezTo>
                    <a:pt x="1663696" y="760010"/>
                    <a:pt x="1771885" y="651818"/>
                    <a:pt x="1771885" y="518358"/>
                  </a:cubicBezTo>
                  <a:cubicBezTo>
                    <a:pt x="1771885" y="384898"/>
                    <a:pt x="1663696" y="276708"/>
                    <a:pt x="1530236" y="276708"/>
                  </a:cubicBezTo>
                  <a:close/>
                  <a:moveTo>
                    <a:pt x="1358694" y="0"/>
                  </a:moveTo>
                  <a:cubicBezTo>
                    <a:pt x="1547763" y="0"/>
                    <a:pt x="1723614" y="56605"/>
                    <a:pt x="1870440" y="153726"/>
                  </a:cubicBezTo>
                  <a:lnTo>
                    <a:pt x="1885382" y="163780"/>
                  </a:lnTo>
                  <a:cubicBezTo>
                    <a:pt x="2128757" y="331588"/>
                    <a:pt x="2288516" y="612029"/>
                    <a:pt x="2288516" y="930108"/>
                  </a:cubicBezTo>
                  <a:cubicBezTo>
                    <a:pt x="2288516" y="1415995"/>
                    <a:pt x="1915841" y="1814531"/>
                    <a:pt x="1441161" y="1855618"/>
                  </a:cubicBezTo>
                  <a:cubicBezTo>
                    <a:pt x="1385706" y="1881193"/>
                    <a:pt x="1362142" y="1944694"/>
                    <a:pt x="1285423" y="2180596"/>
                  </a:cubicBezTo>
                  <a:cubicBezTo>
                    <a:pt x="1117331" y="2738029"/>
                    <a:pt x="951826" y="3296038"/>
                    <a:pt x="775402" y="3850596"/>
                  </a:cubicBezTo>
                  <a:cubicBezTo>
                    <a:pt x="679144" y="4152874"/>
                    <a:pt x="465652" y="4356598"/>
                    <a:pt x="177452" y="4483886"/>
                  </a:cubicBezTo>
                  <a:cubicBezTo>
                    <a:pt x="137515" y="4483886"/>
                    <a:pt x="123146" y="4483886"/>
                    <a:pt x="109930" y="4416938"/>
                  </a:cubicBezTo>
                  <a:cubicBezTo>
                    <a:pt x="82056" y="4274995"/>
                    <a:pt x="28613" y="4137646"/>
                    <a:pt x="6776" y="3994841"/>
                  </a:cubicBezTo>
                  <a:cubicBezTo>
                    <a:pt x="-17075" y="3872724"/>
                    <a:pt x="25165" y="3793129"/>
                    <a:pt x="84645" y="3652049"/>
                  </a:cubicBezTo>
                  <a:cubicBezTo>
                    <a:pt x="313651" y="3044905"/>
                    <a:pt x="538923" y="2342368"/>
                    <a:pt x="752126" y="1729766"/>
                  </a:cubicBezTo>
                  <a:cubicBezTo>
                    <a:pt x="767067" y="1687240"/>
                    <a:pt x="720234" y="1615981"/>
                    <a:pt x="719657" y="1604774"/>
                  </a:cubicBezTo>
                  <a:cubicBezTo>
                    <a:pt x="540646" y="1435534"/>
                    <a:pt x="428873" y="1195896"/>
                    <a:pt x="428873" y="929821"/>
                  </a:cubicBezTo>
                  <a:cubicBezTo>
                    <a:pt x="428873" y="416350"/>
                    <a:pt x="845223" y="0"/>
                    <a:pt x="1358694" y="0"/>
                  </a:cubicBezTo>
                  <a:close/>
                </a:path>
              </a:pathLst>
            </a:custGeom>
            <a:solidFill>
              <a:srgbClr val="F5C715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745EB558-D58C-4207-B41B-3CA00FB1D964}"/>
                </a:ext>
              </a:extLst>
            </p:cNvPr>
            <p:cNvSpPr/>
            <p:nvPr/>
          </p:nvSpPr>
          <p:spPr>
            <a:xfrm>
              <a:off x="8875195" y="2200378"/>
              <a:ext cx="2500402" cy="2660735"/>
            </a:xfrm>
            <a:custGeom>
              <a:avLst/>
              <a:gdLst>
                <a:gd name="connsiteX0" fmla="*/ 219551 w 828865"/>
                <a:gd name="connsiteY0" fmla="*/ 284417 h 882014"/>
                <a:gd name="connsiteX1" fmla="*/ 255461 w 828865"/>
                <a:gd name="connsiteY1" fmla="*/ 314992 h 882014"/>
                <a:gd name="connsiteX2" fmla="*/ 230124 w 828865"/>
                <a:gd name="connsiteY2" fmla="*/ 276701 h 882014"/>
                <a:gd name="connsiteX3" fmla="*/ 276511 w 828865"/>
                <a:gd name="connsiteY3" fmla="*/ 246602 h 882014"/>
                <a:gd name="connsiteX4" fmla="*/ 298228 w 828865"/>
                <a:gd name="connsiteY4" fmla="*/ 260033 h 882014"/>
                <a:gd name="connsiteX5" fmla="*/ 286798 w 828865"/>
                <a:gd name="connsiteY5" fmla="*/ 238792 h 882014"/>
                <a:gd name="connsiteX6" fmla="*/ 289369 w 828865"/>
                <a:gd name="connsiteY6" fmla="*/ 202978 h 882014"/>
                <a:gd name="connsiteX7" fmla="*/ 353854 w 828865"/>
                <a:gd name="connsiteY7" fmla="*/ 222218 h 882014"/>
                <a:gd name="connsiteX8" fmla="*/ 260318 w 828865"/>
                <a:gd name="connsiteY8" fmla="*/ 203930 h 882014"/>
                <a:gd name="connsiteX9" fmla="*/ 216979 w 828865"/>
                <a:gd name="connsiteY9" fmla="*/ 240887 h 882014"/>
                <a:gd name="connsiteX10" fmla="*/ 219551 w 828865"/>
                <a:gd name="connsiteY10" fmla="*/ 284417 h 882014"/>
                <a:gd name="connsiteX11" fmla="*/ 155257 w 828865"/>
                <a:gd name="connsiteY11" fmla="*/ 596551 h 882014"/>
                <a:gd name="connsiteX12" fmla="*/ 154877 w 828865"/>
                <a:gd name="connsiteY12" fmla="*/ 596170 h 882014"/>
                <a:gd name="connsiteX13" fmla="*/ 259080 w 828865"/>
                <a:gd name="connsiteY13" fmla="*/ 587216 h 882014"/>
                <a:gd name="connsiteX14" fmla="*/ 254889 w 828865"/>
                <a:gd name="connsiteY14" fmla="*/ 486918 h 882014"/>
                <a:gd name="connsiteX15" fmla="*/ 146209 w 828865"/>
                <a:gd name="connsiteY15" fmla="*/ 501015 h 882014"/>
                <a:gd name="connsiteX16" fmla="*/ 155257 w 828865"/>
                <a:gd name="connsiteY16" fmla="*/ 596551 h 882014"/>
                <a:gd name="connsiteX17" fmla="*/ 626269 w 828865"/>
                <a:gd name="connsiteY17" fmla="*/ 619411 h 882014"/>
                <a:gd name="connsiteX18" fmla="*/ 632746 w 828865"/>
                <a:gd name="connsiteY18" fmla="*/ 626459 h 882014"/>
                <a:gd name="connsiteX19" fmla="*/ 591026 w 828865"/>
                <a:gd name="connsiteY19" fmla="*/ 725424 h 882014"/>
                <a:gd name="connsiteX20" fmla="*/ 696563 w 828865"/>
                <a:gd name="connsiteY20" fmla="*/ 699707 h 882014"/>
                <a:gd name="connsiteX21" fmla="*/ 701992 w 828865"/>
                <a:gd name="connsiteY21" fmla="*/ 705898 h 882014"/>
                <a:gd name="connsiteX22" fmla="*/ 641318 w 828865"/>
                <a:gd name="connsiteY22" fmla="*/ 775907 h 882014"/>
                <a:gd name="connsiteX23" fmla="*/ 743331 w 828865"/>
                <a:gd name="connsiteY23" fmla="*/ 695230 h 882014"/>
                <a:gd name="connsiteX24" fmla="*/ 748094 w 828865"/>
                <a:gd name="connsiteY24" fmla="*/ 675799 h 882014"/>
                <a:gd name="connsiteX25" fmla="*/ 726377 w 828865"/>
                <a:gd name="connsiteY25" fmla="*/ 672179 h 882014"/>
                <a:gd name="connsiteX26" fmla="*/ 635413 w 828865"/>
                <a:gd name="connsiteY26" fmla="*/ 697135 h 882014"/>
                <a:gd name="connsiteX27" fmla="*/ 626078 w 828865"/>
                <a:gd name="connsiteY27" fmla="*/ 686943 h 882014"/>
                <a:gd name="connsiteX28" fmla="*/ 665416 w 828865"/>
                <a:gd name="connsiteY28" fmla="*/ 601694 h 882014"/>
                <a:gd name="connsiteX29" fmla="*/ 665512 w 828865"/>
                <a:gd name="connsiteY29" fmla="*/ 579882 h 882014"/>
                <a:gd name="connsiteX30" fmla="*/ 645224 w 828865"/>
                <a:gd name="connsiteY30" fmla="*/ 579596 h 882014"/>
                <a:gd name="connsiteX31" fmla="*/ 540925 w 828865"/>
                <a:gd name="connsiteY31" fmla="*/ 678466 h 882014"/>
                <a:gd name="connsiteX32" fmla="*/ 626269 w 828865"/>
                <a:gd name="connsiteY32" fmla="*/ 619411 h 882014"/>
                <a:gd name="connsiteX33" fmla="*/ 291846 w 828865"/>
                <a:gd name="connsiteY33" fmla="*/ 635889 h 882014"/>
                <a:gd name="connsiteX34" fmla="*/ 300419 w 828865"/>
                <a:gd name="connsiteY34" fmla="*/ 646081 h 882014"/>
                <a:gd name="connsiteX35" fmla="*/ 269557 w 828865"/>
                <a:gd name="connsiteY35" fmla="*/ 729615 h 882014"/>
                <a:gd name="connsiteX36" fmla="*/ 373856 w 828865"/>
                <a:gd name="connsiteY36" fmla="*/ 710660 h 882014"/>
                <a:gd name="connsiteX37" fmla="*/ 305467 w 828865"/>
                <a:gd name="connsiteY37" fmla="*/ 790765 h 882014"/>
                <a:gd name="connsiteX38" fmla="*/ 408432 w 828865"/>
                <a:gd name="connsiteY38" fmla="*/ 709803 h 882014"/>
                <a:gd name="connsiteX39" fmla="*/ 421100 w 828865"/>
                <a:gd name="connsiteY39" fmla="*/ 683895 h 882014"/>
                <a:gd name="connsiteX40" fmla="*/ 394811 w 828865"/>
                <a:gd name="connsiteY40" fmla="*/ 681323 h 882014"/>
                <a:gd name="connsiteX41" fmla="*/ 291179 w 828865"/>
                <a:gd name="connsiteY41" fmla="*/ 709898 h 882014"/>
                <a:gd name="connsiteX42" fmla="*/ 337852 w 828865"/>
                <a:gd name="connsiteY42" fmla="*/ 611410 h 882014"/>
                <a:gd name="connsiteX43" fmla="*/ 336518 w 828865"/>
                <a:gd name="connsiteY43" fmla="*/ 585978 h 882014"/>
                <a:gd name="connsiteX44" fmla="*/ 324612 w 828865"/>
                <a:gd name="connsiteY44" fmla="*/ 583597 h 882014"/>
                <a:gd name="connsiteX45" fmla="*/ 218218 w 828865"/>
                <a:gd name="connsiteY45" fmla="*/ 673227 h 882014"/>
                <a:gd name="connsiteX46" fmla="*/ 228981 w 828865"/>
                <a:gd name="connsiteY46" fmla="*/ 684657 h 882014"/>
                <a:gd name="connsiteX47" fmla="*/ 291846 w 828865"/>
                <a:gd name="connsiteY47" fmla="*/ 635889 h 882014"/>
                <a:gd name="connsiteX48" fmla="*/ 188214 w 828865"/>
                <a:gd name="connsiteY48" fmla="*/ 165354 h 882014"/>
                <a:gd name="connsiteX49" fmla="*/ 180023 w 828865"/>
                <a:gd name="connsiteY49" fmla="*/ 155162 h 882014"/>
                <a:gd name="connsiteX50" fmla="*/ 223075 w 828865"/>
                <a:gd name="connsiteY50" fmla="*/ 87249 h 882014"/>
                <a:gd name="connsiteX51" fmla="*/ 226981 w 828865"/>
                <a:gd name="connsiteY51" fmla="*/ 70390 h 882014"/>
                <a:gd name="connsiteX52" fmla="*/ 206502 w 828865"/>
                <a:gd name="connsiteY52" fmla="*/ 67627 h 882014"/>
                <a:gd name="connsiteX53" fmla="*/ 114586 w 828865"/>
                <a:gd name="connsiteY53" fmla="*/ 108013 h 882014"/>
                <a:gd name="connsiteX54" fmla="*/ 166497 w 828865"/>
                <a:gd name="connsiteY54" fmla="*/ 0 h 882014"/>
                <a:gd name="connsiteX55" fmla="*/ 87154 w 828865"/>
                <a:gd name="connsiteY55" fmla="*/ 109252 h 882014"/>
                <a:gd name="connsiteX56" fmla="*/ 85439 w 828865"/>
                <a:gd name="connsiteY56" fmla="*/ 130397 h 882014"/>
                <a:gd name="connsiteX57" fmla="*/ 106585 w 828865"/>
                <a:gd name="connsiteY57" fmla="*/ 131731 h 882014"/>
                <a:gd name="connsiteX58" fmla="*/ 190976 w 828865"/>
                <a:gd name="connsiteY58" fmla="*/ 100775 h 882014"/>
                <a:gd name="connsiteX59" fmla="*/ 145161 w 828865"/>
                <a:gd name="connsiteY59" fmla="*/ 173831 h 882014"/>
                <a:gd name="connsiteX60" fmla="*/ 141923 w 828865"/>
                <a:gd name="connsiteY60" fmla="*/ 194977 h 882014"/>
                <a:gd name="connsiteX61" fmla="*/ 163449 w 828865"/>
                <a:gd name="connsiteY61" fmla="*/ 197263 h 882014"/>
                <a:gd name="connsiteX62" fmla="*/ 285560 w 828865"/>
                <a:gd name="connsiteY62" fmla="*/ 141065 h 882014"/>
                <a:gd name="connsiteX63" fmla="*/ 280225 w 828865"/>
                <a:gd name="connsiteY63" fmla="*/ 128302 h 882014"/>
                <a:gd name="connsiteX64" fmla="*/ 188214 w 828865"/>
                <a:gd name="connsiteY64" fmla="*/ 165354 h 882014"/>
                <a:gd name="connsiteX65" fmla="*/ 523970 w 828865"/>
                <a:gd name="connsiteY65" fmla="*/ 608933 h 882014"/>
                <a:gd name="connsiteX66" fmla="*/ 606171 w 828865"/>
                <a:gd name="connsiteY66" fmla="*/ 527971 h 882014"/>
                <a:gd name="connsiteX67" fmla="*/ 534924 w 828865"/>
                <a:gd name="connsiteY67" fmla="*/ 461486 h 882014"/>
                <a:gd name="connsiteX68" fmla="*/ 454533 w 828865"/>
                <a:gd name="connsiteY68" fmla="*/ 539686 h 882014"/>
                <a:gd name="connsiteX69" fmla="*/ 523970 w 828865"/>
                <a:gd name="connsiteY69" fmla="*/ 608933 h 882014"/>
                <a:gd name="connsiteX70" fmla="*/ 66770 w 828865"/>
                <a:gd name="connsiteY70" fmla="*/ 518065 h 882014"/>
                <a:gd name="connsiteX71" fmla="*/ 191452 w 828865"/>
                <a:gd name="connsiteY71" fmla="*/ 410623 h 882014"/>
                <a:gd name="connsiteX72" fmla="*/ 109823 w 828865"/>
                <a:gd name="connsiteY72" fmla="*/ 423101 h 882014"/>
                <a:gd name="connsiteX73" fmla="*/ 125635 w 828865"/>
                <a:gd name="connsiteY73" fmla="*/ 335756 h 882014"/>
                <a:gd name="connsiteX74" fmla="*/ 114871 w 828865"/>
                <a:gd name="connsiteY74" fmla="*/ 328994 h 882014"/>
                <a:gd name="connsiteX75" fmla="*/ 0 w 828865"/>
                <a:gd name="connsiteY75" fmla="*/ 427196 h 882014"/>
                <a:gd name="connsiteX76" fmla="*/ 88773 w 828865"/>
                <a:gd name="connsiteY76" fmla="*/ 417481 h 882014"/>
                <a:gd name="connsiteX77" fmla="*/ 66770 w 828865"/>
                <a:gd name="connsiteY77" fmla="*/ 518065 h 882014"/>
                <a:gd name="connsiteX78" fmla="*/ 402336 w 828865"/>
                <a:gd name="connsiteY78" fmla="*/ 882015 h 882014"/>
                <a:gd name="connsiteX79" fmla="*/ 387953 w 828865"/>
                <a:gd name="connsiteY79" fmla="*/ 813626 h 882014"/>
                <a:gd name="connsiteX80" fmla="*/ 450056 w 828865"/>
                <a:gd name="connsiteY80" fmla="*/ 830770 h 882014"/>
                <a:gd name="connsiteX81" fmla="*/ 440150 w 828865"/>
                <a:gd name="connsiteY81" fmla="*/ 769430 h 882014"/>
                <a:gd name="connsiteX82" fmla="*/ 503015 w 828865"/>
                <a:gd name="connsiteY82" fmla="*/ 790194 h 882014"/>
                <a:gd name="connsiteX83" fmla="*/ 456533 w 828865"/>
                <a:gd name="connsiteY83" fmla="*/ 733901 h 882014"/>
                <a:gd name="connsiteX84" fmla="*/ 356616 w 828865"/>
                <a:gd name="connsiteY84" fmla="*/ 826580 h 882014"/>
                <a:gd name="connsiteX85" fmla="*/ 402336 w 828865"/>
                <a:gd name="connsiteY85" fmla="*/ 882015 h 882014"/>
                <a:gd name="connsiteX86" fmla="*/ 828865 w 828865"/>
                <a:gd name="connsiteY86" fmla="*/ 782288 h 882014"/>
                <a:gd name="connsiteX87" fmla="*/ 746950 w 828865"/>
                <a:gd name="connsiteY87" fmla="*/ 754475 h 882014"/>
                <a:gd name="connsiteX88" fmla="*/ 714756 w 828865"/>
                <a:gd name="connsiteY88" fmla="*/ 782479 h 882014"/>
                <a:gd name="connsiteX89" fmla="*/ 733425 w 828865"/>
                <a:gd name="connsiteY89" fmla="*/ 867632 h 882014"/>
                <a:gd name="connsiteX90" fmla="*/ 715708 w 828865"/>
                <a:gd name="connsiteY90" fmla="*/ 805624 h 882014"/>
                <a:gd name="connsiteX91" fmla="*/ 777716 w 828865"/>
                <a:gd name="connsiteY91" fmla="*/ 822293 h 882014"/>
                <a:gd name="connsiteX92" fmla="*/ 766572 w 828865"/>
                <a:gd name="connsiteY92" fmla="*/ 761428 h 882014"/>
                <a:gd name="connsiteX93" fmla="*/ 828865 w 828865"/>
                <a:gd name="connsiteY93" fmla="*/ 782288 h 882014"/>
                <a:gd name="connsiteX94" fmla="*/ 417290 w 828865"/>
                <a:gd name="connsiteY94" fmla="*/ 498634 h 882014"/>
                <a:gd name="connsiteX95" fmla="*/ 397954 w 828865"/>
                <a:gd name="connsiteY95" fmla="*/ 396907 h 882014"/>
                <a:gd name="connsiteX96" fmla="*/ 461867 w 828865"/>
                <a:gd name="connsiteY96" fmla="*/ 376047 h 882014"/>
                <a:gd name="connsiteX97" fmla="*/ 518732 w 828865"/>
                <a:gd name="connsiteY97" fmla="*/ 424148 h 882014"/>
                <a:gd name="connsiteX98" fmla="*/ 444627 w 828865"/>
                <a:gd name="connsiteY98" fmla="*/ 357092 h 882014"/>
                <a:gd name="connsiteX99" fmla="*/ 365474 w 828865"/>
                <a:gd name="connsiteY99" fmla="*/ 418719 h 882014"/>
                <a:gd name="connsiteX100" fmla="*/ 417290 w 828865"/>
                <a:gd name="connsiteY100" fmla="*/ 498634 h 882014"/>
                <a:gd name="connsiteX101" fmla="*/ 395669 w 828865"/>
                <a:gd name="connsiteY101" fmla="*/ 265748 h 882014"/>
                <a:gd name="connsiteX102" fmla="*/ 383762 w 828865"/>
                <a:gd name="connsiteY102" fmla="*/ 252413 h 882014"/>
                <a:gd name="connsiteX103" fmla="*/ 313658 w 828865"/>
                <a:gd name="connsiteY103" fmla="*/ 311944 h 882014"/>
                <a:gd name="connsiteX104" fmla="*/ 328136 w 828865"/>
                <a:gd name="connsiteY104" fmla="*/ 399479 h 882014"/>
                <a:gd name="connsiteX105" fmla="*/ 323564 w 828865"/>
                <a:gd name="connsiteY105" fmla="*/ 383096 h 882014"/>
                <a:gd name="connsiteX106" fmla="*/ 328803 w 828865"/>
                <a:gd name="connsiteY106" fmla="*/ 322517 h 882014"/>
                <a:gd name="connsiteX107" fmla="*/ 395669 w 828865"/>
                <a:gd name="connsiteY107" fmla="*/ 265748 h 882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828865" h="882014">
                  <a:moveTo>
                    <a:pt x="219551" y="284417"/>
                  </a:moveTo>
                  <a:cubicBezTo>
                    <a:pt x="228410" y="296894"/>
                    <a:pt x="234029" y="313468"/>
                    <a:pt x="255461" y="314992"/>
                  </a:cubicBezTo>
                  <a:cubicBezTo>
                    <a:pt x="254413" y="294513"/>
                    <a:pt x="239077" y="287750"/>
                    <a:pt x="230124" y="276701"/>
                  </a:cubicBezTo>
                  <a:cubicBezTo>
                    <a:pt x="228219" y="240030"/>
                    <a:pt x="241459" y="226504"/>
                    <a:pt x="276511" y="246602"/>
                  </a:cubicBezTo>
                  <a:cubicBezTo>
                    <a:pt x="282131" y="254317"/>
                    <a:pt x="285655" y="270700"/>
                    <a:pt x="298228" y="260033"/>
                  </a:cubicBezTo>
                  <a:cubicBezTo>
                    <a:pt x="305181" y="254127"/>
                    <a:pt x="292798" y="245173"/>
                    <a:pt x="286798" y="238792"/>
                  </a:cubicBezTo>
                  <a:cubicBezTo>
                    <a:pt x="276035" y="226028"/>
                    <a:pt x="275368" y="216122"/>
                    <a:pt x="289369" y="202978"/>
                  </a:cubicBezTo>
                  <a:cubicBezTo>
                    <a:pt x="322993" y="171355"/>
                    <a:pt x="326517" y="235553"/>
                    <a:pt x="353854" y="222218"/>
                  </a:cubicBezTo>
                  <a:cubicBezTo>
                    <a:pt x="313944" y="157353"/>
                    <a:pt x="313944" y="157353"/>
                    <a:pt x="260318" y="203930"/>
                  </a:cubicBezTo>
                  <a:cubicBezTo>
                    <a:pt x="245936" y="216408"/>
                    <a:pt x="232315" y="229838"/>
                    <a:pt x="216979" y="240887"/>
                  </a:cubicBezTo>
                  <a:cubicBezTo>
                    <a:pt x="193357" y="257842"/>
                    <a:pt x="200882" y="271082"/>
                    <a:pt x="219551" y="284417"/>
                  </a:cubicBezTo>
                  <a:close/>
                  <a:moveTo>
                    <a:pt x="155257" y="596551"/>
                  </a:moveTo>
                  <a:lnTo>
                    <a:pt x="154877" y="596170"/>
                  </a:lnTo>
                  <a:cubicBezTo>
                    <a:pt x="188404" y="626269"/>
                    <a:pt x="226981" y="623030"/>
                    <a:pt x="259080" y="587216"/>
                  </a:cubicBezTo>
                  <a:cubicBezTo>
                    <a:pt x="287655" y="555403"/>
                    <a:pt x="285940" y="514445"/>
                    <a:pt x="254889" y="486918"/>
                  </a:cubicBezTo>
                  <a:cubicBezTo>
                    <a:pt x="224028" y="459581"/>
                    <a:pt x="176784" y="465677"/>
                    <a:pt x="146209" y="501015"/>
                  </a:cubicBezTo>
                  <a:cubicBezTo>
                    <a:pt x="117539" y="534067"/>
                    <a:pt x="120586" y="565404"/>
                    <a:pt x="155257" y="596551"/>
                  </a:cubicBezTo>
                  <a:close/>
                  <a:moveTo>
                    <a:pt x="626269" y="619411"/>
                  </a:moveTo>
                  <a:cubicBezTo>
                    <a:pt x="628460" y="621792"/>
                    <a:pt x="630650" y="624173"/>
                    <a:pt x="632746" y="626459"/>
                  </a:cubicBezTo>
                  <a:cubicBezTo>
                    <a:pt x="619696" y="657320"/>
                    <a:pt x="606742" y="688086"/>
                    <a:pt x="591026" y="725424"/>
                  </a:cubicBezTo>
                  <a:cubicBezTo>
                    <a:pt x="630936" y="715709"/>
                    <a:pt x="663797" y="707707"/>
                    <a:pt x="696563" y="699707"/>
                  </a:cubicBezTo>
                  <a:cubicBezTo>
                    <a:pt x="698278" y="701802"/>
                    <a:pt x="700087" y="703898"/>
                    <a:pt x="701992" y="705898"/>
                  </a:cubicBezTo>
                  <a:cubicBezTo>
                    <a:pt x="682466" y="729710"/>
                    <a:pt x="648557" y="740759"/>
                    <a:pt x="641318" y="775907"/>
                  </a:cubicBezTo>
                  <a:cubicBezTo>
                    <a:pt x="677608" y="751332"/>
                    <a:pt x="710374" y="723233"/>
                    <a:pt x="743331" y="695230"/>
                  </a:cubicBezTo>
                  <a:cubicBezTo>
                    <a:pt x="749903" y="689610"/>
                    <a:pt x="755237" y="682085"/>
                    <a:pt x="748094" y="675799"/>
                  </a:cubicBezTo>
                  <a:cubicBezTo>
                    <a:pt x="743331" y="671608"/>
                    <a:pt x="733139" y="670465"/>
                    <a:pt x="726377" y="672179"/>
                  </a:cubicBezTo>
                  <a:cubicBezTo>
                    <a:pt x="695896" y="679704"/>
                    <a:pt x="665702" y="688657"/>
                    <a:pt x="635413" y="697135"/>
                  </a:cubicBezTo>
                  <a:cubicBezTo>
                    <a:pt x="632270" y="693706"/>
                    <a:pt x="629221" y="690372"/>
                    <a:pt x="626078" y="686943"/>
                  </a:cubicBezTo>
                  <a:cubicBezTo>
                    <a:pt x="639223" y="658463"/>
                    <a:pt x="652272" y="630079"/>
                    <a:pt x="665416" y="601694"/>
                  </a:cubicBezTo>
                  <a:cubicBezTo>
                    <a:pt x="668845" y="594360"/>
                    <a:pt x="671417" y="587026"/>
                    <a:pt x="665512" y="579882"/>
                  </a:cubicBezTo>
                  <a:cubicBezTo>
                    <a:pt x="659035" y="572167"/>
                    <a:pt x="651510" y="573881"/>
                    <a:pt x="645224" y="579596"/>
                  </a:cubicBezTo>
                  <a:cubicBezTo>
                    <a:pt x="612934" y="608838"/>
                    <a:pt x="575310" y="632651"/>
                    <a:pt x="540925" y="678466"/>
                  </a:cubicBezTo>
                  <a:cubicBezTo>
                    <a:pt x="583692" y="663416"/>
                    <a:pt x="601408" y="636365"/>
                    <a:pt x="626269" y="619411"/>
                  </a:cubicBezTo>
                  <a:close/>
                  <a:moveTo>
                    <a:pt x="291846" y="635889"/>
                  </a:moveTo>
                  <a:cubicBezTo>
                    <a:pt x="294703" y="639318"/>
                    <a:pt x="297561" y="642652"/>
                    <a:pt x="300419" y="646081"/>
                  </a:cubicBezTo>
                  <a:cubicBezTo>
                    <a:pt x="294227" y="674751"/>
                    <a:pt x="271272" y="697516"/>
                    <a:pt x="269557" y="729615"/>
                  </a:cubicBezTo>
                  <a:cubicBezTo>
                    <a:pt x="306705" y="732568"/>
                    <a:pt x="336423" y="706660"/>
                    <a:pt x="373856" y="710660"/>
                  </a:cubicBezTo>
                  <a:cubicBezTo>
                    <a:pt x="357283" y="739807"/>
                    <a:pt x="320326" y="749236"/>
                    <a:pt x="305467" y="790765"/>
                  </a:cubicBezTo>
                  <a:cubicBezTo>
                    <a:pt x="350139" y="765715"/>
                    <a:pt x="377476" y="735330"/>
                    <a:pt x="408432" y="709803"/>
                  </a:cubicBezTo>
                  <a:cubicBezTo>
                    <a:pt x="416147" y="703516"/>
                    <a:pt x="430435" y="697706"/>
                    <a:pt x="421100" y="683895"/>
                  </a:cubicBezTo>
                  <a:cubicBezTo>
                    <a:pt x="414719" y="674465"/>
                    <a:pt x="403860" y="678847"/>
                    <a:pt x="394811" y="681323"/>
                  </a:cubicBezTo>
                  <a:cubicBezTo>
                    <a:pt x="362712" y="689991"/>
                    <a:pt x="330708" y="698945"/>
                    <a:pt x="291179" y="709898"/>
                  </a:cubicBezTo>
                  <a:cubicBezTo>
                    <a:pt x="309467" y="671227"/>
                    <a:pt x="323374" y="641128"/>
                    <a:pt x="337852" y="611410"/>
                  </a:cubicBezTo>
                  <a:cubicBezTo>
                    <a:pt x="342328" y="602266"/>
                    <a:pt x="345662" y="593598"/>
                    <a:pt x="336518" y="585978"/>
                  </a:cubicBezTo>
                  <a:cubicBezTo>
                    <a:pt x="333661" y="583597"/>
                    <a:pt x="326707" y="581882"/>
                    <a:pt x="324612" y="583597"/>
                  </a:cubicBezTo>
                  <a:cubicBezTo>
                    <a:pt x="288893" y="613124"/>
                    <a:pt x="253556" y="643223"/>
                    <a:pt x="218218" y="673227"/>
                  </a:cubicBezTo>
                  <a:cubicBezTo>
                    <a:pt x="221837" y="677037"/>
                    <a:pt x="225361" y="680847"/>
                    <a:pt x="228981" y="684657"/>
                  </a:cubicBezTo>
                  <a:cubicBezTo>
                    <a:pt x="250031" y="668369"/>
                    <a:pt x="270891" y="652177"/>
                    <a:pt x="291846" y="635889"/>
                  </a:cubicBezTo>
                  <a:close/>
                  <a:moveTo>
                    <a:pt x="188214" y="165354"/>
                  </a:moveTo>
                  <a:cubicBezTo>
                    <a:pt x="185452" y="161925"/>
                    <a:pt x="182785" y="158591"/>
                    <a:pt x="180023" y="155162"/>
                  </a:cubicBezTo>
                  <a:cubicBezTo>
                    <a:pt x="194405" y="132588"/>
                    <a:pt x="209169" y="110109"/>
                    <a:pt x="223075" y="87249"/>
                  </a:cubicBezTo>
                  <a:cubicBezTo>
                    <a:pt x="226028" y="82391"/>
                    <a:pt x="229076" y="74295"/>
                    <a:pt x="226981" y="70390"/>
                  </a:cubicBezTo>
                  <a:cubicBezTo>
                    <a:pt x="222694" y="62294"/>
                    <a:pt x="214503" y="63913"/>
                    <a:pt x="206502" y="67627"/>
                  </a:cubicBezTo>
                  <a:cubicBezTo>
                    <a:pt x="178594" y="80296"/>
                    <a:pt x="150400" y="92392"/>
                    <a:pt x="114586" y="108013"/>
                  </a:cubicBezTo>
                  <a:cubicBezTo>
                    <a:pt x="131445" y="64484"/>
                    <a:pt x="163354" y="39052"/>
                    <a:pt x="166497" y="0"/>
                  </a:cubicBezTo>
                  <a:cubicBezTo>
                    <a:pt x="135922" y="34195"/>
                    <a:pt x="111633" y="71723"/>
                    <a:pt x="87154" y="109252"/>
                  </a:cubicBezTo>
                  <a:cubicBezTo>
                    <a:pt x="82677" y="116110"/>
                    <a:pt x="78962" y="122777"/>
                    <a:pt x="85439" y="130397"/>
                  </a:cubicBezTo>
                  <a:cubicBezTo>
                    <a:pt x="92107" y="138303"/>
                    <a:pt x="99060" y="134207"/>
                    <a:pt x="106585" y="131731"/>
                  </a:cubicBezTo>
                  <a:cubicBezTo>
                    <a:pt x="132683" y="123158"/>
                    <a:pt x="154877" y="103442"/>
                    <a:pt x="190976" y="100775"/>
                  </a:cubicBezTo>
                  <a:cubicBezTo>
                    <a:pt x="173165" y="129064"/>
                    <a:pt x="159067" y="151448"/>
                    <a:pt x="145161" y="173831"/>
                  </a:cubicBezTo>
                  <a:cubicBezTo>
                    <a:pt x="141065" y="180404"/>
                    <a:pt x="135350" y="187166"/>
                    <a:pt x="141923" y="194977"/>
                  </a:cubicBezTo>
                  <a:cubicBezTo>
                    <a:pt x="148019" y="202311"/>
                    <a:pt x="156019" y="200596"/>
                    <a:pt x="163449" y="197263"/>
                  </a:cubicBezTo>
                  <a:cubicBezTo>
                    <a:pt x="204216" y="178689"/>
                    <a:pt x="244888" y="159829"/>
                    <a:pt x="285560" y="141065"/>
                  </a:cubicBezTo>
                  <a:cubicBezTo>
                    <a:pt x="283750" y="136779"/>
                    <a:pt x="281940" y="132588"/>
                    <a:pt x="280225" y="128302"/>
                  </a:cubicBezTo>
                  <a:cubicBezTo>
                    <a:pt x="246602" y="131921"/>
                    <a:pt x="220027" y="156400"/>
                    <a:pt x="188214" y="165354"/>
                  </a:cubicBezTo>
                  <a:close/>
                  <a:moveTo>
                    <a:pt x="523970" y="608933"/>
                  </a:moveTo>
                  <a:cubicBezTo>
                    <a:pt x="567119" y="608933"/>
                    <a:pt x="607409" y="569214"/>
                    <a:pt x="606171" y="527971"/>
                  </a:cubicBezTo>
                  <a:cubicBezTo>
                    <a:pt x="605028" y="489871"/>
                    <a:pt x="573500" y="460534"/>
                    <a:pt x="534924" y="461486"/>
                  </a:cubicBezTo>
                  <a:cubicBezTo>
                    <a:pt x="493776" y="462534"/>
                    <a:pt x="454819" y="500444"/>
                    <a:pt x="454533" y="539686"/>
                  </a:cubicBezTo>
                  <a:cubicBezTo>
                    <a:pt x="454247" y="576167"/>
                    <a:pt x="487013" y="608933"/>
                    <a:pt x="523970" y="608933"/>
                  </a:cubicBezTo>
                  <a:close/>
                  <a:moveTo>
                    <a:pt x="66770" y="518065"/>
                  </a:moveTo>
                  <a:cubicBezTo>
                    <a:pt x="113919" y="477488"/>
                    <a:pt x="150495" y="445961"/>
                    <a:pt x="191452" y="410623"/>
                  </a:cubicBezTo>
                  <a:cubicBezTo>
                    <a:pt x="154019" y="397097"/>
                    <a:pt x="148209" y="454819"/>
                    <a:pt x="109823" y="423101"/>
                  </a:cubicBezTo>
                  <a:cubicBezTo>
                    <a:pt x="60674" y="382524"/>
                    <a:pt x="110395" y="363284"/>
                    <a:pt x="125635" y="335756"/>
                  </a:cubicBezTo>
                  <a:cubicBezTo>
                    <a:pt x="122015" y="333470"/>
                    <a:pt x="118491" y="331280"/>
                    <a:pt x="114871" y="328994"/>
                  </a:cubicBezTo>
                  <a:cubicBezTo>
                    <a:pt x="77819" y="360617"/>
                    <a:pt x="40862" y="392240"/>
                    <a:pt x="0" y="427196"/>
                  </a:cubicBezTo>
                  <a:cubicBezTo>
                    <a:pt x="38005" y="444627"/>
                    <a:pt x="46196" y="374142"/>
                    <a:pt x="88773" y="417481"/>
                  </a:cubicBezTo>
                  <a:cubicBezTo>
                    <a:pt x="134683" y="464058"/>
                    <a:pt x="72390" y="474155"/>
                    <a:pt x="66770" y="518065"/>
                  </a:cubicBezTo>
                  <a:close/>
                  <a:moveTo>
                    <a:pt x="402336" y="882015"/>
                  </a:moveTo>
                  <a:cubicBezTo>
                    <a:pt x="417766" y="852678"/>
                    <a:pt x="355092" y="847630"/>
                    <a:pt x="387953" y="813626"/>
                  </a:cubicBezTo>
                  <a:cubicBezTo>
                    <a:pt x="421005" y="779336"/>
                    <a:pt x="427673" y="834104"/>
                    <a:pt x="450056" y="830770"/>
                  </a:cubicBezTo>
                  <a:cubicBezTo>
                    <a:pt x="460439" y="806672"/>
                    <a:pt x="409194" y="797909"/>
                    <a:pt x="440150" y="769430"/>
                  </a:cubicBezTo>
                  <a:cubicBezTo>
                    <a:pt x="476345" y="736187"/>
                    <a:pt x="477107" y="798671"/>
                    <a:pt x="503015" y="790194"/>
                  </a:cubicBezTo>
                  <a:cubicBezTo>
                    <a:pt x="487299" y="754570"/>
                    <a:pt x="464725" y="727234"/>
                    <a:pt x="456533" y="733901"/>
                  </a:cubicBezTo>
                  <a:cubicBezTo>
                    <a:pt x="421100" y="762667"/>
                    <a:pt x="382619" y="790289"/>
                    <a:pt x="356616" y="826580"/>
                  </a:cubicBezTo>
                  <a:cubicBezTo>
                    <a:pt x="347472" y="839153"/>
                    <a:pt x="380619" y="866775"/>
                    <a:pt x="402336" y="882015"/>
                  </a:cubicBezTo>
                  <a:close/>
                  <a:moveTo>
                    <a:pt x="828865" y="782288"/>
                  </a:moveTo>
                  <a:cubicBezTo>
                    <a:pt x="806672" y="719042"/>
                    <a:pt x="792861" y="714375"/>
                    <a:pt x="746950" y="754475"/>
                  </a:cubicBezTo>
                  <a:cubicBezTo>
                    <a:pt x="736282" y="763810"/>
                    <a:pt x="725615" y="773240"/>
                    <a:pt x="714756" y="782479"/>
                  </a:cubicBezTo>
                  <a:cubicBezTo>
                    <a:pt x="670370" y="820103"/>
                    <a:pt x="676180" y="846296"/>
                    <a:pt x="733425" y="867632"/>
                  </a:cubicBezTo>
                  <a:cubicBezTo>
                    <a:pt x="738949" y="844010"/>
                    <a:pt x="686657" y="838581"/>
                    <a:pt x="715708" y="805624"/>
                  </a:cubicBezTo>
                  <a:cubicBezTo>
                    <a:pt x="747332" y="769811"/>
                    <a:pt x="755618" y="827341"/>
                    <a:pt x="777716" y="822293"/>
                  </a:cubicBezTo>
                  <a:cubicBezTo>
                    <a:pt x="787908" y="797338"/>
                    <a:pt x="734758" y="790670"/>
                    <a:pt x="766572" y="761428"/>
                  </a:cubicBezTo>
                  <a:cubicBezTo>
                    <a:pt x="802672" y="727996"/>
                    <a:pt x="804482" y="786479"/>
                    <a:pt x="828865" y="782288"/>
                  </a:cubicBezTo>
                  <a:close/>
                  <a:moveTo>
                    <a:pt x="417290" y="498634"/>
                  </a:moveTo>
                  <a:cubicBezTo>
                    <a:pt x="377190" y="449770"/>
                    <a:pt x="371189" y="424910"/>
                    <a:pt x="397954" y="396907"/>
                  </a:cubicBezTo>
                  <a:cubicBezTo>
                    <a:pt x="415099" y="379000"/>
                    <a:pt x="435483" y="369665"/>
                    <a:pt x="461867" y="376047"/>
                  </a:cubicBezTo>
                  <a:cubicBezTo>
                    <a:pt x="485870" y="381857"/>
                    <a:pt x="492061" y="408337"/>
                    <a:pt x="518732" y="424148"/>
                  </a:cubicBezTo>
                  <a:cubicBezTo>
                    <a:pt x="506540" y="378047"/>
                    <a:pt x="483679" y="356807"/>
                    <a:pt x="444627" y="357092"/>
                  </a:cubicBezTo>
                  <a:cubicBezTo>
                    <a:pt x="403479" y="357378"/>
                    <a:pt x="374428" y="379286"/>
                    <a:pt x="365474" y="418719"/>
                  </a:cubicBezTo>
                  <a:cubicBezTo>
                    <a:pt x="356235" y="459391"/>
                    <a:pt x="377190" y="486537"/>
                    <a:pt x="417290" y="498634"/>
                  </a:cubicBezTo>
                  <a:close/>
                  <a:moveTo>
                    <a:pt x="395669" y="265748"/>
                  </a:moveTo>
                  <a:cubicBezTo>
                    <a:pt x="391668" y="261271"/>
                    <a:pt x="387763" y="256889"/>
                    <a:pt x="383762" y="252413"/>
                  </a:cubicBezTo>
                  <a:cubicBezTo>
                    <a:pt x="360331" y="272225"/>
                    <a:pt x="336804" y="291846"/>
                    <a:pt x="313658" y="311944"/>
                  </a:cubicBezTo>
                  <a:cubicBezTo>
                    <a:pt x="266510" y="352711"/>
                    <a:pt x="269272" y="369094"/>
                    <a:pt x="328136" y="399479"/>
                  </a:cubicBezTo>
                  <a:cubicBezTo>
                    <a:pt x="331756" y="392525"/>
                    <a:pt x="328612" y="386906"/>
                    <a:pt x="323564" y="383096"/>
                  </a:cubicBezTo>
                  <a:cubicBezTo>
                    <a:pt x="293179" y="359950"/>
                    <a:pt x="300895" y="342043"/>
                    <a:pt x="328803" y="322517"/>
                  </a:cubicBezTo>
                  <a:cubicBezTo>
                    <a:pt x="352520" y="305657"/>
                    <a:pt x="373475" y="284798"/>
                    <a:pt x="395669" y="265748"/>
                  </a:cubicBez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="" xmlns:a16="http://schemas.microsoft.com/office/drawing/2014/main" id="{633CC710-5452-4DCD-9626-F1C6D44A128A}"/>
                </a:ext>
              </a:extLst>
            </p:cNvPr>
            <p:cNvSpPr/>
            <p:nvPr/>
          </p:nvSpPr>
          <p:spPr>
            <a:xfrm>
              <a:off x="8200813" y="1929063"/>
              <a:ext cx="254012" cy="257108"/>
            </a:xfrm>
            <a:custGeom>
              <a:avLst/>
              <a:gdLst>
                <a:gd name="connsiteX0" fmla="*/ 0 w 84203"/>
                <a:gd name="connsiteY0" fmla="*/ 33933 h 85229"/>
                <a:gd name="connsiteX1" fmla="*/ 57150 w 84203"/>
                <a:gd name="connsiteY1" fmla="*/ 3262 h 85229"/>
                <a:gd name="connsiteX2" fmla="*/ 83058 w 84203"/>
                <a:gd name="connsiteY2" fmla="*/ 48220 h 85229"/>
                <a:gd name="connsiteX3" fmla="*/ 27623 w 84203"/>
                <a:gd name="connsiteY3" fmla="*/ 82605 h 85229"/>
                <a:gd name="connsiteX4" fmla="*/ 45815 w 84203"/>
                <a:gd name="connsiteY4" fmla="*/ 68604 h 85229"/>
                <a:gd name="connsiteX5" fmla="*/ 59817 w 84203"/>
                <a:gd name="connsiteY5" fmla="*/ 30504 h 85229"/>
                <a:gd name="connsiteX6" fmla="*/ 16097 w 84203"/>
                <a:gd name="connsiteY6" fmla="*/ 24979 h 85229"/>
                <a:gd name="connsiteX7" fmla="*/ 0 w 84203"/>
                <a:gd name="connsiteY7" fmla="*/ 33933 h 85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03" h="85229">
                  <a:moveTo>
                    <a:pt x="0" y="33933"/>
                  </a:moveTo>
                  <a:cubicBezTo>
                    <a:pt x="6763" y="976"/>
                    <a:pt x="30290" y="-4834"/>
                    <a:pt x="57150" y="3262"/>
                  </a:cubicBezTo>
                  <a:cubicBezTo>
                    <a:pt x="76962" y="9168"/>
                    <a:pt x="87916" y="27265"/>
                    <a:pt x="83058" y="48220"/>
                  </a:cubicBezTo>
                  <a:cubicBezTo>
                    <a:pt x="76486" y="76605"/>
                    <a:pt x="58769" y="91654"/>
                    <a:pt x="27623" y="82605"/>
                  </a:cubicBezTo>
                  <a:cubicBezTo>
                    <a:pt x="33719" y="77938"/>
                    <a:pt x="39719" y="73271"/>
                    <a:pt x="45815" y="68604"/>
                  </a:cubicBezTo>
                  <a:cubicBezTo>
                    <a:pt x="58579" y="58793"/>
                    <a:pt x="70675" y="47934"/>
                    <a:pt x="59817" y="30504"/>
                  </a:cubicBezTo>
                  <a:cubicBezTo>
                    <a:pt x="48196" y="11930"/>
                    <a:pt x="32194" y="14978"/>
                    <a:pt x="16097" y="24979"/>
                  </a:cubicBezTo>
                  <a:cubicBezTo>
                    <a:pt x="10858" y="28218"/>
                    <a:pt x="5334" y="30980"/>
                    <a:pt x="0" y="33933"/>
                  </a:cubicBez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="" xmlns:a16="http://schemas.microsoft.com/office/drawing/2014/main" id="{C689759A-DD39-4780-8B43-302CD189CE84}"/>
                </a:ext>
              </a:extLst>
            </p:cNvPr>
            <p:cNvSpPr/>
            <p:nvPr/>
          </p:nvSpPr>
          <p:spPr>
            <a:xfrm>
              <a:off x="8237019" y="1762476"/>
              <a:ext cx="449396" cy="449393"/>
            </a:xfrm>
            <a:custGeom>
              <a:avLst/>
              <a:gdLst>
                <a:gd name="connsiteX0" fmla="*/ 224695 w 449396"/>
                <a:gd name="connsiteY0" fmla="*/ 92810 h 449393"/>
                <a:gd name="connsiteX1" fmla="*/ 92807 w 449396"/>
                <a:gd name="connsiteY1" fmla="*/ 224698 h 449393"/>
                <a:gd name="connsiteX2" fmla="*/ 224695 w 449396"/>
                <a:gd name="connsiteY2" fmla="*/ 356582 h 449393"/>
                <a:gd name="connsiteX3" fmla="*/ 356582 w 449396"/>
                <a:gd name="connsiteY3" fmla="*/ 224698 h 449393"/>
                <a:gd name="connsiteX4" fmla="*/ 224695 w 449396"/>
                <a:gd name="connsiteY4" fmla="*/ 92810 h 449393"/>
                <a:gd name="connsiteX5" fmla="*/ 224700 w 449396"/>
                <a:gd name="connsiteY5" fmla="*/ 0 h 449393"/>
                <a:gd name="connsiteX6" fmla="*/ 449396 w 449396"/>
                <a:gd name="connsiteY6" fmla="*/ 224698 h 449393"/>
                <a:gd name="connsiteX7" fmla="*/ 224700 w 449396"/>
                <a:gd name="connsiteY7" fmla="*/ 449393 h 449393"/>
                <a:gd name="connsiteX8" fmla="*/ 0 w 449396"/>
                <a:gd name="connsiteY8" fmla="*/ 224698 h 449393"/>
                <a:gd name="connsiteX9" fmla="*/ 224700 w 449396"/>
                <a:gd name="connsiteY9" fmla="*/ 0 h 44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9396" h="449393">
                  <a:moveTo>
                    <a:pt x="224695" y="92810"/>
                  </a:moveTo>
                  <a:cubicBezTo>
                    <a:pt x="151855" y="92810"/>
                    <a:pt x="92807" y="151858"/>
                    <a:pt x="92807" y="224698"/>
                  </a:cubicBezTo>
                  <a:cubicBezTo>
                    <a:pt x="92807" y="297534"/>
                    <a:pt x="151855" y="356582"/>
                    <a:pt x="224695" y="356582"/>
                  </a:cubicBezTo>
                  <a:cubicBezTo>
                    <a:pt x="297531" y="356582"/>
                    <a:pt x="356582" y="297537"/>
                    <a:pt x="356582" y="224698"/>
                  </a:cubicBezTo>
                  <a:cubicBezTo>
                    <a:pt x="356582" y="151858"/>
                    <a:pt x="297534" y="92810"/>
                    <a:pt x="224695" y="92810"/>
                  </a:cubicBezTo>
                  <a:close/>
                  <a:moveTo>
                    <a:pt x="224700" y="0"/>
                  </a:moveTo>
                  <a:cubicBezTo>
                    <a:pt x="348796" y="0"/>
                    <a:pt x="449396" y="100599"/>
                    <a:pt x="449396" y="224698"/>
                  </a:cubicBezTo>
                  <a:cubicBezTo>
                    <a:pt x="449396" y="348794"/>
                    <a:pt x="348796" y="449393"/>
                    <a:pt x="224700" y="449393"/>
                  </a:cubicBezTo>
                  <a:cubicBezTo>
                    <a:pt x="100600" y="449393"/>
                    <a:pt x="0" y="348794"/>
                    <a:pt x="0" y="224698"/>
                  </a:cubicBezTo>
                  <a:cubicBezTo>
                    <a:pt x="0" y="100599"/>
                    <a:pt x="100600" y="0"/>
                    <a:pt x="224700" y="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="" xmlns:a16="http://schemas.microsoft.com/office/drawing/2014/main" id="{8F861BCB-4D62-43EE-95FF-D3FCE39EDF67}"/>
                </a:ext>
              </a:extLst>
            </p:cNvPr>
            <p:cNvSpPr/>
            <p:nvPr/>
          </p:nvSpPr>
          <p:spPr>
            <a:xfrm>
              <a:off x="7019971" y="1920622"/>
              <a:ext cx="1448532" cy="1048271"/>
            </a:xfrm>
            <a:custGeom>
              <a:avLst/>
              <a:gdLst>
                <a:gd name="connsiteX0" fmla="*/ 468879 w 480177"/>
                <a:gd name="connsiteY0" fmla="*/ 47779 h 347494"/>
                <a:gd name="connsiteX1" fmla="*/ 41112 w 480177"/>
                <a:gd name="connsiteY1" fmla="*/ 342864 h 347494"/>
                <a:gd name="connsiteX2" fmla="*/ 4631 w 480177"/>
                <a:gd name="connsiteY2" fmla="*/ 336196 h 347494"/>
                <a:gd name="connsiteX3" fmla="*/ 4631 w 480177"/>
                <a:gd name="connsiteY3" fmla="*/ 336196 h 347494"/>
                <a:gd name="connsiteX4" fmla="*/ 11298 w 480177"/>
                <a:gd name="connsiteY4" fmla="*/ 299715 h 347494"/>
                <a:gd name="connsiteX5" fmla="*/ 439066 w 480177"/>
                <a:gd name="connsiteY5" fmla="*/ 4631 h 347494"/>
                <a:gd name="connsiteX6" fmla="*/ 475547 w 480177"/>
                <a:gd name="connsiteY6" fmla="*/ 11298 h 347494"/>
                <a:gd name="connsiteX7" fmla="*/ 475547 w 480177"/>
                <a:gd name="connsiteY7" fmla="*/ 11298 h 347494"/>
                <a:gd name="connsiteX8" fmla="*/ 468879 w 480177"/>
                <a:gd name="connsiteY8" fmla="*/ 47779 h 34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80177" h="347494">
                  <a:moveTo>
                    <a:pt x="468879" y="47779"/>
                  </a:moveTo>
                  <a:lnTo>
                    <a:pt x="41112" y="342864"/>
                  </a:lnTo>
                  <a:cubicBezTo>
                    <a:pt x="29205" y="351055"/>
                    <a:pt x="12918" y="348102"/>
                    <a:pt x="4631" y="336196"/>
                  </a:cubicBezTo>
                  <a:lnTo>
                    <a:pt x="4631" y="336196"/>
                  </a:lnTo>
                  <a:cubicBezTo>
                    <a:pt x="-3561" y="324290"/>
                    <a:pt x="-608" y="308002"/>
                    <a:pt x="11298" y="299715"/>
                  </a:cubicBezTo>
                  <a:lnTo>
                    <a:pt x="439066" y="4631"/>
                  </a:lnTo>
                  <a:cubicBezTo>
                    <a:pt x="450972" y="-3561"/>
                    <a:pt x="467260" y="-608"/>
                    <a:pt x="475547" y="11298"/>
                  </a:cubicBezTo>
                  <a:lnTo>
                    <a:pt x="475547" y="11298"/>
                  </a:lnTo>
                  <a:cubicBezTo>
                    <a:pt x="483738" y="23205"/>
                    <a:pt x="480786" y="39492"/>
                    <a:pt x="468879" y="47779"/>
                  </a:cubicBezTo>
                  <a:close/>
                </a:path>
              </a:pathLst>
            </a:custGeom>
            <a:solidFill>
              <a:srgbClr val="7D7D7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="" xmlns:a16="http://schemas.microsoft.com/office/drawing/2014/main" id="{F86B9422-9D3F-4600-BEDE-9D5689BEEDBC}"/>
                </a:ext>
              </a:extLst>
            </p:cNvPr>
            <p:cNvSpPr/>
            <p:nvPr/>
          </p:nvSpPr>
          <p:spPr>
            <a:xfrm>
              <a:off x="8875480" y="2200667"/>
              <a:ext cx="2500116" cy="2660449"/>
            </a:xfrm>
            <a:custGeom>
              <a:avLst/>
              <a:gdLst>
                <a:gd name="connsiteX0" fmla="*/ 1387803 w 2500116"/>
                <a:gd name="connsiteY0" fmla="*/ 2210754 h 2660449"/>
                <a:gd name="connsiteX1" fmla="*/ 1516850 w 2500116"/>
                <a:gd name="connsiteY1" fmla="*/ 2383456 h 2660449"/>
                <a:gd name="connsiteX2" fmla="*/ 1327205 w 2500116"/>
                <a:gd name="connsiteY2" fmla="*/ 2320818 h 2660449"/>
                <a:gd name="connsiteX3" fmla="*/ 1357091 w 2500116"/>
                <a:gd name="connsiteY3" fmla="*/ 2505860 h 2660449"/>
                <a:gd name="connsiteX4" fmla="*/ 1169745 w 2500116"/>
                <a:gd name="connsiteY4" fmla="*/ 2454143 h 2660449"/>
                <a:gd name="connsiteX5" fmla="*/ 1213423 w 2500116"/>
                <a:gd name="connsiteY5" fmla="*/ 2660449 h 2660449"/>
                <a:gd name="connsiteX6" fmla="*/ 1075212 w 2500116"/>
                <a:gd name="connsiteY6" fmla="*/ 2493220 h 2660449"/>
                <a:gd name="connsiteX7" fmla="*/ 1376627 w 2500116"/>
                <a:gd name="connsiteY7" fmla="*/ 2213639 h 2660449"/>
                <a:gd name="connsiteX8" fmla="*/ 1387803 w 2500116"/>
                <a:gd name="connsiteY8" fmla="*/ 2210754 h 2660449"/>
                <a:gd name="connsiteX9" fmla="*/ 2374403 w 2500116"/>
                <a:gd name="connsiteY9" fmla="*/ 2198719 h 2660449"/>
                <a:gd name="connsiteX10" fmla="*/ 2500116 w 2500116"/>
                <a:gd name="connsiteY10" fmla="*/ 2359612 h 2660449"/>
                <a:gd name="connsiteX11" fmla="*/ 2312196 w 2500116"/>
                <a:gd name="connsiteY11" fmla="*/ 2296398 h 2660449"/>
                <a:gd name="connsiteX12" fmla="*/ 2345817 w 2500116"/>
                <a:gd name="connsiteY12" fmla="*/ 2480004 h 2660449"/>
                <a:gd name="connsiteX13" fmla="*/ 2158760 w 2500116"/>
                <a:gd name="connsiteY13" fmla="*/ 2429722 h 2660449"/>
                <a:gd name="connsiteX14" fmla="*/ 2212203 w 2500116"/>
                <a:gd name="connsiteY14" fmla="*/ 2616776 h 2660449"/>
                <a:gd name="connsiteX15" fmla="*/ 2155885 w 2500116"/>
                <a:gd name="connsiteY15" fmla="*/ 2359899 h 2660449"/>
                <a:gd name="connsiteX16" fmla="*/ 2253007 w 2500116"/>
                <a:gd name="connsiteY16" fmla="*/ 2275423 h 2660449"/>
                <a:gd name="connsiteX17" fmla="*/ 2374403 w 2500116"/>
                <a:gd name="connsiteY17" fmla="*/ 2198719 h 2660449"/>
                <a:gd name="connsiteX18" fmla="*/ 995944 w 2500116"/>
                <a:gd name="connsiteY18" fmla="*/ 1759183 h 2660449"/>
                <a:gd name="connsiteX19" fmla="*/ 1014870 w 2500116"/>
                <a:gd name="connsiteY19" fmla="*/ 1767409 h 2660449"/>
                <a:gd name="connsiteX20" fmla="*/ 1018894 w 2500116"/>
                <a:gd name="connsiteY20" fmla="*/ 1844126 h 2660449"/>
                <a:gd name="connsiteX21" fmla="*/ 878101 w 2500116"/>
                <a:gd name="connsiteY21" fmla="*/ 2141235 h 2660449"/>
                <a:gd name="connsiteX22" fmla="*/ 1190720 w 2500116"/>
                <a:gd name="connsiteY22" fmla="*/ 2055033 h 2660449"/>
                <a:gd name="connsiteX23" fmla="*/ 1270028 w 2500116"/>
                <a:gd name="connsiteY23" fmla="*/ 2062792 h 2660449"/>
                <a:gd name="connsiteX24" fmla="*/ 1231810 w 2500116"/>
                <a:gd name="connsiteY24" fmla="*/ 2140948 h 2660449"/>
                <a:gd name="connsiteX25" fmla="*/ 921200 w 2500116"/>
                <a:gd name="connsiteY25" fmla="*/ 2385183 h 2660449"/>
                <a:gd name="connsiteX26" fmla="*/ 1127506 w 2500116"/>
                <a:gd name="connsiteY26" fmla="*/ 2143533 h 2660449"/>
                <a:gd name="connsiteX27" fmla="*/ 812875 w 2500116"/>
                <a:gd name="connsiteY27" fmla="*/ 2200714 h 2660449"/>
                <a:gd name="connsiteX28" fmla="*/ 905972 w 2500116"/>
                <a:gd name="connsiteY28" fmla="*/ 1948717 h 2660449"/>
                <a:gd name="connsiteX29" fmla="*/ 918615 w 2500116"/>
                <a:gd name="connsiteY29" fmla="*/ 1893838 h 2660449"/>
                <a:gd name="connsiteX30" fmla="*/ 880110 w 2500116"/>
                <a:gd name="connsiteY30" fmla="*/ 1917974 h 2660449"/>
                <a:gd name="connsiteX31" fmla="*/ 690468 w 2500116"/>
                <a:gd name="connsiteY31" fmla="*/ 2065091 h 2660449"/>
                <a:gd name="connsiteX32" fmla="*/ 658000 w 2500116"/>
                <a:gd name="connsiteY32" fmla="*/ 2030610 h 2660449"/>
                <a:gd name="connsiteX33" fmla="*/ 978954 w 2500116"/>
                <a:gd name="connsiteY33" fmla="*/ 1760224 h 2660449"/>
                <a:gd name="connsiteX34" fmla="*/ 995944 w 2500116"/>
                <a:gd name="connsiteY34" fmla="*/ 1759183 h 2660449"/>
                <a:gd name="connsiteX35" fmla="*/ 1977093 w 2500116"/>
                <a:gd name="connsiteY35" fmla="*/ 1733107 h 2660449"/>
                <a:gd name="connsiteX36" fmla="*/ 2007910 w 2500116"/>
                <a:gd name="connsiteY36" fmla="*/ 1748730 h 2660449"/>
                <a:gd name="connsiteX37" fmla="*/ 2007624 w 2500116"/>
                <a:gd name="connsiteY37" fmla="*/ 1814532 h 2660449"/>
                <a:gd name="connsiteX38" fmla="*/ 1888954 w 2500116"/>
                <a:gd name="connsiteY38" fmla="*/ 2071985 h 2660449"/>
                <a:gd name="connsiteX39" fmla="*/ 1888954 w 2500116"/>
                <a:gd name="connsiteY39" fmla="*/ 2071986 h 2660449"/>
                <a:gd name="connsiteX40" fmla="*/ 1916821 w 2500116"/>
                <a:gd name="connsiteY40" fmla="*/ 2102728 h 2660449"/>
                <a:gd name="connsiteX41" fmla="*/ 1916809 w 2500116"/>
                <a:gd name="connsiteY41" fmla="*/ 2102732 h 2660449"/>
                <a:gd name="connsiteX42" fmla="*/ 1890481 w 2500116"/>
                <a:gd name="connsiteY42" fmla="*/ 2108311 h 2660449"/>
                <a:gd name="connsiteX43" fmla="*/ 1885852 w 2500116"/>
                <a:gd name="connsiteY43" fmla="*/ 2107447 h 2660449"/>
                <a:gd name="connsiteX44" fmla="*/ 1879415 w 2500116"/>
                <a:gd name="connsiteY44" fmla="*/ 2094662 h 2660449"/>
                <a:gd name="connsiteX45" fmla="*/ 1879411 w 2500116"/>
                <a:gd name="connsiteY45" fmla="*/ 2094640 h 2660449"/>
                <a:gd name="connsiteX46" fmla="*/ 1879408 w 2500116"/>
                <a:gd name="connsiteY46" fmla="*/ 2094648 h 2660449"/>
                <a:gd name="connsiteX47" fmla="*/ 1879415 w 2500116"/>
                <a:gd name="connsiteY47" fmla="*/ 2094662 h 2660449"/>
                <a:gd name="connsiteX48" fmla="*/ 1881551 w 2500116"/>
                <a:gd name="connsiteY48" fmla="*/ 2106643 h 2660449"/>
                <a:gd name="connsiteX49" fmla="*/ 1885852 w 2500116"/>
                <a:gd name="connsiteY49" fmla="*/ 2107447 h 2660449"/>
                <a:gd name="connsiteX50" fmla="*/ 1886692 w 2500116"/>
                <a:gd name="connsiteY50" fmla="*/ 2109114 h 2660449"/>
                <a:gd name="connsiteX51" fmla="*/ 1890481 w 2500116"/>
                <a:gd name="connsiteY51" fmla="*/ 2108311 h 2660449"/>
                <a:gd name="connsiteX52" fmla="*/ 1894364 w 2500116"/>
                <a:gd name="connsiteY52" fmla="*/ 2109036 h 2660449"/>
                <a:gd name="connsiteX53" fmla="*/ 1916809 w 2500116"/>
                <a:gd name="connsiteY53" fmla="*/ 2102732 h 2660449"/>
                <a:gd name="connsiteX54" fmla="*/ 1916825 w 2500116"/>
                <a:gd name="connsiteY54" fmla="*/ 2102728 h 2660449"/>
                <a:gd name="connsiteX55" fmla="*/ 2191233 w 2500116"/>
                <a:gd name="connsiteY55" fmla="*/ 2027448 h 2660449"/>
                <a:gd name="connsiteX56" fmla="*/ 2256746 w 2500116"/>
                <a:gd name="connsiteY56" fmla="*/ 2038365 h 2660449"/>
                <a:gd name="connsiteX57" fmla="*/ 2242377 w 2500116"/>
                <a:gd name="connsiteY57" fmla="*/ 2096982 h 2660449"/>
                <a:gd name="connsiteX58" fmla="*/ 1934638 w 2500116"/>
                <a:gd name="connsiteY58" fmla="*/ 2340356 h 2660449"/>
                <a:gd name="connsiteX59" fmla="*/ 2067295 w 2500116"/>
                <a:gd name="connsiteY59" fmla="*/ 2177437 h 2660449"/>
                <a:gd name="connsiteX60" fmla="*/ 2117671 w 2500116"/>
                <a:gd name="connsiteY60" fmla="*/ 2129166 h 2660449"/>
                <a:gd name="connsiteX61" fmla="*/ 2101294 w 2500116"/>
                <a:gd name="connsiteY61" fmla="*/ 2110489 h 2660449"/>
                <a:gd name="connsiteX62" fmla="*/ 2120726 w 2500116"/>
                <a:gd name="connsiteY62" fmla="*/ 2093356 h 2660449"/>
                <a:gd name="connsiteX63" fmla="*/ 2145544 w 2500116"/>
                <a:gd name="connsiteY63" fmla="*/ 2101007 h 2660449"/>
                <a:gd name="connsiteX64" fmla="*/ 2145545 w 2500116"/>
                <a:gd name="connsiteY64" fmla="*/ 2101006 h 2660449"/>
                <a:gd name="connsiteX65" fmla="*/ 2101294 w 2500116"/>
                <a:gd name="connsiteY65" fmla="*/ 2110487 h 2660449"/>
                <a:gd name="connsiteX66" fmla="*/ 1782924 w 2500116"/>
                <a:gd name="connsiteY66" fmla="*/ 2188069 h 2660449"/>
                <a:gd name="connsiteX67" fmla="*/ 1908780 w 2500116"/>
                <a:gd name="connsiteY67" fmla="*/ 1889526 h 2660449"/>
                <a:gd name="connsiteX68" fmla="*/ 1919697 w 2500116"/>
                <a:gd name="connsiteY68" fmla="*/ 1860506 h 2660449"/>
                <a:gd name="connsiteX69" fmla="*/ 1889241 w 2500116"/>
                <a:gd name="connsiteY69" fmla="*/ 1867975 h 2660449"/>
                <a:gd name="connsiteX70" fmla="*/ 1632073 w 2500116"/>
                <a:gd name="connsiteY70" fmla="*/ 2046124 h 2660449"/>
                <a:gd name="connsiteX71" fmla="*/ 1946708 w 2500116"/>
                <a:gd name="connsiteY71" fmla="*/ 1747870 h 2660449"/>
                <a:gd name="connsiteX72" fmla="*/ 1977093 w 2500116"/>
                <a:gd name="connsiteY72" fmla="*/ 1733107 h 2660449"/>
                <a:gd name="connsiteX73" fmla="*/ 623088 w 2500116"/>
                <a:gd name="connsiteY73" fmla="*/ 1484519 h 2660449"/>
                <a:gd name="connsiteX74" fmla="*/ 414194 w 2500116"/>
                <a:gd name="connsiteY74" fmla="*/ 1677897 h 2660449"/>
                <a:gd name="connsiteX75" fmla="*/ 429688 w 2500116"/>
                <a:gd name="connsiteY75" fmla="*/ 1735553 h 2660449"/>
                <a:gd name="connsiteX76" fmla="*/ 435152 w 2500116"/>
                <a:gd name="connsiteY76" fmla="*/ 1743496 h 2660449"/>
                <a:gd name="connsiteX77" fmla="*/ 460419 w 2500116"/>
                <a:gd name="connsiteY77" fmla="*/ 1780297 h 2660449"/>
                <a:gd name="connsiteX78" fmla="*/ 565621 w 2500116"/>
                <a:gd name="connsiteY78" fmla="*/ 1822714 h 2660449"/>
                <a:gd name="connsiteX79" fmla="*/ 768770 w 2500116"/>
                <a:gd name="connsiteY79" fmla="*/ 1634511 h 2660449"/>
                <a:gd name="connsiteX80" fmla="*/ 724267 w 2500116"/>
                <a:gd name="connsiteY80" fmla="*/ 1526435 h 2660449"/>
                <a:gd name="connsiteX81" fmla="*/ 724243 w 2500116"/>
                <a:gd name="connsiteY81" fmla="*/ 1526420 h 2660449"/>
                <a:gd name="connsiteX82" fmla="*/ 724229 w 2500116"/>
                <a:gd name="connsiteY82" fmla="*/ 1526399 h 2660449"/>
                <a:gd name="connsiteX83" fmla="*/ 623088 w 2500116"/>
                <a:gd name="connsiteY83" fmla="*/ 1484519 h 2660449"/>
                <a:gd name="connsiteX84" fmla="*/ 1632936 w 2500116"/>
                <a:gd name="connsiteY84" fmla="*/ 1445876 h 2660449"/>
                <a:gd name="connsiteX85" fmla="*/ 1424042 w 2500116"/>
                <a:gd name="connsiteY85" fmla="*/ 1639254 h 2660449"/>
                <a:gd name="connsiteX86" fmla="*/ 1439536 w 2500116"/>
                <a:gd name="connsiteY86" fmla="*/ 1696910 h 2660449"/>
                <a:gd name="connsiteX87" fmla="*/ 1445000 w 2500116"/>
                <a:gd name="connsiteY87" fmla="*/ 1704853 h 2660449"/>
                <a:gd name="connsiteX88" fmla="*/ 1470267 w 2500116"/>
                <a:gd name="connsiteY88" fmla="*/ 1741654 h 2660449"/>
                <a:gd name="connsiteX89" fmla="*/ 1575469 w 2500116"/>
                <a:gd name="connsiteY89" fmla="*/ 1784071 h 2660449"/>
                <a:gd name="connsiteX90" fmla="*/ 1778618 w 2500116"/>
                <a:gd name="connsiteY90" fmla="*/ 1595868 h 2660449"/>
                <a:gd name="connsiteX91" fmla="*/ 1734115 w 2500116"/>
                <a:gd name="connsiteY91" fmla="*/ 1487792 h 2660449"/>
                <a:gd name="connsiteX92" fmla="*/ 1734091 w 2500116"/>
                <a:gd name="connsiteY92" fmla="*/ 1487777 h 2660449"/>
                <a:gd name="connsiteX93" fmla="*/ 1734077 w 2500116"/>
                <a:gd name="connsiteY93" fmla="*/ 1487756 h 2660449"/>
                <a:gd name="connsiteX94" fmla="*/ 1632936 w 2500116"/>
                <a:gd name="connsiteY94" fmla="*/ 1445876 h 2660449"/>
                <a:gd name="connsiteX95" fmla="*/ 603550 w 2500116"/>
                <a:gd name="connsiteY95" fmla="*/ 1430501 h 2660449"/>
                <a:gd name="connsiteX96" fmla="*/ 818479 w 2500116"/>
                <a:gd name="connsiteY96" fmla="*/ 1631063 h 2660449"/>
                <a:gd name="connsiteX97" fmla="*/ 570505 w 2500116"/>
                <a:gd name="connsiteY97" fmla="*/ 1875297 h 2660449"/>
                <a:gd name="connsiteX98" fmla="*/ 361037 w 2500116"/>
                <a:gd name="connsiteY98" fmla="*/ 1666403 h 2660449"/>
                <a:gd name="connsiteX99" fmla="*/ 603550 w 2500116"/>
                <a:gd name="connsiteY99" fmla="*/ 1430501 h 2660449"/>
                <a:gd name="connsiteX100" fmla="*/ 1613398 w 2500116"/>
                <a:gd name="connsiteY100" fmla="*/ 1391858 h 2660449"/>
                <a:gd name="connsiteX101" fmla="*/ 1828327 w 2500116"/>
                <a:gd name="connsiteY101" fmla="*/ 1592420 h 2660449"/>
                <a:gd name="connsiteX102" fmla="*/ 1580353 w 2500116"/>
                <a:gd name="connsiteY102" fmla="*/ 1836654 h 2660449"/>
                <a:gd name="connsiteX103" fmla="*/ 1370885 w 2500116"/>
                <a:gd name="connsiteY103" fmla="*/ 1627760 h 2660449"/>
                <a:gd name="connsiteX104" fmla="*/ 1613398 w 2500116"/>
                <a:gd name="connsiteY104" fmla="*/ 1391858 h 2660449"/>
                <a:gd name="connsiteX105" fmla="*/ 1341000 w 2500116"/>
                <a:gd name="connsiteY105" fmla="*/ 1076937 h 2660449"/>
                <a:gd name="connsiteX106" fmla="*/ 1564548 w 2500116"/>
                <a:gd name="connsiteY106" fmla="*/ 1279222 h 2660449"/>
                <a:gd name="connsiteX107" fmla="*/ 1393010 w 2500116"/>
                <a:gd name="connsiteY107" fmla="*/ 1134118 h 2660449"/>
                <a:gd name="connsiteX108" fmla="*/ 1200207 w 2500116"/>
                <a:gd name="connsiteY108" fmla="*/ 1197042 h 2660449"/>
                <a:gd name="connsiteX109" fmla="*/ 1258536 w 2500116"/>
                <a:gd name="connsiteY109" fmla="*/ 1503917 h 2660449"/>
                <a:gd name="connsiteX110" fmla="*/ 1102226 w 2500116"/>
                <a:gd name="connsiteY110" fmla="*/ 1262844 h 2660449"/>
                <a:gd name="connsiteX111" fmla="*/ 1341000 w 2500116"/>
                <a:gd name="connsiteY111" fmla="*/ 1076937 h 2660449"/>
                <a:gd name="connsiteX112" fmla="*/ 346529 w 2500116"/>
                <a:gd name="connsiteY112" fmla="*/ 992174 h 2660449"/>
                <a:gd name="connsiteX113" fmla="*/ 378997 w 2500116"/>
                <a:gd name="connsiteY113" fmla="*/ 1012576 h 2660449"/>
                <a:gd name="connsiteX114" fmla="*/ 331298 w 2500116"/>
                <a:gd name="connsiteY114" fmla="*/ 1276063 h 2660449"/>
                <a:gd name="connsiteX115" fmla="*/ 577544 w 2500116"/>
                <a:gd name="connsiteY115" fmla="*/ 1238421 h 2660449"/>
                <a:gd name="connsiteX116" fmla="*/ 201135 w 2500116"/>
                <a:gd name="connsiteY116" fmla="*/ 1562536 h 2660449"/>
                <a:gd name="connsiteX117" fmla="*/ 267797 w 2500116"/>
                <a:gd name="connsiteY117" fmla="*/ 1259109 h 2660449"/>
                <a:gd name="connsiteX118" fmla="*/ 0 w 2500116"/>
                <a:gd name="connsiteY118" fmla="*/ 1288419 h 2660449"/>
                <a:gd name="connsiteX119" fmla="*/ 346529 w 2500116"/>
                <a:gd name="connsiteY119" fmla="*/ 992174 h 2660449"/>
                <a:gd name="connsiteX120" fmla="*/ 1157391 w 2500116"/>
                <a:gd name="connsiteY120" fmla="*/ 760867 h 2660449"/>
                <a:gd name="connsiteX121" fmla="*/ 1193310 w 2500116"/>
                <a:gd name="connsiteY121" fmla="*/ 801381 h 2660449"/>
                <a:gd name="connsiteX122" fmla="*/ 991312 w 2500116"/>
                <a:gd name="connsiteY122" fmla="*/ 972347 h 2660449"/>
                <a:gd name="connsiteX123" fmla="*/ 975508 w 2500116"/>
                <a:gd name="connsiteY123" fmla="*/ 1155094 h 2660449"/>
                <a:gd name="connsiteX124" fmla="*/ 989587 w 2500116"/>
                <a:gd name="connsiteY124" fmla="*/ 1204516 h 2660449"/>
                <a:gd name="connsiteX125" fmla="*/ 945912 w 2500116"/>
                <a:gd name="connsiteY125" fmla="*/ 940452 h 2660449"/>
                <a:gd name="connsiteX126" fmla="*/ 1157391 w 2500116"/>
                <a:gd name="connsiteY126" fmla="*/ 760867 h 2660449"/>
                <a:gd name="connsiteX127" fmla="*/ 923931 w 2500116"/>
                <a:gd name="connsiteY127" fmla="*/ 512730 h 2660449"/>
                <a:gd name="connsiteX128" fmla="*/ 1049644 w 2500116"/>
                <a:gd name="connsiteY128" fmla="*/ 673623 h 2660449"/>
                <a:gd name="connsiteX129" fmla="*/ 861724 w 2500116"/>
                <a:gd name="connsiteY129" fmla="*/ 610409 h 2660449"/>
                <a:gd name="connsiteX130" fmla="*/ 895345 w 2500116"/>
                <a:gd name="connsiteY130" fmla="*/ 794015 h 2660449"/>
                <a:gd name="connsiteX131" fmla="*/ 708288 w 2500116"/>
                <a:gd name="connsiteY131" fmla="*/ 743733 h 2660449"/>
                <a:gd name="connsiteX132" fmla="*/ 761731 w 2500116"/>
                <a:gd name="connsiteY132" fmla="*/ 930787 h 2660449"/>
                <a:gd name="connsiteX133" fmla="*/ 705413 w 2500116"/>
                <a:gd name="connsiteY133" fmla="*/ 673909 h 2660449"/>
                <a:gd name="connsiteX134" fmla="*/ 802535 w 2500116"/>
                <a:gd name="connsiteY134" fmla="*/ 589434 h 2660449"/>
                <a:gd name="connsiteX135" fmla="*/ 923931 w 2500116"/>
                <a:gd name="connsiteY135" fmla="*/ 512730 h 2660449"/>
                <a:gd name="connsiteX136" fmla="*/ 501691 w 2500116"/>
                <a:gd name="connsiteY136" fmla="*/ 0 h 2660449"/>
                <a:gd name="connsiteX137" fmla="*/ 345093 w 2500116"/>
                <a:gd name="connsiteY137" fmla="*/ 325838 h 2660449"/>
                <a:gd name="connsiteX138" fmla="*/ 622372 w 2500116"/>
                <a:gd name="connsiteY138" fmla="*/ 204007 h 2660449"/>
                <a:gd name="connsiteX139" fmla="*/ 684150 w 2500116"/>
                <a:gd name="connsiteY139" fmla="*/ 212342 h 2660449"/>
                <a:gd name="connsiteX140" fmla="*/ 672367 w 2500116"/>
                <a:gd name="connsiteY140" fmla="*/ 263200 h 2660449"/>
                <a:gd name="connsiteX141" fmla="*/ 542491 w 2500116"/>
                <a:gd name="connsiteY141" fmla="*/ 468070 h 2660449"/>
                <a:gd name="connsiteX142" fmla="*/ 531287 w 2500116"/>
                <a:gd name="connsiteY142" fmla="*/ 502264 h 2660449"/>
                <a:gd name="connsiteX143" fmla="*/ 567490 w 2500116"/>
                <a:gd name="connsiteY143" fmla="*/ 498529 h 2660449"/>
                <a:gd name="connsiteX144" fmla="*/ 844768 w 2500116"/>
                <a:gd name="connsiteY144" fmla="*/ 387043 h 2660449"/>
                <a:gd name="connsiteX145" fmla="*/ 860859 w 2500116"/>
                <a:gd name="connsiteY145" fmla="*/ 425544 h 2660449"/>
                <a:gd name="connsiteX146" fmla="*/ 492496 w 2500116"/>
                <a:gd name="connsiteY146" fmla="*/ 595075 h 2660449"/>
                <a:gd name="connsiteX147" fmla="*/ 427556 w 2500116"/>
                <a:gd name="connsiteY147" fmla="*/ 588178 h 2660449"/>
                <a:gd name="connsiteX148" fmla="*/ 437327 w 2500116"/>
                <a:gd name="connsiteY148" fmla="*/ 524388 h 2660449"/>
                <a:gd name="connsiteX149" fmla="*/ 575535 w 2500116"/>
                <a:gd name="connsiteY149" fmla="*/ 304000 h 2660449"/>
                <a:gd name="connsiteX150" fmla="*/ 320957 w 2500116"/>
                <a:gd name="connsiteY150" fmla="*/ 397387 h 2660449"/>
                <a:gd name="connsiteX151" fmla="*/ 257167 w 2500116"/>
                <a:gd name="connsiteY151" fmla="*/ 393363 h 2660449"/>
                <a:gd name="connsiteX152" fmla="*/ 262341 w 2500116"/>
                <a:gd name="connsiteY152" fmla="*/ 329575 h 2660449"/>
                <a:gd name="connsiteX153" fmla="*/ 501691 w 2500116"/>
                <a:gd name="connsiteY153" fmla="*/ 0 h 2660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</a:cxnLst>
              <a:rect l="l" t="t" r="r" b="b"/>
              <a:pathLst>
                <a:path w="2500116" h="2660449">
                  <a:moveTo>
                    <a:pt x="1387803" y="2210754"/>
                  </a:moveTo>
                  <a:cubicBezTo>
                    <a:pt x="1418040" y="2214533"/>
                    <a:pt x="1475364" y="2289423"/>
                    <a:pt x="1516850" y="2383456"/>
                  </a:cubicBezTo>
                  <a:cubicBezTo>
                    <a:pt x="1438695" y="2408742"/>
                    <a:pt x="1436393" y="2220535"/>
                    <a:pt x="1327205" y="2320818"/>
                  </a:cubicBezTo>
                  <a:cubicBezTo>
                    <a:pt x="1233822" y="2406443"/>
                    <a:pt x="1388697" y="2432878"/>
                    <a:pt x="1357091" y="2505860"/>
                  </a:cubicBezTo>
                  <a:cubicBezTo>
                    <a:pt x="1289567" y="2515918"/>
                    <a:pt x="1269452" y="2350698"/>
                    <a:pt x="1169745" y="2454143"/>
                  </a:cubicBezTo>
                  <a:cubicBezTo>
                    <a:pt x="1070902" y="2556721"/>
                    <a:pt x="1259970" y="2571949"/>
                    <a:pt x="1213423" y="2660449"/>
                  </a:cubicBezTo>
                  <a:cubicBezTo>
                    <a:pt x="1147911" y="2614475"/>
                    <a:pt x="1047918" y="2531146"/>
                    <a:pt x="1075212" y="2493220"/>
                  </a:cubicBezTo>
                  <a:cubicBezTo>
                    <a:pt x="1153657" y="2384032"/>
                    <a:pt x="1269738" y="2300703"/>
                    <a:pt x="1376627" y="2213639"/>
                  </a:cubicBezTo>
                  <a:cubicBezTo>
                    <a:pt x="1379716" y="2211125"/>
                    <a:pt x="1383483" y="2210214"/>
                    <a:pt x="1387803" y="2210754"/>
                  </a:cubicBezTo>
                  <a:close/>
                  <a:moveTo>
                    <a:pt x="2374403" y="2198719"/>
                  </a:moveTo>
                  <a:cubicBezTo>
                    <a:pt x="2426306" y="2190150"/>
                    <a:pt x="2458273" y="2240367"/>
                    <a:pt x="2500116" y="2359612"/>
                  </a:cubicBezTo>
                  <a:cubicBezTo>
                    <a:pt x="2426271" y="2372255"/>
                    <a:pt x="2420811" y="2195828"/>
                    <a:pt x="2312196" y="2296398"/>
                  </a:cubicBezTo>
                  <a:cubicBezTo>
                    <a:pt x="2216514" y="2384898"/>
                    <a:pt x="2376849" y="2404723"/>
                    <a:pt x="2345817" y="2480004"/>
                  </a:cubicBezTo>
                  <a:cubicBezTo>
                    <a:pt x="2279155" y="2495235"/>
                    <a:pt x="2254156" y="2321684"/>
                    <a:pt x="2158760" y="2429722"/>
                  </a:cubicBezTo>
                  <a:cubicBezTo>
                    <a:pt x="2071124" y="2529139"/>
                    <a:pt x="2228870" y="2545517"/>
                    <a:pt x="2212203" y="2616776"/>
                  </a:cubicBezTo>
                  <a:cubicBezTo>
                    <a:pt x="2039515" y="2552416"/>
                    <a:pt x="2021988" y="2473397"/>
                    <a:pt x="2155885" y="2359899"/>
                  </a:cubicBezTo>
                  <a:cubicBezTo>
                    <a:pt x="2188643" y="2332314"/>
                    <a:pt x="2220538" y="2303581"/>
                    <a:pt x="2253007" y="2275423"/>
                  </a:cubicBezTo>
                  <a:cubicBezTo>
                    <a:pt x="2304942" y="2230167"/>
                    <a:pt x="2343261" y="2203861"/>
                    <a:pt x="2374403" y="2198719"/>
                  </a:cubicBezTo>
                  <a:close/>
                  <a:moveTo>
                    <a:pt x="995944" y="1759183"/>
                  </a:moveTo>
                  <a:cubicBezTo>
                    <a:pt x="1003091" y="1760727"/>
                    <a:pt x="1010561" y="1763817"/>
                    <a:pt x="1014870" y="1767409"/>
                  </a:cubicBezTo>
                  <a:cubicBezTo>
                    <a:pt x="1042457" y="1790107"/>
                    <a:pt x="1032400" y="1816255"/>
                    <a:pt x="1018894" y="1844126"/>
                  </a:cubicBezTo>
                  <a:cubicBezTo>
                    <a:pt x="975219" y="1934065"/>
                    <a:pt x="933270" y="2024574"/>
                    <a:pt x="878101" y="2141235"/>
                  </a:cubicBezTo>
                  <a:cubicBezTo>
                    <a:pt x="997343" y="2108190"/>
                    <a:pt x="1093888" y="2081182"/>
                    <a:pt x="1190720" y="2055033"/>
                  </a:cubicBezTo>
                  <a:cubicBezTo>
                    <a:pt x="1218018" y="2047561"/>
                    <a:pt x="1250775" y="2034345"/>
                    <a:pt x="1270028" y="2062792"/>
                  </a:cubicBezTo>
                  <a:cubicBezTo>
                    <a:pt x="1297899" y="2104455"/>
                    <a:pt x="1255083" y="2121982"/>
                    <a:pt x="1231810" y="2140948"/>
                  </a:cubicBezTo>
                  <a:cubicBezTo>
                    <a:pt x="1138426" y="2217665"/>
                    <a:pt x="1055960" y="2309326"/>
                    <a:pt x="921200" y="2385183"/>
                  </a:cubicBezTo>
                  <a:cubicBezTo>
                    <a:pt x="966024" y="2259904"/>
                    <a:pt x="1077511" y="2231457"/>
                    <a:pt x="1127506" y="2143533"/>
                  </a:cubicBezTo>
                  <a:cubicBezTo>
                    <a:pt x="1014584" y="2131464"/>
                    <a:pt x="924648" y="2209909"/>
                    <a:pt x="812875" y="2200714"/>
                  </a:cubicBezTo>
                  <a:cubicBezTo>
                    <a:pt x="818046" y="2103879"/>
                    <a:pt x="887293" y="2034918"/>
                    <a:pt x="905972" y="1948717"/>
                  </a:cubicBezTo>
                  <a:cubicBezTo>
                    <a:pt x="920337" y="1932340"/>
                    <a:pt x="937004" y="1915962"/>
                    <a:pt x="918615" y="1893838"/>
                  </a:cubicBezTo>
                  <a:cubicBezTo>
                    <a:pt x="917179" y="1892112"/>
                    <a:pt x="893616" y="1909639"/>
                    <a:pt x="880110" y="1917974"/>
                  </a:cubicBezTo>
                  <a:cubicBezTo>
                    <a:pt x="816896" y="1967107"/>
                    <a:pt x="753682" y="2015956"/>
                    <a:pt x="690468" y="2065091"/>
                  </a:cubicBezTo>
                  <a:cubicBezTo>
                    <a:pt x="679551" y="2053597"/>
                    <a:pt x="668920" y="2042104"/>
                    <a:pt x="658000" y="2030610"/>
                  </a:cubicBezTo>
                  <a:cubicBezTo>
                    <a:pt x="764602" y="1940098"/>
                    <a:pt x="871202" y="1849300"/>
                    <a:pt x="978954" y="1760224"/>
                  </a:cubicBezTo>
                  <a:cubicBezTo>
                    <a:pt x="981972" y="1757638"/>
                    <a:pt x="988797" y="1757638"/>
                    <a:pt x="995944" y="1759183"/>
                  </a:cubicBezTo>
                  <a:close/>
                  <a:moveTo>
                    <a:pt x="1977093" y="1733107"/>
                  </a:moveTo>
                  <a:cubicBezTo>
                    <a:pt x="1987581" y="1732568"/>
                    <a:pt x="1998140" y="1737093"/>
                    <a:pt x="2007910" y="1748730"/>
                  </a:cubicBezTo>
                  <a:cubicBezTo>
                    <a:pt x="2025726" y="1770281"/>
                    <a:pt x="2017968" y="1792405"/>
                    <a:pt x="2007624" y="1814532"/>
                  </a:cubicBezTo>
                  <a:cubicBezTo>
                    <a:pt x="1967969" y="1900157"/>
                    <a:pt x="1928318" y="1986071"/>
                    <a:pt x="1888954" y="2071985"/>
                  </a:cubicBezTo>
                  <a:lnTo>
                    <a:pt x="1888954" y="2071986"/>
                  </a:lnTo>
                  <a:lnTo>
                    <a:pt x="1916821" y="2102728"/>
                  </a:lnTo>
                  <a:lnTo>
                    <a:pt x="1916809" y="2102732"/>
                  </a:lnTo>
                  <a:lnTo>
                    <a:pt x="1890481" y="2108311"/>
                  </a:lnTo>
                  <a:lnTo>
                    <a:pt x="1885852" y="2107447"/>
                  </a:lnTo>
                  <a:lnTo>
                    <a:pt x="1879415" y="2094662"/>
                  </a:lnTo>
                  <a:lnTo>
                    <a:pt x="1879411" y="2094640"/>
                  </a:lnTo>
                  <a:lnTo>
                    <a:pt x="1879408" y="2094648"/>
                  </a:lnTo>
                  <a:lnTo>
                    <a:pt x="1879415" y="2094662"/>
                  </a:lnTo>
                  <a:lnTo>
                    <a:pt x="1881551" y="2106643"/>
                  </a:lnTo>
                  <a:lnTo>
                    <a:pt x="1885852" y="2107447"/>
                  </a:lnTo>
                  <a:lnTo>
                    <a:pt x="1886692" y="2109114"/>
                  </a:lnTo>
                  <a:lnTo>
                    <a:pt x="1890481" y="2108311"/>
                  </a:lnTo>
                  <a:lnTo>
                    <a:pt x="1894364" y="2109036"/>
                  </a:lnTo>
                  <a:lnTo>
                    <a:pt x="1916809" y="2102732"/>
                  </a:lnTo>
                  <a:lnTo>
                    <a:pt x="1916825" y="2102728"/>
                  </a:lnTo>
                  <a:cubicBezTo>
                    <a:pt x="2008197" y="2077156"/>
                    <a:pt x="2098995" y="2050148"/>
                    <a:pt x="2191233" y="2027448"/>
                  </a:cubicBezTo>
                  <a:cubicBezTo>
                    <a:pt x="2211631" y="2022564"/>
                    <a:pt x="2242091" y="2026012"/>
                    <a:pt x="2256746" y="2038365"/>
                  </a:cubicBezTo>
                  <a:cubicBezTo>
                    <a:pt x="2278583" y="2057331"/>
                    <a:pt x="2262203" y="2080031"/>
                    <a:pt x="2242377" y="2096982"/>
                  </a:cubicBezTo>
                  <a:cubicBezTo>
                    <a:pt x="2142960" y="2181460"/>
                    <a:pt x="2044116" y="2266512"/>
                    <a:pt x="1934638" y="2340356"/>
                  </a:cubicBezTo>
                  <a:cubicBezTo>
                    <a:pt x="1951017" y="2260836"/>
                    <a:pt x="2012650" y="2222047"/>
                    <a:pt x="2067295" y="2177437"/>
                  </a:cubicBezTo>
                  <a:lnTo>
                    <a:pt x="2117671" y="2129166"/>
                  </a:lnTo>
                  <a:lnTo>
                    <a:pt x="2101294" y="2110489"/>
                  </a:lnTo>
                  <a:cubicBezTo>
                    <a:pt x="2106897" y="2100863"/>
                    <a:pt x="2113363" y="2095044"/>
                    <a:pt x="2120726" y="2093356"/>
                  </a:cubicBezTo>
                  <a:lnTo>
                    <a:pt x="2145544" y="2101007"/>
                  </a:lnTo>
                  <a:lnTo>
                    <a:pt x="2145545" y="2101006"/>
                  </a:lnTo>
                  <a:cubicBezTo>
                    <a:pt x="2127156" y="2087214"/>
                    <a:pt x="2112501" y="2090948"/>
                    <a:pt x="2101294" y="2110487"/>
                  </a:cubicBezTo>
                  <a:cubicBezTo>
                    <a:pt x="2002163" y="2134623"/>
                    <a:pt x="1903319" y="2158760"/>
                    <a:pt x="1782924" y="2188069"/>
                  </a:cubicBezTo>
                  <a:cubicBezTo>
                    <a:pt x="1830337" y="2075720"/>
                    <a:pt x="1869702" y="1982623"/>
                    <a:pt x="1908780" y="1889526"/>
                  </a:cubicBezTo>
                  <a:cubicBezTo>
                    <a:pt x="1912514" y="1879755"/>
                    <a:pt x="1915962" y="1870274"/>
                    <a:pt x="1919697" y="1860506"/>
                  </a:cubicBezTo>
                  <a:cubicBezTo>
                    <a:pt x="1909642" y="1863091"/>
                    <a:pt x="1899298" y="1865676"/>
                    <a:pt x="1889241" y="1867975"/>
                  </a:cubicBezTo>
                  <a:cubicBezTo>
                    <a:pt x="1814246" y="1919122"/>
                    <a:pt x="1760513" y="2000726"/>
                    <a:pt x="1632073" y="2046124"/>
                  </a:cubicBezTo>
                  <a:cubicBezTo>
                    <a:pt x="1735801" y="1907916"/>
                    <a:pt x="1849300" y="1836080"/>
                    <a:pt x="1946708" y="1747870"/>
                  </a:cubicBezTo>
                  <a:cubicBezTo>
                    <a:pt x="1956189" y="1739250"/>
                    <a:pt x="1966605" y="1733646"/>
                    <a:pt x="1977093" y="1733107"/>
                  </a:cubicBezTo>
                  <a:close/>
                  <a:moveTo>
                    <a:pt x="623088" y="1484519"/>
                  </a:moveTo>
                  <a:cubicBezTo>
                    <a:pt x="513610" y="1487394"/>
                    <a:pt x="403850" y="1590546"/>
                    <a:pt x="414194" y="1677897"/>
                  </a:cubicBezTo>
                  <a:cubicBezTo>
                    <a:pt x="416780" y="1699088"/>
                    <a:pt x="421970" y="1718412"/>
                    <a:pt x="429688" y="1735553"/>
                  </a:cubicBezTo>
                  <a:lnTo>
                    <a:pt x="435152" y="1743496"/>
                  </a:lnTo>
                  <a:lnTo>
                    <a:pt x="460419" y="1780297"/>
                  </a:lnTo>
                  <a:cubicBezTo>
                    <a:pt x="485812" y="1805259"/>
                    <a:pt x="521083" y="1820272"/>
                    <a:pt x="565621" y="1822714"/>
                  </a:cubicBezTo>
                  <a:cubicBezTo>
                    <a:pt x="654121" y="1827601"/>
                    <a:pt x="774517" y="1718700"/>
                    <a:pt x="768770" y="1634511"/>
                  </a:cubicBezTo>
                  <a:cubicBezTo>
                    <a:pt x="765609" y="1587674"/>
                    <a:pt x="749661" y="1551542"/>
                    <a:pt x="724267" y="1526435"/>
                  </a:cubicBezTo>
                  <a:lnTo>
                    <a:pt x="724243" y="1526420"/>
                  </a:lnTo>
                  <a:lnTo>
                    <a:pt x="724229" y="1526399"/>
                  </a:lnTo>
                  <a:cubicBezTo>
                    <a:pt x="698872" y="1501329"/>
                    <a:pt x="664033" y="1487249"/>
                    <a:pt x="623088" y="1484519"/>
                  </a:cubicBezTo>
                  <a:close/>
                  <a:moveTo>
                    <a:pt x="1632936" y="1445876"/>
                  </a:moveTo>
                  <a:cubicBezTo>
                    <a:pt x="1523458" y="1448751"/>
                    <a:pt x="1413698" y="1551903"/>
                    <a:pt x="1424042" y="1639254"/>
                  </a:cubicBezTo>
                  <a:cubicBezTo>
                    <a:pt x="1426628" y="1660445"/>
                    <a:pt x="1431818" y="1679769"/>
                    <a:pt x="1439536" y="1696910"/>
                  </a:cubicBezTo>
                  <a:lnTo>
                    <a:pt x="1445000" y="1704853"/>
                  </a:lnTo>
                  <a:lnTo>
                    <a:pt x="1470267" y="1741654"/>
                  </a:lnTo>
                  <a:cubicBezTo>
                    <a:pt x="1495660" y="1766616"/>
                    <a:pt x="1530931" y="1781629"/>
                    <a:pt x="1575469" y="1784071"/>
                  </a:cubicBezTo>
                  <a:cubicBezTo>
                    <a:pt x="1663969" y="1788958"/>
                    <a:pt x="1784365" y="1680057"/>
                    <a:pt x="1778618" y="1595868"/>
                  </a:cubicBezTo>
                  <a:cubicBezTo>
                    <a:pt x="1775457" y="1549031"/>
                    <a:pt x="1759509" y="1512899"/>
                    <a:pt x="1734115" y="1487792"/>
                  </a:cubicBezTo>
                  <a:lnTo>
                    <a:pt x="1734091" y="1487777"/>
                  </a:lnTo>
                  <a:lnTo>
                    <a:pt x="1734077" y="1487756"/>
                  </a:lnTo>
                  <a:cubicBezTo>
                    <a:pt x="1708720" y="1462686"/>
                    <a:pt x="1673881" y="1448606"/>
                    <a:pt x="1632936" y="1445876"/>
                  </a:cubicBezTo>
                  <a:close/>
                  <a:moveTo>
                    <a:pt x="603550" y="1430501"/>
                  </a:moveTo>
                  <a:cubicBezTo>
                    <a:pt x="719921" y="1427339"/>
                    <a:pt x="815030" y="1516128"/>
                    <a:pt x="818479" y="1631063"/>
                  </a:cubicBezTo>
                  <a:cubicBezTo>
                    <a:pt x="822213" y="1755479"/>
                    <a:pt x="700382" y="1875297"/>
                    <a:pt x="570505" y="1875297"/>
                  </a:cubicBezTo>
                  <a:cubicBezTo>
                    <a:pt x="459018" y="1875297"/>
                    <a:pt x="360174" y="1776740"/>
                    <a:pt x="361037" y="1666403"/>
                  </a:cubicBezTo>
                  <a:cubicBezTo>
                    <a:pt x="361900" y="1548020"/>
                    <a:pt x="479420" y="1433662"/>
                    <a:pt x="603550" y="1430501"/>
                  </a:cubicBezTo>
                  <a:close/>
                  <a:moveTo>
                    <a:pt x="1613398" y="1391858"/>
                  </a:moveTo>
                  <a:cubicBezTo>
                    <a:pt x="1729769" y="1388696"/>
                    <a:pt x="1824878" y="1477485"/>
                    <a:pt x="1828327" y="1592420"/>
                  </a:cubicBezTo>
                  <a:cubicBezTo>
                    <a:pt x="1832061" y="1716836"/>
                    <a:pt x="1710230" y="1836654"/>
                    <a:pt x="1580353" y="1836654"/>
                  </a:cubicBezTo>
                  <a:cubicBezTo>
                    <a:pt x="1468866" y="1836654"/>
                    <a:pt x="1370022" y="1738097"/>
                    <a:pt x="1370885" y="1627760"/>
                  </a:cubicBezTo>
                  <a:cubicBezTo>
                    <a:pt x="1371748" y="1509377"/>
                    <a:pt x="1489268" y="1395019"/>
                    <a:pt x="1613398" y="1391858"/>
                  </a:cubicBezTo>
                  <a:close/>
                  <a:moveTo>
                    <a:pt x="1341000" y="1076937"/>
                  </a:moveTo>
                  <a:cubicBezTo>
                    <a:pt x="1458809" y="1076074"/>
                    <a:pt x="1528056" y="1140151"/>
                    <a:pt x="1564548" y="1279222"/>
                  </a:cubicBezTo>
                  <a:cubicBezTo>
                    <a:pt x="1484094" y="1231523"/>
                    <a:pt x="1465418" y="1151645"/>
                    <a:pt x="1393010" y="1134118"/>
                  </a:cubicBezTo>
                  <a:cubicBezTo>
                    <a:pt x="1313415" y="1114866"/>
                    <a:pt x="1251927" y="1143313"/>
                    <a:pt x="1200207" y="1197042"/>
                  </a:cubicBezTo>
                  <a:cubicBezTo>
                    <a:pt x="1119466" y="1281520"/>
                    <a:pt x="1137566" y="1356514"/>
                    <a:pt x="1258536" y="1503917"/>
                  </a:cubicBezTo>
                  <a:cubicBezTo>
                    <a:pt x="1137566" y="1467428"/>
                    <a:pt x="1074352" y="1385535"/>
                    <a:pt x="1102226" y="1262844"/>
                  </a:cubicBezTo>
                  <a:cubicBezTo>
                    <a:pt x="1129234" y="1143886"/>
                    <a:pt x="1216871" y="1077800"/>
                    <a:pt x="1341000" y="1076937"/>
                  </a:cubicBezTo>
                  <a:close/>
                  <a:moveTo>
                    <a:pt x="346529" y="992174"/>
                  </a:moveTo>
                  <a:cubicBezTo>
                    <a:pt x="357446" y="999070"/>
                    <a:pt x="368077" y="1005680"/>
                    <a:pt x="378997" y="1012576"/>
                  </a:cubicBezTo>
                  <a:cubicBezTo>
                    <a:pt x="333023" y="1095615"/>
                    <a:pt x="183322" y="1153656"/>
                    <a:pt x="331298" y="1276063"/>
                  </a:cubicBezTo>
                  <a:cubicBezTo>
                    <a:pt x="447095" y="1371745"/>
                    <a:pt x="464335" y="1197907"/>
                    <a:pt x="577544" y="1238421"/>
                  </a:cubicBezTo>
                  <a:cubicBezTo>
                    <a:pt x="453704" y="1345023"/>
                    <a:pt x="343367" y="1440132"/>
                    <a:pt x="201135" y="1562536"/>
                  </a:cubicBezTo>
                  <a:cubicBezTo>
                    <a:pt x="218089" y="1430075"/>
                    <a:pt x="406005" y="1399616"/>
                    <a:pt x="267797" y="1259109"/>
                  </a:cubicBezTo>
                  <a:cubicBezTo>
                    <a:pt x="139071" y="1128370"/>
                    <a:pt x="114648" y="1340999"/>
                    <a:pt x="0" y="1288419"/>
                  </a:cubicBezTo>
                  <a:cubicBezTo>
                    <a:pt x="122980" y="1183252"/>
                    <a:pt x="234753" y="1087856"/>
                    <a:pt x="346529" y="992174"/>
                  </a:cubicBezTo>
                  <a:close/>
                  <a:moveTo>
                    <a:pt x="1157391" y="760867"/>
                  </a:moveTo>
                  <a:cubicBezTo>
                    <a:pt x="1169171" y="774373"/>
                    <a:pt x="1181240" y="787878"/>
                    <a:pt x="1193310" y="801381"/>
                  </a:cubicBezTo>
                  <a:cubicBezTo>
                    <a:pt x="1126359" y="858848"/>
                    <a:pt x="1063145" y="922063"/>
                    <a:pt x="991312" y="972347"/>
                  </a:cubicBezTo>
                  <a:cubicBezTo>
                    <a:pt x="907121" y="1031251"/>
                    <a:pt x="883847" y="1085270"/>
                    <a:pt x="975508" y="1155094"/>
                  </a:cubicBezTo>
                  <a:cubicBezTo>
                    <a:pt x="990736" y="1166874"/>
                    <a:pt x="1000217" y="1183828"/>
                    <a:pt x="989587" y="1204516"/>
                  </a:cubicBezTo>
                  <a:cubicBezTo>
                    <a:pt x="812015" y="1113144"/>
                    <a:pt x="803683" y="1063433"/>
                    <a:pt x="945912" y="940452"/>
                  </a:cubicBezTo>
                  <a:cubicBezTo>
                    <a:pt x="1015735" y="879823"/>
                    <a:pt x="1086994" y="820633"/>
                    <a:pt x="1157391" y="760867"/>
                  </a:cubicBezTo>
                  <a:close/>
                  <a:moveTo>
                    <a:pt x="923931" y="512730"/>
                  </a:moveTo>
                  <a:cubicBezTo>
                    <a:pt x="975834" y="504160"/>
                    <a:pt x="1007801" y="554378"/>
                    <a:pt x="1049644" y="673623"/>
                  </a:cubicBezTo>
                  <a:cubicBezTo>
                    <a:pt x="975799" y="686266"/>
                    <a:pt x="970339" y="509839"/>
                    <a:pt x="861724" y="610409"/>
                  </a:cubicBezTo>
                  <a:cubicBezTo>
                    <a:pt x="766042" y="698909"/>
                    <a:pt x="926377" y="718734"/>
                    <a:pt x="895345" y="794015"/>
                  </a:cubicBezTo>
                  <a:cubicBezTo>
                    <a:pt x="828683" y="809246"/>
                    <a:pt x="803684" y="635694"/>
                    <a:pt x="708288" y="743733"/>
                  </a:cubicBezTo>
                  <a:cubicBezTo>
                    <a:pt x="620652" y="843150"/>
                    <a:pt x="778398" y="859528"/>
                    <a:pt x="761731" y="930787"/>
                  </a:cubicBezTo>
                  <a:cubicBezTo>
                    <a:pt x="589043" y="866427"/>
                    <a:pt x="571516" y="787408"/>
                    <a:pt x="705413" y="673909"/>
                  </a:cubicBezTo>
                  <a:cubicBezTo>
                    <a:pt x="738171" y="646325"/>
                    <a:pt x="770066" y="617591"/>
                    <a:pt x="802535" y="589434"/>
                  </a:cubicBezTo>
                  <a:cubicBezTo>
                    <a:pt x="854470" y="544177"/>
                    <a:pt x="892789" y="517872"/>
                    <a:pt x="923931" y="512730"/>
                  </a:cubicBezTo>
                  <a:close/>
                  <a:moveTo>
                    <a:pt x="501691" y="0"/>
                  </a:moveTo>
                  <a:cubicBezTo>
                    <a:pt x="492496" y="117806"/>
                    <a:pt x="395951" y="194526"/>
                    <a:pt x="345093" y="325838"/>
                  </a:cubicBezTo>
                  <a:cubicBezTo>
                    <a:pt x="453132" y="278715"/>
                    <a:pt x="538183" y="242225"/>
                    <a:pt x="622372" y="204007"/>
                  </a:cubicBezTo>
                  <a:cubicBezTo>
                    <a:pt x="646508" y="193090"/>
                    <a:pt x="671217" y="187919"/>
                    <a:pt x="684150" y="212342"/>
                  </a:cubicBezTo>
                  <a:cubicBezTo>
                    <a:pt x="690470" y="224122"/>
                    <a:pt x="681275" y="248545"/>
                    <a:pt x="672367" y="263200"/>
                  </a:cubicBezTo>
                  <a:cubicBezTo>
                    <a:pt x="630417" y="332161"/>
                    <a:pt x="586166" y="399972"/>
                    <a:pt x="542491" y="468070"/>
                  </a:cubicBezTo>
                  <a:cubicBezTo>
                    <a:pt x="538756" y="479563"/>
                    <a:pt x="535022" y="490770"/>
                    <a:pt x="531287" y="502264"/>
                  </a:cubicBezTo>
                  <a:cubicBezTo>
                    <a:pt x="543640" y="500828"/>
                    <a:pt x="555710" y="499679"/>
                    <a:pt x="567490" y="498529"/>
                  </a:cubicBezTo>
                  <a:cubicBezTo>
                    <a:pt x="663172" y="471518"/>
                    <a:pt x="743626" y="397673"/>
                    <a:pt x="844768" y="387043"/>
                  </a:cubicBezTo>
                  <a:cubicBezTo>
                    <a:pt x="850228" y="399972"/>
                    <a:pt x="855688" y="412615"/>
                    <a:pt x="860859" y="425544"/>
                  </a:cubicBezTo>
                  <a:cubicBezTo>
                    <a:pt x="738169" y="482149"/>
                    <a:pt x="615476" y="538757"/>
                    <a:pt x="492496" y="595075"/>
                  </a:cubicBezTo>
                  <a:cubicBezTo>
                    <a:pt x="470082" y="605129"/>
                    <a:pt x="445946" y="610303"/>
                    <a:pt x="427556" y="588178"/>
                  </a:cubicBezTo>
                  <a:cubicBezTo>
                    <a:pt x="408018" y="564615"/>
                    <a:pt x="424971" y="544214"/>
                    <a:pt x="437327" y="524388"/>
                  </a:cubicBezTo>
                  <a:cubicBezTo>
                    <a:pt x="479567" y="456863"/>
                    <a:pt x="522092" y="389628"/>
                    <a:pt x="575535" y="304000"/>
                  </a:cubicBezTo>
                  <a:cubicBezTo>
                    <a:pt x="466924" y="312049"/>
                    <a:pt x="399686" y="371525"/>
                    <a:pt x="320957" y="397387"/>
                  </a:cubicBezTo>
                  <a:cubicBezTo>
                    <a:pt x="298257" y="404856"/>
                    <a:pt x="277282" y="416926"/>
                    <a:pt x="257167" y="393363"/>
                  </a:cubicBezTo>
                  <a:cubicBezTo>
                    <a:pt x="237628" y="370089"/>
                    <a:pt x="248835" y="349977"/>
                    <a:pt x="262341" y="329575"/>
                  </a:cubicBezTo>
                  <a:cubicBezTo>
                    <a:pt x="336185" y="216363"/>
                    <a:pt x="409457" y="103154"/>
                    <a:pt x="501691" y="0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79" name="TextBox 78">
            <a:extLst>
              <a:ext uri="{FF2B5EF4-FFF2-40B4-BE49-F238E27FC236}">
                <a16:creationId xmlns="" xmlns:a16="http://schemas.microsoft.com/office/drawing/2014/main" id="{9EFCDE4C-AD31-49B4-9E43-D1F1337086DD}"/>
              </a:ext>
            </a:extLst>
          </p:cNvPr>
          <p:cNvSpPr txBox="1"/>
          <p:nvPr/>
        </p:nvSpPr>
        <p:spPr>
          <a:xfrm>
            <a:off x="3652627" y="602953"/>
            <a:ext cx="7852754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 err="1">
                <a:cs typeface="Arial" pitchFamily="34" charset="0"/>
              </a:rPr>
              <a:t>Ko‘chmas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mulk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investitsiya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ko‘mas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mulki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sifatida</a:t>
            </a:r>
            <a:r>
              <a:rPr lang="en-US" sz="2800" b="1" dirty="0">
                <a:cs typeface="Arial" pitchFamily="34" charset="0"/>
              </a:rPr>
              <a:t> tan </a:t>
            </a:r>
            <a:r>
              <a:rPr lang="en-US" sz="2800" b="1" dirty="0" err="1">
                <a:cs typeface="Arial" pitchFamily="34" charset="0"/>
              </a:rPr>
              <a:t>olinishi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uchun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quyidagilarni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qanoatlantirishi</a:t>
            </a:r>
            <a:r>
              <a:rPr lang="en-US" sz="2800" b="1" dirty="0">
                <a:cs typeface="Arial" pitchFamily="34" charset="0"/>
              </a:rPr>
              <a:t> </a:t>
            </a:r>
            <a:r>
              <a:rPr lang="en-US" sz="2800" b="1" dirty="0" err="1">
                <a:cs typeface="Arial" pitchFamily="34" charset="0"/>
              </a:rPr>
              <a:t>lozim</a:t>
            </a:r>
            <a:r>
              <a:rPr lang="en-US" sz="2800" b="1" dirty="0" smtClean="0">
                <a:cs typeface="Arial" pitchFamily="34" charset="0"/>
              </a:rPr>
              <a:t>:</a:t>
            </a:r>
            <a:r>
              <a:rPr lang="uz-Cyrl-UZ" altLang="ko-KR" sz="2800" b="1" dirty="0" smtClean="0">
                <a:cs typeface="Arial" pitchFamily="34" charset="0"/>
              </a:rPr>
              <a:t> </a:t>
            </a:r>
            <a:endParaRPr lang="uz-Cyrl-UZ" altLang="ko-KR" sz="2800" b="1" dirty="0">
              <a:cs typeface="Arial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="" xmlns:a16="http://schemas.microsoft.com/office/drawing/2014/main" id="{364BF383-7EBD-4B42-B434-AA4C625361FD}"/>
              </a:ext>
            </a:extLst>
          </p:cNvPr>
          <p:cNvSpPr txBox="1"/>
          <p:nvPr/>
        </p:nvSpPr>
        <p:spPr>
          <a:xfrm>
            <a:off x="4777609" y="2933688"/>
            <a:ext cx="4565866" cy="369332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</a:t>
            </a:r>
            <a:r>
              <a:rPr lang="en-US" dirty="0"/>
              <a:t> </a:t>
            </a:r>
            <a:r>
              <a:rPr lang="en-US" dirty="0" err="1"/>
              <a:t>ta’rifini</a:t>
            </a:r>
            <a:r>
              <a:rPr lang="en-US" dirty="0"/>
              <a:t>;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="" xmlns:a16="http://schemas.microsoft.com/office/drawing/2014/main" id="{5B371B2C-0348-4F1E-9963-4EE2E8FAC68D}"/>
              </a:ext>
            </a:extLst>
          </p:cNvPr>
          <p:cNvSpPr txBox="1"/>
          <p:nvPr/>
        </p:nvSpPr>
        <p:spPr>
          <a:xfrm>
            <a:off x="4777609" y="3873906"/>
            <a:ext cx="5959331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mulkini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tan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me’zonlarini</a:t>
            </a:r>
            <a:r>
              <a:rPr lang="en-US" dirty="0"/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146" y="2846473"/>
            <a:ext cx="576165" cy="5866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146" y="3954889"/>
            <a:ext cx="576165" cy="58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3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DC29ADA-EF9B-41D7-A6FF-088204AEBD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2800" b="1" dirty="0" err="1"/>
              <a:t>Investitsiya</a:t>
            </a:r>
            <a:r>
              <a:rPr lang="en-US" sz="2800" b="1" dirty="0"/>
              <a:t> </a:t>
            </a:r>
            <a:r>
              <a:rPr lang="en-US" sz="2800" b="1" dirty="0" err="1"/>
              <a:t>ko‘chmas</a:t>
            </a:r>
            <a:r>
              <a:rPr lang="en-US" sz="2800" b="1" dirty="0"/>
              <a:t> </a:t>
            </a:r>
            <a:r>
              <a:rPr lang="en-US" sz="2800" b="1" dirty="0" err="1"/>
              <a:t>mulkini</a:t>
            </a:r>
            <a:r>
              <a:rPr lang="en-US" sz="2800" b="1" dirty="0"/>
              <a:t> </a:t>
            </a:r>
            <a:r>
              <a:rPr lang="en-US" sz="2800" b="1" dirty="0" err="1"/>
              <a:t>aktiv</a:t>
            </a:r>
            <a:r>
              <a:rPr lang="en-US" sz="2800" b="1" dirty="0"/>
              <a:t> </a:t>
            </a:r>
            <a:r>
              <a:rPr lang="en-US" sz="2800" b="1" dirty="0" err="1"/>
              <a:t>sifatida</a:t>
            </a:r>
            <a:r>
              <a:rPr lang="en-US" sz="2800" b="1" dirty="0"/>
              <a:t> tan </a:t>
            </a:r>
            <a:r>
              <a:rPr lang="en-US" sz="2800" b="1" dirty="0" err="1"/>
              <a:t>olish</a:t>
            </a:r>
            <a:r>
              <a:rPr lang="en-US" sz="2800" b="1" dirty="0"/>
              <a:t> </a:t>
            </a:r>
            <a:r>
              <a:rPr lang="en-US" sz="2800" b="1" dirty="0" err="1"/>
              <a:t>me’zonlarini</a:t>
            </a:r>
            <a:r>
              <a:rPr lang="en-US" sz="2800" b="1" dirty="0" smtClean="0"/>
              <a:t>:</a:t>
            </a:r>
            <a:endParaRPr lang="en-US" sz="2800" b="1" dirty="0"/>
          </a:p>
        </p:txBody>
      </p:sp>
      <p:sp>
        <p:nvSpPr>
          <p:cNvPr id="11" name="Rounded Rectangle 24">
            <a:extLst>
              <a:ext uri="{FF2B5EF4-FFF2-40B4-BE49-F238E27FC236}">
                <a16:creationId xmlns="" xmlns:a16="http://schemas.microsoft.com/office/drawing/2014/main" id="{C6834872-7B71-40B7-935B-F51839A3DB6F}"/>
              </a:ext>
            </a:extLst>
          </p:cNvPr>
          <p:cNvSpPr>
            <a:spLocks noChangeAspect="1"/>
          </p:cNvSpPr>
          <p:nvPr/>
        </p:nvSpPr>
        <p:spPr>
          <a:xfrm>
            <a:off x="864817" y="2317475"/>
            <a:ext cx="338719" cy="262081"/>
          </a:xfrm>
          <a:custGeom>
            <a:avLst/>
            <a:gdLst/>
            <a:ahLst/>
            <a:cxnLst/>
            <a:rect l="l" t="t" r="r" b="b"/>
            <a:pathLst>
              <a:path w="3960000" h="3064028">
                <a:moveTo>
                  <a:pt x="1955333" y="1285185"/>
                </a:moveTo>
                <a:cubicBezTo>
                  <a:pt x="2192176" y="1285185"/>
                  <a:pt x="2384176" y="1477185"/>
                  <a:pt x="2384176" y="1714028"/>
                </a:cubicBezTo>
                <a:cubicBezTo>
                  <a:pt x="2384176" y="1950871"/>
                  <a:pt x="2192176" y="2142871"/>
                  <a:pt x="1955333" y="2142871"/>
                </a:cubicBezTo>
                <a:cubicBezTo>
                  <a:pt x="1718490" y="2142871"/>
                  <a:pt x="1526490" y="1950871"/>
                  <a:pt x="1526490" y="1714028"/>
                </a:cubicBezTo>
                <a:cubicBezTo>
                  <a:pt x="1526490" y="1477185"/>
                  <a:pt x="1718490" y="1285185"/>
                  <a:pt x="1955333" y="1285185"/>
                </a:cubicBezTo>
                <a:close/>
                <a:moveTo>
                  <a:pt x="1955333" y="1074136"/>
                </a:moveTo>
                <a:cubicBezTo>
                  <a:pt x="1601930" y="1074136"/>
                  <a:pt x="1315441" y="1360625"/>
                  <a:pt x="1315441" y="1714028"/>
                </a:cubicBezTo>
                <a:cubicBezTo>
                  <a:pt x="1315441" y="2067431"/>
                  <a:pt x="1601930" y="2353920"/>
                  <a:pt x="1955333" y="2353920"/>
                </a:cubicBezTo>
                <a:cubicBezTo>
                  <a:pt x="2308736" y="2353920"/>
                  <a:pt x="2595225" y="2067431"/>
                  <a:pt x="2595225" y="1714028"/>
                </a:cubicBezTo>
                <a:cubicBezTo>
                  <a:pt x="2595225" y="1360625"/>
                  <a:pt x="2308736" y="1074136"/>
                  <a:pt x="1955333" y="1074136"/>
                </a:cubicBezTo>
                <a:close/>
                <a:moveTo>
                  <a:pt x="1955333" y="849503"/>
                </a:moveTo>
                <a:cubicBezTo>
                  <a:pt x="2432797" y="849503"/>
                  <a:pt x="2819858" y="1236564"/>
                  <a:pt x="2819858" y="1714028"/>
                </a:cubicBezTo>
                <a:cubicBezTo>
                  <a:pt x="2819858" y="2191492"/>
                  <a:pt x="2432797" y="2578553"/>
                  <a:pt x="1955333" y="2578553"/>
                </a:cubicBezTo>
                <a:cubicBezTo>
                  <a:pt x="1477869" y="2578553"/>
                  <a:pt x="1090808" y="2191492"/>
                  <a:pt x="1090808" y="1714028"/>
                </a:cubicBezTo>
                <a:cubicBezTo>
                  <a:pt x="1090808" y="1236564"/>
                  <a:pt x="1477869" y="849503"/>
                  <a:pt x="1955333" y="849503"/>
                </a:cubicBezTo>
                <a:close/>
                <a:moveTo>
                  <a:pt x="3253503" y="756254"/>
                </a:moveTo>
                <a:cubicBezTo>
                  <a:pt x="3162525" y="756254"/>
                  <a:pt x="3088773" y="830006"/>
                  <a:pt x="3088773" y="920984"/>
                </a:cubicBezTo>
                <a:cubicBezTo>
                  <a:pt x="3088773" y="1011962"/>
                  <a:pt x="3162525" y="1085714"/>
                  <a:pt x="3253503" y="1085714"/>
                </a:cubicBezTo>
                <a:cubicBezTo>
                  <a:pt x="3344481" y="1085714"/>
                  <a:pt x="3418233" y="1011962"/>
                  <a:pt x="3418233" y="920984"/>
                </a:cubicBezTo>
                <a:cubicBezTo>
                  <a:pt x="3418233" y="830006"/>
                  <a:pt x="3344481" y="756254"/>
                  <a:pt x="3253503" y="756254"/>
                </a:cubicBezTo>
                <a:close/>
                <a:moveTo>
                  <a:pt x="1955333" y="744677"/>
                </a:moveTo>
                <a:cubicBezTo>
                  <a:pt x="1419975" y="744677"/>
                  <a:pt x="985982" y="1178670"/>
                  <a:pt x="985982" y="1714028"/>
                </a:cubicBezTo>
                <a:cubicBezTo>
                  <a:pt x="985982" y="2249386"/>
                  <a:pt x="1419975" y="2683379"/>
                  <a:pt x="1955333" y="2683379"/>
                </a:cubicBezTo>
                <a:cubicBezTo>
                  <a:pt x="2490691" y="2683379"/>
                  <a:pt x="2924684" y="2249386"/>
                  <a:pt x="2924684" y="1714028"/>
                </a:cubicBezTo>
                <a:cubicBezTo>
                  <a:pt x="2924684" y="1178670"/>
                  <a:pt x="2490691" y="744677"/>
                  <a:pt x="1955333" y="744677"/>
                </a:cubicBezTo>
                <a:close/>
                <a:moveTo>
                  <a:pt x="1333922" y="0"/>
                </a:moveTo>
                <a:lnTo>
                  <a:pt x="2626078" y="0"/>
                </a:lnTo>
                <a:lnTo>
                  <a:pt x="2717085" y="364028"/>
                </a:lnTo>
                <a:lnTo>
                  <a:pt x="3699990" y="364028"/>
                </a:lnTo>
                <a:cubicBezTo>
                  <a:pt x="3843590" y="364028"/>
                  <a:pt x="3960000" y="480438"/>
                  <a:pt x="3960000" y="624038"/>
                </a:cubicBezTo>
                <a:lnTo>
                  <a:pt x="3960000" y="2804018"/>
                </a:lnTo>
                <a:cubicBezTo>
                  <a:pt x="3960000" y="2947618"/>
                  <a:pt x="3843590" y="3064028"/>
                  <a:pt x="3699990" y="3064028"/>
                </a:cubicBezTo>
                <a:lnTo>
                  <a:pt x="260010" y="3064028"/>
                </a:lnTo>
                <a:cubicBezTo>
                  <a:pt x="116410" y="3064028"/>
                  <a:pt x="0" y="2947618"/>
                  <a:pt x="0" y="2804018"/>
                </a:cubicBezTo>
                <a:lnTo>
                  <a:pt x="0" y="624038"/>
                </a:lnTo>
                <a:cubicBezTo>
                  <a:pt x="0" y="480438"/>
                  <a:pt x="116410" y="364028"/>
                  <a:pt x="260010" y="364028"/>
                </a:cubicBezTo>
                <a:lnTo>
                  <a:pt x="443165" y="364028"/>
                </a:lnTo>
                <a:lnTo>
                  <a:pt x="443165" y="237982"/>
                </a:lnTo>
                <a:cubicBezTo>
                  <a:pt x="443165" y="195266"/>
                  <a:pt x="477794" y="160637"/>
                  <a:pt x="520510" y="160637"/>
                </a:cubicBezTo>
                <a:lnTo>
                  <a:pt x="1049896" y="160637"/>
                </a:lnTo>
                <a:cubicBezTo>
                  <a:pt x="1092612" y="160637"/>
                  <a:pt x="1127241" y="195266"/>
                  <a:pt x="1127241" y="237982"/>
                </a:cubicBezTo>
                <a:lnTo>
                  <a:pt x="1127241" y="364028"/>
                </a:lnTo>
                <a:lnTo>
                  <a:pt x="1242915" y="3640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2" name="Isosceles Triangle 7">
            <a:extLst>
              <a:ext uri="{FF2B5EF4-FFF2-40B4-BE49-F238E27FC236}">
                <a16:creationId xmlns="" xmlns:a16="http://schemas.microsoft.com/office/drawing/2014/main" id="{9303C7A7-E484-408B-86E5-C7269BD7BF2C}"/>
              </a:ext>
            </a:extLst>
          </p:cNvPr>
          <p:cNvSpPr>
            <a:spLocks noChangeAspect="1"/>
          </p:cNvSpPr>
          <p:nvPr/>
        </p:nvSpPr>
        <p:spPr>
          <a:xfrm>
            <a:off x="864816" y="4365584"/>
            <a:ext cx="338718" cy="236016"/>
          </a:xfrm>
          <a:custGeom>
            <a:avLst/>
            <a:gdLst/>
            <a:ahLst/>
            <a:cxnLst/>
            <a:rect l="l" t="t" r="r" b="b"/>
            <a:pathLst>
              <a:path w="3974643" h="2769493">
                <a:moveTo>
                  <a:pt x="2571683" y="1503312"/>
                </a:moveTo>
                <a:lnTo>
                  <a:pt x="3971139" y="2769493"/>
                </a:lnTo>
                <a:lnTo>
                  <a:pt x="11139" y="2769493"/>
                </a:lnTo>
                <a:lnTo>
                  <a:pt x="1379949" y="1519144"/>
                </a:lnTo>
                <a:lnTo>
                  <a:pt x="1958490" y="2051854"/>
                </a:lnTo>
                <a:close/>
                <a:moveTo>
                  <a:pt x="3937314" y="281663"/>
                </a:moveTo>
                <a:lnTo>
                  <a:pt x="3937314" y="2593551"/>
                </a:lnTo>
                <a:lnTo>
                  <a:pt x="2677314" y="1415127"/>
                </a:lnTo>
                <a:lnTo>
                  <a:pt x="2832378" y="1270103"/>
                </a:lnTo>
                <a:close/>
                <a:moveTo>
                  <a:pt x="0" y="248514"/>
                </a:moveTo>
                <a:lnTo>
                  <a:pt x="1254302" y="1403451"/>
                </a:lnTo>
                <a:lnTo>
                  <a:pt x="0" y="2576545"/>
                </a:lnTo>
                <a:close/>
                <a:moveTo>
                  <a:pt x="7636" y="0"/>
                </a:moveTo>
                <a:lnTo>
                  <a:pt x="3974643" y="0"/>
                </a:lnTo>
                <a:lnTo>
                  <a:pt x="1962498" y="180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grpSp>
        <p:nvGrpSpPr>
          <p:cNvPr id="13" name="그룹 3">
            <a:extLst>
              <a:ext uri="{FF2B5EF4-FFF2-40B4-BE49-F238E27FC236}">
                <a16:creationId xmlns="" xmlns:a16="http://schemas.microsoft.com/office/drawing/2014/main" id="{60B18818-D7B3-48E7-89FE-FD6BDF67C5B2}"/>
              </a:ext>
            </a:extLst>
          </p:cNvPr>
          <p:cNvGrpSpPr/>
          <p:nvPr/>
        </p:nvGrpSpPr>
        <p:grpSpPr>
          <a:xfrm>
            <a:off x="1469756" y="2043245"/>
            <a:ext cx="4212000" cy="1254816"/>
            <a:chOff x="1424492" y="3001579"/>
            <a:chExt cx="2304000" cy="1011514"/>
          </a:xfrm>
        </p:grpSpPr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E3FF2524-DC16-4526-B5FA-151F62E41CE5}"/>
                </a:ext>
              </a:extLst>
            </p:cNvPr>
            <p:cNvSpPr txBox="1"/>
            <p:nvPr/>
          </p:nvSpPr>
          <p:spPr>
            <a:xfrm>
              <a:off x="1424492" y="3343222"/>
              <a:ext cx="2304000" cy="669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err="1"/>
                <a:t>tashkilotga</a:t>
              </a:r>
              <a:r>
                <a:rPr lang="en-US" sz="1600" dirty="0"/>
                <a:t> </a:t>
              </a:r>
              <a:r>
                <a:rPr lang="en-US" sz="1600" dirty="0" err="1"/>
                <a:t>mazkur</a:t>
              </a:r>
              <a:r>
                <a:rPr lang="en-US" sz="1600" dirty="0"/>
                <a:t> </a:t>
              </a:r>
              <a:r>
                <a:rPr lang="en-US" sz="1600" dirty="0" err="1"/>
                <a:t>investitsiya</a:t>
              </a:r>
              <a:r>
                <a:rPr lang="en-US" sz="1600" dirty="0"/>
                <a:t> </a:t>
              </a:r>
              <a:r>
                <a:rPr lang="en-US" sz="1600" dirty="0" err="1"/>
                <a:t>ko‘chmas</a:t>
              </a:r>
              <a:r>
                <a:rPr lang="en-US" sz="1600" dirty="0"/>
                <a:t> </a:t>
              </a:r>
              <a:r>
                <a:rPr lang="en-US" sz="1600" dirty="0" err="1"/>
                <a:t>mulki</a:t>
              </a:r>
              <a:r>
                <a:rPr lang="en-US" sz="1600" dirty="0"/>
                <a:t> </a:t>
              </a:r>
              <a:r>
                <a:rPr lang="en-US" sz="1600" dirty="0" err="1"/>
                <a:t>bilan</a:t>
              </a:r>
              <a:r>
                <a:rPr lang="en-US" sz="1600" dirty="0"/>
                <a:t> </a:t>
              </a:r>
              <a:r>
                <a:rPr lang="en-US" sz="1600" dirty="0" err="1"/>
                <a:t>bog‘liq</a:t>
              </a:r>
              <a:r>
                <a:rPr lang="en-US" sz="1600" dirty="0"/>
                <a:t> </a:t>
              </a:r>
              <a:r>
                <a:rPr lang="en-US" sz="1600" dirty="0" err="1"/>
                <a:t>kelgusi</a:t>
              </a:r>
              <a:r>
                <a:rPr lang="en-US" sz="1600" dirty="0"/>
                <a:t> </a:t>
              </a:r>
              <a:r>
                <a:rPr lang="en-US" sz="1600" dirty="0" err="1"/>
                <a:t>iqtisodiy</a:t>
              </a:r>
              <a:r>
                <a:rPr lang="en-US" sz="1600" dirty="0"/>
                <a:t> </a:t>
              </a:r>
              <a:r>
                <a:rPr lang="en-US" sz="1600" dirty="0" err="1"/>
                <a:t>naflar</a:t>
              </a:r>
              <a:r>
                <a:rPr lang="en-US" sz="1600" dirty="0"/>
                <a:t> </a:t>
              </a:r>
              <a:r>
                <a:rPr lang="en-US" sz="1600" dirty="0" err="1"/>
                <a:t>kelishi</a:t>
              </a:r>
              <a:r>
                <a:rPr lang="en-US" sz="1600" dirty="0"/>
                <a:t> </a:t>
              </a:r>
              <a:r>
                <a:rPr lang="en-US" sz="1600" dirty="0" err="1"/>
                <a:t>ehtimoli</a:t>
              </a:r>
              <a:r>
                <a:rPr lang="en-US" sz="1600" dirty="0"/>
                <a:t> </a:t>
              </a:r>
              <a:r>
                <a:rPr lang="en-US" sz="1600" dirty="0" err="1"/>
                <a:t>mavjud</a:t>
              </a:r>
              <a:r>
                <a:rPr lang="en-US" sz="1600" dirty="0"/>
                <a:t> </a:t>
              </a:r>
              <a:r>
                <a:rPr lang="en-US" sz="1600" dirty="0" err="1"/>
                <a:t>bo‘lsa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C010FCB6-2CD0-4C9A-B4AB-C7DEE3CC10ED}"/>
                </a:ext>
              </a:extLst>
            </p:cNvPr>
            <p:cNvSpPr txBox="1"/>
            <p:nvPr/>
          </p:nvSpPr>
          <p:spPr>
            <a:xfrm>
              <a:off x="1424492" y="3001579"/>
              <a:ext cx="2304000" cy="2729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Kelgusi</a:t>
              </a:r>
              <a:r>
                <a:rPr lang="en-US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iqtisodiy</a:t>
              </a:r>
              <a:r>
                <a:rPr lang="en-US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sz="1600" b="1" i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naf</a:t>
              </a:r>
              <a:endParaRPr lang="ko-KR" alt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grpSp>
        <p:nvGrpSpPr>
          <p:cNvPr id="16" name="그룹 2">
            <a:extLst>
              <a:ext uri="{FF2B5EF4-FFF2-40B4-BE49-F238E27FC236}">
                <a16:creationId xmlns="" xmlns:a16="http://schemas.microsoft.com/office/drawing/2014/main" id="{165D83B9-B9CE-4F40-ACB0-0C2EEF507BF9}"/>
              </a:ext>
            </a:extLst>
          </p:cNvPr>
          <p:cNvGrpSpPr/>
          <p:nvPr/>
        </p:nvGrpSpPr>
        <p:grpSpPr>
          <a:xfrm>
            <a:off x="1546092" y="3677264"/>
            <a:ext cx="4212000" cy="1054616"/>
            <a:chOff x="1424492" y="4510834"/>
            <a:chExt cx="2304000" cy="766860"/>
          </a:xfrm>
        </p:grpSpPr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AFF55F4B-5950-4C1B-A314-10530B3BC731}"/>
                </a:ext>
              </a:extLst>
            </p:cNvPr>
            <p:cNvSpPr txBox="1"/>
            <p:nvPr/>
          </p:nvSpPr>
          <p:spPr>
            <a:xfrm>
              <a:off x="1424492" y="4852477"/>
              <a:ext cx="2304000" cy="425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err="1"/>
                <a:t>investitsiya</a:t>
              </a:r>
              <a:r>
                <a:rPr lang="en-US" sz="1600" dirty="0"/>
                <a:t> </a:t>
              </a:r>
              <a:r>
                <a:rPr lang="en-US" sz="1600" dirty="0" err="1"/>
                <a:t>ko‘chmas</a:t>
              </a:r>
              <a:r>
                <a:rPr lang="en-US" sz="1600" dirty="0"/>
                <a:t> </a:t>
              </a:r>
              <a:r>
                <a:rPr lang="en-US" sz="1600" dirty="0" err="1"/>
                <a:t>mulkining</a:t>
              </a:r>
              <a:r>
                <a:rPr lang="en-US" sz="1600" dirty="0"/>
                <a:t> </a:t>
              </a:r>
              <a:r>
                <a:rPr lang="en-US" sz="1600" dirty="0" err="1"/>
                <a:t>boshlang‘ich</a:t>
              </a:r>
              <a:r>
                <a:rPr lang="en-US" sz="1600" dirty="0"/>
                <a:t> </a:t>
              </a:r>
              <a:r>
                <a:rPr lang="en-US" sz="1600" dirty="0" err="1"/>
                <a:t>qiymatini</a:t>
              </a:r>
              <a:r>
                <a:rPr lang="en-US" sz="1600" dirty="0"/>
                <a:t> </a:t>
              </a:r>
              <a:r>
                <a:rPr lang="en-US" sz="1600" dirty="0" err="1"/>
                <a:t>ishonchli</a:t>
              </a:r>
              <a:r>
                <a:rPr lang="en-US" sz="1600" dirty="0"/>
                <a:t> </a:t>
              </a:r>
              <a:r>
                <a:rPr lang="en-US" sz="1600" dirty="0" err="1"/>
                <a:t>baholash</a:t>
              </a:r>
              <a:r>
                <a:rPr lang="en-US" sz="1600" dirty="0"/>
                <a:t> </a:t>
              </a:r>
              <a:r>
                <a:rPr lang="en-US" sz="1600" dirty="0" err="1"/>
                <a:t>mumkin</a:t>
              </a:r>
              <a:r>
                <a:rPr lang="en-US" sz="1600" dirty="0"/>
                <a:t> </a:t>
              </a:r>
              <a:r>
                <a:rPr lang="en-US" sz="1600" dirty="0" err="1"/>
                <a:t>bo‘lsa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A07ACA90-C3FF-4793-839D-79AD6E59782B}"/>
                </a:ext>
              </a:extLst>
            </p:cNvPr>
            <p:cNvSpPr txBox="1"/>
            <p:nvPr/>
          </p:nvSpPr>
          <p:spPr>
            <a:xfrm>
              <a:off x="1424492" y="4510834"/>
              <a:ext cx="2304000" cy="246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Ishonchli</a:t>
              </a:r>
              <a:r>
                <a:rPr lang="en-US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baholash</a:t>
              </a:r>
              <a:r>
                <a:rPr lang="en-US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sz="1600" b="1" i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imkoniyati</a:t>
              </a:r>
              <a:endParaRPr lang="ko-KR" alt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22D7DBD-D93A-4E35-B54F-01DE73561745}"/>
              </a:ext>
            </a:extLst>
          </p:cNvPr>
          <p:cNvSpPr/>
          <p:nvPr/>
        </p:nvSpPr>
        <p:spPr>
          <a:xfrm>
            <a:off x="40851" y="1693378"/>
            <a:ext cx="431369" cy="34712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11016" b="11016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637" y="1967604"/>
            <a:ext cx="765009" cy="8058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66" y="3677262"/>
            <a:ext cx="451029" cy="59890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BCDE568-80D0-48D8-8983-5C667E8B8711}"/>
              </a:ext>
            </a:extLst>
          </p:cNvPr>
          <p:cNvSpPr txBox="1"/>
          <p:nvPr/>
        </p:nvSpPr>
        <p:spPr>
          <a:xfrm>
            <a:off x="1222195" y="5511284"/>
            <a:ext cx="503918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Ijarachi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16-son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MHXSga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z-Cyrl-UZ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937E499-30B8-41C9-BD44-C95F440A454C}"/>
              </a:ext>
            </a:extLst>
          </p:cNvPr>
          <p:cNvSpPr txBox="1"/>
          <p:nvPr/>
        </p:nvSpPr>
        <p:spPr>
          <a:xfrm>
            <a:off x="570790" y="5477164"/>
            <a:ext cx="44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7200" dirty="0">
                <a:solidFill>
                  <a:srgbClr val="FF0000"/>
                </a:solidFill>
              </a:rPr>
              <a:t>!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66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2800" b="1" dirty="0" err="1"/>
              <a:t>Investitsiya</a:t>
            </a:r>
            <a:r>
              <a:rPr lang="en-US" sz="2800" b="1" dirty="0"/>
              <a:t> </a:t>
            </a:r>
            <a:r>
              <a:rPr lang="en-US" sz="2800" b="1" dirty="0" err="1"/>
              <a:t>ko‘chmas</a:t>
            </a:r>
            <a:r>
              <a:rPr lang="en-US" sz="2800" b="1" dirty="0"/>
              <a:t> </a:t>
            </a:r>
            <a:r>
              <a:rPr lang="en-US" sz="2800" b="1" dirty="0" err="1"/>
              <a:t>mulkini</a:t>
            </a:r>
            <a:r>
              <a:rPr lang="en-US" sz="2800" b="1" dirty="0"/>
              <a:t> </a:t>
            </a:r>
            <a:r>
              <a:rPr lang="en-US" sz="2800" b="1" dirty="0" err="1"/>
              <a:t>alohida</a:t>
            </a:r>
            <a:r>
              <a:rPr lang="en-US" sz="2800" b="1" dirty="0"/>
              <a:t> </a:t>
            </a:r>
            <a:r>
              <a:rPr lang="en-US" sz="2800" b="1" dirty="0" err="1"/>
              <a:t>aktiv</a:t>
            </a:r>
            <a:r>
              <a:rPr lang="en-US" sz="2800" b="1" dirty="0"/>
              <a:t> </a:t>
            </a:r>
            <a:r>
              <a:rPr lang="en-US" sz="2800" b="1" dirty="0" err="1"/>
              <a:t>sifatida</a:t>
            </a:r>
            <a:r>
              <a:rPr lang="en-US" sz="2800" b="1" dirty="0"/>
              <a:t> </a:t>
            </a:r>
            <a:r>
              <a:rPr lang="en-US" sz="2800" b="1" dirty="0" err="1"/>
              <a:t>aks</a:t>
            </a:r>
            <a:r>
              <a:rPr lang="en-US" sz="2800" b="1" dirty="0"/>
              <a:t> </a:t>
            </a:r>
            <a:r>
              <a:rPr lang="en-US" sz="2800" b="1" dirty="0" err="1"/>
              <a:t>ettirilishiga</a:t>
            </a:r>
            <a:r>
              <a:rPr lang="en-US" sz="2800" b="1" dirty="0"/>
              <a:t> </a:t>
            </a:r>
            <a:r>
              <a:rPr lang="en-US" sz="2800" b="1" dirty="0" err="1"/>
              <a:t>sabab</a:t>
            </a:r>
            <a:r>
              <a:rPr lang="en-US" sz="2800" b="1" dirty="0" smtClean="0"/>
              <a:t>:</a:t>
            </a:r>
            <a:endParaRPr lang="en-US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8517A80-F3EA-49CA-A12A-148A57B5322C}"/>
              </a:ext>
            </a:extLst>
          </p:cNvPr>
          <p:cNvSpPr txBox="1"/>
          <p:nvPr/>
        </p:nvSpPr>
        <p:spPr>
          <a:xfrm>
            <a:off x="3208976" y="1915222"/>
            <a:ext cx="7808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Investitsiya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ko‘chmas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mulki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cs typeface="Arial" pitchFamily="34" charset="0"/>
              </a:rPr>
              <a:t>pul</a:t>
            </a:r>
            <a:r>
              <a:rPr lang="en-US" sz="2000" dirty="0">
                <a:solidFill>
                  <a:srgbClr val="00B05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cs typeface="Arial" pitchFamily="34" charset="0"/>
              </a:rPr>
              <a:t>oqimlarini</a:t>
            </a:r>
            <a:r>
              <a:rPr lang="en-US" sz="2000" dirty="0">
                <a:solidFill>
                  <a:srgbClr val="00B05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tashkilot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tomonidan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tutib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turiladigan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cs typeface="Arial" pitchFamily="34" charset="0"/>
              </a:rPr>
              <a:t>boshqa</a:t>
            </a:r>
            <a:r>
              <a:rPr lang="en-US" sz="2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cs typeface="Arial" pitchFamily="34" charset="0"/>
              </a:rPr>
              <a:t>aktivlarga</a:t>
            </a:r>
            <a:r>
              <a:rPr lang="en-US" sz="2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cs typeface="Arial" pitchFamily="34" charset="0"/>
              </a:rPr>
              <a:t>nisbatan</a:t>
            </a:r>
            <a:r>
              <a:rPr lang="en-US" sz="2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ahamiyatli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darajada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cs typeface="Arial" pitchFamily="34" charset="0"/>
              </a:rPr>
              <a:t>mustaqil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holda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cs typeface="Arial" pitchFamily="34" charset="0"/>
              </a:rPr>
              <a:t>hosil</a:t>
            </a:r>
            <a:r>
              <a:rPr lang="en-US" sz="2000" dirty="0">
                <a:solidFill>
                  <a:srgbClr val="00B05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cs typeface="Arial" pitchFamily="34" charset="0"/>
              </a:rPr>
              <a:t>qiladi</a:t>
            </a:r>
            <a:r>
              <a:rPr lang="en-US" sz="2000" dirty="0" smtClean="0">
                <a:solidFill>
                  <a:srgbClr val="00B050"/>
                </a:solidFill>
                <a:cs typeface="Arial" pitchFamily="34" charset="0"/>
              </a:rPr>
              <a:t>.</a:t>
            </a:r>
            <a:endParaRPr lang="en-US" sz="2000" dirty="0">
              <a:solidFill>
                <a:srgbClr val="00B050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71D54B0-EF25-4BC3-BC10-B16209CA8404}"/>
              </a:ext>
            </a:extLst>
          </p:cNvPr>
          <p:cNvSpPr txBox="1"/>
          <p:nvPr/>
        </p:nvSpPr>
        <p:spPr>
          <a:xfrm>
            <a:off x="1148609" y="3705922"/>
            <a:ext cx="1296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cs typeface="Calibri" pitchFamily="34" charset="0"/>
              </a:rPr>
              <a:t>CONTENTS</a:t>
            </a:r>
          </a:p>
          <a:p>
            <a:pPr algn="ctr"/>
            <a:r>
              <a:rPr lang="en-US" altLang="ko-KR" sz="1400" b="1" dirty="0">
                <a:solidFill>
                  <a:schemeClr val="bg1"/>
                </a:solidFill>
                <a:cs typeface="Calibri" pitchFamily="34" charset="0"/>
              </a:rPr>
              <a:t>TITLE</a:t>
            </a:r>
            <a:endParaRPr lang="ko-KR" altLang="en-US" sz="1400" b="1" dirty="0">
              <a:solidFill>
                <a:schemeClr val="bg1"/>
              </a:solidFill>
              <a:cs typeface="Calibri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420" y="1638300"/>
            <a:ext cx="2552700" cy="179070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/>
          <a:srcRect l="5882" t="44875" b="9129"/>
          <a:stretch/>
        </p:blipFill>
        <p:spPr>
          <a:xfrm>
            <a:off x="7841777" y="3429000"/>
            <a:ext cx="3842481" cy="2902858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8080498" y="5158902"/>
            <a:ext cx="3135086" cy="1306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224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l"/>
            <a:r>
              <a:rPr lang="en-US" dirty="0" smtClean="0"/>
              <a:t>Masala</a:t>
            </a:r>
            <a:endParaRPr lang="en-US" dirty="0"/>
          </a:p>
        </p:txBody>
      </p:sp>
      <p:grpSp>
        <p:nvGrpSpPr>
          <p:cNvPr id="45" name="그룹 17">
            <a:extLst>
              <a:ext uri="{FF2B5EF4-FFF2-40B4-BE49-F238E27FC236}">
                <a16:creationId xmlns="" xmlns:a16="http://schemas.microsoft.com/office/drawing/2014/main" id="{66A5C971-B07C-4B08-B5FA-49DBE1493C30}"/>
              </a:ext>
            </a:extLst>
          </p:cNvPr>
          <p:cNvGrpSpPr/>
          <p:nvPr/>
        </p:nvGrpSpPr>
        <p:grpSpPr>
          <a:xfrm>
            <a:off x="323529" y="1525631"/>
            <a:ext cx="10621562" cy="1903363"/>
            <a:chOff x="1713994" y="4906327"/>
            <a:chExt cx="1730328" cy="291085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FA202C4C-8804-4931-BF8A-1AC3407D69E0}"/>
                </a:ext>
              </a:extLst>
            </p:cNvPr>
            <p:cNvSpPr txBox="1"/>
            <p:nvPr/>
          </p:nvSpPr>
          <p:spPr>
            <a:xfrm>
              <a:off x="1713994" y="4906327"/>
              <a:ext cx="1720804" cy="894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600" dirty="0" err="1"/>
                <a:t>Tashkilot</a:t>
              </a:r>
              <a:r>
                <a:rPr lang="en-US" sz="1600" dirty="0"/>
                <a:t> 1,5 </a:t>
              </a:r>
              <a:r>
                <a:rPr lang="en-US" sz="1600" dirty="0" err="1"/>
                <a:t>mlrd</a:t>
              </a:r>
              <a:r>
                <a:rPr lang="en-US" sz="1600" dirty="0"/>
                <a:t> </a:t>
              </a:r>
              <a:r>
                <a:rPr lang="en-US" sz="1600" dirty="0" err="1"/>
                <a:t>so‘mga</a:t>
              </a:r>
              <a:r>
                <a:rPr lang="en-US" sz="1600" dirty="0"/>
                <a:t> </a:t>
              </a:r>
              <a:r>
                <a:rPr lang="en-US" sz="1600" dirty="0" err="1"/>
                <a:t>bino</a:t>
              </a:r>
              <a:r>
                <a:rPr lang="en-US" sz="1600" dirty="0"/>
                <a:t> </a:t>
              </a:r>
              <a:r>
                <a:rPr lang="en-US" sz="1600" dirty="0" err="1"/>
                <a:t>sotib</a:t>
              </a:r>
              <a:r>
                <a:rPr lang="en-US" sz="1600" dirty="0"/>
                <a:t> </a:t>
              </a:r>
              <a:r>
                <a:rPr lang="en-US" sz="1600" dirty="0" err="1"/>
                <a:t>oldi</a:t>
              </a:r>
              <a:r>
                <a:rPr lang="en-US" sz="1600" dirty="0"/>
                <a:t> </a:t>
              </a:r>
              <a:r>
                <a:rPr lang="en-US" sz="1600" dirty="0" err="1"/>
                <a:t>va</a:t>
              </a:r>
              <a:r>
                <a:rPr lang="en-US" sz="1600" dirty="0"/>
                <a:t> </a:t>
              </a:r>
              <a:r>
                <a:rPr lang="en-US" sz="1600" dirty="0" err="1"/>
                <a:t>ushbu</a:t>
              </a:r>
              <a:r>
                <a:rPr lang="en-US" sz="1600" dirty="0"/>
                <a:t> </a:t>
              </a:r>
              <a:r>
                <a:rPr lang="en-US" sz="1600" dirty="0" err="1"/>
                <a:t>binoni</a:t>
              </a:r>
              <a:r>
                <a:rPr lang="en-US" sz="1600" dirty="0"/>
                <a:t> </a:t>
              </a:r>
              <a:r>
                <a:rPr lang="en-US" sz="1600" dirty="0" err="1"/>
                <a:t>ma’lum</a:t>
              </a:r>
              <a:r>
                <a:rPr lang="en-US" sz="1600" dirty="0"/>
                <a:t> </a:t>
              </a:r>
              <a:r>
                <a:rPr lang="en-US" sz="1600" dirty="0" err="1"/>
                <a:t>muddatdan</a:t>
              </a:r>
              <a:r>
                <a:rPr lang="en-US" sz="1600" dirty="0"/>
                <a:t> </a:t>
              </a:r>
              <a:r>
                <a:rPr lang="en-US" sz="1600" dirty="0" err="1"/>
                <a:t>keyin</a:t>
              </a:r>
              <a:r>
                <a:rPr lang="en-US" sz="1600" dirty="0"/>
                <a:t> </a:t>
              </a:r>
              <a:r>
                <a:rPr lang="en-US" sz="1600" dirty="0" err="1"/>
                <a:t>yuqoriroq</a:t>
              </a:r>
              <a:r>
                <a:rPr lang="en-US" sz="1600" dirty="0"/>
                <a:t> </a:t>
              </a:r>
              <a:r>
                <a:rPr lang="en-US" sz="1600" dirty="0" err="1"/>
                <a:t>narxga</a:t>
              </a:r>
              <a:r>
                <a:rPr lang="en-US" sz="1600" dirty="0"/>
                <a:t> </a:t>
              </a:r>
              <a:r>
                <a:rPr lang="en-US" sz="1600" dirty="0" err="1"/>
                <a:t>sotishni</a:t>
              </a:r>
              <a:r>
                <a:rPr lang="en-US" sz="1600" dirty="0"/>
                <a:t> </a:t>
              </a:r>
              <a:r>
                <a:rPr lang="en-US" sz="1600" dirty="0" err="1"/>
                <a:t>ko‘zlamoqda</a:t>
              </a:r>
              <a:r>
                <a:rPr lang="en-US" sz="1600" dirty="0"/>
                <a:t>. </a:t>
              </a:r>
              <a:r>
                <a:rPr lang="en-US" sz="1600" dirty="0" err="1"/>
                <a:t>Tashkilotning</a:t>
              </a:r>
              <a:r>
                <a:rPr lang="en-US" sz="1600" dirty="0"/>
                <a:t> </a:t>
              </a:r>
              <a:r>
                <a:rPr lang="en-US" sz="1600" dirty="0" err="1"/>
                <a:t>asosiy</a:t>
              </a:r>
              <a:r>
                <a:rPr lang="en-US" sz="1600" dirty="0"/>
                <a:t> </a:t>
              </a:r>
              <a:r>
                <a:rPr lang="en-US" sz="1600" dirty="0" err="1"/>
                <a:t>faoliyati</a:t>
              </a:r>
              <a:r>
                <a:rPr lang="en-US" sz="1600" dirty="0"/>
                <a:t> </a:t>
              </a:r>
              <a:r>
                <a:rPr lang="en-US" sz="1600" dirty="0" err="1"/>
                <a:t>ko‘chmas</a:t>
              </a:r>
              <a:r>
                <a:rPr lang="en-US" sz="1600" dirty="0"/>
                <a:t> </a:t>
              </a:r>
              <a:r>
                <a:rPr lang="en-US" sz="1600" dirty="0" err="1"/>
                <a:t>mulk</a:t>
              </a:r>
              <a:r>
                <a:rPr lang="en-US" sz="1600" dirty="0"/>
                <a:t> </a:t>
              </a:r>
              <a:r>
                <a:rPr lang="en-US" sz="1600" dirty="0" err="1"/>
                <a:t>savdosi</a:t>
              </a:r>
              <a:r>
                <a:rPr lang="en-US" sz="1600" dirty="0"/>
                <a:t> </a:t>
              </a:r>
              <a:r>
                <a:rPr lang="en-US" sz="1600" dirty="0" err="1"/>
                <a:t>bilan</a:t>
              </a:r>
              <a:r>
                <a:rPr lang="en-US" sz="1600" dirty="0"/>
                <a:t> </a:t>
              </a:r>
              <a:r>
                <a:rPr lang="en-US" sz="1600" dirty="0" err="1"/>
                <a:t>shug‘ullanish</a:t>
              </a:r>
              <a:r>
                <a:rPr lang="en-US" sz="1600" dirty="0"/>
                <a:t>.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FCEBD767-338A-4F48-8F3B-C427295BC98F}"/>
                </a:ext>
              </a:extLst>
            </p:cNvPr>
            <p:cNvSpPr txBox="1"/>
            <p:nvPr/>
          </p:nvSpPr>
          <p:spPr>
            <a:xfrm>
              <a:off x="1733043" y="5070326"/>
              <a:ext cx="1711279" cy="127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err="1" smtClean="0">
                  <a:solidFill>
                    <a:srgbClr val="002060"/>
                  </a:solidFill>
                </a:rPr>
                <a:t>Savol</a:t>
              </a:r>
              <a:r>
                <a:rPr lang="en-US" sz="1600" b="1" dirty="0">
                  <a:solidFill>
                    <a:srgbClr val="002060"/>
                  </a:solidFill>
                </a:rPr>
                <a:t>:</a:t>
              </a:r>
              <a:br>
                <a:rPr lang="en-US" sz="1600" b="1" dirty="0">
                  <a:solidFill>
                    <a:srgbClr val="002060"/>
                  </a:solidFill>
                </a:rPr>
              </a:br>
              <a:r>
                <a:rPr lang="en-US" sz="1600" b="1" dirty="0" err="1">
                  <a:solidFill>
                    <a:srgbClr val="002060"/>
                  </a:solidFill>
                </a:rPr>
                <a:t>Ushbu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ko‘chmas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mulk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tashkilotning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moliyaviy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holat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to‘g‘risidagi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hisobotida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qanday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aktiv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sifatida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aks</a:t>
              </a:r>
              <a:r>
                <a:rPr lang="en-US" sz="1600" b="1" dirty="0">
                  <a:solidFill>
                    <a:srgbClr val="002060"/>
                  </a:solidFill>
                </a:rPr>
                <a:t> </a:t>
              </a:r>
              <a:r>
                <a:rPr lang="en-US" sz="1600" b="1" dirty="0" err="1">
                  <a:solidFill>
                    <a:srgbClr val="002060"/>
                  </a:solidFill>
                </a:rPr>
                <a:t>ettiriladi</a:t>
              </a:r>
              <a:r>
                <a:rPr lang="en-US" sz="1600" b="1" dirty="0">
                  <a:solidFill>
                    <a:srgbClr val="002060"/>
                  </a:solidFill>
                </a:rPr>
                <a:t>?</a:t>
              </a:r>
              <a:endParaRPr lang="en-US" altLang="ko-KR" sz="1600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745" y="4628210"/>
            <a:ext cx="3020989" cy="169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4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743200" y="198646"/>
            <a:ext cx="6619164" cy="6235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FFFF00"/>
                </a:solidFill>
              </a:rPr>
              <a:t>Investitsiya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ko‘chmas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mulkini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baholash</a:t>
            </a:r>
            <a:endParaRPr lang="uz-Cyrl-UZ" sz="2400" b="1" dirty="0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22887"/>
          <a:stretch/>
        </p:blipFill>
        <p:spPr>
          <a:xfrm>
            <a:off x="0" y="5763491"/>
            <a:ext cx="3219450" cy="1094509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6689678" y="1569490"/>
            <a:ext cx="2891051" cy="15558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</a:rPr>
              <a:t>Keyingi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baholash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743200" y="1569490"/>
            <a:ext cx="2891051" cy="15558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</a:rPr>
              <a:t>Dastlabki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baholash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62784" y="3671246"/>
            <a:ext cx="2251881" cy="1419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FF00"/>
                </a:solidFill>
              </a:rPr>
              <a:t>Boshlang’ich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qiymat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34251" y="3671246"/>
            <a:ext cx="2251881" cy="1419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FF00"/>
                </a:solidFill>
              </a:rPr>
              <a:t>Boshlang’ich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qiymat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454788" y="3671246"/>
            <a:ext cx="2251881" cy="1419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FF00"/>
                </a:solidFill>
              </a:rPr>
              <a:t>Haqqoniy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qiymat</a:t>
            </a:r>
            <a:endParaRPr lang="en-US" dirty="0">
              <a:solidFill>
                <a:srgbClr val="FFFF00"/>
              </a:solidFill>
            </a:endParaRPr>
          </a:p>
        </p:txBody>
      </p:sp>
      <p:cxnSp>
        <p:nvCxnSpPr>
          <p:cNvPr id="15" name="Прямая соединительная линия 14"/>
          <p:cNvCxnSpPr>
            <a:stCxn id="5" idx="2"/>
          </p:cNvCxnSpPr>
          <p:nvPr/>
        </p:nvCxnSpPr>
        <p:spPr>
          <a:xfrm>
            <a:off x="6052782" y="822206"/>
            <a:ext cx="0" cy="433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188724" y="1269242"/>
            <a:ext cx="39464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8" idx="0"/>
          </p:cNvCxnSpPr>
          <p:nvPr/>
        </p:nvCxnSpPr>
        <p:spPr>
          <a:xfrm>
            <a:off x="4188723" y="1269242"/>
            <a:ext cx="3" cy="300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7" idx="0"/>
          </p:cNvCxnSpPr>
          <p:nvPr/>
        </p:nvCxnSpPr>
        <p:spPr>
          <a:xfrm>
            <a:off x="8135203" y="1269242"/>
            <a:ext cx="1" cy="300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8" idx="4"/>
            <a:endCxn id="10" idx="0"/>
          </p:cNvCxnSpPr>
          <p:nvPr/>
        </p:nvCxnSpPr>
        <p:spPr>
          <a:xfrm flipH="1">
            <a:off x="4188725" y="3125337"/>
            <a:ext cx="1" cy="5459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7" idx="4"/>
          </p:cNvCxnSpPr>
          <p:nvPr/>
        </p:nvCxnSpPr>
        <p:spPr>
          <a:xfrm flipH="1">
            <a:off x="8135203" y="3125337"/>
            <a:ext cx="1" cy="272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6760191" y="3398291"/>
            <a:ext cx="2820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12" idx="0"/>
          </p:cNvCxnSpPr>
          <p:nvPr/>
        </p:nvCxnSpPr>
        <p:spPr>
          <a:xfrm>
            <a:off x="6760190" y="3398291"/>
            <a:ext cx="2" cy="272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endCxn id="13" idx="0"/>
          </p:cNvCxnSpPr>
          <p:nvPr/>
        </p:nvCxnSpPr>
        <p:spPr>
          <a:xfrm>
            <a:off x="9580728" y="3398291"/>
            <a:ext cx="1" cy="272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488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aphic 14">
            <a:extLst>
              <a:ext uri="{FF2B5EF4-FFF2-40B4-BE49-F238E27FC236}">
                <a16:creationId xmlns="" xmlns:a16="http://schemas.microsoft.com/office/drawing/2014/main" id="{2B7E308F-4471-4280-8853-34FFEB59FA5B}"/>
              </a:ext>
            </a:extLst>
          </p:cNvPr>
          <p:cNvGrpSpPr/>
          <p:nvPr/>
        </p:nvGrpSpPr>
        <p:grpSpPr>
          <a:xfrm>
            <a:off x="892017" y="1112212"/>
            <a:ext cx="4215691" cy="3100032"/>
            <a:chOff x="2444748" y="555045"/>
            <a:chExt cx="7282048" cy="5727454"/>
          </a:xfrm>
        </p:grpSpPr>
        <p:sp>
          <p:nvSpPr>
            <p:cNvPr id="4" name="Freeform: Shape 36">
              <a:extLst>
                <a:ext uri="{FF2B5EF4-FFF2-40B4-BE49-F238E27FC236}">
                  <a16:creationId xmlns="" xmlns:a16="http://schemas.microsoft.com/office/drawing/2014/main" id="{4D0A01D8-0C7E-466F-A0A1-1B48327F14DC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37">
              <a:extLst>
                <a:ext uri="{FF2B5EF4-FFF2-40B4-BE49-F238E27FC236}">
                  <a16:creationId xmlns="" xmlns:a16="http://schemas.microsoft.com/office/drawing/2014/main" id="{2C0C33A8-A2DA-4A96-8925-D2EA9BFC8905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" name="Freeform: Shape 38">
              <a:extLst>
                <a:ext uri="{FF2B5EF4-FFF2-40B4-BE49-F238E27FC236}">
                  <a16:creationId xmlns="" xmlns:a16="http://schemas.microsoft.com/office/drawing/2014/main" id="{577415B1-A37A-4C41-93AA-8D61461DAC70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39">
              <a:extLst>
                <a:ext uri="{FF2B5EF4-FFF2-40B4-BE49-F238E27FC236}">
                  <a16:creationId xmlns="" xmlns:a16="http://schemas.microsoft.com/office/drawing/2014/main" id="{3CBA2041-0DB7-487C-A6FB-9CE8869D01F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40">
              <a:extLst>
                <a:ext uri="{FF2B5EF4-FFF2-40B4-BE49-F238E27FC236}">
                  <a16:creationId xmlns="" xmlns:a16="http://schemas.microsoft.com/office/drawing/2014/main" id="{4CB2EA61-84D5-4B43-8614-6247C5DFA81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41">
              <a:extLst>
                <a:ext uri="{FF2B5EF4-FFF2-40B4-BE49-F238E27FC236}">
                  <a16:creationId xmlns="" xmlns:a16="http://schemas.microsoft.com/office/drawing/2014/main" id="{2B116768-7F58-45DA-B4FF-66A24F8B8025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42">
              <a:extLst>
                <a:ext uri="{FF2B5EF4-FFF2-40B4-BE49-F238E27FC236}">
                  <a16:creationId xmlns="" xmlns:a16="http://schemas.microsoft.com/office/drawing/2014/main" id="{47F33D40-F061-4A1E-9035-ADA53A328081}"/>
                </a:ext>
              </a:extLst>
            </p:cNvPr>
            <p:cNvSpPr/>
            <p:nvPr/>
          </p:nvSpPr>
          <p:spPr>
            <a:xfrm>
              <a:off x="2747714" y="993127"/>
              <a:ext cx="6676116" cy="3764893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just"/>
              <a:r>
                <a:rPr lang="en-US" sz="1400" dirty="0" err="1"/>
                <a:t>O‘z</a:t>
              </a:r>
              <a:r>
                <a:rPr lang="en-US" sz="1400" dirty="0"/>
                <a:t> </a:t>
              </a:r>
              <a:r>
                <a:rPr lang="en-US" sz="1400" dirty="0" err="1"/>
                <a:t>mulkida</a:t>
              </a:r>
              <a:r>
                <a:rPr lang="en-US" sz="1400" dirty="0"/>
                <a:t> </a:t>
              </a:r>
              <a:r>
                <a:rPr lang="en-US" sz="1400" dirty="0" err="1"/>
                <a:t>bo‘lgan</a:t>
              </a:r>
              <a:r>
                <a:rPr lang="en-US" sz="1400" dirty="0"/>
                <a:t> </a:t>
              </a:r>
              <a:r>
                <a:rPr lang="en-US" sz="1400" dirty="0" err="1"/>
                <a:t>investitsiya</a:t>
              </a:r>
              <a:r>
                <a:rPr lang="en-US" sz="1400" dirty="0"/>
                <a:t> </a:t>
              </a:r>
              <a:r>
                <a:rPr lang="en-US" sz="1400" dirty="0" err="1"/>
                <a:t>ko‘chmas</a:t>
              </a:r>
              <a:r>
                <a:rPr lang="en-US" sz="1400" dirty="0"/>
                <a:t> </a:t>
              </a:r>
              <a:r>
                <a:rPr lang="en-US" sz="1400" dirty="0" err="1"/>
                <a:t>mulki</a:t>
              </a:r>
              <a:r>
                <a:rPr lang="en-US" sz="1400" dirty="0"/>
                <a:t> </a:t>
              </a:r>
              <a:r>
                <a:rPr lang="en-US" sz="1400" dirty="0" err="1"/>
                <a:t>dastlab</a:t>
              </a:r>
              <a:r>
                <a:rPr lang="en-US" sz="1400" dirty="0"/>
                <a:t> </a:t>
              </a:r>
              <a:r>
                <a:rPr lang="en-US" sz="1400" dirty="0" err="1"/>
                <a:t>boshlang‘ich</a:t>
              </a:r>
              <a:r>
                <a:rPr lang="en-US" sz="1400" dirty="0"/>
                <a:t> </a:t>
              </a:r>
              <a:r>
                <a:rPr lang="en-US" sz="1400" dirty="0" err="1"/>
                <a:t>qiymatda</a:t>
              </a:r>
              <a:r>
                <a:rPr lang="en-US" sz="1400" dirty="0"/>
                <a:t> </a:t>
              </a:r>
              <a:r>
                <a:rPr lang="en-US" sz="1400" dirty="0" err="1"/>
                <a:t>baholanadi</a:t>
              </a:r>
              <a:r>
                <a:rPr lang="en-US" sz="1400" dirty="0"/>
                <a:t>. </a:t>
              </a:r>
              <a:r>
                <a:rPr lang="en-US" sz="1400" dirty="0" err="1"/>
                <a:t>Operatsiya</a:t>
              </a:r>
              <a:r>
                <a:rPr lang="en-US" sz="1400" dirty="0"/>
                <a:t> </a:t>
              </a:r>
              <a:r>
                <a:rPr lang="en-US" sz="1400" dirty="0" err="1"/>
                <a:t>bo‘yicha</a:t>
              </a:r>
              <a:r>
                <a:rPr lang="en-US" sz="1400" dirty="0"/>
                <a:t> </a:t>
              </a:r>
              <a:r>
                <a:rPr lang="en-US" sz="1400" dirty="0" err="1"/>
                <a:t>sarflar</a:t>
              </a:r>
              <a:r>
                <a:rPr lang="en-US" sz="1400" dirty="0"/>
                <a:t> </a:t>
              </a:r>
              <a:r>
                <a:rPr lang="en-US" sz="1400" dirty="0" err="1"/>
                <a:t>ushbu</a:t>
              </a:r>
              <a:r>
                <a:rPr lang="en-US" sz="1400" dirty="0"/>
                <a:t> </a:t>
              </a:r>
              <a:r>
                <a:rPr lang="en-US" sz="1400" dirty="0" err="1"/>
                <a:t>boshlang‘ich</a:t>
              </a:r>
              <a:r>
                <a:rPr lang="en-US" sz="1400" dirty="0"/>
                <a:t> </a:t>
              </a:r>
              <a:r>
                <a:rPr lang="en-US" sz="1400" dirty="0" err="1"/>
                <a:t>qiymatga</a:t>
              </a:r>
              <a:r>
                <a:rPr lang="en-US" sz="1400" dirty="0"/>
                <a:t> </a:t>
              </a:r>
              <a:r>
                <a:rPr lang="en-US" sz="1400" dirty="0" err="1"/>
                <a:t>kiritilishi</a:t>
              </a:r>
              <a:r>
                <a:rPr lang="en-US" sz="1400" dirty="0"/>
                <a:t> </a:t>
              </a:r>
              <a:r>
                <a:rPr lang="en-US" sz="1400" dirty="0" err="1"/>
                <a:t>lozim</a:t>
              </a:r>
              <a:r>
                <a:rPr lang="en-US" sz="1400" dirty="0"/>
                <a:t>.</a:t>
              </a:r>
              <a:endParaRPr lang="uz-Cyrl-UZ" sz="1400" dirty="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530585" y="395867"/>
            <a:ext cx="7636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Investitsiya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ko‘chmas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mulkini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dastlabki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1"/>
                </a:solidFill>
                <a:cs typeface="Arial" pitchFamily="34" charset="0"/>
              </a:rPr>
              <a:t>baholash</a:t>
            </a:r>
            <a:endParaRPr lang="ko-KR" altLang="en-US" sz="24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E1EFC11E-AC03-400F-B778-3F167063581C}"/>
              </a:ext>
            </a:extLst>
          </p:cNvPr>
          <p:cNvSpPr txBox="1"/>
          <p:nvPr/>
        </p:nvSpPr>
        <p:spPr>
          <a:xfrm>
            <a:off x="1671339" y="4891836"/>
            <a:ext cx="90982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Ijarachi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16-son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MHXSga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dastlab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baholanishi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0A84F872-7861-4D8A-A210-2399D064AFA0}"/>
              </a:ext>
            </a:extLst>
          </p:cNvPr>
          <p:cNvSpPr txBox="1"/>
          <p:nvPr/>
        </p:nvSpPr>
        <p:spPr>
          <a:xfrm>
            <a:off x="1019934" y="4753337"/>
            <a:ext cx="44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7200" dirty="0">
                <a:solidFill>
                  <a:srgbClr val="FF0000"/>
                </a:solidFill>
              </a:rPr>
              <a:t>!</a:t>
            </a:r>
            <a:endParaRPr lang="ru-RU" sz="72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Developers plan new west side Grand Rapids office building">
            <a:extLst>
              <a:ext uri="{FF2B5EF4-FFF2-40B4-BE49-F238E27FC236}">
                <a16:creationId xmlns="" xmlns:a16="http://schemas.microsoft.com/office/drawing/2014/main" id="{13848045-A624-4E8D-9C37-58735DD7C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469" y="1042834"/>
            <a:ext cx="4857173" cy="323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67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3347773" y="1037815"/>
            <a:ext cx="5554638" cy="5998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Boshlang’ich</a:t>
            </a:r>
            <a:r>
              <a:rPr lang="en-US" dirty="0" smtClean="0"/>
              <a:t> </a:t>
            </a:r>
            <a:r>
              <a:rPr lang="en-US" dirty="0" err="1" smtClean="0"/>
              <a:t>qiymat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uz-Cyrl-UZ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6181" y="3837549"/>
            <a:ext cx="492370" cy="4901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448699" y="312092"/>
            <a:ext cx="7636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chemeClr val="accent1"/>
                </a:solidFill>
                <a:cs typeface="Arial" pitchFamily="34" charset="0"/>
              </a:rPr>
              <a:t>Investitsiya</a:t>
            </a:r>
            <a:r>
              <a:rPr lang="en-US" sz="2400" b="1" dirty="0" smtClean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ko‘chmas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mulkini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dastlabki</a:t>
            </a:r>
            <a:r>
              <a:rPr lang="en-US" sz="24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cs typeface="Arial" pitchFamily="34" charset="0"/>
              </a:rPr>
              <a:t>baholash</a:t>
            </a:r>
            <a:endParaRPr lang="ko-KR" altLang="en-US" sz="24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728704" y="2238233"/>
            <a:ext cx="2456597" cy="10377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Kiritilmaydi</a:t>
            </a:r>
            <a:endParaRPr lang="en-US" dirty="0"/>
          </a:p>
        </p:txBody>
      </p:sp>
      <p:sp>
        <p:nvSpPr>
          <p:cNvPr id="7" name="Овал 6"/>
          <p:cNvSpPr/>
          <p:nvPr/>
        </p:nvSpPr>
        <p:spPr>
          <a:xfrm>
            <a:off x="2171192" y="2238233"/>
            <a:ext cx="2456597" cy="10377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Kiritiladi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C7BD6AB-A7FF-4856-AC8F-4A556A5E5C0E}"/>
              </a:ext>
            </a:extLst>
          </p:cNvPr>
          <p:cNvSpPr txBox="1"/>
          <p:nvPr/>
        </p:nvSpPr>
        <p:spPr>
          <a:xfrm>
            <a:off x="1423674" y="3922098"/>
            <a:ext cx="39516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investitsiya</a:t>
            </a:r>
            <a:r>
              <a:rPr lang="en-US" sz="1400" dirty="0"/>
              <a:t> </a:t>
            </a:r>
            <a:r>
              <a:rPr lang="en-US" sz="1400" dirty="0" err="1"/>
              <a:t>ko‘chmas</a:t>
            </a:r>
            <a:r>
              <a:rPr lang="en-US" sz="1400" dirty="0"/>
              <a:t> </a:t>
            </a:r>
            <a:r>
              <a:rPr lang="en-US" sz="1400" dirty="0" err="1"/>
              <a:t>mulkining</a:t>
            </a:r>
            <a:r>
              <a:rPr lang="en-US" sz="1400" dirty="0"/>
              <a:t> </a:t>
            </a:r>
            <a:r>
              <a:rPr lang="en-US" sz="1400" dirty="0" err="1"/>
              <a:t>xarid</a:t>
            </a:r>
            <a:r>
              <a:rPr lang="en-US" sz="1400" dirty="0"/>
              <a:t> </a:t>
            </a:r>
            <a:r>
              <a:rPr lang="en-US" sz="1400" dirty="0" err="1"/>
              <a:t>narxi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C7BD6AB-A7FF-4856-AC8F-4A556A5E5C0E}"/>
              </a:ext>
            </a:extLst>
          </p:cNvPr>
          <p:cNvSpPr txBox="1"/>
          <p:nvPr/>
        </p:nvSpPr>
        <p:spPr>
          <a:xfrm>
            <a:off x="1423675" y="4756462"/>
            <a:ext cx="395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uni</a:t>
            </a:r>
            <a:r>
              <a:rPr lang="en-US" sz="1400" dirty="0"/>
              <a:t> </a:t>
            </a:r>
            <a:r>
              <a:rPr lang="en-US" sz="1400" dirty="0" err="1"/>
              <a:t>xarid</a:t>
            </a:r>
            <a:r>
              <a:rPr lang="en-US" sz="1400" dirty="0"/>
              <a:t> </a:t>
            </a:r>
            <a:r>
              <a:rPr lang="en-US" sz="1400" dirty="0" err="1"/>
              <a:t>qilish</a:t>
            </a:r>
            <a:r>
              <a:rPr lang="en-US" sz="1400" dirty="0"/>
              <a:t> </a:t>
            </a:r>
            <a:r>
              <a:rPr lang="en-US" sz="1400" dirty="0" err="1"/>
              <a:t>bilan</a:t>
            </a:r>
            <a:r>
              <a:rPr lang="en-US" sz="1400" dirty="0"/>
              <a:t> </a:t>
            </a:r>
            <a:r>
              <a:rPr lang="en-US" sz="1400" dirty="0" err="1"/>
              <a:t>bog‘liq</a:t>
            </a:r>
            <a:r>
              <a:rPr lang="en-US" sz="1400" dirty="0"/>
              <a:t>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qanday</a:t>
            </a:r>
            <a:r>
              <a:rPr lang="en-US" sz="1400" dirty="0"/>
              <a:t> </a:t>
            </a:r>
            <a:r>
              <a:rPr lang="en-US" sz="1400" dirty="0" err="1"/>
              <a:t>bevosita</a:t>
            </a:r>
            <a:r>
              <a:rPr lang="en-US" sz="1400" dirty="0"/>
              <a:t> </a:t>
            </a:r>
            <a:r>
              <a:rPr lang="en-US" sz="1400" dirty="0" err="1"/>
              <a:t>sarflar</a:t>
            </a:r>
            <a:endParaRPr lang="en-US" altLang="ko-K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7BD6AB-A7FF-4856-AC8F-4A556A5E5C0E}"/>
              </a:ext>
            </a:extLst>
          </p:cNvPr>
          <p:cNvSpPr txBox="1"/>
          <p:nvPr/>
        </p:nvSpPr>
        <p:spPr>
          <a:xfrm>
            <a:off x="7292210" y="3604921"/>
            <a:ext cx="4156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startap</a:t>
            </a:r>
            <a:r>
              <a:rPr lang="en-US" sz="1400" dirty="0"/>
              <a:t> </a:t>
            </a:r>
            <a:r>
              <a:rPr lang="en-US" sz="1400" dirty="0" err="1"/>
              <a:t>sarflar</a:t>
            </a:r>
            <a:r>
              <a:rPr lang="en-US" sz="1400" dirty="0"/>
              <a:t> (agar </a:t>
            </a:r>
            <a:r>
              <a:rPr lang="en-US" sz="1400" dirty="0" err="1"/>
              <a:t>ular</a:t>
            </a:r>
            <a:r>
              <a:rPr lang="en-US" sz="1400" dirty="0"/>
              <a:t> </a:t>
            </a:r>
            <a:r>
              <a:rPr lang="en-US" sz="1400" dirty="0" err="1"/>
              <a:t>ko‘chmas</a:t>
            </a:r>
            <a:r>
              <a:rPr lang="en-US" sz="1400" dirty="0"/>
              <a:t> </a:t>
            </a:r>
            <a:r>
              <a:rPr lang="en-US" sz="1400" dirty="0" err="1"/>
              <a:t>mulkni</a:t>
            </a:r>
            <a:r>
              <a:rPr lang="en-US" sz="1400" dirty="0"/>
              <a:t> </a:t>
            </a:r>
            <a:r>
              <a:rPr lang="en-US" sz="1400" dirty="0" err="1"/>
              <a:t>rahbariyat</a:t>
            </a:r>
            <a:r>
              <a:rPr lang="en-US" sz="1400" dirty="0"/>
              <a:t> </a:t>
            </a:r>
            <a:r>
              <a:rPr lang="en-US" sz="1400" dirty="0" err="1"/>
              <a:t>tomonidan</a:t>
            </a:r>
            <a:r>
              <a:rPr lang="en-US" sz="1400" dirty="0"/>
              <a:t> </a:t>
            </a:r>
            <a:r>
              <a:rPr lang="en-US" sz="1400" dirty="0" err="1"/>
              <a:t>nazarda</a:t>
            </a:r>
            <a:r>
              <a:rPr lang="en-US" sz="1400" dirty="0"/>
              <a:t> </a:t>
            </a:r>
            <a:r>
              <a:rPr lang="en-US" sz="1400" dirty="0" err="1"/>
              <a:t>tutilgan</a:t>
            </a:r>
            <a:r>
              <a:rPr lang="en-US" sz="1400" dirty="0"/>
              <a:t> </a:t>
            </a:r>
            <a:r>
              <a:rPr lang="en-US" sz="1400" dirty="0" err="1"/>
              <a:t>tarzda</a:t>
            </a:r>
            <a:r>
              <a:rPr lang="en-US" sz="1400" dirty="0"/>
              <a:t> </a:t>
            </a:r>
            <a:r>
              <a:rPr lang="en-US" sz="1400" dirty="0" err="1"/>
              <a:t>foydalanishga</a:t>
            </a:r>
            <a:r>
              <a:rPr lang="en-US" sz="1400" dirty="0"/>
              <a:t> </a:t>
            </a:r>
            <a:r>
              <a:rPr lang="en-US" sz="1400" dirty="0" err="1"/>
              <a:t>yaroqli</a:t>
            </a:r>
            <a:r>
              <a:rPr lang="en-US" sz="1400" dirty="0"/>
              <a:t> </a:t>
            </a:r>
            <a:r>
              <a:rPr lang="en-US" sz="1400" dirty="0" err="1"/>
              <a:t>holga</a:t>
            </a:r>
            <a:r>
              <a:rPr lang="en-US" sz="1400" dirty="0"/>
              <a:t> </a:t>
            </a:r>
            <a:r>
              <a:rPr lang="en-US" sz="1400" dirty="0" err="1"/>
              <a:t>keltirish</a:t>
            </a:r>
            <a:r>
              <a:rPr lang="en-US" sz="1400" dirty="0"/>
              <a:t> </a:t>
            </a: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zarur</a:t>
            </a:r>
            <a:r>
              <a:rPr lang="en-US" sz="1400" dirty="0"/>
              <a:t> </a:t>
            </a:r>
            <a:r>
              <a:rPr lang="en-US" sz="1400" dirty="0" err="1"/>
              <a:t>bo‘lmasa</a:t>
            </a:r>
            <a:r>
              <a:rPr lang="en-US" sz="1400" dirty="0"/>
              <a:t>)</a:t>
            </a:r>
            <a:endParaRPr lang="en-US" altLang="ko-K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C7BD6AB-A7FF-4856-AC8F-4A556A5E5C0E}"/>
              </a:ext>
            </a:extLst>
          </p:cNvPr>
          <p:cNvSpPr txBox="1"/>
          <p:nvPr/>
        </p:nvSpPr>
        <p:spPr>
          <a:xfrm>
            <a:off x="7290294" y="4676430"/>
            <a:ext cx="41582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investitsiya</a:t>
            </a:r>
            <a:r>
              <a:rPr lang="en-US" sz="1400" dirty="0"/>
              <a:t> </a:t>
            </a:r>
            <a:r>
              <a:rPr lang="en-US" sz="1400" dirty="0" err="1"/>
              <a:t>ko‘chmas</a:t>
            </a:r>
            <a:r>
              <a:rPr lang="en-US" sz="1400" dirty="0"/>
              <a:t> </a:t>
            </a:r>
            <a:r>
              <a:rPr lang="en-US" sz="1400" dirty="0" err="1"/>
              <a:t>mulkidan</a:t>
            </a:r>
            <a:r>
              <a:rPr lang="en-US" sz="1400" dirty="0"/>
              <a:t> </a:t>
            </a:r>
            <a:r>
              <a:rPr lang="en-US" sz="1400" dirty="0" err="1"/>
              <a:t>rejalashtirilgan</a:t>
            </a:r>
            <a:r>
              <a:rPr lang="en-US" sz="1400" dirty="0"/>
              <a:t> </a:t>
            </a:r>
            <a:r>
              <a:rPr lang="en-US" sz="1400" dirty="0" err="1"/>
              <a:t>foydalanish</a:t>
            </a:r>
            <a:r>
              <a:rPr lang="en-US" sz="1400" dirty="0"/>
              <a:t> </a:t>
            </a:r>
            <a:r>
              <a:rPr lang="en-US" sz="1400" dirty="0" err="1"/>
              <a:t>darajasiga</a:t>
            </a:r>
            <a:r>
              <a:rPr lang="en-US" sz="1400" dirty="0"/>
              <a:t> </a:t>
            </a:r>
            <a:r>
              <a:rPr lang="en-US" sz="1400" dirty="0" err="1"/>
              <a:t>erishilishidan</a:t>
            </a:r>
            <a:r>
              <a:rPr lang="en-US" sz="1400" dirty="0"/>
              <a:t> </a:t>
            </a:r>
            <a:r>
              <a:rPr lang="en-US" sz="1400" dirty="0" err="1"/>
              <a:t>oldingi</a:t>
            </a:r>
            <a:r>
              <a:rPr lang="en-US" sz="1400" dirty="0"/>
              <a:t> </a:t>
            </a:r>
            <a:r>
              <a:rPr lang="en-US" sz="1400" dirty="0" err="1"/>
              <a:t>yuzaga</a:t>
            </a:r>
            <a:r>
              <a:rPr lang="en-US" sz="1400" dirty="0"/>
              <a:t> </a:t>
            </a:r>
            <a:r>
              <a:rPr lang="en-US" sz="1400" dirty="0" err="1"/>
              <a:t>kelgan</a:t>
            </a:r>
            <a:r>
              <a:rPr lang="en-US" sz="1400" dirty="0"/>
              <a:t> </a:t>
            </a:r>
            <a:r>
              <a:rPr lang="en-US" sz="1400" dirty="0" err="1"/>
              <a:t>operatsion</a:t>
            </a:r>
            <a:r>
              <a:rPr lang="en-US" sz="1400" dirty="0"/>
              <a:t> </a:t>
            </a:r>
            <a:r>
              <a:rPr lang="en-US" sz="1400" dirty="0" err="1"/>
              <a:t>zararlar</a:t>
            </a:r>
            <a:endParaRPr lang="en-US" altLang="ko-K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C7BD6AB-A7FF-4856-AC8F-4A556A5E5C0E}"/>
              </a:ext>
            </a:extLst>
          </p:cNvPr>
          <p:cNvSpPr txBox="1"/>
          <p:nvPr/>
        </p:nvSpPr>
        <p:spPr>
          <a:xfrm>
            <a:off x="7292210" y="5626260"/>
            <a:ext cx="41582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ko‘chmas</a:t>
            </a:r>
            <a:r>
              <a:rPr lang="en-US" sz="1400" dirty="0"/>
              <a:t> </a:t>
            </a:r>
            <a:r>
              <a:rPr lang="en-US" sz="1400" dirty="0" err="1"/>
              <a:t>mulkni</a:t>
            </a:r>
            <a:r>
              <a:rPr lang="en-US" sz="1400" dirty="0"/>
              <a:t> </a:t>
            </a:r>
            <a:r>
              <a:rPr lang="en-US" sz="1400" dirty="0" err="1"/>
              <a:t>qurish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takomillashtirishda</a:t>
            </a:r>
            <a:r>
              <a:rPr lang="en-US" sz="1400" dirty="0"/>
              <a:t> </a:t>
            </a:r>
            <a:r>
              <a:rPr lang="en-US" sz="1400" dirty="0" err="1"/>
              <a:t>me’yordan</a:t>
            </a:r>
            <a:r>
              <a:rPr lang="en-US" sz="1400" dirty="0"/>
              <a:t> </a:t>
            </a:r>
            <a:r>
              <a:rPr lang="en-US" sz="1400" dirty="0" err="1"/>
              <a:t>ortiq</a:t>
            </a:r>
            <a:r>
              <a:rPr lang="en-US" sz="1400" dirty="0"/>
              <a:t> </a:t>
            </a:r>
            <a:r>
              <a:rPr lang="en-US" sz="1400" dirty="0" err="1"/>
              <a:t>sarflangan</a:t>
            </a:r>
            <a:r>
              <a:rPr lang="en-US" sz="1400" dirty="0"/>
              <a:t> material, </a:t>
            </a:r>
            <a:r>
              <a:rPr lang="en-US" sz="1400" dirty="0" err="1"/>
              <a:t>ishchi</a:t>
            </a:r>
            <a:r>
              <a:rPr lang="en-US" sz="1400" dirty="0"/>
              <a:t> </a:t>
            </a:r>
            <a:r>
              <a:rPr lang="en-US" sz="1400" dirty="0" err="1"/>
              <a:t>kuchi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boshqa</a:t>
            </a:r>
            <a:r>
              <a:rPr lang="en-US" sz="1400" dirty="0"/>
              <a:t> </a:t>
            </a:r>
            <a:r>
              <a:rPr lang="en-US" sz="1400" dirty="0" err="1"/>
              <a:t>resurslar</a:t>
            </a:r>
            <a:r>
              <a:rPr lang="en-US" sz="1400" dirty="0"/>
              <a:t> </a:t>
            </a:r>
            <a:r>
              <a:rPr lang="en-US" sz="1400" dirty="0" err="1"/>
              <a:t>qiymati</a:t>
            </a:r>
            <a:r>
              <a:rPr lang="en-US" sz="1400" dirty="0"/>
              <a:t>.</a:t>
            </a:r>
            <a:endParaRPr lang="en-US" altLang="ko-K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732" y="4791960"/>
            <a:ext cx="493819" cy="48772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731" y="5751731"/>
            <a:ext cx="493819" cy="48772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921" y="3845794"/>
            <a:ext cx="384081" cy="38408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921" y="4826031"/>
            <a:ext cx="384081" cy="384081"/>
          </a:xfrm>
          <a:prstGeom prst="rect">
            <a:avLst/>
          </a:prstGeom>
        </p:spPr>
      </p:pic>
      <p:cxnSp>
        <p:nvCxnSpPr>
          <p:cNvPr id="21" name="Прямая со стрелкой 20"/>
          <p:cNvCxnSpPr>
            <a:stCxn id="8" idx="2"/>
            <a:endCxn id="7" idx="7"/>
          </p:cNvCxnSpPr>
          <p:nvPr/>
        </p:nvCxnSpPr>
        <p:spPr>
          <a:xfrm flipH="1">
            <a:off x="4268029" y="1637707"/>
            <a:ext cx="1857063" cy="752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8" idx="2"/>
            <a:endCxn id="5" idx="1"/>
          </p:cNvCxnSpPr>
          <p:nvPr/>
        </p:nvCxnSpPr>
        <p:spPr>
          <a:xfrm>
            <a:off x="6125092" y="1637707"/>
            <a:ext cx="1963372" cy="752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251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7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38986" y="313898"/>
            <a:ext cx="5868537" cy="5186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FF00"/>
                </a:solidFill>
              </a:rPr>
              <a:t>Investitsiya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ko‘chmas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mulkini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keyingi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baholash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906973" y="1460309"/>
            <a:ext cx="2306471" cy="11191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FF00"/>
                </a:solidFill>
              </a:rPr>
              <a:t>Boshlang’ich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qiymat</a:t>
            </a:r>
            <a:endParaRPr lang="uz-Cyrl-UZ" dirty="0">
              <a:solidFill>
                <a:srgbClr val="FFFF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08042" y="1460310"/>
            <a:ext cx="2306471" cy="11191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FF00"/>
                </a:solidFill>
              </a:rPr>
              <a:t>Haqqoniy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qiymat</a:t>
            </a:r>
            <a:endParaRPr lang="uz-Cyrl-UZ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87573" y="5461425"/>
            <a:ext cx="97308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IKM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baholangan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ham,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hisobotlarga</a:t>
            </a:r>
            <a:r>
              <a:rPr lang="en-US" dirty="0"/>
              <a:t> </a:t>
            </a:r>
            <a:r>
              <a:rPr lang="en-US" dirty="0" err="1"/>
              <a:t>izohlarda</a:t>
            </a:r>
            <a:r>
              <a:rPr lang="en-US" dirty="0"/>
              <a:t> </a:t>
            </a:r>
            <a:r>
              <a:rPr lang="en-US" dirty="0" err="1"/>
              <a:t>IKMning</a:t>
            </a:r>
            <a:r>
              <a:rPr lang="en-US" dirty="0"/>
              <a:t> </a:t>
            </a:r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to‘g‘risidagi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yoritib</a:t>
            </a:r>
            <a:r>
              <a:rPr lang="en-US" dirty="0"/>
              <a:t> </a:t>
            </a:r>
            <a:r>
              <a:rPr lang="en-US" dirty="0" err="1"/>
              <a:t>berilishi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5213444" y="1774209"/>
            <a:ext cx="169459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5213444" y="2314269"/>
            <a:ext cx="1694598" cy="17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1212" y="1390128"/>
            <a:ext cx="384081" cy="38408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3503" y="1951193"/>
            <a:ext cx="359497" cy="355058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>
            <a:stCxn id="5" idx="2"/>
          </p:cNvCxnSpPr>
          <p:nvPr/>
        </p:nvCxnSpPr>
        <p:spPr>
          <a:xfrm flipH="1">
            <a:off x="6073251" y="832513"/>
            <a:ext cx="4" cy="3275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060208" y="1155070"/>
            <a:ext cx="4001069" cy="171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4" idx="0"/>
          </p:cNvCxnSpPr>
          <p:nvPr/>
        </p:nvCxnSpPr>
        <p:spPr>
          <a:xfrm>
            <a:off x="8061277" y="1172202"/>
            <a:ext cx="1" cy="288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3" idx="0"/>
          </p:cNvCxnSpPr>
          <p:nvPr/>
        </p:nvCxnSpPr>
        <p:spPr>
          <a:xfrm>
            <a:off x="4060208" y="1163636"/>
            <a:ext cx="1" cy="2966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93" y="3347134"/>
            <a:ext cx="506012" cy="54259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293" y="4345387"/>
            <a:ext cx="506012" cy="54259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293" y="5461425"/>
            <a:ext cx="506012" cy="5425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1FC70E2-68B2-4706-B032-0FF96B3B7937}"/>
              </a:ext>
            </a:extLst>
          </p:cNvPr>
          <p:cNvSpPr txBox="1"/>
          <p:nvPr/>
        </p:nvSpPr>
        <p:spPr>
          <a:xfrm>
            <a:off x="1399867" y="3303427"/>
            <a:ext cx="95821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IKM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tanlangan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>
                <a:solidFill>
                  <a:srgbClr val="FFC000"/>
                </a:solidFill>
              </a:rPr>
              <a:t>hisob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siyosatida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ko‘rsatiladi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model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barcha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IKMga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nisbatan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/>
              <a:t>qo‘llanilishi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480ACA9-2DD3-4F7C-A539-888422B79A7D}"/>
              </a:ext>
            </a:extLst>
          </p:cNvPr>
          <p:cNvSpPr txBox="1"/>
          <p:nvPr/>
        </p:nvSpPr>
        <p:spPr>
          <a:xfrm>
            <a:off x="1399867" y="4197361"/>
            <a:ext cx="97308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siyosatiga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o‘zgarishlar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agar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o‘zgarishlar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hisobotlarda</a:t>
            </a:r>
            <a:r>
              <a:rPr lang="en-US" dirty="0"/>
              <a:t> </a:t>
            </a:r>
            <a:r>
              <a:rPr lang="en-US" dirty="0" err="1"/>
              <a:t>ishonchli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yanada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o‘rinli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ettirilishiga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kelsa</a:t>
            </a:r>
            <a:r>
              <a:rPr lang="en-US" dirty="0"/>
              <a:t>,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r>
              <a:rPr lang="en-US" dirty="0" err="1">
                <a:solidFill>
                  <a:srgbClr val="FF0000"/>
                </a:solidFill>
              </a:rPr>
              <a:t>Haqqoniy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qiymat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modelidan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boshlang‘ich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qiymat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modeliga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o‘rinliroq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 </a:t>
            </a:r>
            <a:r>
              <a:rPr lang="en-US" dirty="0" err="1"/>
              <a:t>ehtimoli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 smtClean="0"/>
              <a:t>.</a:t>
            </a:r>
            <a:endParaRPr lang="uz-Cyrl-UZ" dirty="0"/>
          </a:p>
        </p:txBody>
      </p:sp>
    </p:spTree>
    <p:extLst>
      <p:ext uri="{BB962C8B-B14F-4D97-AF65-F5344CB8AC3E}">
        <p14:creationId xmlns:p14="http://schemas.microsoft.com/office/powerpoint/2010/main" val="131555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6" grpId="0"/>
      <p:bldP spid="18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456596" y="318555"/>
            <a:ext cx="7636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IKMni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keyingi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baholash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modellaridagi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farqlar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5" name="Rounded Rectangle 12"/>
          <p:cNvSpPr/>
          <p:nvPr/>
        </p:nvSpPr>
        <p:spPr>
          <a:xfrm>
            <a:off x="1645670" y="1503680"/>
            <a:ext cx="3118483" cy="47752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17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Boshlang’ich</a:t>
            </a:r>
            <a:r>
              <a:rPr lang="en-US" b="1" kern="0" noProof="0" dirty="0" smtClean="0">
                <a:solidFill>
                  <a:srgbClr val="FFFF00"/>
                </a:solidFill>
                <a:latin typeface="Calibri"/>
              </a:rPr>
              <a:t> </a:t>
            </a: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qiyamt</a:t>
            </a:r>
            <a:r>
              <a:rPr lang="en-US" b="1" kern="0" noProof="0" dirty="0" smtClean="0">
                <a:solidFill>
                  <a:srgbClr val="FFFF00"/>
                </a:solidFill>
                <a:latin typeface="Calibri"/>
              </a:rPr>
              <a:t> </a:t>
            </a: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modeli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Down Arrow 14"/>
          <p:cNvSpPr/>
          <p:nvPr/>
        </p:nvSpPr>
        <p:spPr>
          <a:xfrm>
            <a:off x="2763271" y="2123440"/>
            <a:ext cx="762000" cy="772160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17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17"/>
          <p:cNvSpPr/>
          <p:nvPr/>
        </p:nvSpPr>
        <p:spPr>
          <a:xfrm>
            <a:off x="498765" y="3058353"/>
            <a:ext cx="2336800" cy="5588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17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5-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son MHXS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8" name="Group 20"/>
          <p:cNvGrpSpPr/>
          <p:nvPr/>
        </p:nvGrpSpPr>
        <p:grpSpPr>
          <a:xfrm>
            <a:off x="7199387" y="1510504"/>
            <a:ext cx="3082699" cy="1958301"/>
            <a:chOff x="7144795" y="2002750"/>
            <a:chExt cx="3082698" cy="1958300"/>
          </a:xfrm>
        </p:grpSpPr>
        <p:sp>
          <p:nvSpPr>
            <p:cNvPr id="29" name="Down Arrow 22"/>
            <p:cNvSpPr/>
            <p:nvPr/>
          </p:nvSpPr>
          <p:spPr>
            <a:xfrm>
              <a:off x="8351520" y="2634257"/>
              <a:ext cx="762000" cy="772160"/>
            </a:xfrm>
            <a:prstGeom prst="downArrow">
              <a:avLst/>
            </a:prstGeom>
            <a:solidFill>
              <a:srgbClr val="F79646"/>
            </a:solidFill>
            <a:ln w="25400" cap="flat" cmpd="sng" algn="ctr">
              <a:solidFill>
                <a:srgbClr val="F79646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917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ounded Rectangle 23"/>
            <p:cNvSpPr/>
            <p:nvPr/>
          </p:nvSpPr>
          <p:spPr>
            <a:xfrm>
              <a:off x="7373256" y="3493690"/>
              <a:ext cx="2542901" cy="467360"/>
            </a:xfrm>
            <a:prstGeom prst="roundRect">
              <a:avLst/>
            </a:prstGeom>
            <a:solidFill>
              <a:srgbClr val="F79646"/>
            </a:solidFill>
            <a:ln w="25400" cap="flat" cmpd="sng" algn="ctr">
              <a:solidFill>
                <a:srgbClr val="F79646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lvl="0" algn="ctr" defTabSz="1219170" latinLnBrk="1">
                <a:defRPr/>
              </a:pPr>
              <a:r>
                <a:rPr lang="en-US" b="1" kern="0" dirty="0" err="1">
                  <a:solidFill>
                    <a:srgbClr val="002060"/>
                  </a:solidFill>
                  <a:latin typeface="Calibri"/>
                </a:rPr>
                <a:t>Haqiqiy</a:t>
              </a:r>
              <a:r>
                <a:rPr lang="en-US" b="1" kern="0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b="1" kern="0" dirty="0" err="1">
                  <a:solidFill>
                    <a:srgbClr val="002060"/>
                  </a:solidFill>
                  <a:latin typeface="Calibri"/>
                </a:rPr>
                <a:t>qiymat</a:t>
              </a:r>
              <a:endPara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29"/>
            <p:cNvSpPr/>
            <p:nvPr/>
          </p:nvSpPr>
          <p:spPr>
            <a:xfrm>
              <a:off x="7144795" y="2002750"/>
              <a:ext cx="3082698" cy="477520"/>
            </a:xfrm>
            <a:prstGeom prst="roundRect">
              <a:avLst/>
            </a:prstGeom>
            <a:solidFill>
              <a:srgbClr val="F79646"/>
            </a:solidFill>
            <a:ln w="25400" cap="flat" cmpd="sng" algn="ctr">
              <a:solidFill>
                <a:srgbClr val="F79646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917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 err="1" smtClean="0">
                  <a:solidFill>
                    <a:srgbClr val="002060"/>
                  </a:solidFill>
                  <a:latin typeface="Calibri"/>
                </a:rPr>
                <a:t>Haqiqiy</a:t>
              </a:r>
              <a:r>
                <a:rPr lang="en-US" b="1" kern="0" dirty="0" smtClean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b="1" kern="0" dirty="0" err="1" smtClean="0">
                  <a:solidFill>
                    <a:srgbClr val="002060"/>
                  </a:solidFill>
                  <a:latin typeface="Calibri"/>
                </a:rPr>
                <a:t>qiymat</a:t>
              </a:r>
              <a:r>
                <a:rPr lang="en-US" b="1" kern="0" dirty="0" smtClean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b="1" kern="0" dirty="0" err="1" smtClean="0">
                  <a:solidFill>
                    <a:srgbClr val="002060"/>
                  </a:solidFill>
                  <a:latin typeface="Calibri"/>
                </a:rPr>
                <a:t>modeli</a:t>
              </a:r>
              <a:endPara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B30BEF5-36B5-4DF1-BAA5-C0CE92CC3AF9}"/>
              </a:ext>
            </a:extLst>
          </p:cNvPr>
          <p:cNvSpPr txBox="1"/>
          <p:nvPr/>
        </p:nvSpPr>
        <p:spPr>
          <a:xfrm>
            <a:off x="498765" y="5544590"/>
            <a:ext cx="1076959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professional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malakaga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baholanayotgan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toifasida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ilg‘or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tajribaga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mustaqil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baholovchi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ma’qullanadi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etilmaydi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5747016-7B1D-401C-ACA8-EEACCBF205CA}"/>
              </a:ext>
            </a:extLst>
          </p:cNvPr>
          <p:cNvSpPr txBox="1"/>
          <p:nvPr/>
        </p:nvSpPr>
        <p:spPr>
          <a:xfrm>
            <a:off x="5651299" y="3652251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uz-Cyrl-UZ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13-son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MHXSga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mulkining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qiymatning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ijara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kelishuvlaridan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ijara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daromadlarini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bozor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ishtirokchilari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bozor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farazlarni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ettirishiga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Rounded Rectangle 17">
            <a:extLst>
              <a:ext uri="{FF2B5EF4-FFF2-40B4-BE49-F238E27FC236}">
                <a16:creationId xmlns="" xmlns:a16="http://schemas.microsoft.com/office/drawing/2014/main" id="{CF616CD8-409D-4AFD-8B2D-5D946FA9B230}"/>
              </a:ext>
            </a:extLst>
          </p:cNvPr>
          <p:cNvSpPr/>
          <p:nvPr/>
        </p:nvSpPr>
        <p:spPr>
          <a:xfrm>
            <a:off x="3595753" y="3058353"/>
            <a:ext cx="2336800" cy="5588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1219170" latinLnBrk="1">
              <a:defRPr/>
            </a:pPr>
            <a:r>
              <a:rPr lang="en-US" b="1" kern="0" dirty="0">
                <a:solidFill>
                  <a:srgbClr val="FFFF00"/>
                </a:solidFill>
                <a:latin typeface="Calibri"/>
              </a:rPr>
              <a:t>16-son </a:t>
            </a:r>
            <a:r>
              <a:rPr lang="en-US" b="1" kern="0" dirty="0" smtClean="0">
                <a:solidFill>
                  <a:srgbClr val="FFFF00"/>
                </a:solidFill>
                <a:latin typeface="Calibri"/>
              </a:rPr>
              <a:t>MHXS</a:t>
            </a:r>
            <a:endParaRPr lang="ru-RU" b="1" kern="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24" name="Rounded Rectangle 17">
            <a:extLst>
              <a:ext uri="{FF2B5EF4-FFF2-40B4-BE49-F238E27FC236}">
                <a16:creationId xmlns="" xmlns:a16="http://schemas.microsoft.com/office/drawing/2014/main" id="{A4EF77B3-1F6B-48B2-8F4C-F2A6D5C49BB9}"/>
              </a:ext>
            </a:extLst>
          </p:cNvPr>
          <p:cNvSpPr/>
          <p:nvPr/>
        </p:nvSpPr>
        <p:spPr>
          <a:xfrm>
            <a:off x="2036511" y="3940695"/>
            <a:ext cx="2336800" cy="5588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1219170" latinLnBrk="1">
              <a:defRPr/>
            </a:pPr>
            <a:r>
              <a:rPr lang="en-US" b="1" kern="0" dirty="0">
                <a:solidFill>
                  <a:srgbClr val="FFFF00"/>
                </a:solidFill>
                <a:latin typeface="Calibri"/>
              </a:rPr>
              <a:t>16-son B</a:t>
            </a:r>
            <a:r>
              <a:rPr lang="en-US" b="1" kern="0" dirty="0" smtClean="0">
                <a:solidFill>
                  <a:srgbClr val="FFFF00"/>
                </a:solidFill>
                <a:latin typeface="Calibri"/>
              </a:rPr>
              <a:t>HXS</a:t>
            </a:r>
            <a:endParaRPr lang="ru-RU" b="1" kern="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113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1" grpId="0" animBg="1"/>
      <p:bldP spid="16" grpId="0"/>
      <p:bldP spid="22" grpId="0"/>
      <p:bldP spid="23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456596" y="318555"/>
            <a:ext cx="7636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IKMni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keyingi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baholash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modellaridagi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farqlar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5" name="Rounded Rectangle 12"/>
          <p:cNvSpPr/>
          <p:nvPr/>
        </p:nvSpPr>
        <p:spPr>
          <a:xfrm>
            <a:off x="2290397" y="1199106"/>
            <a:ext cx="3118483" cy="47752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17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Boshlang’ich</a:t>
            </a:r>
            <a:r>
              <a:rPr lang="en-US" b="1" kern="0" noProof="0" dirty="0" smtClean="0">
                <a:solidFill>
                  <a:srgbClr val="FFFF00"/>
                </a:solidFill>
                <a:latin typeface="Calibri"/>
              </a:rPr>
              <a:t> </a:t>
            </a: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qiymat</a:t>
            </a:r>
            <a:r>
              <a:rPr lang="en-US" b="1" kern="0" noProof="0" dirty="0" smtClean="0">
                <a:solidFill>
                  <a:srgbClr val="FFFF00"/>
                </a:solidFill>
                <a:latin typeface="Calibri"/>
              </a:rPr>
              <a:t> </a:t>
            </a:r>
            <a:r>
              <a:rPr lang="en-US" b="1" kern="0" noProof="0" dirty="0" err="1" smtClean="0">
                <a:solidFill>
                  <a:srgbClr val="FFFF00"/>
                </a:solidFill>
                <a:latin typeface="Calibri"/>
              </a:rPr>
              <a:t>modeli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ounded Rectangle 29"/>
          <p:cNvSpPr/>
          <p:nvPr/>
        </p:nvSpPr>
        <p:spPr>
          <a:xfrm>
            <a:off x="7178722" y="1199106"/>
            <a:ext cx="3082699" cy="477520"/>
          </a:xfrm>
          <a:prstGeom prst="roundRect">
            <a:avLst/>
          </a:prstGeom>
          <a:solidFill>
            <a:srgbClr val="F79646"/>
          </a:solidFill>
          <a:ln w="25400" cap="flat" cmpd="sng" algn="ctr">
            <a:solidFill>
              <a:srgbClr val="F7964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17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kern="0" dirty="0" err="1" smtClean="0">
                <a:solidFill>
                  <a:srgbClr val="002060"/>
                </a:solidFill>
                <a:latin typeface="Calibri"/>
              </a:rPr>
              <a:t>Haqiqiy</a:t>
            </a:r>
            <a:r>
              <a:rPr lang="en-US" b="1" kern="0" dirty="0" smtClean="0">
                <a:solidFill>
                  <a:srgbClr val="002060"/>
                </a:solidFill>
                <a:latin typeface="Calibri"/>
              </a:rPr>
              <a:t> </a:t>
            </a:r>
            <a:r>
              <a:rPr lang="en-US" b="1" kern="0" dirty="0" err="1" smtClean="0">
                <a:solidFill>
                  <a:srgbClr val="002060"/>
                </a:solidFill>
                <a:latin typeface="Calibri"/>
              </a:rPr>
              <a:t>qiymat</a:t>
            </a:r>
            <a:r>
              <a:rPr lang="en-US" b="1" kern="0" dirty="0" smtClean="0">
                <a:solidFill>
                  <a:srgbClr val="002060"/>
                </a:solidFill>
                <a:latin typeface="Calibri"/>
              </a:rPr>
              <a:t> </a:t>
            </a:r>
            <a:r>
              <a:rPr lang="en-US" b="1" kern="0" dirty="0" err="1" smtClean="0">
                <a:solidFill>
                  <a:srgbClr val="002060"/>
                </a:solidFill>
                <a:latin typeface="Calibri"/>
              </a:rPr>
              <a:t>modeli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5103362" y="2157067"/>
            <a:ext cx="2348315" cy="11456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IKM </a:t>
            </a:r>
            <a:r>
              <a:rPr lang="en-US" dirty="0" err="1" smtClean="0"/>
              <a:t>qiymatining</a:t>
            </a:r>
            <a:r>
              <a:rPr lang="en-US" dirty="0" smtClean="0"/>
              <a:t> </a:t>
            </a:r>
            <a:r>
              <a:rPr lang="en-US" dirty="0" err="1" smtClean="0"/>
              <a:t>o’zgarishi</a:t>
            </a:r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103362" y="3901823"/>
            <a:ext cx="2348315" cy="12692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Foyda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zrar</a:t>
            </a:r>
            <a:endParaRPr lang="en-US" dirty="0"/>
          </a:p>
        </p:txBody>
      </p:sp>
      <p:cxnSp>
        <p:nvCxnSpPr>
          <p:cNvPr id="5" name="Прямая со стрелкой 4"/>
          <p:cNvCxnSpPr>
            <a:stCxn id="36" idx="2"/>
            <a:endCxn id="2" idx="7"/>
          </p:cNvCxnSpPr>
          <p:nvPr/>
        </p:nvCxnSpPr>
        <p:spPr>
          <a:xfrm flipH="1">
            <a:off x="7107774" y="1676626"/>
            <a:ext cx="1612298" cy="648224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15" idx="2"/>
            <a:endCxn id="2" idx="1"/>
          </p:cNvCxnSpPr>
          <p:nvPr/>
        </p:nvCxnSpPr>
        <p:spPr>
          <a:xfrm>
            <a:off x="3849639" y="1676626"/>
            <a:ext cx="1597626" cy="6482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4"/>
            <a:endCxn id="3" idx="0"/>
          </p:cNvCxnSpPr>
          <p:nvPr/>
        </p:nvCxnSpPr>
        <p:spPr>
          <a:xfrm>
            <a:off x="6277520" y="3302758"/>
            <a:ext cx="0" cy="5990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94" y="4729660"/>
            <a:ext cx="2466975" cy="18478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3032" y="3645614"/>
            <a:ext cx="3801123" cy="3050901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8193032" y="5636525"/>
            <a:ext cx="3801123" cy="1228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97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6" grpId="0" animBg="1"/>
      <p:bldP spid="2" grpId="0" animBg="1"/>
      <p:bldP spid="3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456596" y="318555"/>
            <a:ext cx="7636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toifadan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boshqasiga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o‘tkazish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35640" y="1404875"/>
            <a:ext cx="3534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/>
              <a:t>Foydalanish</a:t>
            </a:r>
            <a:r>
              <a:rPr lang="en-US" sz="1400" dirty="0"/>
              <a:t> </a:t>
            </a:r>
            <a:r>
              <a:rPr lang="en-US" sz="1400" dirty="0" err="1"/>
              <a:t>xususiyatidagi</a:t>
            </a:r>
            <a:r>
              <a:rPr lang="en-US" sz="1400" dirty="0"/>
              <a:t> </a:t>
            </a:r>
            <a:r>
              <a:rPr lang="en-US" sz="1400" dirty="0" err="1"/>
              <a:t>o‘zgarishning</a:t>
            </a:r>
            <a:r>
              <a:rPr lang="en-US" sz="1400" dirty="0"/>
              <a:t> </a:t>
            </a:r>
            <a:r>
              <a:rPr lang="en-US" sz="1400" dirty="0" err="1"/>
              <a:t>dalili</a:t>
            </a:r>
            <a:r>
              <a:rPr lang="en-US" sz="1400" dirty="0"/>
              <a:t> </a:t>
            </a:r>
            <a:r>
              <a:rPr lang="en-US" sz="1400" dirty="0" err="1"/>
              <a:t>mavjud</a:t>
            </a:r>
            <a:r>
              <a:rPr lang="en-US" sz="1400" dirty="0"/>
              <a:t> </a:t>
            </a:r>
            <a:r>
              <a:rPr lang="en-US" sz="1400" dirty="0" err="1"/>
              <a:t>bo‘lganda</a:t>
            </a:r>
            <a:endParaRPr lang="en-US" sz="1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909" y="1376365"/>
            <a:ext cx="573074" cy="5852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055529" y="1404875"/>
            <a:ext cx="3722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/>
              <a:t>Mulkdan</a:t>
            </a:r>
            <a:r>
              <a:rPr lang="en-US" sz="1400" dirty="0"/>
              <a:t> </a:t>
            </a:r>
            <a:r>
              <a:rPr lang="en-US" sz="1400" dirty="0" err="1"/>
              <a:t>faydalanish</a:t>
            </a:r>
            <a:r>
              <a:rPr lang="en-US" sz="1400" dirty="0"/>
              <a:t> </a:t>
            </a:r>
            <a:r>
              <a:rPr lang="en-US" sz="1400" dirty="0" err="1"/>
              <a:t>bo‘yicha</a:t>
            </a:r>
            <a:r>
              <a:rPr lang="en-US" sz="1400" dirty="0"/>
              <a:t> </a:t>
            </a:r>
            <a:r>
              <a:rPr lang="en-US" sz="1400" dirty="0" err="1"/>
              <a:t>rahbariyatning</a:t>
            </a:r>
            <a:r>
              <a:rPr lang="en-US" sz="1400" dirty="0"/>
              <a:t> </a:t>
            </a:r>
            <a:r>
              <a:rPr lang="en-US" sz="1400" dirty="0" err="1"/>
              <a:t>niyati</a:t>
            </a:r>
            <a:r>
              <a:rPr lang="en-US" sz="1400" dirty="0"/>
              <a:t> </a:t>
            </a:r>
            <a:r>
              <a:rPr lang="en-US" sz="1400" dirty="0" err="1"/>
              <a:t>o‘zgarishi</a:t>
            </a:r>
            <a:endParaRPr lang="en-US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511" y="1422624"/>
            <a:ext cx="493819" cy="487722"/>
          </a:xfrm>
          <a:prstGeom prst="rect">
            <a:avLst/>
          </a:prstGeom>
        </p:spPr>
      </p:pic>
      <p:sp>
        <p:nvSpPr>
          <p:cNvPr id="9" name="Стрелка вниз 8"/>
          <p:cNvSpPr/>
          <p:nvPr/>
        </p:nvSpPr>
        <p:spPr>
          <a:xfrm>
            <a:off x="3166281" y="2054830"/>
            <a:ext cx="368490" cy="5728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FDA1B9E-40CE-4FA4-8997-280A113209CD}"/>
              </a:ext>
            </a:extLst>
          </p:cNvPr>
          <p:cNvSpPr txBox="1"/>
          <p:nvPr/>
        </p:nvSpPr>
        <p:spPr>
          <a:xfrm>
            <a:off x="1146073" y="2830700"/>
            <a:ext cx="101784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dirty="0" err="1" smtClean="0"/>
              <a:t>obyektni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C000"/>
                </a:solidFill>
              </a:rPr>
              <a:t>investitsiya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ko‘chmas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mulkidan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egasi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foydalanadigan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ko‘chmas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mulkka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o‘tkazish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foydalanishni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takomillashtirishni</a:t>
            </a:r>
            <a:r>
              <a:rPr lang="en-US" dirty="0"/>
              <a:t> </a:t>
            </a:r>
            <a:r>
              <a:rPr lang="en-US" dirty="0" err="1"/>
              <a:t>boshlash</a:t>
            </a:r>
            <a:r>
              <a:rPr lang="en-US" dirty="0" smtClean="0"/>
              <a:t>; </a:t>
            </a:r>
            <a:endParaRPr lang="uz-Cyrl-UZ" sz="1800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68669E9-5479-4D62-9C6C-1744CA1C093A}"/>
              </a:ext>
            </a:extLst>
          </p:cNvPr>
          <p:cNvSpPr txBox="1"/>
          <p:nvPr/>
        </p:nvSpPr>
        <p:spPr>
          <a:xfrm>
            <a:off x="1146073" y="4176878"/>
            <a:ext cx="100953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dirty="0" err="1" smtClean="0"/>
              <a:t>obyektni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C000"/>
                </a:solidFill>
              </a:rPr>
              <a:t>investitsiya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ko‘chmas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mulkidan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zaxiralarga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o‘tkazilishi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uchun</a:t>
            </a:r>
            <a:r>
              <a:rPr lang="en-US" dirty="0"/>
              <a:t>,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takomillashtirishni</a:t>
            </a:r>
            <a:r>
              <a:rPr lang="en-US" dirty="0"/>
              <a:t> </a:t>
            </a:r>
            <a:r>
              <a:rPr lang="en-US" dirty="0" err="1"/>
              <a:t>boshlash</a:t>
            </a:r>
            <a:r>
              <a:rPr lang="en-US" dirty="0" smtClean="0"/>
              <a:t>;</a:t>
            </a:r>
            <a:endParaRPr lang="ru-RU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05263A3-6AFE-4C67-84D0-300A25972860}"/>
              </a:ext>
            </a:extLst>
          </p:cNvPr>
          <p:cNvSpPr txBox="1"/>
          <p:nvPr/>
        </p:nvSpPr>
        <p:spPr>
          <a:xfrm>
            <a:off x="1163781" y="5019970"/>
            <a:ext cx="99937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dirty="0" err="1"/>
              <a:t>ob’ektni</a:t>
            </a:r>
            <a:r>
              <a:rPr lang="en-US" dirty="0"/>
              <a:t> </a:t>
            </a:r>
            <a:r>
              <a:rPr lang="en-US" dirty="0" err="1">
                <a:solidFill>
                  <a:srgbClr val="FFC000"/>
                </a:solidFill>
              </a:rPr>
              <a:t>egasi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foydalanadigan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ko‘chmas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/>
              <a:t>mulkdan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mulkiga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egasining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mulkni</a:t>
            </a:r>
            <a:r>
              <a:rPr lang="en-US" dirty="0"/>
              <a:t> band </a:t>
            </a:r>
            <a:r>
              <a:rPr lang="en-US" dirty="0" err="1"/>
              <a:t>qilishini</a:t>
            </a:r>
            <a:r>
              <a:rPr lang="en-US" dirty="0"/>
              <a:t> </a:t>
            </a:r>
            <a:r>
              <a:rPr lang="en-US" dirty="0" err="1"/>
              <a:t>to‘xtatishi</a:t>
            </a:r>
            <a:r>
              <a:rPr lang="en-US" dirty="0"/>
              <a:t>; </a:t>
            </a:r>
            <a:r>
              <a:rPr lang="en-US" dirty="0" err="1" smtClean="0"/>
              <a:t>va</a:t>
            </a:r>
            <a:endParaRPr lang="uz-Cyrl-UZ" sz="1800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91379BCA-8824-4E61-B528-A5ED377FB1DB}"/>
              </a:ext>
            </a:extLst>
          </p:cNvPr>
          <p:cNvSpPr txBox="1"/>
          <p:nvPr/>
        </p:nvSpPr>
        <p:spPr>
          <a:xfrm>
            <a:off x="1146073" y="5516469"/>
            <a:ext cx="1009534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uz-Cyrl-UZ" sz="1600" dirty="0"/>
          </a:p>
          <a:p>
            <a:pPr marL="285750" indent="-285750" algn="just">
              <a:buFontTx/>
              <a:buChar char="-"/>
            </a:pPr>
            <a:r>
              <a:rPr lang="en-US" dirty="0" err="1" smtClean="0"/>
              <a:t>ob’ektni</a:t>
            </a:r>
            <a:r>
              <a:rPr lang="en-US" dirty="0" smtClean="0"/>
              <a:t> </a:t>
            </a:r>
            <a:r>
              <a:rPr lang="en-US" dirty="0" err="1"/>
              <a:t>zaxiralardan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mulkiga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tomonga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ijaraga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685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 animBg="1"/>
      <p:bldP spid="11" grpId="0"/>
      <p:bldP spid="12" grpId="0"/>
      <p:bldP spid="14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218837" y="279679"/>
            <a:ext cx="8461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toifadan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boshqasiga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o‘tkazish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Boshlang‘ich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bo‘yicha</a:t>
            </a:r>
            <a:r>
              <a:rPr lang="en-US" sz="2000" b="1" dirty="0" smtClean="0">
                <a:solidFill>
                  <a:srgbClr val="FF0000"/>
                </a:solidFill>
                <a:cs typeface="Arial" pitchFamily="34" charset="0"/>
              </a:rPr>
              <a:t>)</a:t>
            </a:r>
            <a:endParaRPr lang="ru-RU" altLang="ko-KR" sz="20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55403F0-EBC8-424F-9B70-4358C542AA05}"/>
              </a:ext>
            </a:extLst>
          </p:cNvPr>
          <p:cNvSpPr/>
          <p:nvPr/>
        </p:nvSpPr>
        <p:spPr>
          <a:xfrm>
            <a:off x="786675" y="2719567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ko’chmas</a:t>
            </a:r>
            <a:r>
              <a:rPr lang="en-US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mulki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C3180DB-A5ED-4DCE-BA01-7ED692582AAD}"/>
              </a:ext>
            </a:extLst>
          </p:cNvPr>
          <p:cNvSpPr/>
          <p:nvPr/>
        </p:nvSpPr>
        <p:spPr>
          <a:xfrm>
            <a:off x="6446981" y="1302328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Egasi</a:t>
            </a:r>
            <a:r>
              <a:rPr lang="en-US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foydalanadigan</a:t>
            </a:r>
            <a:r>
              <a:rPr lang="en-US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ko’chmas</a:t>
            </a:r>
            <a:r>
              <a:rPr lang="en-US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mulk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D2837C3-B816-4C5E-8854-91E74C71E93F}"/>
              </a:ext>
            </a:extLst>
          </p:cNvPr>
          <p:cNvSpPr/>
          <p:nvPr/>
        </p:nvSpPr>
        <p:spPr>
          <a:xfrm>
            <a:off x="6530108" y="3990107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zaxiralar</a:t>
            </a:r>
            <a:endParaRPr lang="ru-RU" dirty="0"/>
          </a:p>
        </p:txBody>
      </p:sp>
      <p:sp>
        <p:nvSpPr>
          <p:cNvPr id="4" name="Стрелка: вправо 3">
            <a:extLst>
              <a:ext uri="{FF2B5EF4-FFF2-40B4-BE49-F238E27FC236}">
                <a16:creationId xmlns="" xmlns:a16="http://schemas.microsoft.com/office/drawing/2014/main" id="{F2560777-9DEC-402C-95B2-7CA976DD4FE5}"/>
              </a:ext>
            </a:extLst>
          </p:cNvPr>
          <p:cNvSpPr/>
          <p:nvPr/>
        </p:nvSpPr>
        <p:spPr>
          <a:xfrm rot="20044312">
            <a:off x="3473443" y="2230311"/>
            <a:ext cx="3136513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: влево 6">
            <a:extLst>
              <a:ext uri="{FF2B5EF4-FFF2-40B4-BE49-F238E27FC236}">
                <a16:creationId xmlns="" xmlns:a16="http://schemas.microsoft.com/office/drawing/2014/main" id="{4B4678E6-8CA6-481B-962D-37960EC110C2}"/>
              </a:ext>
            </a:extLst>
          </p:cNvPr>
          <p:cNvSpPr/>
          <p:nvPr/>
        </p:nvSpPr>
        <p:spPr>
          <a:xfrm rot="19964237">
            <a:off x="3438425" y="2513776"/>
            <a:ext cx="3176486" cy="314037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10">
            <a:extLst>
              <a:ext uri="{FF2B5EF4-FFF2-40B4-BE49-F238E27FC236}">
                <a16:creationId xmlns="" xmlns:a16="http://schemas.microsoft.com/office/drawing/2014/main" id="{75955FB7-6F83-401C-B53F-EBD328942AA2}"/>
              </a:ext>
            </a:extLst>
          </p:cNvPr>
          <p:cNvSpPr/>
          <p:nvPr/>
        </p:nvSpPr>
        <p:spPr>
          <a:xfrm rot="12355475">
            <a:off x="3473409" y="4157113"/>
            <a:ext cx="3136513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лево 12">
            <a:extLst>
              <a:ext uri="{FF2B5EF4-FFF2-40B4-BE49-F238E27FC236}">
                <a16:creationId xmlns="" xmlns:a16="http://schemas.microsoft.com/office/drawing/2014/main" id="{C2456184-52A2-4F65-8097-C19669B77995}"/>
              </a:ext>
            </a:extLst>
          </p:cNvPr>
          <p:cNvSpPr/>
          <p:nvPr/>
        </p:nvSpPr>
        <p:spPr>
          <a:xfrm rot="12275400">
            <a:off x="3438391" y="4440578"/>
            <a:ext cx="3176486" cy="314037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15730023-0EBC-413D-802A-4289E221CE1E}"/>
              </a:ext>
            </a:extLst>
          </p:cNvPr>
          <p:cNvSpPr txBox="1"/>
          <p:nvPr/>
        </p:nvSpPr>
        <p:spPr>
          <a:xfrm>
            <a:off x="0" y="5629017"/>
            <a:ext cx="117856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modelidan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zaxiralar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toifadan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boshqasiga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o‘tkazishlar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o‘zgartirmaydi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yoritib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o‘zgartirmaydi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3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4" grpId="0" animBg="1"/>
      <p:bldP spid="7" grpId="0" animBg="1"/>
      <p:bldP spid="11" grpId="0" animBg="1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218837" y="279679"/>
            <a:ext cx="8461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toifadan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boshqasiga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o‘tkazish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Haqqoniy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bo‘yicha</a:t>
            </a:r>
            <a:r>
              <a:rPr lang="en-US" sz="2000" b="1" dirty="0" smtClean="0">
                <a:solidFill>
                  <a:srgbClr val="FF0000"/>
                </a:solidFill>
                <a:cs typeface="Arial" pitchFamily="34" charset="0"/>
              </a:rPr>
              <a:t>)</a:t>
            </a:r>
            <a:endParaRPr lang="ru-RU" altLang="ko-KR" sz="20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C3180DB-A5ED-4DCE-BA01-7ED692582AAD}"/>
              </a:ext>
            </a:extLst>
          </p:cNvPr>
          <p:cNvSpPr/>
          <p:nvPr/>
        </p:nvSpPr>
        <p:spPr>
          <a:xfrm>
            <a:off x="6446981" y="1302328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D2837C3-B816-4C5E-8854-91E74C71E93F}"/>
              </a:ext>
            </a:extLst>
          </p:cNvPr>
          <p:cNvSpPr/>
          <p:nvPr/>
        </p:nvSpPr>
        <p:spPr>
          <a:xfrm>
            <a:off x="6446981" y="3647824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zaxiralar</a:t>
            </a:r>
            <a:endParaRPr lang="ru-RU" dirty="0"/>
          </a:p>
        </p:txBody>
      </p:sp>
      <p:sp>
        <p:nvSpPr>
          <p:cNvPr id="4" name="Стрелка: вправо 3">
            <a:extLst>
              <a:ext uri="{FF2B5EF4-FFF2-40B4-BE49-F238E27FC236}">
                <a16:creationId xmlns="" xmlns:a16="http://schemas.microsoft.com/office/drawing/2014/main" id="{F2560777-9DEC-402C-95B2-7CA976DD4FE5}"/>
              </a:ext>
            </a:extLst>
          </p:cNvPr>
          <p:cNvSpPr/>
          <p:nvPr/>
        </p:nvSpPr>
        <p:spPr>
          <a:xfrm rot="20044312">
            <a:off x="3473443" y="2230311"/>
            <a:ext cx="3136513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15730023-0EBC-413D-802A-4289E221CE1E}"/>
              </a:ext>
            </a:extLst>
          </p:cNvPr>
          <p:cNvSpPr txBox="1"/>
          <p:nvPr/>
        </p:nvSpPr>
        <p:spPr>
          <a:xfrm>
            <a:off x="0" y="5629017"/>
            <a:ext cx="117856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zaxiralarga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16-son BHXS, 16-son MHXS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2-son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BHXSga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xususiyatida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o‘zgarish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sanasidagi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Стрелка: вправо 11">
            <a:extLst>
              <a:ext uri="{FF2B5EF4-FFF2-40B4-BE49-F238E27FC236}">
                <a16:creationId xmlns="" xmlns:a16="http://schemas.microsoft.com/office/drawing/2014/main" id="{506F8A9B-FA40-4773-9CD3-CCD4B57DA552}"/>
              </a:ext>
            </a:extLst>
          </p:cNvPr>
          <p:cNvSpPr/>
          <p:nvPr/>
        </p:nvSpPr>
        <p:spPr>
          <a:xfrm rot="865483">
            <a:off x="3555274" y="3977662"/>
            <a:ext cx="2949071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55403F0-EBC8-424F-9B70-4358C542AA05}"/>
              </a:ext>
            </a:extLst>
          </p:cNvPr>
          <p:cNvSpPr/>
          <p:nvPr/>
        </p:nvSpPr>
        <p:spPr>
          <a:xfrm>
            <a:off x="849630" y="2646477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H</a:t>
            </a:r>
            <a:r>
              <a:rPr lang="en-US" dirty="0" err="1" smtClean="0"/>
              <a:t>aqqoniy</a:t>
            </a:r>
            <a:r>
              <a:rPr lang="en-US" dirty="0" smtClean="0"/>
              <a:t> </a:t>
            </a:r>
            <a:r>
              <a:rPr lang="en-US" dirty="0" err="1"/>
              <a:t>qiymatdagi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521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 animBg="1"/>
      <p:bldP spid="14" grpId="0"/>
      <p:bldP spid="1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218837" y="279679"/>
            <a:ext cx="8461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toifadan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boshqasiga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o‘tkazish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Haqqoniy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bo‘yicha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)</a:t>
            </a:r>
            <a:endParaRPr lang="ru-RU" altLang="ko-KR" sz="20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C3180DB-A5ED-4DCE-BA01-7ED692582AAD}"/>
              </a:ext>
            </a:extLst>
          </p:cNvPr>
          <p:cNvSpPr/>
          <p:nvPr/>
        </p:nvSpPr>
        <p:spPr>
          <a:xfrm>
            <a:off x="637880" y="1311564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qiymatdagi</a:t>
            </a:r>
            <a:r>
              <a:rPr lang="en-US" dirty="0"/>
              <a:t>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</a:t>
            </a:r>
            <a:endParaRPr lang="ru-RU" dirty="0"/>
          </a:p>
        </p:txBody>
      </p:sp>
      <p:sp>
        <p:nvSpPr>
          <p:cNvPr id="4" name="Стрелка: вправо 3">
            <a:extLst>
              <a:ext uri="{FF2B5EF4-FFF2-40B4-BE49-F238E27FC236}">
                <a16:creationId xmlns="" xmlns:a16="http://schemas.microsoft.com/office/drawing/2014/main" id="{F2560777-9DEC-402C-95B2-7CA976DD4FE5}"/>
              </a:ext>
            </a:extLst>
          </p:cNvPr>
          <p:cNvSpPr/>
          <p:nvPr/>
        </p:nvSpPr>
        <p:spPr>
          <a:xfrm>
            <a:off x="3473443" y="1895293"/>
            <a:ext cx="3136513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55403F0-EBC8-424F-9B70-4358C542AA05}"/>
              </a:ext>
            </a:extLst>
          </p:cNvPr>
          <p:cNvSpPr/>
          <p:nvPr/>
        </p:nvSpPr>
        <p:spPr>
          <a:xfrm>
            <a:off x="6609956" y="1285693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D202C86-F929-4A0D-9BC3-1B2662BEA4B1}"/>
              </a:ext>
            </a:extLst>
          </p:cNvPr>
          <p:cNvSpPr txBox="1"/>
          <p:nvPr/>
        </p:nvSpPr>
        <p:spPr>
          <a:xfrm>
            <a:off x="270584" y="3199863"/>
            <a:ext cx="1064139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qiymatda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egasi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foydalanadigan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mulk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mulkiga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o‘tkaziladigan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xususiyatida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o‘zgarish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sanasigacha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mulkida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16-son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BHXSni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huquqidagi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ijarachi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16-son </a:t>
            </a:r>
            <a:r>
              <a:rPr lang="en-US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MHXSni</a:t>
            </a:r>
            <a:r>
              <a:rPr lang="en-US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qo‘llashi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o‘sha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sanada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16-son BHXS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16-son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MHXSga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balans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farqni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16-son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BHXSga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0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218837" y="279679"/>
            <a:ext cx="8461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toifadan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boshqasiga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o‘tkazish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Haqqoniy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bo‘yicha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)</a:t>
            </a:r>
            <a:endParaRPr lang="ru-RU" altLang="ko-KR" sz="20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C3180DB-A5ED-4DCE-BA01-7ED692582AAD}"/>
              </a:ext>
            </a:extLst>
          </p:cNvPr>
          <p:cNvSpPr/>
          <p:nvPr/>
        </p:nvSpPr>
        <p:spPr>
          <a:xfrm>
            <a:off x="637880" y="1311564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</a:rPr>
              <a:t>Zaxiralardan</a:t>
            </a:r>
            <a:endParaRPr lang="ru-RU" dirty="0"/>
          </a:p>
        </p:txBody>
      </p:sp>
      <p:sp>
        <p:nvSpPr>
          <p:cNvPr id="4" name="Стрелка: вправо 3">
            <a:extLst>
              <a:ext uri="{FF2B5EF4-FFF2-40B4-BE49-F238E27FC236}">
                <a16:creationId xmlns="" xmlns:a16="http://schemas.microsoft.com/office/drawing/2014/main" id="{F2560777-9DEC-402C-95B2-7CA976DD4FE5}"/>
              </a:ext>
            </a:extLst>
          </p:cNvPr>
          <p:cNvSpPr/>
          <p:nvPr/>
        </p:nvSpPr>
        <p:spPr>
          <a:xfrm>
            <a:off x="3473443" y="1895293"/>
            <a:ext cx="3136513" cy="314037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55403F0-EBC8-424F-9B70-4358C542AA05}"/>
              </a:ext>
            </a:extLst>
          </p:cNvPr>
          <p:cNvSpPr/>
          <p:nvPr/>
        </p:nvSpPr>
        <p:spPr>
          <a:xfrm>
            <a:off x="6609956" y="1285693"/>
            <a:ext cx="2835563" cy="1505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Haqqoniy qiymatda hisobga olinadigan investitsiya ko‘chmas mulki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D202C86-F929-4A0D-9BC3-1B2662BEA4B1}"/>
              </a:ext>
            </a:extLst>
          </p:cNvPr>
          <p:cNvSpPr txBox="1"/>
          <p:nvPr/>
        </p:nvSpPr>
        <p:spPr>
          <a:xfrm>
            <a:off x="233638" y="4002647"/>
            <a:ext cx="1064139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6570" indent="-496570" algn="just">
              <a:spcBef>
                <a:spcPts val="5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Zaxiralardan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sanadagi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49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l"/>
            <a:r>
              <a:rPr lang="uz-Cyrl-UZ" dirty="0"/>
              <a:t>  </a:t>
            </a:r>
            <a:r>
              <a:rPr lang="en-US" dirty="0" smtClean="0"/>
              <a:t>Masala:</a:t>
            </a:r>
            <a:endParaRPr lang="en-US" dirty="0"/>
          </a:p>
        </p:txBody>
      </p:sp>
      <p:grpSp>
        <p:nvGrpSpPr>
          <p:cNvPr id="45" name="그룹 17">
            <a:extLst>
              <a:ext uri="{FF2B5EF4-FFF2-40B4-BE49-F238E27FC236}">
                <a16:creationId xmlns="" xmlns:a16="http://schemas.microsoft.com/office/drawing/2014/main" id="{66A5C971-B07C-4B08-B5FA-49DBE1493C30}"/>
              </a:ext>
            </a:extLst>
          </p:cNvPr>
          <p:cNvGrpSpPr/>
          <p:nvPr/>
        </p:nvGrpSpPr>
        <p:grpSpPr>
          <a:xfrm>
            <a:off x="607651" y="1292875"/>
            <a:ext cx="9895413" cy="1903349"/>
            <a:chOff x="1713994" y="4868674"/>
            <a:chExt cx="1730328" cy="291083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FA202C4C-8804-4931-BF8A-1AC3407D69E0}"/>
                </a:ext>
              </a:extLst>
            </p:cNvPr>
            <p:cNvSpPr txBox="1"/>
            <p:nvPr/>
          </p:nvSpPr>
          <p:spPr>
            <a:xfrm>
              <a:off x="1713994" y="4868674"/>
              <a:ext cx="1720804" cy="16474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sz="1600" dirty="0" err="1"/>
                <a:t>Hisobot</a:t>
              </a:r>
              <a:r>
                <a:rPr lang="en-US" sz="1600" dirty="0"/>
                <a:t> </a:t>
              </a:r>
              <a:r>
                <a:rPr lang="en-US" sz="1600" dirty="0" err="1"/>
                <a:t>davri</a:t>
              </a:r>
              <a:r>
                <a:rPr lang="en-US" sz="1600" dirty="0"/>
                <a:t> </a:t>
              </a:r>
              <a:r>
                <a:rPr lang="en-US" sz="1600" dirty="0" err="1"/>
                <a:t>oxiriga</a:t>
              </a:r>
              <a:r>
                <a:rPr lang="en-US" sz="1600" dirty="0"/>
                <a:t> </a:t>
              </a:r>
              <a:r>
                <a:rPr lang="en-US" sz="1600" dirty="0" err="1"/>
                <a:t>tashkilotning</a:t>
              </a:r>
              <a:r>
                <a:rPr lang="en-US" sz="1600" dirty="0"/>
                <a:t> </a:t>
              </a:r>
              <a:r>
                <a:rPr lang="en-US" sz="1600" dirty="0" err="1"/>
                <a:t>moliyaviy</a:t>
              </a:r>
              <a:r>
                <a:rPr lang="en-US" sz="1600" dirty="0"/>
                <a:t> </a:t>
              </a:r>
              <a:r>
                <a:rPr lang="en-US" sz="1600" dirty="0" err="1"/>
                <a:t>holat</a:t>
              </a:r>
              <a:r>
                <a:rPr lang="en-US" sz="1600" dirty="0"/>
                <a:t> </a:t>
              </a:r>
              <a:r>
                <a:rPr lang="en-US" sz="1600" dirty="0" err="1"/>
                <a:t>to‘g‘risidagi</a:t>
              </a:r>
              <a:r>
                <a:rPr lang="en-US" sz="1600" dirty="0"/>
                <a:t> </a:t>
              </a:r>
              <a:r>
                <a:rPr lang="en-US" sz="1600" dirty="0" err="1"/>
                <a:t>hisobotida</a:t>
              </a:r>
              <a:r>
                <a:rPr lang="en-US" sz="1600" dirty="0"/>
                <a:t> </a:t>
              </a:r>
              <a:r>
                <a:rPr lang="en-US" sz="1600" dirty="0" err="1"/>
                <a:t>operativ</a:t>
              </a:r>
              <a:r>
                <a:rPr lang="en-US" sz="1600" dirty="0"/>
                <a:t> </a:t>
              </a:r>
              <a:r>
                <a:rPr lang="en-US" sz="1600" dirty="0" err="1"/>
                <a:t>ijaraga</a:t>
              </a:r>
              <a:r>
                <a:rPr lang="en-US" sz="1600" dirty="0"/>
                <a:t> </a:t>
              </a:r>
              <a:r>
                <a:rPr lang="en-US" sz="1600" dirty="0" err="1"/>
                <a:t>berilgan</a:t>
              </a:r>
              <a:r>
                <a:rPr lang="en-US" sz="1600" dirty="0"/>
                <a:t> </a:t>
              </a:r>
              <a:r>
                <a:rPr lang="en-US" sz="1600" dirty="0" err="1"/>
                <a:t>va</a:t>
              </a:r>
              <a:r>
                <a:rPr lang="en-US" sz="1600" dirty="0"/>
                <a:t> </a:t>
              </a:r>
              <a:r>
                <a:rPr lang="en-US" sz="1600" dirty="0" err="1"/>
                <a:t>investitsiya</a:t>
              </a:r>
              <a:r>
                <a:rPr lang="en-US" sz="1600" dirty="0"/>
                <a:t> </a:t>
              </a:r>
              <a:r>
                <a:rPr lang="en-US" sz="1600" dirty="0" err="1"/>
                <a:t>ko‘chmas</a:t>
              </a:r>
              <a:r>
                <a:rPr lang="en-US" sz="1600" dirty="0"/>
                <a:t> </a:t>
              </a:r>
              <a:r>
                <a:rPr lang="en-US" sz="1600" dirty="0" err="1"/>
                <a:t>mulki</a:t>
              </a:r>
              <a:r>
                <a:rPr lang="en-US" sz="1600" dirty="0"/>
                <a:t> </a:t>
              </a:r>
              <a:r>
                <a:rPr lang="en-US" sz="1600" dirty="0" err="1"/>
                <a:t>sifatida</a:t>
              </a:r>
              <a:r>
                <a:rPr lang="en-US" sz="1600" dirty="0"/>
                <a:t> </a:t>
              </a:r>
              <a:r>
                <a:rPr lang="en-US" sz="1600" dirty="0" err="1"/>
                <a:t>hisobga</a:t>
              </a:r>
              <a:r>
                <a:rPr lang="en-US" sz="1600" dirty="0"/>
                <a:t> </a:t>
              </a:r>
              <a:r>
                <a:rPr lang="en-US" sz="1600" dirty="0" err="1"/>
                <a:t>olingan</a:t>
              </a:r>
              <a:r>
                <a:rPr lang="en-US" sz="1600" dirty="0"/>
                <a:t> </a:t>
              </a:r>
              <a:r>
                <a:rPr lang="en-US" sz="1600" dirty="0" err="1"/>
                <a:t>bino</a:t>
              </a:r>
              <a:r>
                <a:rPr lang="en-US" sz="1600" dirty="0"/>
                <a:t> </a:t>
              </a:r>
              <a:r>
                <a:rPr lang="en-US" sz="1600" dirty="0" err="1"/>
                <a:t>mavjud</a:t>
              </a:r>
              <a:r>
                <a:rPr lang="en-US" sz="1600" dirty="0"/>
                <a:t>. </a:t>
              </a:r>
              <a:r>
                <a:rPr lang="en-US" sz="1600" dirty="0" err="1"/>
                <a:t>Shu</a:t>
              </a:r>
              <a:r>
                <a:rPr lang="en-US" sz="1600" dirty="0"/>
                <a:t> </a:t>
              </a:r>
              <a:r>
                <a:rPr lang="en-US" sz="1600" dirty="0" err="1"/>
                <a:t>paytda</a:t>
              </a:r>
              <a:r>
                <a:rPr lang="en-US" sz="1600" dirty="0"/>
                <a:t> </a:t>
              </a:r>
              <a:r>
                <a:rPr lang="en-US" sz="1600" dirty="0" err="1"/>
                <a:t>binoning</a:t>
              </a:r>
              <a:r>
                <a:rPr lang="en-US" sz="1600" dirty="0"/>
                <a:t> </a:t>
              </a:r>
              <a:r>
                <a:rPr lang="en-US" sz="1600" dirty="0" err="1"/>
                <a:t>haqqoniy</a:t>
              </a:r>
              <a:r>
                <a:rPr lang="en-US" sz="1600" dirty="0"/>
                <a:t> </a:t>
              </a:r>
              <a:r>
                <a:rPr lang="en-US" sz="1600" dirty="0" err="1"/>
                <a:t>qiymati</a:t>
              </a:r>
              <a:r>
                <a:rPr lang="en-US" sz="1600" dirty="0"/>
                <a:t> </a:t>
              </a:r>
              <a:r>
                <a:rPr lang="en-US" sz="1600" dirty="0" err="1"/>
                <a:t>uning</a:t>
              </a:r>
              <a:r>
                <a:rPr lang="en-US" sz="1600" dirty="0"/>
                <a:t> </a:t>
              </a:r>
              <a:r>
                <a:rPr lang="en-US" sz="1600" dirty="0" err="1"/>
                <a:t>balans</a:t>
              </a:r>
              <a:r>
                <a:rPr lang="en-US" sz="1600" dirty="0"/>
                <a:t> </a:t>
              </a:r>
              <a:r>
                <a:rPr lang="en-US" sz="1600" dirty="0" err="1"/>
                <a:t>qiymatiga</a:t>
              </a:r>
              <a:r>
                <a:rPr lang="en-US" sz="1600" dirty="0"/>
                <a:t>, </a:t>
              </a:r>
              <a:r>
                <a:rPr lang="en-US" sz="1600" dirty="0" err="1"/>
                <a:t>ya’ni</a:t>
              </a:r>
              <a:r>
                <a:rPr lang="en-US" sz="1600" dirty="0"/>
                <a:t> 5 </a:t>
              </a:r>
              <a:r>
                <a:rPr lang="en-US" sz="1600" dirty="0" err="1"/>
                <a:t>mlrd</a:t>
              </a:r>
              <a:r>
                <a:rPr lang="en-US" sz="1600" dirty="0"/>
                <a:t> </a:t>
              </a:r>
              <a:r>
                <a:rPr lang="en-US" sz="1600" dirty="0" err="1"/>
                <a:t>so‘mga</a:t>
              </a:r>
              <a:r>
                <a:rPr lang="en-US" sz="1600" dirty="0"/>
                <a:t> </a:t>
              </a:r>
              <a:r>
                <a:rPr lang="en-US" sz="1600" dirty="0" err="1"/>
                <a:t>teng</a:t>
              </a:r>
              <a:r>
                <a:rPr lang="en-US" sz="1600" dirty="0"/>
                <a:t>. </a:t>
              </a:r>
              <a:r>
                <a:rPr lang="en-US" sz="1600" dirty="0" err="1"/>
                <a:t>Binodan</a:t>
              </a:r>
              <a:r>
                <a:rPr lang="en-US" sz="1600" dirty="0"/>
                <a:t> </a:t>
              </a:r>
              <a:r>
                <a:rPr lang="en-US" sz="1600" dirty="0" err="1"/>
                <a:t>tashkilotning</a:t>
              </a:r>
              <a:r>
                <a:rPr lang="en-US" sz="1600" dirty="0"/>
                <a:t> </a:t>
              </a:r>
              <a:r>
                <a:rPr lang="en-US" sz="1600" dirty="0" err="1"/>
                <a:t>o‘z</a:t>
              </a:r>
              <a:r>
                <a:rPr lang="en-US" sz="1600" dirty="0"/>
                <a:t> </a:t>
              </a:r>
              <a:r>
                <a:rPr lang="en-US" sz="1600" dirty="0" err="1"/>
                <a:t>ehtiyojlari</a:t>
              </a:r>
              <a:r>
                <a:rPr lang="en-US" sz="1600" dirty="0"/>
                <a:t> </a:t>
              </a:r>
              <a:r>
                <a:rPr lang="en-US" sz="1600" dirty="0" err="1"/>
                <a:t>uchun</a:t>
              </a:r>
              <a:r>
                <a:rPr lang="en-US" sz="1600" dirty="0"/>
                <a:t> </a:t>
              </a:r>
              <a:r>
                <a:rPr lang="en-US" sz="1600" dirty="0" err="1"/>
                <a:t>foydalanishga</a:t>
              </a:r>
              <a:r>
                <a:rPr lang="en-US" sz="1600" dirty="0"/>
                <a:t> </a:t>
              </a:r>
              <a:r>
                <a:rPr lang="en-US" sz="1600" dirty="0" err="1"/>
                <a:t>qaror</a:t>
              </a:r>
              <a:r>
                <a:rPr lang="en-US" sz="1600" dirty="0"/>
                <a:t> </a:t>
              </a:r>
              <a:r>
                <a:rPr lang="en-US" sz="1600" dirty="0" err="1"/>
                <a:t>qilindi</a:t>
              </a:r>
              <a:r>
                <a:rPr lang="en-US" sz="1600" dirty="0"/>
                <a:t>.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FCEBD767-338A-4F48-8F3B-C427295BC98F}"/>
                </a:ext>
              </a:extLst>
            </p:cNvPr>
            <p:cNvSpPr txBox="1"/>
            <p:nvPr/>
          </p:nvSpPr>
          <p:spPr>
            <a:xfrm>
              <a:off x="1733043" y="5070326"/>
              <a:ext cx="1711279" cy="89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Savol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:</a:t>
              </a:r>
              <a:b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</a:b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Ushbu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vaziyatda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qanday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ikki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yoqlama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yozuv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amalga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oshiriladi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5510" y="4693638"/>
            <a:ext cx="3020989" cy="169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1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257" y="401811"/>
            <a:ext cx="9840948" cy="724247"/>
          </a:xfrm>
        </p:spPr>
        <p:txBody>
          <a:bodyPr/>
          <a:lstStyle/>
          <a:p>
            <a:pPr algn="l"/>
            <a:r>
              <a:rPr lang="en-US" dirty="0" smtClean="0"/>
              <a:t>Masala </a:t>
            </a:r>
            <a:r>
              <a:rPr lang="en-US" dirty="0" err="1" smtClean="0"/>
              <a:t>javobi</a:t>
            </a:r>
            <a:endParaRPr lang="en-US" dirty="0"/>
          </a:p>
        </p:txBody>
      </p:sp>
      <p:grpSp>
        <p:nvGrpSpPr>
          <p:cNvPr id="45" name="그룹 17">
            <a:extLst>
              <a:ext uri="{FF2B5EF4-FFF2-40B4-BE49-F238E27FC236}">
                <a16:creationId xmlns="" xmlns:a16="http://schemas.microsoft.com/office/drawing/2014/main" id="{66A5C971-B07C-4B08-B5FA-49DBE1493C30}"/>
              </a:ext>
            </a:extLst>
          </p:cNvPr>
          <p:cNvGrpSpPr/>
          <p:nvPr/>
        </p:nvGrpSpPr>
        <p:grpSpPr>
          <a:xfrm>
            <a:off x="1469792" y="1524108"/>
            <a:ext cx="9895413" cy="1903349"/>
            <a:chOff x="1713994" y="4868674"/>
            <a:chExt cx="1730328" cy="291083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FA202C4C-8804-4931-BF8A-1AC3407D69E0}"/>
                </a:ext>
              </a:extLst>
            </p:cNvPr>
            <p:cNvSpPr txBox="1"/>
            <p:nvPr/>
          </p:nvSpPr>
          <p:spPr>
            <a:xfrm>
              <a:off x="1713994" y="4868674"/>
              <a:ext cx="1720804" cy="16474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600" dirty="0" err="1"/>
                <a:t>Hisobot</a:t>
              </a:r>
              <a:r>
                <a:rPr lang="en-US" sz="1600" dirty="0"/>
                <a:t> </a:t>
              </a:r>
              <a:r>
                <a:rPr lang="en-US" sz="1600" dirty="0" err="1"/>
                <a:t>davri</a:t>
              </a:r>
              <a:r>
                <a:rPr lang="en-US" sz="1600" dirty="0"/>
                <a:t> </a:t>
              </a:r>
              <a:r>
                <a:rPr lang="en-US" sz="1600" dirty="0" err="1"/>
                <a:t>oxiriga</a:t>
              </a:r>
              <a:r>
                <a:rPr lang="en-US" sz="1600" dirty="0"/>
                <a:t> </a:t>
              </a:r>
              <a:r>
                <a:rPr lang="en-US" sz="1600" dirty="0" err="1"/>
                <a:t>tashkilotning</a:t>
              </a:r>
              <a:r>
                <a:rPr lang="en-US" sz="1600" dirty="0"/>
                <a:t> </a:t>
              </a:r>
              <a:r>
                <a:rPr lang="en-US" sz="1600" dirty="0" err="1"/>
                <a:t>moliyaviy</a:t>
              </a:r>
              <a:r>
                <a:rPr lang="en-US" sz="1600" dirty="0"/>
                <a:t> </a:t>
              </a:r>
              <a:r>
                <a:rPr lang="en-US" sz="1600" dirty="0" err="1"/>
                <a:t>holat</a:t>
              </a:r>
              <a:r>
                <a:rPr lang="en-US" sz="1600" dirty="0"/>
                <a:t> </a:t>
              </a:r>
              <a:r>
                <a:rPr lang="en-US" sz="1600" dirty="0" err="1"/>
                <a:t>to‘g‘risidagi</a:t>
              </a:r>
              <a:r>
                <a:rPr lang="en-US" sz="1600" dirty="0"/>
                <a:t> </a:t>
              </a:r>
              <a:r>
                <a:rPr lang="en-US" sz="1600" dirty="0" err="1"/>
                <a:t>hisobotida</a:t>
              </a:r>
              <a:r>
                <a:rPr lang="en-US" sz="1600" dirty="0"/>
                <a:t> </a:t>
              </a:r>
              <a:r>
                <a:rPr lang="en-US" sz="1600" dirty="0" err="1"/>
                <a:t>operativ</a:t>
              </a:r>
              <a:r>
                <a:rPr lang="en-US" sz="1600" dirty="0"/>
                <a:t> </a:t>
              </a:r>
              <a:r>
                <a:rPr lang="en-US" sz="1600" dirty="0" err="1"/>
                <a:t>ijaraga</a:t>
              </a:r>
              <a:r>
                <a:rPr lang="en-US" sz="1600" dirty="0"/>
                <a:t> </a:t>
              </a:r>
              <a:r>
                <a:rPr lang="en-US" sz="1600" dirty="0" err="1"/>
                <a:t>berilgan</a:t>
              </a:r>
              <a:r>
                <a:rPr lang="en-US" sz="1600" dirty="0"/>
                <a:t> </a:t>
              </a:r>
              <a:r>
                <a:rPr lang="en-US" sz="1600" dirty="0" err="1"/>
                <a:t>va</a:t>
              </a:r>
              <a:r>
                <a:rPr lang="en-US" sz="1600" dirty="0"/>
                <a:t> </a:t>
              </a:r>
              <a:r>
                <a:rPr lang="en-US" sz="1600" dirty="0" err="1"/>
                <a:t>investitsiya</a:t>
              </a:r>
              <a:r>
                <a:rPr lang="en-US" sz="1600" dirty="0"/>
                <a:t> </a:t>
              </a:r>
              <a:r>
                <a:rPr lang="en-US" sz="1600" dirty="0" err="1"/>
                <a:t>ko‘chmas</a:t>
              </a:r>
              <a:r>
                <a:rPr lang="en-US" sz="1600" dirty="0"/>
                <a:t> </a:t>
              </a:r>
              <a:r>
                <a:rPr lang="en-US" sz="1600" dirty="0" err="1"/>
                <a:t>mulki</a:t>
              </a:r>
              <a:r>
                <a:rPr lang="en-US" sz="1600" dirty="0"/>
                <a:t> </a:t>
              </a:r>
              <a:r>
                <a:rPr lang="en-US" sz="1600" dirty="0" err="1"/>
                <a:t>sifatida</a:t>
              </a:r>
              <a:r>
                <a:rPr lang="en-US" sz="1600" dirty="0"/>
                <a:t> </a:t>
              </a:r>
              <a:r>
                <a:rPr lang="en-US" sz="1600" dirty="0" err="1"/>
                <a:t>hisobga</a:t>
              </a:r>
              <a:r>
                <a:rPr lang="en-US" sz="1600" dirty="0"/>
                <a:t> </a:t>
              </a:r>
              <a:r>
                <a:rPr lang="en-US" sz="1600" dirty="0" err="1"/>
                <a:t>olingan</a:t>
              </a:r>
              <a:r>
                <a:rPr lang="en-US" sz="1600" dirty="0"/>
                <a:t> </a:t>
              </a:r>
              <a:r>
                <a:rPr lang="en-US" sz="1600" dirty="0" err="1"/>
                <a:t>bino</a:t>
              </a:r>
              <a:r>
                <a:rPr lang="en-US" sz="1600" dirty="0"/>
                <a:t> </a:t>
              </a:r>
              <a:r>
                <a:rPr lang="en-US" sz="1600" dirty="0" err="1"/>
                <a:t>mavjud</a:t>
              </a:r>
              <a:r>
                <a:rPr lang="en-US" sz="1600" dirty="0"/>
                <a:t>. </a:t>
              </a:r>
              <a:r>
                <a:rPr lang="en-US" sz="1600" dirty="0" err="1"/>
                <a:t>Shu</a:t>
              </a:r>
              <a:r>
                <a:rPr lang="en-US" sz="1600" dirty="0"/>
                <a:t> </a:t>
              </a:r>
              <a:r>
                <a:rPr lang="en-US" sz="1600" dirty="0" err="1"/>
                <a:t>paytda</a:t>
              </a:r>
              <a:r>
                <a:rPr lang="en-US" sz="1600" dirty="0"/>
                <a:t> </a:t>
              </a:r>
              <a:r>
                <a:rPr lang="en-US" sz="1600" dirty="0" err="1"/>
                <a:t>binoning</a:t>
              </a:r>
              <a:r>
                <a:rPr lang="en-US" sz="1600" dirty="0"/>
                <a:t> </a:t>
              </a:r>
              <a:r>
                <a:rPr lang="en-US" sz="1600" dirty="0" err="1"/>
                <a:t>haqqoniy</a:t>
              </a:r>
              <a:r>
                <a:rPr lang="en-US" sz="1600" dirty="0"/>
                <a:t> </a:t>
              </a:r>
              <a:r>
                <a:rPr lang="en-US" sz="1600" dirty="0" err="1"/>
                <a:t>qiymati</a:t>
              </a:r>
              <a:r>
                <a:rPr lang="en-US" sz="1600" dirty="0"/>
                <a:t> </a:t>
              </a:r>
              <a:r>
                <a:rPr lang="en-US" sz="1600" dirty="0" err="1"/>
                <a:t>uning</a:t>
              </a:r>
              <a:r>
                <a:rPr lang="en-US" sz="1600" dirty="0"/>
                <a:t> </a:t>
              </a:r>
              <a:r>
                <a:rPr lang="en-US" sz="1600" dirty="0" err="1"/>
                <a:t>balans</a:t>
              </a:r>
              <a:r>
                <a:rPr lang="en-US" sz="1600" dirty="0"/>
                <a:t> </a:t>
              </a:r>
              <a:r>
                <a:rPr lang="en-US" sz="1600" dirty="0" err="1"/>
                <a:t>qiymatiga</a:t>
              </a:r>
              <a:r>
                <a:rPr lang="en-US" sz="1600" dirty="0"/>
                <a:t>, </a:t>
              </a:r>
              <a:r>
                <a:rPr lang="en-US" sz="1600" dirty="0" err="1"/>
                <a:t>ya’ni</a:t>
              </a:r>
              <a:r>
                <a:rPr lang="en-US" sz="1600" dirty="0"/>
                <a:t> 500 </a:t>
              </a:r>
              <a:r>
                <a:rPr lang="en-US" sz="1600" dirty="0" err="1"/>
                <a:t>mln</a:t>
              </a:r>
              <a:r>
                <a:rPr lang="en-US" sz="1600" dirty="0"/>
                <a:t> </a:t>
              </a:r>
              <a:r>
                <a:rPr lang="en-US" sz="1600" dirty="0" err="1"/>
                <a:t>so‘mga</a:t>
              </a:r>
              <a:r>
                <a:rPr lang="en-US" sz="1600" dirty="0"/>
                <a:t> </a:t>
              </a:r>
              <a:r>
                <a:rPr lang="en-US" sz="1600" dirty="0" err="1"/>
                <a:t>teng</a:t>
              </a:r>
              <a:r>
                <a:rPr lang="en-US" sz="1600" dirty="0"/>
                <a:t>. </a:t>
              </a:r>
              <a:r>
                <a:rPr lang="en-US" sz="1600" dirty="0" err="1"/>
                <a:t>Binodan</a:t>
              </a:r>
              <a:r>
                <a:rPr lang="en-US" sz="1600" dirty="0"/>
                <a:t> </a:t>
              </a:r>
              <a:r>
                <a:rPr lang="en-US" sz="1600" dirty="0" err="1"/>
                <a:t>tashkilotning</a:t>
              </a:r>
              <a:r>
                <a:rPr lang="en-US" sz="1600" dirty="0"/>
                <a:t> </a:t>
              </a:r>
              <a:r>
                <a:rPr lang="en-US" sz="1600" dirty="0" err="1"/>
                <a:t>o‘z</a:t>
              </a:r>
              <a:r>
                <a:rPr lang="en-US" sz="1600" dirty="0"/>
                <a:t> </a:t>
              </a:r>
              <a:r>
                <a:rPr lang="en-US" sz="1600" dirty="0" err="1"/>
                <a:t>ehtiyojlari</a:t>
              </a:r>
              <a:r>
                <a:rPr lang="en-US" sz="1600" dirty="0"/>
                <a:t> </a:t>
              </a:r>
              <a:r>
                <a:rPr lang="en-US" sz="1600" dirty="0" err="1"/>
                <a:t>uchun</a:t>
              </a:r>
              <a:r>
                <a:rPr lang="en-US" sz="1600" dirty="0"/>
                <a:t> </a:t>
              </a:r>
              <a:r>
                <a:rPr lang="en-US" sz="1600" dirty="0" err="1"/>
                <a:t>foydalanishga</a:t>
              </a:r>
              <a:r>
                <a:rPr lang="en-US" sz="1600" dirty="0"/>
                <a:t> </a:t>
              </a:r>
              <a:r>
                <a:rPr lang="en-US" sz="1600" dirty="0" err="1"/>
                <a:t>qaror</a:t>
              </a:r>
              <a:r>
                <a:rPr lang="en-US" sz="1600" dirty="0"/>
                <a:t> </a:t>
              </a:r>
              <a:r>
                <a:rPr lang="en-US" sz="1600" dirty="0" err="1"/>
                <a:t>qilindi</a:t>
              </a:r>
              <a:r>
                <a:rPr lang="en-US" sz="1600" dirty="0"/>
                <a:t>.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FCEBD767-338A-4F48-8F3B-C427295BC98F}"/>
                </a:ext>
              </a:extLst>
            </p:cNvPr>
            <p:cNvSpPr txBox="1"/>
            <p:nvPr/>
          </p:nvSpPr>
          <p:spPr>
            <a:xfrm>
              <a:off x="1733043" y="5070326"/>
              <a:ext cx="1711279" cy="89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Savol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:</a:t>
              </a:r>
              <a:b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</a:b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Ushbu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vaziyatda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qanday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ikki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yoqlama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yozuv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amalga</a:t>
              </a: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oshiriladi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9976" y="4693638"/>
            <a:ext cx="3020989" cy="16917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CEBD767-338A-4F48-8F3B-C427295BC98F}"/>
              </a:ext>
            </a:extLst>
          </p:cNvPr>
          <p:cNvSpPr txBox="1"/>
          <p:nvPr/>
        </p:nvSpPr>
        <p:spPr>
          <a:xfrm>
            <a:off x="1723353" y="3825507"/>
            <a:ext cx="9786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Javob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Dt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Asosiy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vositalar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500 000 000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Kt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Investitsiya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ko‘chmas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mulki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500 000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000</a:t>
            </a:r>
            <a:endParaRPr 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39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99491" y="339509"/>
            <a:ext cx="10197235" cy="724247"/>
          </a:xfrm>
        </p:spPr>
        <p:txBody>
          <a:bodyPr/>
          <a:lstStyle/>
          <a:p>
            <a:pPr algn="l"/>
            <a:r>
              <a:rPr lang="en-US" dirty="0" smtClean="0"/>
              <a:t>Masala</a:t>
            </a:r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202C4C-8804-4931-BF8A-1AC3407D69E0}"/>
              </a:ext>
            </a:extLst>
          </p:cNvPr>
          <p:cNvSpPr txBox="1"/>
          <p:nvPr/>
        </p:nvSpPr>
        <p:spPr>
          <a:xfrm>
            <a:off x="1439337" y="1276729"/>
            <a:ext cx="9840947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</a:rPr>
              <a:t>ABC </a:t>
            </a:r>
            <a:r>
              <a:rPr lang="en-US" sz="1600" dirty="0" err="1">
                <a:solidFill>
                  <a:srgbClr val="002060"/>
                </a:solidFill>
              </a:rPr>
              <a:t>tashkiloti</a:t>
            </a:r>
            <a:r>
              <a:rPr lang="en-US" sz="1600" dirty="0">
                <a:solidFill>
                  <a:srgbClr val="002060"/>
                </a:solidFill>
              </a:rPr>
              <a:t> 2018 </a:t>
            </a:r>
            <a:r>
              <a:rPr lang="en-US" sz="1600" dirty="0" err="1">
                <a:solidFill>
                  <a:srgbClr val="002060"/>
                </a:solidFill>
              </a:rPr>
              <a:t>yil</a:t>
            </a:r>
            <a:r>
              <a:rPr lang="en-US" sz="1600" dirty="0">
                <a:solidFill>
                  <a:srgbClr val="002060"/>
                </a:solidFill>
              </a:rPr>
              <a:t> 30 </a:t>
            </a:r>
            <a:r>
              <a:rPr lang="en-US" sz="1600" dirty="0" err="1">
                <a:solidFill>
                  <a:srgbClr val="002060"/>
                </a:solidFill>
              </a:rPr>
              <a:t>iyunda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ofis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binosini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bo‘shatdi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va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uni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boshqa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tashkilotga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ijaraga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berdi</a:t>
            </a:r>
            <a:r>
              <a:rPr lang="en-US" sz="1600" dirty="0">
                <a:solidFill>
                  <a:srgbClr val="002060"/>
                </a:solidFill>
              </a:rPr>
              <a:t>. </a:t>
            </a:r>
            <a:r>
              <a:rPr lang="en-US" sz="1600" dirty="0" err="1">
                <a:solidFill>
                  <a:srgbClr val="002060"/>
                </a:solidFill>
              </a:rPr>
              <a:t>Binoning</a:t>
            </a:r>
            <a:r>
              <a:rPr lang="en-US" sz="1600" dirty="0">
                <a:solidFill>
                  <a:srgbClr val="002060"/>
                </a:solidFill>
              </a:rPr>
              <a:t> 2010 </a:t>
            </a:r>
            <a:r>
              <a:rPr lang="en-US" sz="1600" dirty="0" err="1">
                <a:solidFill>
                  <a:srgbClr val="002060"/>
                </a:solidFill>
              </a:rPr>
              <a:t>yil</a:t>
            </a:r>
            <a:r>
              <a:rPr lang="en-US" sz="1600" dirty="0">
                <a:solidFill>
                  <a:srgbClr val="002060"/>
                </a:solidFill>
              </a:rPr>
              <a:t> 1 </a:t>
            </a:r>
            <a:r>
              <a:rPr lang="en-US" sz="1600" dirty="0" err="1">
                <a:solidFill>
                  <a:srgbClr val="002060"/>
                </a:solidFill>
              </a:rPr>
              <a:t>yanvardagi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boshlang‘ich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qiymati</a:t>
            </a:r>
            <a:r>
              <a:rPr lang="en-US" sz="1600" dirty="0">
                <a:solidFill>
                  <a:srgbClr val="002060"/>
                </a:solidFill>
              </a:rPr>
              <a:t> 900 </a:t>
            </a:r>
            <a:r>
              <a:rPr lang="en-US" sz="1600" dirty="0" err="1">
                <a:solidFill>
                  <a:srgbClr val="002060"/>
                </a:solidFill>
              </a:rPr>
              <a:t>mln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so‘mga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teng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bo‘lgan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va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uning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foydali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xizmat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muddati</a:t>
            </a:r>
            <a:r>
              <a:rPr lang="en-US" sz="1600" dirty="0">
                <a:solidFill>
                  <a:srgbClr val="002060"/>
                </a:solidFill>
              </a:rPr>
              <a:t> 50 </a:t>
            </a:r>
            <a:r>
              <a:rPr lang="en-US" sz="1600" dirty="0" err="1">
                <a:solidFill>
                  <a:srgbClr val="002060"/>
                </a:solidFill>
              </a:rPr>
              <a:t>yil</a:t>
            </a:r>
            <a:r>
              <a:rPr lang="en-US" sz="1600" dirty="0">
                <a:solidFill>
                  <a:srgbClr val="002060"/>
                </a:solidFill>
              </a:rPr>
              <a:t> deb </a:t>
            </a:r>
            <a:r>
              <a:rPr lang="en-US" sz="1600" dirty="0" err="1">
                <a:solidFill>
                  <a:srgbClr val="002060"/>
                </a:solidFill>
              </a:rPr>
              <a:t>belgilangan</a:t>
            </a:r>
            <a:r>
              <a:rPr lang="en-US" sz="1600" dirty="0">
                <a:solidFill>
                  <a:srgbClr val="002060"/>
                </a:solidFill>
              </a:rPr>
              <a:t>. 2018 </a:t>
            </a:r>
            <a:r>
              <a:rPr lang="en-US" sz="1600" dirty="0" err="1">
                <a:solidFill>
                  <a:srgbClr val="002060"/>
                </a:solidFill>
              </a:rPr>
              <a:t>yil</a:t>
            </a:r>
            <a:r>
              <a:rPr lang="en-US" sz="1600" dirty="0">
                <a:solidFill>
                  <a:srgbClr val="002060"/>
                </a:solidFill>
              </a:rPr>
              <a:t> 30 </a:t>
            </a:r>
            <a:r>
              <a:rPr lang="en-US" sz="1600" dirty="0" err="1">
                <a:solidFill>
                  <a:srgbClr val="002060"/>
                </a:solidFill>
              </a:rPr>
              <a:t>iyunda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bino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haqqoniy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qiymati</a:t>
            </a:r>
            <a:r>
              <a:rPr lang="en-US" sz="1600" dirty="0">
                <a:solidFill>
                  <a:srgbClr val="002060"/>
                </a:solidFill>
              </a:rPr>
              <a:t> 950 </a:t>
            </a:r>
            <a:r>
              <a:rPr lang="en-US" sz="1600" dirty="0" err="1">
                <a:solidFill>
                  <a:srgbClr val="002060"/>
                </a:solidFill>
              </a:rPr>
              <a:t>mln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ga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teng</a:t>
            </a:r>
            <a:r>
              <a:rPr lang="en-US" sz="1600" dirty="0">
                <a:solidFill>
                  <a:srgbClr val="002060"/>
                </a:solidFill>
              </a:rPr>
              <a:t> deb </a:t>
            </a:r>
            <a:r>
              <a:rPr lang="en-US" sz="1600" dirty="0" err="1">
                <a:solidFill>
                  <a:srgbClr val="002060"/>
                </a:solidFill>
              </a:rPr>
              <a:t>baholangan</a:t>
            </a:r>
            <a:r>
              <a:rPr lang="en-US" sz="1600" dirty="0">
                <a:solidFill>
                  <a:srgbClr val="002060"/>
                </a:solidFill>
              </a:rPr>
              <a:t>. </a:t>
            </a:r>
            <a:r>
              <a:rPr lang="en-US" sz="1600" dirty="0" err="1">
                <a:solidFill>
                  <a:srgbClr val="002060"/>
                </a:solidFill>
              </a:rPr>
              <a:t>Hisobot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davri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oxiri</a:t>
            </a:r>
            <a:r>
              <a:rPr lang="en-US" sz="1600" dirty="0">
                <a:solidFill>
                  <a:srgbClr val="002060"/>
                </a:solidFill>
              </a:rPr>
              <a:t>, 2018 </a:t>
            </a:r>
            <a:r>
              <a:rPr lang="en-US" sz="1600" dirty="0" err="1">
                <a:solidFill>
                  <a:srgbClr val="002060"/>
                </a:solidFill>
              </a:rPr>
              <a:t>yil</a:t>
            </a:r>
            <a:r>
              <a:rPr lang="en-US" sz="1600" dirty="0">
                <a:solidFill>
                  <a:srgbClr val="002060"/>
                </a:solidFill>
              </a:rPr>
              <a:t> 31 </a:t>
            </a:r>
            <a:r>
              <a:rPr lang="en-US" sz="1600" dirty="0" err="1">
                <a:solidFill>
                  <a:srgbClr val="002060"/>
                </a:solidFill>
              </a:rPr>
              <a:t>dekabrda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binoning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haqqoniy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qiymati</a:t>
            </a:r>
            <a:r>
              <a:rPr lang="en-US" sz="1600" dirty="0">
                <a:solidFill>
                  <a:srgbClr val="002060"/>
                </a:solidFill>
              </a:rPr>
              <a:t> 1,2 </a:t>
            </a:r>
            <a:r>
              <a:rPr lang="en-US" sz="1600" dirty="0" err="1">
                <a:solidFill>
                  <a:srgbClr val="002060"/>
                </a:solidFill>
              </a:rPr>
              <a:t>mlrd</a:t>
            </a:r>
            <a:r>
              <a:rPr lang="en-US" sz="1600" dirty="0">
                <a:solidFill>
                  <a:srgbClr val="002060"/>
                </a:solidFill>
              </a:rPr>
              <a:t> deb </a:t>
            </a:r>
            <a:r>
              <a:rPr lang="en-US" sz="1600" dirty="0" err="1">
                <a:solidFill>
                  <a:srgbClr val="002060"/>
                </a:solidFill>
              </a:rPr>
              <a:t>baholandi</a:t>
            </a:r>
            <a:r>
              <a:rPr lang="en-US" sz="1600" dirty="0">
                <a:solidFill>
                  <a:srgbClr val="002060"/>
                </a:solidFill>
              </a:rPr>
              <a:t>.</a:t>
            </a:r>
            <a:br>
              <a:rPr lang="en-US" sz="1600" dirty="0">
                <a:solidFill>
                  <a:srgbClr val="002060"/>
                </a:solidFill>
              </a:rPr>
            </a:br>
            <a:r>
              <a:rPr lang="en-US" sz="1600" dirty="0">
                <a:solidFill>
                  <a:srgbClr val="002060"/>
                </a:solidFill>
              </a:rPr>
              <a:t>ABS </a:t>
            </a:r>
            <a:r>
              <a:rPr lang="en-US" sz="1600" dirty="0" err="1">
                <a:solidFill>
                  <a:srgbClr val="002060"/>
                </a:solidFill>
              </a:rPr>
              <a:t>tashkiloti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investitsiya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ko‘chmas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mulki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uchun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haqqoniy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qiymat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modelidan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en-US" sz="1600" dirty="0" err="1">
                <a:solidFill>
                  <a:srgbClr val="002060"/>
                </a:solidFill>
              </a:rPr>
              <a:t>foydalanadi</a:t>
            </a:r>
            <a:r>
              <a:rPr lang="en-US" sz="1600" dirty="0" smtClean="0">
                <a:solidFill>
                  <a:srgbClr val="002060"/>
                </a:solidFill>
              </a:rPr>
              <a:t>.</a:t>
            </a:r>
            <a:endParaRPr lang="uz-Cyrl-UZ" altLang="ko-KR" sz="1600" dirty="0">
              <a:solidFill>
                <a:srgbClr val="002060"/>
              </a:solidFill>
            </a:endParaRPr>
          </a:p>
          <a:p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CEBD767-338A-4F48-8F3B-C427295BC98F}"/>
              </a:ext>
            </a:extLst>
          </p:cNvPr>
          <p:cNvSpPr txBox="1"/>
          <p:nvPr/>
        </p:nvSpPr>
        <p:spPr>
          <a:xfrm>
            <a:off x="1587119" y="3059362"/>
            <a:ext cx="9786475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Birlamchi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hisob-kitoblar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uz-Cyrl-UZ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uz-Cyrl-UZ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Bino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investitsiya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ko‘chmas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mulkiga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o‘tkazilish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sanasigacha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amortizatsiya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hisoblanadi</a:t>
            </a:r>
            <a:r>
              <a:rPr lang="uz-Cyrl-UZ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uz-Cyrl-UZ" altLang="ko-KR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Boshlang’ich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qiymat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</a:t>
            </a:r>
            <a:r>
              <a:rPr lang="uz-Cyrl-UZ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900</a:t>
            </a: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Amortizatsiya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01.2010-12.2017   </a:t>
            </a:r>
            <a:r>
              <a:rPr lang="uz-Cyrl-UZ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(900/50 х 7)             (126)</a:t>
            </a: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Amortizatsiya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01.2018-06.2018   </a:t>
            </a:r>
            <a:r>
              <a:rPr lang="uz-Cyrl-UZ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(900/50 х 6/12) </a:t>
            </a:r>
            <a:r>
              <a:rPr lang="uz-Cyrl-UZ" altLang="ko-KR" sz="1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(9)</a:t>
            </a: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Balans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qiymati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	         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765</a:t>
            </a:r>
            <a:endParaRPr lang="uz-Cyrl-UZ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Qayta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baholashdan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qo’shimcha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o’sgan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qiymat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         </a:t>
            </a:r>
            <a:r>
              <a:rPr lang="uz-Cyrl-UZ" altLang="ko-KR" sz="16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185</a:t>
            </a:r>
            <a:endParaRPr lang="uz-Cyrl-UZ" altLang="ko-KR" sz="16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rgbClr val="FF0000"/>
                </a:solidFill>
              </a:rPr>
              <a:t>Haqqoniy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qiymat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  </a:t>
            </a:r>
            <a:r>
              <a:rPr lang="uz-Cyrl-UZ" altLang="ko-KR" sz="1600" b="1" dirty="0" smtClean="0">
                <a:solidFill>
                  <a:srgbClr val="FF0000"/>
                </a:solidFill>
              </a:rPr>
              <a:t>06.2018                                             </a:t>
            </a:r>
            <a:r>
              <a:rPr lang="uz-Cyrl-UZ" altLang="ko-KR" sz="1600" b="1" dirty="0">
                <a:solidFill>
                  <a:srgbClr val="FF0000"/>
                </a:solidFill>
              </a:rPr>
              <a:t>950   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Boshqa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toifaga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o’tish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sanasi</a:t>
            </a:r>
            <a:endParaRPr lang="uz-Cyrl-UZ" altLang="ko-KR" sz="1600" b="1" dirty="0">
              <a:solidFill>
                <a:srgbClr val="FF0000"/>
              </a:solidFill>
            </a:endParaRP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rgbClr val="00B050"/>
                </a:solidFill>
              </a:rPr>
              <a:t>Haqqoniy</a:t>
            </a:r>
            <a:r>
              <a:rPr lang="en-US" altLang="ko-KR" sz="1600" b="1" dirty="0" smtClean="0">
                <a:solidFill>
                  <a:srgbClr val="00B05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00B050"/>
                </a:solidFill>
              </a:rPr>
              <a:t>qiymat</a:t>
            </a:r>
            <a:r>
              <a:rPr lang="en-US" altLang="ko-KR" sz="1600" b="1" dirty="0" smtClean="0">
                <a:solidFill>
                  <a:srgbClr val="00B050"/>
                </a:solidFill>
              </a:rPr>
              <a:t>   </a:t>
            </a:r>
            <a:r>
              <a:rPr lang="uz-Cyrl-UZ" altLang="ko-KR" sz="1600" b="1" dirty="0" smtClean="0">
                <a:solidFill>
                  <a:srgbClr val="00B050"/>
                </a:solidFill>
              </a:rPr>
              <a:t>12.2018                                    </a:t>
            </a:r>
            <a:r>
              <a:rPr lang="uz-Cyrl-UZ" altLang="ko-KR" sz="1600" b="1" u="sng" dirty="0" smtClean="0">
                <a:solidFill>
                  <a:srgbClr val="00B050"/>
                </a:solidFill>
              </a:rPr>
              <a:t>       </a:t>
            </a:r>
            <a:r>
              <a:rPr lang="uz-Cyrl-UZ" altLang="ko-KR" sz="1600" b="1" u="sng" dirty="0">
                <a:solidFill>
                  <a:srgbClr val="00B050"/>
                </a:solidFill>
              </a:rPr>
              <a:t>1200    </a:t>
            </a:r>
            <a:r>
              <a:rPr lang="en-US" altLang="ko-KR" sz="1600" b="1" dirty="0" err="1" smtClean="0">
                <a:solidFill>
                  <a:srgbClr val="00B050"/>
                </a:solidFill>
              </a:rPr>
              <a:t>Hisobot</a:t>
            </a:r>
            <a:r>
              <a:rPr lang="en-US" altLang="ko-KR" sz="1600" b="1" dirty="0" smtClean="0">
                <a:solidFill>
                  <a:srgbClr val="00B050"/>
                </a:solidFill>
              </a:rPr>
              <a:t> </a:t>
            </a:r>
            <a:r>
              <a:rPr lang="en-US" altLang="ko-KR" sz="1600" b="1" dirty="0" err="1" smtClean="0">
                <a:solidFill>
                  <a:srgbClr val="00B050"/>
                </a:solidFill>
              </a:rPr>
              <a:t>sanasi</a:t>
            </a:r>
            <a:endParaRPr lang="uz-Cyrl-UZ" altLang="ko-KR" sz="1600" b="1" u="sng" dirty="0">
              <a:solidFill>
                <a:srgbClr val="00B050"/>
              </a:solidFill>
            </a:endParaRPr>
          </a:p>
          <a:p>
            <a:endParaRPr lang="uz-Cyrl-UZ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Haqqoniy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qiymatning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o’zgarishi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         </a:t>
            </a:r>
            <a:r>
              <a:rPr lang="uz-Cyrl-UZ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250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35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2456596" y="318555"/>
            <a:ext cx="7636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IKMni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hisobdan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chiqarish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="" xmlns:a16="http://schemas.microsoft.com/office/drawing/2014/main" id="{26659A97-FC5D-4743-9220-0170655EFE70}"/>
              </a:ext>
            </a:extLst>
          </p:cNvPr>
          <p:cNvSpPr/>
          <p:nvPr/>
        </p:nvSpPr>
        <p:spPr>
          <a:xfrm>
            <a:off x="2637585" y="1295743"/>
            <a:ext cx="2836390" cy="622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Chiqib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ketganda</a:t>
            </a:r>
            <a:endParaRPr lang="ru-RU" sz="1350" b="1" dirty="0"/>
          </a:p>
        </p:txBody>
      </p:sp>
      <p:sp>
        <p:nvSpPr>
          <p:cNvPr id="14" name="Rectangle 10">
            <a:extLst>
              <a:ext uri="{FF2B5EF4-FFF2-40B4-BE49-F238E27FC236}">
                <a16:creationId xmlns="" xmlns:a16="http://schemas.microsoft.com/office/drawing/2014/main" id="{28B52A60-E543-407D-A235-69196356BCC3}"/>
              </a:ext>
            </a:extLst>
          </p:cNvPr>
          <p:cNvSpPr/>
          <p:nvPr/>
        </p:nvSpPr>
        <p:spPr>
          <a:xfrm>
            <a:off x="6348525" y="1295743"/>
            <a:ext cx="2836390" cy="622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Tashkilot</a:t>
            </a:r>
            <a:r>
              <a:rPr lang="en-US" sz="1400" dirty="0"/>
              <a:t> </a:t>
            </a: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ortiq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 </a:t>
            </a:r>
            <a:r>
              <a:rPr lang="en-US" sz="1400" dirty="0" err="1"/>
              <a:t>iqtisodiy</a:t>
            </a:r>
            <a:r>
              <a:rPr lang="en-US" sz="1400" dirty="0"/>
              <a:t> </a:t>
            </a:r>
            <a:r>
              <a:rPr lang="en-US" sz="1400" dirty="0" err="1"/>
              <a:t>naf</a:t>
            </a:r>
            <a:r>
              <a:rPr lang="en-US" sz="1400" dirty="0"/>
              <a:t> </a:t>
            </a:r>
            <a:r>
              <a:rPr lang="en-US" sz="1400" dirty="0" err="1"/>
              <a:t>keltirmasa</a:t>
            </a:r>
            <a:endParaRPr lang="ru-RU" sz="1350" b="1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F8AF885-F28C-4EF4-8AC0-3004E50C4ABB}"/>
              </a:ext>
            </a:extLst>
          </p:cNvPr>
          <p:cNvSpPr txBox="1"/>
          <p:nvPr/>
        </p:nvSpPr>
        <p:spPr>
          <a:xfrm>
            <a:off x="5631604" y="1444269"/>
            <a:ext cx="5592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 err="1" smtClean="0"/>
              <a:t>yoki</a:t>
            </a:r>
            <a:endParaRPr lang="ru-RU" sz="1350" b="1" dirty="0"/>
          </a:p>
        </p:txBody>
      </p:sp>
      <p:cxnSp>
        <p:nvCxnSpPr>
          <p:cNvPr id="17" name="Straight Arrow Connector 13">
            <a:extLst>
              <a:ext uri="{FF2B5EF4-FFF2-40B4-BE49-F238E27FC236}">
                <a16:creationId xmlns="" xmlns:a16="http://schemas.microsoft.com/office/drawing/2014/main" id="{8927EDA8-8CCB-4997-86B9-0ABEB6541705}"/>
              </a:ext>
            </a:extLst>
          </p:cNvPr>
          <p:cNvCxnSpPr>
            <a:stCxn id="13" idx="2"/>
          </p:cNvCxnSpPr>
          <p:nvPr/>
        </p:nvCxnSpPr>
        <p:spPr>
          <a:xfrm>
            <a:off x="4055780" y="1918239"/>
            <a:ext cx="1004965" cy="7785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5">
            <a:extLst>
              <a:ext uri="{FF2B5EF4-FFF2-40B4-BE49-F238E27FC236}">
                <a16:creationId xmlns="" xmlns:a16="http://schemas.microsoft.com/office/drawing/2014/main" id="{AF6852B3-C5FB-4DD6-B1D7-F8B5DEBE79F0}"/>
              </a:ext>
            </a:extLst>
          </p:cNvPr>
          <p:cNvCxnSpPr>
            <a:stCxn id="14" idx="2"/>
          </p:cNvCxnSpPr>
          <p:nvPr/>
        </p:nvCxnSpPr>
        <p:spPr>
          <a:xfrm flipH="1">
            <a:off x="6158025" y="1918239"/>
            <a:ext cx="1608695" cy="770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ounded Rectangle 16">
            <a:extLst>
              <a:ext uri="{FF2B5EF4-FFF2-40B4-BE49-F238E27FC236}">
                <a16:creationId xmlns="" xmlns:a16="http://schemas.microsoft.com/office/drawing/2014/main" id="{C6C976B5-1B8D-4668-8F8F-1AEDCF7B1172}"/>
              </a:ext>
            </a:extLst>
          </p:cNvPr>
          <p:cNvSpPr/>
          <p:nvPr/>
        </p:nvSpPr>
        <p:spPr>
          <a:xfrm>
            <a:off x="4630214" y="2706779"/>
            <a:ext cx="2496023" cy="57240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Foyda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yoki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zarar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21" name="Down Arrow 17">
            <a:extLst>
              <a:ext uri="{FF2B5EF4-FFF2-40B4-BE49-F238E27FC236}">
                <a16:creationId xmlns="" xmlns:a16="http://schemas.microsoft.com/office/drawing/2014/main" id="{32546CDA-E74C-4917-84FF-5C40154CDFC9}"/>
              </a:ext>
            </a:extLst>
          </p:cNvPr>
          <p:cNvSpPr/>
          <p:nvPr/>
        </p:nvSpPr>
        <p:spPr>
          <a:xfrm>
            <a:off x="5439966" y="3291137"/>
            <a:ext cx="635667" cy="6322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9BDEA02-4198-4B62-8DD7-1F2F821B6DCA}"/>
              </a:ext>
            </a:extLst>
          </p:cNvPr>
          <p:cNvSpPr txBox="1"/>
          <p:nvPr/>
        </p:nvSpPr>
        <p:spPr>
          <a:xfrm>
            <a:off x="3807933" y="3923348"/>
            <a:ext cx="4765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/>
              <a:t>Sof</a:t>
            </a:r>
            <a:r>
              <a:rPr lang="en-US" sz="1400" b="1" dirty="0"/>
              <a:t> </a:t>
            </a:r>
            <a:r>
              <a:rPr lang="en-US" sz="1400" b="1" dirty="0" err="1"/>
              <a:t>kirim</a:t>
            </a:r>
            <a:r>
              <a:rPr lang="en-US" sz="1400" b="1" dirty="0"/>
              <a:t> </a:t>
            </a:r>
            <a:r>
              <a:rPr lang="en-US" sz="1400" b="1" dirty="0" err="1"/>
              <a:t>summasi</a:t>
            </a:r>
            <a:r>
              <a:rPr lang="en-US" sz="1400" b="1" dirty="0"/>
              <a:t> - </a:t>
            </a:r>
            <a:r>
              <a:rPr lang="en-US" sz="1400" b="1" dirty="0" err="1"/>
              <a:t>IKMning</a:t>
            </a:r>
            <a:r>
              <a:rPr lang="en-US" sz="1400" b="1" dirty="0"/>
              <a:t> </a:t>
            </a:r>
            <a:r>
              <a:rPr lang="en-US" sz="1400" b="1" dirty="0" err="1"/>
              <a:t>balans</a:t>
            </a:r>
            <a:r>
              <a:rPr lang="en-US" sz="1400" b="1" dirty="0"/>
              <a:t> </a:t>
            </a:r>
            <a:r>
              <a:rPr lang="en-US" sz="1400" b="1" dirty="0" err="1"/>
              <a:t>qiymati</a:t>
            </a:r>
            <a:endParaRPr lang="ru-RU" sz="1350" b="1" dirty="0"/>
          </a:p>
        </p:txBody>
      </p:sp>
      <p:pic>
        <p:nvPicPr>
          <p:cNvPr id="24" name="Picture 2" descr="Petty Cash Accounting | Creating Journal Entries &amp; Reconciling ...">
            <a:extLst>
              <a:ext uri="{FF2B5EF4-FFF2-40B4-BE49-F238E27FC236}">
                <a16:creationId xmlns="" xmlns:a16="http://schemas.microsoft.com/office/drawing/2014/main" id="{1490A75A-CB38-47D4-8CE0-9C1570DB50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0" r="32369"/>
          <a:stretch/>
        </p:blipFill>
        <p:spPr bwMode="auto">
          <a:xfrm>
            <a:off x="4433942" y="4250149"/>
            <a:ext cx="917099" cy="918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8E9A1B8-08B6-4ACB-A026-F690C41C354C}"/>
              </a:ext>
            </a:extLst>
          </p:cNvPr>
          <p:cNvSpPr txBox="1"/>
          <p:nvPr/>
        </p:nvSpPr>
        <p:spPr>
          <a:xfrm>
            <a:off x="811446" y="5562257"/>
            <a:ext cx="106931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Qadrsizlangan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yo‘qotilgan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investitsiya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mulklarining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koplash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summasini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Barnes &amp; Thornburg moving to planned downtown South Bend building | KTGY  Architecture + Planning">
            <a:extLst>
              <a:ext uri="{FF2B5EF4-FFF2-40B4-BE49-F238E27FC236}">
                <a16:creationId xmlns="" xmlns:a16="http://schemas.microsoft.com/office/drawing/2014/main" id="{77256BF2-7353-41C7-8726-AFB594090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250149"/>
            <a:ext cx="1241907" cy="92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76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/>
      <p:bldP spid="20" grpId="0" animBg="1"/>
      <p:bldP spid="21" grpId="0" animBg="1"/>
      <p:bldP spid="23" grpId="0"/>
      <p:bldP spid="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1555845" y="279679"/>
            <a:ext cx="9635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Investitsiya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ko‘chmas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mulki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to‘g‘risidagi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ma’lumotlarni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yoritib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berish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6244" y="839903"/>
            <a:ext cx="74061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yoritib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46244" y="1335433"/>
            <a:ext cx="10558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baholash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modeli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qo‘llanishi</a:t>
            </a:r>
            <a:r>
              <a:rPr lang="en-US" dirty="0" smtClean="0"/>
              <a:t>.</a:t>
            </a:r>
            <a:endParaRPr lang="uz-Cyrl-UZ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6241" y="1749490"/>
            <a:ext cx="105588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tasniflash</a:t>
            </a:r>
            <a:r>
              <a:rPr lang="en-US" dirty="0"/>
              <a:t> </a:t>
            </a:r>
            <a:r>
              <a:rPr lang="en-US" dirty="0" err="1"/>
              <a:t>qiyin</a:t>
            </a:r>
            <a:r>
              <a:rPr lang="en-US" dirty="0"/>
              <a:t> </a:t>
            </a:r>
            <a:r>
              <a:rPr lang="en-US" dirty="0" err="1"/>
              <a:t>bo‘lganda</a:t>
            </a:r>
            <a:r>
              <a:rPr lang="en-US" dirty="0"/>
              <a:t>, </a:t>
            </a:r>
            <a:r>
              <a:rPr lang="en-US" dirty="0" err="1"/>
              <a:t>IKMni</a:t>
            </a:r>
            <a:r>
              <a:rPr lang="en-US" dirty="0"/>
              <a:t>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boshqa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toifadagi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ko‘chmas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mulkdan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farqlash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me’zonlarni</a:t>
            </a:r>
            <a:r>
              <a:rPr lang="en-US" dirty="0" smtClean="0"/>
              <a:t>.</a:t>
            </a:r>
            <a:endParaRPr lang="uz-Cyrl-UZ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6242" y="2477294"/>
            <a:ext cx="106952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professional </a:t>
            </a:r>
            <a:r>
              <a:rPr lang="en-US" dirty="0" err="1"/>
              <a:t>malakaga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ilg‘or</a:t>
            </a:r>
            <a:r>
              <a:rPr lang="en-US" dirty="0"/>
              <a:t> </a:t>
            </a:r>
            <a:r>
              <a:rPr lang="en-US" dirty="0" err="1"/>
              <a:t>tajribaga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baholovchi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baholashga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asoslanganligi</a:t>
            </a:r>
            <a:r>
              <a:rPr lang="en-US" dirty="0"/>
              <a:t>. Agar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>
                <a:solidFill>
                  <a:srgbClr val="FFC000"/>
                </a:solidFill>
              </a:rPr>
              <a:t>baholash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bo‘lmagan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bo‘lsa</a:t>
            </a:r>
            <a:r>
              <a:rPr lang="en-US" dirty="0"/>
              <a:t>,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fakt</a:t>
            </a:r>
            <a:r>
              <a:rPr lang="en-US" dirty="0"/>
              <a:t> </a:t>
            </a:r>
            <a:r>
              <a:rPr lang="en-US" dirty="0" err="1"/>
              <a:t>yoritib</a:t>
            </a:r>
            <a:r>
              <a:rPr lang="en-US" dirty="0"/>
              <a:t> </a:t>
            </a:r>
            <a:r>
              <a:rPr lang="en-US" dirty="0" err="1"/>
              <a:t>berilishi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 smtClean="0"/>
              <a:t>. </a:t>
            </a:r>
            <a:endParaRPr lang="uz-Cyrl-UZ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46241" y="3400624"/>
            <a:ext cx="5371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zarar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tan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summalar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46240" y="3847216"/>
            <a:ext cx="861646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mulkidan</a:t>
            </a:r>
            <a:r>
              <a:rPr lang="en-US" dirty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daromadi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daromadini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</a:t>
            </a:r>
            <a:r>
              <a:rPr lang="en-US" dirty="0" err="1"/>
              <a:t>IKMga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daromadini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qilmagan</a:t>
            </a:r>
            <a:r>
              <a:rPr lang="en-US" dirty="0"/>
              <a:t> </a:t>
            </a:r>
            <a:r>
              <a:rPr lang="en-US" dirty="0" err="1"/>
              <a:t>IKMga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zarar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tan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qiymatdagi</a:t>
            </a:r>
            <a:r>
              <a:rPr lang="en-US" dirty="0"/>
              <a:t> </a:t>
            </a:r>
            <a:r>
              <a:rPr lang="en-US" dirty="0" err="1"/>
              <a:t>kumulyativ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46240" y="5138437"/>
            <a:ext cx="105588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mulkini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,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ta’mirlash</a:t>
            </a:r>
            <a:r>
              <a:rPr lang="en-US" dirty="0"/>
              <a:t>,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hizmat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yaxshilash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shartnomaviy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majburiyatlar</a:t>
            </a:r>
            <a:r>
              <a:rPr lang="en-US" dirty="0"/>
              <a:t>.</a:t>
            </a:r>
            <a:endParaRPr lang="uz-Cyrl-UZ" dirty="0"/>
          </a:p>
        </p:txBody>
      </p:sp>
    </p:spTree>
    <p:extLst>
      <p:ext uri="{BB962C8B-B14F-4D97-AF65-F5344CB8AC3E}">
        <p14:creationId xmlns:p14="http://schemas.microsoft.com/office/powerpoint/2010/main" val="105120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8F71CC-EC6C-49A7-8640-26C8D965FB07}"/>
              </a:ext>
            </a:extLst>
          </p:cNvPr>
          <p:cNvSpPr txBox="1"/>
          <p:nvPr/>
        </p:nvSpPr>
        <p:spPr>
          <a:xfrm>
            <a:off x="1555845" y="279679"/>
            <a:ext cx="9635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Investitsiya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ko‘chmas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mulki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to‘g‘risidagi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ma’lumotlarni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Arial" pitchFamily="34" charset="0"/>
              </a:rPr>
              <a:t>yoritib</a:t>
            </a:r>
            <a:r>
              <a:rPr lang="en-US" sz="2000" b="1" dirty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1"/>
                </a:solidFill>
                <a:cs typeface="Arial" pitchFamily="34" charset="0"/>
              </a:rPr>
              <a:t>berish</a:t>
            </a:r>
            <a:endParaRPr lang="ru-RU" altLang="ko-KR" sz="20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6244" y="839903"/>
            <a:ext cx="85525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92D050"/>
                </a:solidFill>
              </a:rPr>
              <a:t>Haqqoniy</a:t>
            </a:r>
            <a:r>
              <a:rPr lang="en-US" b="1" dirty="0" smtClean="0">
                <a:solidFill>
                  <a:srgbClr val="92D050"/>
                </a:solidFill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</a:rPr>
              <a:t>qiymat</a:t>
            </a:r>
            <a:r>
              <a:rPr lang="en-US" b="1" dirty="0" smtClean="0">
                <a:solidFill>
                  <a:srgbClr val="92D050"/>
                </a:solidFill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</a:rPr>
              <a:t>modeli</a:t>
            </a:r>
            <a:r>
              <a:rPr lang="en-US" b="1" dirty="0" smtClean="0">
                <a:solidFill>
                  <a:srgbClr val="92D050"/>
                </a:solidFill>
              </a:rPr>
              <a:t>:</a:t>
            </a: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46244" y="1335433"/>
            <a:ext cx="10558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davr</a:t>
            </a:r>
            <a:r>
              <a:rPr lang="en-US" dirty="0"/>
              <a:t> </a:t>
            </a:r>
            <a:r>
              <a:rPr lang="en-US" dirty="0" err="1"/>
              <a:t>boshidagi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oxiridagi</a:t>
            </a:r>
            <a:r>
              <a:rPr lang="en-US" dirty="0"/>
              <a:t> </a:t>
            </a:r>
            <a:r>
              <a:rPr lang="en-US" dirty="0" err="1"/>
              <a:t>IKMning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balans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qiymatlarining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solishtirmasini</a:t>
            </a:r>
            <a:r>
              <a:rPr lang="en-US" dirty="0" smtClean="0"/>
              <a:t>.</a:t>
            </a:r>
            <a:endParaRPr lang="uz-Cyrl-UZ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6238" y="3649112"/>
            <a:ext cx="105588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ishonchli</a:t>
            </a:r>
            <a:r>
              <a:rPr lang="en-US" dirty="0"/>
              <a:t> </a:t>
            </a:r>
            <a:r>
              <a:rPr lang="en-US" dirty="0" err="1">
                <a:solidFill>
                  <a:srgbClr val="FFC000"/>
                </a:solidFill>
              </a:rPr>
              <a:t>baholana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olmasligini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/>
              <a:t>tushuntirish</a:t>
            </a:r>
            <a:r>
              <a:rPr lang="en-US" dirty="0" smtClean="0"/>
              <a:t>;</a:t>
            </a:r>
            <a:endParaRPr lang="uz-Cyrl-UZ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6238" y="4144642"/>
            <a:ext cx="106952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B0F0"/>
                </a:solidFill>
              </a:rPr>
              <a:t>Boshlang’ich</a:t>
            </a:r>
            <a:r>
              <a:rPr lang="en-US" b="1" dirty="0" smtClean="0">
                <a:solidFill>
                  <a:srgbClr val="00B0F0"/>
                </a:solidFill>
              </a:rPr>
              <a:t> model </a:t>
            </a:r>
            <a:r>
              <a:rPr lang="en-US" b="1" dirty="0" err="1" smtClean="0">
                <a:solidFill>
                  <a:srgbClr val="00B0F0"/>
                </a:solidFill>
              </a:rPr>
              <a:t>qiymati</a:t>
            </a:r>
            <a:r>
              <a:rPr lang="en-US" b="1" dirty="0" smtClean="0">
                <a:solidFill>
                  <a:srgbClr val="00B0F0"/>
                </a:solidFill>
              </a:rPr>
              <a:t>:</a:t>
            </a:r>
            <a:endParaRPr lang="uz-Cyrl-UZ" b="1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46239" y="3288645"/>
            <a:ext cx="4461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mulkining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tavsifi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46238" y="1748218"/>
            <a:ext cx="9526967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balans</a:t>
            </a:r>
            <a:r>
              <a:rPr lang="en-US" dirty="0"/>
              <a:t> </a:t>
            </a:r>
            <a:r>
              <a:rPr lang="en-US" dirty="0" err="1"/>
              <a:t>qiymatida</a:t>
            </a:r>
            <a:r>
              <a:rPr lang="en-US" dirty="0"/>
              <a:t> tan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sarflar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vujudga</a:t>
            </a:r>
            <a:r>
              <a:rPr lang="en-US" dirty="0"/>
              <a:t> </a:t>
            </a:r>
            <a:r>
              <a:rPr lang="en-US" dirty="0" err="1"/>
              <a:t>kelgan</a:t>
            </a:r>
            <a:r>
              <a:rPr lang="en-US" dirty="0"/>
              <a:t> </a:t>
            </a:r>
            <a:r>
              <a:rPr lang="en-US" dirty="0" err="1"/>
              <a:t>kirimlar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birlashuvi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natijasidagi</a:t>
            </a:r>
            <a:r>
              <a:rPr lang="en-US" dirty="0"/>
              <a:t> </a:t>
            </a:r>
            <a:r>
              <a:rPr lang="en-US" dirty="0" err="1"/>
              <a:t>kirimlar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tuzatishlaridan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sof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foyda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yoki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zararlar</a:t>
            </a:r>
            <a:r>
              <a:rPr lang="en-US" dirty="0">
                <a:solidFill>
                  <a:srgbClr val="00B050"/>
                </a:solidFill>
              </a:rPr>
              <a:t>;</a:t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</a:t>
            </a:r>
            <a:r>
              <a:rPr lang="en-US" dirty="0" err="1"/>
              <a:t>valyutaga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sof</a:t>
            </a:r>
            <a:r>
              <a:rPr lang="en-US" dirty="0"/>
              <a:t> </a:t>
            </a:r>
            <a:r>
              <a:rPr lang="en-US" dirty="0" err="1"/>
              <a:t>valyuta</a:t>
            </a:r>
            <a:r>
              <a:rPr lang="en-US" dirty="0"/>
              <a:t> </a:t>
            </a:r>
            <a:r>
              <a:rPr lang="en-US" dirty="0" err="1"/>
              <a:t>kursi</a:t>
            </a:r>
            <a:r>
              <a:rPr lang="en-US" dirty="0"/>
              <a:t> </a:t>
            </a:r>
            <a:r>
              <a:rPr lang="en-US" dirty="0" err="1"/>
              <a:t>farqlari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mulkdan</a:t>
            </a:r>
            <a:r>
              <a:rPr lang="en-US" dirty="0"/>
              <a:t> </a:t>
            </a:r>
            <a:r>
              <a:rPr lang="en-US" dirty="0" err="1"/>
              <a:t>boshqasiga</a:t>
            </a:r>
            <a:r>
              <a:rPr lang="en-US" dirty="0"/>
              <a:t> </a:t>
            </a:r>
            <a:r>
              <a:rPr lang="en-US" dirty="0" err="1"/>
              <a:t>o‘tkazishlar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05136" y="4513974"/>
            <a:ext cx="898835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foydalanilgan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eskirish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hisoblash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usullari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xizmat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muddatlari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qo‘llangan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ekirish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me’yorlari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>
                <a:solidFill>
                  <a:srgbClr val="0070C0"/>
                </a:solidFill>
              </a:rPr>
              <a:t>biznes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birlashuvi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natijasidagi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kirimlar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davri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boshi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oxirida</a:t>
            </a:r>
            <a:r>
              <a:rPr lang="en-US" dirty="0"/>
              <a:t> </a:t>
            </a:r>
            <a:r>
              <a:rPr lang="en-US" dirty="0" err="1"/>
              <a:t>jami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balans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qiymati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jamg‘arilgan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eskirish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/>
              <a:t>summasi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jamg‘arilgan</a:t>
            </a:r>
            <a:r>
              <a:rPr lang="en-US" dirty="0"/>
              <a:t> </a:t>
            </a:r>
            <a:r>
              <a:rPr lang="en-US" dirty="0" err="1">
                <a:solidFill>
                  <a:srgbClr val="00B050"/>
                </a:solidFill>
              </a:rPr>
              <a:t>qadrsizlanishdan</a:t>
            </a:r>
            <a:r>
              <a:rPr lang="en-US" dirty="0"/>
              <a:t> </a:t>
            </a:r>
            <a:r>
              <a:rPr lang="en-US" dirty="0" err="1"/>
              <a:t>zararlar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birga</a:t>
            </a:r>
            <a:r>
              <a:rPr lang="en-US" dirty="0" smtClean="0"/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64831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18C04A00-5622-4CD4-B988-5BFFA0A3441B}"/>
              </a:ext>
            </a:extLst>
          </p:cNvPr>
          <p:cNvGrpSpPr/>
          <p:nvPr/>
        </p:nvGrpSpPr>
        <p:grpSpPr>
          <a:xfrm>
            <a:off x="591127" y="319892"/>
            <a:ext cx="7003232" cy="1631216"/>
            <a:chOff x="2" y="4406712"/>
            <a:chExt cx="4946468" cy="1631216"/>
          </a:xfrm>
        </p:grpSpPr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1DF8EF26-7AD5-4E7F-95B3-9A57CF80C483}"/>
                </a:ext>
              </a:extLst>
            </p:cNvPr>
            <p:cNvSpPr txBox="1"/>
            <p:nvPr/>
          </p:nvSpPr>
          <p:spPr>
            <a:xfrm>
              <a:off x="2" y="4406712"/>
              <a:ext cx="4946468" cy="16312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5000" dirty="0" smtClean="0">
                  <a:solidFill>
                    <a:srgbClr val="FFFF00"/>
                  </a:solidFill>
                  <a:cs typeface="Arial" pitchFamily="34" charset="0"/>
                </a:rPr>
                <a:t>E’TIBORINGIZ UCHUN RAHMAT</a:t>
              </a:r>
              <a:endParaRPr lang="ko-KR" altLang="en-US" sz="5000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BADEB2CA-D11F-4CA5-BC5A-6C38FF4BF392}"/>
                </a:ext>
              </a:extLst>
            </p:cNvPr>
            <p:cNvSpPr txBox="1"/>
            <p:nvPr/>
          </p:nvSpPr>
          <p:spPr>
            <a:xfrm>
              <a:off x="51" y="5653820"/>
              <a:ext cx="4946408" cy="3796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1867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1656516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2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2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6663</TotalTime>
  <Words>1301</Words>
  <Application>Microsoft Office PowerPoint</Application>
  <PresentationFormat>Широкоэкранный</PresentationFormat>
  <Paragraphs>199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30</vt:i4>
      </vt:variant>
    </vt:vector>
  </HeadingPairs>
  <TitlesOfParts>
    <vt:vector size="43" baseType="lpstr">
      <vt:lpstr>Arial Unicode MS</vt:lpstr>
      <vt:lpstr>맑은 고딕</vt:lpstr>
      <vt:lpstr>Arial</vt:lpstr>
      <vt:lpstr>Calibri</vt:lpstr>
      <vt:lpstr>Calibri Light</vt:lpstr>
      <vt:lpstr>FZShuTi</vt:lpstr>
      <vt:lpstr>Times New Roman</vt:lpstr>
      <vt:lpstr>Cover and End Slide Master</vt:lpstr>
      <vt:lpstr>Contents Slide Master</vt:lpstr>
      <vt:lpstr>Section Break Slide Master</vt:lpstr>
      <vt:lpstr>Custom Design</vt:lpstr>
      <vt:lpstr>1_Custom Design</vt:lpstr>
      <vt:lpstr>2_Custom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Пользователь Acer</cp:lastModifiedBy>
  <cp:revision>327</cp:revision>
  <dcterms:created xsi:type="dcterms:W3CDTF">2020-01-20T05:08:25Z</dcterms:created>
  <dcterms:modified xsi:type="dcterms:W3CDTF">2021-05-30T16:35:21Z</dcterms:modified>
</cp:coreProperties>
</file>