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9">
  <p:sldMasterIdLst>
    <p:sldMasterId id="2147483648" r:id="rId1"/>
  </p:sldMasterIdLst>
  <p:notesMasterIdLst>
    <p:notesMasterId r:id="rId17"/>
  </p:notesMasterIdLst>
  <p:sldIdLst>
    <p:sldId id="256" r:id="rId2"/>
    <p:sldId id="368" r:id="rId3"/>
    <p:sldId id="257" r:id="rId4"/>
    <p:sldId id="336" r:id="rId5"/>
    <p:sldId id="337" r:id="rId6"/>
    <p:sldId id="369" r:id="rId7"/>
    <p:sldId id="338" r:id="rId8"/>
    <p:sldId id="370" r:id="rId9"/>
    <p:sldId id="371" r:id="rId10"/>
    <p:sldId id="357" r:id="rId11"/>
    <p:sldId id="372" r:id="rId12"/>
    <p:sldId id="365" r:id="rId13"/>
    <p:sldId id="343" r:id="rId14"/>
    <p:sldId id="350" r:id="rId15"/>
    <p:sldId id="285" r:id="rId16"/>
  </p:sldIdLst>
  <p:sldSz cx="9144000" cy="6858000" type="screen4x3"/>
  <p:notesSz cx="6858000" cy="9144000"/>
  <p:defaultTextStyle>
    <a:defPPr>
      <a:defRPr lang="en-US"/>
    </a:defPPr>
    <a:lvl1pPr algn="l" rtl="0" fontAlgn="base">
      <a:spcBef>
        <a:spcPct val="0"/>
      </a:spcBef>
      <a:spcAft>
        <a:spcPct val="0"/>
      </a:spcAft>
      <a:defRPr b="1" kern="1200">
        <a:solidFill>
          <a:schemeClr val="tx1"/>
        </a:solidFill>
        <a:latin typeface="Arial" charset="0"/>
        <a:ea typeface="+mn-ea"/>
        <a:cs typeface="+mn-cs"/>
      </a:defRPr>
    </a:lvl1pPr>
    <a:lvl2pPr marL="457200" algn="l" rtl="0" fontAlgn="base">
      <a:spcBef>
        <a:spcPct val="0"/>
      </a:spcBef>
      <a:spcAft>
        <a:spcPct val="0"/>
      </a:spcAft>
      <a:defRPr b="1" kern="1200">
        <a:solidFill>
          <a:schemeClr val="tx1"/>
        </a:solidFill>
        <a:latin typeface="Arial" charset="0"/>
        <a:ea typeface="+mn-ea"/>
        <a:cs typeface="+mn-cs"/>
      </a:defRPr>
    </a:lvl2pPr>
    <a:lvl3pPr marL="914400" algn="l" rtl="0" fontAlgn="base">
      <a:spcBef>
        <a:spcPct val="0"/>
      </a:spcBef>
      <a:spcAft>
        <a:spcPct val="0"/>
      </a:spcAft>
      <a:defRPr b="1" kern="1200">
        <a:solidFill>
          <a:schemeClr val="tx1"/>
        </a:solidFill>
        <a:latin typeface="Arial" charset="0"/>
        <a:ea typeface="+mn-ea"/>
        <a:cs typeface="+mn-cs"/>
      </a:defRPr>
    </a:lvl3pPr>
    <a:lvl4pPr marL="1371600" algn="l" rtl="0" fontAlgn="base">
      <a:spcBef>
        <a:spcPct val="0"/>
      </a:spcBef>
      <a:spcAft>
        <a:spcPct val="0"/>
      </a:spcAft>
      <a:defRPr b="1" kern="1200">
        <a:solidFill>
          <a:schemeClr val="tx1"/>
        </a:solidFill>
        <a:latin typeface="Arial" charset="0"/>
        <a:ea typeface="+mn-ea"/>
        <a:cs typeface="+mn-cs"/>
      </a:defRPr>
    </a:lvl4pPr>
    <a:lvl5pPr marL="1828800" algn="l" rtl="0" fontAlgn="base">
      <a:spcBef>
        <a:spcPct val="0"/>
      </a:spcBef>
      <a:spcAft>
        <a:spcPct val="0"/>
      </a:spcAft>
      <a:defRPr b="1" kern="1200">
        <a:solidFill>
          <a:schemeClr val="tx1"/>
        </a:solidFill>
        <a:latin typeface="Arial" charset="0"/>
        <a:ea typeface="+mn-ea"/>
        <a:cs typeface="+mn-cs"/>
      </a:defRPr>
    </a:lvl5pPr>
    <a:lvl6pPr marL="2286000" algn="l" defTabSz="914400" rtl="0" eaLnBrk="1" latinLnBrk="0" hangingPunct="1">
      <a:defRPr b="1" kern="1200">
        <a:solidFill>
          <a:schemeClr val="tx1"/>
        </a:solidFill>
        <a:latin typeface="Arial" charset="0"/>
        <a:ea typeface="+mn-ea"/>
        <a:cs typeface="+mn-cs"/>
      </a:defRPr>
    </a:lvl6pPr>
    <a:lvl7pPr marL="2743200" algn="l" defTabSz="914400" rtl="0" eaLnBrk="1" latinLnBrk="0" hangingPunct="1">
      <a:defRPr b="1" kern="1200">
        <a:solidFill>
          <a:schemeClr val="tx1"/>
        </a:solidFill>
        <a:latin typeface="Arial" charset="0"/>
        <a:ea typeface="+mn-ea"/>
        <a:cs typeface="+mn-cs"/>
      </a:defRPr>
    </a:lvl7pPr>
    <a:lvl8pPr marL="3200400" algn="l" defTabSz="914400" rtl="0" eaLnBrk="1" latinLnBrk="0" hangingPunct="1">
      <a:defRPr b="1" kern="1200">
        <a:solidFill>
          <a:schemeClr val="tx1"/>
        </a:solidFill>
        <a:latin typeface="Arial" charset="0"/>
        <a:ea typeface="+mn-ea"/>
        <a:cs typeface="+mn-cs"/>
      </a:defRPr>
    </a:lvl8pPr>
    <a:lvl9pPr marL="3657600" algn="l" defTabSz="914400" rtl="0" eaLnBrk="1" latinLnBrk="0" hangingPunct="1">
      <a:defRPr b="1"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A3B2"/>
    <a:srgbClr val="969696"/>
    <a:srgbClr val="808080"/>
    <a:srgbClr val="000000"/>
    <a:srgbClr val="1C1C1C"/>
    <a:srgbClr val="5F5F5F"/>
    <a:srgbClr val="FFFFFF"/>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7" autoAdjust="0"/>
    <p:restoredTop sz="94786" autoAdjust="0"/>
  </p:normalViewPr>
  <p:slideViewPr>
    <p:cSldViewPr>
      <p:cViewPr varScale="1">
        <p:scale>
          <a:sx n="68" d="100"/>
          <a:sy n="68" d="100"/>
        </p:scale>
        <p:origin x="1332" y="6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AAAB48-ADB8-4CF9-A48F-48E7DFFB8CBF}"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ru-RU"/>
        </a:p>
      </dgm:t>
    </dgm:pt>
    <dgm:pt modelId="{DAECD0AA-C6A8-44F1-AB74-189EC8B401F0}">
      <dgm:prSet/>
      <dgm:spPr/>
      <dgm:t>
        <a:bodyPr/>
        <a:lstStyle/>
        <a:p>
          <a:r>
            <a:rPr lang="uz-Cyrl-UZ" b="1" dirty="0" smtClean="0"/>
            <a:t>Tadbirkorlik sub’ekti biologik aktivni yoki qishloq xo‘jaligi hosilini tan olishi lozim, faqatgina qachonki: </a:t>
          </a:r>
          <a:endParaRPr lang="ru-RU" dirty="0"/>
        </a:p>
      </dgm:t>
    </dgm:pt>
    <dgm:pt modelId="{89D32A3B-BE8F-4442-B073-555437B6959B}" type="parTrans" cxnId="{472859FB-7939-4B7F-BD27-5A666E9B8B1B}">
      <dgm:prSet/>
      <dgm:spPr/>
      <dgm:t>
        <a:bodyPr/>
        <a:lstStyle/>
        <a:p>
          <a:endParaRPr lang="ru-RU"/>
        </a:p>
      </dgm:t>
    </dgm:pt>
    <dgm:pt modelId="{2CC90078-C5A8-4ECC-85D6-943D6572C452}" type="sibTrans" cxnId="{472859FB-7939-4B7F-BD27-5A666E9B8B1B}">
      <dgm:prSet/>
      <dgm:spPr/>
      <dgm:t>
        <a:bodyPr/>
        <a:lstStyle/>
        <a:p>
          <a:endParaRPr lang="ru-RU"/>
        </a:p>
      </dgm:t>
    </dgm:pt>
    <dgm:pt modelId="{91024D42-FD7C-401A-B150-9E5B0532CA4A}">
      <dgm:prSet/>
      <dgm:spPr/>
      <dgm:t>
        <a:bodyPr/>
        <a:lstStyle/>
        <a:p>
          <a:r>
            <a:rPr lang="en-US" b="1" smtClean="0"/>
            <a:t>(a)	</a:t>
          </a:r>
          <a:r>
            <a:rPr lang="uz-Cyrl-UZ" b="1" smtClean="0"/>
            <a:t>tadbirkorlik sub’ekti aktivni o‘tgan hodisalar natijasida nazorat qilsa</a:t>
          </a:r>
          <a:r>
            <a:rPr lang="en-US" b="1" smtClean="0"/>
            <a:t>;</a:t>
          </a:r>
          <a:endParaRPr lang="ru-RU"/>
        </a:p>
      </dgm:t>
    </dgm:pt>
    <dgm:pt modelId="{55FEDBD9-48CE-4575-A92C-ED457656788D}" type="parTrans" cxnId="{9CC66859-36B7-4F2B-A540-7999D2A55B8E}">
      <dgm:prSet/>
      <dgm:spPr/>
      <dgm:t>
        <a:bodyPr/>
        <a:lstStyle/>
        <a:p>
          <a:endParaRPr lang="ru-RU"/>
        </a:p>
      </dgm:t>
    </dgm:pt>
    <dgm:pt modelId="{68F1C9AF-4A4B-4415-976B-A1137A45B861}" type="sibTrans" cxnId="{9CC66859-36B7-4F2B-A540-7999D2A55B8E}">
      <dgm:prSet/>
      <dgm:spPr/>
      <dgm:t>
        <a:bodyPr/>
        <a:lstStyle/>
        <a:p>
          <a:endParaRPr lang="ru-RU"/>
        </a:p>
      </dgm:t>
    </dgm:pt>
    <dgm:pt modelId="{33CF38DA-1D25-4FAF-B27F-95EEF662B8FC}">
      <dgm:prSet/>
      <dgm:spPr/>
      <dgm:t>
        <a:bodyPr/>
        <a:lstStyle/>
        <a:p>
          <a:r>
            <a:rPr lang="en-US" b="1" dirty="0" smtClean="0"/>
            <a:t>(</a:t>
          </a:r>
          <a:r>
            <a:rPr lang="uz-Cyrl-UZ" b="1" dirty="0" smtClean="0"/>
            <a:t>b</a:t>
          </a:r>
          <a:r>
            <a:rPr lang="en-US" b="1" dirty="0" smtClean="0"/>
            <a:t>)	</a:t>
          </a:r>
          <a:r>
            <a:rPr lang="uz-Cyrl-UZ" b="1" dirty="0" smtClean="0"/>
            <a:t>tadbirkorlik sub’ektiga aktiv bilan bog‘liq kelgusi iqtisodiy manfaatlar oqimi sodir bo‘lishining ehtimoli mavjud bo‘lsa; va</a:t>
          </a:r>
          <a:endParaRPr lang="ru-RU" dirty="0"/>
        </a:p>
      </dgm:t>
    </dgm:pt>
    <dgm:pt modelId="{602688F4-850B-41D3-A570-B36FF957D277}" type="parTrans" cxnId="{171E43AA-4413-4F36-93B5-2C5535EE77D8}">
      <dgm:prSet/>
      <dgm:spPr/>
      <dgm:t>
        <a:bodyPr/>
        <a:lstStyle/>
        <a:p>
          <a:endParaRPr lang="ru-RU"/>
        </a:p>
      </dgm:t>
    </dgm:pt>
    <dgm:pt modelId="{50204848-42CC-4189-ADB0-437C0F73306C}" type="sibTrans" cxnId="{171E43AA-4413-4F36-93B5-2C5535EE77D8}">
      <dgm:prSet/>
      <dgm:spPr/>
      <dgm:t>
        <a:bodyPr/>
        <a:lstStyle/>
        <a:p>
          <a:endParaRPr lang="ru-RU"/>
        </a:p>
      </dgm:t>
    </dgm:pt>
    <dgm:pt modelId="{E73026FC-F5F1-417C-9EBD-F32EA3AC66D4}">
      <dgm:prSet/>
      <dgm:spPr/>
      <dgm:t>
        <a:bodyPr/>
        <a:lstStyle/>
        <a:p>
          <a:r>
            <a:rPr lang="en-US" b="1" dirty="0" smtClean="0"/>
            <a:t>(</a:t>
          </a:r>
          <a:r>
            <a:rPr lang="uz-Cyrl-UZ" b="1" dirty="0" smtClean="0"/>
            <a:t>v</a:t>
          </a:r>
          <a:r>
            <a:rPr lang="en-US" b="1" dirty="0" smtClean="0"/>
            <a:t>)	</a:t>
          </a:r>
          <a:r>
            <a:rPr lang="uz-Cyrl-UZ" b="1" dirty="0" smtClean="0"/>
            <a:t>aktivning haqqoniy qiymati yoki tannarxi ishonchli baholansa</a:t>
          </a:r>
          <a:r>
            <a:rPr lang="en-US" b="1" dirty="0" smtClean="0"/>
            <a:t>.</a:t>
          </a:r>
          <a:endParaRPr lang="ru-RU" dirty="0"/>
        </a:p>
      </dgm:t>
    </dgm:pt>
    <dgm:pt modelId="{9407552C-650E-45B0-9BB1-024F95A6D404}" type="parTrans" cxnId="{3116A73B-6F00-47EA-A225-0344F91E8A32}">
      <dgm:prSet/>
      <dgm:spPr/>
      <dgm:t>
        <a:bodyPr/>
        <a:lstStyle/>
        <a:p>
          <a:endParaRPr lang="ru-RU"/>
        </a:p>
      </dgm:t>
    </dgm:pt>
    <dgm:pt modelId="{22323988-0A27-487F-925D-F0312BC6DCAB}" type="sibTrans" cxnId="{3116A73B-6F00-47EA-A225-0344F91E8A32}">
      <dgm:prSet/>
      <dgm:spPr/>
      <dgm:t>
        <a:bodyPr/>
        <a:lstStyle/>
        <a:p>
          <a:endParaRPr lang="ru-RU"/>
        </a:p>
      </dgm:t>
    </dgm:pt>
    <dgm:pt modelId="{318691D7-8A68-4D80-ADF8-1936646D4386}" type="pres">
      <dgm:prSet presAssocID="{81AAAB48-ADB8-4CF9-A48F-48E7DFFB8CBF}" presName="diagram" presStyleCnt="0">
        <dgm:presLayoutVars>
          <dgm:chPref val="1"/>
          <dgm:dir/>
          <dgm:animOne val="branch"/>
          <dgm:animLvl val="lvl"/>
          <dgm:resizeHandles/>
        </dgm:presLayoutVars>
      </dgm:prSet>
      <dgm:spPr/>
      <dgm:t>
        <a:bodyPr/>
        <a:lstStyle/>
        <a:p>
          <a:endParaRPr lang="ru-RU"/>
        </a:p>
      </dgm:t>
    </dgm:pt>
    <dgm:pt modelId="{EC222652-8B0F-43F1-A4AF-849DF1CDEB2F}" type="pres">
      <dgm:prSet presAssocID="{DAECD0AA-C6A8-44F1-AB74-189EC8B401F0}" presName="root" presStyleCnt="0"/>
      <dgm:spPr/>
    </dgm:pt>
    <dgm:pt modelId="{50CAEA24-81B8-403B-A93D-E78456900AE7}" type="pres">
      <dgm:prSet presAssocID="{DAECD0AA-C6A8-44F1-AB74-189EC8B401F0}" presName="rootComposite" presStyleCnt="0"/>
      <dgm:spPr/>
    </dgm:pt>
    <dgm:pt modelId="{587AEDED-E398-4206-B2A1-5BC252748F02}" type="pres">
      <dgm:prSet presAssocID="{DAECD0AA-C6A8-44F1-AB74-189EC8B401F0}" presName="rootText" presStyleLbl="node1" presStyleIdx="0" presStyleCnt="1" custScaleX="187076"/>
      <dgm:spPr/>
    </dgm:pt>
    <dgm:pt modelId="{EB219A96-CC46-4FAE-AF33-EB97D2F771AB}" type="pres">
      <dgm:prSet presAssocID="{DAECD0AA-C6A8-44F1-AB74-189EC8B401F0}" presName="rootConnector" presStyleLbl="node1" presStyleIdx="0" presStyleCnt="1"/>
      <dgm:spPr/>
    </dgm:pt>
    <dgm:pt modelId="{B44D2892-E333-416D-A275-0CA97ADD4FA2}" type="pres">
      <dgm:prSet presAssocID="{DAECD0AA-C6A8-44F1-AB74-189EC8B401F0}" presName="childShape" presStyleCnt="0"/>
      <dgm:spPr/>
    </dgm:pt>
    <dgm:pt modelId="{F2D815C9-35D8-4F5F-BAF9-6103352A8F69}" type="pres">
      <dgm:prSet presAssocID="{55FEDBD9-48CE-4575-A92C-ED457656788D}" presName="Name13" presStyleLbl="parChTrans1D2" presStyleIdx="0" presStyleCnt="3"/>
      <dgm:spPr/>
    </dgm:pt>
    <dgm:pt modelId="{9E22663C-0D0C-4A22-9185-5F610BCD1410}" type="pres">
      <dgm:prSet presAssocID="{91024D42-FD7C-401A-B150-9E5B0532CA4A}" presName="childText" presStyleLbl="bgAcc1" presStyleIdx="0" presStyleCnt="3" custScaleX="267471">
        <dgm:presLayoutVars>
          <dgm:bulletEnabled val="1"/>
        </dgm:presLayoutVars>
      </dgm:prSet>
      <dgm:spPr/>
    </dgm:pt>
    <dgm:pt modelId="{6C29925F-D953-40E6-9E21-11AE765095F0}" type="pres">
      <dgm:prSet presAssocID="{602688F4-850B-41D3-A570-B36FF957D277}" presName="Name13" presStyleLbl="parChTrans1D2" presStyleIdx="1" presStyleCnt="3"/>
      <dgm:spPr/>
    </dgm:pt>
    <dgm:pt modelId="{576920DE-0B45-4EFB-B789-A1BA07D7EF6D}" type="pres">
      <dgm:prSet presAssocID="{33CF38DA-1D25-4FAF-B27F-95EEF662B8FC}" presName="childText" presStyleLbl="bgAcc1" presStyleIdx="1" presStyleCnt="3" custScaleX="267251">
        <dgm:presLayoutVars>
          <dgm:bulletEnabled val="1"/>
        </dgm:presLayoutVars>
      </dgm:prSet>
      <dgm:spPr/>
    </dgm:pt>
    <dgm:pt modelId="{1A0708F3-05D7-430D-B140-9B83A0E14375}" type="pres">
      <dgm:prSet presAssocID="{9407552C-650E-45B0-9BB1-024F95A6D404}" presName="Name13" presStyleLbl="parChTrans1D2" presStyleIdx="2" presStyleCnt="3"/>
      <dgm:spPr/>
    </dgm:pt>
    <dgm:pt modelId="{02E18546-9CA9-49AD-814B-C938209BB232}" type="pres">
      <dgm:prSet presAssocID="{E73026FC-F5F1-417C-9EBD-F32EA3AC66D4}" presName="childText" presStyleLbl="bgAcc1" presStyleIdx="2" presStyleCnt="3" custScaleX="273493">
        <dgm:presLayoutVars>
          <dgm:bulletEnabled val="1"/>
        </dgm:presLayoutVars>
      </dgm:prSet>
      <dgm:spPr/>
    </dgm:pt>
  </dgm:ptLst>
  <dgm:cxnLst>
    <dgm:cxn modelId="{F5E8AED0-1FD3-4435-A121-6A59575F1E4E}" type="presOf" srcId="{33CF38DA-1D25-4FAF-B27F-95EEF662B8FC}" destId="{576920DE-0B45-4EFB-B789-A1BA07D7EF6D}" srcOrd="0" destOrd="0" presId="urn:microsoft.com/office/officeart/2005/8/layout/hierarchy3"/>
    <dgm:cxn modelId="{472859FB-7939-4B7F-BD27-5A666E9B8B1B}" srcId="{81AAAB48-ADB8-4CF9-A48F-48E7DFFB8CBF}" destId="{DAECD0AA-C6A8-44F1-AB74-189EC8B401F0}" srcOrd="0" destOrd="0" parTransId="{89D32A3B-BE8F-4442-B073-555437B6959B}" sibTransId="{2CC90078-C5A8-4ECC-85D6-943D6572C452}"/>
    <dgm:cxn modelId="{F27F78AA-AC5E-44A5-A8D2-40AA5ADB264E}" type="presOf" srcId="{9407552C-650E-45B0-9BB1-024F95A6D404}" destId="{1A0708F3-05D7-430D-B140-9B83A0E14375}" srcOrd="0" destOrd="0" presId="urn:microsoft.com/office/officeart/2005/8/layout/hierarchy3"/>
    <dgm:cxn modelId="{EFB55584-4DF5-42C2-9799-E6F4B41CBFCE}" type="presOf" srcId="{55FEDBD9-48CE-4575-A92C-ED457656788D}" destId="{F2D815C9-35D8-4F5F-BAF9-6103352A8F69}" srcOrd="0" destOrd="0" presId="urn:microsoft.com/office/officeart/2005/8/layout/hierarchy3"/>
    <dgm:cxn modelId="{171E43AA-4413-4F36-93B5-2C5535EE77D8}" srcId="{DAECD0AA-C6A8-44F1-AB74-189EC8B401F0}" destId="{33CF38DA-1D25-4FAF-B27F-95EEF662B8FC}" srcOrd="1" destOrd="0" parTransId="{602688F4-850B-41D3-A570-B36FF957D277}" sibTransId="{50204848-42CC-4189-ADB0-437C0F73306C}"/>
    <dgm:cxn modelId="{F53C6D39-0FC8-4F8F-B707-A0EA4E0D3C11}" type="presOf" srcId="{602688F4-850B-41D3-A570-B36FF957D277}" destId="{6C29925F-D953-40E6-9E21-11AE765095F0}" srcOrd="0" destOrd="0" presId="urn:microsoft.com/office/officeart/2005/8/layout/hierarchy3"/>
    <dgm:cxn modelId="{3116A73B-6F00-47EA-A225-0344F91E8A32}" srcId="{DAECD0AA-C6A8-44F1-AB74-189EC8B401F0}" destId="{E73026FC-F5F1-417C-9EBD-F32EA3AC66D4}" srcOrd="2" destOrd="0" parTransId="{9407552C-650E-45B0-9BB1-024F95A6D404}" sibTransId="{22323988-0A27-487F-925D-F0312BC6DCAB}"/>
    <dgm:cxn modelId="{1C23B560-E6BF-471E-9B68-5C3AB9308A15}" type="presOf" srcId="{91024D42-FD7C-401A-B150-9E5B0532CA4A}" destId="{9E22663C-0D0C-4A22-9185-5F610BCD1410}" srcOrd="0" destOrd="0" presId="urn:microsoft.com/office/officeart/2005/8/layout/hierarchy3"/>
    <dgm:cxn modelId="{37667710-5080-4757-BB15-BB9C0D2B588A}" type="presOf" srcId="{DAECD0AA-C6A8-44F1-AB74-189EC8B401F0}" destId="{EB219A96-CC46-4FAE-AF33-EB97D2F771AB}" srcOrd="1" destOrd="0" presId="urn:microsoft.com/office/officeart/2005/8/layout/hierarchy3"/>
    <dgm:cxn modelId="{3C0F4EA9-8998-4431-A427-287048E43F44}" type="presOf" srcId="{E73026FC-F5F1-417C-9EBD-F32EA3AC66D4}" destId="{02E18546-9CA9-49AD-814B-C938209BB232}" srcOrd="0" destOrd="0" presId="urn:microsoft.com/office/officeart/2005/8/layout/hierarchy3"/>
    <dgm:cxn modelId="{8E16D40C-FF4E-40C7-8712-498F9D0F7071}" type="presOf" srcId="{DAECD0AA-C6A8-44F1-AB74-189EC8B401F0}" destId="{587AEDED-E398-4206-B2A1-5BC252748F02}" srcOrd="0" destOrd="0" presId="urn:microsoft.com/office/officeart/2005/8/layout/hierarchy3"/>
    <dgm:cxn modelId="{649996CA-EC79-41A7-AE72-04951888AC78}" type="presOf" srcId="{81AAAB48-ADB8-4CF9-A48F-48E7DFFB8CBF}" destId="{318691D7-8A68-4D80-ADF8-1936646D4386}" srcOrd="0" destOrd="0" presId="urn:microsoft.com/office/officeart/2005/8/layout/hierarchy3"/>
    <dgm:cxn modelId="{9CC66859-36B7-4F2B-A540-7999D2A55B8E}" srcId="{DAECD0AA-C6A8-44F1-AB74-189EC8B401F0}" destId="{91024D42-FD7C-401A-B150-9E5B0532CA4A}" srcOrd="0" destOrd="0" parTransId="{55FEDBD9-48CE-4575-A92C-ED457656788D}" sibTransId="{68F1C9AF-4A4B-4415-976B-A1137A45B861}"/>
    <dgm:cxn modelId="{B9D92C3F-976C-4A6D-99D0-E222FDCA2C86}" type="presParOf" srcId="{318691D7-8A68-4D80-ADF8-1936646D4386}" destId="{EC222652-8B0F-43F1-A4AF-849DF1CDEB2F}" srcOrd="0" destOrd="0" presId="urn:microsoft.com/office/officeart/2005/8/layout/hierarchy3"/>
    <dgm:cxn modelId="{170C1EDA-AA7C-49B4-8742-4D57ECA78F8A}" type="presParOf" srcId="{EC222652-8B0F-43F1-A4AF-849DF1CDEB2F}" destId="{50CAEA24-81B8-403B-A93D-E78456900AE7}" srcOrd="0" destOrd="0" presId="urn:microsoft.com/office/officeart/2005/8/layout/hierarchy3"/>
    <dgm:cxn modelId="{96C2C2A7-F069-4C46-939F-736C8EC02F6E}" type="presParOf" srcId="{50CAEA24-81B8-403B-A93D-E78456900AE7}" destId="{587AEDED-E398-4206-B2A1-5BC252748F02}" srcOrd="0" destOrd="0" presId="urn:microsoft.com/office/officeart/2005/8/layout/hierarchy3"/>
    <dgm:cxn modelId="{9261C9F7-2235-474B-95C5-939DF7C16A5F}" type="presParOf" srcId="{50CAEA24-81B8-403B-A93D-E78456900AE7}" destId="{EB219A96-CC46-4FAE-AF33-EB97D2F771AB}" srcOrd="1" destOrd="0" presId="urn:microsoft.com/office/officeart/2005/8/layout/hierarchy3"/>
    <dgm:cxn modelId="{A8CD5F82-7882-4119-917D-67F47AEC5F54}" type="presParOf" srcId="{EC222652-8B0F-43F1-A4AF-849DF1CDEB2F}" destId="{B44D2892-E333-416D-A275-0CA97ADD4FA2}" srcOrd="1" destOrd="0" presId="urn:microsoft.com/office/officeart/2005/8/layout/hierarchy3"/>
    <dgm:cxn modelId="{072C05C2-783E-4E43-90CC-8A79913A3B04}" type="presParOf" srcId="{B44D2892-E333-416D-A275-0CA97ADD4FA2}" destId="{F2D815C9-35D8-4F5F-BAF9-6103352A8F69}" srcOrd="0" destOrd="0" presId="urn:microsoft.com/office/officeart/2005/8/layout/hierarchy3"/>
    <dgm:cxn modelId="{AD16516C-73AF-4B8E-A34C-9C5D5019FB5A}" type="presParOf" srcId="{B44D2892-E333-416D-A275-0CA97ADD4FA2}" destId="{9E22663C-0D0C-4A22-9185-5F610BCD1410}" srcOrd="1" destOrd="0" presId="urn:microsoft.com/office/officeart/2005/8/layout/hierarchy3"/>
    <dgm:cxn modelId="{6A0C31AC-0167-48FD-9753-E941214882B1}" type="presParOf" srcId="{B44D2892-E333-416D-A275-0CA97ADD4FA2}" destId="{6C29925F-D953-40E6-9E21-11AE765095F0}" srcOrd="2" destOrd="0" presId="urn:microsoft.com/office/officeart/2005/8/layout/hierarchy3"/>
    <dgm:cxn modelId="{B903B9AD-91E5-47C2-8D48-353CC7DF651E}" type="presParOf" srcId="{B44D2892-E333-416D-A275-0CA97ADD4FA2}" destId="{576920DE-0B45-4EFB-B789-A1BA07D7EF6D}" srcOrd="3" destOrd="0" presId="urn:microsoft.com/office/officeart/2005/8/layout/hierarchy3"/>
    <dgm:cxn modelId="{0E7FC7F6-3C7F-45D7-9934-57162FD5D25C}" type="presParOf" srcId="{B44D2892-E333-416D-A275-0CA97ADD4FA2}" destId="{1A0708F3-05D7-430D-B140-9B83A0E14375}" srcOrd="4" destOrd="0" presId="urn:microsoft.com/office/officeart/2005/8/layout/hierarchy3"/>
    <dgm:cxn modelId="{D3B7A2DF-3947-45BC-B24F-71F0B9051C3D}" type="presParOf" srcId="{B44D2892-E333-416D-A275-0CA97ADD4FA2}" destId="{02E18546-9CA9-49AD-814B-C938209BB232}"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1AAAB48-ADB8-4CF9-A48F-48E7DFFB8CBF}"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ru-RU"/>
        </a:p>
      </dgm:t>
    </dgm:pt>
    <dgm:pt modelId="{C39617C6-20CC-4B16-9D7B-23860D0C21D9}">
      <dgm:prSet/>
      <dgm:spPr/>
      <dgm:t>
        <a:bodyPr/>
        <a:lstStyle/>
        <a:p>
          <a:r>
            <a:rPr lang="uz-Cyrl-UZ" b="1" dirty="0" smtClean="0"/>
            <a:t>Biologik aktiv dastlabki tan olinishida va har bir hisobot davrining oxirida sotish xarajatlari chegirilgandagi haqqoniy qiymatda baholanishi lozim, bundan 30-bandda keltirilgan haqqoniy qiymatni ishonchli baholash imkoni bo‘lmagan holat mustasnodir. </a:t>
          </a:r>
          <a:endParaRPr lang="ru-RU" dirty="0"/>
        </a:p>
      </dgm:t>
    </dgm:pt>
    <dgm:pt modelId="{545909BF-0FE3-4D5F-8381-E3110FB287BD}" type="parTrans" cxnId="{685926EE-D233-41F4-A097-8030E1E9A53E}">
      <dgm:prSet/>
      <dgm:spPr/>
      <dgm:t>
        <a:bodyPr/>
        <a:lstStyle/>
        <a:p>
          <a:endParaRPr lang="ru-RU"/>
        </a:p>
      </dgm:t>
    </dgm:pt>
    <dgm:pt modelId="{8904075D-A73A-4DDD-9DE2-538898D960D5}" type="sibTrans" cxnId="{685926EE-D233-41F4-A097-8030E1E9A53E}">
      <dgm:prSet/>
      <dgm:spPr/>
      <dgm:t>
        <a:bodyPr/>
        <a:lstStyle/>
        <a:p>
          <a:endParaRPr lang="ru-RU"/>
        </a:p>
      </dgm:t>
    </dgm:pt>
    <dgm:pt modelId="{7445DD5D-497A-4CFA-8280-30DBFFB56BF4}">
      <dgm:prSet/>
      <dgm:spPr/>
      <dgm:t>
        <a:bodyPr/>
        <a:lstStyle/>
        <a:p>
          <a:r>
            <a:rPr lang="uz-Cyrl-UZ" b="1" dirty="0" smtClean="0"/>
            <a:t>Tadbirkorlik sub’ektining biologik aktivlaridan yig‘ishtirilgan qishloq xo‘jaligi hosili yig‘im nuqtasida sotish xarajatlari chegirilgandagi haqqoniy qiymatda baholanishi lozim. Bunday baholash o‘sha sanada BHXS 2 “</a:t>
          </a:r>
          <a:r>
            <a:rPr lang="uz-Cyrl-UZ" b="1" i="1" dirty="0" smtClean="0"/>
            <a:t>Tovar-moddiy zaxiralar”</a:t>
          </a:r>
          <a:r>
            <a:rPr lang="uz-Cyrl-UZ" b="1" dirty="0" smtClean="0"/>
            <a:t> yoki boshqa tegishli Standart qo‘llanilgandagi tannarx hisoblanadi</a:t>
          </a:r>
          <a:endParaRPr lang="ru-RU" dirty="0"/>
        </a:p>
      </dgm:t>
    </dgm:pt>
    <dgm:pt modelId="{E637357C-576F-40ED-8412-93FFEEE60993}" type="parTrans" cxnId="{36F1DFEE-2766-4A94-B06C-288A3DF6EB99}">
      <dgm:prSet/>
      <dgm:spPr/>
      <dgm:t>
        <a:bodyPr/>
        <a:lstStyle/>
        <a:p>
          <a:endParaRPr lang="ru-RU"/>
        </a:p>
      </dgm:t>
    </dgm:pt>
    <dgm:pt modelId="{22E99CE2-5A41-42D6-8B9E-BEEEC12687F0}" type="sibTrans" cxnId="{36F1DFEE-2766-4A94-B06C-288A3DF6EB99}">
      <dgm:prSet/>
      <dgm:spPr/>
      <dgm:t>
        <a:bodyPr/>
        <a:lstStyle/>
        <a:p>
          <a:endParaRPr lang="ru-RU"/>
        </a:p>
      </dgm:t>
    </dgm:pt>
    <dgm:pt modelId="{318691D7-8A68-4D80-ADF8-1936646D4386}" type="pres">
      <dgm:prSet presAssocID="{81AAAB48-ADB8-4CF9-A48F-48E7DFFB8CBF}" presName="diagram" presStyleCnt="0">
        <dgm:presLayoutVars>
          <dgm:chPref val="1"/>
          <dgm:dir/>
          <dgm:animOne val="branch"/>
          <dgm:animLvl val="lvl"/>
          <dgm:resizeHandles/>
        </dgm:presLayoutVars>
      </dgm:prSet>
      <dgm:spPr/>
      <dgm:t>
        <a:bodyPr/>
        <a:lstStyle/>
        <a:p>
          <a:endParaRPr lang="ru-RU"/>
        </a:p>
      </dgm:t>
    </dgm:pt>
    <dgm:pt modelId="{9FC4A4F3-0C25-432B-8800-C5F589E0DE1A}" type="pres">
      <dgm:prSet presAssocID="{C39617C6-20CC-4B16-9D7B-23860D0C21D9}" presName="root" presStyleCnt="0"/>
      <dgm:spPr/>
    </dgm:pt>
    <dgm:pt modelId="{22F20610-059A-400C-BC75-E3BDA00FB33A}" type="pres">
      <dgm:prSet presAssocID="{C39617C6-20CC-4B16-9D7B-23860D0C21D9}" presName="rootComposite" presStyleCnt="0"/>
      <dgm:spPr/>
    </dgm:pt>
    <dgm:pt modelId="{65A1A452-5AB6-4294-8505-5B4124278BE1}" type="pres">
      <dgm:prSet presAssocID="{C39617C6-20CC-4B16-9D7B-23860D0C21D9}" presName="rootText" presStyleLbl="node1" presStyleIdx="0" presStyleCnt="1" custScaleX="116149" custLinFactNeighborX="-12836" custLinFactNeighborY="8837"/>
      <dgm:spPr/>
    </dgm:pt>
    <dgm:pt modelId="{A90DC320-07B6-40CC-8107-E45C682B8B0B}" type="pres">
      <dgm:prSet presAssocID="{C39617C6-20CC-4B16-9D7B-23860D0C21D9}" presName="rootConnector" presStyleLbl="node1" presStyleIdx="0" presStyleCnt="1"/>
      <dgm:spPr/>
    </dgm:pt>
    <dgm:pt modelId="{4E51F213-10E5-46C9-A51D-3345ACC3BE4C}" type="pres">
      <dgm:prSet presAssocID="{C39617C6-20CC-4B16-9D7B-23860D0C21D9}" presName="childShape" presStyleCnt="0"/>
      <dgm:spPr/>
    </dgm:pt>
    <dgm:pt modelId="{153D9BA4-CB21-42C0-81A0-05FCEAE4390C}" type="pres">
      <dgm:prSet presAssocID="{E637357C-576F-40ED-8412-93FFEEE60993}" presName="Name13" presStyleLbl="parChTrans1D2" presStyleIdx="0" presStyleCnt="1"/>
      <dgm:spPr/>
    </dgm:pt>
    <dgm:pt modelId="{F1EFFF95-971B-422F-BB34-91E5D89E2CF5}" type="pres">
      <dgm:prSet presAssocID="{7445DD5D-497A-4CFA-8280-30DBFFB56BF4}" presName="childText" presStyleLbl="bgAcc1" presStyleIdx="0" presStyleCnt="1" custScaleX="140646" custLinFactNeighborX="10659" custLinFactNeighborY="-9538">
        <dgm:presLayoutVars>
          <dgm:bulletEnabled val="1"/>
        </dgm:presLayoutVars>
      </dgm:prSet>
      <dgm:spPr/>
      <dgm:t>
        <a:bodyPr/>
        <a:lstStyle/>
        <a:p>
          <a:endParaRPr lang="ru-RU"/>
        </a:p>
      </dgm:t>
    </dgm:pt>
  </dgm:ptLst>
  <dgm:cxnLst>
    <dgm:cxn modelId="{36F1DFEE-2766-4A94-B06C-288A3DF6EB99}" srcId="{C39617C6-20CC-4B16-9D7B-23860D0C21D9}" destId="{7445DD5D-497A-4CFA-8280-30DBFFB56BF4}" srcOrd="0" destOrd="0" parTransId="{E637357C-576F-40ED-8412-93FFEEE60993}" sibTransId="{22E99CE2-5A41-42D6-8B9E-BEEEC12687F0}"/>
    <dgm:cxn modelId="{685926EE-D233-41F4-A097-8030E1E9A53E}" srcId="{81AAAB48-ADB8-4CF9-A48F-48E7DFFB8CBF}" destId="{C39617C6-20CC-4B16-9D7B-23860D0C21D9}" srcOrd="0" destOrd="0" parTransId="{545909BF-0FE3-4D5F-8381-E3110FB287BD}" sibTransId="{8904075D-A73A-4DDD-9DE2-538898D960D5}"/>
    <dgm:cxn modelId="{8DCB31FD-9B24-49C6-BBFC-A72066162FA2}" type="presOf" srcId="{C39617C6-20CC-4B16-9D7B-23860D0C21D9}" destId="{65A1A452-5AB6-4294-8505-5B4124278BE1}" srcOrd="0" destOrd="0" presId="urn:microsoft.com/office/officeart/2005/8/layout/hierarchy3"/>
    <dgm:cxn modelId="{675E6864-9DB3-429D-B730-5111000C799C}" type="presOf" srcId="{C39617C6-20CC-4B16-9D7B-23860D0C21D9}" destId="{A90DC320-07B6-40CC-8107-E45C682B8B0B}" srcOrd="1" destOrd="0" presId="urn:microsoft.com/office/officeart/2005/8/layout/hierarchy3"/>
    <dgm:cxn modelId="{4AF2A15E-6D07-42B3-92CC-7B4AE898ABCE}" type="presOf" srcId="{E637357C-576F-40ED-8412-93FFEEE60993}" destId="{153D9BA4-CB21-42C0-81A0-05FCEAE4390C}" srcOrd="0" destOrd="0" presId="urn:microsoft.com/office/officeart/2005/8/layout/hierarchy3"/>
    <dgm:cxn modelId="{DA47EECD-804A-44BC-B1C3-AC3339E20AFE}" type="presOf" srcId="{7445DD5D-497A-4CFA-8280-30DBFFB56BF4}" destId="{F1EFFF95-971B-422F-BB34-91E5D89E2CF5}" srcOrd="0" destOrd="0" presId="urn:microsoft.com/office/officeart/2005/8/layout/hierarchy3"/>
    <dgm:cxn modelId="{8D988919-B375-42A8-AB98-26D0A0D293B0}" type="presOf" srcId="{81AAAB48-ADB8-4CF9-A48F-48E7DFFB8CBF}" destId="{318691D7-8A68-4D80-ADF8-1936646D4386}" srcOrd="0" destOrd="0" presId="urn:microsoft.com/office/officeart/2005/8/layout/hierarchy3"/>
    <dgm:cxn modelId="{C2FD85D0-8182-4F97-A74B-A6753066FC8B}" type="presParOf" srcId="{318691D7-8A68-4D80-ADF8-1936646D4386}" destId="{9FC4A4F3-0C25-432B-8800-C5F589E0DE1A}" srcOrd="0" destOrd="0" presId="urn:microsoft.com/office/officeart/2005/8/layout/hierarchy3"/>
    <dgm:cxn modelId="{A6E3F286-B8B5-4F22-8AC6-07A7F7FA28DF}" type="presParOf" srcId="{9FC4A4F3-0C25-432B-8800-C5F589E0DE1A}" destId="{22F20610-059A-400C-BC75-E3BDA00FB33A}" srcOrd="0" destOrd="0" presId="urn:microsoft.com/office/officeart/2005/8/layout/hierarchy3"/>
    <dgm:cxn modelId="{ACBEAFC2-0B4C-43AA-862E-61EA60DDCAFA}" type="presParOf" srcId="{22F20610-059A-400C-BC75-E3BDA00FB33A}" destId="{65A1A452-5AB6-4294-8505-5B4124278BE1}" srcOrd="0" destOrd="0" presId="urn:microsoft.com/office/officeart/2005/8/layout/hierarchy3"/>
    <dgm:cxn modelId="{D91A3657-A1C7-43A5-8669-AE3150589C8B}" type="presParOf" srcId="{22F20610-059A-400C-BC75-E3BDA00FB33A}" destId="{A90DC320-07B6-40CC-8107-E45C682B8B0B}" srcOrd="1" destOrd="0" presId="urn:microsoft.com/office/officeart/2005/8/layout/hierarchy3"/>
    <dgm:cxn modelId="{55F95EA1-C7B8-4041-8729-C52400A55598}" type="presParOf" srcId="{9FC4A4F3-0C25-432B-8800-C5F589E0DE1A}" destId="{4E51F213-10E5-46C9-A51D-3345ACC3BE4C}" srcOrd="1" destOrd="0" presId="urn:microsoft.com/office/officeart/2005/8/layout/hierarchy3"/>
    <dgm:cxn modelId="{1B4C0830-861C-48BD-8F7D-368808D5250D}" type="presParOf" srcId="{4E51F213-10E5-46C9-A51D-3345ACC3BE4C}" destId="{153D9BA4-CB21-42C0-81A0-05FCEAE4390C}" srcOrd="0" destOrd="0" presId="urn:microsoft.com/office/officeart/2005/8/layout/hierarchy3"/>
    <dgm:cxn modelId="{7588BCCD-0596-455A-A64B-0CC1C411BD19}" type="presParOf" srcId="{4E51F213-10E5-46C9-A51D-3345ACC3BE4C}" destId="{F1EFFF95-971B-422F-BB34-91E5D89E2CF5}"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1AAAB48-ADB8-4CF9-A48F-48E7DFFB8CBF}"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ru-RU"/>
        </a:p>
      </dgm:t>
    </dgm:pt>
    <dgm:pt modelId="{C39617C6-20CC-4B16-9D7B-23860D0C21D9}">
      <dgm:prSet/>
      <dgm:spPr/>
      <dgm:t>
        <a:bodyPr/>
        <a:lstStyle/>
        <a:p>
          <a:r>
            <a:rPr lang="uz-Cyrl-UZ" b="1" dirty="0" smtClean="0"/>
            <a:t>Biologik aktivni sotish xarajatlari chegirib tashlangandagi haqqoniy qiymatda dastlabki tan olishda hamda sotish xarajatlari chegirib tashlangandagi haqqoniy qiymatning o‘zgarishi natijasida yuzaga keladigan foyda yoki zarar u qaysi davrda yuzaga kelgan bo‘lsa, o‘sha davrning foyda yoki zarari tarkibiga kiritilishi lozim.</a:t>
          </a:r>
          <a:endParaRPr lang="ru-RU" dirty="0"/>
        </a:p>
      </dgm:t>
    </dgm:pt>
    <dgm:pt modelId="{545909BF-0FE3-4D5F-8381-E3110FB287BD}" type="parTrans" cxnId="{685926EE-D233-41F4-A097-8030E1E9A53E}">
      <dgm:prSet/>
      <dgm:spPr/>
      <dgm:t>
        <a:bodyPr/>
        <a:lstStyle/>
        <a:p>
          <a:endParaRPr lang="ru-RU"/>
        </a:p>
      </dgm:t>
    </dgm:pt>
    <dgm:pt modelId="{8904075D-A73A-4DDD-9DE2-538898D960D5}" type="sibTrans" cxnId="{685926EE-D233-41F4-A097-8030E1E9A53E}">
      <dgm:prSet/>
      <dgm:spPr/>
      <dgm:t>
        <a:bodyPr/>
        <a:lstStyle/>
        <a:p>
          <a:endParaRPr lang="ru-RU"/>
        </a:p>
      </dgm:t>
    </dgm:pt>
    <dgm:pt modelId="{7445DD5D-497A-4CFA-8280-30DBFFB56BF4}">
      <dgm:prSet/>
      <dgm:spPr/>
      <dgm:t>
        <a:bodyPr/>
        <a:lstStyle/>
        <a:p>
          <a:r>
            <a:rPr lang="uz-Cyrl-UZ" b="1" dirty="0" smtClean="0"/>
            <a:t>Qishloq xo‘jaligi hosilini sotish xarajatlari chegirib tashlangandagi haqqoniy qiymatda dastlabki tan olish natijasida vujudga keladigan foyda yoki zarar u qaysi davrda vujudga kelgan bo‘lsa, o‘sha davrning foyda yoki zarari tarkibiga kiritilishi lozim.</a:t>
          </a:r>
          <a:endParaRPr lang="ru-RU" dirty="0"/>
        </a:p>
      </dgm:t>
    </dgm:pt>
    <dgm:pt modelId="{E637357C-576F-40ED-8412-93FFEEE60993}" type="parTrans" cxnId="{36F1DFEE-2766-4A94-B06C-288A3DF6EB99}">
      <dgm:prSet/>
      <dgm:spPr/>
      <dgm:t>
        <a:bodyPr/>
        <a:lstStyle/>
        <a:p>
          <a:endParaRPr lang="ru-RU"/>
        </a:p>
      </dgm:t>
    </dgm:pt>
    <dgm:pt modelId="{22E99CE2-5A41-42D6-8B9E-BEEEC12687F0}" type="sibTrans" cxnId="{36F1DFEE-2766-4A94-B06C-288A3DF6EB99}">
      <dgm:prSet/>
      <dgm:spPr/>
      <dgm:t>
        <a:bodyPr/>
        <a:lstStyle/>
        <a:p>
          <a:endParaRPr lang="ru-RU"/>
        </a:p>
      </dgm:t>
    </dgm:pt>
    <dgm:pt modelId="{318691D7-8A68-4D80-ADF8-1936646D4386}" type="pres">
      <dgm:prSet presAssocID="{81AAAB48-ADB8-4CF9-A48F-48E7DFFB8CBF}" presName="diagram" presStyleCnt="0">
        <dgm:presLayoutVars>
          <dgm:chPref val="1"/>
          <dgm:dir/>
          <dgm:animOne val="branch"/>
          <dgm:animLvl val="lvl"/>
          <dgm:resizeHandles/>
        </dgm:presLayoutVars>
      </dgm:prSet>
      <dgm:spPr/>
      <dgm:t>
        <a:bodyPr/>
        <a:lstStyle/>
        <a:p>
          <a:endParaRPr lang="ru-RU"/>
        </a:p>
      </dgm:t>
    </dgm:pt>
    <dgm:pt modelId="{9FC4A4F3-0C25-432B-8800-C5F589E0DE1A}" type="pres">
      <dgm:prSet presAssocID="{C39617C6-20CC-4B16-9D7B-23860D0C21D9}" presName="root" presStyleCnt="0"/>
      <dgm:spPr/>
    </dgm:pt>
    <dgm:pt modelId="{22F20610-059A-400C-BC75-E3BDA00FB33A}" type="pres">
      <dgm:prSet presAssocID="{C39617C6-20CC-4B16-9D7B-23860D0C21D9}" presName="rootComposite" presStyleCnt="0"/>
      <dgm:spPr/>
    </dgm:pt>
    <dgm:pt modelId="{65A1A452-5AB6-4294-8505-5B4124278BE1}" type="pres">
      <dgm:prSet presAssocID="{C39617C6-20CC-4B16-9D7B-23860D0C21D9}" presName="rootText" presStyleLbl="node1" presStyleIdx="0" presStyleCnt="1" custScaleX="116149" custLinFactNeighborX="3454" custLinFactNeighborY="-49"/>
      <dgm:spPr/>
      <dgm:t>
        <a:bodyPr/>
        <a:lstStyle/>
        <a:p>
          <a:endParaRPr lang="ru-RU"/>
        </a:p>
      </dgm:t>
    </dgm:pt>
    <dgm:pt modelId="{A90DC320-07B6-40CC-8107-E45C682B8B0B}" type="pres">
      <dgm:prSet presAssocID="{C39617C6-20CC-4B16-9D7B-23860D0C21D9}" presName="rootConnector" presStyleLbl="node1" presStyleIdx="0" presStyleCnt="1"/>
      <dgm:spPr/>
      <dgm:t>
        <a:bodyPr/>
        <a:lstStyle/>
        <a:p>
          <a:endParaRPr lang="ru-RU"/>
        </a:p>
      </dgm:t>
    </dgm:pt>
    <dgm:pt modelId="{4E51F213-10E5-46C9-A51D-3345ACC3BE4C}" type="pres">
      <dgm:prSet presAssocID="{C39617C6-20CC-4B16-9D7B-23860D0C21D9}" presName="childShape" presStyleCnt="0"/>
      <dgm:spPr/>
    </dgm:pt>
    <dgm:pt modelId="{153D9BA4-CB21-42C0-81A0-05FCEAE4390C}" type="pres">
      <dgm:prSet presAssocID="{E637357C-576F-40ED-8412-93FFEEE60993}" presName="Name13" presStyleLbl="parChTrans1D2" presStyleIdx="0" presStyleCnt="1"/>
      <dgm:spPr/>
    </dgm:pt>
    <dgm:pt modelId="{F1EFFF95-971B-422F-BB34-91E5D89E2CF5}" type="pres">
      <dgm:prSet presAssocID="{7445DD5D-497A-4CFA-8280-30DBFFB56BF4}" presName="childText" presStyleLbl="bgAcc1" presStyleIdx="0" presStyleCnt="1" custScaleX="140646" custLinFactNeighborX="19707" custLinFactNeighborY="-3615">
        <dgm:presLayoutVars>
          <dgm:bulletEnabled val="1"/>
        </dgm:presLayoutVars>
      </dgm:prSet>
      <dgm:spPr/>
      <dgm:t>
        <a:bodyPr/>
        <a:lstStyle/>
        <a:p>
          <a:endParaRPr lang="ru-RU"/>
        </a:p>
      </dgm:t>
    </dgm:pt>
  </dgm:ptLst>
  <dgm:cxnLst>
    <dgm:cxn modelId="{685926EE-D233-41F4-A097-8030E1E9A53E}" srcId="{81AAAB48-ADB8-4CF9-A48F-48E7DFFB8CBF}" destId="{C39617C6-20CC-4B16-9D7B-23860D0C21D9}" srcOrd="0" destOrd="0" parTransId="{545909BF-0FE3-4D5F-8381-E3110FB287BD}" sibTransId="{8904075D-A73A-4DDD-9DE2-538898D960D5}"/>
    <dgm:cxn modelId="{02F485A1-FB63-46B2-AFEF-AA40CC722556}" type="presOf" srcId="{81AAAB48-ADB8-4CF9-A48F-48E7DFFB8CBF}" destId="{318691D7-8A68-4D80-ADF8-1936646D4386}" srcOrd="0" destOrd="0" presId="urn:microsoft.com/office/officeart/2005/8/layout/hierarchy3"/>
    <dgm:cxn modelId="{7B2F0267-64BF-4E83-B5B1-58115D58BE77}" type="presOf" srcId="{7445DD5D-497A-4CFA-8280-30DBFFB56BF4}" destId="{F1EFFF95-971B-422F-BB34-91E5D89E2CF5}" srcOrd="0" destOrd="0" presId="urn:microsoft.com/office/officeart/2005/8/layout/hierarchy3"/>
    <dgm:cxn modelId="{36F1DFEE-2766-4A94-B06C-288A3DF6EB99}" srcId="{C39617C6-20CC-4B16-9D7B-23860D0C21D9}" destId="{7445DD5D-497A-4CFA-8280-30DBFFB56BF4}" srcOrd="0" destOrd="0" parTransId="{E637357C-576F-40ED-8412-93FFEEE60993}" sibTransId="{22E99CE2-5A41-42D6-8B9E-BEEEC12687F0}"/>
    <dgm:cxn modelId="{CE6F8CEE-CFC8-496E-8067-549F0590FD9F}" type="presOf" srcId="{C39617C6-20CC-4B16-9D7B-23860D0C21D9}" destId="{A90DC320-07B6-40CC-8107-E45C682B8B0B}" srcOrd="1" destOrd="0" presId="urn:microsoft.com/office/officeart/2005/8/layout/hierarchy3"/>
    <dgm:cxn modelId="{E75E7482-5EB0-4505-9764-EAC3751C0FC0}" type="presOf" srcId="{C39617C6-20CC-4B16-9D7B-23860D0C21D9}" destId="{65A1A452-5AB6-4294-8505-5B4124278BE1}" srcOrd="0" destOrd="0" presId="urn:microsoft.com/office/officeart/2005/8/layout/hierarchy3"/>
    <dgm:cxn modelId="{2039390D-8DB3-4F39-8627-D46BAE589D02}" type="presOf" srcId="{E637357C-576F-40ED-8412-93FFEEE60993}" destId="{153D9BA4-CB21-42C0-81A0-05FCEAE4390C}" srcOrd="0" destOrd="0" presId="urn:microsoft.com/office/officeart/2005/8/layout/hierarchy3"/>
    <dgm:cxn modelId="{AA4968CD-8EF2-4A6D-9C43-805C11E23691}" type="presParOf" srcId="{318691D7-8A68-4D80-ADF8-1936646D4386}" destId="{9FC4A4F3-0C25-432B-8800-C5F589E0DE1A}" srcOrd="0" destOrd="0" presId="urn:microsoft.com/office/officeart/2005/8/layout/hierarchy3"/>
    <dgm:cxn modelId="{E0422E52-3F9C-4862-A578-5A72431212A8}" type="presParOf" srcId="{9FC4A4F3-0C25-432B-8800-C5F589E0DE1A}" destId="{22F20610-059A-400C-BC75-E3BDA00FB33A}" srcOrd="0" destOrd="0" presId="urn:microsoft.com/office/officeart/2005/8/layout/hierarchy3"/>
    <dgm:cxn modelId="{58AE5578-7AB8-41B2-A85F-6FB3BD2A1E8E}" type="presParOf" srcId="{22F20610-059A-400C-BC75-E3BDA00FB33A}" destId="{65A1A452-5AB6-4294-8505-5B4124278BE1}" srcOrd="0" destOrd="0" presId="urn:microsoft.com/office/officeart/2005/8/layout/hierarchy3"/>
    <dgm:cxn modelId="{DE191BBE-AA1B-4C3F-9EC6-6CBB80E473E4}" type="presParOf" srcId="{22F20610-059A-400C-BC75-E3BDA00FB33A}" destId="{A90DC320-07B6-40CC-8107-E45C682B8B0B}" srcOrd="1" destOrd="0" presId="urn:microsoft.com/office/officeart/2005/8/layout/hierarchy3"/>
    <dgm:cxn modelId="{73C5F50F-1EC7-4186-861D-B6074C865C81}" type="presParOf" srcId="{9FC4A4F3-0C25-432B-8800-C5F589E0DE1A}" destId="{4E51F213-10E5-46C9-A51D-3345ACC3BE4C}" srcOrd="1" destOrd="0" presId="urn:microsoft.com/office/officeart/2005/8/layout/hierarchy3"/>
    <dgm:cxn modelId="{393E9EF1-2463-427F-A506-FBB8A132AE64}" type="presParOf" srcId="{4E51F213-10E5-46C9-A51D-3345ACC3BE4C}" destId="{153D9BA4-CB21-42C0-81A0-05FCEAE4390C}" srcOrd="0" destOrd="0" presId="urn:microsoft.com/office/officeart/2005/8/layout/hierarchy3"/>
    <dgm:cxn modelId="{D8DF8712-0575-472F-9A6A-91BD30B0F3EC}" type="presParOf" srcId="{4E51F213-10E5-46C9-A51D-3345ACC3BE4C}" destId="{F1EFFF95-971B-422F-BB34-91E5D89E2CF5}"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1AAAB48-ADB8-4CF9-A48F-48E7DFFB8CBF}"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ru-RU"/>
        </a:p>
      </dgm:t>
    </dgm:pt>
    <dgm:pt modelId="{84743129-0180-48A3-81F3-376691529E17}">
      <dgm:prSet/>
      <dgm:spPr/>
      <dgm:t>
        <a:bodyPr/>
        <a:lstStyle/>
        <a:p>
          <a:r>
            <a:rPr lang="uz-Cyrl-UZ" b="1" smtClean="0"/>
            <a:t>Agarda moliyaviy hisobotlar bilan birga chop etigan ma’lumotlarda ochib berilmagan bo‘lsa, tadbirkorlik sub’ekti quyidagilarni izohlashi lozim: </a:t>
          </a:r>
          <a:endParaRPr lang="ru-RU"/>
        </a:p>
      </dgm:t>
    </dgm:pt>
    <dgm:pt modelId="{8398517B-5DAF-4985-8AFF-20CEA8EAEB2E}" type="parTrans" cxnId="{9B487FCD-2EFB-4CDE-81FC-2095406AD733}">
      <dgm:prSet/>
      <dgm:spPr/>
      <dgm:t>
        <a:bodyPr/>
        <a:lstStyle/>
        <a:p>
          <a:endParaRPr lang="ru-RU"/>
        </a:p>
      </dgm:t>
    </dgm:pt>
    <dgm:pt modelId="{DD097D51-C809-4C39-A6EA-C26DA4691B87}" type="sibTrans" cxnId="{9B487FCD-2EFB-4CDE-81FC-2095406AD733}">
      <dgm:prSet/>
      <dgm:spPr/>
      <dgm:t>
        <a:bodyPr/>
        <a:lstStyle/>
        <a:p>
          <a:endParaRPr lang="ru-RU"/>
        </a:p>
      </dgm:t>
    </dgm:pt>
    <dgm:pt modelId="{D4D21ED0-2779-436F-819C-B8B3A3FF0676}">
      <dgm:prSet/>
      <dgm:spPr/>
      <dgm:t>
        <a:bodyPr/>
        <a:lstStyle/>
        <a:p>
          <a:r>
            <a:rPr lang="uz-Cyrl-UZ" b="1" smtClean="0"/>
            <a:t>(a)</a:t>
          </a:r>
          <a:r>
            <a:rPr lang="uz-Cyrl-UZ" smtClean="0"/>
            <a:t>	</a:t>
          </a:r>
          <a:r>
            <a:rPr lang="uz-Cyrl-UZ" b="1" smtClean="0"/>
            <a:t>biologik aktivlarning har bir guruhini qamrab oladigan faoliyatlarning xususiyatini; va</a:t>
          </a:r>
          <a:endParaRPr lang="ru-RU"/>
        </a:p>
      </dgm:t>
    </dgm:pt>
    <dgm:pt modelId="{C821FC14-E903-4784-B3AA-D2AE62311A05}" type="parTrans" cxnId="{E0EFDCB2-32BA-40FE-B792-C97AF3BBEC5F}">
      <dgm:prSet/>
      <dgm:spPr/>
      <dgm:t>
        <a:bodyPr/>
        <a:lstStyle/>
        <a:p>
          <a:endParaRPr lang="ru-RU"/>
        </a:p>
      </dgm:t>
    </dgm:pt>
    <dgm:pt modelId="{EDE03F82-A215-40A5-9424-7491EF101E76}" type="sibTrans" cxnId="{E0EFDCB2-32BA-40FE-B792-C97AF3BBEC5F}">
      <dgm:prSet/>
      <dgm:spPr/>
      <dgm:t>
        <a:bodyPr/>
        <a:lstStyle/>
        <a:p>
          <a:endParaRPr lang="ru-RU"/>
        </a:p>
      </dgm:t>
    </dgm:pt>
    <dgm:pt modelId="{D3524F33-AAB7-4F6D-B165-F6BFFD031D40}">
      <dgm:prSet/>
      <dgm:spPr/>
      <dgm:t>
        <a:bodyPr/>
        <a:lstStyle/>
        <a:p>
          <a:r>
            <a:rPr lang="en-US" b="1" smtClean="0"/>
            <a:t>(</a:t>
          </a:r>
          <a:r>
            <a:rPr lang="uz-Cyrl-UZ" b="1" smtClean="0"/>
            <a:t>b</a:t>
          </a:r>
          <a:r>
            <a:rPr lang="en-US" b="1" smtClean="0"/>
            <a:t>)</a:t>
          </a:r>
          <a:r>
            <a:rPr lang="en-US" smtClean="0"/>
            <a:t>	</a:t>
          </a:r>
          <a:r>
            <a:rPr lang="uz-Cyrl-UZ" b="1" smtClean="0"/>
            <a:t>quyidagilarning moddiy miqdorlarining nomoliyaviy parametrlari va baholarini</a:t>
          </a:r>
          <a:r>
            <a:rPr lang="en-US" b="1" smtClean="0"/>
            <a:t>:</a:t>
          </a:r>
          <a:endParaRPr lang="ru-RU"/>
        </a:p>
      </dgm:t>
    </dgm:pt>
    <dgm:pt modelId="{0B44BFF5-7602-474E-8CCE-2F90BF0BC7AE}" type="parTrans" cxnId="{7AF909C1-15AA-44F5-8EE9-C23589417234}">
      <dgm:prSet/>
      <dgm:spPr/>
      <dgm:t>
        <a:bodyPr/>
        <a:lstStyle/>
        <a:p>
          <a:endParaRPr lang="ru-RU"/>
        </a:p>
      </dgm:t>
    </dgm:pt>
    <dgm:pt modelId="{F19FB513-6BE1-4E7A-9371-34C0C4FC5B6E}" type="sibTrans" cxnId="{7AF909C1-15AA-44F5-8EE9-C23589417234}">
      <dgm:prSet/>
      <dgm:spPr/>
      <dgm:t>
        <a:bodyPr/>
        <a:lstStyle/>
        <a:p>
          <a:endParaRPr lang="ru-RU"/>
        </a:p>
      </dgm:t>
    </dgm:pt>
    <dgm:pt modelId="{19D3C593-E71F-4DCA-9E3D-32C1EB41E3F6}">
      <dgm:prSet/>
      <dgm:spPr/>
      <dgm:t>
        <a:bodyPr/>
        <a:lstStyle/>
        <a:p>
          <a:r>
            <a:rPr lang="en-US" b="1" smtClean="0"/>
            <a:t>(i)</a:t>
          </a:r>
          <a:r>
            <a:rPr lang="en-US" smtClean="0"/>
            <a:t>	</a:t>
          </a:r>
          <a:r>
            <a:rPr lang="uz-Cyrl-UZ" b="1" smtClean="0"/>
            <a:t>hisobot oxirida tadbirkorlik sub’ektining biologik aktivlarining har bir guruhi; va</a:t>
          </a:r>
          <a:endParaRPr lang="ru-RU"/>
        </a:p>
      </dgm:t>
    </dgm:pt>
    <dgm:pt modelId="{EA68B10A-D8D2-49EA-A485-85C4CB2FBD6A}" type="parTrans" cxnId="{A316793E-AC8B-4E62-B525-842D8FF983AB}">
      <dgm:prSet/>
      <dgm:spPr/>
      <dgm:t>
        <a:bodyPr/>
        <a:lstStyle/>
        <a:p>
          <a:endParaRPr lang="ru-RU"/>
        </a:p>
      </dgm:t>
    </dgm:pt>
    <dgm:pt modelId="{50AF3BB8-968C-4829-A662-E138296E6E8E}" type="sibTrans" cxnId="{A316793E-AC8B-4E62-B525-842D8FF983AB}">
      <dgm:prSet/>
      <dgm:spPr/>
      <dgm:t>
        <a:bodyPr/>
        <a:lstStyle/>
        <a:p>
          <a:endParaRPr lang="ru-RU"/>
        </a:p>
      </dgm:t>
    </dgm:pt>
    <dgm:pt modelId="{FBFD489E-E5F2-4942-95BA-FE05F250806E}">
      <dgm:prSet/>
      <dgm:spPr/>
      <dgm:t>
        <a:bodyPr/>
        <a:lstStyle/>
        <a:p>
          <a:r>
            <a:rPr lang="en-US" b="1" smtClean="0"/>
            <a:t>(ii)</a:t>
          </a:r>
          <a:r>
            <a:rPr lang="en-US" smtClean="0"/>
            <a:t>	</a:t>
          </a:r>
          <a:r>
            <a:rPr lang="uz-Cyrl-UZ" b="1" smtClean="0"/>
            <a:t>hisobot davridagi qishloq xo‘jaligi hosili</a:t>
          </a:r>
          <a:r>
            <a:rPr lang="en-US" b="1" smtClean="0"/>
            <a:t>.</a:t>
          </a:r>
          <a:endParaRPr lang="ru-RU"/>
        </a:p>
      </dgm:t>
    </dgm:pt>
    <dgm:pt modelId="{5225490C-C535-4605-918B-CA02E1EC0693}" type="parTrans" cxnId="{DC571B78-8AB1-4B6B-8EEF-05AF99FC62AD}">
      <dgm:prSet/>
      <dgm:spPr/>
      <dgm:t>
        <a:bodyPr/>
        <a:lstStyle/>
        <a:p>
          <a:endParaRPr lang="ru-RU"/>
        </a:p>
      </dgm:t>
    </dgm:pt>
    <dgm:pt modelId="{B23E4042-AA2E-4F8A-B1DF-6A748A7AA87F}" type="sibTrans" cxnId="{DC571B78-8AB1-4B6B-8EEF-05AF99FC62AD}">
      <dgm:prSet/>
      <dgm:spPr/>
      <dgm:t>
        <a:bodyPr/>
        <a:lstStyle/>
        <a:p>
          <a:endParaRPr lang="ru-RU"/>
        </a:p>
      </dgm:t>
    </dgm:pt>
    <dgm:pt modelId="{318691D7-8A68-4D80-ADF8-1936646D4386}" type="pres">
      <dgm:prSet presAssocID="{81AAAB48-ADB8-4CF9-A48F-48E7DFFB8CBF}" presName="diagram" presStyleCnt="0">
        <dgm:presLayoutVars>
          <dgm:chPref val="1"/>
          <dgm:dir/>
          <dgm:animOne val="branch"/>
          <dgm:animLvl val="lvl"/>
          <dgm:resizeHandles/>
        </dgm:presLayoutVars>
      </dgm:prSet>
      <dgm:spPr/>
      <dgm:t>
        <a:bodyPr/>
        <a:lstStyle/>
        <a:p>
          <a:endParaRPr lang="ru-RU"/>
        </a:p>
      </dgm:t>
    </dgm:pt>
    <dgm:pt modelId="{D1DC2E32-8DF2-43D8-A1C2-565A10862E29}" type="pres">
      <dgm:prSet presAssocID="{84743129-0180-48A3-81F3-376691529E17}" presName="root" presStyleCnt="0"/>
      <dgm:spPr/>
    </dgm:pt>
    <dgm:pt modelId="{6C25D269-D346-45B5-BF45-3DA19E318E47}" type="pres">
      <dgm:prSet presAssocID="{84743129-0180-48A3-81F3-376691529E17}" presName="rootComposite" presStyleCnt="0"/>
      <dgm:spPr/>
    </dgm:pt>
    <dgm:pt modelId="{99E808CB-7613-48BE-BECD-488BADFD1567}" type="pres">
      <dgm:prSet presAssocID="{84743129-0180-48A3-81F3-376691529E17}" presName="rootText" presStyleLbl="node1" presStyleIdx="0" presStyleCnt="1" custScaleX="209591"/>
      <dgm:spPr/>
    </dgm:pt>
    <dgm:pt modelId="{6BABBB52-4C11-421D-8AD4-87FA883A10F0}" type="pres">
      <dgm:prSet presAssocID="{84743129-0180-48A3-81F3-376691529E17}" presName="rootConnector" presStyleLbl="node1" presStyleIdx="0" presStyleCnt="1"/>
      <dgm:spPr/>
    </dgm:pt>
    <dgm:pt modelId="{4284D7EF-F307-417A-9EDD-FE742D17CE8F}" type="pres">
      <dgm:prSet presAssocID="{84743129-0180-48A3-81F3-376691529E17}" presName="childShape" presStyleCnt="0"/>
      <dgm:spPr/>
    </dgm:pt>
    <dgm:pt modelId="{D52621ED-9082-4687-BFBF-23C00936E81C}" type="pres">
      <dgm:prSet presAssocID="{C821FC14-E903-4784-B3AA-D2AE62311A05}" presName="Name13" presStyleLbl="parChTrans1D2" presStyleIdx="0" presStyleCnt="2"/>
      <dgm:spPr/>
    </dgm:pt>
    <dgm:pt modelId="{28AF7F01-5723-41F0-9170-A3F1FE362D72}" type="pres">
      <dgm:prSet presAssocID="{D4D21ED0-2779-436F-819C-B8B3A3FF0676}" presName="childText" presStyleLbl="bgAcc1" presStyleIdx="0" presStyleCnt="2" custScaleX="209591">
        <dgm:presLayoutVars>
          <dgm:bulletEnabled val="1"/>
        </dgm:presLayoutVars>
      </dgm:prSet>
      <dgm:spPr/>
    </dgm:pt>
    <dgm:pt modelId="{F11D9AA7-9FC2-46C5-8F27-0734EDA3A469}" type="pres">
      <dgm:prSet presAssocID="{0B44BFF5-7602-474E-8CCE-2F90BF0BC7AE}" presName="Name13" presStyleLbl="parChTrans1D2" presStyleIdx="1" presStyleCnt="2"/>
      <dgm:spPr/>
    </dgm:pt>
    <dgm:pt modelId="{FBD7952D-8B1A-40D3-AB0C-BA8ACAB35EBD}" type="pres">
      <dgm:prSet presAssocID="{D3524F33-AAB7-4F6D-B165-F6BFFD031D40}" presName="childText" presStyleLbl="bgAcc1" presStyleIdx="1" presStyleCnt="2" custScaleX="209591">
        <dgm:presLayoutVars>
          <dgm:bulletEnabled val="1"/>
        </dgm:presLayoutVars>
      </dgm:prSet>
      <dgm:spPr/>
    </dgm:pt>
  </dgm:ptLst>
  <dgm:cxnLst>
    <dgm:cxn modelId="{C045BAEE-A9A9-407A-B491-2170DF715D40}" type="presOf" srcId="{C821FC14-E903-4784-B3AA-D2AE62311A05}" destId="{D52621ED-9082-4687-BFBF-23C00936E81C}" srcOrd="0" destOrd="0" presId="urn:microsoft.com/office/officeart/2005/8/layout/hierarchy3"/>
    <dgm:cxn modelId="{9B487FCD-2EFB-4CDE-81FC-2095406AD733}" srcId="{81AAAB48-ADB8-4CF9-A48F-48E7DFFB8CBF}" destId="{84743129-0180-48A3-81F3-376691529E17}" srcOrd="0" destOrd="0" parTransId="{8398517B-5DAF-4985-8AFF-20CEA8EAEB2E}" sibTransId="{DD097D51-C809-4C39-A6EA-C26DA4691B87}"/>
    <dgm:cxn modelId="{0C8B7D69-1D88-4C9F-9469-793D4DE46788}" type="presOf" srcId="{84743129-0180-48A3-81F3-376691529E17}" destId="{6BABBB52-4C11-421D-8AD4-87FA883A10F0}" srcOrd="1" destOrd="0" presId="urn:microsoft.com/office/officeart/2005/8/layout/hierarchy3"/>
    <dgm:cxn modelId="{BF51ED2B-7529-4E6C-B662-40CAF9652920}" type="presOf" srcId="{0B44BFF5-7602-474E-8CCE-2F90BF0BC7AE}" destId="{F11D9AA7-9FC2-46C5-8F27-0734EDA3A469}" srcOrd="0" destOrd="0" presId="urn:microsoft.com/office/officeart/2005/8/layout/hierarchy3"/>
    <dgm:cxn modelId="{DC571B78-8AB1-4B6B-8EEF-05AF99FC62AD}" srcId="{D3524F33-AAB7-4F6D-B165-F6BFFD031D40}" destId="{FBFD489E-E5F2-4942-95BA-FE05F250806E}" srcOrd="1" destOrd="0" parTransId="{5225490C-C535-4605-918B-CA02E1EC0693}" sibTransId="{B23E4042-AA2E-4F8A-B1DF-6A748A7AA87F}"/>
    <dgm:cxn modelId="{9512CFA4-7F51-466D-9662-CA3EEDC4D92D}" type="presOf" srcId="{81AAAB48-ADB8-4CF9-A48F-48E7DFFB8CBF}" destId="{318691D7-8A68-4D80-ADF8-1936646D4386}" srcOrd="0" destOrd="0" presId="urn:microsoft.com/office/officeart/2005/8/layout/hierarchy3"/>
    <dgm:cxn modelId="{A6BD4CEC-7AA8-4FF1-B7A5-F5470503D3A2}" type="presOf" srcId="{D3524F33-AAB7-4F6D-B165-F6BFFD031D40}" destId="{FBD7952D-8B1A-40D3-AB0C-BA8ACAB35EBD}" srcOrd="0" destOrd="0" presId="urn:microsoft.com/office/officeart/2005/8/layout/hierarchy3"/>
    <dgm:cxn modelId="{A316793E-AC8B-4E62-B525-842D8FF983AB}" srcId="{D3524F33-AAB7-4F6D-B165-F6BFFD031D40}" destId="{19D3C593-E71F-4DCA-9E3D-32C1EB41E3F6}" srcOrd="0" destOrd="0" parTransId="{EA68B10A-D8D2-49EA-A485-85C4CB2FBD6A}" sibTransId="{50AF3BB8-968C-4829-A662-E138296E6E8E}"/>
    <dgm:cxn modelId="{298B3BFD-14FB-40F1-AF66-5F452913AD2E}" type="presOf" srcId="{19D3C593-E71F-4DCA-9E3D-32C1EB41E3F6}" destId="{FBD7952D-8B1A-40D3-AB0C-BA8ACAB35EBD}" srcOrd="0" destOrd="1" presId="urn:microsoft.com/office/officeart/2005/8/layout/hierarchy3"/>
    <dgm:cxn modelId="{E0EFDCB2-32BA-40FE-B792-C97AF3BBEC5F}" srcId="{84743129-0180-48A3-81F3-376691529E17}" destId="{D4D21ED0-2779-436F-819C-B8B3A3FF0676}" srcOrd="0" destOrd="0" parTransId="{C821FC14-E903-4784-B3AA-D2AE62311A05}" sibTransId="{EDE03F82-A215-40A5-9424-7491EF101E76}"/>
    <dgm:cxn modelId="{7AF909C1-15AA-44F5-8EE9-C23589417234}" srcId="{84743129-0180-48A3-81F3-376691529E17}" destId="{D3524F33-AAB7-4F6D-B165-F6BFFD031D40}" srcOrd="1" destOrd="0" parTransId="{0B44BFF5-7602-474E-8CCE-2F90BF0BC7AE}" sibTransId="{F19FB513-6BE1-4E7A-9371-34C0C4FC5B6E}"/>
    <dgm:cxn modelId="{74557EB9-163E-42C9-B51D-44A8FDDAD98A}" type="presOf" srcId="{84743129-0180-48A3-81F3-376691529E17}" destId="{99E808CB-7613-48BE-BECD-488BADFD1567}" srcOrd="0" destOrd="0" presId="urn:microsoft.com/office/officeart/2005/8/layout/hierarchy3"/>
    <dgm:cxn modelId="{54C4A613-FEC0-42A6-BF80-30DA23EECAE4}" type="presOf" srcId="{FBFD489E-E5F2-4942-95BA-FE05F250806E}" destId="{FBD7952D-8B1A-40D3-AB0C-BA8ACAB35EBD}" srcOrd="0" destOrd="2" presId="urn:microsoft.com/office/officeart/2005/8/layout/hierarchy3"/>
    <dgm:cxn modelId="{7E99A18F-E215-4F48-BC28-AD7FD528D395}" type="presOf" srcId="{D4D21ED0-2779-436F-819C-B8B3A3FF0676}" destId="{28AF7F01-5723-41F0-9170-A3F1FE362D72}" srcOrd="0" destOrd="0" presId="urn:microsoft.com/office/officeart/2005/8/layout/hierarchy3"/>
    <dgm:cxn modelId="{7BCA5CED-AC22-4571-A116-F6FFC199F7CC}" type="presParOf" srcId="{318691D7-8A68-4D80-ADF8-1936646D4386}" destId="{D1DC2E32-8DF2-43D8-A1C2-565A10862E29}" srcOrd="0" destOrd="0" presId="urn:microsoft.com/office/officeart/2005/8/layout/hierarchy3"/>
    <dgm:cxn modelId="{3ABD0476-B4F0-49A3-AA48-04724EC3299B}" type="presParOf" srcId="{D1DC2E32-8DF2-43D8-A1C2-565A10862E29}" destId="{6C25D269-D346-45B5-BF45-3DA19E318E47}" srcOrd="0" destOrd="0" presId="urn:microsoft.com/office/officeart/2005/8/layout/hierarchy3"/>
    <dgm:cxn modelId="{9F0A0EDF-7D9F-4524-ABFD-3C8E2BE42B43}" type="presParOf" srcId="{6C25D269-D346-45B5-BF45-3DA19E318E47}" destId="{99E808CB-7613-48BE-BECD-488BADFD1567}" srcOrd="0" destOrd="0" presId="urn:microsoft.com/office/officeart/2005/8/layout/hierarchy3"/>
    <dgm:cxn modelId="{95B2FCC5-D00C-4D8B-BD57-C778C5643D2D}" type="presParOf" srcId="{6C25D269-D346-45B5-BF45-3DA19E318E47}" destId="{6BABBB52-4C11-421D-8AD4-87FA883A10F0}" srcOrd="1" destOrd="0" presId="urn:microsoft.com/office/officeart/2005/8/layout/hierarchy3"/>
    <dgm:cxn modelId="{61B4DCDE-1F51-453A-80B9-8DB567AC533E}" type="presParOf" srcId="{D1DC2E32-8DF2-43D8-A1C2-565A10862E29}" destId="{4284D7EF-F307-417A-9EDD-FE742D17CE8F}" srcOrd="1" destOrd="0" presId="urn:microsoft.com/office/officeart/2005/8/layout/hierarchy3"/>
    <dgm:cxn modelId="{65812AE7-C6D0-4F36-B055-D80371000BB0}" type="presParOf" srcId="{4284D7EF-F307-417A-9EDD-FE742D17CE8F}" destId="{D52621ED-9082-4687-BFBF-23C00936E81C}" srcOrd="0" destOrd="0" presId="urn:microsoft.com/office/officeart/2005/8/layout/hierarchy3"/>
    <dgm:cxn modelId="{8C9A95B3-6615-4009-ABC1-9F411A14B0D7}" type="presParOf" srcId="{4284D7EF-F307-417A-9EDD-FE742D17CE8F}" destId="{28AF7F01-5723-41F0-9170-A3F1FE362D72}" srcOrd="1" destOrd="0" presId="urn:microsoft.com/office/officeart/2005/8/layout/hierarchy3"/>
    <dgm:cxn modelId="{3A914BF9-E74B-425F-BCD2-E5CF327DF203}" type="presParOf" srcId="{4284D7EF-F307-417A-9EDD-FE742D17CE8F}" destId="{F11D9AA7-9FC2-46C5-8F27-0734EDA3A469}" srcOrd="2" destOrd="0" presId="urn:microsoft.com/office/officeart/2005/8/layout/hierarchy3"/>
    <dgm:cxn modelId="{F43B5C89-FC8A-4C7F-AECF-7A18F15365E8}" type="presParOf" srcId="{4284D7EF-F307-417A-9EDD-FE742D17CE8F}" destId="{FBD7952D-8B1A-40D3-AB0C-BA8ACAB35EBD}"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691876E-2C4B-4EDF-8624-0A433B5B5FA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FFAF668E-9883-4E93-B2C5-98388832DA53}">
      <dgm:prSet/>
      <dgm:spPr/>
      <dgm:t>
        <a:bodyPr/>
        <a:lstStyle/>
        <a:p>
          <a:r>
            <a:rPr lang="uz-Cyrl-UZ" b="1" smtClean="0"/>
            <a:t>Agarda tadbirkorlik sub’ekti hisobot davri oxirida biologik aktivlarni ularning jamg‘arilgan eskirishi va jamg‘arilgan qadrsizlanish bo‘yicha zararlar chegirib tashlangandagi tannarxida (30-bandga qarang) baholasa, tadbirkorlik sub’ekti ushbu biologik aktivlar bo‘yicha quyidagilarni ochib berishi lozim: </a:t>
          </a:r>
          <a:endParaRPr lang="ru-RU"/>
        </a:p>
      </dgm:t>
    </dgm:pt>
    <dgm:pt modelId="{5E871DAD-FBA9-4800-8CB9-518B8FB9B82E}" type="parTrans" cxnId="{5E6C3A0A-6D85-4F8F-9F96-96869E08C3A9}">
      <dgm:prSet/>
      <dgm:spPr/>
      <dgm:t>
        <a:bodyPr/>
        <a:lstStyle/>
        <a:p>
          <a:endParaRPr lang="ru-RU"/>
        </a:p>
      </dgm:t>
    </dgm:pt>
    <dgm:pt modelId="{697AF961-49E6-4C21-A7A7-B9E08BBF603C}" type="sibTrans" cxnId="{5E6C3A0A-6D85-4F8F-9F96-96869E08C3A9}">
      <dgm:prSet/>
      <dgm:spPr/>
      <dgm:t>
        <a:bodyPr/>
        <a:lstStyle/>
        <a:p>
          <a:endParaRPr lang="ru-RU"/>
        </a:p>
      </dgm:t>
    </dgm:pt>
    <dgm:pt modelId="{BA007A6A-B4A4-414F-9DFF-4A074AAFF6A6}">
      <dgm:prSet/>
      <dgm:spPr/>
      <dgm:t>
        <a:bodyPr/>
        <a:lstStyle/>
        <a:p>
          <a:r>
            <a:rPr lang="uz-Cyrl-UZ" b="1" smtClean="0"/>
            <a:t>(a)</a:t>
          </a:r>
          <a:r>
            <a:rPr lang="uz-Cyrl-UZ" smtClean="0"/>
            <a:t>	</a:t>
          </a:r>
          <a:r>
            <a:rPr lang="uz-Cyrl-UZ" b="1" smtClean="0"/>
            <a:t>biologik aktivlarning tavsifi;</a:t>
          </a:r>
          <a:endParaRPr lang="ru-RU"/>
        </a:p>
      </dgm:t>
    </dgm:pt>
    <dgm:pt modelId="{2E2B9638-814D-4F7C-9701-B722D884C6CC}" type="parTrans" cxnId="{EE739EF5-07A2-49AF-9130-AB7040C7AC92}">
      <dgm:prSet/>
      <dgm:spPr/>
      <dgm:t>
        <a:bodyPr/>
        <a:lstStyle/>
        <a:p>
          <a:endParaRPr lang="ru-RU"/>
        </a:p>
      </dgm:t>
    </dgm:pt>
    <dgm:pt modelId="{83F90FDB-1672-45CA-B0A7-B5A4E7C01CBF}" type="sibTrans" cxnId="{EE739EF5-07A2-49AF-9130-AB7040C7AC92}">
      <dgm:prSet/>
      <dgm:spPr/>
      <dgm:t>
        <a:bodyPr/>
        <a:lstStyle/>
        <a:p>
          <a:endParaRPr lang="ru-RU"/>
        </a:p>
      </dgm:t>
    </dgm:pt>
    <dgm:pt modelId="{621A29C8-B278-4D7C-AFD0-D3B38BB9B10D}">
      <dgm:prSet/>
      <dgm:spPr/>
      <dgm:t>
        <a:bodyPr/>
        <a:lstStyle/>
        <a:p>
          <a:r>
            <a:rPr lang="uz-Cyrl-UZ" b="1" smtClean="0"/>
            <a:t>(b)</a:t>
          </a:r>
          <a:r>
            <a:rPr lang="uz-Cyrl-UZ" smtClean="0"/>
            <a:t>	</a:t>
          </a:r>
          <a:r>
            <a:rPr lang="uz-Cyrl-UZ" b="1" smtClean="0"/>
            <a:t>nima uchun haqqoniy qiymat ishonchli baholanmasligini tushuntirish;</a:t>
          </a:r>
          <a:endParaRPr lang="ru-RU"/>
        </a:p>
      </dgm:t>
    </dgm:pt>
    <dgm:pt modelId="{78B625C8-A971-4F66-942C-FCEA2E7B4DBC}" type="parTrans" cxnId="{D76E2796-E15D-4DF3-9512-DC27C1F23CB5}">
      <dgm:prSet/>
      <dgm:spPr/>
      <dgm:t>
        <a:bodyPr/>
        <a:lstStyle/>
        <a:p>
          <a:endParaRPr lang="ru-RU"/>
        </a:p>
      </dgm:t>
    </dgm:pt>
    <dgm:pt modelId="{007FD28F-83DA-4071-B193-E8039ED681DA}" type="sibTrans" cxnId="{D76E2796-E15D-4DF3-9512-DC27C1F23CB5}">
      <dgm:prSet/>
      <dgm:spPr/>
      <dgm:t>
        <a:bodyPr/>
        <a:lstStyle/>
        <a:p>
          <a:endParaRPr lang="ru-RU"/>
        </a:p>
      </dgm:t>
    </dgm:pt>
    <dgm:pt modelId="{A130E8B0-D774-4AFA-9753-C06FE2FCEE7A}">
      <dgm:prSet/>
      <dgm:spPr/>
      <dgm:t>
        <a:bodyPr/>
        <a:lstStyle/>
        <a:p>
          <a:r>
            <a:rPr lang="uz-Cyrl-UZ" b="1" smtClean="0"/>
            <a:t>(v)</a:t>
          </a:r>
          <a:r>
            <a:rPr lang="uz-Cyrl-UZ" smtClean="0"/>
            <a:t>	</a:t>
          </a:r>
          <a:r>
            <a:rPr lang="uz-Cyrl-UZ" b="1" smtClean="0"/>
            <a:t>agar mumkin bo‘lsa, haqqoniy qiymat yuqori ehtimol bilan mavjud bo‘ladigan baholar kengligini;</a:t>
          </a:r>
          <a:endParaRPr lang="ru-RU"/>
        </a:p>
      </dgm:t>
    </dgm:pt>
    <dgm:pt modelId="{BD48451F-2F75-40ED-A634-68E4323D86BE}" type="parTrans" cxnId="{B8CD7373-F18E-4209-951F-044DF8F4B135}">
      <dgm:prSet/>
      <dgm:spPr/>
      <dgm:t>
        <a:bodyPr/>
        <a:lstStyle/>
        <a:p>
          <a:endParaRPr lang="ru-RU"/>
        </a:p>
      </dgm:t>
    </dgm:pt>
    <dgm:pt modelId="{20D0079E-6B3E-4769-AE1F-E641777333A6}" type="sibTrans" cxnId="{B8CD7373-F18E-4209-951F-044DF8F4B135}">
      <dgm:prSet/>
      <dgm:spPr/>
      <dgm:t>
        <a:bodyPr/>
        <a:lstStyle/>
        <a:p>
          <a:endParaRPr lang="ru-RU"/>
        </a:p>
      </dgm:t>
    </dgm:pt>
    <dgm:pt modelId="{598D4AA1-A4A5-4CC7-B0E6-44D5B51102BB}">
      <dgm:prSet/>
      <dgm:spPr/>
      <dgm:t>
        <a:bodyPr/>
        <a:lstStyle/>
        <a:p>
          <a:r>
            <a:rPr lang="en-US" b="1" smtClean="0"/>
            <a:t>(</a:t>
          </a:r>
          <a:r>
            <a:rPr lang="uz-Cyrl-UZ" b="1" smtClean="0"/>
            <a:t>g</a:t>
          </a:r>
          <a:r>
            <a:rPr lang="en-US" b="1" smtClean="0"/>
            <a:t>)</a:t>
          </a:r>
          <a:r>
            <a:rPr lang="en-US" smtClean="0"/>
            <a:t>	</a:t>
          </a:r>
          <a:r>
            <a:rPr lang="uz-Cyrl-UZ" b="1" smtClean="0"/>
            <a:t>foydalanilgan eskirishni hisoblash usuli</a:t>
          </a:r>
          <a:r>
            <a:rPr lang="en-US" b="1" smtClean="0"/>
            <a:t>;</a:t>
          </a:r>
          <a:endParaRPr lang="ru-RU"/>
        </a:p>
      </dgm:t>
    </dgm:pt>
    <dgm:pt modelId="{2E1A45E1-74A0-40EA-9857-6CB7B8C3EFB7}" type="parTrans" cxnId="{DAAF83E9-F3F3-4BDA-BA4D-6DBC2FB67E5B}">
      <dgm:prSet/>
      <dgm:spPr/>
      <dgm:t>
        <a:bodyPr/>
        <a:lstStyle/>
        <a:p>
          <a:endParaRPr lang="ru-RU"/>
        </a:p>
      </dgm:t>
    </dgm:pt>
    <dgm:pt modelId="{DF1F2635-8D83-4645-B879-37460C4E80D8}" type="sibTrans" cxnId="{DAAF83E9-F3F3-4BDA-BA4D-6DBC2FB67E5B}">
      <dgm:prSet/>
      <dgm:spPr/>
      <dgm:t>
        <a:bodyPr/>
        <a:lstStyle/>
        <a:p>
          <a:endParaRPr lang="ru-RU"/>
        </a:p>
      </dgm:t>
    </dgm:pt>
    <dgm:pt modelId="{E0A63DA6-EE02-40FE-B3CE-79CA8364DDA7}">
      <dgm:prSet/>
      <dgm:spPr/>
      <dgm:t>
        <a:bodyPr/>
        <a:lstStyle/>
        <a:p>
          <a:r>
            <a:rPr lang="en-US" b="1" smtClean="0"/>
            <a:t>(</a:t>
          </a:r>
          <a:r>
            <a:rPr lang="uz-Cyrl-UZ" b="1" smtClean="0"/>
            <a:t>d</a:t>
          </a:r>
          <a:r>
            <a:rPr lang="en-US" b="1" smtClean="0"/>
            <a:t>)</a:t>
          </a:r>
          <a:r>
            <a:rPr lang="en-US" smtClean="0"/>
            <a:t>	</a:t>
          </a:r>
          <a:r>
            <a:rPr lang="uz-Cyrl-UZ" b="1" smtClean="0"/>
            <a:t>foydalanish davri yoki foydalanilgan eskirish me’yorlari; va</a:t>
          </a:r>
          <a:endParaRPr lang="ru-RU"/>
        </a:p>
      </dgm:t>
    </dgm:pt>
    <dgm:pt modelId="{882755C8-7D4F-4201-BCAD-C1ACDE29F2E2}" type="parTrans" cxnId="{BEF014A3-1E9D-4C39-B3BE-13C8BC57A1B6}">
      <dgm:prSet/>
      <dgm:spPr/>
      <dgm:t>
        <a:bodyPr/>
        <a:lstStyle/>
        <a:p>
          <a:endParaRPr lang="ru-RU"/>
        </a:p>
      </dgm:t>
    </dgm:pt>
    <dgm:pt modelId="{026BD976-48CE-414A-859D-2661696D25BE}" type="sibTrans" cxnId="{BEF014A3-1E9D-4C39-B3BE-13C8BC57A1B6}">
      <dgm:prSet/>
      <dgm:spPr/>
      <dgm:t>
        <a:bodyPr/>
        <a:lstStyle/>
        <a:p>
          <a:endParaRPr lang="ru-RU"/>
        </a:p>
      </dgm:t>
    </dgm:pt>
    <dgm:pt modelId="{C1B35786-A79B-42EE-A4F7-FC0774D32B30}">
      <dgm:prSet/>
      <dgm:spPr/>
      <dgm:t>
        <a:bodyPr/>
        <a:lstStyle/>
        <a:p>
          <a:r>
            <a:rPr lang="en-US" b="1" smtClean="0"/>
            <a:t>(</a:t>
          </a:r>
          <a:r>
            <a:rPr lang="uz-Cyrl-UZ" b="1" smtClean="0"/>
            <a:t>e</a:t>
          </a:r>
          <a:r>
            <a:rPr lang="en-US" b="1" smtClean="0"/>
            <a:t>)</a:t>
          </a:r>
          <a:r>
            <a:rPr lang="en-US" smtClean="0"/>
            <a:t>	</a:t>
          </a:r>
          <a:r>
            <a:rPr lang="uz-Cyrl-UZ" b="1" smtClean="0"/>
            <a:t>hisobot davri boshi va oxirida jami balans qiymati va jamg‘arilgan eskirish summasi (jamharilgan qadrsizlanishdan zararlar bilan birga)</a:t>
          </a:r>
          <a:r>
            <a:rPr lang="en-US" b="1" smtClean="0"/>
            <a:t>.</a:t>
          </a:r>
          <a:endParaRPr lang="ru-RU"/>
        </a:p>
      </dgm:t>
    </dgm:pt>
    <dgm:pt modelId="{302A6D26-AF89-4B45-AECF-17976526467E}" type="parTrans" cxnId="{16B3C281-328D-4A4B-BCBA-CC4C9E28708F}">
      <dgm:prSet/>
      <dgm:spPr/>
      <dgm:t>
        <a:bodyPr/>
        <a:lstStyle/>
        <a:p>
          <a:endParaRPr lang="ru-RU"/>
        </a:p>
      </dgm:t>
    </dgm:pt>
    <dgm:pt modelId="{F7DD0308-BF34-4928-86C9-E3DCF53101E9}" type="sibTrans" cxnId="{16B3C281-328D-4A4B-BCBA-CC4C9E28708F}">
      <dgm:prSet/>
      <dgm:spPr/>
      <dgm:t>
        <a:bodyPr/>
        <a:lstStyle/>
        <a:p>
          <a:endParaRPr lang="ru-RU"/>
        </a:p>
      </dgm:t>
    </dgm:pt>
    <dgm:pt modelId="{E90129E5-0761-4016-AC9C-BB859AFE28A0}" type="pres">
      <dgm:prSet presAssocID="{E691876E-2C4B-4EDF-8624-0A433B5B5FAE}" presName="Name0" presStyleCnt="0">
        <dgm:presLayoutVars>
          <dgm:chMax val="7"/>
          <dgm:dir/>
          <dgm:animLvl val="lvl"/>
          <dgm:resizeHandles val="exact"/>
        </dgm:presLayoutVars>
      </dgm:prSet>
      <dgm:spPr/>
      <dgm:t>
        <a:bodyPr/>
        <a:lstStyle/>
        <a:p>
          <a:endParaRPr lang="ru-RU"/>
        </a:p>
      </dgm:t>
    </dgm:pt>
    <dgm:pt modelId="{54E08244-D78C-486D-89C4-2EDB8F084534}" type="pres">
      <dgm:prSet presAssocID="{FFAF668E-9883-4E93-B2C5-98388832DA53}" presName="circle1" presStyleLbl="node1" presStyleIdx="0" presStyleCnt="1"/>
      <dgm:spPr/>
    </dgm:pt>
    <dgm:pt modelId="{55D6CF08-D15F-4017-84DF-8883C2322A9A}" type="pres">
      <dgm:prSet presAssocID="{FFAF668E-9883-4E93-B2C5-98388832DA53}" presName="space" presStyleCnt="0"/>
      <dgm:spPr/>
    </dgm:pt>
    <dgm:pt modelId="{E1797D32-0EA7-494E-8F5E-A4EE5FD65079}" type="pres">
      <dgm:prSet presAssocID="{FFAF668E-9883-4E93-B2C5-98388832DA53}" presName="rect1" presStyleLbl="alignAcc1" presStyleIdx="0" presStyleCnt="1"/>
      <dgm:spPr/>
    </dgm:pt>
    <dgm:pt modelId="{E243B557-B61C-4A57-8FD6-9D745AC14863}" type="pres">
      <dgm:prSet presAssocID="{FFAF668E-9883-4E93-B2C5-98388832DA53}" presName="rect1ParTx" presStyleLbl="alignAcc1" presStyleIdx="0" presStyleCnt="1">
        <dgm:presLayoutVars>
          <dgm:chMax val="1"/>
          <dgm:bulletEnabled val="1"/>
        </dgm:presLayoutVars>
      </dgm:prSet>
      <dgm:spPr/>
    </dgm:pt>
    <dgm:pt modelId="{BF6300CB-6408-4DB8-8D0F-B674402C25EE}" type="pres">
      <dgm:prSet presAssocID="{FFAF668E-9883-4E93-B2C5-98388832DA53}" presName="rect1ChTx" presStyleLbl="alignAcc1" presStyleIdx="0" presStyleCnt="1">
        <dgm:presLayoutVars>
          <dgm:bulletEnabled val="1"/>
        </dgm:presLayoutVars>
      </dgm:prSet>
      <dgm:spPr/>
    </dgm:pt>
  </dgm:ptLst>
  <dgm:cxnLst>
    <dgm:cxn modelId="{C4FA7137-A99D-4BA8-A0A6-E36AE02D136B}" type="presOf" srcId="{E691876E-2C4B-4EDF-8624-0A433B5B5FAE}" destId="{E90129E5-0761-4016-AC9C-BB859AFE28A0}" srcOrd="0" destOrd="0" presId="urn:microsoft.com/office/officeart/2005/8/layout/target3"/>
    <dgm:cxn modelId="{D76E2796-E15D-4DF3-9512-DC27C1F23CB5}" srcId="{FFAF668E-9883-4E93-B2C5-98388832DA53}" destId="{621A29C8-B278-4D7C-AFD0-D3B38BB9B10D}" srcOrd="1" destOrd="0" parTransId="{78B625C8-A971-4F66-942C-FCEA2E7B4DBC}" sibTransId="{007FD28F-83DA-4071-B193-E8039ED681DA}"/>
    <dgm:cxn modelId="{BEF014A3-1E9D-4C39-B3BE-13C8BC57A1B6}" srcId="{FFAF668E-9883-4E93-B2C5-98388832DA53}" destId="{E0A63DA6-EE02-40FE-B3CE-79CA8364DDA7}" srcOrd="4" destOrd="0" parTransId="{882755C8-7D4F-4201-BCAD-C1ACDE29F2E2}" sibTransId="{026BD976-48CE-414A-859D-2661696D25BE}"/>
    <dgm:cxn modelId="{B8CD7373-F18E-4209-951F-044DF8F4B135}" srcId="{FFAF668E-9883-4E93-B2C5-98388832DA53}" destId="{A130E8B0-D774-4AFA-9753-C06FE2FCEE7A}" srcOrd="2" destOrd="0" parTransId="{BD48451F-2F75-40ED-A634-68E4323D86BE}" sibTransId="{20D0079E-6B3E-4769-AE1F-E641777333A6}"/>
    <dgm:cxn modelId="{DAAF83E9-F3F3-4BDA-BA4D-6DBC2FB67E5B}" srcId="{FFAF668E-9883-4E93-B2C5-98388832DA53}" destId="{598D4AA1-A4A5-4CC7-B0E6-44D5B51102BB}" srcOrd="3" destOrd="0" parTransId="{2E1A45E1-74A0-40EA-9857-6CB7B8C3EFB7}" sibTransId="{DF1F2635-8D83-4645-B879-37460C4E80D8}"/>
    <dgm:cxn modelId="{41C659C9-BCBB-4F67-8742-FE7934E5039F}" type="presOf" srcId="{E0A63DA6-EE02-40FE-B3CE-79CA8364DDA7}" destId="{BF6300CB-6408-4DB8-8D0F-B674402C25EE}" srcOrd="0" destOrd="4" presId="urn:microsoft.com/office/officeart/2005/8/layout/target3"/>
    <dgm:cxn modelId="{757838C8-E7CB-4210-AB1D-1B8403D25538}" type="presOf" srcId="{FFAF668E-9883-4E93-B2C5-98388832DA53}" destId="{E1797D32-0EA7-494E-8F5E-A4EE5FD65079}" srcOrd="0" destOrd="0" presId="urn:microsoft.com/office/officeart/2005/8/layout/target3"/>
    <dgm:cxn modelId="{3256E2DB-5F45-420A-A2E8-B2A6B943AB09}" type="presOf" srcId="{598D4AA1-A4A5-4CC7-B0E6-44D5B51102BB}" destId="{BF6300CB-6408-4DB8-8D0F-B674402C25EE}" srcOrd="0" destOrd="3" presId="urn:microsoft.com/office/officeart/2005/8/layout/target3"/>
    <dgm:cxn modelId="{16B3C281-328D-4A4B-BCBA-CC4C9E28708F}" srcId="{FFAF668E-9883-4E93-B2C5-98388832DA53}" destId="{C1B35786-A79B-42EE-A4F7-FC0774D32B30}" srcOrd="5" destOrd="0" parTransId="{302A6D26-AF89-4B45-AECF-17976526467E}" sibTransId="{F7DD0308-BF34-4928-86C9-E3DCF53101E9}"/>
    <dgm:cxn modelId="{5E6C3A0A-6D85-4F8F-9F96-96869E08C3A9}" srcId="{E691876E-2C4B-4EDF-8624-0A433B5B5FAE}" destId="{FFAF668E-9883-4E93-B2C5-98388832DA53}" srcOrd="0" destOrd="0" parTransId="{5E871DAD-FBA9-4800-8CB9-518B8FB9B82E}" sibTransId="{697AF961-49E6-4C21-A7A7-B9E08BBF603C}"/>
    <dgm:cxn modelId="{B174FE36-1F58-43C2-9E17-155013147E81}" type="presOf" srcId="{A130E8B0-D774-4AFA-9753-C06FE2FCEE7A}" destId="{BF6300CB-6408-4DB8-8D0F-B674402C25EE}" srcOrd="0" destOrd="2" presId="urn:microsoft.com/office/officeart/2005/8/layout/target3"/>
    <dgm:cxn modelId="{5E36607B-F570-4C5C-AEA6-A3511523D683}" type="presOf" srcId="{FFAF668E-9883-4E93-B2C5-98388832DA53}" destId="{E243B557-B61C-4A57-8FD6-9D745AC14863}" srcOrd="1" destOrd="0" presId="urn:microsoft.com/office/officeart/2005/8/layout/target3"/>
    <dgm:cxn modelId="{D3B62DBC-B514-4792-AFD0-B58640C5037A}" type="presOf" srcId="{C1B35786-A79B-42EE-A4F7-FC0774D32B30}" destId="{BF6300CB-6408-4DB8-8D0F-B674402C25EE}" srcOrd="0" destOrd="5" presId="urn:microsoft.com/office/officeart/2005/8/layout/target3"/>
    <dgm:cxn modelId="{14EDA279-581F-4B99-8AFA-6F3A7972432A}" type="presOf" srcId="{BA007A6A-B4A4-414F-9DFF-4A074AAFF6A6}" destId="{BF6300CB-6408-4DB8-8D0F-B674402C25EE}" srcOrd="0" destOrd="0" presId="urn:microsoft.com/office/officeart/2005/8/layout/target3"/>
    <dgm:cxn modelId="{EE739EF5-07A2-49AF-9130-AB7040C7AC92}" srcId="{FFAF668E-9883-4E93-B2C5-98388832DA53}" destId="{BA007A6A-B4A4-414F-9DFF-4A074AAFF6A6}" srcOrd="0" destOrd="0" parTransId="{2E2B9638-814D-4F7C-9701-B722D884C6CC}" sibTransId="{83F90FDB-1672-45CA-B0A7-B5A4E7C01CBF}"/>
    <dgm:cxn modelId="{90BEF1DF-9920-4044-AEF4-3C29D2288EB1}" type="presOf" srcId="{621A29C8-B278-4D7C-AFD0-D3B38BB9B10D}" destId="{BF6300CB-6408-4DB8-8D0F-B674402C25EE}" srcOrd="0" destOrd="1" presId="urn:microsoft.com/office/officeart/2005/8/layout/target3"/>
    <dgm:cxn modelId="{DB1124BF-2A48-4F49-A7BC-840B003A9E24}" type="presParOf" srcId="{E90129E5-0761-4016-AC9C-BB859AFE28A0}" destId="{54E08244-D78C-486D-89C4-2EDB8F084534}" srcOrd="0" destOrd="0" presId="urn:microsoft.com/office/officeart/2005/8/layout/target3"/>
    <dgm:cxn modelId="{368333B9-67F0-4210-B865-E6282D6A3E70}" type="presParOf" srcId="{E90129E5-0761-4016-AC9C-BB859AFE28A0}" destId="{55D6CF08-D15F-4017-84DF-8883C2322A9A}" srcOrd="1" destOrd="0" presId="urn:microsoft.com/office/officeart/2005/8/layout/target3"/>
    <dgm:cxn modelId="{3DEEFE83-9EC7-457C-AB70-73859B445FE6}" type="presParOf" srcId="{E90129E5-0761-4016-AC9C-BB859AFE28A0}" destId="{E1797D32-0EA7-494E-8F5E-A4EE5FD65079}" srcOrd="2" destOrd="0" presId="urn:microsoft.com/office/officeart/2005/8/layout/target3"/>
    <dgm:cxn modelId="{BB2D3F9B-FD74-414E-933D-705FE959D72E}" type="presParOf" srcId="{E90129E5-0761-4016-AC9C-BB859AFE28A0}" destId="{E243B557-B61C-4A57-8FD6-9D745AC14863}" srcOrd="3" destOrd="0" presId="urn:microsoft.com/office/officeart/2005/8/layout/target3"/>
    <dgm:cxn modelId="{12EFDDD1-CCC3-4AB8-8144-007C8AF4FE6B}" type="presParOf" srcId="{E90129E5-0761-4016-AC9C-BB859AFE28A0}" destId="{BF6300CB-6408-4DB8-8D0F-B674402C25EE}"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B765D56-BB66-4B65-A1F2-31EE7BE9F043}"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ru-RU"/>
        </a:p>
      </dgm:t>
    </dgm:pt>
    <dgm:pt modelId="{223736A9-CDB0-4BCB-A194-946AF1FF34D4}">
      <dgm:prSet/>
      <dgm:spPr/>
      <dgm:t>
        <a:bodyPr/>
        <a:lstStyle/>
        <a:p>
          <a:r>
            <a:rPr lang="uz-Cyrl-UZ" b="1" dirty="0" smtClean="0"/>
            <a:t>solishitirmada ushbu biologik aktivlarga tegishli foyda yoki zararga kiritilgan quyidagi qiymatlar ham qamrab olinishi lozim: </a:t>
          </a:r>
          <a:endParaRPr lang="ru-RU" dirty="0"/>
        </a:p>
      </dgm:t>
    </dgm:pt>
    <dgm:pt modelId="{E7330296-3A51-44B4-9300-C7B6BD451EEC}" type="parTrans" cxnId="{87BF1589-4F20-43AF-B868-651E892976CF}">
      <dgm:prSet/>
      <dgm:spPr/>
      <dgm:t>
        <a:bodyPr/>
        <a:lstStyle/>
        <a:p>
          <a:endParaRPr lang="ru-RU"/>
        </a:p>
      </dgm:t>
    </dgm:pt>
    <dgm:pt modelId="{7A949BAF-FE28-4BE8-A076-BBB9A426382E}" type="sibTrans" cxnId="{87BF1589-4F20-43AF-B868-651E892976CF}">
      <dgm:prSet/>
      <dgm:spPr/>
      <dgm:t>
        <a:bodyPr/>
        <a:lstStyle/>
        <a:p>
          <a:endParaRPr lang="ru-RU"/>
        </a:p>
      </dgm:t>
    </dgm:pt>
    <dgm:pt modelId="{F7EB9460-15A9-4D44-A55F-90D6A6819C16}">
      <dgm:prSet custT="1"/>
      <dgm:spPr/>
      <dgm:t>
        <a:bodyPr/>
        <a:lstStyle/>
        <a:p>
          <a:r>
            <a:rPr lang="uz-Cyrl-UZ" sz="2400" b="1" smtClean="0"/>
            <a:t>(a)</a:t>
          </a:r>
          <a:r>
            <a:rPr lang="uz-Cyrl-UZ" sz="2400" smtClean="0"/>
            <a:t>	</a:t>
          </a:r>
          <a:r>
            <a:rPr lang="uz-Cyrl-UZ" sz="2400" b="1" smtClean="0"/>
            <a:t>qadrsizlanish bo‘yicha zararlar;</a:t>
          </a:r>
          <a:endParaRPr lang="ru-RU" sz="2400"/>
        </a:p>
      </dgm:t>
    </dgm:pt>
    <dgm:pt modelId="{89731F8F-2326-4CD3-A196-3ED54AE21124}" type="parTrans" cxnId="{7EB33B7A-3E59-4C95-96EC-D250B0A56D2A}">
      <dgm:prSet/>
      <dgm:spPr/>
      <dgm:t>
        <a:bodyPr/>
        <a:lstStyle/>
        <a:p>
          <a:endParaRPr lang="ru-RU"/>
        </a:p>
      </dgm:t>
    </dgm:pt>
    <dgm:pt modelId="{74692571-3BA2-45E3-9F78-7072AC9E5A45}" type="sibTrans" cxnId="{7EB33B7A-3E59-4C95-96EC-D250B0A56D2A}">
      <dgm:prSet/>
      <dgm:spPr/>
      <dgm:t>
        <a:bodyPr/>
        <a:lstStyle/>
        <a:p>
          <a:endParaRPr lang="ru-RU"/>
        </a:p>
      </dgm:t>
    </dgm:pt>
    <dgm:pt modelId="{2310BB7B-67B2-4C5E-AFCD-A4B4F8E3A219}">
      <dgm:prSet custT="1"/>
      <dgm:spPr/>
      <dgm:t>
        <a:bodyPr/>
        <a:lstStyle/>
        <a:p>
          <a:r>
            <a:rPr lang="uz-Cyrl-UZ" sz="2400" b="1" dirty="0" smtClean="0"/>
            <a:t>(b)</a:t>
          </a:r>
          <a:r>
            <a:rPr lang="uz-Cyrl-UZ" sz="2400" dirty="0" smtClean="0"/>
            <a:t>	</a:t>
          </a:r>
          <a:r>
            <a:rPr lang="uz-Cyrl-UZ" sz="2400" b="1" dirty="0" smtClean="0"/>
            <a:t>qadrsizlanish bo‘yicha zararlarning qayta tiklanishi; va</a:t>
          </a:r>
          <a:endParaRPr lang="ru-RU" sz="2400" dirty="0"/>
        </a:p>
      </dgm:t>
    </dgm:pt>
    <dgm:pt modelId="{46941B84-C2E5-4277-AFAB-B02844C21611}" type="parTrans" cxnId="{1FBA89FF-9D60-4BDD-BB79-EB8061D3A166}">
      <dgm:prSet/>
      <dgm:spPr/>
      <dgm:t>
        <a:bodyPr/>
        <a:lstStyle/>
        <a:p>
          <a:endParaRPr lang="ru-RU"/>
        </a:p>
      </dgm:t>
    </dgm:pt>
    <dgm:pt modelId="{2F2F86A3-D1E3-40B7-9A72-C61FDAAD2323}" type="sibTrans" cxnId="{1FBA89FF-9D60-4BDD-BB79-EB8061D3A166}">
      <dgm:prSet/>
      <dgm:spPr/>
      <dgm:t>
        <a:bodyPr/>
        <a:lstStyle/>
        <a:p>
          <a:endParaRPr lang="ru-RU"/>
        </a:p>
      </dgm:t>
    </dgm:pt>
    <dgm:pt modelId="{1D43275A-7659-4AA5-851C-26D3E1320F40}">
      <dgm:prSet custT="1"/>
      <dgm:spPr/>
      <dgm:t>
        <a:bodyPr/>
        <a:lstStyle/>
        <a:p>
          <a:r>
            <a:rPr lang="uz-Cyrl-UZ" sz="2400" b="1" dirty="0" smtClean="0"/>
            <a:t>(v)</a:t>
          </a:r>
          <a:r>
            <a:rPr lang="uz-Cyrl-UZ" sz="2400" dirty="0" smtClean="0"/>
            <a:t>	</a:t>
          </a:r>
          <a:r>
            <a:rPr lang="uz-Cyrl-UZ" sz="2400" b="1" dirty="0" smtClean="0"/>
            <a:t>eskirish.</a:t>
          </a:r>
          <a:endParaRPr lang="ru-RU" sz="2400" dirty="0"/>
        </a:p>
      </dgm:t>
    </dgm:pt>
    <dgm:pt modelId="{BEDC1B54-AED9-4D99-BB4C-797E55E77858}" type="parTrans" cxnId="{64F2EC77-AACB-4BC2-9F55-71BDE93CB2E6}">
      <dgm:prSet/>
      <dgm:spPr/>
      <dgm:t>
        <a:bodyPr/>
        <a:lstStyle/>
        <a:p>
          <a:endParaRPr lang="ru-RU"/>
        </a:p>
      </dgm:t>
    </dgm:pt>
    <dgm:pt modelId="{779A6C38-C729-46D7-9454-AF89B7E94CB0}" type="sibTrans" cxnId="{64F2EC77-AACB-4BC2-9F55-71BDE93CB2E6}">
      <dgm:prSet/>
      <dgm:spPr/>
      <dgm:t>
        <a:bodyPr/>
        <a:lstStyle/>
        <a:p>
          <a:endParaRPr lang="ru-RU"/>
        </a:p>
      </dgm:t>
    </dgm:pt>
    <dgm:pt modelId="{B87A0AA3-A27E-4311-9598-2201149EFAD2}" type="pres">
      <dgm:prSet presAssocID="{6B765D56-BB66-4B65-A1F2-31EE7BE9F043}" presName="linearFlow" presStyleCnt="0">
        <dgm:presLayoutVars>
          <dgm:dir/>
          <dgm:animLvl val="lvl"/>
          <dgm:resizeHandles val="exact"/>
        </dgm:presLayoutVars>
      </dgm:prSet>
      <dgm:spPr/>
      <dgm:t>
        <a:bodyPr/>
        <a:lstStyle/>
        <a:p>
          <a:endParaRPr lang="ru-RU"/>
        </a:p>
      </dgm:t>
    </dgm:pt>
    <dgm:pt modelId="{5695343C-8F83-436D-8395-EBDCB72615C4}" type="pres">
      <dgm:prSet presAssocID="{223736A9-CDB0-4BCB-A194-946AF1FF34D4}" presName="composite" presStyleCnt="0"/>
      <dgm:spPr/>
    </dgm:pt>
    <dgm:pt modelId="{587E7273-03EC-4968-8F8E-6C555FFDE506}" type="pres">
      <dgm:prSet presAssocID="{223736A9-CDB0-4BCB-A194-946AF1FF34D4}" presName="parentText" presStyleLbl="alignNode1" presStyleIdx="0" presStyleCnt="1">
        <dgm:presLayoutVars>
          <dgm:chMax val="1"/>
          <dgm:bulletEnabled val="1"/>
        </dgm:presLayoutVars>
      </dgm:prSet>
      <dgm:spPr/>
      <dgm:t>
        <a:bodyPr/>
        <a:lstStyle/>
        <a:p>
          <a:endParaRPr lang="ru-RU"/>
        </a:p>
      </dgm:t>
    </dgm:pt>
    <dgm:pt modelId="{DCFAACF9-54D0-4392-B3D9-D5B4B99F0950}" type="pres">
      <dgm:prSet presAssocID="{223736A9-CDB0-4BCB-A194-946AF1FF34D4}" presName="descendantText" presStyleLbl="alignAcc1" presStyleIdx="0" presStyleCnt="1">
        <dgm:presLayoutVars>
          <dgm:bulletEnabled val="1"/>
        </dgm:presLayoutVars>
      </dgm:prSet>
      <dgm:spPr/>
    </dgm:pt>
  </dgm:ptLst>
  <dgm:cxnLst>
    <dgm:cxn modelId="{64F2EC77-AACB-4BC2-9F55-71BDE93CB2E6}" srcId="{223736A9-CDB0-4BCB-A194-946AF1FF34D4}" destId="{1D43275A-7659-4AA5-851C-26D3E1320F40}" srcOrd="2" destOrd="0" parTransId="{BEDC1B54-AED9-4D99-BB4C-797E55E77858}" sibTransId="{779A6C38-C729-46D7-9454-AF89B7E94CB0}"/>
    <dgm:cxn modelId="{FEDDD96D-D9AD-45AD-A723-8AEA14B44EDD}" type="presOf" srcId="{1D43275A-7659-4AA5-851C-26D3E1320F40}" destId="{DCFAACF9-54D0-4392-B3D9-D5B4B99F0950}" srcOrd="0" destOrd="2" presId="urn:microsoft.com/office/officeart/2005/8/layout/chevron2"/>
    <dgm:cxn modelId="{347818C8-6B96-46AD-9F77-F60299C90054}" type="presOf" srcId="{223736A9-CDB0-4BCB-A194-946AF1FF34D4}" destId="{587E7273-03EC-4968-8F8E-6C555FFDE506}" srcOrd="0" destOrd="0" presId="urn:microsoft.com/office/officeart/2005/8/layout/chevron2"/>
    <dgm:cxn modelId="{7EB33B7A-3E59-4C95-96EC-D250B0A56D2A}" srcId="{223736A9-CDB0-4BCB-A194-946AF1FF34D4}" destId="{F7EB9460-15A9-4D44-A55F-90D6A6819C16}" srcOrd="0" destOrd="0" parTransId="{89731F8F-2326-4CD3-A196-3ED54AE21124}" sibTransId="{74692571-3BA2-45E3-9F78-7072AC9E5A45}"/>
    <dgm:cxn modelId="{A73F61BD-C076-4CD5-A53C-8EA041E06B29}" type="presOf" srcId="{2310BB7B-67B2-4C5E-AFCD-A4B4F8E3A219}" destId="{DCFAACF9-54D0-4392-B3D9-D5B4B99F0950}" srcOrd="0" destOrd="1" presId="urn:microsoft.com/office/officeart/2005/8/layout/chevron2"/>
    <dgm:cxn modelId="{94D12996-F5AA-4E7C-B3C5-6AF099EC36DC}" type="presOf" srcId="{6B765D56-BB66-4B65-A1F2-31EE7BE9F043}" destId="{B87A0AA3-A27E-4311-9598-2201149EFAD2}" srcOrd="0" destOrd="0" presId="urn:microsoft.com/office/officeart/2005/8/layout/chevron2"/>
    <dgm:cxn modelId="{56CE42B7-53D6-41C5-A0B1-1820361A19B9}" type="presOf" srcId="{F7EB9460-15A9-4D44-A55F-90D6A6819C16}" destId="{DCFAACF9-54D0-4392-B3D9-D5B4B99F0950}" srcOrd="0" destOrd="0" presId="urn:microsoft.com/office/officeart/2005/8/layout/chevron2"/>
    <dgm:cxn modelId="{87BF1589-4F20-43AF-B868-651E892976CF}" srcId="{6B765D56-BB66-4B65-A1F2-31EE7BE9F043}" destId="{223736A9-CDB0-4BCB-A194-946AF1FF34D4}" srcOrd="0" destOrd="0" parTransId="{E7330296-3A51-44B4-9300-C7B6BD451EEC}" sibTransId="{7A949BAF-FE28-4BE8-A076-BBB9A426382E}"/>
    <dgm:cxn modelId="{1FBA89FF-9D60-4BDD-BB79-EB8061D3A166}" srcId="{223736A9-CDB0-4BCB-A194-946AF1FF34D4}" destId="{2310BB7B-67B2-4C5E-AFCD-A4B4F8E3A219}" srcOrd="1" destOrd="0" parTransId="{46941B84-C2E5-4277-AFAB-B02844C21611}" sibTransId="{2F2F86A3-D1E3-40B7-9A72-C61FDAAD2323}"/>
    <dgm:cxn modelId="{A288A91A-72E7-4475-8BAC-B6F9CBC4F57E}" type="presParOf" srcId="{B87A0AA3-A27E-4311-9598-2201149EFAD2}" destId="{5695343C-8F83-436D-8395-EBDCB72615C4}" srcOrd="0" destOrd="0" presId="urn:microsoft.com/office/officeart/2005/8/layout/chevron2"/>
    <dgm:cxn modelId="{4AAA6A62-7EEC-4DB9-A71F-F25545C236A0}" type="presParOf" srcId="{5695343C-8F83-436D-8395-EBDCB72615C4}" destId="{587E7273-03EC-4968-8F8E-6C555FFDE506}" srcOrd="0" destOrd="0" presId="urn:microsoft.com/office/officeart/2005/8/layout/chevron2"/>
    <dgm:cxn modelId="{AF67E719-FFBB-48F8-B144-7490651903CF}" type="presParOf" srcId="{5695343C-8F83-436D-8395-EBDCB72615C4}" destId="{DCFAACF9-54D0-4392-B3D9-D5B4B99F0950}"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007463E-CA9D-4FF8-8B0E-29066981F5C5}"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ru-RU"/>
        </a:p>
      </dgm:t>
    </dgm:pt>
    <dgm:pt modelId="{076F1C05-9246-4C34-A9C2-889889D9E561}">
      <dgm:prSet/>
      <dgm:spPr/>
      <dgm:t>
        <a:bodyPr/>
        <a:lstStyle/>
        <a:p>
          <a:pPr rtl="0"/>
          <a:endParaRPr lang="ru-RU" dirty="0"/>
        </a:p>
      </dgm:t>
    </dgm:pt>
    <dgm:pt modelId="{339DEE49-BD1E-46D3-B053-AEF555507BBB}" type="parTrans" cxnId="{59D46AD6-BB86-4939-A225-7C97EB7DE482}">
      <dgm:prSet/>
      <dgm:spPr/>
      <dgm:t>
        <a:bodyPr/>
        <a:lstStyle/>
        <a:p>
          <a:endParaRPr lang="ru-RU"/>
        </a:p>
      </dgm:t>
    </dgm:pt>
    <dgm:pt modelId="{5315D54C-7B13-41B0-A835-13B28D0022A2}" type="sibTrans" cxnId="{59D46AD6-BB86-4939-A225-7C97EB7DE482}">
      <dgm:prSet/>
      <dgm:spPr/>
      <dgm:t>
        <a:bodyPr/>
        <a:lstStyle/>
        <a:p>
          <a:endParaRPr lang="ru-RU"/>
        </a:p>
      </dgm:t>
    </dgm:pt>
    <dgm:pt modelId="{9F12A775-4F04-4F87-8528-146167BFCD0E}">
      <dgm:prSet custT="1"/>
      <dgm:spPr/>
      <dgm:t>
        <a:bodyPr/>
        <a:lstStyle/>
        <a:p>
          <a:pPr algn="ctr" rtl="0"/>
          <a:r>
            <a:rPr lang="uz-Cyrl-UZ" sz="1800" dirty="0" smtClean="0"/>
            <a:t>Tadbirkorlik sub’ekti ushbu</a:t>
          </a:r>
          <a:r>
            <a:rPr lang="en-US" sz="1800" dirty="0" smtClean="0"/>
            <a:t> 41-sonli BHXS</a:t>
          </a:r>
          <a:r>
            <a:rPr lang="uz-Cyrl-UZ" sz="1800" dirty="0" smtClean="0"/>
            <a:t> Standart</a:t>
          </a:r>
          <a:r>
            <a:rPr lang="en-US" sz="1800" dirty="0" err="1" smtClean="0"/>
            <a:t>i</a:t>
          </a:r>
          <a:r>
            <a:rPr lang="uz-Cyrl-UZ" sz="1800" dirty="0" smtClean="0"/>
            <a:t> qamrab olgan qishloq xo‘jaligi faoliyatiga tegishli quyidagilarni ochib berishi lozim: </a:t>
          </a:r>
          <a:endParaRPr lang="ru-RU" sz="1800" dirty="0"/>
        </a:p>
      </dgm:t>
    </dgm:pt>
    <dgm:pt modelId="{83AB0537-15E3-4243-9860-9F08C37FB4D2}" type="sibTrans" cxnId="{4A3A6797-6B99-427D-86A9-4D0F106A167E}">
      <dgm:prSet/>
      <dgm:spPr/>
      <dgm:t>
        <a:bodyPr/>
        <a:lstStyle/>
        <a:p>
          <a:endParaRPr lang="ru-RU"/>
        </a:p>
      </dgm:t>
    </dgm:pt>
    <dgm:pt modelId="{7FD937EF-1E74-47BD-BB62-73E9B871666D}" type="parTrans" cxnId="{4A3A6797-6B99-427D-86A9-4D0F106A167E}">
      <dgm:prSet/>
      <dgm:spPr/>
      <dgm:t>
        <a:bodyPr/>
        <a:lstStyle/>
        <a:p>
          <a:endParaRPr lang="ru-RU"/>
        </a:p>
      </dgm:t>
    </dgm:pt>
    <dgm:pt modelId="{D656F724-E7D8-42D8-A93F-874EE80FE3F0}" type="pres">
      <dgm:prSet presAssocID="{7007463E-CA9D-4FF8-8B0E-29066981F5C5}" presName="linear" presStyleCnt="0">
        <dgm:presLayoutVars>
          <dgm:animLvl val="lvl"/>
          <dgm:resizeHandles val="exact"/>
        </dgm:presLayoutVars>
      </dgm:prSet>
      <dgm:spPr/>
      <dgm:t>
        <a:bodyPr/>
        <a:lstStyle/>
        <a:p>
          <a:endParaRPr lang="ru-RU"/>
        </a:p>
      </dgm:t>
    </dgm:pt>
    <dgm:pt modelId="{3409FA44-DA7F-4DAF-957F-73EE792BF111}" type="pres">
      <dgm:prSet presAssocID="{9F12A775-4F04-4F87-8528-146167BFCD0E}" presName="parentText" presStyleLbl="node1" presStyleIdx="0" presStyleCnt="1" custScaleY="242546" custLinFactNeighborX="-90" custLinFactNeighborY="32065">
        <dgm:presLayoutVars>
          <dgm:chMax val="0"/>
          <dgm:bulletEnabled val="1"/>
        </dgm:presLayoutVars>
      </dgm:prSet>
      <dgm:spPr/>
      <dgm:t>
        <a:bodyPr/>
        <a:lstStyle/>
        <a:p>
          <a:endParaRPr lang="ru-RU"/>
        </a:p>
      </dgm:t>
    </dgm:pt>
    <dgm:pt modelId="{05A4505E-C5E8-45D6-AACC-B112467BC04D}" type="pres">
      <dgm:prSet presAssocID="{9F12A775-4F04-4F87-8528-146167BFCD0E}" presName="childText" presStyleLbl="revTx" presStyleIdx="0" presStyleCnt="1" custScaleY="1056629">
        <dgm:presLayoutVars>
          <dgm:bulletEnabled val="1"/>
        </dgm:presLayoutVars>
      </dgm:prSet>
      <dgm:spPr/>
      <dgm:t>
        <a:bodyPr/>
        <a:lstStyle/>
        <a:p>
          <a:endParaRPr lang="ru-RU"/>
        </a:p>
      </dgm:t>
    </dgm:pt>
  </dgm:ptLst>
  <dgm:cxnLst>
    <dgm:cxn modelId="{14731C95-EE28-4104-8D36-D9D6385C90E7}" type="presOf" srcId="{9F12A775-4F04-4F87-8528-146167BFCD0E}" destId="{3409FA44-DA7F-4DAF-957F-73EE792BF111}" srcOrd="0" destOrd="0" presId="urn:microsoft.com/office/officeart/2005/8/layout/vList2"/>
    <dgm:cxn modelId="{59D46AD6-BB86-4939-A225-7C97EB7DE482}" srcId="{9F12A775-4F04-4F87-8528-146167BFCD0E}" destId="{076F1C05-9246-4C34-A9C2-889889D9E561}" srcOrd="0" destOrd="0" parTransId="{339DEE49-BD1E-46D3-B053-AEF555507BBB}" sibTransId="{5315D54C-7B13-41B0-A835-13B28D0022A2}"/>
    <dgm:cxn modelId="{0BFE1B45-4113-442A-A895-90A2004CA482}" type="presOf" srcId="{076F1C05-9246-4C34-A9C2-889889D9E561}" destId="{05A4505E-C5E8-45D6-AACC-B112467BC04D}" srcOrd="0" destOrd="0" presId="urn:microsoft.com/office/officeart/2005/8/layout/vList2"/>
    <dgm:cxn modelId="{0E88EC06-D3DA-4E32-820A-FA9130D7B532}" type="presOf" srcId="{7007463E-CA9D-4FF8-8B0E-29066981F5C5}" destId="{D656F724-E7D8-42D8-A93F-874EE80FE3F0}" srcOrd="0" destOrd="0" presId="urn:microsoft.com/office/officeart/2005/8/layout/vList2"/>
    <dgm:cxn modelId="{4A3A6797-6B99-427D-86A9-4D0F106A167E}" srcId="{7007463E-CA9D-4FF8-8B0E-29066981F5C5}" destId="{9F12A775-4F04-4F87-8528-146167BFCD0E}" srcOrd="0" destOrd="0" parTransId="{7FD937EF-1E74-47BD-BB62-73E9B871666D}" sibTransId="{83AB0537-15E3-4243-9860-9F08C37FB4D2}"/>
    <dgm:cxn modelId="{DE5D2436-561F-443F-B9A0-693FFC10D332}" type="presParOf" srcId="{D656F724-E7D8-42D8-A93F-874EE80FE3F0}" destId="{3409FA44-DA7F-4DAF-957F-73EE792BF111}" srcOrd="0" destOrd="0" presId="urn:microsoft.com/office/officeart/2005/8/layout/vList2"/>
    <dgm:cxn modelId="{1950A75B-9602-41B6-B3C1-37040F9BB1DF}" type="presParOf" srcId="{D656F724-E7D8-42D8-A93F-874EE80FE3F0}" destId="{05A4505E-C5E8-45D6-AACC-B112467BC04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7AEDED-E398-4206-B2A1-5BC252748F02}">
      <dsp:nvSpPr>
        <dsp:cNvPr id="0" name=""/>
        <dsp:cNvSpPr/>
      </dsp:nvSpPr>
      <dsp:spPr>
        <a:xfrm>
          <a:off x="1261326" y="668"/>
          <a:ext cx="4309657" cy="115184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26670" rIns="40005" bIns="26670" numCol="1" spcCol="1270" anchor="ctr" anchorCtr="0">
          <a:noAutofit/>
        </a:bodyPr>
        <a:lstStyle/>
        <a:p>
          <a:pPr lvl="0" algn="ctr" defTabSz="933450">
            <a:lnSpc>
              <a:spcPct val="90000"/>
            </a:lnSpc>
            <a:spcBef>
              <a:spcPct val="0"/>
            </a:spcBef>
            <a:spcAft>
              <a:spcPct val="35000"/>
            </a:spcAft>
          </a:pPr>
          <a:r>
            <a:rPr lang="uz-Cyrl-UZ" sz="2100" b="1" kern="1200" dirty="0" smtClean="0"/>
            <a:t>Tadbirkorlik sub’ekti biologik aktivni yoki qishloq xo‘jaligi hosilini tan olishi lozim, faqatgina qachonki: </a:t>
          </a:r>
          <a:endParaRPr lang="ru-RU" sz="2100" kern="1200" dirty="0"/>
        </a:p>
      </dsp:txBody>
      <dsp:txXfrm>
        <a:off x="1295062" y="34404"/>
        <a:ext cx="4242185" cy="1084374"/>
      </dsp:txXfrm>
    </dsp:sp>
    <dsp:sp modelId="{F2D815C9-35D8-4F5F-BAF9-6103352A8F69}">
      <dsp:nvSpPr>
        <dsp:cNvPr id="0" name=""/>
        <dsp:cNvSpPr/>
      </dsp:nvSpPr>
      <dsp:spPr>
        <a:xfrm>
          <a:off x="1692291" y="1152514"/>
          <a:ext cx="430965" cy="863885"/>
        </a:xfrm>
        <a:custGeom>
          <a:avLst/>
          <a:gdLst/>
          <a:ahLst/>
          <a:cxnLst/>
          <a:rect l="0" t="0" r="0" b="0"/>
          <a:pathLst>
            <a:path>
              <a:moveTo>
                <a:pt x="0" y="0"/>
              </a:moveTo>
              <a:lnTo>
                <a:pt x="0" y="863885"/>
              </a:lnTo>
              <a:lnTo>
                <a:pt x="430965" y="86388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E22663C-0D0C-4A22-9185-5F610BCD1410}">
      <dsp:nvSpPr>
        <dsp:cNvPr id="0" name=""/>
        <dsp:cNvSpPr/>
      </dsp:nvSpPr>
      <dsp:spPr>
        <a:xfrm>
          <a:off x="2123257" y="1440476"/>
          <a:ext cx="4929369" cy="115184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b="1" kern="1200" smtClean="0"/>
            <a:t>(a)	</a:t>
          </a:r>
          <a:r>
            <a:rPr lang="uz-Cyrl-UZ" sz="2000" b="1" kern="1200" smtClean="0"/>
            <a:t>tadbirkorlik sub’ekti aktivni o‘tgan hodisalar natijasida nazorat qilsa</a:t>
          </a:r>
          <a:r>
            <a:rPr lang="en-US" sz="2000" b="1" kern="1200" smtClean="0"/>
            <a:t>;</a:t>
          </a:r>
          <a:endParaRPr lang="ru-RU" sz="2000" kern="1200"/>
        </a:p>
      </dsp:txBody>
      <dsp:txXfrm>
        <a:off x="2156993" y="1474212"/>
        <a:ext cx="4861897" cy="1084374"/>
      </dsp:txXfrm>
    </dsp:sp>
    <dsp:sp modelId="{6C29925F-D953-40E6-9E21-11AE765095F0}">
      <dsp:nvSpPr>
        <dsp:cNvPr id="0" name=""/>
        <dsp:cNvSpPr/>
      </dsp:nvSpPr>
      <dsp:spPr>
        <a:xfrm>
          <a:off x="1692291" y="1152514"/>
          <a:ext cx="430965" cy="2303693"/>
        </a:xfrm>
        <a:custGeom>
          <a:avLst/>
          <a:gdLst/>
          <a:ahLst/>
          <a:cxnLst/>
          <a:rect l="0" t="0" r="0" b="0"/>
          <a:pathLst>
            <a:path>
              <a:moveTo>
                <a:pt x="0" y="0"/>
              </a:moveTo>
              <a:lnTo>
                <a:pt x="0" y="2303693"/>
              </a:lnTo>
              <a:lnTo>
                <a:pt x="430965" y="230369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6920DE-0B45-4EFB-B789-A1BA07D7EF6D}">
      <dsp:nvSpPr>
        <dsp:cNvPr id="0" name=""/>
        <dsp:cNvSpPr/>
      </dsp:nvSpPr>
      <dsp:spPr>
        <a:xfrm>
          <a:off x="2123257" y="2880284"/>
          <a:ext cx="4925314" cy="115184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b="1" kern="1200" dirty="0" smtClean="0"/>
            <a:t>(</a:t>
          </a:r>
          <a:r>
            <a:rPr lang="uz-Cyrl-UZ" sz="2000" b="1" kern="1200" dirty="0" smtClean="0"/>
            <a:t>b</a:t>
          </a:r>
          <a:r>
            <a:rPr lang="en-US" sz="2000" b="1" kern="1200" dirty="0" smtClean="0"/>
            <a:t>)	</a:t>
          </a:r>
          <a:r>
            <a:rPr lang="uz-Cyrl-UZ" sz="2000" b="1" kern="1200" dirty="0" smtClean="0"/>
            <a:t>tadbirkorlik sub’ektiga aktiv bilan bog‘liq kelgusi iqtisodiy manfaatlar oqimi sodir bo‘lishining ehtimoli mavjud bo‘lsa; va</a:t>
          </a:r>
          <a:endParaRPr lang="ru-RU" sz="2000" kern="1200" dirty="0"/>
        </a:p>
      </dsp:txBody>
      <dsp:txXfrm>
        <a:off x="2156993" y="2914020"/>
        <a:ext cx="4857842" cy="1084374"/>
      </dsp:txXfrm>
    </dsp:sp>
    <dsp:sp modelId="{1A0708F3-05D7-430D-B140-9B83A0E14375}">
      <dsp:nvSpPr>
        <dsp:cNvPr id="0" name=""/>
        <dsp:cNvSpPr/>
      </dsp:nvSpPr>
      <dsp:spPr>
        <a:xfrm>
          <a:off x="1692291" y="1152514"/>
          <a:ext cx="430965" cy="3743501"/>
        </a:xfrm>
        <a:custGeom>
          <a:avLst/>
          <a:gdLst/>
          <a:ahLst/>
          <a:cxnLst/>
          <a:rect l="0" t="0" r="0" b="0"/>
          <a:pathLst>
            <a:path>
              <a:moveTo>
                <a:pt x="0" y="0"/>
              </a:moveTo>
              <a:lnTo>
                <a:pt x="0" y="3743501"/>
              </a:lnTo>
              <a:lnTo>
                <a:pt x="430965" y="374350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2E18546-9CA9-49AD-814B-C938209BB232}">
      <dsp:nvSpPr>
        <dsp:cNvPr id="0" name=""/>
        <dsp:cNvSpPr/>
      </dsp:nvSpPr>
      <dsp:spPr>
        <a:xfrm>
          <a:off x="2123257" y="4320093"/>
          <a:ext cx="5040352" cy="115184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b="1" kern="1200" dirty="0" smtClean="0"/>
            <a:t>(</a:t>
          </a:r>
          <a:r>
            <a:rPr lang="uz-Cyrl-UZ" sz="2000" b="1" kern="1200" dirty="0" smtClean="0"/>
            <a:t>v</a:t>
          </a:r>
          <a:r>
            <a:rPr lang="en-US" sz="2000" b="1" kern="1200" dirty="0" smtClean="0"/>
            <a:t>)	</a:t>
          </a:r>
          <a:r>
            <a:rPr lang="uz-Cyrl-UZ" sz="2000" b="1" kern="1200" dirty="0" smtClean="0"/>
            <a:t>aktivning haqqoniy qiymati yoki tannarxi ishonchli baholansa</a:t>
          </a:r>
          <a:r>
            <a:rPr lang="en-US" sz="2000" b="1" kern="1200" dirty="0" smtClean="0"/>
            <a:t>.</a:t>
          </a:r>
          <a:endParaRPr lang="ru-RU" sz="2000" kern="1200" dirty="0"/>
        </a:p>
      </dsp:txBody>
      <dsp:txXfrm>
        <a:off x="2156993" y="4353829"/>
        <a:ext cx="4972880" cy="10843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A1A452-5AB6-4294-8505-5B4124278BE1}">
      <dsp:nvSpPr>
        <dsp:cNvPr id="0" name=""/>
        <dsp:cNvSpPr/>
      </dsp:nvSpPr>
      <dsp:spPr>
        <a:xfrm>
          <a:off x="288027" y="216029"/>
          <a:ext cx="5647673" cy="243121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uz-Cyrl-UZ" sz="2200" b="1" kern="1200" dirty="0" smtClean="0"/>
            <a:t>Biologik aktiv dastlabki tan olinishida va har bir hisobot davrining oxirida sotish xarajatlari chegirilgandagi haqqoniy qiymatda baholanishi lozim, bundan 30-bandda keltirilgan haqqoniy qiymatni ishonchli baholash imkoni bo‘lmagan holat mustasnodir. </a:t>
          </a:r>
          <a:endParaRPr lang="ru-RU" sz="2200" kern="1200" dirty="0"/>
        </a:p>
      </dsp:txBody>
      <dsp:txXfrm>
        <a:off x="359235" y="287237"/>
        <a:ext cx="5505257" cy="2288803"/>
      </dsp:txXfrm>
    </dsp:sp>
    <dsp:sp modelId="{153D9BA4-CB21-42C0-81A0-05FCEAE4390C}">
      <dsp:nvSpPr>
        <dsp:cNvPr id="0" name=""/>
        <dsp:cNvSpPr/>
      </dsp:nvSpPr>
      <dsp:spPr>
        <a:xfrm>
          <a:off x="852795" y="2647248"/>
          <a:ext cx="1603539" cy="1376677"/>
        </a:xfrm>
        <a:custGeom>
          <a:avLst/>
          <a:gdLst/>
          <a:ahLst/>
          <a:cxnLst/>
          <a:rect l="0" t="0" r="0" b="0"/>
          <a:pathLst>
            <a:path>
              <a:moveTo>
                <a:pt x="0" y="0"/>
              </a:moveTo>
              <a:lnTo>
                <a:pt x="0" y="1376677"/>
              </a:lnTo>
              <a:lnTo>
                <a:pt x="1603539" y="137667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EFFF95-971B-422F-BB34-91E5D89E2CF5}">
      <dsp:nvSpPr>
        <dsp:cNvPr id="0" name=""/>
        <dsp:cNvSpPr/>
      </dsp:nvSpPr>
      <dsp:spPr>
        <a:xfrm>
          <a:off x="2456335" y="2808316"/>
          <a:ext cx="5471060" cy="243121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lvl="0" algn="ctr" defTabSz="933450">
            <a:lnSpc>
              <a:spcPct val="90000"/>
            </a:lnSpc>
            <a:spcBef>
              <a:spcPct val="0"/>
            </a:spcBef>
            <a:spcAft>
              <a:spcPct val="35000"/>
            </a:spcAft>
          </a:pPr>
          <a:r>
            <a:rPr lang="uz-Cyrl-UZ" sz="2100" b="1" kern="1200" dirty="0" smtClean="0"/>
            <a:t>Tadbirkorlik sub’ektining biologik aktivlaridan yig‘ishtirilgan qishloq xo‘jaligi hosili yig‘im nuqtasida sotish xarajatlari chegirilgandagi haqqoniy qiymatda baholanishi lozim. Bunday baholash o‘sha sanada BHXS 2 “</a:t>
          </a:r>
          <a:r>
            <a:rPr lang="uz-Cyrl-UZ" sz="2100" b="1" i="1" kern="1200" dirty="0" smtClean="0"/>
            <a:t>Tovar-moddiy zaxiralar”</a:t>
          </a:r>
          <a:r>
            <a:rPr lang="uz-Cyrl-UZ" sz="2100" b="1" kern="1200" dirty="0" smtClean="0"/>
            <a:t> yoki boshqa tegishli Standart qo‘llanilgandagi tannarx hisoblanadi</a:t>
          </a:r>
          <a:endParaRPr lang="ru-RU" sz="2100" kern="1200" dirty="0"/>
        </a:p>
      </dsp:txBody>
      <dsp:txXfrm>
        <a:off x="2527543" y="2879524"/>
        <a:ext cx="5328644" cy="22888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A1A452-5AB6-4294-8505-5B4124278BE1}">
      <dsp:nvSpPr>
        <dsp:cNvPr id="0" name=""/>
        <dsp:cNvSpPr/>
      </dsp:nvSpPr>
      <dsp:spPr>
        <a:xfrm>
          <a:off x="1080119" y="0"/>
          <a:ext cx="5647673" cy="243121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uz-Cyrl-UZ" sz="2000" b="1" kern="1200" dirty="0" smtClean="0"/>
            <a:t>Biologik aktivni sotish xarajatlari chegirib tashlangandagi haqqoniy qiymatda dastlabki tan olishda hamda sotish xarajatlari chegirib tashlangandagi haqqoniy qiymatning o‘zgarishi natijasida yuzaga keladigan foyda yoki zarar u qaysi davrda yuzaga kelgan bo‘lsa, o‘sha davrning foyda yoki zarari tarkibiga kiritilishi lozim.</a:t>
          </a:r>
          <a:endParaRPr lang="ru-RU" sz="2000" kern="1200" dirty="0"/>
        </a:p>
      </dsp:txBody>
      <dsp:txXfrm>
        <a:off x="1151327" y="71208"/>
        <a:ext cx="5505257" cy="2288803"/>
      </dsp:txXfrm>
    </dsp:sp>
    <dsp:sp modelId="{153D9BA4-CB21-42C0-81A0-05FCEAE4390C}">
      <dsp:nvSpPr>
        <dsp:cNvPr id="0" name=""/>
        <dsp:cNvSpPr/>
      </dsp:nvSpPr>
      <dsp:spPr>
        <a:xfrm>
          <a:off x="1644886" y="2431219"/>
          <a:ext cx="1163411" cy="1736708"/>
        </a:xfrm>
        <a:custGeom>
          <a:avLst/>
          <a:gdLst/>
          <a:ahLst/>
          <a:cxnLst/>
          <a:rect l="0" t="0" r="0" b="0"/>
          <a:pathLst>
            <a:path>
              <a:moveTo>
                <a:pt x="0" y="0"/>
              </a:moveTo>
              <a:lnTo>
                <a:pt x="0" y="1736708"/>
              </a:lnTo>
              <a:lnTo>
                <a:pt x="1163411" y="173670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1EFFF95-971B-422F-BB34-91E5D89E2CF5}">
      <dsp:nvSpPr>
        <dsp:cNvPr id="0" name=""/>
        <dsp:cNvSpPr/>
      </dsp:nvSpPr>
      <dsp:spPr>
        <a:xfrm>
          <a:off x="2808297" y="2952317"/>
          <a:ext cx="5471060" cy="243121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lvl="0" algn="ctr" defTabSz="977900">
            <a:lnSpc>
              <a:spcPct val="90000"/>
            </a:lnSpc>
            <a:spcBef>
              <a:spcPct val="0"/>
            </a:spcBef>
            <a:spcAft>
              <a:spcPct val="35000"/>
            </a:spcAft>
          </a:pPr>
          <a:r>
            <a:rPr lang="uz-Cyrl-UZ" sz="2200" b="1" kern="1200" dirty="0" smtClean="0"/>
            <a:t>Qishloq xo‘jaligi hosilini sotish xarajatlari chegirib tashlangandagi haqqoniy qiymatda dastlabki tan olish natijasida vujudga keladigan foyda yoki zarar u qaysi davrda vujudga kelgan bo‘lsa, o‘sha davrning foyda yoki zarari tarkibiga kiritilishi lozim.</a:t>
          </a:r>
          <a:endParaRPr lang="ru-RU" sz="2200" kern="1200" dirty="0"/>
        </a:p>
      </dsp:txBody>
      <dsp:txXfrm>
        <a:off x="2879505" y="3023525"/>
        <a:ext cx="5328644" cy="22888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E808CB-7613-48BE-BECD-488BADFD1567}">
      <dsp:nvSpPr>
        <dsp:cNvPr id="0" name=""/>
        <dsp:cNvSpPr/>
      </dsp:nvSpPr>
      <dsp:spPr>
        <a:xfrm>
          <a:off x="936098" y="668"/>
          <a:ext cx="6552739" cy="156322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7625" tIns="31750" rIns="47625" bIns="31750" numCol="1" spcCol="1270" anchor="ctr" anchorCtr="0">
          <a:noAutofit/>
        </a:bodyPr>
        <a:lstStyle/>
        <a:p>
          <a:pPr lvl="0" algn="ctr" defTabSz="1111250">
            <a:lnSpc>
              <a:spcPct val="90000"/>
            </a:lnSpc>
            <a:spcBef>
              <a:spcPct val="0"/>
            </a:spcBef>
            <a:spcAft>
              <a:spcPct val="35000"/>
            </a:spcAft>
          </a:pPr>
          <a:r>
            <a:rPr lang="uz-Cyrl-UZ" sz="2500" b="1" kern="1200" smtClean="0"/>
            <a:t>Agarda moliyaviy hisobotlar bilan birga chop etigan ma’lumotlarda ochib berilmagan bo‘lsa, tadbirkorlik sub’ekti quyidagilarni izohlashi lozim: </a:t>
          </a:r>
          <a:endParaRPr lang="ru-RU" sz="2500" kern="1200"/>
        </a:p>
      </dsp:txBody>
      <dsp:txXfrm>
        <a:off x="981883" y="46453"/>
        <a:ext cx="6461169" cy="1471650"/>
      </dsp:txXfrm>
    </dsp:sp>
    <dsp:sp modelId="{D52621ED-9082-4687-BFBF-23C00936E81C}">
      <dsp:nvSpPr>
        <dsp:cNvPr id="0" name=""/>
        <dsp:cNvSpPr/>
      </dsp:nvSpPr>
      <dsp:spPr>
        <a:xfrm>
          <a:off x="1591372" y="1563888"/>
          <a:ext cx="655273" cy="1172415"/>
        </a:xfrm>
        <a:custGeom>
          <a:avLst/>
          <a:gdLst/>
          <a:ahLst/>
          <a:cxnLst/>
          <a:rect l="0" t="0" r="0" b="0"/>
          <a:pathLst>
            <a:path>
              <a:moveTo>
                <a:pt x="0" y="0"/>
              </a:moveTo>
              <a:lnTo>
                <a:pt x="0" y="1172415"/>
              </a:lnTo>
              <a:lnTo>
                <a:pt x="655273" y="117241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8AF7F01-5723-41F0-9170-A3F1FE362D72}">
      <dsp:nvSpPr>
        <dsp:cNvPr id="0" name=""/>
        <dsp:cNvSpPr/>
      </dsp:nvSpPr>
      <dsp:spPr>
        <a:xfrm>
          <a:off x="2246646" y="1954693"/>
          <a:ext cx="5242191" cy="156322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uz-Cyrl-UZ" sz="2000" b="1" kern="1200" smtClean="0"/>
            <a:t>(a)</a:t>
          </a:r>
          <a:r>
            <a:rPr lang="uz-Cyrl-UZ" sz="2000" kern="1200" smtClean="0"/>
            <a:t>	</a:t>
          </a:r>
          <a:r>
            <a:rPr lang="uz-Cyrl-UZ" sz="2000" b="1" kern="1200" smtClean="0"/>
            <a:t>biologik aktivlarning har bir guruhini qamrab oladigan faoliyatlarning xususiyatini; va</a:t>
          </a:r>
          <a:endParaRPr lang="ru-RU" sz="2000" kern="1200"/>
        </a:p>
      </dsp:txBody>
      <dsp:txXfrm>
        <a:off x="2292431" y="2000478"/>
        <a:ext cx="5150621" cy="1471650"/>
      </dsp:txXfrm>
    </dsp:sp>
    <dsp:sp modelId="{F11D9AA7-9FC2-46C5-8F27-0734EDA3A469}">
      <dsp:nvSpPr>
        <dsp:cNvPr id="0" name=""/>
        <dsp:cNvSpPr/>
      </dsp:nvSpPr>
      <dsp:spPr>
        <a:xfrm>
          <a:off x="1591372" y="1563888"/>
          <a:ext cx="655273" cy="3126441"/>
        </a:xfrm>
        <a:custGeom>
          <a:avLst/>
          <a:gdLst/>
          <a:ahLst/>
          <a:cxnLst/>
          <a:rect l="0" t="0" r="0" b="0"/>
          <a:pathLst>
            <a:path>
              <a:moveTo>
                <a:pt x="0" y="0"/>
              </a:moveTo>
              <a:lnTo>
                <a:pt x="0" y="3126441"/>
              </a:lnTo>
              <a:lnTo>
                <a:pt x="655273" y="312644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D7952D-8B1A-40D3-AB0C-BA8ACAB35EBD}">
      <dsp:nvSpPr>
        <dsp:cNvPr id="0" name=""/>
        <dsp:cNvSpPr/>
      </dsp:nvSpPr>
      <dsp:spPr>
        <a:xfrm>
          <a:off x="2246646" y="3908719"/>
          <a:ext cx="5242191" cy="156322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t" anchorCtr="0">
          <a:noAutofit/>
        </a:bodyPr>
        <a:lstStyle/>
        <a:p>
          <a:pPr lvl="0" algn="l" defTabSz="889000">
            <a:lnSpc>
              <a:spcPct val="90000"/>
            </a:lnSpc>
            <a:spcBef>
              <a:spcPct val="0"/>
            </a:spcBef>
            <a:spcAft>
              <a:spcPct val="35000"/>
            </a:spcAft>
          </a:pPr>
          <a:r>
            <a:rPr lang="en-US" sz="2000" b="1" kern="1200" smtClean="0"/>
            <a:t>(</a:t>
          </a:r>
          <a:r>
            <a:rPr lang="uz-Cyrl-UZ" sz="2000" b="1" kern="1200" smtClean="0"/>
            <a:t>b</a:t>
          </a:r>
          <a:r>
            <a:rPr lang="en-US" sz="2000" b="1" kern="1200" smtClean="0"/>
            <a:t>)</a:t>
          </a:r>
          <a:r>
            <a:rPr lang="en-US" sz="2000" kern="1200" smtClean="0"/>
            <a:t>	</a:t>
          </a:r>
          <a:r>
            <a:rPr lang="uz-Cyrl-UZ" sz="2000" b="1" kern="1200" smtClean="0"/>
            <a:t>quyidagilarning moddiy miqdorlarining nomoliyaviy parametrlari va baholarini</a:t>
          </a:r>
          <a:r>
            <a:rPr lang="en-US" sz="2000" b="1" kern="1200" smtClean="0"/>
            <a:t>:</a:t>
          </a:r>
          <a:endParaRPr lang="ru-RU" sz="2000" kern="1200"/>
        </a:p>
        <a:p>
          <a:pPr marL="171450" lvl="1" indent="-171450" algn="l" defTabSz="711200">
            <a:lnSpc>
              <a:spcPct val="90000"/>
            </a:lnSpc>
            <a:spcBef>
              <a:spcPct val="0"/>
            </a:spcBef>
            <a:spcAft>
              <a:spcPct val="15000"/>
            </a:spcAft>
            <a:buChar char="••"/>
          </a:pPr>
          <a:r>
            <a:rPr lang="en-US" sz="1600" b="1" kern="1200" smtClean="0"/>
            <a:t>(i)</a:t>
          </a:r>
          <a:r>
            <a:rPr lang="en-US" sz="1600" kern="1200" smtClean="0"/>
            <a:t>	</a:t>
          </a:r>
          <a:r>
            <a:rPr lang="uz-Cyrl-UZ" sz="1600" b="1" kern="1200" smtClean="0"/>
            <a:t>hisobot oxirida tadbirkorlik sub’ektining biologik aktivlarining har bir guruhi; va</a:t>
          </a:r>
          <a:endParaRPr lang="ru-RU" sz="1600" kern="1200"/>
        </a:p>
        <a:p>
          <a:pPr marL="171450" lvl="1" indent="-171450" algn="l" defTabSz="711200">
            <a:lnSpc>
              <a:spcPct val="90000"/>
            </a:lnSpc>
            <a:spcBef>
              <a:spcPct val="0"/>
            </a:spcBef>
            <a:spcAft>
              <a:spcPct val="15000"/>
            </a:spcAft>
            <a:buChar char="••"/>
          </a:pPr>
          <a:r>
            <a:rPr lang="en-US" sz="1600" b="1" kern="1200" smtClean="0"/>
            <a:t>(ii)</a:t>
          </a:r>
          <a:r>
            <a:rPr lang="en-US" sz="1600" kern="1200" smtClean="0"/>
            <a:t>	</a:t>
          </a:r>
          <a:r>
            <a:rPr lang="uz-Cyrl-UZ" sz="1600" b="1" kern="1200" smtClean="0"/>
            <a:t>hisobot davridagi qishloq xo‘jaligi hosili</a:t>
          </a:r>
          <a:r>
            <a:rPr lang="en-US" sz="1600" b="1" kern="1200" smtClean="0"/>
            <a:t>.</a:t>
          </a:r>
          <a:endParaRPr lang="ru-RU" sz="1600" kern="1200"/>
        </a:p>
      </dsp:txBody>
      <dsp:txXfrm>
        <a:off x="2292431" y="3954504"/>
        <a:ext cx="5150621" cy="14716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E08244-D78C-486D-89C4-2EDB8F084534}">
      <dsp:nvSpPr>
        <dsp:cNvPr id="0" name=""/>
        <dsp:cNvSpPr/>
      </dsp:nvSpPr>
      <dsp:spPr>
        <a:xfrm>
          <a:off x="0" y="85725"/>
          <a:ext cx="5186398" cy="5186398"/>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797D32-0EA7-494E-8F5E-A4EE5FD65079}">
      <dsp:nvSpPr>
        <dsp:cNvPr id="0" name=""/>
        <dsp:cNvSpPr/>
      </dsp:nvSpPr>
      <dsp:spPr>
        <a:xfrm>
          <a:off x="2593199" y="85725"/>
          <a:ext cx="6050798" cy="5186398"/>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uz-Cyrl-UZ" sz="2300" b="1" kern="1200" smtClean="0"/>
            <a:t>Agarda tadbirkorlik sub’ekti hisobot davri oxirida biologik aktivlarni ularning jamg‘arilgan eskirishi va jamg‘arilgan qadrsizlanish bo‘yicha zararlar chegirib tashlangandagi tannarxida (30-bandga qarang) baholasa, tadbirkorlik sub’ekti ushbu biologik aktivlar bo‘yicha quyidagilarni ochib berishi lozim: </a:t>
          </a:r>
          <a:endParaRPr lang="ru-RU" sz="2300" kern="1200"/>
        </a:p>
      </dsp:txBody>
      <dsp:txXfrm>
        <a:off x="2593199" y="85725"/>
        <a:ext cx="3025399" cy="5186398"/>
      </dsp:txXfrm>
    </dsp:sp>
    <dsp:sp modelId="{BF6300CB-6408-4DB8-8D0F-B674402C25EE}">
      <dsp:nvSpPr>
        <dsp:cNvPr id="0" name=""/>
        <dsp:cNvSpPr/>
      </dsp:nvSpPr>
      <dsp:spPr>
        <a:xfrm>
          <a:off x="5618598" y="85725"/>
          <a:ext cx="3025399" cy="5186398"/>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171450" lvl="1" indent="-171450" algn="l" defTabSz="755650">
            <a:lnSpc>
              <a:spcPct val="90000"/>
            </a:lnSpc>
            <a:spcBef>
              <a:spcPct val="0"/>
            </a:spcBef>
            <a:spcAft>
              <a:spcPct val="15000"/>
            </a:spcAft>
            <a:buChar char="••"/>
          </a:pPr>
          <a:r>
            <a:rPr lang="uz-Cyrl-UZ" sz="1700" b="1" kern="1200" smtClean="0"/>
            <a:t>(a)</a:t>
          </a:r>
          <a:r>
            <a:rPr lang="uz-Cyrl-UZ" sz="1700" kern="1200" smtClean="0"/>
            <a:t>	</a:t>
          </a:r>
          <a:r>
            <a:rPr lang="uz-Cyrl-UZ" sz="1700" b="1" kern="1200" smtClean="0"/>
            <a:t>biologik aktivlarning tavsifi;</a:t>
          </a:r>
          <a:endParaRPr lang="ru-RU" sz="1700" kern="1200"/>
        </a:p>
        <a:p>
          <a:pPr marL="171450" lvl="1" indent="-171450" algn="l" defTabSz="755650">
            <a:lnSpc>
              <a:spcPct val="90000"/>
            </a:lnSpc>
            <a:spcBef>
              <a:spcPct val="0"/>
            </a:spcBef>
            <a:spcAft>
              <a:spcPct val="15000"/>
            </a:spcAft>
            <a:buChar char="••"/>
          </a:pPr>
          <a:r>
            <a:rPr lang="uz-Cyrl-UZ" sz="1700" b="1" kern="1200" smtClean="0"/>
            <a:t>(b)</a:t>
          </a:r>
          <a:r>
            <a:rPr lang="uz-Cyrl-UZ" sz="1700" kern="1200" smtClean="0"/>
            <a:t>	</a:t>
          </a:r>
          <a:r>
            <a:rPr lang="uz-Cyrl-UZ" sz="1700" b="1" kern="1200" smtClean="0"/>
            <a:t>nima uchun haqqoniy qiymat ishonchli baholanmasligini tushuntirish;</a:t>
          </a:r>
          <a:endParaRPr lang="ru-RU" sz="1700" kern="1200"/>
        </a:p>
        <a:p>
          <a:pPr marL="171450" lvl="1" indent="-171450" algn="l" defTabSz="755650">
            <a:lnSpc>
              <a:spcPct val="90000"/>
            </a:lnSpc>
            <a:spcBef>
              <a:spcPct val="0"/>
            </a:spcBef>
            <a:spcAft>
              <a:spcPct val="15000"/>
            </a:spcAft>
            <a:buChar char="••"/>
          </a:pPr>
          <a:r>
            <a:rPr lang="uz-Cyrl-UZ" sz="1700" b="1" kern="1200" smtClean="0"/>
            <a:t>(v)</a:t>
          </a:r>
          <a:r>
            <a:rPr lang="uz-Cyrl-UZ" sz="1700" kern="1200" smtClean="0"/>
            <a:t>	</a:t>
          </a:r>
          <a:r>
            <a:rPr lang="uz-Cyrl-UZ" sz="1700" b="1" kern="1200" smtClean="0"/>
            <a:t>agar mumkin bo‘lsa, haqqoniy qiymat yuqori ehtimol bilan mavjud bo‘ladigan baholar kengligini;</a:t>
          </a:r>
          <a:endParaRPr lang="ru-RU" sz="1700" kern="1200"/>
        </a:p>
        <a:p>
          <a:pPr marL="171450" lvl="1" indent="-171450" algn="l" defTabSz="755650">
            <a:lnSpc>
              <a:spcPct val="90000"/>
            </a:lnSpc>
            <a:spcBef>
              <a:spcPct val="0"/>
            </a:spcBef>
            <a:spcAft>
              <a:spcPct val="15000"/>
            </a:spcAft>
            <a:buChar char="••"/>
          </a:pPr>
          <a:r>
            <a:rPr lang="en-US" sz="1700" b="1" kern="1200" smtClean="0"/>
            <a:t>(</a:t>
          </a:r>
          <a:r>
            <a:rPr lang="uz-Cyrl-UZ" sz="1700" b="1" kern="1200" smtClean="0"/>
            <a:t>g</a:t>
          </a:r>
          <a:r>
            <a:rPr lang="en-US" sz="1700" b="1" kern="1200" smtClean="0"/>
            <a:t>)</a:t>
          </a:r>
          <a:r>
            <a:rPr lang="en-US" sz="1700" kern="1200" smtClean="0"/>
            <a:t>	</a:t>
          </a:r>
          <a:r>
            <a:rPr lang="uz-Cyrl-UZ" sz="1700" b="1" kern="1200" smtClean="0"/>
            <a:t>foydalanilgan eskirishni hisoblash usuli</a:t>
          </a:r>
          <a:r>
            <a:rPr lang="en-US" sz="1700" b="1" kern="1200" smtClean="0"/>
            <a:t>;</a:t>
          </a:r>
          <a:endParaRPr lang="ru-RU" sz="1700" kern="1200"/>
        </a:p>
        <a:p>
          <a:pPr marL="171450" lvl="1" indent="-171450" algn="l" defTabSz="755650">
            <a:lnSpc>
              <a:spcPct val="90000"/>
            </a:lnSpc>
            <a:spcBef>
              <a:spcPct val="0"/>
            </a:spcBef>
            <a:spcAft>
              <a:spcPct val="15000"/>
            </a:spcAft>
            <a:buChar char="••"/>
          </a:pPr>
          <a:r>
            <a:rPr lang="en-US" sz="1700" b="1" kern="1200" smtClean="0"/>
            <a:t>(</a:t>
          </a:r>
          <a:r>
            <a:rPr lang="uz-Cyrl-UZ" sz="1700" b="1" kern="1200" smtClean="0"/>
            <a:t>d</a:t>
          </a:r>
          <a:r>
            <a:rPr lang="en-US" sz="1700" b="1" kern="1200" smtClean="0"/>
            <a:t>)</a:t>
          </a:r>
          <a:r>
            <a:rPr lang="en-US" sz="1700" kern="1200" smtClean="0"/>
            <a:t>	</a:t>
          </a:r>
          <a:r>
            <a:rPr lang="uz-Cyrl-UZ" sz="1700" b="1" kern="1200" smtClean="0"/>
            <a:t>foydalanish davri yoki foydalanilgan eskirish me’yorlari; va</a:t>
          </a:r>
          <a:endParaRPr lang="ru-RU" sz="1700" kern="1200"/>
        </a:p>
        <a:p>
          <a:pPr marL="171450" lvl="1" indent="-171450" algn="l" defTabSz="755650">
            <a:lnSpc>
              <a:spcPct val="90000"/>
            </a:lnSpc>
            <a:spcBef>
              <a:spcPct val="0"/>
            </a:spcBef>
            <a:spcAft>
              <a:spcPct val="15000"/>
            </a:spcAft>
            <a:buChar char="••"/>
          </a:pPr>
          <a:r>
            <a:rPr lang="en-US" sz="1700" b="1" kern="1200" smtClean="0"/>
            <a:t>(</a:t>
          </a:r>
          <a:r>
            <a:rPr lang="uz-Cyrl-UZ" sz="1700" b="1" kern="1200" smtClean="0"/>
            <a:t>e</a:t>
          </a:r>
          <a:r>
            <a:rPr lang="en-US" sz="1700" b="1" kern="1200" smtClean="0"/>
            <a:t>)</a:t>
          </a:r>
          <a:r>
            <a:rPr lang="en-US" sz="1700" kern="1200" smtClean="0"/>
            <a:t>	</a:t>
          </a:r>
          <a:r>
            <a:rPr lang="uz-Cyrl-UZ" sz="1700" b="1" kern="1200" smtClean="0"/>
            <a:t>hisobot davri boshi va oxirida jami balans qiymati va jamg‘arilgan eskirish summasi (jamharilgan qadrsizlanishdan zararlar bilan birga)</a:t>
          </a:r>
          <a:r>
            <a:rPr lang="en-US" sz="1700" b="1" kern="1200" smtClean="0"/>
            <a:t>.</a:t>
          </a:r>
          <a:endParaRPr lang="ru-RU" sz="1700" kern="1200"/>
        </a:p>
      </dsp:txBody>
      <dsp:txXfrm>
        <a:off x="5618598" y="85725"/>
        <a:ext cx="3025399" cy="518639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7E7273-03EC-4968-8F8E-6C555FFDE506}">
      <dsp:nvSpPr>
        <dsp:cNvPr id="0" name=""/>
        <dsp:cNvSpPr/>
      </dsp:nvSpPr>
      <dsp:spPr>
        <a:xfrm rot="5400000">
          <a:off x="-1289652" y="1289652"/>
          <a:ext cx="6093296" cy="3513990"/>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uz-Cyrl-UZ" sz="2700" b="1" kern="1200" dirty="0" smtClean="0"/>
            <a:t>solishitirmada ushbu biologik aktivlarga tegishli foyda yoki zararga kiritilgan quyidagi qiymatlar ham qamrab olinishi lozim: </a:t>
          </a:r>
          <a:endParaRPr lang="ru-RU" sz="2700" kern="1200" dirty="0"/>
        </a:p>
      </dsp:txBody>
      <dsp:txXfrm rot="-5400000">
        <a:off x="1" y="1756994"/>
        <a:ext cx="3513990" cy="2579306"/>
      </dsp:txXfrm>
    </dsp:sp>
    <dsp:sp modelId="{DCFAACF9-54D0-4392-B3D9-D5B4B99F0950}">
      <dsp:nvSpPr>
        <dsp:cNvPr id="0" name=""/>
        <dsp:cNvSpPr/>
      </dsp:nvSpPr>
      <dsp:spPr>
        <a:xfrm rot="5400000">
          <a:off x="3981332" y="-467342"/>
          <a:ext cx="4336300" cy="527098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uz-Cyrl-UZ" sz="2400" b="1" kern="1200" smtClean="0"/>
            <a:t>(a)</a:t>
          </a:r>
          <a:r>
            <a:rPr lang="uz-Cyrl-UZ" sz="2400" kern="1200" smtClean="0"/>
            <a:t>	</a:t>
          </a:r>
          <a:r>
            <a:rPr lang="uz-Cyrl-UZ" sz="2400" b="1" kern="1200" smtClean="0"/>
            <a:t>qadrsizlanish bo‘yicha zararlar;</a:t>
          </a:r>
          <a:endParaRPr lang="ru-RU" sz="2400" kern="1200"/>
        </a:p>
        <a:p>
          <a:pPr marL="228600" lvl="1" indent="-228600" algn="l" defTabSz="1066800">
            <a:lnSpc>
              <a:spcPct val="90000"/>
            </a:lnSpc>
            <a:spcBef>
              <a:spcPct val="0"/>
            </a:spcBef>
            <a:spcAft>
              <a:spcPct val="15000"/>
            </a:spcAft>
            <a:buChar char="••"/>
          </a:pPr>
          <a:r>
            <a:rPr lang="uz-Cyrl-UZ" sz="2400" b="1" kern="1200" dirty="0" smtClean="0"/>
            <a:t>(b)</a:t>
          </a:r>
          <a:r>
            <a:rPr lang="uz-Cyrl-UZ" sz="2400" kern="1200" dirty="0" smtClean="0"/>
            <a:t>	</a:t>
          </a:r>
          <a:r>
            <a:rPr lang="uz-Cyrl-UZ" sz="2400" b="1" kern="1200" dirty="0" smtClean="0"/>
            <a:t>qadrsizlanish bo‘yicha zararlarning qayta tiklanishi; va</a:t>
          </a:r>
          <a:endParaRPr lang="ru-RU" sz="2400" kern="1200" dirty="0"/>
        </a:p>
        <a:p>
          <a:pPr marL="228600" lvl="1" indent="-228600" algn="l" defTabSz="1066800">
            <a:lnSpc>
              <a:spcPct val="90000"/>
            </a:lnSpc>
            <a:spcBef>
              <a:spcPct val="0"/>
            </a:spcBef>
            <a:spcAft>
              <a:spcPct val="15000"/>
            </a:spcAft>
            <a:buChar char="••"/>
          </a:pPr>
          <a:r>
            <a:rPr lang="uz-Cyrl-UZ" sz="2400" b="1" kern="1200" dirty="0" smtClean="0"/>
            <a:t>(v)</a:t>
          </a:r>
          <a:r>
            <a:rPr lang="uz-Cyrl-UZ" sz="2400" kern="1200" dirty="0" smtClean="0"/>
            <a:t>	</a:t>
          </a:r>
          <a:r>
            <a:rPr lang="uz-Cyrl-UZ" sz="2400" b="1" kern="1200" dirty="0" smtClean="0"/>
            <a:t>eskirish.</a:t>
          </a:r>
          <a:endParaRPr lang="ru-RU" sz="2400" kern="1200" dirty="0"/>
        </a:p>
      </dsp:txBody>
      <dsp:txXfrm rot="-5400000">
        <a:off x="3513990" y="211681"/>
        <a:ext cx="5059304" cy="391293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09FA44-DA7F-4DAF-957F-73EE792BF111}">
      <dsp:nvSpPr>
        <dsp:cNvPr id="0" name=""/>
        <dsp:cNvSpPr/>
      </dsp:nvSpPr>
      <dsp:spPr>
        <a:xfrm>
          <a:off x="0" y="132196"/>
          <a:ext cx="8229600" cy="1725375"/>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uz-Cyrl-UZ" sz="1800" kern="1200" dirty="0" smtClean="0"/>
            <a:t>Tadbirkorlik sub’ekti ushbu</a:t>
          </a:r>
          <a:r>
            <a:rPr lang="en-US" sz="1800" kern="1200" dirty="0" smtClean="0"/>
            <a:t> 41-sonli BHXS</a:t>
          </a:r>
          <a:r>
            <a:rPr lang="uz-Cyrl-UZ" sz="1800" kern="1200" dirty="0" smtClean="0"/>
            <a:t> Standart</a:t>
          </a:r>
          <a:r>
            <a:rPr lang="en-US" sz="1800" kern="1200" dirty="0" err="1" smtClean="0"/>
            <a:t>i</a:t>
          </a:r>
          <a:r>
            <a:rPr lang="uz-Cyrl-UZ" sz="1800" kern="1200" dirty="0" smtClean="0"/>
            <a:t> qamrab olgan qishloq xo‘jaligi faoliyatiga tegishli quyidagilarni ochib berishi lozim: </a:t>
          </a:r>
          <a:endParaRPr lang="ru-RU" sz="1800" kern="1200" dirty="0"/>
        </a:p>
      </dsp:txBody>
      <dsp:txXfrm>
        <a:off x="84226" y="216422"/>
        <a:ext cx="8061148" cy="1556923"/>
      </dsp:txXfrm>
    </dsp:sp>
    <dsp:sp modelId="{05A4505E-C5E8-45D6-AACC-B112467BC04D}">
      <dsp:nvSpPr>
        <dsp:cNvPr id="0" name=""/>
        <dsp:cNvSpPr/>
      </dsp:nvSpPr>
      <dsp:spPr>
        <a:xfrm>
          <a:off x="0" y="1756682"/>
          <a:ext cx="8229600" cy="3324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4130" rIns="135128" bIns="24130" numCol="1" spcCol="1270" anchor="t" anchorCtr="0">
          <a:noAutofit/>
        </a:bodyPr>
        <a:lstStyle/>
        <a:p>
          <a:pPr marL="114300" lvl="1" indent="-114300" algn="l" defTabSz="666750" rtl="0">
            <a:lnSpc>
              <a:spcPct val="90000"/>
            </a:lnSpc>
            <a:spcBef>
              <a:spcPct val="0"/>
            </a:spcBef>
            <a:spcAft>
              <a:spcPct val="20000"/>
            </a:spcAft>
            <a:buChar char="••"/>
          </a:pPr>
          <a:endParaRPr lang="ru-RU" sz="1500" kern="1200" dirty="0"/>
        </a:p>
      </dsp:txBody>
      <dsp:txXfrm>
        <a:off x="0" y="1756682"/>
        <a:ext cx="8229600" cy="332457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vl1pPr>
          </a:lstStyle>
          <a:p>
            <a:endParaRPr lang="en-US"/>
          </a:p>
        </p:txBody>
      </p:sp>
      <p:sp>
        <p:nvSpPr>
          <p:cNvPr id="327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vl1pPr>
          </a:lstStyle>
          <a:p>
            <a:endParaRPr lang="en-US"/>
          </a:p>
        </p:txBody>
      </p:sp>
      <p:sp>
        <p:nvSpPr>
          <p:cNvPr id="327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27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27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vl1pPr>
          </a:lstStyle>
          <a:p>
            <a:endParaRPr lang="en-US"/>
          </a:p>
        </p:txBody>
      </p:sp>
      <p:sp>
        <p:nvSpPr>
          <p:cNvPr id="327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vl1pPr>
          </a:lstStyle>
          <a:p>
            <a:fld id="{C1ADC1A1-7DC8-4668-BC7C-CCDF7A745D4A}" type="slidenum">
              <a:rPr lang="en-US"/>
              <a:pPr/>
              <a:t>‹#›</a:t>
            </a:fld>
            <a:endParaRPr lang="en-US"/>
          </a:p>
        </p:txBody>
      </p:sp>
    </p:spTree>
    <p:extLst>
      <p:ext uri="{BB962C8B-B14F-4D97-AF65-F5344CB8AC3E}">
        <p14:creationId xmlns:p14="http://schemas.microsoft.com/office/powerpoint/2010/main" val="69983354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jpeg"/><Relationship Id="rId4" Type="http://schemas.openxmlformats.org/officeDocument/2006/relationships/image" Target="../media/image9.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3263" name="Group 191"/>
          <p:cNvGrpSpPr>
            <a:grpSpLocks/>
          </p:cNvGrpSpPr>
          <p:nvPr/>
        </p:nvGrpSpPr>
        <p:grpSpPr bwMode="auto">
          <a:xfrm>
            <a:off x="434975" y="4763"/>
            <a:ext cx="8015288" cy="6853237"/>
            <a:chOff x="274" y="10"/>
            <a:chExt cx="5049" cy="4310"/>
          </a:xfrm>
        </p:grpSpPr>
        <p:sp>
          <p:nvSpPr>
            <p:cNvPr id="3198" name="Line 126"/>
            <p:cNvSpPr>
              <a:spLocks noChangeShapeType="1"/>
            </p:cNvSpPr>
            <p:nvPr userDrawn="1"/>
          </p:nvSpPr>
          <p:spPr bwMode="gray">
            <a:xfrm>
              <a:off x="3479"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09" name="Line 137"/>
            <p:cNvSpPr>
              <a:spLocks noChangeShapeType="1"/>
            </p:cNvSpPr>
            <p:nvPr userDrawn="1"/>
          </p:nvSpPr>
          <p:spPr bwMode="gray">
            <a:xfrm>
              <a:off x="3929"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11" name="Line 139"/>
            <p:cNvSpPr>
              <a:spLocks noChangeShapeType="1"/>
            </p:cNvSpPr>
            <p:nvPr userDrawn="1"/>
          </p:nvSpPr>
          <p:spPr bwMode="gray">
            <a:xfrm>
              <a:off x="4395"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12" name="Line 140"/>
            <p:cNvSpPr>
              <a:spLocks noChangeShapeType="1"/>
            </p:cNvSpPr>
            <p:nvPr userDrawn="1"/>
          </p:nvSpPr>
          <p:spPr bwMode="gray">
            <a:xfrm>
              <a:off x="4845"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15" name="Line 143"/>
            <p:cNvSpPr>
              <a:spLocks noChangeShapeType="1"/>
            </p:cNvSpPr>
            <p:nvPr userDrawn="1"/>
          </p:nvSpPr>
          <p:spPr bwMode="gray">
            <a:xfrm>
              <a:off x="5302"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19" name="Line 147"/>
            <p:cNvSpPr>
              <a:spLocks noChangeShapeType="1"/>
            </p:cNvSpPr>
            <p:nvPr userDrawn="1"/>
          </p:nvSpPr>
          <p:spPr bwMode="gray">
            <a:xfrm>
              <a:off x="1651"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21" name="Line 149"/>
            <p:cNvSpPr>
              <a:spLocks noChangeShapeType="1"/>
            </p:cNvSpPr>
            <p:nvPr userDrawn="1"/>
          </p:nvSpPr>
          <p:spPr bwMode="gray">
            <a:xfrm>
              <a:off x="2101"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23" name="Line 151"/>
            <p:cNvSpPr>
              <a:spLocks noChangeShapeType="1"/>
            </p:cNvSpPr>
            <p:nvPr userDrawn="1"/>
          </p:nvSpPr>
          <p:spPr bwMode="gray">
            <a:xfrm>
              <a:off x="2567"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24" name="Line 152"/>
            <p:cNvSpPr>
              <a:spLocks noChangeShapeType="1"/>
            </p:cNvSpPr>
            <p:nvPr userDrawn="1"/>
          </p:nvSpPr>
          <p:spPr bwMode="gray">
            <a:xfrm>
              <a:off x="3017"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30" name="Line 158"/>
            <p:cNvSpPr>
              <a:spLocks noChangeShapeType="1"/>
            </p:cNvSpPr>
            <p:nvPr userDrawn="1"/>
          </p:nvSpPr>
          <p:spPr bwMode="gray">
            <a:xfrm>
              <a:off x="274"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32" name="Line 160"/>
            <p:cNvSpPr>
              <a:spLocks noChangeShapeType="1"/>
            </p:cNvSpPr>
            <p:nvPr userDrawn="1"/>
          </p:nvSpPr>
          <p:spPr bwMode="gray">
            <a:xfrm>
              <a:off x="740" y="10"/>
              <a:ext cx="21" cy="4310"/>
            </a:xfrm>
            <a:prstGeom prst="line">
              <a:avLst/>
            </a:prstGeom>
            <a:noFill/>
            <a:ln w="9525">
              <a:solidFill>
                <a:srgbClr val="DDDDDD">
                  <a:alpha val="50000"/>
                </a:srgbClr>
              </a:solidFill>
              <a:round/>
              <a:headEnd/>
              <a:tailEnd/>
            </a:ln>
            <a:effectLst/>
          </p:spPr>
          <p:txBody>
            <a:bodyPr/>
            <a:lstStyle/>
            <a:p>
              <a:endParaRPr lang="ru-RU"/>
            </a:p>
          </p:txBody>
        </p:sp>
        <p:sp>
          <p:nvSpPr>
            <p:cNvPr id="3233" name="Line 161"/>
            <p:cNvSpPr>
              <a:spLocks noChangeShapeType="1"/>
            </p:cNvSpPr>
            <p:nvPr userDrawn="1"/>
          </p:nvSpPr>
          <p:spPr bwMode="gray">
            <a:xfrm>
              <a:off x="1190" y="10"/>
              <a:ext cx="21" cy="4310"/>
            </a:xfrm>
            <a:prstGeom prst="line">
              <a:avLst/>
            </a:prstGeom>
            <a:noFill/>
            <a:ln w="9525">
              <a:solidFill>
                <a:srgbClr val="DDDDDD">
                  <a:alpha val="50000"/>
                </a:srgbClr>
              </a:solidFill>
              <a:round/>
              <a:headEnd/>
              <a:tailEnd/>
            </a:ln>
            <a:effectLst/>
          </p:spPr>
          <p:txBody>
            <a:bodyPr/>
            <a:lstStyle/>
            <a:p>
              <a:endParaRPr lang="ru-RU"/>
            </a:p>
          </p:txBody>
        </p:sp>
      </p:grpSp>
      <p:sp>
        <p:nvSpPr>
          <p:cNvPr id="3159" name="Rectangle 87"/>
          <p:cNvSpPr>
            <a:spLocks noChangeArrowheads="1"/>
          </p:cNvSpPr>
          <p:nvPr/>
        </p:nvSpPr>
        <p:spPr bwMode="gray">
          <a:xfrm>
            <a:off x="0" y="1795463"/>
            <a:ext cx="9144000" cy="2503487"/>
          </a:xfrm>
          <a:prstGeom prst="rect">
            <a:avLst/>
          </a:prstGeom>
          <a:gradFill rotWithShape="1">
            <a:gsLst>
              <a:gs pos="0">
                <a:schemeClr val="tx2">
                  <a:gamma/>
                  <a:shade val="46275"/>
                  <a:invGamma/>
                </a:schemeClr>
              </a:gs>
              <a:gs pos="100000">
                <a:schemeClr val="tx2"/>
              </a:gs>
            </a:gsLst>
            <a:lin ang="0" scaled="1"/>
          </a:gradFill>
          <a:ln w="9525">
            <a:noFill/>
            <a:miter lim="800000"/>
            <a:headEnd/>
            <a:tailEnd/>
          </a:ln>
          <a:effectLst/>
        </p:spPr>
        <p:txBody>
          <a:bodyPr wrap="none" anchor="ctr"/>
          <a:lstStyle/>
          <a:p>
            <a:endParaRPr lang="ru-RU"/>
          </a:p>
        </p:txBody>
      </p:sp>
      <p:sp>
        <p:nvSpPr>
          <p:cNvPr id="3237" name="Rectangle 165"/>
          <p:cNvSpPr>
            <a:spLocks noChangeArrowheads="1"/>
          </p:cNvSpPr>
          <p:nvPr/>
        </p:nvSpPr>
        <p:spPr bwMode="gray">
          <a:xfrm>
            <a:off x="5553075" y="5576888"/>
            <a:ext cx="712788" cy="644525"/>
          </a:xfrm>
          <a:prstGeom prst="rect">
            <a:avLst/>
          </a:prstGeom>
          <a:solidFill>
            <a:schemeClr val="accent2">
              <a:alpha val="30000"/>
            </a:schemeClr>
          </a:solidFill>
          <a:ln w="9525">
            <a:noFill/>
            <a:miter lim="800000"/>
            <a:headEnd/>
            <a:tailEnd/>
          </a:ln>
          <a:effectLst/>
        </p:spPr>
        <p:txBody>
          <a:bodyPr wrap="none" anchor="ctr"/>
          <a:lstStyle/>
          <a:p>
            <a:endParaRPr lang="ru-RU"/>
          </a:p>
        </p:txBody>
      </p:sp>
      <p:sp>
        <p:nvSpPr>
          <p:cNvPr id="3238" name="Rectangle 166"/>
          <p:cNvSpPr>
            <a:spLocks noChangeArrowheads="1"/>
          </p:cNvSpPr>
          <p:nvPr/>
        </p:nvSpPr>
        <p:spPr bwMode="gray">
          <a:xfrm>
            <a:off x="7007225" y="5588000"/>
            <a:ext cx="725488" cy="635000"/>
          </a:xfrm>
          <a:prstGeom prst="rect">
            <a:avLst/>
          </a:prstGeom>
          <a:solidFill>
            <a:srgbClr val="DDDDDD">
              <a:alpha val="30000"/>
            </a:srgbClr>
          </a:solidFill>
          <a:ln w="9525">
            <a:noFill/>
            <a:miter lim="800000"/>
            <a:headEnd/>
            <a:tailEnd/>
          </a:ln>
          <a:effectLst/>
        </p:spPr>
        <p:txBody>
          <a:bodyPr wrap="none" anchor="ctr"/>
          <a:lstStyle/>
          <a:p>
            <a:endParaRPr lang="ru-RU"/>
          </a:p>
        </p:txBody>
      </p:sp>
      <p:sp>
        <p:nvSpPr>
          <p:cNvPr id="3239" name="Rectangle 167"/>
          <p:cNvSpPr>
            <a:spLocks noChangeArrowheads="1"/>
          </p:cNvSpPr>
          <p:nvPr/>
        </p:nvSpPr>
        <p:spPr bwMode="gray">
          <a:xfrm>
            <a:off x="6269038" y="4943475"/>
            <a:ext cx="725487" cy="636588"/>
          </a:xfrm>
          <a:prstGeom prst="rect">
            <a:avLst/>
          </a:prstGeom>
          <a:solidFill>
            <a:srgbClr val="DDDDDD">
              <a:alpha val="20000"/>
            </a:srgbClr>
          </a:solidFill>
          <a:ln w="9525">
            <a:noFill/>
            <a:miter lim="800000"/>
            <a:headEnd/>
            <a:tailEnd/>
          </a:ln>
          <a:effectLst/>
        </p:spPr>
        <p:txBody>
          <a:bodyPr wrap="none" anchor="ctr"/>
          <a:lstStyle/>
          <a:p>
            <a:endParaRPr lang="ru-RU"/>
          </a:p>
        </p:txBody>
      </p:sp>
      <p:sp>
        <p:nvSpPr>
          <p:cNvPr id="3240" name="Rectangle 168"/>
          <p:cNvSpPr>
            <a:spLocks noChangeArrowheads="1"/>
          </p:cNvSpPr>
          <p:nvPr/>
        </p:nvSpPr>
        <p:spPr bwMode="gray">
          <a:xfrm>
            <a:off x="8447088" y="5588000"/>
            <a:ext cx="696912" cy="635000"/>
          </a:xfrm>
          <a:prstGeom prst="rect">
            <a:avLst/>
          </a:prstGeom>
          <a:solidFill>
            <a:srgbClr val="DDDDDD">
              <a:alpha val="30000"/>
            </a:srgbClr>
          </a:solidFill>
          <a:ln w="9525">
            <a:noFill/>
            <a:miter lim="800000"/>
            <a:headEnd/>
            <a:tailEnd/>
          </a:ln>
          <a:effectLst/>
        </p:spPr>
        <p:txBody>
          <a:bodyPr wrap="none" anchor="ctr"/>
          <a:lstStyle/>
          <a:p>
            <a:endParaRPr lang="ru-RU"/>
          </a:p>
        </p:txBody>
      </p:sp>
      <p:sp>
        <p:nvSpPr>
          <p:cNvPr id="3242" name="Rectangle 170"/>
          <p:cNvSpPr>
            <a:spLocks noChangeArrowheads="1"/>
          </p:cNvSpPr>
          <p:nvPr/>
        </p:nvSpPr>
        <p:spPr bwMode="gray">
          <a:xfrm>
            <a:off x="2651125" y="5588000"/>
            <a:ext cx="725488" cy="635000"/>
          </a:xfrm>
          <a:prstGeom prst="rect">
            <a:avLst/>
          </a:prstGeom>
          <a:solidFill>
            <a:srgbClr val="DDDDDD">
              <a:alpha val="30000"/>
            </a:srgbClr>
          </a:solidFill>
          <a:ln w="9525">
            <a:noFill/>
            <a:miter lim="800000"/>
            <a:headEnd/>
            <a:tailEnd/>
          </a:ln>
          <a:effectLst/>
        </p:spPr>
        <p:txBody>
          <a:bodyPr wrap="none" anchor="ctr"/>
          <a:lstStyle/>
          <a:p>
            <a:endParaRPr lang="ru-RU"/>
          </a:p>
        </p:txBody>
      </p:sp>
      <p:sp>
        <p:nvSpPr>
          <p:cNvPr id="3243" name="Rectangle 171"/>
          <p:cNvSpPr>
            <a:spLocks noChangeArrowheads="1"/>
          </p:cNvSpPr>
          <p:nvPr/>
        </p:nvSpPr>
        <p:spPr bwMode="gray">
          <a:xfrm>
            <a:off x="4105275" y="5588000"/>
            <a:ext cx="725488" cy="635000"/>
          </a:xfrm>
          <a:prstGeom prst="rect">
            <a:avLst/>
          </a:prstGeom>
          <a:solidFill>
            <a:srgbClr val="DDDDDD">
              <a:alpha val="30000"/>
            </a:srgbClr>
          </a:solidFill>
          <a:ln w="9525">
            <a:noFill/>
            <a:miter lim="800000"/>
            <a:headEnd/>
            <a:tailEnd/>
          </a:ln>
          <a:effectLst/>
        </p:spPr>
        <p:txBody>
          <a:bodyPr wrap="none" anchor="ctr"/>
          <a:lstStyle/>
          <a:p>
            <a:endParaRPr lang="ru-RU"/>
          </a:p>
        </p:txBody>
      </p:sp>
      <p:sp>
        <p:nvSpPr>
          <p:cNvPr id="3244" name="Rectangle 172"/>
          <p:cNvSpPr>
            <a:spLocks noChangeArrowheads="1"/>
          </p:cNvSpPr>
          <p:nvPr/>
        </p:nvSpPr>
        <p:spPr bwMode="gray">
          <a:xfrm>
            <a:off x="3367088" y="4943475"/>
            <a:ext cx="725487" cy="636588"/>
          </a:xfrm>
          <a:prstGeom prst="rect">
            <a:avLst/>
          </a:prstGeom>
          <a:solidFill>
            <a:srgbClr val="DDDDDD">
              <a:alpha val="20000"/>
            </a:srgbClr>
          </a:solidFill>
          <a:ln w="9525">
            <a:noFill/>
            <a:miter lim="800000"/>
            <a:headEnd/>
            <a:tailEnd/>
          </a:ln>
          <a:effectLst/>
        </p:spPr>
        <p:txBody>
          <a:bodyPr wrap="none" anchor="ctr"/>
          <a:lstStyle/>
          <a:p>
            <a:endParaRPr lang="ru-RU"/>
          </a:p>
        </p:txBody>
      </p:sp>
      <p:sp>
        <p:nvSpPr>
          <p:cNvPr id="3245" name="Rectangle 173"/>
          <p:cNvSpPr>
            <a:spLocks noChangeArrowheads="1"/>
          </p:cNvSpPr>
          <p:nvPr/>
        </p:nvSpPr>
        <p:spPr bwMode="gray">
          <a:xfrm>
            <a:off x="4818063" y="4943475"/>
            <a:ext cx="725487" cy="636588"/>
          </a:xfrm>
          <a:prstGeom prst="rect">
            <a:avLst/>
          </a:prstGeom>
          <a:solidFill>
            <a:srgbClr val="DDDDDD">
              <a:alpha val="20000"/>
            </a:srgbClr>
          </a:solidFill>
          <a:ln w="9525">
            <a:noFill/>
            <a:miter lim="800000"/>
            <a:headEnd/>
            <a:tailEnd/>
          </a:ln>
          <a:effectLst/>
        </p:spPr>
        <p:txBody>
          <a:bodyPr wrap="none" anchor="ctr"/>
          <a:lstStyle/>
          <a:p>
            <a:endParaRPr lang="ru-RU"/>
          </a:p>
        </p:txBody>
      </p:sp>
      <p:sp>
        <p:nvSpPr>
          <p:cNvPr id="3246" name="Rectangle 174"/>
          <p:cNvSpPr>
            <a:spLocks noChangeArrowheads="1"/>
          </p:cNvSpPr>
          <p:nvPr/>
        </p:nvSpPr>
        <p:spPr bwMode="gray">
          <a:xfrm>
            <a:off x="1917700" y="4943475"/>
            <a:ext cx="725488" cy="636588"/>
          </a:xfrm>
          <a:prstGeom prst="rect">
            <a:avLst/>
          </a:prstGeom>
          <a:solidFill>
            <a:schemeClr val="accent2">
              <a:alpha val="20000"/>
            </a:schemeClr>
          </a:solidFill>
          <a:ln w="9525">
            <a:noFill/>
            <a:miter lim="800000"/>
            <a:headEnd/>
            <a:tailEnd/>
          </a:ln>
          <a:effectLst/>
        </p:spPr>
        <p:txBody>
          <a:bodyPr wrap="none" anchor="ctr"/>
          <a:lstStyle/>
          <a:p>
            <a:endParaRPr lang="ru-RU"/>
          </a:p>
        </p:txBody>
      </p:sp>
      <p:sp>
        <p:nvSpPr>
          <p:cNvPr id="3247" name="Rectangle 175"/>
          <p:cNvSpPr>
            <a:spLocks noChangeArrowheads="1"/>
          </p:cNvSpPr>
          <p:nvPr/>
        </p:nvSpPr>
        <p:spPr bwMode="gray">
          <a:xfrm>
            <a:off x="5541963" y="4310063"/>
            <a:ext cx="725487" cy="636587"/>
          </a:xfrm>
          <a:prstGeom prst="rect">
            <a:avLst/>
          </a:prstGeom>
          <a:solidFill>
            <a:schemeClr val="accent2">
              <a:alpha val="10001"/>
            </a:schemeClr>
          </a:solidFill>
          <a:ln w="9525">
            <a:noFill/>
            <a:miter lim="800000"/>
            <a:headEnd/>
            <a:tailEnd/>
          </a:ln>
          <a:effectLst/>
        </p:spPr>
        <p:txBody>
          <a:bodyPr wrap="none" anchor="ctr"/>
          <a:lstStyle/>
          <a:p>
            <a:endParaRPr lang="ru-RU"/>
          </a:p>
        </p:txBody>
      </p:sp>
      <p:sp>
        <p:nvSpPr>
          <p:cNvPr id="3248" name="Rectangle 176"/>
          <p:cNvSpPr>
            <a:spLocks noChangeArrowheads="1"/>
          </p:cNvSpPr>
          <p:nvPr/>
        </p:nvSpPr>
        <p:spPr bwMode="gray">
          <a:xfrm>
            <a:off x="6996113" y="4300538"/>
            <a:ext cx="725487" cy="646112"/>
          </a:xfrm>
          <a:prstGeom prst="rect">
            <a:avLst/>
          </a:prstGeom>
          <a:solidFill>
            <a:schemeClr val="accent2">
              <a:alpha val="10001"/>
            </a:schemeClr>
          </a:solidFill>
          <a:ln w="9525">
            <a:noFill/>
            <a:miter lim="800000"/>
            <a:headEnd/>
            <a:tailEnd/>
          </a:ln>
          <a:effectLst/>
        </p:spPr>
        <p:txBody>
          <a:bodyPr wrap="none" anchor="ctr"/>
          <a:lstStyle/>
          <a:p>
            <a:endParaRPr lang="ru-RU"/>
          </a:p>
        </p:txBody>
      </p:sp>
      <p:sp>
        <p:nvSpPr>
          <p:cNvPr id="3249" name="Rectangle 177"/>
          <p:cNvSpPr>
            <a:spLocks noChangeArrowheads="1"/>
          </p:cNvSpPr>
          <p:nvPr/>
        </p:nvSpPr>
        <p:spPr bwMode="gray">
          <a:xfrm>
            <a:off x="8435975" y="4300538"/>
            <a:ext cx="703263" cy="646112"/>
          </a:xfrm>
          <a:prstGeom prst="rect">
            <a:avLst/>
          </a:prstGeom>
          <a:solidFill>
            <a:schemeClr val="accent2">
              <a:alpha val="10001"/>
            </a:schemeClr>
          </a:solidFill>
          <a:ln w="9525">
            <a:noFill/>
            <a:miter lim="800000"/>
            <a:headEnd/>
            <a:tailEnd/>
          </a:ln>
          <a:effectLst/>
        </p:spPr>
        <p:txBody>
          <a:bodyPr wrap="none" anchor="ctr"/>
          <a:lstStyle/>
          <a:p>
            <a:endParaRPr lang="ru-RU"/>
          </a:p>
        </p:txBody>
      </p:sp>
      <p:sp>
        <p:nvSpPr>
          <p:cNvPr id="3250" name="Rectangle 178"/>
          <p:cNvSpPr>
            <a:spLocks noChangeArrowheads="1"/>
          </p:cNvSpPr>
          <p:nvPr/>
        </p:nvSpPr>
        <p:spPr bwMode="gray">
          <a:xfrm>
            <a:off x="4105275" y="4310063"/>
            <a:ext cx="725488" cy="636587"/>
          </a:xfrm>
          <a:prstGeom prst="rect">
            <a:avLst/>
          </a:prstGeom>
          <a:solidFill>
            <a:srgbClr val="DDDDDD">
              <a:alpha val="10001"/>
            </a:srgbClr>
          </a:solidFill>
          <a:ln w="9525">
            <a:noFill/>
            <a:miter lim="800000"/>
            <a:headEnd/>
            <a:tailEnd/>
          </a:ln>
          <a:effectLst/>
        </p:spPr>
        <p:txBody>
          <a:bodyPr wrap="none" anchor="ctr"/>
          <a:lstStyle/>
          <a:p>
            <a:endParaRPr lang="ru-RU"/>
          </a:p>
        </p:txBody>
      </p:sp>
      <p:sp>
        <p:nvSpPr>
          <p:cNvPr id="3257" name="Rectangle 185"/>
          <p:cNvSpPr>
            <a:spLocks noChangeArrowheads="1"/>
          </p:cNvSpPr>
          <p:nvPr/>
        </p:nvSpPr>
        <p:spPr bwMode="gray">
          <a:xfrm>
            <a:off x="7720013" y="6221413"/>
            <a:ext cx="725487" cy="636587"/>
          </a:xfrm>
          <a:prstGeom prst="rect">
            <a:avLst/>
          </a:prstGeom>
          <a:solidFill>
            <a:srgbClr val="DDDDDD">
              <a:alpha val="39999"/>
            </a:srgbClr>
          </a:solidFill>
          <a:ln w="9525">
            <a:noFill/>
            <a:miter lim="800000"/>
            <a:headEnd/>
            <a:tailEnd/>
          </a:ln>
          <a:effectLst/>
        </p:spPr>
        <p:txBody>
          <a:bodyPr wrap="none" anchor="ctr"/>
          <a:lstStyle/>
          <a:p>
            <a:endParaRPr lang="ru-RU"/>
          </a:p>
        </p:txBody>
      </p:sp>
      <p:sp>
        <p:nvSpPr>
          <p:cNvPr id="3258" name="Rectangle 186"/>
          <p:cNvSpPr>
            <a:spLocks noChangeArrowheads="1"/>
          </p:cNvSpPr>
          <p:nvPr/>
        </p:nvSpPr>
        <p:spPr bwMode="gray">
          <a:xfrm>
            <a:off x="3371850" y="6221413"/>
            <a:ext cx="728663" cy="636587"/>
          </a:xfrm>
          <a:prstGeom prst="rect">
            <a:avLst/>
          </a:prstGeom>
          <a:solidFill>
            <a:srgbClr val="DDDDDD">
              <a:alpha val="39999"/>
            </a:srgbClr>
          </a:solidFill>
          <a:ln w="9525">
            <a:noFill/>
            <a:miter lim="800000"/>
            <a:headEnd/>
            <a:tailEnd/>
          </a:ln>
          <a:effectLst/>
        </p:spPr>
        <p:txBody>
          <a:bodyPr wrap="none" anchor="ctr"/>
          <a:lstStyle/>
          <a:p>
            <a:endParaRPr lang="ru-RU"/>
          </a:p>
        </p:txBody>
      </p:sp>
      <p:sp>
        <p:nvSpPr>
          <p:cNvPr id="3259" name="Rectangle 187"/>
          <p:cNvSpPr>
            <a:spLocks noChangeArrowheads="1"/>
          </p:cNvSpPr>
          <p:nvPr/>
        </p:nvSpPr>
        <p:spPr bwMode="gray">
          <a:xfrm>
            <a:off x="4826000" y="6221413"/>
            <a:ext cx="725488" cy="636587"/>
          </a:xfrm>
          <a:prstGeom prst="rect">
            <a:avLst/>
          </a:prstGeom>
          <a:solidFill>
            <a:srgbClr val="DDDDDD">
              <a:alpha val="39999"/>
            </a:srgbClr>
          </a:solidFill>
          <a:ln w="9525">
            <a:noFill/>
            <a:miter lim="800000"/>
            <a:headEnd/>
            <a:tailEnd/>
          </a:ln>
          <a:effectLst/>
        </p:spPr>
        <p:txBody>
          <a:bodyPr wrap="none" anchor="ctr"/>
          <a:lstStyle/>
          <a:p>
            <a:endParaRPr lang="ru-RU"/>
          </a:p>
        </p:txBody>
      </p:sp>
      <p:sp>
        <p:nvSpPr>
          <p:cNvPr id="3260" name="Rectangle 188"/>
          <p:cNvSpPr>
            <a:spLocks noChangeArrowheads="1"/>
          </p:cNvSpPr>
          <p:nvPr/>
        </p:nvSpPr>
        <p:spPr bwMode="gray">
          <a:xfrm>
            <a:off x="1920875" y="6221413"/>
            <a:ext cx="725488" cy="636587"/>
          </a:xfrm>
          <a:prstGeom prst="rect">
            <a:avLst/>
          </a:prstGeom>
          <a:solidFill>
            <a:srgbClr val="DDDDDD">
              <a:alpha val="39999"/>
            </a:srgbClr>
          </a:solidFill>
          <a:ln w="9525">
            <a:noFill/>
            <a:miter lim="800000"/>
            <a:headEnd/>
            <a:tailEnd/>
          </a:ln>
          <a:effectLst/>
        </p:spPr>
        <p:txBody>
          <a:bodyPr wrap="none" anchor="ctr"/>
          <a:lstStyle/>
          <a:p>
            <a:endParaRPr lang="ru-RU"/>
          </a:p>
        </p:txBody>
      </p:sp>
      <p:grpSp>
        <p:nvGrpSpPr>
          <p:cNvPr id="3278" name="Group 206"/>
          <p:cNvGrpSpPr>
            <a:grpSpLocks/>
          </p:cNvGrpSpPr>
          <p:nvPr/>
        </p:nvGrpSpPr>
        <p:grpSpPr bwMode="auto">
          <a:xfrm>
            <a:off x="0" y="533400"/>
            <a:ext cx="9144000" cy="5689600"/>
            <a:chOff x="0" y="336"/>
            <a:chExt cx="5760" cy="3584"/>
          </a:xfrm>
        </p:grpSpPr>
        <p:sp>
          <p:nvSpPr>
            <p:cNvPr id="3264" name="Line 192"/>
            <p:cNvSpPr>
              <a:spLocks noChangeShapeType="1"/>
            </p:cNvSpPr>
            <p:nvPr userDrawn="1"/>
          </p:nvSpPr>
          <p:spPr bwMode="gray">
            <a:xfrm flipH="1">
              <a:off x="0" y="336"/>
              <a:ext cx="5760" cy="0"/>
            </a:xfrm>
            <a:prstGeom prst="line">
              <a:avLst/>
            </a:prstGeom>
            <a:noFill/>
            <a:ln w="9525">
              <a:solidFill>
                <a:srgbClr val="DDDDDD"/>
              </a:solidFill>
              <a:round/>
              <a:headEnd/>
              <a:tailEnd/>
            </a:ln>
            <a:effectLst/>
          </p:spPr>
          <p:txBody>
            <a:bodyPr/>
            <a:lstStyle/>
            <a:p>
              <a:endParaRPr lang="ru-RU"/>
            </a:p>
          </p:txBody>
        </p:sp>
        <p:sp>
          <p:nvSpPr>
            <p:cNvPr id="3265" name="Line 193"/>
            <p:cNvSpPr>
              <a:spLocks noChangeShapeType="1"/>
            </p:cNvSpPr>
            <p:nvPr userDrawn="1"/>
          </p:nvSpPr>
          <p:spPr bwMode="gray">
            <a:xfrm flipH="1">
              <a:off x="0" y="733"/>
              <a:ext cx="5760" cy="0"/>
            </a:xfrm>
            <a:prstGeom prst="line">
              <a:avLst/>
            </a:prstGeom>
            <a:noFill/>
            <a:ln w="9525">
              <a:solidFill>
                <a:srgbClr val="DDDDDD"/>
              </a:solidFill>
              <a:round/>
              <a:headEnd/>
              <a:tailEnd/>
            </a:ln>
            <a:effectLst/>
          </p:spPr>
          <p:txBody>
            <a:bodyPr/>
            <a:lstStyle/>
            <a:p>
              <a:endParaRPr lang="ru-RU"/>
            </a:p>
          </p:txBody>
        </p:sp>
        <p:sp>
          <p:nvSpPr>
            <p:cNvPr id="3266" name="Line 194"/>
            <p:cNvSpPr>
              <a:spLocks noChangeShapeType="1"/>
            </p:cNvSpPr>
            <p:nvPr userDrawn="1"/>
          </p:nvSpPr>
          <p:spPr bwMode="gray">
            <a:xfrm flipH="1">
              <a:off x="0" y="1123"/>
              <a:ext cx="5760" cy="0"/>
            </a:xfrm>
            <a:prstGeom prst="line">
              <a:avLst/>
            </a:prstGeom>
            <a:noFill/>
            <a:ln w="9525">
              <a:solidFill>
                <a:srgbClr val="DDDDDD"/>
              </a:solidFill>
              <a:round/>
              <a:headEnd/>
              <a:tailEnd/>
            </a:ln>
            <a:effectLst/>
          </p:spPr>
          <p:txBody>
            <a:bodyPr/>
            <a:lstStyle/>
            <a:p>
              <a:endParaRPr lang="ru-RU"/>
            </a:p>
          </p:txBody>
        </p:sp>
        <p:sp>
          <p:nvSpPr>
            <p:cNvPr id="3267" name="Line 195"/>
            <p:cNvSpPr>
              <a:spLocks noChangeShapeType="1"/>
            </p:cNvSpPr>
            <p:nvPr userDrawn="1"/>
          </p:nvSpPr>
          <p:spPr bwMode="gray">
            <a:xfrm flipH="1">
              <a:off x="0" y="2707"/>
              <a:ext cx="5760" cy="0"/>
            </a:xfrm>
            <a:prstGeom prst="line">
              <a:avLst/>
            </a:prstGeom>
            <a:noFill/>
            <a:ln w="9525">
              <a:solidFill>
                <a:srgbClr val="DDDDDD"/>
              </a:solidFill>
              <a:round/>
              <a:headEnd/>
              <a:tailEnd/>
            </a:ln>
            <a:effectLst/>
          </p:spPr>
          <p:txBody>
            <a:bodyPr/>
            <a:lstStyle/>
            <a:p>
              <a:endParaRPr lang="ru-RU"/>
            </a:p>
          </p:txBody>
        </p:sp>
        <p:sp>
          <p:nvSpPr>
            <p:cNvPr id="3268" name="Line 196"/>
            <p:cNvSpPr>
              <a:spLocks noChangeShapeType="1"/>
            </p:cNvSpPr>
            <p:nvPr userDrawn="1"/>
          </p:nvSpPr>
          <p:spPr bwMode="gray">
            <a:xfrm flipH="1">
              <a:off x="0" y="3111"/>
              <a:ext cx="5760" cy="0"/>
            </a:xfrm>
            <a:prstGeom prst="line">
              <a:avLst/>
            </a:prstGeom>
            <a:noFill/>
            <a:ln w="9525">
              <a:solidFill>
                <a:srgbClr val="DDDDDD"/>
              </a:solidFill>
              <a:round/>
              <a:headEnd/>
              <a:tailEnd/>
            </a:ln>
            <a:effectLst/>
          </p:spPr>
          <p:txBody>
            <a:bodyPr/>
            <a:lstStyle/>
            <a:p>
              <a:endParaRPr lang="ru-RU"/>
            </a:p>
          </p:txBody>
        </p:sp>
        <p:sp>
          <p:nvSpPr>
            <p:cNvPr id="3269" name="Line 197"/>
            <p:cNvSpPr>
              <a:spLocks noChangeShapeType="1"/>
            </p:cNvSpPr>
            <p:nvPr userDrawn="1"/>
          </p:nvSpPr>
          <p:spPr bwMode="gray">
            <a:xfrm flipH="1">
              <a:off x="0" y="3516"/>
              <a:ext cx="5760" cy="0"/>
            </a:xfrm>
            <a:prstGeom prst="line">
              <a:avLst/>
            </a:prstGeom>
            <a:noFill/>
            <a:ln w="9525">
              <a:solidFill>
                <a:srgbClr val="DDDDDD"/>
              </a:solidFill>
              <a:round/>
              <a:headEnd/>
              <a:tailEnd/>
            </a:ln>
            <a:effectLst/>
          </p:spPr>
          <p:txBody>
            <a:bodyPr/>
            <a:lstStyle/>
            <a:p>
              <a:endParaRPr lang="ru-RU"/>
            </a:p>
          </p:txBody>
        </p:sp>
        <p:sp>
          <p:nvSpPr>
            <p:cNvPr id="3270" name="Line 198"/>
            <p:cNvSpPr>
              <a:spLocks noChangeShapeType="1"/>
            </p:cNvSpPr>
            <p:nvPr userDrawn="1"/>
          </p:nvSpPr>
          <p:spPr bwMode="gray">
            <a:xfrm flipH="1">
              <a:off x="0" y="3920"/>
              <a:ext cx="5760" cy="0"/>
            </a:xfrm>
            <a:prstGeom prst="line">
              <a:avLst/>
            </a:prstGeom>
            <a:noFill/>
            <a:ln w="9525">
              <a:solidFill>
                <a:srgbClr val="DDDDDD"/>
              </a:solidFill>
              <a:round/>
              <a:headEnd/>
              <a:tailEnd/>
            </a:ln>
            <a:effectLst/>
          </p:spPr>
          <p:txBody>
            <a:bodyPr/>
            <a:lstStyle/>
            <a:p>
              <a:endParaRPr lang="ru-RU"/>
            </a:p>
          </p:txBody>
        </p:sp>
      </p:grpSp>
      <p:sp>
        <p:nvSpPr>
          <p:cNvPr id="3075" name="Rectangle 3"/>
          <p:cNvSpPr>
            <a:spLocks noGrp="1" noChangeArrowheads="1"/>
          </p:cNvSpPr>
          <p:nvPr>
            <p:ph type="subTitle" idx="1"/>
          </p:nvPr>
        </p:nvSpPr>
        <p:spPr>
          <a:xfrm>
            <a:off x="4572000" y="4343400"/>
            <a:ext cx="4419600" cy="609600"/>
          </a:xfrm>
        </p:spPr>
        <p:txBody>
          <a:bodyPr/>
          <a:lstStyle>
            <a:lvl1pPr marL="0" indent="0" algn="r">
              <a:buFontTx/>
              <a:buNone/>
              <a:defRPr sz="2000"/>
            </a:lvl1pPr>
          </a:lstStyle>
          <a:p>
            <a:r>
              <a:rPr lang="ru-RU" smtClean="0"/>
              <a:t>Образец подзаголовка</a:t>
            </a:r>
            <a:endParaRPr lang="en-US"/>
          </a:p>
        </p:txBody>
      </p:sp>
      <p:sp>
        <p:nvSpPr>
          <p:cNvPr id="3083" name="Text Box 11"/>
          <p:cNvSpPr txBox="1">
            <a:spLocks noChangeArrowheads="1"/>
          </p:cNvSpPr>
          <p:nvPr/>
        </p:nvSpPr>
        <p:spPr bwMode="gray">
          <a:xfrm>
            <a:off x="0" y="461963"/>
            <a:ext cx="1098550" cy="427037"/>
          </a:xfrm>
          <a:prstGeom prst="rect">
            <a:avLst/>
          </a:prstGeom>
          <a:noFill/>
          <a:ln w="9525">
            <a:noFill/>
            <a:miter lim="800000"/>
            <a:headEnd/>
            <a:tailEnd/>
          </a:ln>
          <a:effectLst/>
        </p:spPr>
        <p:txBody>
          <a:bodyPr>
            <a:spAutoFit/>
          </a:bodyPr>
          <a:lstStyle/>
          <a:p>
            <a:pPr algn="ctr">
              <a:spcBef>
                <a:spcPct val="50000"/>
              </a:spcBef>
            </a:pPr>
            <a:r>
              <a:rPr lang="en-US" sz="2200">
                <a:solidFill>
                  <a:srgbClr val="FFFFFF"/>
                </a:solidFill>
              </a:rPr>
              <a:t>LOGO</a:t>
            </a:r>
          </a:p>
        </p:txBody>
      </p:sp>
      <p:sp>
        <p:nvSpPr>
          <p:cNvPr id="3210" name="Rectangle 138"/>
          <p:cNvSpPr>
            <a:spLocks noChangeArrowheads="1"/>
          </p:cNvSpPr>
          <p:nvPr/>
        </p:nvSpPr>
        <p:spPr bwMode="gray">
          <a:xfrm>
            <a:off x="5524500" y="534988"/>
            <a:ext cx="725488" cy="633412"/>
          </a:xfrm>
          <a:prstGeom prst="rect">
            <a:avLst/>
          </a:prstGeom>
          <a:solidFill>
            <a:srgbClr val="DDDDDD">
              <a:alpha val="20000"/>
            </a:srgbClr>
          </a:solidFill>
          <a:ln w="9525">
            <a:noFill/>
            <a:miter lim="800000"/>
            <a:headEnd/>
            <a:tailEnd/>
          </a:ln>
          <a:effectLst/>
        </p:spPr>
        <p:txBody>
          <a:bodyPr wrap="none" anchor="ctr"/>
          <a:lstStyle/>
          <a:p>
            <a:endParaRPr lang="ru-RU"/>
          </a:p>
        </p:txBody>
      </p:sp>
      <p:sp>
        <p:nvSpPr>
          <p:cNvPr id="3213" name="Rectangle 141"/>
          <p:cNvSpPr>
            <a:spLocks noChangeArrowheads="1"/>
          </p:cNvSpPr>
          <p:nvPr/>
        </p:nvSpPr>
        <p:spPr bwMode="gray">
          <a:xfrm>
            <a:off x="6978650" y="534988"/>
            <a:ext cx="725488" cy="633412"/>
          </a:xfrm>
          <a:prstGeom prst="rect">
            <a:avLst/>
          </a:prstGeom>
          <a:solidFill>
            <a:srgbClr val="DDDDDD">
              <a:alpha val="20000"/>
            </a:srgbClr>
          </a:solidFill>
          <a:ln w="9525">
            <a:noFill/>
            <a:miter lim="800000"/>
            <a:headEnd/>
            <a:tailEnd/>
          </a:ln>
          <a:effectLst/>
        </p:spPr>
        <p:txBody>
          <a:bodyPr wrap="none" anchor="ctr"/>
          <a:lstStyle/>
          <a:p>
            <a:endParaRPr lang="ru-RU"/>
          </a:p>
        </p:txBody>
      </p:sp>
      <p:sp>
        <p:nvSpPr>
          <p:cNvPr id="3218" name="Rectangle 146"/>
          <p:cNvSpPr>
            <a:spLocks noChangeArrowheads="1"/>
          </p:cNvSpPr>
          <p:nvPr/>
        </p:nvSpPr>
        <p:spPr bwMode="gray">
          <a:xfrm>
            <a:off x="7691438" y="4763"/>
            <a:ext cx="725487" cy="522287"/>
          </a:xfrm>
          <a:prstGeom prst="rect">
            <a:avLst/>
          </a:prstGeom>
          <a:solidFill>
            <a:schemeClr val="folHlink">
              <a:alpha val="30000"/>
            </a:schemeClr>
          </a:solidFill>
          <a:ln w="9525">
            <a:noFill/>
            <a:miter lim="800000"/>
            <a:headEnd/>
            <a:tailEnd/>
          </a:ln>
          <a:effectLst/>
        </p:spPr>
        <p:txBody>
          <a:bodyPr wrap="none" anchor="ctr"/>
          <a:lstStyle/>
          <a:p>
            <a:endParaRPr lang="ru-RU"/>
          </a:p>
        </p:txBody>
      </p:sp>
      <p:sp>
        <p:nvSpPr>
          <p:cNvPr id="3225" name="Rectangle 153"/>
          <p:cNvSpPr>
            <a:spLocks noChangeArrowheads="1"/>
          </p:cNvSpPr>
          <p:nvPr/>
        </p:nvSpPr>
        <p:spPr bwMode="gray">
          <a:xfrm>
            <a:off x="4076700" y="534988"/>
            <a:ext cx="725488" cy="633412"/>
          </a:xfrm>
          <a:prstGeom prst="rect">
            <a:avLst/>
          </a:prstGeom>
          <a:solidFill>
            <a:srgbClr val="DDDDDD">
              <a:alpha val="20000"/>
            </a:srgbClr>
          </a:solidFill>
          <a:ln w="9525">
            <a:noFill/>
            <a:miter lim="800000"/>
            <a:headEnd/>
            <a:tailEnd/>
          </a:ln>
          <a:effectLst/>
        </p:spPr>
        <p:txBody>
          <a:bodyPr wrap="none" anchor="ctr"/>
          <a:lstStyle/>
          <a:p>
            <a:endParaRPr lang="ru-RU"/>
          </a:p>
        </p:txBody>
      </p:sp>
      <p:sp>
        <p:nvSpPr>
          <p:cNvPr id="3227" name="Rectangle 155"/>
          <p:cNvSpPr>
            <a:spLocks noChangeArrowheads="1"/>
          </p:cNvSpPr>
          <p:nvPr/>
        </p:nvSpPr>
        <p:spPr bwMode="gray">
          <a:xfrm>
            <a:off x="4789488" y="4763"/>
            <a:ext cx="725487" cy="522287"/>
          </a:xfrm>
          <a:prstGeom prst="rect">
            <a:avLst/>
          </a:prstGeom>
          <a:solidFill>
            <a:srgbClr val="DDDDDD">
              <a:alpha val="30000"/>
            </a:srgbClr>
          </a:solidFill>
          <a:ln w="9525">
            <a:noFill/>
            <a:miter lim="800000"/>
            <a:headEnd/>
            <a:tailEnd/>
          </a:ln>
          <a:effectLst/>
        </p:spPr>
        <p:txBody>
          <a:bodyPr wrap="none" anchor="ctr"/>
          <a:lstStyle/>
          <a:p>
            <a:endParaRPr lang="ru-RU"/>
          </a:p>
        </p:txBody>
      </p:sp>
      <p:sp>
        <p:nvSpPr>
          <p:cNvPr id="3234" name="Rectangle 162"/>
          <p:cNvSpPr>
            <a:spLocks noChangeArrowheads="1"/>
          </p:cNvSpPr>
          <p:nvPr/>
        </p:nvSpPr>
        <p:spPr bwMode="gray">
          <a:xfrm>
            <a:off x="446088" y="1147763"/>
            <a:ext cx="725487" cy="633412"/>
          </a:xfrm>
          <a:prstGeom prst="rect">
            <a:avLst/>
          </a:prstGeom>
          <a:solidFill>
            <a:schemeClr val="folHlink">
              <a:alpha val="20000"/>
            </a:schemeClr>
          </a:solidFill>
          <a:ln w="9525">
            <a:noFill/>
            <a:miter lim="800000"/>
            <a:headEnd/>
            <a:tailEnd/>
          </a:ln>
          <a:effectLst/>
        </p:spPr>
        <p:txBody>
          <a:bodyPr wrap="none" anchor="ctr"/>
          <a:lstStyle/>
          <a:p>
            <a:endParaRPr lang="ru-RU"/>
          </a:p>
        </p:txBody>
      </p:sp>
      <p:sp>
        <p:nvSpPr>
          <p:cNvPr id="3236" name="Rectangle 164"/>
          <p:cNvSpPr>
            <a:spLocks noChangeArrowheads="1"/>
          </p:cNvSpPr>
          <p:nvPr/>
        </p:nvSpPr>
        <p:spPr bwMode="gray">
          <a:xfrm>
            <a:off x="1889125" y="4763"/>
            <a:ext cx="725488" cy="522287"/>
          </a:xfrm>
          <a:prstGeom prst="rect">
            <a:avLst/>
          </a:prstGeom>
          <a:solidFill>
            <a:srgbClr val="DDDDDD">
              <a:alpha val="39999"/>
            </a:srgbClr>
          </a:solidFill>
          <a:ln w="9525">
            <a:noFill/>
            <a:miter lim="800000"/>
            <a:headEnd/>
            <a:tailEnd/>
          </a:ln>
          <a:effectLst/>
        </p:spPr>
        <p:txBody>
          <a:bodyPr wrap="none" anchor="ctr"/>
          <a:lstStyle/>
          <a:p>
            <a:endParaRPr lang="ru-RU"/>
          </a:p>
        </p:txBody>
      </p:sp>
      <p:sp>
        <p:nvSpPr>
          <p:cNvPr id="3251" name="Rectangle 179"/>
          <p:cNvSpPr>
            <a:spLocks noChangeArrowheads="1"/>
          </p:cNvSpPr>
          <p:nvPr/>
        </p:nvSpPr>
        <p:spPr bwMode="gray">
          <a:xfrm>
            <a:off x="6251575" y="1165225"/>
            <a:ext cx="725488" cy="633413"/>
          </a:xfrm>
          <a:prstGeom prst="rect">
            <a:avLst/>
          </a:prstGeom>
          <a:solidFill>
            <a:srgbClr val="DDDDDD">
              <a:alpha val="10001"/>
            </a:srgbClr>
          </a:solidFill>
          <a:ln w="9525">
            <a:noFill/>
            <a:miter lim="800000"/>
            <a:headEnd/>
            <a:tailEnd/>
          </a:ln>
          <a:effectLst/>
        </p:spPr>
        <p:txBody>
          <a:bodyPr wrap="none" anchor="ctr"/>
          <a:lstStyle/>
          <a:p>
            <a:endParaRPr lang="ru-RU"/>
          </a:p>
        </p:txBody>
      </p:sp>
      <p:sp>
        <p:nvSpPr>
          <p:cNvPr id="3252" name="Rectangle 180"/>
          <p:cNvSpPr>
            <a:spLocks noChangeArrowheads="1"/>
          </p:cNvSpPr>
          <p:nvPr/>
        </p:nvSpPr>
        <p:spPr bwMode="gray">
          <a:xfrm>
            <a:off x="7691438" y="1165225"/>
            <a:ext cx="725487" cy="633413"/>
          </a:xfrm>
          <a:prstGeom prst="rect">
            <a:avLst/>
          </a:prstGeom>
          <a:solidFill>
            <a:schemeClr val="folHlink">
              <a:alpha val="10001"/>
            </a:schemeClr>
          </a:solidFill>
          <a:ln w="9525">
            <a:noFill/>
            <a:miter lim="800000"/>
            <a:headEnd/>
            <a:tailEnd/>
          </a:ln>
          <a:effectLst/>
        </p:spPr>
        <p:txBody>
          <a:bodyPr wrap="none" anchor="ctr"/>
          <a:lstStyle/>
          <a:p>
            <a:endParaRPr lang="ru-RU"/>
          </a:p>
        </p:txBody>
      </p:sp>
      <p:sp>
        <p:nvSpPr>
          <p:cNvPr id="3253" name="Rectangle 181"/>
          <p:cNvSpPr>
            <a:spLocks noChangeArrowheads="1"/>
          </p:cNvSpPr>
          <p:nvPr/>
        </p:nvSpPr>
        <p:spPr bwMode="gray">
          <a:xfrm>
            <a:off x="3349625" y="1165225"/>
            <a:ext cx="725488" cy="633413"/>
          </a:xfrm>
          <a:prstGeom prst="rect">
            <a:avLst/>
          </a:prstGeom>
          <a:solidFill>
            <a:srgbClr val="DDDDDD">
              <a:alpha val="10001"/>
            </a:srgbClr>
          </a:solidFill>
          <a:ln w="9525">
            <a:noFill/>
            <a:miter lim="800000"/>
            <a:headEnd/>
            <a:tailEnd/>
          </a:ln>
          <a:effectLst/>
        </p:spPr>
        <p:txBody>
          <a:bodyPr wrap="none" anchor="ctr"/>
          <a:lstStyle/>
          <a:p>
            <a:endParaRPr lang="ru-RU"/>
          </a:p>
        </p:txBody>
      </p:sp>
      <p:sp>
        <p:nvSpPr>
          <p:cNvPr id="3254" name="Rectangle 182"/>
          <p:cNvSpPr>
            <a:spLocks noChangeArrowheads="1"/>
          </p:cNvSpPr>
          <p:nvPr/>
        </p:nvSpPr>
        <p:spPr bwMode="gray">
          <a:xfrm>
            <a:off x="4800600" y="1165225"/>
            <a:ext cx="725488" cy="633413"/>
          </a:xfrm>
          <a:prstGeom prst="rect">
            <a:avLst/>
          </a:prstGeom>
          <a:solidFill>
            <a:schemeClr val="folHlink">
              <a:alpha val="10001"/>
            </a:schemeClr>
          </a:solidFill>
          <a:ln w="9525">
            <a:noFill/>
            <a:miter lim="800000"/>
            <a:headEnd/>
            <a:tailEnd/>
          </a:ln>
          <a:effectLst/>
        </p:spPr>
        <p:txBody>
          <a:bodyPr wrap="none" anchor="ctr"/>
          <a:lstStyle/>
          <a:p>
            <a:endParaRPr lang="ru-RU"/>
          </a:p>
        </p:txBody>
      </p:sp>
      <p:sp>
        <p:nvSpPr>
          <p:cNvPr id="3255" name="Rectangle 183"/>
          <p:cNvSpPr>
            <a:spLocks noChangeArrowheads="1"/>
          </p:cNvSpPr>
          <p:nvPr/>
        </p:nvSpPr>
        <p:spPr bwMode="gray">
          <a:xfrm>
            <a:off x="1889125" y="1165225"/>
            <a:ext cx="725488" cy="633413"/>
          </a:xfrm>
          <a:prstGeom prst="rect">
            <a:avLst/>
          </a:prstGeom>
          <a:solidFill>
            <a:schemeClr val="folHlink">
              <a:alpha val="10001"/>
            </a:schemeClr>
          </a:solidFill>
          <a:ln w="9525">
            <a:noFill/>
            <a:miter lim="800000"/>
            <a:headEnd/>
            <a:tailEnd/>
          </a:ln>
          <a:effectLst/>
        </p:spPr>
        <p:txBody>
          <a:bodyPr wrap="none" anchor="ctr"/>
          <a:lstStyle/>
          <a:p>
            <a:endParaRPr lang="ru-RU"/>
          </a:p>
        </p:txBody>
      </p:sp>
      <p:sp>
        <p:nvSpPr>
          <p:cNvPr id="3261" name="Rectangle 189"/>
          <p:cNvSpPr>
            <a:spLocks noChangeArrowheads="1"/>
          </p:cNvSpPr>
          <p:nvPr/>
        </p:nvSpPr>
        <p:spPr bwMode="gray">
          <a:xfrm>
            <a:off x="438150" y="4763"/>
            <a:ext cx="725488" cy="522287"/>
          </a:xfrm>
          <a:prstGeom prst="rect">
            <a:avLst/>
          </a:prstGeom>
          <a:solidFill>
            <a:srgbClr val="DDDDDD">
              <a:alpha val="30000"/>
            </a:srgbClr>
          </a:solidFill>
          <a:ln w="9525">
            <a:noFill/>
            <a:miter lim="800000"/>
            <a:headEnd/>
            <a:tailEnd/>
          </a:ln>
          <a:effectLst/>
        </p:spPr>
        <p:txBody>
          <a:bodyPr wrap="none" anchor="ctr"/>
          <a:lstStyle/>
          <a:p>
            <a:endParaRPr lang="ru-RU"/>
          </a:p>
        </p:txBody>
      </p:sp>
      <p:sp>
        <p:nvSpPr>
          <p:cNvPr id="3262" name="Rectangle 190"/>
          <p:cNvSpPr>
            <a:spLocks noChangeArrowheads="1"/>
          </p:cNvSpPr>
          <p:nvPr/>
        </p:nvSpPr>
        <p:spPr bwMode="gray">
          <a:xfrm>
            <a:off x="1143000" y="533400"/>
            <a:ext cx="725488" cy="633413"/>
          </a:xfrm>
          <a:prstGeom prst="rect">
            <a:avLst/>
          </a:prstGeom>
          <a:solidFill>
            <a:srgbClr val="DDDDDD">
              <a:alpha val="20000"/>
            </a:srgbClr>
          </a:solidFill>
          <a:ln w="9525">
            <a:noFill/>
            <a:miter lim="800000"/>
            <a:headEnd/>
            <a:tailEnd/>
          </a:ln>
          <a:effectLst/>
        </p:spPr>
        <p:txBody>
          <a:bodyPr wrap="none" anchor="ctr"/>
          <a:lstStyle/>
          <a:p>
            <a:endParaRPr lang="ru-RU"/>
          </a:p>
        </p:txBody>
      </p:sp>
      <p:sp>
        <p:nvSpPr>
          <p:cNvPr id="3272" name="Rectangle 200"/>
          <p:cNvSpPr>
            <a:spLocks noChangeArrowheads="1"/>
          </p:cNvSpPr>
          <p:nvPr/>
        </p:nvSpPr>
        <p:spPr bwMode="gray">
          <a:xfrm>
            <a:off x="2578100" y="534988"/>
            <a:ext cx="725488" cy="633412"/>
          </a:xfrm>
          <a:prstGeom prst="rect">
            <a:avLst/>
          </a:prstGeom>
          <a:solidFill>
            <a:srgbClr val="DDDDDD">
              <a:alpha val="20000"/>
            </a:srgbClr>
          </a:solidFill>
          <a:ln w="9525">
            <a:noFill/>
            <a:miter lim="800000"/>
            <a:headEnd/>
            <a:tailEnd/>
          </a:ln>
          <a:effectLst/>
        </p:spPr>
        <p:txBody>
          <a:bodyPr wrap="none" anchor="ctr"/>
          <a:lstStyle/>
          <a:p>
            <a:endParaRPr lang="ru-RU"/>
          </a:p>
        </p:txBody>
      </p:sp>
      <p:grpSp>
        <p:nvGrpSpPr>
          <p:cNvPr id="3306" name="Group 234"/>
          <p:cNvGrpSpPr>
            <a:grpSpLocks/>
          </p:cNvGrpSpPr>
          <p:nvPr/>
        </p:nvGrpSpPr>
        <p:grpSpPr bwMode="auto">
          <a:xfrm>
            <a:off x="0" y="2257425"/>
            <a:ext cx="4738688" cy="4600575"/>
            <a:chOff x="-9" y="1395"/>
            <a:chExt cx="2985" cy="2898"/>
          </a:xfrm>
        </p:grpSpPr>
        <p:pic>
          <p:nvPicPr>
            <p:cNvPr id="3285" name="Picture 213" descr="pan01"/>
            <p:cNvPicPr>
              <a:picLocks noChangeAspect="1" noChangeArrowheads="1"/>
            </p:cNvPicPr>
            <p:nvPr/>
          </p:nvPicPr>
          <p:blipFill>
            <a:blip r:embed="rId2" cstate="print"/>
            <a:srcRect l="46681" r="2339"/>
            <a:stretch>
              <a:fillRect/>
            </a:stretch>
          </p:blipFill>
          <p:spPr bwMode="gray">
            <a:xfrm>
              <a:off x="0" y="1395"/>
              <a:ext cx="2976" cy="2898"/>
            </a:xfrm>
            <a:prstGeom prst="rect">
              <a:avLst/>
            </a:prstGeom>
            <a:noFill/>
          </p:spPr>
        </p:pic>
        <p:sp>
          <p:nvSpPr>
            <p:cNvPr id="3281" name="Freeform 209" descr="wiz_gold03"/>
            <p:cNvSpPr>
              <a:spLocks/>
            </p:cNvSpPr>
            <p:nvPr/>
          </p:nvSpPr>
          <p:spPr bwMode="gray">
            <a:xfrm>
              <a:off x="-9" y="1493"/>
              <a:ext cx="2841" cy="2599"/>
            </a:xfrm>
            <a:custGeom>
              <a:avLst/>
              <a:gdLst/>
              <a:ahLst/>
              <a:cxnLst>
                <a:cxn ang="0">
                  <a:pos x="0" y="18"/>
                </a:cxn>
                <a:cxn ang="0">
                  <a:pos x="2841" y="0"/>
                </a:cxn>
                <a:cxn ang="0">
                  <a:pos x="1294" y="2597"/>
                </a:cxn>
                <a:cxn ang="0">
                  <a:pos x="2" y="2599"/>
                </a:cxn>
                <a:cxn ang="0">
                  <a:pos x="0" y="18"/>
                </a:cxn>
              </a:cxnLst>
              <a:rect l="0" t="0" r="r" b="b"/>
              <a:pathLst>
                <a:path w="2841" h="2599">
                  <a:moveTo>
                    <a:pt x="0" y="18"/>
                  </a:moveTo>
                  <a:lnTo>
                    <a:pt x="2841" y="0"/>
                  </a:lnTo>
                  <a:lnTo>
                    <a:pt x="1294" y="2597"/>
                  </a:lnTo>
                  <a:lnTo>
                    <a:pt x="2" y="2599"/>
                  </a:lnTo>
                  <a:lnTo>
                    <a:pt x="0" y="18"/>
                  </a:lnTo>
                  <a:close/>
                </a:path>
              </a:pathLst>
            </a:custGeom>
            <a:blipFill dpi="0" rotWithShape="1">
              <a:blip r:embed="rId3" cstate="print"/>
              <a:srcRect/>
              <a:stretch>
                <a:fillRect r="-15708"/>
              </a:stretch>
            </a:blipFill>
            <a:ln w="9525">
              <a:noFill/>
              <a:round/>
              <a:headEnd/>
              <a:tailEnd/>
            </a:ln>
            <a:effectLst/>
          </p:spPr>
          <p:txBody>
            <a:bodyPr/>
            <a:lstStyle/>
            <a:p>
              <a:endParaRPr lang="ru-RU"/>
            </a:p>
          </p:txBody>
        </p:sp>
      </p:grpSp>
      <p:grpSp>
        <p:nvGrpSpPr>
          <p:cNvPr id="3305" name="Group 233"/>
          <p:cNvGrpSpPr>
            <a:grpSpLocks/>
          </p:cNvGrpSpPr>
          <p:nvPr/>
        </p:nvGrpSpPr>
        <p:grpSpPr bwMode="auto">
          <a:xfrm>
            <a:off x="9525" y="1395413"/>
            <a:ext cx="4256088" cy="4598987"/>
            <a:chOff x="0" y="1039"/>
            <a:chExt cx="2681" cy="2897"/>
          </a:xfrm>
        </p:grpSpPr>
        <p:pic>
          <p:nvPicPr>
            <p:cNvPr id="3292" name="Picture 220" descr="pan01"/>
            <p:cNvPicPr>
              <a:picLocks noChangeAspect="1" noChangeArrowheads="1"/>
            </p:cNvPicPr>
            <p:nvPr userDrawn="1"/>
          </p:nvPicPr>
          <p:blipFill>
            <a:blip r:embed="rId2" cstate="print"/>
            <a:srcRect l="51730" r="2339"/>
            <a:stretch>
              <a:fillRect/>
            </a:stretch>
          </p:blipFill>
          <p:spPr bwMode="gray">
            <a:xfrm>
              <a:off x="0" y="1039"/>
              <a:ext cx="2681" cy="2897"/>
            </a:xfrm>
            <a:prstGeom prst="rect">
              <a:avLst/>
            </a:prstGeom>
            <a:noFill/>
          </p:spPr>
        </p:pic>
        <p:sp>
          <p:nvSpPr>
            <p:cNvPr id="3293" name="Freeform 221" descr="wiz_gold04"/>
            <p:cNvSpPr>
              <a:spLocks/>
            </p:cNvSpPr>
            <p:nvPr userDrawn="1"/>
          </p:nvSpPr>
          <p:spPr bwMode="gray">
            <a:xfrm>
              <a:off x="0" y="1137"/>
              <a:ext cx="2537" cy="2600"/>
            </a:xfrm>
            <a:custGeom>
              <a:avLst/>
              <a:gdLst/>
              <a:ahLst/>
              <a:cxnLst>
                <a:cxn ang="0">
                  <a:pos x="0" y="0"/>
                </a:cxn>
                <a:cxn ang="0">
                  <a:pos x="2537" y="1"/>
                </a:cxn>
                <a:cxn ang="0">
                  <a:pos x="991" y="2597"/>
                </a:cxn>
                <a:cxn ang="0">
                  <a:pos x="0" y="2600"/>
                </a:cxn>
                <a:cxn ang="0">
                  <a:pos x="0" y="0"/>
                </a:cxn>
              </a:cxnLst>
              <a:rect l="0" t="0" r="r" b="b"/>
              <a:pathLst>
                <a:path w="2537" h="2600">
                  <a:moveTo>
                    <a:pt x="0" y="0"/>
                  </a:moveTo>
                  <a:lnTo>
                    <a:pt x="2537" y="1"/>
                  </a:lnTo>
                  <a:lnTo>
                    <a:pt x="991" y="2597"/>
                  </a:lnTo>
                  <a:lnTo>
                    <a:pt x="0" y="2600"/>
                  </a:lnTo>
                  <a:lnTo>
                    <a:pt x="0" y="0"/>
                  </a:lnTo>
                  <a:close/>
                </a:path>
              </a:pathLst>
            </a:custGeom>
            <a:blipFill dpi="0" rotWithShape="1">
              <a:blip r:embed="rId4" cstate="print"/>
              <a:srcRect/>
              <a:stretch>
                <a:fillRect/>
              </a:stretch>
            </a:blipFill>
            <a:ln w="9525">
              <a:noFill/>
              <a:round/>
              <a:headEnd/>
              <a:tailEnd/>
            </a:ln>
            <a:effectLst/>
          </p:spPr>
          <p:txBody>
            <a:bodyPr/>
            <a:lstStyle/>
            <a:p>
              <a:endParaRPr lang="ru-RU"/>
            </a:p>
          </p:txBody>
        </p:sp>
      </p:grpSp>
      <p:grpSp>
        <p:nvGrpSpPr>
          <p:cNvPr id="3304" name="Group 232"/>
          <p:cNvGrpSpPr>
            <a:grpSpLocks/>
          </p:cNvGrpSpPr>
          <p:nvPr/>
        </p:nvGrpSpPr>
        <p:grpSpPr bwMode="auto">
          <a:xfrm>
            <a:off x="-4763" y="304800"/>
            <a:ext cx="3821113" cy="5078413"/>
            <a:chOff x="-7" y="240"/>
            <a:chExt cx="2407" cy="3199"/>
          </a:xfrm>
        </p:grpSpPr>
        <p:pic>
          <p:nvPicPr>
            <p:cNvPr id="3295" name="Picture 223" descr="pan01"/>
            <p:cNvPicPr>
              <a:picLocks noChangeAspect="1" noChangeArrowheads="1"/>
            </p:cNvPicPr>
            <p:nvPr userDrawn="1"/>
          </p:nvPicPr>
          <p:blipFill>
            <a:blip r:embed="rId2" cstate="print"/>
            <a:srcRect l="60431" r="2339"/>
            <a:stretch>
              <a:fillRect/>
            </a:stretch>
          </p:blipFill>
          <p:spPr bwMode="gray">
            <a:xfrm>
              <a:off x="0" y="240"/>
              <a:ext cx="2400" cy="3199"/>
            </a:xfrm>
            <a:prstGeom prst="rect">
              <a:avLst/>
            </a:prstGeom>
            <a:noFill/>
          </p:spPr>
        </p:pic>
        <p:sp>
          <p:nvSpPr>
            <p:cNvPr id="3296" name="Freeform 224" descr="wiz_gold01"/>
            <p:cNvSpPr>
              <a:spLocks/>
            </p:cNvSpPr>
            <p:nvPr userDrawn="1"/>
          </p:nvSpPr>
          <p:spPr bwMode="gray">
            <a:xfrm>
              <a:off x="-7" y="348"/>
              <a:ext cx="2247" cy="2874"/>
            </a:xfrm>
            <a:custGeom>
              <a:avLst/>
              <a:gdLst/>
              <a:ahLst/>
              <a:cxnLst>
                <a:cxn ang="0">
                  <a:pos x="7" y="0"/>
                </a:cxn>
                <a:cxn ang="0">
                  <a:pos x="2247" y="0"/>
                </a:cxn>
                <a:cxn ang="0">
                  <a:pos x="540" y="2868"/>
                </a:cxn>
                <a:cxn ang="0">
                  <a:pos x="0" y="2874"/>
                </a:cxn>
                <a:cxn ang="0">
                  <a:pos x="7" y="0"/>
                </a:cxn>
              </a:cxnLst>
              <a:rect l="0" t="0" r="r" b="b"/>
              <a:pathLst>
                <a:path w="2247" h="2874">
                  <a:moveTo>
                    <a:pt x="7" y="0"/>
                  </a:moveTo>
                  <a:lnTo>
                    <a:pt x="2247" y="0"/>
                  </a:lnTo>
                  <a:lnTo>
                    <a:pt x="540" y="2868"/>
                  </a:lnTo>
                  <a:lnTo>
                    <a:pt x="0" y="2874"/>
                  </a:lnTo>
                  <a:lnTo>
                    <a:pt x="7" y="0"/>
                  </a:lnTo>
                  <a:close/>
                </a:path>
              </a:pathLst>
            </a:custGeom>
            <a:blipFill dpi="0" rotWithShape="1">
              <a:blip r:embed="rId5" cstate="print"/>
              <a:srcRect/>
              <a:stretch>
                <a:fillRect/>
              </a:stretch>
            </a:blipFill>
            <a:ln w="9525">
              <a:noFill/>
              <a:round/>
              <a:headEnd/>
              <a:tailEnd/>
            </a:ln>
            <a:effectLst/>
          </p:spPr>
          <p:txBody>
            <a:bodyPr/>
            <a:lstStyle/>
            <a:p>
              <a:endParaRPr lang="ru-RU"/>
            </a:p>
          </p:txBody>
        </p:sp>
      </p:grpSp>
      <p:sp>
        <p:nvSpPr>
          <p:cNvPr id="3074" name="Rectangle 2"/>
          <p:cNvSpPr>
            <a:spLocks noGrp="1" noChangeArrowheads="1"/>
          </p:cNvSpPr>
          <p:nvPr>
            <p:ph type="ctrTitle"/>
          </p:nvPr>
        </p:nvSpPr>
        <p:spPr>
          <a:xfrm>
            <a:off x="4267200" y="1981200"/>
            <a:ext cx="4724400" cy="2057400"/>
          </a:xfrm>
        </p:spPr>
        <p:txBody>
          <a:bodyPr/>
          <a:lstStyle>
            <a:lvl1pPr algn="r">
              <a:defRPr sz="4400"/>
            </a:lvl1pPr>
          </a:lstStyle>
          <a:p>
            <a:r>
              <a:rPr lang="ru-RU" smtClean="0"/>
              <a:t>Образец заголовка</a:t>
            </a:r>
            <a:endParaRPr lang="en-US"/>
          </a:p>
        </p:txBody>
      </p:sp>
      <p:sp>
        <p:nvSpPr>
          <p:cNvPr id="3076" name="Rectangle 4"/>
          <p:cNvSpPr>
            <a:spLocks noGrp="1" noChangeArrowheads="1"/>
          </p:cNvSpPr>
          <p:nvPr>
            <p:ph type="dt" sz="half" idx="2"/>
          </p:nvPr>
        </p:nvSpPr>
        <p:spPr>
          <a:xfrm>
            <a:off x="304800" y="6400800"/>
            <a:ext cx="2133600" cy="320675"/>
          </a:xfrm>
        </p:spPr>
        <p:txBody>
          <a:bodyPr/>
          <a:lstStyle>
            <a:lvl1pPr algn="r">
              <a:defRPr>
                <a:latin typeface="+mj-lt"/>
              </a:defRPr>
            </a:lvl1pPr>
          </a:lstStyle>
          <a:p>
            <a:endParaRPr lang="en-US"/>
          </a:p>
        </p:txBody>
      </p:sp>
      <p:sp>
        <p:nvSpPr>
          <p:cNvPr id="3077" name="Rectangle 5"/>
          <p:cNvSpPr>
            <a:spLocks noGrp="1" noChangeArrowheads="1"/>
          </p:cNvSpPr>
          <p:nvPr>
            <p:ph type="ftr" sz="quarter" idx="3"/>
          </p:nvPr>
        </p:nvSpPr>
        <p:spPr>
          <a:xfrm>
            <a:off x="6172200" y="6400800"/>
            <a:ext cx="2895600" cy="320675"/>
          </a:xfrm>
        </p:spPr>
        <p:txBody>
          <a:bodyPr/>
          <a:lstStyle>
            <a:lvl1pPr algn="r">
              <a:defRPr>
                <a:latin typeface="+mj-lt"/>
              </a:defRPr>
            </a:lvl1pPr>
          </a:lstStyle>
          <a:p>
            <a:r>
              <a:rPr lang="en-US"/>
              <a:t>www.themegallery.com</a:t>
            </a:r>
          </a:p>
        </p:txBody>
      </p:sp>
      <p:sp>
        <p:nvSpPr>
          <p:cNvPr id="3078" name="Rectangle 6"/>
          <p:cNvSpPr>
            <a:spLocks noGrp="1" noChangeArrowheads="1"/>
          </p:cNvSpPr>
          <p:nvPr>
            <p:ph type="sldNum" sz="quarter" idx="4"/>
          </p:nvPr>
        </p:nvSpPr>
        <p:spPr>
          <a:xfrm>
            <a:off x="3733800" y="6400800"/>
            <a:ext cx="2133600" cy="320675"/>
          </a:xfrm>
        </p:spPr>
        <p:txBody>
          <a:bodyPr/>
          <a:lstStyle>
            <a:lvl1pPr>
              <a:defRPr>
                <a:latin typeface="+mj-lt"/>
              </a:defRPr>
            </a:lvl1pPr>
          </a:lstStyle>
          <a:p>
            <a:fld id="{B09FAE2F-B7C9-4769-9D41-A1C710AE3312}" type="slidenum">
              <a:rPr lang="en-US"/>
              <a:pPr/>
              <a:t>‹#›</a:t>
            </a:fld>
            <a:endParaRPr lang="en-US"/>
          </a:p>
        </p:txBody>
      </p:sp>
      <p:sp>
        <p:nvSpPr>
          <p:cNvPr id="3307" name="Text Box 235"/>
          <p:cNvSpPr txBox="1">
            <a:spLocks noChangeArrowheads="1"/>
          </p:cNvSpPr>
          <p:nvPr userDrawn="1"/>
        </p:nvSpPr>
        <p:spPr bwMode="gray">
          <a:xfrm>
            <a:off x="7924800" y="1295400"/>
            <a:ext cx="1098550" cy="427038"/>
          </a:xfrm>
          <a:prstGeom prst="rect">
            <a:avLst/>
          </a:prstGeom>
          <a:noFill/>
          <a:ln w="9525">
            <a:noFill/>
            <a:miter lim="800000"/>
            <a:headEnd/>
            <a:tailEnd/>
          </a:ln>
          <a:effectLst/>
        </p:spPr>
        <p:txBody>
          <a:bodyPr>
            <a:spAutoFit/>
          </a:bodyPr>
          <a:lstStyle/>
          <a:p>
            <a:pPr algn="r">
              <a:spcBef>
                <a:spcPct val="50000"/>
              </a:spcBef>
            </a:pPr>
            <a:r>
              <a:rPr lang="en-US" sz="2200"/>
              <a:t>LOGO</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B54FAC5-B5DC-4C7D-93E3-2B8CFE4B71FC}"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48D8296-DC10-469E-9EFF-7B554AED4A2D}"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A942206E-7911-4BD2-8228-E6102FA55F77}"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15593EE0-8075-4605-BB84-A3ACCA7E00AA}"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7EB219EA-F550-4025-9173-9AD13412A697}"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5197E206-1078-4C30-BAA1-91B582CC3182}"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AF6EA347-0F3E-474D-BF01-251F60B56171}"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2AEC1E96-027D-4BA9-B94B-121469A0DF91}"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A84C02A-190B-4349-AC65-CBF1121DEC6A}"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28600"/>
            <a:ext cx="2057400" cy="6096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28600"/>
            <a:ext cx="6019800" cy="6096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4677C89D-D83C-4B86-9C01-1E4BD6EBFE82}"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228600"/>
            <a:ext cx="7391400" cy="8382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7244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7244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457200" y="6467475"/>
            <a:ext cx="2133600" cy="301625"/>
          </a:xfrm>
        </p:spPr>
        <p:txBody>
          <a:bodyPr/>
          <a:lstStyle>
            <a:lvl1pPr>
              <a:defRPr/>
            </a:lvl1pPr>
          </a:lstStyle>
          <a:p>
            <a:endParaRPr lang="en-US"/>
          </a:p>
        </p:txBody>
      </p:sp>
      <p:sp>
        <p:nvSpPr>
          <p:cNvPr id="6" name="Нижний колонтитул 5"/>
          <p:cNvSpPr>
            <a:spLocks noGrp="1"/>
          </p:cNvSpPr>
          <p:nvPr>
            <p:ph type="ftr" sz="quarter" idx="11"/>
          </p:nvPr>
        </p:nvSpPr>
        <p:spPr>
          <a:xfrm>
            <a:off x="3124200" y="6467475"/>
            <a:ext cx="2895600" cy="301625"/>
          </a:xfrm>
        </p:spPr>
        <p:txBody>
          <a:bodyPr/>
          <a:lstStyle>
            <a:lvl1pPr>
              <a:defRPr/>
            </a:lvl1pPr>
          </a:lstStyle>
          <a:p>
            <a:endParaRPr lang="en-US"/>
          </a:p>
        </p:txBody>
      </p:sp>
      <p:sp>
        <p:nvSpPr>
          <p:cNvPr id="7" name="Номер слайда 6"/>
          <p:cNvSpPr>
            <a:spLocks noGrp="1"/>
          </p:cNvSpPr>
          <p:nvPr>
            <p:ph type="sldNum" sz="quarter" idx="12"/>
          </p:nvPr>
        </p:nvSpPr>
        <p:spPr>
          <a:xfrm>
            <a:off x="6553200" y="6467475"/>
            <a:ext cx="2133600" cy="301625"/>
          </a:xfrm>
        </p:spPr>
        <p:txBody>
          <a:bodyPr/>
          <a:lstStyle>
            <a:lvl1pPr>
              <a:defRPr/>
            </a:lvl1pPr>
          </a:lstStyle>
          <a:p>
            <a:fld id="{6062C0E4-D3A8-44DF-BE2A-3137AD72E003}"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228600"/>
            <a:ext cx="7391400" cy="8382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724400"/>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467475"/>
            <a:ext cx="2133600" cy="301625"/>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467475"/>
            <a:ext cx="2895600" cy="301625"/>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467475"/>
            <a:ext cx="2133600" cy="301625"/>
          </a:xfrm>
        </p:spPr>
        <p:txBody>
          <a:bodyPr/>
          <a:lstStyle>
            <a:lvl1pPr>
              <a:defRPr/>
            </a:lvl1pPr>
          </a:lstStyle>
          <a:p>
            <a:fld id="{F90AA65F-980A-4136-BE48-2356B34C8719}"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228600"/>
            <a:ext cx="7391400" cy="8382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724400"/>
          </a:xfrm>
        </p:spPr>
        <p:txBody>
          <a:bodyPr/>
          <a:lstStyle/>
          <a:p>
            <a:r>
              <a:rPr lang="ru-RU" smtClean="0"/>
              <a:t>Вставка таблицы</a:t>
            </a:r>
            <a:endParaRPr lang="ru-RU"/>
          </a:p>
        </p:txBody>
      </p:sp>
      <p:sp>
        <p:nvSpPr>
          <p:cNvPr id="4" name="Дата 3"/>
          <p:cNvSpPr>
            <a:spLocks noGrp="1"/>
          </p:cNvSpPr>
          <p:nvPr>
            <p:ph type="dt" sz="half" idx="10"/>
          </p:nvPr>
        </p:nvSpPr>
        <p:spPr>
          <a:xfrm>
            <a:off x="457200" y="6467475"/>
            <a:ext cx="2133600" cy="301625"/>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467475"/>
            <a:ext cx="2895600" cy="301625"/>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467475"/>
            <a:ext cx="2133600" cy="301625"/>
          </a:xfrm>
        </p:spPr>
        <p:txBody>
          <a:bodyPr/>
          <a:lstStyle>
            <a:lvl1pPr>
              <a:defRPr/>
            </a:lvl1pPr>
          </a:lstStyle>
          <a:p>
            <a:fld id="{14E39531-A9BB-41C6-A9A2-6A9386B5492B}"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21" Type="http://schemas.openxmlformats.org/officeDocument/2006/relationships/image" Target="../media/image6.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jpe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0" name="Rectangle 26"/>
          <p:cNvSpPr>
            <a:spLocks noChangeArrowheads="1"/>
          </p:cNvSpPr>
          <p:nvPr/>
        </p:nvSpPr>
        <p:spPr bwMode="gray">
          <a:xfrm>
            <a:off x="0" y="228600"/>
            <a:ext cx="9144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endParaRPr lang="ru-RU"/>
          </a:p>
        </p:txBody>
      </p:sp>
      <p:sp>
        <p:nvSpPr>
          <p:cNvPr id="1028" name="Rectangle 4"/>
          <p:cNvSpPr>
            <a:spLocks noGrp="1" noChangeArrowheads="1"/>
          </p:cNvSpPr>
          <p:nvPr>
            <p:ph type="dt" sz="half" idx="2"/>
          </p:nvPr>
        </p:nvSpPr>
        <p:spPr bwMode="gray">
          <a:xfrm>
            <a:off x="457200" y="6467475"/>
            <a:ext cx="2133600" cy="3016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atin typeface="+mn-lt"/>
              </a:defRPr>
            </a:lvl1pPr>
          </a:lstStyle>
          <a:p>
            <a:endParaRPr lang="en-US"/>
          </a:p>
        </p:txBody>
      </p:sp>
      <p:sp>
        <p:nvSpPr>
          <p:cNvPr id="1029" name="Rectangle 5"/>
          <p:cNvSpPr>
            <a:spLocks noGrp="1" noChangeArrowheads="1"/>
          </p:cNvSpPr>
          <p:nvPr>
            <p:ph type="ftr" sz="quarter" idx="3"/>
          </p:nvPr>
        </p:nvSpPr>
        <p:spPr bwMode="gray">
          <a:xfrm>
            <a:off x="3124200" y="6467475"/>
            <a:ext cx="2895600" cy="3016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b="0">
                <a:latin typeface="+mn-lt"/>
              </a:defRPr>
            </a:lvl1pPr>
          </a:lstStyle>
          <a:p>
            <a:endParaRPr lang="en-US"/>
          </a:p>
        </p:txBody>
      </p:sp>
      <p:sp>
        <p:nvSpPr>
          <p:cNvPr id="1030" name="Rectangle 6"/>
          <p:cNvSpPr>
            <a:spLocks noGrp="1" noChangeArrowheads="1"/>
          </p:cNvSpPr>
          <p:nvPr>
            <p:ph type="sldNum" sz="quarter" idx="4"/>
          </p:nvPr>
        </p:nvSpPr>
        <p:spPr bwMode="gray">
          <a:xfrm>
            <a:off x="6553200" y="6467475"/>
            <a:ext cx="2133600" cy="3016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atin typeface="+mn-lt"/>
              </a:defRPr>
            </a:lvl1pPr>
          </a:lstStyle>
          <a:p>
            <a:fld id="{547BE4B1-70C9-4E21-BDBD-0A6FF51CE8E2}" type="slidenum">
              <a:rPr lang="en-US"/>
              <a:pPr/>
              <a:t>‹#›</a:t>
            </a:fld>
            <a:endParaRPr lang="en-US"/>
          </a:p>
        </p:txBody>
      </p:sp>
      <p:sp>
        <p:nvSpPr>
          <p:cNvPr id="1176" name="Rectangle 152"/>
          <p:cNvSpPr>
            <a:spLocks noChangeArrowheads="1"/>
          </p:cNvSpPr>
          <p:nvPr/>
        </p:nvSpPr>
        <p:spPr bwMode="gray">
          <a:xfrm>
            <a:off x="6613525" y="5918200"/>
            <a:ext cx="506413" cy="469900"/>
          </a:xfrm>
          <a:prstGeom prst="rect">
            <a:avLst/>
          </a:prstGeom>
          <a:solidFill>
            <a:schemeClr val="accent2">
              <a:alpha val="20000"/>
            </a:schemeClr>
          </a:solidFill>
          <a:ln w="9525">
            <a:solidFill>
              <a:srgbClr val="DDDDDD">
                <a:alpha val="60001"/>
              </a:srgbClr>
            </a:solidFill>
            <a:miter lim="800000"/>
            <a:headEnd/>
            <a:tailEnd/>
          </a:ln>
          <a:effectLst/>
        </p:spPr>
        <p:txBody>
          <a:bodyPr wrap="none" anchor="ctr"/>
          <a:lstStyle/>
          <a:p>
            <a:endParaRPr lang="ru-RU"/>
          </a:p>
        </p:txBody>
      </p:sp>
      <p:sp>
        <p:nvSpPr>
          <p:cNvPr id="1177" name="Rectangle 153"/>
          <p:cNvSpPr>
            <a:spLocks noChangeArrowheads="1"/>
          </p:cNvSpPr>
          <p:nvPr/>
        </p:nvSpPr>
        <p:spPr bwMode="gray">
          <a:xfrm>
            <a:off x="7629525" y="5918200"/>
            <a:ext cx="506413" cy="469900"/>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78" name="Rectangle 154"/>
          <p:cNvSpPr>
            <a:spLocks noChangeArrowheads="1"/>
          </p:cNvSpPr>
          <p:nvPr/>
        </p:nvSpPr>
        <p:spPr bwMode="gray">
          <a:xfrm>
            <a:off x="7113588" y="5440363"/>
            <a:ext cx="508000" cy="473075"/>
          </a:xfrm>
          <a:prstGeom prst="rect">
            <a:avLst/>
          </a:prstGeom>
          <a:solidFill>
            <a:srgbClr val="DDDDDD">
              <a:alpha val="10001"/>
            </a:srgbClr>
          </a:solidFill>
          <a:ln w="9525">
            <a:solidFill>
              <a:srgbClr val="DDDDDD">
                <a:alpha val="60001"/>
              </a:srgbClr>
            </a:solidFill>
            <a:miter lim="800000"/>
            <a:headEnd/>
            <a:tailEnd/>
          </a:ln>
          <a:effectLst/>
        </p:spPr>
        <p:txBody>
          <a:bodyPr wrap="none" anchor="ctr"/>
          <a:lstStyle/>
          <a:p>
            <a:endParaRPr lang="ru-RU"/>
          </a:p>
        </p:txBody>
      </p:sp>
      <p:sp>
        <p:nvSpPr>
          <p:cNvPr id="1179" name="Rectangle 155"/>
          <p:cNvSpPr>
            <a:spLocks noChangeArrowheads="1"/>
          </p:cNvSpPr>
          <p:nvPr/>
        </p:nvSpPr>
        <p:spPr bwMode="gray">
          <a:xfrm>
            <a:off x="8626475" y="5918200"/>
            <a:ext cx="506413" cy="469900"/>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80" name="Rectangle 156"/>
          <p:cNvSpPr>
            <a:spLocks noChangeArrowheads="1"/>
          </p:cNvSpPr>
          <p:nvPr/>
        </p:nvSpPr>
        <p:spPr bwMode="gray">
          <a:xfrm>
            <a:off x="4575175" y="5918200"/>
            <a:ext cx="506413" cy="469900"/>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81" name="Rectangle 157"/>
          <p:cNvSpPr>
            <a:spLocks noChangeArrowheads="1"/>
          </p:cNvSpPr>
          <p:nvPr/>
        </p:nvSpPr>
        <p:spPr bwMode="gray">
          <a:xfrm>
            <a:off x="5600700" y="5918200"/>
            <a:ext cx="506413" cy="469900"/>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82" name="Rectangle 158"/>
          <p:cNvSpPr>
            <a:spLocks noChangeArrowheads="1"/>
          </p:cNvSpPr>
          <p:nvPr/>
        </p:nvSpPr>
        <p:spPr bwMode="gray">
          <a:xfrm>
            <a:off x="5083175" y="5440363"/>
            <a:ext cx="508000" cy="473075"/>
          </a:xfrm>
          <a:prstGeom prst="rect">
            <a:avLst/>
          </a:prstGeom>
          <a:solidFill>
            <a:srgbClr val="DDDDDD">
              <a:alpha val="10001"/>
            </a:srgbClr>
          </a:solidFill>
          <a:ln w="9525">
            <a:solidFill>
              <a:srgbClr val="DDDDDD">
                <a:alpha val="60001"/>
              </a:srgbClr>
            </a:solidFill>
            <a:miter lim="800000"/>
            <a:headEnd/>
            <a:tailEnd/>
          </a:ln>
          <a:effectLst/>
        </p:spPr>
        <p:txBody>
          <a:bodyPr wrap="none" anchor="ctr"/>
          <a:lstStyle/>
          <a:p>
            <a:endParaRPr lang="ru-RU"/>
          </a:p>
        </p:txBody>
      </p:sp>
      <p:sp>
        <p:nvSpPr>
          <p:cNvPr id="1183" name="Rectangle 159"/>
          <p:cNvSpPr>
            <a:spLocks noChangeArrowheads="1"/>
          </p:cNvSpPr>
          <p:nvPr/>
        </p:nvSpPr>
        <p:spPr bwMode="gray">
          <a:xfrm>
            <a:off x="6097588" y="5440363"/>
            <a:ext cx="509587" cy="473075"/>
          </a:xfrm>
          <a:prstGeom prst="rect">
            <a:avLst/>
          </a:prstGeom>
          <a:solidFill>
            <a:srgbClr val="DDDDDD">
              <a:alpha val="10001"/>
            </a:srgbClr>
          </a:solidFill>
          <a:ln w="9525">
            <a:solidFill>
              <a:srgbClr val="DDDDDD">
                <a:alpha val="60001"/>
              </a:srgbClr>
            </a:solidFill>
            <a:miter lim="800000"/>
            <a:headEnd/>
            <a:tailEnd/>
          </a:ln>
          <a:effectLst/>
        </p:spPr>
        <p:txBody>
          <a:bodyPr wrap="none" anchor="ctr"/>
          <a:lstStyle/>
          <a:p>
            <a:endParaRPr lang="ru-RU"/>
          </a:p>
        </p:txBody>
      </p:sp>
      <p:sp>
        <p:nvSpPr>
          <p:cNvPr id="1184" name="Rectangle 160"/>
          <p:cNvSpPr>
            <a:spLocks noChangeArrowheads="1"/>
          </p:cNvSpPr>
          <p:nvPr/>
        </p:nvSpPr>
        <p:spPr bwMode="gray">
          <a:xfrm>
            <a:off x="4068763" y="5440363"/>
            <a:ext cx="509587" cy="473075"/>
          </a:xfrm>
          <a:prstGeom prst="rect">
            <a:avLst/>
          </a:prstGeom>
          <a:solidFill>
            <a:schemeClr val="accent2">
              <a:alpha val="10001"/>
            </a:schemeClr>
          </a:solidFill>
          <a:ln w="9525">
            <a:solidFill>
              <a:srgbClr val="DDDDDD">
                <a:alpha val="60001"/>
              </a:srgbClr>
            </a:solidFill>
            <a:miter lim="800000"/>
            <a:headEnd/>
            <a:tailEnd/>
          </a:ln>
          <a:effectLst/>
        </p:spPr>
        <p:txBody>
          <a:bodyPr wrap="none" anchor="ctr"/>
          <a:lstStyle/>
          <a:p>
            <a:endParaRPr lang="ru-RU"/>
          </a:p>
        </p:txBody>
      </p:sp>
      <p:sp>
        <p:nvSpPr>
          <p:cNvPr id="1185" name="Rectangle 161"/>
          <p:cNvSpPr>
            <a:spLocks noChangeArrowheads="1"/>
          </p:cNvSpPr>
          <p:nvPr/>
        </p:nvSpPr>
        <p:spPr bwMode="gray">
          <a:xfrm>
            <a:off x="6605588" y="4972050"/>
            <a:ext cx="506412" cy="473075"/>
          </a:xfrm>
          <a:prstGeom prst="rect">
            <a:avLst/>
          </a:prstGeom>
          <a:solidFill>
            <a:srgbClr val="EAEAEA">
              <a:alpha val="5000"/>
            </a:srgbClr>
          </a:solidFill>
          <a:ln w="9525">
            <a:solidFill>
              <a:srgbClr val="DDDDDD">
                <a:alpha val="60001"/>
              </a:srgbClr>
            </a:solidFill>
            <a:miter lim="800000"/>
            <a:headEnd/>
            <a:tailEnd/>
          </a:ln>
          <a:effectLst/>
        </p:spPr>
        <p:txBody>
          <a:bodyPr wrap="none" anchor="ctr"/>
          <a:lstStyle/>
          <a:p>
            <a:endParaRPr lang="ru-RU"/>
          </a:p>
        </p:txBody>
      </p:sp>
      <p:sp>
        <p:nvSpPr>
          <p:cNvPr id="1186" name="Rectangle 162"/>
          <p:cNvSpPr>
            <a:spLocks noChangeArrowheads="1"/>
          </p:cNvSpPr>
          <p:nvPr/>
        </p:nvSpPr>
        <p:spPr bwMode="gray">
          <a:xfrm>
            <a:off x="7623175" y="4972050"/>
            <a:ext cx="506413" cy="473075"/>
          </a:xfrm>
          <a:prstGeom prst="rect">
            <a:avLst/>
          </a:prstGeom>
          <a:solidFill>
            <a:schemeClr val="accent2">
              <a:alpha val="5000"/>
            </a:schemeClr>
          </a:solidFill>
          <a:ln w="9525">
            <a:solidFill>
              <a:srgbClr val="DDDDDD">
                <a:alpha val="60001"/>
              </a:srgbClr>
            </a:solidFill>
            <a:miter lim="800000"/>
            <a:headEnd/>
            <a:tailEnd/>
          </a:ln>
          <a:effectLst/>
        </p:spPr>
        <p:txBody>
          <a:bodyPr wrap="none" anchor="ctr"/>
          <a:lstStyle/>
          <a:p>
            <a:endParaRPr lang="ru-RU"/>
          </a:p>
        </p:txBody>
      </p:sp>
      <p:sp>
        <p:nvSpPr>
          <p:cNvPr id="1187" name="Rectangle 163"/>
          <p:cNvSpPr>
            <a:spLocks noChangeArrowheads="1"/>
          </p:cNvSpPr>
          <p:nvPr/>
        </p:nvSpPr>
        <p:spPr bwMode="gray">
          <a:xfrm>
            <a:off x="8628063" y="4972050"/>
            <a:ext cx="508000" cy="473075"/>
          </a:xfrm>
          <a:prstGeom prst="rect">
            <a:avLst/>
          </a:prstGeom>
          <a:solidFill>
            <a:srgbClr val="EAEAEA">
              <a:alpha val="5000"/>
            </a:srgbClr>
          </a:solidFill>
          <a:ln w="9525">
            <a:solidFill>
              <a:srgbClr val="DDDDDD">
                <a:alpha val="60001"/>
              </a:srgbClr>
            </a:solidFill>
            <a:miter lim="800000"/>
            <a:headEnd/>
            <a:tailEnd/>
          </a:ln>
          <a:effectLst/>
        </p:spPr>
        <p:txBody>
          <a:bodyPr wrap="none" anchor="ctr"/>
          <a:lstStyle/>
          <a:p>
            <a:endParaRPr lang="ru-RU"/>
          </a:p>
        </p:txBody>
      </p:sp>
      <p:sp>
        <p:nvSpPr>
          <p:cNvPr id="1188" name="Rectangle 164"/>
          <p:cNvSpPr>
            <a:spLocks noChangeArrowheads="1"/>
          </p:cNvSpPr>
          <p:nvPr/>
        </p:nvSpPr>
        <p:spPr bwMode="gray">
          <a:xfrm>
            <a:off x="5600700" y="4972050"/>
            <a:ext cx="506413" cy="473075"/>
          </a:xfrm>
          <a:prstGeom prst="rect">
            <a:avLst/>
          </a:prstGeom>
          <a:solidFill>
            <a:schemeClr val="folHlink">
              <a:alpha val="5000"/>
            </a:schemeClr>
          </a:solidFill>
          <a:ln w="9525">
            <a:solidFill>
              <a:srgbClr val="DDDDDD">
                <a:alpha val="60001"/>
              </a:srgbClr>
            </a:solidFill>
            <a:miter lim="800000"/>
            <a:headEnd/>
            <a:tailEnd/>
          </a:ln>
          <a:effectLst/>
        </p:spPr>
        <p:txBody>
          <a:bodyPr wrap="none" anchor="ctr"/>
          <a:lstStyle/>
          <a:p>
            <a:endParaRPr lang="ru-RU"/>
          </a:p>
        </p:txBody>
      </p:sp>
      <p:sp>
        <p:nvSpPr>
          <p:cNvPr id="1189" name="Rectangle 165"/>
          <p:cNvSpPr>
            <a:spLocks noChangeArrowheads="1"/>
          </p:cNvSpPr>
          <p:nvPr/>
        </p:nvSpPr>
        <p:spPr bwMode="gray">
          <a:xfrm>
            <a:off x="8128000" y="6386513"/>
            <a:ext cx="506413" cy="471487"/>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90" name="Rectangle 166"/>
          <p:cNvSpPr>
            <a:spLocks noChangeArrowheads="1"/>
          </p:cNvSpPr>
          <p:nvPr/>
        </p:nvSpPr>
        <p:spPr bwMode="gray">
          <a:xfrm>
            <a:off x="5091113" y="6386513"/>
            <a:ext cx="508000" cy="471487"/>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91" name="Rectangle 167"/>
          <p:cNvSpPr>
            <a:spLocks noChangeArrowheads="1"/>
          </p:cNvSpPr>
          <p:nvPr/>
        </p:nvSpPr>
        <p:spPr bwMode="gray">
          <a:xfrm>
            <a:off x="6105525" y="6386513"/>
            <a:ext cx="508000" cy="471487"/>
          </a:xfrm>
          <a:prstGeom prst="rect">
            <a:avLst/>
          </a:prstGeom>
          <a:solidFill>
            <a:schemeClr val="folHlink">
              <a:alpha val="20000"/>
            </a:schemeClr>
          </a:solidFill>
          <a:ln w="9525">
            <a:solidFill>
              <a:srgbClr val="DDDDDD">
                <a:alpha val="60001"/>
              </a:srgbClr>
            </a:solidFill>
            <a:miter lim="800000"/>
            <a:headEnd/>
            <a:tailEnd/>
          </a:ln>
          <a:effectLst/>
        </p:spPr>
        <p:txBody>
          <a:bodyPr wrap="none" anchor="ctr"/>
          <a:lstStyle/>
          <a:p>
            <a:endParaRPr lang="ru-RU"/>
          </a:p>
        </p:txBody>
      </p:sp>
      <p:sp>
        <p:nvSpPr>
          <p:cNvPr id="1192" name="Rectangle 168"/>
          <p:cNvSpPr>
            <a:spLocks noChangeArrowheads="1"/>
          </p:cNvSpPr>
          <p:nvPr/>
        </p:nvSpPr>
        <p:spPr bwMode="gray">
          <a:xfrm>
            <a:off x="4068763" y="6386513"/>
            <a:ext cx="509587" cy="471487"/>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93" name="Rectangle 169"/>
          <p:cNvSpPr>
            <a:spLocks noChangeArrowheads="1"/>
          </p:cNvSpPr>
          <p:nvPr/>
        </p:nvSpPr>
        <p:spPr bwMode="gray">
          <a:xfrm>
            <a:off x="8113713" y="5440363"/>
            <a:ext cx="506412" cy="473075"/>
          </a:xfrm>
          <a:prstGeom prst="rect">
            <a:avLst/>
          </a:prstGeom>
          <a:solidFill>
            <a:schemeClr val="folHlink">
              <a:alpha val="10001"/>
            </a:schemeClr>
          </a:solidFill>
          <a:ln w="9525">
            <a:solidFill>
              <a:srgbClr val="DDDDDD">
                <a:alpha val="60001"/>
              </a:srgbClr>
            </a:solidFill>
            <a:miter lim="800000"/>
            <a:headEnd/>
            <a:tailEnd/>
          </a:ln>
          <a:effectLst/>
        </p:spPr>
        <p:txBody>
          <a:bodyPr wrap="none" anchor="ctr"/>
          <a:lstStyle/>
          <a:p>
            <a:endParaRPr lang="ru-RU"/>
          </a:p>
        </p:txBody>
      </p:sp>
      <p:sp>
        <p:nvSpPr>
          <p:cNvPr id="1194" name="Rectangle 170"/>
          <p:cNvSpPr>
            <a:spLocks noChangeArrowheads="1"/>
          </p:cNvSpPr>
          <p:nvPr/>
        </p:nvSpPr>
        <p:spPr bwMode="gray">
          <a:xfrm>
            <a:off x="4575175" y="4965700"/>
            <a:ext cx="506413" cy="469900"/>
          </a:xfrm>
          <a:prstGeom prst="rect">
            <a:avLst/>
          </a:prstGeom>
          <a:solidFill>
            <a:srgbClr val="DDDDDD">
              <a:alpha val="5000"/>
            </a:srgbClr>
          </a:solidFill>
          <a:ln w="9525">
            <a:solidFill>
              <a:srgbClr val="DDDDDD">
                <a:alpha val="60001"/>
              </a:srgbClr>
            </a:solidFill>
            <a:miter lim="800000"/>
            <a:headEnd/>
            <a:tailEnd/>
          </a:ln>
          <a:effectLst/>
        </p:spPr>
        <p:txBody>
          <a:bodyPr wrap="none" anchor="ctr"/>
          <a:lstStyle/>
          <a:p>
            <a:endParaRPr lang="ru-RU"/>
          </a:p>
        </p:txBody>
      </p:sp>
      <p:sp>
        <p:nvSpPr>
          <p:cNvPr id="1195" name="Rectangle 171"/>
          <p:cNvSpPr>
            <a:spLocks noChangeArrowheads="1"/>
          </p:cNvSpPr>
          <p:nvPr/>
        </p:nvSpPr>
        <p:spPr bwMode="gray">
          <a:xfrm>
            <a:off x="7113588" y="6384925"/>
            <a:ext cx="508000" cy="471488"/>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97" name="Rectangle 173"/>
          <p:cNvSpPr>
            <a:spLocks noChangeArrowheads="1"/>
          </p:cNvSpPr>
          <p:nvPr/>
        </p:nvSpPr>
        <p:spPr bwMode="gray">
          <a:xfrm>
            <a:off x="3556000" y="5918200"/>
            <a:ext cx="506413" cy="469900"/>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198" name="Rectangle 174"/>
          <p:cNvSpPr>
            <a:spLocks noChangeArrowheads="1"/>
          </p:cNvSpPr>
          <p:nvPr/>
        </p:nvSpPr>
        <p:spPr bwMode="gray">
          <a:xfrm>
            <a:off x="3038475" y="5440363"/>
            <a:ext cx="506413" cy="473075"/>
          </a:xfrm>
          <a:prstGeom prst="rect">
            <a:avLst/>
          </a:prstGeom>
          <a:solidFill>
            <a:srgbClr val="DDDDDD">
              <a:alpha val="10001"/>
            </a:srgbClr>
          </a:solidFill>
          <a:ln w="9525">
            <a:solidFill>
              <a:srgbClr val="DDDDDD">
                <a:alpha val="60001"/>
              </a:srgbClr>
            </a:solidFill>
            <a:miter lim="800000"/>
            <a:headEnd/>
            <a:tailEnd/>
          </a:ln>
          <a:effectLst/>
        </p:spPr>
        <p:txBody>
          <a:bodyPr wrap="none" anchor="ctr"/>
          <a:lstStyle/>
          <a:p>
            <a:endParaRPr lang="ru-RU"/>
          </a:p>
        </p:txBody>
      </p:sp>
      <p:sp>
        <p:nvSpPr>
          <p:cNvPr id="1200" name="Rectangle 176"/>
          <p:cNvSpPr>
            <a:spLocks noChangeArrowheads="1"/>
          </p:cNvSpPr>
          <p:nvPr/>
        </p:nvSpPr>
        <p:spPr bwMode="gray">
          <a:xfrm>
            <a:off x="3556000" y="4972050"/>
            <a:ext cx="506413" cy="473075"/>
          </a:xfrm>
          <a:prstGeom prst="rect">
            <a:avLst/>
          </a:prstGeom>
          <a:solidFill>
            <a:schemeClr val="folHlink">
              <a:alpha val="5000"/>
            </a:schemeClr>
          </a:solidFill>
          <a:ln w="9525">
            <a:solidFill>
              <a:srgbClr val="DDDDDD">
                <a:alpha val="60001"/>
              </a:srgbClr>
            </a:solidFill>
            <a:miter lim="800000"/>
            <a:headEnd/>
            <a:tailEnd/>
          </a:ln>
          <a:effectLst/>
        </p:spPr>
        <p:txBody>
          <a:bodyPr wrap="none" anchor="ctr"/>
          <a:lstStyle/>
          <a:p>
            <a:endParaRPr lang="ru-RU"/>
          </a:p>
        </p:txBody>
      </p:sp>
      <p:sp>
        <p:nvSpPr>
          <p:cNvPr id="1201" name="Rectangle 177"/>
          <p:cNvSpPr>
            <a:spLocks noChangeArrowheads="1"/>
          </p:cNvSpPr>
          <p:nvPr/>
        </p:nvSpPr>
        <p:spPr bwMode="gray">
          <a:xfrm>
            <a:off x="3046413" y="6386513"/>
            <a:ext cx="508000" cy="471487"/>
          </a:xfrm>
          <a:prstGeom prst="rect">
            <a:avLst/>
          </a:prstGeom>
          <a:solidFill>
            <a:schemeClr val="folHlink">
              <a:alpha val="20000"/>
            </a:schemeClr>
          </a:solidFill>
          <a:ln w="9525">
            <a:solidFill>
              <a:srgbClr val="DDDDDD">
                <a:alpha val="60001"/>
              </a:srgbClr>
            </a:solidFill>
            <a:miter lim="800000"/>
            <a:headEnd/>
            <a:tailEnd/>
          </a:ln>
          <a:effectLst/>
        </p:spPr>
        <p:txBody>
          <a:bodyPr wrap="none" anchor="ctr"/>
          <a:lstStyle/>
          <a:p>
            <a:endParaRPr lang="ru-RU"/>
          </a:p>
        </p:txBody>
      </p:sp>
      <p:sp>
        <p:nvSpPr>
          <p:cNvPr id="1205" name="Rectangle 181"/>
          <p:cNvSpPr>
            <a:spLocks noChangeArrowheads="1"/>
          </p:cNvSpPr>
          <p:nvPr/>
        </p:nvSpPr>
        <p:spPr bwMode="gray">
          <a:xfrm>
            <a:off x="1524000" y="5918200"/>
            <a:ext cx="506413" cy="469900"/>
          </a:xfrm>
          <a:prstGeom prst="rect">
            <a:avLst/>
          </a:prstGeom>
          <a:solidFill>
            <a:schemeClr val="accent2">
              <a:alpha val="20000"/>
            </a:schemeClr>
          </a:solidFill>
          <a:ln w="9525">
            <a:solidFill>
              <a:srgbClr val="DDDDDD">
                <a:alpha val="60001"/>
              </a:srgbClr>
            </a:solidFill>
            <a:miter lim="800000"/>
            <a:headEnd/>
            <a:tailEnd/>
          </a:ln>
          <a:effectLst/>
        </p:spPr>
        <p:txBody>
          <a:bodyPr wrap="none" anchor="ctr"/>
          <a:lstStyle/>
          <a:p>
            <a:endParaRPr lang="ru-RU"/>
          </a:p>
        </p:txBody>
      </p:sp>
      <p:sp>
        <p:nvSpPr>
          <p:cNvPr id="1206" name="Rectangle 182"/>
          <p:cNvSpPr>
            <a:spLocks noChangeArrowheads="1"/>
          </p:cNvSpPr>
          <p:nvPr/>
        </p:nvSpPr>
        <p:spPr bwMode="gray">
          <a:xfrm>
            <a:off x="2540000" y="5918200"/>
            <a:ext cx="506413" cy="469900"/>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207" name="Rectangle 183"/>
          <p:cNvSpPr>
            <a:spLocks noChangeArrowheads="1"/>
          </p:cNvSpPr>
          <p:nvPr/>
        </p:nvSpPr>
        <p:spPr bwMode="gray">
          <a:xfrm>
            <a:off x="2024063" y="5440363"/>
            <a:ext cx="506412" cy="473075"/>
          </a:xfrm>
          <a:prstGeom prst="rect">
            <a:avLst/>
          </a:prstGeom>
          <a:solidFill>
            <a:srgbClr val="DDDDDD">
              <a:alpha val="10001"/>
            </a:srgbClr>
          </a:solidFill>
          <a:ln w="9525">
            <a:solidFill>
              <a:srgbClr val="DDDDDD">
                <a:alpha val="60001"/>
              </a:srgbClr>
            </a:solidFill>
            <a:miter lim="800000"/>
            <a:headEnd/>
            <a:tailEnd/>
          </a:ln>
          <a:effectLst/>
        </p:spPr>
        <p:txBody>
          <a:bodyPr wrap="none" anchor="ctr"/>
          <a:lstStyle/>
          <a:p>
            <a:endParaRPr lang="ru-RU"/>
          </a:p>
        </p:txBody>
      </p:sp>
      <p:sp>
        <p:nvSpPr>
          <p:cNvPr id="1208" name="Rectangle 184"/>
          <p:cNvSpPr>
            <a:spLocks noChangeArrowheads="1"/>
          </p:cNvSpPr>
          <p:nvPr/>
        </p:nvSpPr>
        <p:spPr bwMode="gray">
          <a:xfrm>
            <a:off x="511175" y="5918200"/>
            <a:ext cx="506413" cy="469900"/>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209" name="Rectangle 185"/>
          <p:cNvSpPr>
            <a:spLocks noChangeArrowheads="1"/>
          </p:cNvSpPr>
          <p:nvPr/>
        </p:nvSpPr>
        <p:spPr bwMode="gray">
          <a:xfrm>
            <a:off x="4763" y="5440363"/>
            <a:ext cx="506412" cy="473075"/>
          </a:xfrm>
          <a:prstGeom prst="rect">
            <a:avLst/>
          </a:prstGeom>
          <a:solidFill>
            <a:srgbClr val="DDDDDD">
              <a:alpha val="10001"/>
            </a:srgbClr>
          </a:solidFill>
          <a:ln w="9525">
            <a:solidFill>
              <a:srgbClr val="DDDDDD">
                <a:alpha val="60001"/>
              </a:srgbClr>
            </a:solidFill>
            <a:miter lim="800000"/>
            <a:headEnd/>
            <a:tailEnd/>
          </a:ln>
          <a:effectLst/>
        </p:spPr>
        <p:txBody>
          <a:bodyPr wrap="none" anchor="ctr"/>
          <a:lstStyle/>
          <a:p>
            <a:endParaRPr lang="ru-RU"/>
          </a:p>
        </p:txBody>
      </p:sp>
      <p:sp>
        <p:nvSpPr>
          <p:cNvPr id="1210" name="Rectangle 186"/>
          <p:cNvSpPr>
            <a:spLocks noChangeArrowheads="1"/>
          </p:cNvSpPr>
          <p:nvPr/>
        </p:nvSpPr>
        <p:spPr bwMode="gray">
          <a:xfrm>
            <a:off x="1008063" y="5440363"/>
            <a:ext cx="508000" cy="473075"/>
          </a:xfrm>
          <a:prstGeom prst="rect">
            <a:avLst/>
          </a:prstGeom>
          <a:solidFill>
            <a:srgbClr val="DDDDDD">
              <a:alpha val="10001"/>
            </a:srgbClr>
          </a:solidFill>
          <a:ln w="9525">
            <a:solidFill>
              <a:srgbClr val="DDDDDD">
                <a:alpha val="60001"/>
              </a:srgbClr>
            </a:solidFill>
            <a:miter lim="800000"/>
            <a:headEnd/>
            <a:tailEnd/>
          </a:ln>
          <a:effectLst/>
        </p:spPr>
        <p:txBody>
          <a:bodyPr wrap="none" anchor="ctr"/>
          <a:lstStyle/>
          <a:p>
            <a:endParaRPr lang="ru-RU"/>
          </a:p>
        </p:txBody>
      </p:sp>
      <p:sp>
        <p:nvSpPr>
          <p:cNvPr id="1211" name="Rectangle 187"/>
          <p:cNvSpPr>
            <a:spLocks noChangeArrowheads="1"/>
          </p:cNvSpPr>
          <p:nvPr/>
        </p:nvSpPr>
        <p:spPr bwMode="gray">
          <a:xfrm>
            <a:off x="1514475" y="4972050"/>
            <a:ext cx="508000" cy="473075"/>
          </a:xfrm>
          <a:prstGeom prst="rect">
            <a:avLst/>
          </a:prstGeom>
          <a:solidFill>
            <a:srgbClr val="EAEAEA">
              <a:alpha val="5000"/>
            </a:srgbClr>
          </a:solidFill>
          <a:ln w="9525">
            <a:solidFill>
              <a:srgbClr val="DDDDDD">
                <a:alpha val="60001"/>
              </a:srgbClr>
            </a:solidFill>
            <a:miter lim="800000"/>
            <a:headEnd/>
            <a:tailEnd/>
          </a:ln>
          <a:effectLst/>
        </p:spPr>
        <p:txBody>
          <a:bodyPr wrap="none" anchor="ctr"/>
          <a:lstStyle/>
          <a:p>
            <a:endParaRPr lang="ru-RU"/>
          </a:p>
        </p:txBody>
      </p:sp>
      <p:sp>
        <p:nvSpPr>
          <p:cNvPr id="1212" name="Rectangle 188"/>
          <p:cNvSpPr>
            <a:spLocks noChangeArrowheads="1"/>
          </p:cNvSpPr>
          <p:nvPr/>
        </p:nvSpPr>
        <p:spPr bwMode="gray">
          <a:xfrm>
            <a:off x="2532063" y="4972050"/>
            <a:ext cx="508000" cy="473075"/>
          </a:xfrm>
          <a:prstGeom prst="rect">
            <a:avLst/>
          </a:prstGeom>
          <a:solidFill>
            <a:srgbClr val="EAEAEA">
              <a:alpha val="5000"/>
            </a:srgbClr>
          </a:solidFill>
          <a:ln w="9525">
            <a:solidFill>
              <a:srgbClr val="DDDDDD">
                <a:alpha val="60001"/>
              </a:srgbClr>
            </a:solidFill>
            <a:miter lim="800000"/>
            <a:headEnd/>
            <a:tailEnd/>
          </a:ln>
          <a:effectLst/>
        </p:spPr>
        <p:txBody>
          <a:bodyPr wrap="none" anchor="ctr"/>
          <a:lstStyle/>
          <a:p>
            <a:endParaRPr lang="ru-RU"/>
          </a:p>
        </p:txBody>
      </p:sp>
      <p:sp>
        <p:nvSpPr>
          <p:cNvPr id="1213" name="Rectangle 189"/>
          <p:cNvSpPr>
            <a:spLocks noChangeArrowheads="1"/>
          </p:cNvSpPr>
          <p:nvPr/>
        </p:nvSpPr>
        <p:spPr bwMode="gray">
          <a:xfrm>
            <a:off x="511175" y="4972050"/>
            <a:ext cx="506413" cy="473075"/>
          </a:xfrm>
          <a:prstGeom prst="rect">
            <a:avLst/>
          </a:prstGeom>
          <a:solidFill>
            <a:schemeClr val="folHlink">
              <a:alpha val="5000"/>
            </a:schemeClr>
          </a:solidFill>
          <a:ln w="9525">
            <a:solidFill>
              <a:srgbClr val="DDDDDD">
                <a:alpha val="60001"/>
              </a:srgbClr>
            </a:solidFill>
            <a:miter lim="800000"/>
            <a:headEnd/>
            <a:tailEnd/>
          </a:ln>
          <a:effectLst/>
        </p:spPr>
        <p:txBody>
          <a:bodyPr wrap="none" anchor="ctr"/>
          <a:lstStyle/>
          <a:p>
            <a:endParaRPr lang="ru-RU"/>
          </a:p>
        </p:txBody>
      </p:sp>
      <p:sp>
        <p:nvSpPr>
          <p:cNvPr id="1214" name="Rectangle 190"/>
          <p:cNvSpPr>
            <a:spLocks noChangeArrowheads="1"/>
          </p:cNvSpPr>
          <p:nvPr/>
        </p:nvSpPr>
        <p:spPr bwMode="gray">
          <a:xfrm>
            <a:off x="12700" y="6386513"/>
            <a:ext cx="508000" cy="471487"/>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215" name="Rectangle 191"/>
          <p:cNvSpPr>
            <a:spLocks noChangeArrowheads="1"/>
          </p:cNvSpPr>
          <p:nvPr/>
        </p:nvSpPr>
        <p:spPr bwMode="gray">
          <a:xfrm>
            <a:off x="1016000" y="6386513"/>
            <a:ext cx="508000" cy="471487"/>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216" name="Rectangle 192"/>
          <p:cNvSpPr>
            <a:spLocks noChangeArrowheads="1"/>
          </p:cNvSpPr>
          <p:nvPr/>
        </p:nvSpPr>
        <p:spPr bwMode="gray">
          <a:xfrm>
            <a:off x="2024063" y="6384925"/>
            <a:ext cx="506412" cy="471488"/>
          </a:xfrm>
          <a:prstGeom prst="rect">
            <a:avLst/>
          </a:prstGeom>
          <a:solidFill>
            <a:srgbClr val="DDDDDD">
              <a:alpha val="20000"/>
            </a:srgbClr>
          </a:solidFill>
          <a:ln w="9525">
            <a:solidFill>
              <a:srgbClr val="DDDDDD">
                <a:alpha val="60001"/>
              </a:srgbClr>
            </a:solidFill>
            <a:miter lim="800000"/>
            <a:headEnd/>
            <a:tailEnd/>
          </a:ln>
          <a:effectLst/>
        </p:spPr>
        <p:txBody>
          <a:bodyPr wrap="none" anchor="ctr"/>
          <a:lstStyle/>
          <a:p>
            <a:endParaRPr lang="ru-RU"/>
          </a:p>
        </p:txBody>
      </p:sp>
      <p:sp>
        <p:nvSpPr>
          <p:cNvPr id="1218" name="Rectangle 194"/>
          <p:cNvSpPr>
            <a:spLocks noChangeArrowheads="1"/>
          </p:cNvSpPr>
          <p:nvPr/>
        </p:nvSpPr>
        <p:spPr bwMode="gray">
          <a:xfrm>
            <a:off x="0" y="4908550"/>
            <a:ext cx="9144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endParaRPr lang="ru-RU"/>
          </a:p>
        </p:txBody>
      </p:sp>
      <p:sp>
        <p:nvSpPr>
          <p:cNvPr id="1027" name="Rectangle 3"/>
          <p:cNvSpPr>
            <a:spLocks noGrp="1" noChangeArrowheads="1"/>
          </p:cNvSpPr>
          <p:nvPr>
            <p:ph type="body" idx="1"/>
          </p:nvPr>
        </p:nvSpPr>
        <p:spPr bwMode="gray">
          <a:xfrm>
            <a:off x="457200" y="1600200"/>
            <a:ext cx="8229600" cy="4724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grpSp>
        <p:nvGrpSpPr>
          <p:cNvPr id="1219" name="Group 195"/>
          <p:cNvGrpSpPr>
            <a:grpSpLocks/>
          </p:cNvGrpSpPr>
          <p:nvPr/>
        </p:nvGrpSpPr>
        <p:grpSpPr bwMode="auto">
          <a:xfrm>
            <a:off x="0" y="357188"/>
            <a:ext cx="1157288" cy="1123950"/>
            <a:chOff x="-9" y="1395"/>
            <a:chExt cx="2985" cy="2898"/>
          </a:xfrm>
        </p:grpSpPr>
        <p:pic>
          <p:nvPicPr>
            <p:cNvPr id="1220" name="Picture 196" descr="pan01"/>
            <p:cNvPicPr>
              <a:picLocks noChangeAspect="1" noChangeArrowheads="1"/>
            </p:cNvPicPr>
            <p:nvPr/>
          </p:nvPicPr>
          <p:blipFill>
            <a:blip r:embed="rId16" cstate="print"/>
            <a:srcRect l="46681" r="2339"/>
            <a:stretch>
              <a:fillRect/>
            </a:stretch>
          </p:blipFill>
          <p:spPr bwMode="gray">
            <a:xfrm>
              <a:off x="0" y="1395"/>
              <a:ext cx="2976" cy="2898"/>
            </a:xfrm>
            <a:prstGeom prst="rect">
              <a:avLst/>
            </a:prstGeom>
            <a:noFill/>
          </p:spPr>
        </p:pic>
        <p:sp>
          <p:nvSpPr>
            <p:cNvPr id="1221" name="Freeform 197" descr="wiz_gold03"/>
            <p:cNvSpPr>
              <a:spLocks/>
            </p:cNvSpPr>
            <p:nvPr/>
          </p:nvSpPr>
          <p:spPr bwMode="gray">
            <a:xfrm>
              <a:off x="-9" y="1493"/>
              <a:ext cx="2841" cy="2599"/>
            </a:xfrm>
            <a:custGeom>
              <a:avLst/>
              <a:gdLst/>
              <a:ahLst/>
              <a:cxnLst>
                <a:cxn ang="0">
                  <a:pos x="0" y="18"/>
                </a:cxn>
                <a:cxn ang="0">
                  <a:pos x="2841" y="0"/>
                </a:cxn>
                <a:cxn ang="0">
                  <a:pos x="1294" y="2597"/>
                </a:cxn>
                <a:cxn ang="0">
                  <a:pos x="2" y="2599"/>
                </a:cxn>
                <a:cxn ang="0">
                  <a:pos x="0" y="18"/>
                </a:cxn>
              </a:cxnLst>
              <a:rect l="0" t="0" r="r" b="b"/>
              <a:pathLst>
                <a:path w="2841" h="2599">
                  <a:moveTo>
                    <a:pt x="0" y="18"/>
                  </a:moveTo>
                  <a:lnTo>
                    <a:pt x="2841" y="0"/>
                  </a:lnTo>
                  <a:lnTo>
                    <a:pt x="1294" y="2597"/>
                  </a:lnTo>
                  <a:lnTo>
                    <a:pt x="2" y="2599"/>
                  </a:lnTo>
                  <a:lnTo>
                    <a:pt x="0" y="18"/>
                  </a:lnTo>
                  <a:close/>
                </a:path>
              </a:pathLst>
            </a:custGeom>
            <a:blipFill dpi="0" rotWithShape="1">
              <a:blip r:embed="rId17" cstate="print"/>
              <a:srcRect/>
              <a:stretch>
                <a:fillRect r="-15708"/>
              </a:stretch>
            </a:blipFill>
            <a:ln w="9525">
              <a:noFill/>
              <a:round/>
              <a:headEnd/>
              <a:tailEnd/>
            </a:ln>
            <a:effectLst/>
          </p:spPr>
          <p:txBody>
            <a:bodyPr/>
            <a:lstStyle/>
            <a:p>
              <a:endParaRPr lang="ru-RU"/>
            </a:p>
          </p:txBody>
        </p:sp>
      </p:grpSp>
      <p:grpSp>
        <p:nvGrpSpPr>
          <p:cNvPr id="1222" name="Group 198"/>
          <p:cNvGrpSpPr>
            <a:grpSpLocks/>
          </p:cNvGrpSpPr>
          <p:nvPr/>
        </p:nvGrpSpPr>
        <p:grpSpPr bwMode="auto">
          <a:xfrm>
            <a:off x="-6350" y="195263"/>
            <a:ext cx="1057275" cy="1143000"/>
            <a:chOff x="0" y="1039"/>
            <a:chExt cx="2681" cy="2897"/>
          </a:xfrm>
        </p:grpSpPr>
        <p:pic>
          <p:nvPicPr>
            <p:cNvPr id="1223" name="Picture 199" descr="pan01"/>
            <p:cNvPicPr>
              <a:picLocks noChangeAspect="1" noChangeArrowheads="1"/>
            </p:cNvPicPr>
            <p:nvPr userDrawn="1"/>
          </p:nvPicPr>
          <p:blipFill>
            <a:blip r:embed="rId18" cstate="print"/>
            <a:srcRect l="51730" r="2339"/>
            <a:stretch>
              <a:fillRect/>
            </a:stretch>
          </p:blipFill>
          <p:spPr bwMode="gray">
            <a:xfrm>
              <a:off x="0" y="1039"/>
              <a:ext cx="2681" cy="2897"/>
            </a:xfrm>
            <a:prstGeom prst="rect">
              <a:avLst/>
            </a:prstGeom>
            <a:noFill/>
          </p:spPr>
        </p:pic>
        <p:sp>
          <p:nvSpPr>
            <p:cNvPr id="1224" name="Freeform 200" descr="wiz_gold04"/>
            <p:cNvSpPr>
              <a:spLocks/>
            </p:cNvSpPr>
            <p:nvPr userDrawn="1"/>
          </p:nvSpPr>
          <p:spPr bwMode="gray">
            <a:xfrm>
              <a:off x="0" y="1137"/>
              <a:ext cx="2537" cy="2600"/>
            </a:xfrm>
            <a:custGeom>
              <a:avLst/>
              <a:gdLst/>
              <a:ahLst/>
              <a:cxnLst>
                <a:cxn ang="0">
                  <a:pos x="0" y="0"/>
                </a:cxn>
                <a:cxn ang="0">
                  <a:pos x="2537" y="1"/>
                </a:cxn>
                <a:cxn ang="0">
                  <a:pos x="991" y="2597"/>
                </a:cxn>
                <a:cxn ang="0">
                  <a:pos x="0" y="2600"/>
                </a:cxn>
                <a:cxn ang="0">
                  <a:pos x="0" y="0"/>
                </a:cxn>
              </a:cxnLst>
              <a:rect l="0" t="0" r="r" b="b"/>
              <a:pathLst>
                <a:path w="2537" h="2600">
                  <a:moveTo>
                    <a:pt x="0" y="0"/>
                  </a:moveTo>
                  <a:lnTo>
                    <a:pt x="2537" y="1"/>
                  </a:lnTo>
                  <a:lnTo>
                    <a:pt x="991" y="2597"/>
                  </a:lnTo>
                  <a:lnTo>
                    <a:pt x="0" y="2600"/>
                  </a:lnTo>
                  <a:lnTo>
                    <a:pt x="0" y="0"/>
                  </a:lnTo>
                  <a:close/>
                </a:path>
              </a:pathLst>
            </a:custGeom>
            <a:blipFill dpi="0" rotWithShape="1">
              <a:blip r:embed="rId19" cstate="print"/>
              <a:srcRect/>
              <a:stretch>
                <a:fillRect/>
              </a:stretch>
            </a:blipFill>
            <a:ln w="9525">
              <a:noFill/>
              <a:round/>
              <a:headEnd/>
              <a:tailEnd/>
            </a:ln>
            <a:effectLst/>
          </p:spPr>
          <p:txBody>
            <a:bodyPr/>
            <a:lstStyle/>
            <a:p>
              <a:endParaRPr lang="ru-RU"/>
            </a:p>
          </p:txBody>
        </p:sp>
      </p:grpSp>
      <p:grpSp>
        <p:nvGrpSpPr>
          <p:cNvPr id="1225" name="Group 201"/>
          <p:cNvGrpSpPr>
            <a:grpSpLocks/>
          </p:cNvGrpSpPr>
          <p:nvPr/>
        </p:nvGrpSpPr>
        <p:grpSpPr bwMode="auto">
          <a:xfrm>
            <a:off x="0" y="0"/>
            <a:ext cx="933450" cy="1239838"/>
            <a:chOff x="-7" y="240"/>
            <a:chExt cx="2407" cy="3199"/>
          </a:xfrm>
        </p:grpSpPr>
        <p:pic>
          <p:nvPicPr>
            <p:cNvPr id="1226" name="Picture 202" descr="pan01"/>
            <p:cNvPicPr>
              <a:picLocks noChangeAspect="1" noChangeArrowheads="1"/>
            </p:cNvPicPr>
            <p:nvPr userDrawn="1"/>
          </p:nvPicPr>
          <p:blipFill>
            <a:blip r:embed="rId20" cstate="print"/>
            <a:srcRect l="60431" r="2339"/>
            <a:stretch>
              <a:fillRect/>
            </a:stretch>
          </p:blipFill>
          <p:spPr bwMode="gray">
            <a:xfrm>
              <a:off x="0" y="240"/>
              <a:ext cx="2400" cy="3199"/>
            </a:xfrm>
            <a:prstGeom prst="rect">
              <a:avLst/>
            </a:prstGeom>
            <a:noFill/>
          </p:spPr>
        </p:pic>
        <p:sp>
          <p:nvSpPr>
            <p:cNvPr id="1227" name="Freeform 203" descr="wiz_gold01"/>
            <p:cNvSpPr>
              <a:spLocks/>
            </p:cNvSpPr>
            <p:nvPr userDrawn="1"/>
          </p:nvSpPr>
          <p:spPr bwMode="gray">
            <a:xfrm>
              <a:off x="-7" y="348"/>
              <a:ext cx="2247" cy="2874"/>
            </a:xfrm>
            <a:custGeom>
              <a:avLst/>
              <a:gdLst/>
              <a:ahLst/>
              <a:cxnLst>
                <a:cxn ang="0">
                  <a:pos x="7" y="0"/>
                </a:cxn>
                <a:cxn ang="0">
                  <a:pos x="2247" y="0"/>
                </a:cxn>
                <a:cxn ang="0">
                  <a:pos x="540" y="2868"/>
                </a:cxn>
                <a:cxn ang="0">
                  <a:pos x="0" y="2874"/>
                </a:cxn>
                <a:cxn ang="0">
                  <a:pos x="7" y="0"/>
                </a:cxn>
              </a:cxnLst>
              <a:rect l="0" t="0" r="r" b="b"/>
              <a:pathLst>
                <a:path w="2247" h="2874">
                  <a:moveTo>
                    <a:pt x="7" y="0"/>
                  </a:moveTo>
                  <a:lnTo>
                    <a:pt x="2247" y="0"/>
                  </a:lnTo>
                  <a:lnTo>
                    <a:pt x="540" y="2868"/>
                  </a:lnTo>
                  <a:lnTo>
                    <a:pt x="0" y="2874"/>
                  </a:lnTo>
                  <a:lnTo>
                    <a:pt x="7" y="0"/>
                  </a:lnTo>
                  <a:close/>
                </a:path>
              </a:pathLst>
            </a:custGeom>
            <a:blipFill dpi="0" rotWithShape="1">
              <a:blip r:embed="rId21" cstate="print"/>
              <a:srcRect/>
              <a:stretch>
                <a:fillRect/>
              </a:stretch>
            </a:blipFill>
            <a:ln w="9525">
              <a:noFill/>
              <a:round/>
              <a:headEnd/>
              <a:tailEnd/>
            </a:ln>
            <a:effectLst/>
          </p:spPr>
          <p:txBody>
            <a:bodyPr/>
            <a:lstStyle/>
            <a:p>
              <a:endParaRPr lang="ru-RU"/>
            </a:p>
          </p:txBody>
        </p:sp>
      </p:grpSp>
      <p:sp>
        <p:nvSpPr>
          <p:cNvPr id="1026" name="Rectangle 2"/>
          <p:cNvSpPr>
            <a:spLocks noGrp="1" noChangeArrowheads="1"/>
          </p:cNvSpPr>
          <p:nvPr>
            <p:ph type="title"/>
          </p:nvPr>
        </p:nvSpPr>
        <p:spPr bwMode="gray">
          <a:xfrm>
            <a:off x="1219200" y="228600"/>
            <a:ext cx="73914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iming>
    <p:tnLst>
      <p:par>
        <p:cTn id="1" dur="indefinite" restart="never" nodeType="tmRoot"/>
      </p:par>
    </p:tnLst>
  </p:timing>
  <p:txStyles>
    <p:titleStyle>
      <a:lvl1pPr algn="l" rtl="0" eaLnBrk="1" fontAlgn="base" hangingPunct="1">
        <a:spcBef>
          <a:spcPct val="0"/>
        </a:spcBef>
        <a:spcAft>
          <a:spcPct val="0"/>
        </a:spcAft>
        <a:defRPr sz="3600" b="1">
          <a:solidFill>
            <a:srgbClr val="FFFFFF"/>
          </a:solidFill>
          <a:latin typeface="+mj-lt"/>
          <a:ea typeface="+mj-ea"/>
          <a:cs typeface="+mj-cs"/>
        </a:defRPr>
      </a:lvl1pPr>
      <a:lvl2pPr algn="l" rtl="0" eaLnBrk="1" fontAlgn="base" hangingPunct="1">
        <a:spcBef>
          <a:spcPct val="0"/>
        </a:spcBef>
        <a:spcAft>
          <a:spcPct val="0"/>
        </a:spcAft>
        <a:defRPr sz="3600" b="1">
          <a:solidFill>
            <a:srgbClr val="FFFFFF"/>
          </a:solidFill>
          <a:latin typeface="Arial" charset="0"/>
        </a:defRPr>
      </a:lvl2pPr>
      <a:lvl3pPr algn="l" rtl="0" eaLnBrk="1" fontAlgn="base" hangingPunct="1">
        <a:spcBef>
          <a:spcPct val="0"/>
        </a:spcBef>
        <a:spcAft>
          <a:spcPct val="0"/>
        </a:spcAft>
        <a:defRPr sz="3600" b="1">
          <a:solidFill>
            <a:srgbClr val="FFFFFF"/>
          </a:solidFill>
          <a:latin typeface="Arial" charset="0"/>
        </a:defRPr>
      </a:lvl3pPr>
      <a:lvl4pPr algn="l" rtl="0" eaLnBrk="1" fontAlgn="base" hangingPunct="1">
        <a:spcBef>
          <a:spcPct val="0"/>
        </a:spcBef>
        <a:spcAft>
          <a:spcPct val="0"/>
        </a:spcAft>
        <a:defRPr sz="3600" b="1">
          <a:solidFill>
            <a:srgbClr val="FFFFFF"/>
          </a:solidFill>
          <a:latin typeface="Arial" charset="0"/>
        </a:defRPr>
      </a:lvl4pPr>
      <a:lvl5pPr algn="l" rtl="0" eaLnBrk="1" fontAlgn="base" hangingPunct="1">
        <a:spcBef>
          <a:spcPct val="0"/>
        </a:spcBef>
        <a:spcAft>
          <a:spcPct val="0"/>
        </a:spcAft>
        <a:defRPr sz="3600" b="1">
          <a:solidFill>
            <a:srgbClr val="FFFFFF"/>
          </a:solidFill>
          <a:latin typeface="Arial" charset="0"/>
        </a:defRPr>
      </a:lvl5pPr>
      <a:lvl6pPr marL="457200" algn="l" rtl="0" eaLnBrk="1" fontAlgn="base" hangingPunct="1">
        <a:spcBef>
          <a:spcPct val="0"/>
        </a:spcBef>
        <a:spcAft>
          <a:spcPct val="0"/>
        </a:spcAft>
        <a:defRPr sz="3600" b="1">
          <a:solidFill>
            <a:srgbClr val="FFFFFF"/>
          </a:solidFill>
          <a:latin typeface="Arial" charset="0"/>
        </a:defRPr>
      </a:lvl6pPr>
      <a:lvl7pPr marL="914400" algn="l" rtl="0" eaLnBrk="1" fontAlgn="base" hangingPunct="1">
        <a:spcBef>
          <a:spcPct val="0"/>
        </a:spcBef>
        <a:spcAft>
          <a:spcPct val="0"/>
        </a:spcAft>
        <a:defRPr sz="3600" b="1">
          <a:solidFill>
            <a:srgbClr val="FFFFFF"/>
          </a:solidFill>
          <a:latin typeface="Arial" charset="0"/>
        </a:defRPr>
      </a:lvl7pPr>
      <a:lvl8pPr marL="1371600" algn="l" rtl="0" eaLnBrk="1" fontAlgn="base" hangingPunct="1">
        <a:spcBef>
          <a:spcPct val="0"/>
        </a:spcBef>
        <a:spcAft>
          <a:spcPct val="0"/>
        </a:spcAft>
        <a:defRPr sz="3600" b="1">
          <a:solidFill>
            <a:srgbClr val="FFFFFF"/>
          </a:solidFill>
          <a:latin typeface="Arial" charset="0"/>
        </a:defRPr>
      </a:lvl8pPr>
      <a:lvl9pPr marL="1828800" algn="l" rtl="0" eaLnBrk="1" fontAlgn="base" hangingPunct="1">
        <a:spcBef>
          <a:spcPct val="0"/>
        </a:spcBef>
        <a:spcAft>
          <a:spcPct val="0"/>
        </a:spcAft>
        <a:defRPr sz="3600" b="1">
          <a:solidFill>
            <a:srgbClr val="FFFFFF"/>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emf"/></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968490" y="1916832"/>
            <a:ext cx="5995998" cy="1957398"/>
          </a:xfrm>
        </p:spPr>
        <p:txBody>
          <a:bodyPr/>
          <a:lstStyle/>
          <a:p>
            <a:pPr>
              <a:lnSpc>
                <a:spcPct val="150000"/>
              </a:lnSpc>
            </a:pPr>
            <a:r>
              <a:rPr lang="en-US" sz="2400" dirty="0" smtClean="0"/>
              <a:t>12</a:t>
            </a:r>
            <a:r>
              <a:rPr lang="en-US" sz="2400" dirty="0" smtClean="0"/>
              <a:t>-mavzu</a:t>
            </a:r>
            <a:r>
              <a:rPr lang="en-US" sz="2400" dirty="0" smtClean="0"/>
              <a:t>: </a:t>
            </a:r>
            <a:r>
              <a:rPr lang="en-US" sz="2400" dirty="0" err="1" smtClean="0"/>
              <a:t>Qishloq</a:t>
            </a:r>
            <a:r>
              <a:rPr lang="en-US" sz="2400" dirty="0" smtClean="0"/>
              <a:t> </a:t>
            </a:r>
            <a:r>
              <a:rPr lang="en-US" sz="2400" dirty="0" err="1" smtClean="0"/>
              <a:t>xo’jaligi</a:t>
            </a:r>
            <a:endParaRPr lang="en-US" sz="2400" dirty="0"/>
          </a:p>
        </p:txBody>
      </p:sp>
      <p:sp>
        <p:nvSpPr>
          <p:cNvPr id="2" name="Прямоугольник 1"/>
          <p:cNvSpPr/>
          <p:nvPr/>
        </p:nvSpPr>
        <p:spPr bwMode="auto">
          <a:xfrm>
            <a:off x="8100392" y="1340768"/>
            <a:ext cx="864096" cy="288032"/>
          </a:xfrm>
          <a:prstGeom prst="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ru-RU" sz="1800" b="1" i="0" u="none" strike="noStrike" cap="none" normalizeH="0" baseline="0" smtClean="0">
              <a:ln>
                <a:noFill/>
              </a:ln>
              <a:solidFill>
                <a:schemeClr val="tx1"/>
              </a:solidFill>
              <a:effectLst/>
              <a:latin typeface="Arial"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REJA:</a:t>
            </a:r>
            <a:endParaRPr lang="ru-RU" dirty="0"/>
          </a:p>
        </p:txBody>
      </p:sp>
      <p:sp>
        <p:nvSpPr>
          <p:cNvPr id="3" name="Объект 2"/>
          <p:cNvSpPr>
            <a:spLocks noGrp="1"/>
          </p:cNvSpPr>
          <p:nvPr>
            <p:ph idx="1"/>
          </p:nvPr>
        </p:nvSpPr>
        <p:spPr>
          <a:xfrm>
            <a:off x="611560" y="2276872"/>
            <a:ext cx="8229600" cy="2404864"/>
          </a:xfrm>
        </p:spPr>
        <p:txBody>
          <a:bodyPr/>
          <a:lstStyle/>
          <a:p>
            <a:r>
              <a:rPr lang="en-US" dirty="0"/>
              <a:t>1. </a:t>
            </a:r>
            <a:r>
              <a:rPr lang="en-US" dirty="0" err="1"/>
              <a:t>Qishloq</a:t>
            </a:r>
            <a:r>
              <a:rPr lang="en-US" dirty="0"/>
              <a:t> </a:t>
            </a:r>
            <a:r>
              <a:rPr lang="en-US" dirty="0" err="1"/>
              <a:t>xo‘jaligi</a:t>
            </a:r>
            <a:r>
              <a:rPr lang="en-US" dirty="0"/>
              <a:t> </a:t>
            </a:r>
            <a:r>
              <a:rPr lang="en-US" dirty="0" err="1"/>
              <a:t>faoliyati</a:t>
            </a:r>
            <a:r>
              <a:rPr lang="en-US" dirty="0"/>
              <a:t> </a:t>
            </a:r>
            <a:r>
              <a:rPr lang="en-US" dirty="0" err="1"/>
              <a:t>buxgalteriya</a:t>
            </a:r>
            <a:r>
              <a:rPr lang="en-US" dirty="0"/>
              <a:t> </a:t>
            </a:r>
            <a:r>
              <a:rPr lang="en-US" dirty="0" err="1"/>
              <a:t>hisobning</a:t>
            </a:r>
            <a:r>
              <a:rPr lang="en-US" dirty="0"/>
              <a:t> </a:t>
            </a:r>
            <a:r>
              <a:rPr lang="en-US" dirty="0" err="1" smtClean="0"/>
              <a:t>mazmuni</a:t>
            </a:r>
            <a:endParaRPr lang="en-US" dirty="0"/>
          </a:p>
          <a:p>
            <a:r>
              <a:rPr lang="en-US" dirty="0" smtClean="0"/>
              <a:t>2</a:t>
            </a:r>
            <a:r>
              <a:rPr lang="en-US" dirty="0"/>
              <a:t>. Tan </a:t>
            </a:r>
            <a:r>
              <a:rPr lang="en-US" dirty="0" err="1"/>
              <a:t>olish</a:t>
            </a:r>
            <a:r>
              <a:rPr lang="en-US" dirty="0"/>
              <a:t> </a:t>
            </a:r>
            <a:r>
              <a:rPr lang="en-US" dirty="0" err="1"/>
              <a:t>va</a:t>
            </a:r>
            <a:r>
              <a:rPr lang="en-US" dirty="0"/>
              <a:t> </a:t>
            </a:r>
            <a:r>
              <a:rPr lang="en-US" dirty="0" err="1"/>
              <a:t>baholash</a:t>
            </a:r>
            <a:r>
              <a:rPr lang="en-US" dirty="0"/>
              <a:t>.</a:t>
            </a:r>
            <a:endParaRPr lang="ru-RU" dirty="0"/>
          </a:p>
        </p:txBody>
      </p:sp>
    </p:spTree>
    <p:extLst>
      <p:ext uri="{BB962C8B-B14F-4D97-AF65-F5344CB8AC3E}">
        <p14:creationId xmlns:p14="http://schemas.microsoft.com/office/powerpoint/2010/main" val="11182999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89" name="Picture 49" descr="arrow_metal01"/>
          <p:cNvPicPr>
            <a:picLocks noChangeAspect="1" noChangeArrowheads="1"/>
          </p:cNvPicPr>
          <p:nvPr/>
        </p:nvPicPr>
        <p:blipFill>
          <a:blip r:embed="rId2" cstate="print">
            <a:lum contrast="6000"/>
          </a:blip>
          <a:srcRect/>
          <a:stretch>
            <a:fillRect/>
          </a:stretch>
        </p:blipFill>
        <p:spPr bwMode="auto">
          <a:xfrm>
            <a:off x="0" y="1714488"/>
            <a:ext cx="2013991" cy="3657600"/>
          </a:xfrm>
          <a:prstGeom prst="rect">
            <a:avLst/>
          </a:prstGeom>
          <a:noFill/>
        </p:spPr>
      </p:pic>
      <p:sp>
        <p:nvSpPr>
          <p:cNvPr id="35847" name="Rectangle 7"/>
          <p:cNvSpPr>
            <a:spLocks noGrp="1" noChangeArrowheads="1"/>
          </p:cNvSpPr>
          <p:nvPr>
            <p:ph type="title"/>
          </p:nvPr>
        </p:nvSpPr>
        <p:spPr>
          <a:xfrm>
            <a:off x="1437232" y="561902"/>
            <a:ext cx="7391400" cy="536104"/>
          </a:xfrm>
        </p:spPr>
        <p:txBody>
          <a:bodyPr/>
          <a:lstStyle/>
          <a:p>
            <a:pPr algn="ctr"/>
            <a:r>
              <a:rPr lang="en-US" sz="2800" dirty="0" smtClean="0"/>
              <a:t>41</a:t>
            </a:r>
            <a:r>
              <a:rPr lang="en-US" sz="2800" dirty="0" smtClean="0"/>
              <a:t>-BHXS </a:t>
            </a:r>
            <a:r>
              <a:rPr lang="en-US" sz="2800" dirty="0" err="1" smtClean="0"/>
              <a:t>ning</a:t>
            </a:r>
            <a:r>
              <a:rPr lang="en-US" sz="2800" dirty="0" smtClean="0"/>
              <a:t> </a:t>
            </a:r>
            <a:r>
              <a:rPr lang="en-US" sz="2800" dirty="0" err="1" smtClean="0"/>
              <a:t>maqsadi</a:t>
            </a:r>
            <a:r>
              <a:rPr lang="ru-RU" sz="2800" dirty="0" smtClean="0"/>
              <a:t/>
            </a:r>
            <a:br>
              <a:rPr lang="ru-RU" sz="2800" dirty="0" smtClean="0"/>
            </a:br>
            <a:endParaRPr lang="en-US" sz="2800" dirty="0">
              <a:solidFill>
                <a:srgbClr val="002060"/>
              </a:solidFill>
            </a:endParaRPr>
          </a:p>
        </p:txBody>
      </p:sp>
      <p:grpSp>
        <p:nvGrpSpPr>
          <p:cNvPr id="35934" name="Group 94"/>
          <p:cNvGrpSpPr>
            <a:grpSpLocks/>
          </p:cNvGrpSpPr>
          <p:nvPr/>
        </p:nvGrpSpPr>
        <p:grpSpPr bwMode="auto">
          <a:xfrm>
            <a:off x="1500166" y="1500174"/>
            <a:ext cx="393700" cy="393700"/>
            <a:chOff x="2543" y="1006"/>
            <a:chExt cx="416" cy="416"/>
          </a:xfrm>
        </p:grpSpPr>
        <p:sp>
          <p:nvSpPr>
            <p:cNvPr id="35892" name="Oval 52"/>
            <p:cNvSpPr>
              <a:spLocks noChangeArrowheads="1"/>
            </p:cNvSpPr>
            <p:nvPr/>
          </p:nvSpPr>
          <p:spPr bwMode="gray">
            <a:xfrm>
              <a:off x="2543" y="1006"/>
              <a:ext cx="416" cy="416"/>
            </a:xfrm>
            <a:prstGeom prst="ellipse">
              <a:avLst/>
            </a:prstGeom>
            <a:gradFill rotWithShape="1">
              <a:gsLst>
                <a:gs pos="0">
                  <a:srgbClr val="FFFFFF">
                    <a:gamma/>
                    <a:shade val="54118"/>
                    <a:invGamma/>
                  </a:srgbClr>
                </a:gs>
                <a:gs pos="50000">
                  <a:srgbClr val="FFFFFF"/>
                </a:gs>
                <a:gs pos="100000">
                  <a:srgbClr val="FFFFFF">
                    <a:gamma/>
                    <a:shade val="54118"/>
                    <a:invGamma/>
                  </a:srgbClr>
                </a:gs>
              </a:gsLst>
              <a:lin ang="18900000" scaled="1"/>
            </a:gradFill>
            <a:ln w="9525">
              <a:solidFill>
                <a:srgbClr val="DDDDDD"/>
              </a:solidFill>
              <a:round/>
              <a:headEnd/>
              <a:tailEnd/>
            </a:ln>
            <a:effectLst>
              <a:outerShdw dist="35921" dir="2700000" algn="ctr" rotWithShape="0">
                <a:schemeClr val="bg2">
                  <a:alpha val="50000"/>
                </a:schemeClr>
              </a:outerShdw>
            </a:effectLst>
          </p:spPr>
          <p:txBody>
            <a:bodyPr wrap="none" anchor="ctr"/>
            <a:lstStyle/>
            <a:p>
              <a:endParaRPr lang="ru-RU" sz="2000">
                <a:solidFill>
                  <a:srgbClr val="002060"/>
                </a:solidFill>
                <a:latin typeface="+mj-lt"/>
              </a:endParaRPr>
            </a:p>
          </p:txBody>
        </p:sp>
        <p:grpSp>
          <p:nvGrpSpPr>
            <p:cNvPr id="35893" name="Group 53"/>
            <p:cNvGrpSpPr>
              <a:grpSpLocks/>
            </p:cNvGrpSpPr>
            <p:nvPr/>
          </p:nvGrpSpPr>
          <p:grpSpPr bwMode="auto">
            <a:xfrm rot="-2288454">
              <a:off x="2578" y="1034"/>
              <a:ext cx="348" cy="356"/>
              <a:chOff x="887" y="2040"/>
              <a:chExt cx="433" cy="422"/>
            </a:xfrm>
          </p:grpSpPr>
          <p:pic>
            <p:nvPicPr>
              <p:cNvPr id="35894" name="Picture 54" descr="circuler_1"/>
              <p:cNvPicPr>
                <a:picLocks noChangeAspect="1" noChangeArrowheads="1"/>
              </p:cNvPicPr>
              <p:nvPr/>
            </p:nvPicPr>
            <p:blipFill>
              <a:blip r:embed="rId3" cstate="print"/>
              <a:srcRect/>
              <a:stretch>
                <a:fillRect/>
              </a:stretch>
            </p:blipFill>
            <p:spPr bwMode="gray">
              <a:xfrm>
                <a:off x="887" y="2040"/>
                <a:ext cx="430" cy="420"/>
              </a:xfrm>
              <a:prstGeom prst="rect">
                <a:avLst/>
              </a:prstGeom>
              <a:noFill/>
            </p:spPr>
          </p:pic>
          <p:sp>
            <p:nvSpPr>
              <p:cNvPr id="35895" name="Oval 55"/>
              <p:cNvSpPr>
                <a:spLocks noChangeArrowheads="1"/>
              </p:cNvSpPr>
              <p:nvPr/>
            </p:nvSpPr>
            <p:spPr bwMode="gray">
              <a:xfrm>
                <a:off x="887" y="2040"/>
                <a:ext cx="433" cy="422"/>
              </a:xfrm>
              <a:prstGeom prst="ellipse">
                <a:avLst/>
              </a:prstGeom>
              <a:gradFill rotWithShape="1">
                <a:gsLst>
                  <a:gs pos="0">
                    <a:schemeClr val="accent1">
                      <a:gamma/>
                      <a:shade val="34902"/>
                      <a:invGamma/>
                      <a:alpha val="89999"/>
                    </a:schemeClr>
                  </a:gs>
                  <a:gs pos="50000">
                    <a:schemeClr val="accent1">
                      <a:alpha val="75000"/>
                    </a:schemeClr>
                  </a:gs>
                  <a:gs pos="100000">
                    <a:schemeClr val="accent1">
                      <a:gamma/>
                      <a:shade val="34902"/>
                      <a:invGamma/>
                      <a:alpha val="89999"/>
                    </a:schemeClr>
                  </a:gs>
                </a:gsLst>
                <a:lin ang="18900000" scaled="1"/>
              </a:gradFill>
              <a:ln w="9525" algn="ctr">
                <a:noFill/>
                <a:round/>
                <a:headEnd/>
                <a:tailEnd/>
              </a:ln>
              <a:effectLst/>
            </p:spPr>
            <p:txBody>
              <a:bodyPr wrap="none" anchor="ctr"/>
              <a:lstStyle/>
              <a:p>
                <a:endParaRPr lang="ru-RU" sz="2000">
                  <a:solidFill>
                    <a:srgbClr val="002060"/>
                  </a:solidFill>
                  <a:latin typeface="+mj-lt"/>
                </a:endParaRPr>
              </a:p>
            </p:txBody>
          </p:sp>
          <p:pic>
            <p:nvPicPr>
              <p:cNvPr id="35896" name="Picture 56" descr="Picture2"/>
              <p:cNvPicPr>
                <a:picLocks noChangeAspect="1" noChangeArrowheads="1"/>
              </p:cNvPicPr>
              <p:nvPr/>
            </p:nvPicPr>
            <p:blipFill>
              <a:blip r:embed="rId4" cstate="print"/>
              <a:srcRect/>
              <a:stretch>
                <a:fillRect/>
              </a:stretch>
            </p:blipFill>
            <p:spPr bwMode="gray">
              <a:xfrm>
                <a:off x="930" y="2044"/>
                <a:ext cx="345" cy="149"/>
              </a:xfrm>
              <a:prstGeom prst="rect">
                <a:avLst/>
              </a:prstGeom>
              <a:noFill/>
            </p:spPr>
          </p:pic>
        </p:grpSp>
        <p:pic>
          <p:nvPicPr>
            <p:cNvPr id="35897" name="Picture 57"/>
            <p:cNvPicPr>
              <a:picLocks noChangeAspect="1" noChangeArrowheads="1"/>
            </p:cNvPicPr>
            <p:nvPr/>
          </p:nvPicPr>
          <p:blipFill>
            <a:blip r:embed="rId5" cstate="print"/>
            <a:srcRect l="12015" t="9302" r="12404" b="12598"/>
            <a:stretch>
              <a:fillRect/>
            </a:stretch>
          </p:blipFill>
          <p:spPr bwMode="gray">
            <a:xfrm>
              <a:off x="2570" y="1020"/>
              <a:ext cx="359" cy="370"/>
            </a:xfrm>
            <a:prstGeom prst="rect">
              <a:avLst/>
            </a:prstGeom>
            <a:noFill/>
            <a:ln w="9525">
              <a:noFill/>
              <a:miter lim="800000"/>
              <a:headEnd/>
              <a:tailEnd/>
            </a:ln>
            <a:effectLst/>
          </p:spPr>
        </p:pic>
      </p:grpSp>
      <p:sp>
        <p:nvSpPr>
          <p:cNvPr id="28673" name="Rectangle 1"/>
          <p:cNvSpPr>
            <a:spLocks noChangeArrowheads="1"/>
          </p:cNvSpPr>
          <p:nvPr/>
        </p:nvSpPr>
        <p:spPr bwMode="auto">
          <a:xfrm>
            <a:off x="2357422" y="2363080"/>
            <a:ext cx="6572328"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sz="2800" dirty="0"/>
              <a:t>41-sonli </a:t>
            </a:r>
            <a:r>
              <a:rPr lang="en-US" sz="2800" dirty="0" err="1"/>
              <a:t>Buxgalteriya</a:t>
            </a:r>
            <a:r>
              <a:rPr lang="en-US" sz="2800" dirty="0"/>
              <a:t> </a:t>
            </a:r>
            <a:r>
              <a:rPr lang="en-US" sz="2800" dirty="0" err="1"/>
              <a:t>hisobining</a:t>
            </a:r>
            <a:r>
              <a:rPr lang="en-US" sz="2800" dirty="0"/>
              <a:t> </a:t>
            </a:r>
            <a:r>
              <a:rPr lang="en-US" sz="2800" dirty="0" err="1"/>
              <a:t>xalqaro</a:t>
            </a:r>
            <a:r>
              <a:rPr lang="en-US" sz="2800" dirty="0"/>
              <a:t> </a:t>
            </a:r>
            <a:r>
              <a:rPr lang="en-US" sz="2800" dirty="0" err="1"/>
              <a:t>standarti</a:t>
            </a:r>
            <a:r>
              <a:rPr lang="en-US" sz="2800" dirty="0"/>
              <a:t> “</a:t>
            </a:r>
            <a:r>
              <a:rPr lang="en-US" sz="2800" dirty="0" err="1"/>
              <a:t>Qishloq</a:t>
            </a:r>
            <a:r>
              <a:rPr lang="en-US" sz="2800" dirty="0"/>
              <a:t> </a:t>
            </a:r>
            <a:r>
              <a:rPr lang="en-US" sz="2800" dirty="0" err="1"/>
              <a:t>xo‘jaligi</a:t>
            </a:r>
            <a:r>
              <a:rPr lang="en-US" sz="2800" dirty="0"/>
              <a:t>” deb </a:t>
            </a:r>
            <a:r>
              <a:rPr lang="en-US" sz="2800" dirty="0" err="1"/>
              <a:t>ataladi</a:t>
            </a:r>
            <a:r>
              <a:rPr lang="en-US" sz="2800" dirty="0"/>
              <a:t> </a:t>
            </a:r>
            <a:r>
              <a:rPr lang="en-US" sz="2800" dirty="0" err="1"/>
              <a:t>va</a:t>
            </a:r>
            <a:r>
              <a:rPr lang="en-US" sz="2800" dirty="0"/>
              <a:t> </a:t>
            </a:r>
            <a:r>
              <a:rPr lang="en-US" sz="2800" dirty="0" err="1"/>
              <a:t>uning</a:t>
            </a:r>
            <a:r>
              <a:rPr lang="en-US" sz="2800" dirty="0"/>
              <a:t> </a:t>
            </a:r>
            <a:r>
              <a:rPr lang="en-US" sz="2800" dirty="0" err="1"/>
              <a:t>maqsadi</a:t>
            </a:r>
            <a:r>
              <a:rPr lang="en-US" sz="2800" dirty="0"/>
              <a:t> </a:t>
            </a:r>
            <a:r>
              <a:rPr lang="en-US" sz="2800" dirty="0" err="1"/>
              <a:t>qishloq</a:t>
            </a:r>
            <a:r>
              <a:rPr lang="en-US" sz="2800" dirty="0"/>
              <a:t> </a:t>
            </a:r>
            <a:r>
              <a:rPr lang="en-US" sz="2800" dirty="0" err="1"/>
              <a:t>xo‘jaligi</a:t>
            </a:r>
            <a:r>
              <a:rPr lang="en-US" sz="2800" dirty="0"/>
              <a:t> </a:t>
            </a:r>
            <a:r>
              <a:rPr lang="en-US" sz="2800" dirty="0" err="1"/>
              <a:t>faoliyatiga</a:t>
            </a:r>
            <a:r>
              <a:rPr lang="en-US" sz="2800" dirty="0"/>
              <a:t> </a:t>
            </a:r>
            <a:r>
              <a:rPr lang="en-US" sz="2800" dirty="0" err="1"/>
              <a:t>tegishli</a:t>
            </a:r>
            <a:r>
              <a:rPr lang="en-US" sz="2800" dirty="0"/>
              <a:t> </a:t>
            </a:r>
            <a:r>
              <a:rPr lang="en-US" sz="2800" dirty="0" err="1"/>
              <a:t>buxgalteriya</a:t>
            </a:r>
            <a:r>
              <a:rPr lang="en-US" sz="2800" dirty="0"/>
              <a:t> </a:t>
            </a:r>
            <a:r>
              <a:rPr lang="en-US" sz="2800" dirty="0" err="1"/>
              <a:t>hisobi</a:t>
            </a:r>
            <a:r>
              <a:rPr lang="en-US" sz="2800" dirty="0"/>
              <a:t> </a:t>
            </a:r>
            <a:r>
              <a:rPr lang="en-US" sz="2800" dirty="0" err="1"/>
              <a:t>yondashuvini</a:t>
            </a:r>
            <a:r>
              <a:rPr lang="en-US" sz="2800" dirty="0"/>
              <a:t> </a:t>
            </a:r>
            <a:r>
              <a:rPr lang="en-US" sz="2800" dirty="0" err="1"/>
              <a:t>va</a:t>
            </a:r>
            <a:r>
              <a:rPr lang="en-US" sz="2800" dirty="0"/>
              <a:t> </a:t>
            </a:r>
            <a:r>
              <a:rPr lang="en-US" sz="2800" dirty="0" err="1"/>
              <a:t>ochib</a:t>
            </a:r>
            <a:r>
              <a:rPr lang="en-US" sz="2800" dirty="0"/>
              <a:t> </a:t>
            </a:r>
            <a:r>
              <a:rPr lang="en-US" sz="2800" dirty="0" err="1"/>
              <a:t>beriladigan</a:t>
            </a:r>
            <a:r>
              <a:rPr lang="en-US" sz="2800" dirty="0"/>
              <a:t> </a:t>
            </a:r>
            <a:r>
              <a:rPr lang="en-US" sz="2800" dirty="0" err="1"/>
              <a:t>ma’lumotlarni</a:t>
            </a:r>
            <a:r>
              <a:rPr lang="en-US" sz="2800" dirty="0"/>
              <a:t> </a:t>
            </a:r>
            <a:r>
              <a:rPr lang="en-US" sz="2800" dirty="0" err="1"/>
              <a:t>belgilashdan</a:t>
            </a:r>
            <a:r>
              <a:rPr lang="en-US" sz="2800" dirty="0"/>
              <a:t> </a:t>
            </a:r>
            <a:r>
              <a:rPr lang="en-US" sz="2800" dirty="0" err="1"/>
              <a:t>iborat</a:t>
            </a:r>
            <a:r>
              <a:rPr lang="en-US" sz="2800" dirty="0"/>
              <a:t>.</a:t>
            </a:r>
            <a:endParaRPr lang="ru-RU" sz="2800" dirty="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en-US" sz="2400" dirty="0" smtClean="0"/>
              <a:t>41-sonli “</a:t>
            </a:r>
            <a:r>
              <a:rPr lang="en-US" sz="2400" dirty="0" err="1" smtClean="0"/>
              <a:t>Qishloq</a:t>
            </a:r>
            <a:r>
              <a:rPr lang="en-US" sz="2400" dirty="0" smtClean="0"/>
              <a:t> </a:t>
            </a:r>
            <a:r>
              <a:rPr lang="en-US" sz="2400" dirty="0" err="1" smtClean="0"/>
              <a:t>xo’jaligi</a:t>
            </a:r>
            <a:r>
              <a:rPr lang="en-US" sz="2400" dirty="0" smtClean="0"/>
              <a:t>” </a:t>
            </a:r>
            <a:r>
              <a:rPr lang="en-US" sz="2400" dirty="0" err="1" smtClean="0"/>
              <a:t>standarti</a:t>
            </a:r>
            <a:r>
              <a:rPr lang="en-US" sz="2400" dirty="0" smtClean="0"/>
              <a:t> </a:t>
            </a:r>
            <a:r>
              <a:rPr lang="en-US" sz="2400" dirty="0" err="1" smtClean="0"/>
              <a:t>quyidagilarga</a:t>
            </a:r>
            <a:r>
              <a:rPr lang="en-US" sz="2400" dirty="0" smtClean="0"/>
              <a:t> </a:t>
            </a:r>
            <a:r>
              <a:rPr lang="en-US" sz="2400" dirty="0" err="1" smtClean="0"/>
              <a:t>qo’llaniladi</a:t>
            </a:r>
            <a:endParaRPr lang="ru-RU" sz="2400" dirty="0"/>
          </a:p>
        </p:txBody>
      </p:sp>
      <p:sp>
        <p:nvSpPr>
          <p:cNvPr id="3" name="Содержимое 2"/>
          <p:cNvSpPr>
            <a:spLocks noGrp="1"/>
          </p:cNvSpPr>
          <p:nvPr>
            <p:ph idx="1"/>
          </p:nvPr>
        </p:nvSpPr>
        <p:spPr>
          <a:xfrm>
            <a:off x="4723717" y="1412776"/>
            <a:ext cx="3900486" cy="3196952"/>
          </a:xfrm>
        </p:spPr>
        <p:txBody>
          <a:bodyPr/>
          <a:lstStyle/>
          <a:p>
            <a:pPr marL="0" indent="0">
              <a:buNone/>
            </a:pPr>
            <a:r>
              <a:rPr lang="en-US" sz="2400" b="1" dirty="0"/>
              <a:t>Q</a:t>
            </a:r>
            <a:r>
              <a:rPr lang="uz-Cyrl-UZ" sz="2400" b="1" dirty="0" smtClean="0"/>
              <a:t>uyidagilarni </a:t>
            </a:r>
            <a:r>
              <a:rPr lang="uz-Cyrl-UZ" sz="2400" b="1" dirty="0"/>
              <a:t>hisobga olishga nisbatan qo‘llaniladi, qachonki ular qishloq xo‘jaligi faoliyatiga tegishli bo‘lsa</a:t>
            </a:r>
            <a:r>
              <a:rPr lang="en-US" sz="2400" b="1" dirty="0"/>
              <a:t>: </a:t>
            </a:r>
            <a:endParaRPr lang="ru-RU" sz="2400" dirty="0"/>
          </a:p>
          <a:p>
            <a:r>
              <a:rPr lang="ru-RU" sz="2400" b="1" dirty="0"/>
              <a:t>(</a:t>
            </a:r>
            <a:r>
              <a:rPr lang="en-US" sz="2400" b="1" dirty="0"/>
              <a:t>a</a:t>
            </a:r>
            <a:r>
              <a:rPr lang="ru-RU" sz="2400" b="1" dirty="0"/>
              <a:t>)</a:t>
            </a:r>
            <a:r>
              <a:rPr lang="ru-RU" sz="2400" dirty="0"/>
              <a:t>	</a:t>
            </a:r>
            <a:r>
              <a:rPr lang="uz-Cyrl-UZ" sz="2400" b="1" dirty="0"/>
              <a:t>biologik aktivlar</a:t>
            </a:r>
            <a:r>
              <a:rPr lang="ru-RU" sz="2400" b="1" dirty="0"/>
              <a:t>;</a:t>
            </a:r>
            <a:endParaRPr lang="ru-RU" sz="2400" dirty="0"/>
          </a:p>
          <a:p>
            <a:r>
              <a:rPr lang="en-US" sz="2400" b="1" dirty="0"/>
              <a:t>(</a:t>
            </a:r>
            <a:r>
              <a:rPr lang="uz-Cyrl-UZ" sz="2400" b="1" dirty="0"/>
              <a:t>b</a:t>
            </a:r>
            <a:r>
              <a:rPr lang="en-US" sz="2400" b="1" dirty="0"/>
              <a:t>)</a:t>
            </a:r>
            <a:r>
              <a:rPr lang="en-US" sz="2400" dirty="0"/>
              <a:t>	</a:t>
            </a:r>
            <a:r>
              <a:rPr lang="uz-Cyrl-UZ" sz="2400" b="1" dirty="0"/>
              <a:t>yig‘im jarayonidagi qishloq xo‘jaligi hosillari; va</a:t>
            </a:r>
            <a:endParaRPr lang="ru-RU" sz="2400" dirty="0"/>
          </a:p>
          <a:p>
            <a:r>
              <a:rPr lang="en-US" sz="2400" b="1" dirty="0"/>
              <a:t>(</a:t>
            </a:r>
            <a:r>
              <a:rPr lang="uz-Cyrl-UZ" sz="2400" b="1" dirty="0"/>
              <a:t>v</a:t>
            </a:r>
            <a:r>
              <a:rPr lang="en-US" sz="2400" b="1" dirty="0"/>
              <a:t>)</a:t>
            </a:r>
            <a:r>
              <a:rPr lang="en-US" sz="2400" dirty="0"/>
              <a:t>	</a:t>
            </a:r>
            <a:r>
              <a:rPr lang="uz-Cyrl-UZ" sz="2400" b="1" dirty="0"/>
              <a:t>34 va 35-bandlarda bilan qamrab olingan davlat grantlari</a:t>
            </a:r>
            <a:r>
              <a:rPr lang="en-US" sz="2400" b="1" dirty="0"/>
              <a:t>.</a:t>
            </a:r>
            <a:endParaRPr lang="ru-RU" sz="2400" dirty="0"/>
          </a:p>
        </p:txBody>
      </p:sp>
      <p:pic>
        <p:nvPicPr>
          <p:cNvPr id="5" name="Picture 7" descr="D:\eski\Mustaqil ish\im485ages.jpeg"/>
          <p:cNvPicPr>
            <a:picLocks noChangeAspect="1" noChangeArrowheads="1"/>
          </p:cNvPicPr>
          <p:nvPr/>
        </p:nvPicPr>
        <p:blipFill>
          <a:blip r:embed="rId2"/>
          <a:srcRect/>
          <a:stretch>
            <a:fillRect/>
          </a:stretch>
        </p:blipFill>
        <p:spPr bwMode="auto">
          <a:xfrm>
            <a:off x="428596" y="1928802"/>
            <a:ext cx="3857625" cy="428628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uz-Cyrl-UZ" sz="1800" dirty="0"/>
              <a:t>Quyidagi jadvalda biologik aktivlarga, qishloq xo‘jaligi hosiliga hamda yig‘imdan so‘ng qayta ishlash natijasida olingan mahsulotlarga tegishli misollar keltirilgan: </a:t>
            </a:r>
            <a:endParaRPr lang="ru-RU" sz="1800" dirty="0"/>
          </a:p>
        </p:txBody>
      </p:sp>
      <p:graphicFrame>
        <p:nvGraphicFramePr>
          <p:cNvPr id="5" name="Таблица 4"/>
          <p:cNvGraphicFramePr>
            <a:graphicFrameLocks noGrp="1"/>
          </p:cNvGraphicFramePr>
          <p:nvPr>
            <p:extLst>
              <p:ext uri="{D42A27DB-BD31-4B8C-83A1-F6EECF244321}">
                <p14:modId xmlns:p14="http://schemas.microsoft.com/office/powerpoint/2010/main" val="1975060444"/>
              </p:ext>
            </p:extLst>
          </p:nvPr>
        </p:nvGraphicFramePr>
        <p:xfrm>
          <a:off x="251520" y="1340768"/>
          <a:ext cx="8712968" cy="5413945"/>
        </p:xfrm>
        <a:graphic>
          <a:graphicData uri="http://schemas.openxmlformats.org/drawingml/2006/table">
            <a:tbl>
              <a:tblPr>
                <a:tableStyleId>{5C22544A-7EE6-4342-B048-85BDC9FD1C3A}</a:tableStyleId>
              </a:tblPr>
              <a:tblGrid>
                <a:gridCol w="3091378"/>
                <a:gridCol w="2810795"/>
                <a:gridCol w="2810795"/>
              </a:tblGrid>
              <a:tr h="783931">
                <a:tc>
                  <a:txBody>
                    <a:bodyPr/>
                    <a:lstStyle/>
                    <a:p>
                      <a:pPr marL="540385" indent="-540385" algn="ctr">
                        <a:lnSpc>
                          <a:spcPct val="115000"/>
                        </a:lnSpc>
                        <a:spcBef>
                          <a:spcPts val="600"/>
                        </a:spcBef>
                        <a:spcAft>
                          <a:spcPts val="1000"/>
                        </a:spcAft>
                      </a:pPr>
                      <a:r>
                        <a:rPr lang="en-GB" sz="1800" b="1" dirty="0" err="1">
                          <a:effectLst/>
                        </a:rPr>
                        <a:t>Biologik</a:t>
                      </a:r>
                      <a:r>
                        <a:rPr lang="en-GB" sz="1800" b="1" dirty="0">
                          <a:effectLst/>
                        </a:rPr>
                        <a:t> </a:t>
                      </a:r>
                      <a:r>
                        <a:rPr lang="en-GB" sz="1800" b="1" dirty="0" err="1">
                          <a:effectLst/>
                        </a:rPr>
                        <a:t>aktivlar</a:t>
                      </a:r>
                      <a:endParaRPr lang="ru-RU" sz="18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Bef>
                          <a:spcPts val="600"/>
                        </a:spcBef>
                        <a:spcAft>
                          <a:spcPts val="1000"/>
                        </a:spcAft>
                      </a:pPr>
                      <a:r>
                        <a:rPr lang="en-GB" sz="1800" b="1" dirty="0" err="1">
                          <a:effectLst/>
                        </a:rPr>
                        <a:t>Qishloq</a:t>
                      </a:r>
                      <a:r>
                        <a:rPr lang="en-GB" sz="1800" b="1" dirty="0">
                          <a:effectLst/>
                        </a:rPr>
                        <a:t> </a:t>
                      </a:r>
                      <a:r>
                        <a:rPr lang="en-GB" sz="1800" b="1" dirty="0" err="1">
                          <a:effectLst/>
                        </a:rPr>
                        <a:t>xo‘jaligi</a:t>
                      </a:r>
                      <a:r>
                        <a:rPr lang="en-GB" sz="1800" b="1" dirty="0">
                          <a:effectLst/>
                        </a:rPr>
                        <a:t> </a:t>
                      </a:r>
                      <a:r>
                        <a:rPr lang="en-GB" sz="1800" b="1" dirty="0" err="1">
                          <a:effectLst/>
                        </a:rPr>
                        <a:t>hosili</a:t>
                      </a:r>
                      <a:endParaRPr lang="ru-RU" sz="18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Bef>
                          <a:spcPts val="600"/>
                        </a:spcBef>
                        <a:spcAft>
                          <a:spcPts val="1000"/>
                        </a:spcAft>
                      </a:pPr>
                      <a:r>
                        <a:rPr lang="en-GB" sz="1800" b="1" dirty="0" err="1">
                          <a:effectLst/>
                        </a:rPr>
                        <a:t>Yig‘imdan</a:t>
                      </a:r>
                      <a:r>
                        <a:rPr lang="en-GB" sz="1800" b="1" dirty="0">
                          <a:effectLst/>
                        </a:rPr>
                        <a:t> </a:t>
                      </a:r>
                      <a:r>
                        <a:rPr lang="en-GB" sz="1800" b="1" dirty="0" err="1">
                          <a:effectLst/>
                        </a:rPr>
                        <a:t>so‘ng</a:t>
                      </a:r>
                      <a:r>
                        <a:rPr lang="en-GB" sz="1800" b="1" dirty="0">
                          <a:effectLst/>
                        </a:rPr>
                        <a:t> </a:t>
                      </a:r>
                      <a:r>
                        <a:rPr lang="en-GB" sz="1800" b="1" dirty="0" err="1">
                          <a:effectLst/>
                        </a:rPr>
                        <a:t>qayta</a:t>
                      </a:r>
                      <a:r>
                        <a:rPr lang="en-GB" sz="1800" b="1" dirty="0">
                          <a:effectLst/>
                        </a:rPr>
                        <a:t> </a:t>
                      </a:r>
                      <a:r>
                        <a:rPr lang="en-GB" sz="1800" b="1" dirty="0" err="1">
                          <a:effectLst/>
                        </a:rPr>
                        <a:t>ishlash</a:t>
                      </a:r>
                      <a:r>
                        <a:rPr lang="en-GB" sz="1800" b="1" dirty="0">
                          <a:effectLst/>
                        </a:rPr>
                        <a:t> </a:t>
                      </a:r>
                      <a:r>
                        <a:rPr lang="en-GB" sz="1800" b="1" dirty="0" err="1">
                          <a:effectLst/>
                        </a:rPr>
                        <a:t>natijasida</a:t>
                      </a:r>
                      <a:r>
                        <a:rPr lang="en-GB" sz="1800" b="1" dirty="0">
                          <a:effectLst/>
                        </a:rPr>
                        <a:t> </a:t>
                      </a:r>
                      <a:r>
                        <a:rPr lang="en-GB" sz="1800" b="1" dirty="0" err="1">
                          <a:effectLst/>
                        </a:rPr>
                        <a:t>olingan</a:t>
                      </a:r>
                      <a:r>
                        <a:rPr lang="en-GB" sz="1800" b="1" dirty="0">
                          <a:effectLst/>
                        </a:rPr>
                        <a:t> </a:t>
                      </a:r>
                      <a:r>
                        <a:rPr lang="en-GB" sz="1800" b="1" dirty="0" err="1">
                          <a:effectLst/>
                        </a:rPr>
                        <a:t>mahsulotlar</a:t>
                      </a:r>
                      <a:endParaRPr lang="ru-RU" sz="18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500555">
                <a:tc>
                  <a:txBody>
                    <a:bodyPr/>
                    <a:lstStyle/>
                    <a:p>
                      <a:pPr algn="ctr">
                        <a:spcAft>
                          <a:spcPts val="0"/>
                        </a:spcAft>
                      </a:pPr>
                      <a:r>
                        <a:rPr lang="uz-Cyrl-UZ" sz="1800" dirty="0">
                          <a:effectLst/>
                        </a:rPr>
                        <a:t>Qo‘y</a:t>
                      </a:r>
                      <a:endParaRPr lang="ru-RU" sz="3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a:effectLst/>
                        </a:rPr>
                        <a:t>Jun gazlama</a:t>
                      </a:r>
                      <a:endParaRPr lang="ru-RU" sz="3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a:effectLst/>
                        </a:rPr>
                        <a:t>Yigirilgan ip, gilam</a:t>
                      </a:r>
                      <a:endParaRPr lang="ru-RU" sz="3200">
                        <a:effectLst/>
                        <a:latin typeface="Times New Roman" panose="02020603050405020304" pitchFamily="18" charset="0"/>
                        <a:ea typeface="Times New Roman" panose="02020603050405020304" pitchFamily="18" charset="0"/>
                      </a:endParaRPr>
                    </a:p>
                  </a:txBody>
                  <a:tcPr marL="68580" marR="68580" marT="0" marB="0"/>
                </a:tc>
              </a:tr>
              <a:tr h="461424">
                <a:tc>
                  <a:txBody>
                    <a:bodyPr/>
                    <a:lstStyle/>
                    <a:p>
                      <a:pPr algn="ctr">
                        <a:spcAft>
                          <a:spcPts val="0"/>
                        </a:spcAft>
                      </a:pPr>
                      <a:r>
                        <a:rPr lang="uz-Cyrl-UZ" sz="1800">
                          <a:effectLst/>
                        </a:rPr>
                        <a:t>Daraxtzordagi daraxtlar</a:t>
                      </a:r>
                      <a:endParaRPr lang="ru-RU" sz="3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a:effectLst/>
                        </a:rPr>
                        <a:t>Kesilgan daraxtlar</a:t>
                      </a:r>
                      <a:endParaRPr lang="ru-RU" sz="3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a:effectLst/>
                        </a:rPr>
                        <a:t>Yog‘ochlar, arralangan taxtalar</a:t>
                      </a:r>
                      <a:endParaRPr lang="ru-RU" sz="3200">
                        <a:effectLst/>
                        <a:latin typeface="Times New Roman" panose="02020603050405020304" pitchFamily="18" charset="0"/>
                        <a:ea typeface="Times New Roman" panose="02020603050405020304" pitchFamily="18" charset="0"/>
                      </a:endParaRPr>
                    </a:p>
                  </a:txBody>
                  <a:tcPr marL="68580" marR="68580" marT="0" marB="0"/>
                </a:tc>
              </a:tr>
              <a:tr h="445119">
                <a:tc rowSpan="2">
                  <a:txBody>
                    <a:bodyPr/>
                    <a:lstStyle/>
                    <a:p>
                      <a:pPr algn="ctr">
                        <a:spcAft>
                          <a:spcPts val="0"/>
                        </a:spcAft>
                      </a:pPr>
                      <a:r>
                        <a:rPr lang="uz-Cyrl-UZ" sz="1800">
                          <a:effectLst/>
                        </a:rPr>
                        <a:t>O‘simliklar</a:t>
                      </a:r>
                      <a:endParaRPr lang="ru-RU" sz="3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a:effectLst/>
                        </a:rPr>
                        <a:t>Paxta</a:t>
                      </a:r>
                      <a:endParaRPr lang="ru-RU" sz="3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a:effectLst/>
                        </a:rPr>
                        <a:t>Kalava ip, kiyim</a:t>
                      </a:r>
                      <a:endParaRPr lang="ru-RU" sz="3200">
                        <a:effectLst/>
                        <a:latin typeface="Times New Roman" panose="02020603050405020304" pitchFamily="18" charset="0"/>
                        <a:ea typeface="Times New Roman" panose="02020603050405020304" pitchFamily="18" charset="0"/>
                      </a:endParaRPr>
                    </a:p>
                  </a:txBody>
                  <a:tcPr marL="68580" marR="68580" marT="0" marB="0"/>
                </a:tc>
              </a:tr>
              <a:tr h="352182">
                <a:tc vMerge="1">
                  <a:txBody>
                    <a:bodyPr/>
                    <a:lstStyle/>
                    <a:p>
                      <a:endParaRPr lang="ru-RU"/>
                    </a:p>
                  </a:txBody>
                  <a:tcPr/>
                </a:tc>
                <a:tc>
                  <a:txBody>
                    <a:bodyPr/>
                    <a:lstStyle/>
                    <a:p>
                      <a:pPr marL="540385" indent="-540385" algn="ctr">
                        <a:spcBef>
                          <a:spcPts val="600"/>
                        </a:spcBef>
                        <a:spcAft>
                          <a:spcPts val="0"/>
                        </a:spcAft>
                      </a:pPr>
                      <a:r>
                        <a:rPr lang="uz-Cyrl-UZ" sz="1800" dirty="0">
                          <a:effectLst/>
                        </a:rPr>
                        <a:t>Yig‘ilgan qamish</a:t>
                      </a:r>
                      <a:endParaRPr lang="ru-RU"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540385" indent="-540385" algn="ctr">
                        <a:spcBef>
                          <a:spcPts val="600"/>
                        </a:spcBef>
                        <a:spcAft>
                          <a:spcPts val="0"/>
                        </a:spcAft>
                      </a:pPr>
                      <a:r>
                        <a:rPr lang="uz-Cyrl-UZ" sz="1800">
                          <a:effectLst/>
                        </a:rPr>
                        <a:t>Shakar</a:t>
                      </a:r>
                      <a:endParaRPr lang="ru-RU" sz="18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r>
              <a:tr h="598383">
                <a:tc>
                  <a:txBody>
                    <a:bodyPr/>
                    <a:lstStyle/>
                    <a:p>
                      <a:pPr algn="ctr">
                        <a:spcAft>
                          <a:spcPts val="0"/>
                        </a:spcAft>
                      </a:pPr>
                      <a:r>
                        <a:rPr lang="uz-Cyrl-UZ" sz="1800">
                          <a:effectLst/>
                        </a:rPr>
                        <a:t>Chorva mol</a:t>
                      </a:r>
                      <a:endParaRPr lang="ru-RU" sz="3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a:effectLst/>
                        </a:rPr>
                        <a:t>Sut</a:t>
                      </a:r>
                      <a:endParaRPr lang="ru-RU" sz="3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a:effectLst/>
                        </a:rPr>
                        <a:t>Pishloq</a:t>
                      </a:r>
                      <a:endParaRPr lang="ru-RU" sz="3200">
                        <a:effectLst/>
                        <a:latin typeface="Times New Roman" panose="02020603050405020304" pitchFamily="18" charset="0"/>
                        <a:ea typeface="Times New Roman" panose="02020603050405020304" pitchFamily="18" charset="0"/>
                      </a:endParaRPr>
                    </a:p>
                  </a:txBody>
                  <a:tcPr marL="68580" marR="68580" marT="0" marB="0"/>
                </a:tc>
              </a:tr>
              <a:tr h="704364">
                <a:tc>
                  <a:txBody>
                    <a:bodyPr/>
                    <a:lstStyle/>
                    <a:p>
                      <a:pPr algn="ctr">
                        <a:spcAft>
                          <a:spcPts val="0"/>
                        </a:spcAft>
                      </a:pPr>
                      <a:r>
                        <a:rPr lang="uz-Cyrl-UZ" sz="1800">
                          <a:effectLst/>
                        </a:rPr>
                        <a:t>Chuchqalar</a:t>
                      </a:r>
                      <a:endParaRPr lang="ru-RU" sz="3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a:effectLst/>
                        </a:rPr>
                        <a:t>Go‘sht</a:t>
                      </a:r>
                      <a:endParaRPr lang="ru-RU" sz="3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a:effectLst/>
                        </a:rPr>
                        <a:t>Kolbasa mahsulotlari,</a:t>
                      </a:r>
                      <a:endParaRPr lang="ru-RU" sz="3200">
                        <a:effectLst/>
                      </a:endParaRPr>
                    </a:p>
                    <a:p>
                      <a:pPr algn="ctr">
                        <a:spcAft>
                          <a:spcPts val="0"/>
                        </a:spcAft>
                      </a:pPr>
                      <a:r>
                        <a:rPr lang="uz-Cyrl-UZ" sz="1800">
                          <a:effectLst/>
                        </a:rPr>
                        <a:t>Konservalangan go‘shtlar</a:t>
                      </a:r>
                      <a:endParaRPr lang="ru-RU" sz="3200">
                        <a:effectLst/>
                        <a:latin typeface="Times New Roman" panose="02020603050405020304" pitchFamily="18" charset="0"/>
                        <a:ea typeface="Times New Roman" panose="02020603050405020304" pitchFamily="18" charset="0"/>
                      </a:endParaRPr>
                    </a:p>
                  </a:txBody>
                  <a:tcPr marL="68580" marR="68580" marT="0" marB="0"/>
                </a:tc>
              </a:tr>
              <a:tr h="432075">
                <a:tc>
                  <a:txBody>
                    <a:bodyPr/>
                    <a:lstStyle/>
                    <a:p>
                      <a:pPr algn="ctr">
                        <a:spcAft>
                          <a:spcPts val="0"/>
                        </a:spcAft>
                      </a:pPr>
                      <a:r>
                        <a:rPr lang="uz-Cyrl-UZ" sz="1800">
                          <a:effectLst/>
                        </a:rPr>
                        <a:t>Buta o‘simliklari</a:t>
                      </a:r>
                      <a:endParaRPr lang="ru-RU" sz="3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a:effectLst/>
                        </a:rPr>
                        <a:t>Barg</a:t>
                      </a:r>
                      <a:endParaRPr lang="ru-RU" sz="3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a:effectLst/>
                        </a:rPr>
                        <a:t>Choy, quritilgan tamaki</a:t>
                      </a:r>
                      <a:endParaRPr lang="ru-RU" sz="3200">
                        <a:effectLst/>
                        <a:latin typeface="Times New Roman" panose="02020603050405020304" pitchFamily="18" charset="0"/>
                        <a:ea typeface="Times New Roman" panose="02020603050405020304" pitchFamily="18" charset="0"/>
                      </a:endParaRPr>
                    </a:p>
                  </a:txBody>
                  <a:tcPr marL="68580" marR="68580" marT="0" marB="0"/>
                </a:tc>
              </a:tr>
              <a:tr h="461424">
                <a:tc>
                  <a:txBody>
                    <a:bodyPr/>
                    <a:lstStyle/>
                    <a:p>
                      <a:pPr algn="ctr">
                        <a:spcAft>
                          <a:spcPts val="0"/>
                        </a:spcAft>
                      </a:pPr>
                      <a:r>
                        <a:rPr lang="uz-Cyrl-UZ" sz="1800">
                          <a:effectLst/>
                        </a:rPr>
                        <a:t>Uzum daraxtlari</a:t>
                      </a:r>
                      <a:endParaRPr lang="ru-RU" sz="3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a:effectLst/>
                        </a:rPr>
                        <a:t>Uzumlar</a:t>
                      </a:r>
                      <a:endParaRPr lang="ru-RU" sz="3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a:effectLst/>
                        </a:rPr>
                        <a:t>Vino</a:t>
                      </a:r>
                      <a:endParaRPr lang="ru-RU" sz="3200">
                        <a:effectLst/>
                        <a:latin typeface="Times New Roman" panose="02020603050405020304" pitchFamily="18" charset="0"/>
                        <a:ea typeface="Times New Roman" panose="02020603050405020304" pitchFamily="18" charset="0"/>
                      </a:endParaRPr>
                    </a:p>
                  </a:txBody>
                  <a:tcPr marL="68580" marR="68580" marT="0" marB="0"/>
                </a:tc>
              </a:tr>
              <a:tr h="445119">
                <a:tc>
                  <a:txBody>
                    <a:bodyPr/>
                    <a:lstStyle/>
                    <a:p>
                      <a:pPr algn="ctr">
                        <a:spcAft>
                          <a:spcPts val="0"/>
                        </a:spcAft>
                      </a:pPr>
                      <a:r>
                        <a:rPr lang="uz-Cyrl-UZ" sz="1800" dirty="0">
                          <a:effectLst/>
                        </a:rPr>
                        <a:t>Mevali daraxtlar</a:t>
                      </a:r>
                      <a:endParaRPr lang="ru-RU" sz="3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a:effectLst/>
                        </a:rPr>
                        <a:t>Terilgan mevalar</a:t>
                      </a:r>
                      <a:endParaRPr lang="ru-RU" sz="3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1800" dirty="0">
                          <a:effectLst/>
                        </a:rPr>
                        <a:t>Qayta ishlangan mevalar</a:t>
                      </a:r>
                      <a:endParaRPr lang="ru-RU" sz="32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pPr algn="ctr"/>
            <a:r>
              <a:rPr lang="en-US" sz="1800" dirty="0"/>
              <a:t>41-sonli </a:t>
            </a:r>
            <a:r>
              <a:rPr lang="en-US" sz="1800" dirty="0" err="1"/>
              <a:t>Buxgalteriya</a:t>
            </a:r>
            <a:r>
              <a:rPr lang="en-US" sz="1800" dirty="0"/>
              <a:t> </a:t>
            </a:r>
            <a:r>
              <a:rPr lang="en-US" sz="1800" dirty="0" err="1"/>
              <a:t>hisobining</a:t>
            </a:r>
            <a:r>
              <a:rPr lang="en-US" sz="1800" dirty="0"/>
              <a:t> </a:t>
            </a:r>
            <a:r>
              <a:rPr lang="en-US" sz="1800" dirty="0" err="1"/>
              <a:t>xalqaro</a:t>
            </a:r>
            <a:r>
              <a:rPr lang="en-US" sz="1800" dirty="0"/>
              <a:t> </a:t>
            </a:r>
            <a:r>
              <a:rPr lang="en-US" sz="1800" dirty="0" err="1"/>
              <a:t>standarti</a:t>
            </a:r>
            <a:r>
              <a:rPr lang="en-US" sz="1800" dirty="0"/>
              <a:t> “</a:t>
            </a:r>
            <a:r>
              <a:rPr lang="en-US" sz="1800" dirty="0" err="1"/>
              <a:t>Qishloq</a:t>
            </a:r>
            <a:r>
              <a:rPr lang="en-US" sz="1800" dirty="0"/>
              <a:t> </a:t>
            </a:r>
            <a:r>
              <a:rPr lang="en-US" sz="1800" dirty="0" err="1"/>
              <a:t>xo‘jaligi</a:t>
            </a:r>
            <a:r>
              <a:rPr lang="en-US" sz="1800" dirty="0"/>
              <a:t>” </a:t>
            </a:r>
            <a:r>
              <a:rPr lang="en-US" sz="1800" dirty="0" err="1" smtClean="0"/>
              <a:t>standarti</a:t>
            </a:r>
            <a:r>
              <a:rPr lang="en-US" sz="1800" dirty="0" smtClean="0"/>
              <a:t> </a:t>
            </a:r>
            <a:r>
              <a:rPr lang="uz-Cyrl-UZ" sz="1800" dirty="0" smtClean="0"/>
              <a:t>quyidagi </a:t>
            </a:r>
            <a:r>
              <a:rPr lang="uz-Cyrl-UZ" sz="1800" dirty="0"/>
              <a:t>belgilangan ma’nodagi atamalardan foydalaniladi</a:t>
            </a:r>
            <a:r>
              <a:rPr lang="en-US" sz="1800" dirty="0"/>
              <a:t>: </a:t>
            </a:r>
            <a:endParaRPr lang="ru-RU" sz="1800" dirty="0"/>
          </a:p>
        </p:txBody>
      </p:sp>
      <p:sp>
        <p:nvSpPr>
          <p:cNvPr id="3" name="Содержимое 2"/>
          <p:cNvSpPr>
            <a:spLocks noGrp="1"/>
          </p:cNvSpPr>
          <p:nvPr>
            <p:ph idx="1"/>
          </p:nvPr>
        </p:nvSpPr>
        <p:spPr>
          <a:xfrm>
            <a:off x="539552" y="1196752"/>
            <a:ext cx="8229600" cy="4724400"/>
          </a:xfrm>
        </p:spPr>
        <p:txBody>
          <a:bodyPr/>
          <a:lstStyle/>
          <a:p>
            <a:pPr>
              <a:lnSpc>
                <a:spcPct val="150000"/>
              </a:lnSpc>
            </a:pPr>
            <a:r>
              <a:rPr lang="uz-Cyrl-UZ" sz="1600" b="1" i="1" dirty="0"/>
              <a:t>Qishloq xo‘jaligi faoliyati</a:t>
            </a:r>
            <a:r>
              <a:rPr lang="uz-Cyrl-UZ" sz="1600" b="1" dirty="0"/>
              <a:t> - bu tadbirkorlik sub’ekti tomonidan sotish yoki qishloq xo‘jaligi hosiliga yoki qo‘shimcha biologik aktivlarga aylantirish uchun biologik aktivlarning biologik transformatsiyasini va yig‘imini boshqarishdir</a:t>
            </a:r>
            <a:r>
              <a:rPr lang="en-US" sz="1600" b="1" dirty="0"/>
              <a:t>. </a:t>
            </a:r>
            <a:endParaRPr lang="ru-RU" sz="1600" dirty="0"/>
          </a:p>
          <a:p>
            <a:pPr>
              <a:lnSpc>
                <a:spcPct val="150000"/>
              </a:lnSpc>
            </a:pPr>
            <a:r>
              <a:rPr lang="uz-Cyrl-UZ" sz="1600" b="1" i="1" dirty="0"/>
              <a:t>Qishloq xo‘jaligi hosili</a:t>
            </a:r>
            <a:r>
              <a:rPr lang="uz-Cyrl-UZ" sz="1600" b="1" dirty="0"/>
              <a:t> - bu tadbirkorlik sub’ektining biologik aktivlarining yig‘ishtirilgan mahsulotidir</a:t>
            </a:r>
            <a:r>
              <a:rPr lang="en-US" sz="1600" b="1" dirty="0"/>
              <a:t>. </a:t>
            </a:r>
            <a:endParaRPr lang="ru-RU" sz="1600" dirty="0"/>
          </a:p>
          <a:p>
            <a:pPr>
              <a:lnSpc>
                <a:spcPct val="150000"/>
              </a:lnSpc>
            </a:pPr>
            <a:r>
              <a:rPr lang="uz-Cyrl-UZ" sz="1600" b="1" i="1" dirty="0"/>
              <a:t>Biologik aktiv</a:t>
            </a:r>
            <a:r>
              <a:rPr lang="uz-Cyrl-UZ" sz="1600" b="1" dirty="0"/>
              <a:t> - bu tirik hayvon yoki o‘simlikdir</a:t>
            </a:r>
            <a:r>
              <a:rPr lang="en-US" sz="1600" b="1" dirty="0"/>
              <a:t>. </a:t>
            </a:r>
            <a:endParaRPr lang="ru-RU" sz="1600" dirty="0"/>
          </a:p>
          <a:p>
            <a:pPr>
              <a:lnSpc>
                <a:spcPct val="150000"/>
              </a:lnSpc>
            </a:pPr>
            <a:r>
              <a:rPr lang="uz-Cyrl-UZ" sz="1600" b="1" i="1" dirty="0"/>
              <a:t>Biologik transformatsiya</a:t>
            </a:r>
            <a:r>
              <a:rPr lang="uz-Cyrl-UZ" sz="1600" b="1" dirty="0"/>
              <a:t> - bu biologik aktivdagi sifat va miqdor jihatdan  o‘zgarishlarga sabab bo‘ladigan o‘sish, nasl buzilishi, ishlab chiqarish hamda ko‘payish jarayonlarini qamrab oladi</a:t>
            </a:r>
            <a:r>
              <a:rPr lang="en-US" sz="1600" b="1" dirty="0"/>
              <a:t>. </a:t>
            </a:r>
            <a:endParaRPr lang="ru-RU" sz="1600" dirty="0"/>
          </a:p>
          <a:p>
            <a:pPr>
              <a:lnSpc>
                <a:spcPct val="150000"/>
              </a:lnSpc>
            </a:pPr>
            <a:r>
              <a:rPr lang="uz-Cyrl-UZ" sz="1600" b="1" i="1" dirty="0"/>
              <a:t>Sotish xarajatlari</a:t>
            </a:r>
            <a:r>
              <a:rPr lang="uz-Cyrl-UZ" sz="1600" b="1" dirty="0"/>
              <a:t> - bu moliyalashtirish xarajatlari va daromad solig‘idan tashqari, aktivni hisobdan chiqarish bilan bog‘liq qo‘shimcha bevosita xarajatlardir</a:t>
            </a:r>
            <a:r>
              <a:rPr lang="en-US" sz="1600" b="1" dirty="0"/>
              <a:t>.</a:t>
            </a:r>
            <a:endParaRPr lang="ru-RU" sz="1600" dirty="0"/>
          </a:p>
          <a:p>
            <a:pPr>
              <a:lnSpc>
                <a:spcPct val="150000"/>
              </a:lnSpc>
            </a:pPr>
            <a:r>
              <a:rPr lang="uz-Cyrl-UZ" sz="1600" b="1" i="1" dirty="0"/>
              <a:t>Biologik aktivlar guruhi</a:t>
            </a:r>
            <a:r>
              <a:rPr lang="uz-Cyrl-UZ" sz="1600" b="1" dirty="0"/>
              <a:t> - bu o‘xshash tirik hayvonlar yoki o‘simliklar umumlashmasidir</a:t>
            </a:r>
            <a:r>
              <a:rPr lang="en-US" sz="1600" b="1" dirty="0"/>
              <a:t>. </a:t>
            </a:r>
            <a:endParaRPr lang="ru-RU" sz="1600" dirty="0"/>
          </a:p>
          <a:p>
            <a:pPr>
              <a:lnSpc>
                <a:spcPct val="150000"/>
              </a:lnSpc>
            </a:pPr>
            <a:r>
              <a:rPr lang="uz-Cyrl-UZ" sz="1600" b="1" i="1" dirty="0"/>
              <a:t>Yig‘im</a:t>
            </a:r>
            <a:r>
              <a:rPr lang="uz-Cyrl-UZ" sz="1600" b="1" dirty="0"/>
              <a:t> - bu mahsulotni biologik aktivdan ajratish yoki biologik aktivning hayot jarayonining tugatilishidir</a:t>
            </a:r>
            <a:r>
              <a:rPr lang="en-US" sz="1600" b="1" dirty="0"/>
              <a:t>. </a:t>
            </a:r>
            <a:endParaRPr lang="ru-RU" sz="1600" dirty="0"/>
          </a:p>
        </p:txBody>
      </p:sp>
    </p:spTree>
    <p:extLst>
      <p:ext uri="{BB962C8B-B14F-4D97-AF65-F5344CB8AC3E}">
        <p14:creationId xmlns:p14="http://schemas.microsoft.com/office/powerpoint/2010/main" val="52947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217027841"/>
              </p:ext>
            </p:extLst>
          </p:nvPr>
        </p:nvGraphicFramePr>
        <p:xfrm>
          <a:off x="323528" y="1124744"/>
          <a:ext cx="8424936"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561427536"/>
              </p:ext>
            </p:extLst>
          </p:nvPr>
        </p:nvGraphicFramePr>
        <p:xfrm>
          <a:off x="323528" y="1124744"/>
          <a:ext cx="8424936"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311222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4129489733"/>
              </p:ext>
            </p:extLst>
          </p:nvPr>
        </p:nvGraphicFramePr>
        <p:xfrm>
          <a:off x="323528" y="1124744"/>
          <a:ext cx="8424936"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110801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9" name="Arc 3"/>
          <p:cNvSpPr>
            <a:spLocks/>
          </p:cNvSpPr>
          <p:nvPr/>
        </p:nvSpPr>
        <p:spPr bwMode="gray">
          <a:xfrm>
            <a:off x="11113" y="4292600"/>
            <a:ext cx="2568575" cy="2261546"/>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1">
              <a:alpha val="0"/>
            </a:schemeClr>
          </a:solidFill>
          <a:ln w="9525">
            <a:solidFill>
              <a:schemeClr val="accent1"/>
            </a:solidFill>
            <a:round/>
            <a:headEnd/>
            <a:tailEnd/>
          </a:ln>
          <a:effectLst/>
        </p:spPr>
        <p:txBody>
          <a:bodyPr wrap="none" anchor="ctr"/>
          <a:lstStyle/>
          <a:p>
            <a:endParaRPr lang="ru-RU"/>
          </a:p>
        </p:txBody>
      </p:sp>
      <p:sp>
        <p:nvSpPr>
          <p:cNvPr id="116740" name="Line 4"/>
          <p:cNvSpPr>
            <a:spLocks noChangeShapeType="1"/>
          </p:cNvSpPr>
          <p:nvPr/>
        </p:nvSpPr>
        <p:spPr bwMode="gray">
          <a:xfrm flipH="1">
            <a:off x="0" y="6400800"/>
            <a:ext cx="2819400" cy="201524"/>
          </a:xfrm>
          <a:prstGeom prst="line">
            <a:avLst/>
          </a:prstGeom>
          <a:noFill/>
          <a:ln w="9525">
            <a:solidFill>
              <a:schemeClr val="accent1">
                <a:alpha val="39999"/>
              </a:schemeClr>
            </a:solidFill>
            <a:round/>
            <a:headEnd/>
            <a:tailEnd/>
          </a:ln>
          <a:effectLst/>
        </p:spPr>
        <p:txBody>
          <a:bodyPr/>
          <a:lstStyle/>
          <a:p>
            <a:endParaRPr lang="ru-RU"/>
          </a:p>
        </p:txBody>
      </p:sp>
      <p:sp>
        <p:nvSpPr>
          <p:cNvPr id="116741" name="Line 5"/>
          <p:cNvSpPr>
            <a:spLocks noChangeShapeType="1"/>
          </p:cNvSpPr>
          <p:nvPr/>
        </p:nvSpPr>
        <p:spPr bwMode="gray">
          <a:xfrm flipH="1">
            <a:off x="0" y="3962400"/>
            <a:ext cx="609600" cy="2351113"/>
          </a:xfrm>
          <a:prstGeom prst="line">
            <a:avLst/>
          </a:prstGeom>
          <a:noFill/>
          <a:ln w="9525">
            <a:solidFill>
              <a:schemeClr val="accent1">
                <a:alpha val="39999"/>
              </a:schemeClr>
            </a:solidFill>
            <a:round/>
            <a:headEnd/>
            <a:tailEnd/>
          </a:ln>
          <a:effectLst/>
        </p:spPr>
        <p:txBody>
          <a:bodyPr/>
          <a:lstStyle/>
          <a:p>
            <a:endParaRPr lang="ru-RU"/>
          </a:p>
        </p:txBody>
      </p:sp>
      <p:sp>
        <p:nvSpPr>
          <p:cNvPr id="116742" name="AutoShape 6"/>
          <p:cNvSpPr>
            <a:spLocks noChangeArrowheads="1"/>
          </p:cNvSpPr>
          <p:nvPr/>
        </p:nvSpPr>
        <p:spPr bwMode="black">
          <a:xfrm>
            <a:off x="1614488" y="3543300"/>
            <a:ext cx="228600" cy="201524"/>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FFFF">
              <a:alpha val="60001"/>
            </a:srgbClr>
          </a:solidFill>
          <a:ln w="9525">
            <a:solidFill>
              <a:schemeClr val="accent1"/>
            </a:solidFill>
            <a:round/>
            <a:headEnd/>
            <a:tailEnd/>
          </a:ln>
          <a:effectLst/>
        </p:spPr>
        <p:txBody>
          <a:bodyPr wrap="none" anchor="ctr"/>
          <a:lstStyle/>
          <a:p>
            <a:endParaRPr lang="ru-RU"/>
          </a:p>
        </p:txBody>
      </p:sp>
      <p:sp>
        <p:nvSpPr>
          <p:cNvPr id="116743" name="AutoShape 7"/>
          <p:cNvSpPr>
            <a:spLocks noChangeArrowheads="1"/>
          </p:cNvSpPr>
          <p:nvPr/>
        </p:nvSpPr>
        <p:spPr bwMode="black">
          <a:xfrm>
            <a:off x="2506663" y="4032250"/>
            <a:ext cx="228600" cy="201524"/>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FFFF">
              <a:alpha val="60001"/>
            </a:srgbClr>
          </a:solidFill>
          <a:ln w="9525">
            <a:solidFill>
              <a:schemeClr val="accent1"/>
            </a:solidFill>
            <a:round/>
            <a:headEnd/>
            <a:tailEnd/>
          </a:ln>
          <a:effectLst/>
        </p:spPr>
        <p:txBody>
          <a:bodyPr wrap="none" anchor="ctr"/>
          <a:lstStyle/>
          <a:p>
            <a:endParaRPr lang="ru-RU"/>
          </a:p>
        </p:txBody>
      </p:sp>
      <p:sp>
        <p:nvSpPr>
          <p:cNvPr id="116744" name="AutoShape 8"/>
          <p:cNvSpPr>
            <a:spLocks noChangeArrowheads="1"/>
          </p:cNvSpPr>
          <p:nvPr/>
        </p:nvSpPr>
        <p:spPr bwMode="black">
          <a:xfrm>
            <a:off x="2884488" y="5334000"/>
            <a:ext cx="228600" cy="201524"/>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FFFF">
              <a:alpha val="60001"/>
            </a:srgbClr>
          </a:solidFill>
          <a:ln w="9525">
            <a:solidFill>
              <a:schemeClr val="accent1"/>
            </a:solidFill>
            <a:round/>
            <a:headEnd/>
            <a:tailEnd/>
          </a:ln>
          <a:effectLst/>
        </p:spPr>
        <p:txBody>
          <a:bodyPr wrap="none" anchor="ctr"/>
          <a:lstStyle/>
          <a:p>
            <a:endParaRPr lang="ru-RU"/>
          </a:p>
        </p:txBody>
      </p:sp>
      <p:sp>
        <p:nvSpPr>
          <p:cNvPr id="116745" name="Line 9"/>
          <p:cNvSpPr>
            <a:spLocks noChangeShapeType="1"/>
          </p:cNvSpPr>
          <p:nvPr/>
        </p:nvSpPr>
        <p:spPr bwMode="gray">
          <a:xfrm flipH="1">
            <a:off x="0" y="3751264"/>
            <a:ext cx="1665288" cy="2537242"/>
          </a:xfrm>
          <a:prstGeom prst="line">
            <a:avLst/>
          </a:prstGeom>
          <a:noFill/>
          <a:ln w="9525">
            <a:solidFill>
              <a:schemeClr val="accent1">
                <a:alpha val="39999"/>
              </a:schemeClr>
            </a:solidFill>
            <a:round/>
            <a:headEnd/>
            <a:tailEnd/>
          </a:ln>
          <a:effectLst/>
        </p:spPr>
        <p:txBody>
          <a:bodyPr/>
          <a:lstStyle/>
          <a:p>
            <a:endParaRPr lang="ru-RU"/>
          </a:p>
        </p:txBody>
      </p:sp>
      <p:sp>
        <p:nvSpPr>
          <p:cNvPr id="116746" name="Line 10"/>
          <p:cNvSpPr>
            <a:spLocks noChangeShapeType="1"/>
          </p:cNvSpPr>
          <p:nvPr/>
        </p:nvSpPr>
        <p:spPr bwMode="gray">
          <a:xfrm flipH="1">
            <a:off x="0" y="5481638"/>
            <a:ext cx="2895600" cy="1011818"/>
          </a:xfrm>
          <a:prstGeom prst="line">
            <a:avLst/>
          </a:prstGeom>
          <a:noFill/>
          <a:ln w="9525">
            <a:solidFill>
              <a:schemeClr val="accent1">
                <a:alpha val="39999"/>
              </a:schemeClr>
            </a:solidFill>
            <a:round/>
            <a:headEnd/>
            <a:tailEnd/>
          </a:ln>
          <a:effectLst/>
        </p:spPr>
        <p:txBody>
          <a:bodyPr/>
          <a:lstStyle/>
          <a:p>
            <a:endParaRPr lang="ru-RU"/>
          </a:p>
        </p:txBody>
      </p:sp>
      <p:sp>
        <p:nvSpPr>
          <p:cNvPr id="116747" name="Line 11"/>
          <p:cNvSpPr>
            <a:spLocks noChangeShapeType="1"/>
          </p:cNvSpPr>
          <p:nvPr/>
        </p:nvSpPr>
        <p:spPr bwMode="black">
          <a:xfrm flipH="1">
            <a:off x="0" y="2243138"/>
            <a:ext cx="1866900" cy="3866740"/>
          </a:xfrm>
          <a:prstGeom prst="line">
            <a:avLst/>
          </a:prstGeom>
          <a:noFill/>
          <a:ln w="19050">
            <a:solidFill>
              <a:schemeClr val="accent1">
                <a:alpha val="60001"/>
              </a:schemeClr>
            </a:solidFill>
            <a:round/>
            <a:headEnd/>
            <a:tailEnd/>
          </a:ln>
          <a:effectLst/>
        </p:spPr>
        <p:txBody>
          <a:bodyPr/>
          <a:lstStyle/>
          <a:p>
            <a:endParaRPr lang="ru-RU"/>
          </a:p>
        </p:txBody>
      </p:sp>
      <p:sp>
        <p:nvSpPr>
          <p:cNvPr id="116748" name="Line 12"/>
          <p:cNvSpPr>
            <a:spLocks noChangeShapeType="1"/>
          </p:cNvSpPr>
          <p:nvPr/>
        </p:nvSpPr>
        <p:spPr bwMode="black">
          <a:xfrm flipH="1">
            <a:off x="-1" y="3570288"/>
            <a:ext cx="2309813" cy="2696782"/>
          </a:xfrm>
          <a:prstGeom prst="line">
            <a:avLst/>
          </a:prstGeom>
          <a:noFill/>
          <a:ln w="19050">
            <a:solidFill>
              <a:schemeClr val="accent1">
                <a:alpha val="60001"/>
              </a:schemeClr>
            </a:solidFill>
            <a:round/>
            <a:headEnd/>
            <a:tailEnd/>
          </a:ln>
          <a:effectLst/>
        </p:spPr>
        <p:txBody>
          <a:bodyPr/>
          <a:lstStyle/>
          <a:p>
            <a:endParaRPr lang="ru-RU"/>
          </a:p>
        </p:txBody>
      </p:sp>
      <p:sp>
        <p:nvSpPr>
          <p:cNvPr id="116749" name="Line 13"/>
          <p:cNvSpPr>
            <a:spLocks noChangeShapeType="1"/>
          </p:cNvSpPr>
          <p:nvPr/>
        </p:nvSpPr>
        <p:spPr bwMode="black">
          <a:xfrm flipH="1">
            <a:off x="0" y="4837113"/>
            <a:ext cx="2846388" cy="1580003"/>
          </a:xfrm>
          <a:prstGeom prst="line">
            <a:avLst/>
          </a:prstGeom>
          <a:noFill/>
          <a:ln w="19050">
            <a:solidFill>
              <a:schemeClr val="accent1">
                <a:alpha val="60001"/>
              </a:schemeClr>
            </a:solidFill>
            <a:round/>
            <a:headEnd/>
            <a:tailEnd/>
          </a:ln>
          <a:effectLst/>
        </p:spPr>
        <p:txBody>
          <a:bodyPr/>
          <a:lstStyle/>
          <a:p>
            <a:endParaRPr lang="ru-RU"/>
          </a:p>
        </p:txBody>
      </p:sp>
      <p:sp>
        <p:nvSpPr>
          <p:cNvPr id="116750" name="Line 14"/>
          <p:cNvSpPr>
            <a:spLocks noChangeShapeType="1"/>
          </p:cNvSpPr>
          <p:nvPr/>
        </p:nvSpPr>
        <p:spPr bwMode="black">
          <a:xfrm flipH="1">
            <a:off x="0" y="5883276"/>
            <a:ext cx="3867150" cy="657752"/>
          </a:xfrm>
          <a:prstGeom prst="line">
            <a:avLst/>
          </a:prstGeom>
          <a:noFill/>
          <a:ln w="19050">
            <a:solidFill>
              <a:schemeClr val="accent1">
                <a:alpha val="60001"/>
              </a:schemeClr>
            </a:solidFill>
            <a:round/>
            <a:headEnd/>
            <a:tailEnd/>
          </a:ln>
          <a:effectLst/>
        </p:spPr>
        <p:txBody>
          <a:bodyPr/>
          <a:lstStyle/>
          <a:p>
            <a:endParaRPr lang="ru-RU"/>
          </a:p>
        </p:txBody>
      </p:sp>
      <p:sp>
        <p:nvSpPr>
          <p:cNvPr id="116751" name="Arc 15"/>
          <p:cNvSpPr>
            <a:spLocks/>
          </p:cNvSpPr>
          <p:nvPr/>
        </p:nvSpPr>
        <p:spPr bwMode="gray">
          <a:xfrm>
            <a:off x="0" y="4343400"/>
            <a:ext cx="2509838" cy="2216763"/>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1">
              <a:alpha val="50000"/>
            </a:schemeClr>
          </a:solidFill>
          <a:ln w="9525">
            <a:solidFill>
              <a:schemeClr val="accent1"/>
            </a:solidFill>
            <a:round/>
            <a:headEnd/>
            <a:tailEnd/>
          </a:ln>
          <a:effectLst/>
        </p:spPr>
        <p:txBody>
          <a:bodyPr wrap="none" anchor="ctr"/>
          <a:lstStyle/>
          <a:p>
            <a:endParaRPr lang="ru-RU"/>
          </a:p>
        </p:txBody>
      </p:sp>
      <p:sp>
        <p:nvSpPr>
          <p:cNvPr id="116753" name="Arc 17"/>
          <p:cNvSpPr>
            <a:spLocks/>
          </p:cNvSpPr>
          <p:nvPr/>
        </p:nvSpPr>
        <p:spPr bwMode="gray">
          <a:xfrm>
            <a:off x="0" y="4422776"/>
            <a:ext cx="2438400" cy="214679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1"/>
          </a:solidFill>
          <a:ln w="9525">
            <a:solidFill>
              <a:schemeClr val="accent1"/>
            </a:solidFill>
            <a:round/>
            <a:headEnd/>
            <a:tailEnd/>
          </a:ln>
          <a:effectLst/>
        </p:spPr>
        <p:txBody>
          <a:bodyPr wrap="none" anchor="ctr"/>
          <a:lstStyle/>
          <a:p>
            <a:endParaRPr lang="ru-RU"/>
          </a:p>
        </p:txBody>
      </p:sp>
      <p:sp>
        <p:nvSpPr>
          <p:cNvPr id="116752" name="Line 16"/>
          <p:cNvSpPr>
            <a:spLocks noChangeShapeType="1"/>
          </p:cNvSpPr>
          <p:nvPr/>
        </p:nvSpPr>
        <p:spPr bwMode="gray">
          <a:xfrm flipH="1">
            <a:off x="-1" y="4232276"/>
            <a:ext cx="2532063" cy="2314726"/>
          </a:xfrm>
          <a:prstGeom prst="line">
            <a:avLst/>
          </a:prstGeom>
          <a:noFill/>
          <a:ln w="9525">
            <a:solidFill>
              <a:schemeClr val="accent1">
                <a:alpha val="39999"/>
              </a:schemeClr>
            </a:solidFill>
            <a:round/>
            <a:headEnd/>
            <a:tailEnd/>
          </a:ln>
          <a:effectLst/>
        </p:spPr>
        <p:txBody>
          <a:bodyPr/>
          <a:lstStyle/>
          <a:p>
            <a:endParaRPr lang="ru-RU"/>
          </a:p>
        </p:txBody>
      </p:sp>
      <p:grpSp>
        <p:nvGrpSpPr>
          <p:cNvPr id="2" name="Group 22"/>
          <p:cNvGrpSpPr>
            <a:grpSpLocks/>
          </p:cNvGrpSpPr>
          <p:nvPr/>
        </p:nvGrpSpPr>
        <p:grpSpPr bwMode="auto">
          <a:xfrm>
            <a:off x="2636838" y="2120900"/>
            <a:ext cx="119062" cy="104961"/>
            <a:chOff x="2995" y="1525"/>
            <a:chExt cx="112" cy="112"/>
          </a:xfrm>
        </p:grpSpPr>
        <p:sp>
          <p:nvSpPr>
            <p:cNvPr id="116759" name="AutoShape 23"/>
            <p:cNvSpPr>
              <a:spLocks noChangeArrowheads="1"/>
            </p:cNvSpPr>
            <p:nvPr/>
          </p:nvSpPr>
          <p:spPr bwMode="gray">
            <a:xfrm>
              <a:off x="2995" y="1525"/>
              <a:ext cx="112" cy="112"/>
            </a:xfrm>
            <a:prstGeom prst="roundRect">
              <a:avLst>
                <a:gd name="adj" fmla="val 16667"/>
              </a:avLst>
            </a:prstGeom>
            <a:solidFill>
              <a:srgbClr val="808080"/>
            </a:solidFill>
            <a:ln w="9525">
              <a:solidFill>
                <a:srgbClr val="F8F8F8"/>
              </a:solidFill>
              <a:round/>
              <a:headEnd/>
              <a:tailEnd/>
            </a:ln>
            <a:effectLst/>
          </p:spPr>
          <p:txBody>
            <a:bodyPr wrap="none" anchor="ctr"/>
            <a:lstStyle/>
            <a:p>
              <a:endParaRPr lang="ru-RU"/>
            </a:p>
          </p:txBody>
        </p:sp>
        <p:sp>
          <p:nvSpPr>
            <p:cNvPr id="116760" name="AutoShape 24"/>
            <p:cNvSpPr>
              <a:spLocks noChangeArrowheads="1"/>
            </p:cNvSpPr>
            <p:nvPr/>
          </p:nvSpPr>
          <p:spPr bwMode="gray">
            <a:xfrm>
              <a:off x="3029" y="1540"/>
              <a:ext cx="60" cy="81"/>
            </a:xfrm>
            <a:prstGeom prst="homePlate">
              <a:avLst>
                <a:gd name="adj" fmla="val 100000"/>
              </a:avLst>
            </a:prstGeom>
            <a:solidFill>
              <a:srgbClr val="808080"/>
            </a:solidFill>
            <a:ln w="9525">
              <a:noFill/>
              <a:miter lim="800000"/>
              <a:headEnd/>
              <a:tailEnd/>
            </a:ln>
            <a:effectLst/>
          </p:spPr>
          <p:txBody>
            <a:bodyPr wrap="none" anchor="ctr"/>
            <a:lstStyle/>
            <a:p>
              <a:endParaRPr lang="ru-RU"/>
            </a:p>
          </p:txBody>
        </p:sp>
      </p:grpSp>
      <p:grpSp>
        <p:nvGrpSpPr>
          <p:cNvPr id="3" name="Group 30"/>
          <p:cNvGrpSpPr>
            <a:grpSpLocks/>
          </p:cNvGrpSpPr>
          <p:nvPr/>
        </p:nvGrpSpPr>
        <p:grpSpPr bwMode="auto">
          <a:xfrm>
            <a:off x="3779838" y="4889500"/>
            <a:ext cx="119062" cy="104961"/>
            <a:chOff x="2995" y="1525"/>
            <a:chExt cx="112" cy="112"/>
          </a:xfrm>
        </p:grpSpPr>
        <p:sp>
          <p:nvSpPr>
            <p:cNvPr id="116767" name="AutoShape 31"/>
            <p:cNvSpPr>
              <a:spLocks noChangeArrowheads="1"/>
            </p:cNvSpPr>
            <p:nvPr/>
          </p:nvSpPr>
          <p:spPr bwMode="gray">
            <a:xfrm>
              <a:off x="2995" y="1525"/>
              <a:ext cx="112" cy="112"/>
            </a:xfrm>
            <a:prstGeom prst="roundRect">
              <a:avLst>
                <a:gd name="adj" fmla="val 16667"/>
              </a:avLst>
            </a:prstGeom>
            <a:solidFill>
              <a:srgbClr val="808080"/>
            </a:solidFill>
            <a:ln w="9525">
              <a:solidFill>
                <a:srgbClr val="F8F8F8"/>
              </a:solidFill>
              <a:round/>
              <a:headEnd/>
              <a:tailEnd/>
            </a:ln>
            <a:effectLst/>
          </p:spPr>
          <p:txBody>
            <a:bodyPr wrap="none" anchor="ctr"/>
            <a:lstStyle/>
            <a:p>
              <a:endParaRPr lang="ru-RU"/>
            </a:p>
          </p:txBody>
        </p:sp>
        <p:sp>
          <p:nvSpPr>
            <p:cNvPr id="116768" name="AutoShape 32"/>
            <p:cNvSpPr>
              <a:spLocks noChangeArrowheads="1"/>
            </p:cNvSpPr>
            <p:nvPr/>
          </p:nvSpPr>
          <p:spPr bwMode="gray">
            <a:xfrm>
              <a:off x="3029" y="1540"/>
              <a:ext cx="60" cy="81"/>
            </a:xfrm>
            <a:prstGeom prst="homePlate">
              <a:avLst>
                <a:gd name="adj" fmla="val 100000"/>
              </a:avLst>
            </a:prstGeom>
            <a:solidFill>
              <a:srgbClr val="808080"/>
            </a:solidFill>
            <a:ln w="9525">
              <a:noFill/>
              <a:miter lim="800000"/>
              <a:headEnd/>
              <a:tailEnd/>
            </a:ln>
            <a:effectLst/>
          </p:spPr>
          <p:txBody>
            <a:bodyPr wrap="none" anchor="ctr"/>
            <a:lstStyle/>
            <a:p>
              <a:endParaRPr lang="ru-RU"/>
            </a:p>
          </p:txBody>
        </p:sp>
      </p:grpSp>
      <p:grpSp>
        <p:nvGrpSpPr>
          <p:cNvPr id="4" name="Group 34"/>
          <p:cNvGrpSpPr>
            <a:grpSpLocks/>
          </p:cNvGrpSpPr>
          <p:nvPr/>
        </p:nvGrpSpPr>
        <p:grpSpPr bwMode="auto">
          <a:xfrm>
            <a:off x="4516438" y="6005513"/>
            <a:ext cx="119062" cy="104960"/>
            <a:chOff x="2995" y="1525"/>
            <a:chExt cx="112" cy="112"/>
          </a:xfrm>
        </p:grpSpPr>
        <p:sp>
          <p:nvSpPr>
            <p:cNvPr id="116771" name="AutoShape 35"/>
            <p:cNvSpPr>
              <a:spLocks noChangeArrowheads="1"/>
            </p:cNvSpPr>
            <p:nvPr/>
          </p:nvSpPr>
          <p:spPr bwMode="gray">
            <a:xfrm>
              <a:off x="2995" y="1525"/>
              <a:ext cx="112" cy="112"/>
            </a:xfrm>
            <a:prstGeom prst="roundRect">
              <a:avLst>
                <a:gd name="adj" fmla="val 16667"/>
              </a:avLst>
            </a:prstGeom>
            <a:solidFill>
              <a:srgbClr val="808080"/>
            </a:solidFill>
            <a:ln w="9525">
              <a:solidFill>
                <a:srgbClr val="F8F8F8"/>
              </a:solidFill>
              <a:round/>
              <a:headEnd/>
              <a:tailEnd/>
            </a:ln>
            <a:effectLst/>
          </p:spPr>
          <p:txBody>
            <a:bodyPr wrap="none" anchor="ctr"/>
            <a:lstStyle/>
            <a:p>
              <a:endParaRPr lang="ru-RU"/>
            </a:p>
          </p:txBody>
        </p:sp>
        <p:sp>
          <p:nvSpPr>
            <p:cNvPr id="116772" name="AutoShape 36"/>
            <p:cNvSpPr>
              <a:spLocks noChangeArrowheads="1"/>
            </p:cNvSpPr>
            <p:nvPr/>
          </p:nvSpPr>
          <p:spPr bwMode="gray">
            <a:xfrm>
              <a:off x="3029" y="1540"/>
              <a:ext cx="60" cy="81"/>
            </a:xfrm>
            <a:prstGeom prst="homePlate">
              <a:avLst>
                <a:gd name="adj" fmla="val 100000"/>
              </a:avLst>
            </a:prstGeom>
            <a:solidFill>
              <a:srgbClr val="808080"/>
            </a:solidFill>
            <a:ln w="9525">
              <a:noFill/>
              <a:miter lim="800000"/>
              <a:headEnd/>
              <a:tailEnd/>
            </a:ln>
            <a:effectLst/>
          </p:spPr>
          <p:txBody>
            <a:bodyPr wrap="none" anchor="ctr"/>
            <a:lstStyle/>
            <a:p>
              <a:endParaRPr lang="ru-RU"/>
            </a:p>
          </p:txBody>
        </p:sp>
      </p:grpSp>
      <p:sp>
        <p:nvSpPr>
          <p:cNvPr id="116774" name="AutoShape 38"/>
          <p:cNvSpPr>
            <a:spLocks noChangeArrowheads="1"/>
          </p:cNvSpPr>
          <p:nvPr/>
        </p:nvSpPr>
        <p:spPr bwMode="black">
          <a:xfrm>
            <a:off x="534988" y="3732213"/>
            <a:ext cx="228600" cy="201524"/>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FFFF">
              <a:alpha val="60001"/>
            </a:srgbClr>
          </a:solidFill>
          <a:ln w="9525">
            <a:solidFill>
              <a:schemeClr val="accent1"/>
            </a:solidFill>
            <a:round/>
            <a:headEnd/>
            <a:tailEnd/>
          </a:ln>
          <a:effectLst/>
        </p:spPr>
        <p:txBody>
          <a:bodyPr wrap="none" anchor="ctr"/>
          <a:lstStyle/>
          <a:p>
            <a:endParaRPr lang="ru-RU"/>
          </a:p>
        </p:txBody>
      </p:sp>
      <p:sp>
        <p:nvSpPr>
          <p:cNvPr id="116775" name="AutoShape 39"/>
          <p:cNvSpPr>
            <a:spLocks noChangeArrowheads="1"/>
          </p:cNvSpPr>
          <p:nvPr/>
        </p:nvSpPr>
        <p:spPr bwMode="black">
          <a:xfrm>
            <a:off x="2819400" y="6302375"/>
            <a:ext cx="228600" cy="201524"/>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FFFF">
              <a:alpha val="60001"/>
            </a:srgbClr>
          </a:solidFill>
          <a:ln w="9525">
            <a:solidFill>
              <a:schemeClr val="accent1"/>
            </a:solidFill>
            <a:round/>
            <a:headEnd/>
            <a:tailEnd/>
          </a:ln>
          <a:effectLst/>
        </p:spPr>
        <p:txBody>
          <a:bodyPr wrap="none" anchor="ctr"/>
          <a:lstStyle/>
          <a:p>
            <a:endParaRPr lang="ru-RU"/>
          </a:p>
        </p:txBody>
      </p:sp>
      <p:sp>
        <p:nvSpPr>
          <p:cNvPr id="116776" name="Oval 40"/>
          <p:cNvSpPr>
            <a:spLocks noChangeArrowheads="1"/>
          </p:cNvSpPr>
          <p:nvPr/>
        </p:nvSpPr>
        <p:spPr bwMode="gray">
          <a:xfrm rot="3083608">
            <a:off x="3723658" y="5601236"/>
            <a:ext cx="352667" cy="400050"/>
          </a:xfrm>
          <a:prstGeom prst="ellipse">
            <a:avLst/>
          </a:prstGeom>
          <a:gradFill rotWithShape="1">
            <a:gsLst>
              <a:gs pos="0">
                <a:schemeClr val="accent2">
                  <a:gamma/>
                  <a:tint val="50980"/>
                  <a:invGamma/>
                </a:schemeClr>
              </a:gs>
              <a:gs pos="100000">
                <a:schemeClr val="accent2"/>
              </a:gs>
            </a:gsLst>
            <a:path path="shape">
              <a:fillToRect l="50000" t="50000" r="50000" b="50000"/>
            </a:path>
          </a:gra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ru-RU"/>
          </a:p>
        </p:txBody>
      </p:sp>
      <p:sp>
        <p:nvSpPr>
          <p:cNvPr id="116777" name="Oval 41"/>
          <p:cNvSpPr>
            <a:spLocks noChangeArrowheads="1"/>
          </p:cNvSpPr>
          <p:nvPr/>
        </p:nvSpPr>
        <p:spPr bwMode="gray">
          <a:xfrm>
            <a:off x="1571604" y="1714488"/>
            <a:ext cx="730250" cy="643757"/>
          </a:xfrm>
          <a:prstGeom prst="ellipse">
            <a:avLst/>
          </a:prstGeom>
          <a:gradFill rotWithShape="1">
            <a:gsLst>
              <a:gs pos="0">
                <a:schemeClr val="hlink">
                  <a:gamma/>
                  <a:tint val="20000"/>
                  <a:invGamma/>
                </a:schemeClr>
              </a:gs>
              <a:gs pos="100000">
                <a:schemeClr val="hlink"/>
              </a:gs>
            </a:gsLst>
            <a:path path="shape">
              <a:fillToRect l="50000" t="50000" r="50000" b="50000"/>
            </a:path>
          </a:gra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ru-RU"/>
          </a:p>
        </p:txBody>
      </p:sp>
      <p:sp>
        <p:nvSpPr>
          <p:cNvPr id="116778" name="Oval 42"/>
          <p:cNvSpPr>
            <a:spLocks noChangeArrowheads="1"/>
          </p:cNvSpPr>
          <p:nvPr/>
        </p:nvSpPr>
        <p:spPr bwMode="gray">
          <a:xfrm rot="802016">
            <a:off x="2141794" y="3125160"/>
            <a:ext cx="598488" cy="527601"/>
          </a:xfrm>
          <a:prstGeom prst="ellipse">
            <a:avLst/>
          </a:prstGeom>
          <a:gradFill rotWithShape="1">
            <a:gsLst>
              <a:gs pos="0">
                <a:schemeClr val="accent1">
                  <a:gamma/>
                  <a:tint val="28627"/>
                  <a:invGamma/>
                </a:schemeClr>
              </a:gs>
              <a:gs pos="100000">
                <a:schemeClr val="accent1"/>
              </a:gs>
            </a:gsLst>
            <a:path path="shape">
              <a:fillToRect l="50000" t="50000" r="50000" b="50000"/>
            </a:path>
          </a:gra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ru-RU"/>
          </a:p>
        </p:txBody>
      </p:sp>
      <p:sp>
        <p:nvSpPr>
          <p:cNvPr id="116779" name="Oval 43"/>
          <p:cNvSpPr>
            <a:spLocks noChangeArrowheads="1"/>
          </p:cNvSpPr>
          <p:nvPr/>
        </p:nvSpPr>
        <p:spPr bwMode="gray">
          <a:xfrm rot="3116201">
            <a:off x="2726089" y="4445275"/>
            <a:ext cx="445032" cy="504825"/>
          </a:xfrm>
          <a:prstGeom prst="ellipse">
            <a:avLst/>
          </a:prstGeom>
          <a:gradFill rotWithShape="1">
            <a:gsLst>
              <a:gs pos="0">
                <a:schemeClr val="folHlink">
                  <a:gamma/>
                  <a:tint val="63529"/>
                  <a:invGamma/>
                </a:schemeClr>
              </a:gs>
              <a:gs pos="100000">
                <a:schemeClr val="folHlink"/>
              </a:gs>
            </a:gsLst>
            <a:path path="shape">
              <a:fillToRect l="50000" t="50000" r="50000" b="50000"/>
            </a:path>
          </a:gra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ru-RU"/>
          </a:p>
        </p:txBody>
      </p:sp>
      <p:grpSp>
        <p:nvGrpSpPr>
          <p:cNvPr id="5" name="Group 45"/>
          <p:cNvGrpSpPr>
            <a:grpSpLocks/>
          </p:cNvGrpSpPr>
          <p:nvPr/>
        </p:nvGrpSpPr>
        <p:grpSpPr bwMode="auto">
          <a:xfrm>
            <a:off x="304800" y="4495801"/>
            <a:ext cx="1752600" cy="1726948"/>
            <a:chOff x="482" y="1851"/>
            <a:chExt cx="860" cy="796"/>
          </a:xfrm>
        </p:grpSpPr>
        <p:sp>
          <p:nvSpPr>
            <p:cNvPr id="116782" name="Freeform 46"/>
            <p:cNvSpPr>
              <a:spLocks/>
            </p:cNvSpPr>
            <p:nvPr/>
          </p:nvSpPr>
          <p:spPr bwMode="gray">
            <a:xfrm>
              <a:off x="567" y="2464"/>
              <a:ext cx="335" cy="173"/>
            </a:xfrm>
            <a:custGeom>
              <a:avLst/>
              <a:gdLst/>
              <a:ahLst/>
              <a:cxnLst>
                <a:cxn ang="0">
                  <a:pos x="0" y="166"/>
                </a:cxn>
                <a:cxn ang="0">
                  <a:pos x="58" y="173"/>
                </a:cxn>
                <a:cxn ang="0">
                  <a:pos x="297" y="32"/>
                </a:cxn>
                <a:cxn ang="0">
                  <a:pos x="289" y="8"/>
                </a:cxn>
                <a:cxn ang="0">
                  <a:pos x="223" y="26"/>
                </a:cxn>
                <a:cxn ang="0">
                  <a:pos x="0" y="166"/>
                </a:cxn>
              </a:cxnLst>
              <a:rect l="0" t="0" r="r" b="b"/>
              <a:pathLst>
                <a:path w="335" h="173">
                  <a:moveTo>
                    <a:pt x="0" y="166"/>
                  </a:moveTo>
                  <a:lnTo>
                    <a:pt x="58" y="173"/>
                  </a:lnTo>
                  <a:lnTo>
                    <a:pt x="297" y="32"/>
                  </a:lnTo>
                  <a:cubicBezTo>
                    <a:pt x="335" y="5"/>
                    <a:pt x="301" y="9"/>
                    <a:pt x="289" y="8"/>
                  </a:cubicBezTo>
                  <a:cubicBezTo>
                    <a:pt x="277" y="7"/>
                    <a:pt x="271" y="0"/>
                    <a:pt x="223" y="26"/>
                  </a:cubicBezTo>
                  <a:lnTo>
                    <a:pt x="0" y="166"/>
                  </a:lnTo>
                  <a:close/>
                </a:path>
              </a:pathLst>
            </a:custGeom>
            <a:gradFill rotWithShape="1">
              <a:gsLst>
                <a:gs pos="0">
                  <a:srgbClr val="1C1C1C">
                    <a:gamma/>
                    <a:shade val="85882"/>
                    <a:invGamma/>
                    <a:alpha val="0"/>
                  </a:srgbClr>
                </a:gs>
                <a:gs pos="100000">
                  <a:srgbClr val="1C1C1C"/>
                </a:gs>
              </a:gsLst>
              <a:lin ang="5400000" scaled="1"/>
            </a:gradFill>
            <a:ln w="9525">
              <a:noFill/>
              <a:round/>
              <a:headEnd/>
              <a:tailEnd/>
            </a:ln>
            <a:effectLst/>
          </p:spPr>
          <p:txBody>
            <a:bodyPr/>
            <a:lstStyle/>
            <a:p>
              <a:endParaRPr lang="ru-RU"/>
            </a:p>
          </p:txBody>
        </p:sp>
        <p:sp>
          <p:nvSpPr>
            <p:cNvPr id="116783" name="Freeform 47"/>
            <p:cNvSpPr>
              <a:spLocks/>
            </p:cNvSpPr>
            <p:nvPr/>
          </p:nvSpPr>
          <p:spPr bwMode="gray">
            <a:xfrm>
              <a:off x="797" y="2401"/>
              <a:ext cx="367" cy="170"/>
            </a:xfrm>
            <a:custGeom>
              <a:avLst/>
              <a:gdLst/>
              <a:ahLst/>
              <a:cxnLst>
                <a:cxn ang="0">
                  <a:pos x="0" y="158"/>
                </a:cxn>
                <a:cxn ang="0">
                  <a:pos x="80" y="170"/>
                </a:cxn>
                <a:cxn ang="0">
                  <a:pos x="332" y="37"/>
                </a:cxn>
                <a:cxn ang="0">
                  <a:pos x="292" y="1"/>
                </a:cxn>
                <a:cxn ang="0">
                  <a:pos x="230" y="29"/>
                </a:cxn>
                <a:cxn ang="0">
                  <a:pos x="0" y="158"/>
                </a:cxn>
              </a:cxnLst>
              <a:rect l="0" t="0" r="r" b="b"/>
              <a:pathLst>
                <a:path w="367" h="170">
                  <a:moveTo>
                    <a:pt x="0" y="158"/>
                  </a:moveTo>
                  <a:lnTo>
                    <a:pt x="80" y="170"/>
                  </a:lnTo>
                  <a:lnTo>
                    <a:pt x="332" y="37"/>
                  </a:lnTo>
                  <a:cubicBezTo>
                    <a:pt x="367" y="9"/>
                    <a:pt x="309" y="2"/>
                    <a:pt x="292" y="1"/>
                  </a:cubicBezTo>
                  <a:cubicBezTo>
                    <a:pt x="280" y="0"/>
                    <a:pt x="279" y="3"/>
                    <a:pt x="230" y="29"/>
                  </a:cubicBezTo>
                  <a:lnTo>
                    <a:pt x="0" y="158"/>
                  </a:lnTo>
                  <a:close/>
                </a:path>
              </a:pathLst>
            </a:custGeom>
            <a:gradFill rotWithShape="1">
              <a:gsLst>
                <a:gs pos="0">
                  <a:srgbClr val="1C1C1C">
                    <a:gamma/>
                    <a:shade val="85882"/>
                    <a:invGamma/>
                    <a:alpha val="0"/>
                  </a:srgbClr>
                </a:gs>
                <a:gs pos="100000">
                  <a:srgbClr val="1C1C1C"/>
                </a:gs>
              </a:gsLst>
              <a:lin ang="5400000" scaled="1"/>
            </a:gradFill>
            <a:ln w="9525">
              <a:noFill/>
              <a:round/>
              <a:headEnd/>
              <a:tailEnd/>
            </a:ln>
            <a:effectLst/>
          </p:spPr>
          <p:txBody>
            <a:bodyPr/>
            <a:lstStyle/>
            <a:p>
              <a:endParaRPr lang="ru-RU"/>
            </a:p>
          </p:txBody>
        </p:sp>
        <p:sp>
          <p:nvSpPr>
            <p:cNvPr id="116784" name="Freeform 48"/>
            <p:cNvSpPr>
              <a:spLocks/>
            </p:cNvSpPr>
            <p:nvPr/>
          </p:nvSpPr>
          <p:spPr bwMode="gray">
            <a:xfrm>
              <a:off x="1035" y="2504"/>
              <a:ext cx="307" cy="143"/>
            </a:xfrm>
            <a:custGeom>
              <a:avLst/>
              <a:gdLst/>
              <a:ahLst/>
              <a:cxnLst>
                <a:cxn ang="0">
                  <a:pos x="0" y="134"/>
                </a:cxn>
                <a:cxn ang="0">
                  <a:pos x="66" y="143"/>
                </a:cxn>
                <a:cxn ang="0">
                  <a:pos x="282" y="35"/>
                </a:cxn>
                <a:cxn ang="0">
                  <a:pos x="219" y="17"/>
                </a:cxn>
                <a:cxn ang="0">
                  <a:pos x="0" y="134"/>
                </a:cxn>
              </a:cxnLst>
              <a:rect l="0" t="0" r="r" b="b"/>
              <a:pathLst>
                <a:path w="307" h="143">
                  <a:moveTo>
                    <a:pt x="0" y="134"/>
                  </a:moveTo>
                  <a:lnTo>
                    <a:pt x="66" y="143"/>
                  </a:lnTo>
                  <a:lnTo>
                    <a:pt x="282" y="35"/>
                  </a:lnTo>
                  <a:cubicBezTo>
                    <a:pt x="307" y="14"/>
                    <a:pt x="266" y="0"/>
                    <a:pt x="219" y="17"/>
                  </a:cubicBezTo>
                  <a:lnTo>
                    <a:pt x="0" y="134"/>
                  </a:lnTo>
                  <a:close/>
                </a:path>
              </a:pathLst>
            </a:custGeom>
            <a:gradFill rotWithShape="1">
              <a:gsLst>
                <a:gs pos="0">
                  <a:srgbClr val="1C1C1C">
                    <a:gamma/>
                    <a:shade val="85882"/>
                    <a:invGamma/>
                    <a:alpha val="0"/>
                  </a:srgbClr>
                </a:gs>
                <a:gs pos="100000">
                  <a:srgbClr val="1C1C1C"/>
                </a:gs>
              </a:gsLst>
              <a:lin ang="5400000" scaled="1"/>
            </a:gradFill>
            <a:ln w="9525">
              <a:noFill/>
              <a:round/>
              <a:headEnd/>
              <a:tailEnd/>
            </a:ln>
            <a:effectLst/>
          </p:spPr>
          <p:txBody>
            <a:bodyPr/>
            <a:lstStyle/>
            <a:p>
              <a:endParaRPr lang="ru-RU"/>
            </a:p>
          </p:txBody>
        </p:sp>
        <p:sp>
          <p:nvSpPr>
            <p:cNvPr id="116785" name="Freeform 49"/>
            <p:cNvSpPr>
              <a:spLocks/>
            </p:cNvSpPr>
            <p:nvPr/>
          </p:nvSpPr>
          <p:spPr bwMode="gray">
            <a:xfrm>
              <a:off x="482" y="2066"/>
              <a:ext cx="224" cy="569"/>
            </a:xfrm>
            <a:custGeom>
              <a:avLst/>
              <a:gdLst/>
              <a:ahLst/>
              <a:cxnLst>
                <a:cxn ang="0">
                  <a:pos x="103" y="101"/>
                </a:cxn>
                <a:cxn ang="0">
                  <a:pos x="74" y="50"/>
                </a:cxn>
                <a:cxn ang="0">
                  <a:pos x="121" y="1"/>
                </a:cxn>
                <a:cxn ang="0">
                  <a:pos x="171" y="52"/>
                </a:cxn>
                <a:cxn ang="0">
                  <a:pos x="135" y="101"/>
                </a:cxn>
                <a:cxn ang="0">
                  <a:pos x="134" y="124"/>
                </a:cxn>
                <a:cxn ang="0">
                  <a:pos x="209" y="145"/>
                </a:cxn>
                <a:cxn ang="0">
                  <a:pos x="221" y="204"/>
                </a:cxn>
                <a:cxn ang="0">
                  <a:pos x="218" y="321"/>
                </a:cxn>
                <a:cxn ang="0">
                  <a:pos x="209" y="365"/>
                </a:cxn>
                <a:cxn ang="0">
                  <a:pos x="196" y="308"/>
                </a:cxn>
                <a:cxn ang="0">
                  <a:pos x="187" y="202"/>
                </a:cxn>
                <a:cxn ang="0">
                  <a:pos x="170" y="321"/>
                </a:cxn>
                <a:cxn ang="0">
                  <a:pos x="144" y="569"/>
                </a:cxn>
                <a:cxn ang="0">
                  <a:pos x="78" y="565"/>
                </a:cxn>
                <a:cxn ang="0">
                  <a:pos x="50" y="325"/>
                </a:cxn>
                <a:cxn ang="0">
                  <a:pos x="33" y="208"/>
                </a:cxn>
                <a:cxn ang="0">
                  <a:pos x="25" y="310"/>
                </a:cxn>
                <a:cxn ang="0">
                  <a:pos x="12" y="365"/>
                </a:cxn>
                <a:cxn ang="0">
                  <a:pos x="1" y="305"/>
                </a:cxn>
                <a:cxn ang="0">
                  <a:pos x="7" y="184"/>
                </a:cxn>
                <a:cxn ang="0">
                  <a:pos x="23" y="140"/>
                </a:cxn>
                <a:cxn ang="0">
                  <a:pos x="102" y="124"/>
                </a:cxn>
                <a:cxn ang="0">
                  <a:pos x="103" y="101"/>
                </a:cxn>
              </a:cxnLst>
              <a:rect l="0" t="0" r="r" b="b"/>
              <a:pathLst>
                <a:path w="224" h="569">
                  <a:moveTo>
                    <a:pt x="103" y="101"/>
                  </a:moveTo>
                  <a:cubicBezTo>
                    <a:pt x="87" y="94"/>
                    <a:pt x="75" y="75"/>
                    <a:pt x="74" y="50"/>
                  </a:cubicBezTo>
                  <a:cubicBezTo>
                    <a:pt x="72" y="26"/>
                    <a:pt x="90" y="0"/>
                    <a:pt x="121" y="1"/>
                  </a:cubicBezTo>
                  <a:cubicBezTo>
                    <a:pt x="152" y="2"/>
                    <a:pt x="172" y="18"/>
                    <a:pt x="171" y="52"/>
                  </a:cubicBezTo>
                  <a:cubicBezTo>
                    <a:pt x="170" y="85"/>
                    <a:pt x="151" y="96"/>
                    <a:pt x="135" y="101"/>
                  </a:cubicBezTo>
                  <a:cubicBezTo>
                    <a:pt x="132" y="111"/>
                    <a:pt x="132" y="118"/>
                    <a:pt x="134" y="124"/>
                  </a:cubicBezTo>
                  <a:cubicBezTo>
                    <a:pt x="151" y="131"/>
                    <a:pt x="194" y="132"/>
                    <a:pt x="209" y="145"/>
                  </a:cubicBezTo>
                  <a:cubicBezTo>
                    <a:pt x="224" y="156"/>
                    <a:pt x="219" y="175"/>
                    <a:pt x="221" y="204"/>
                  </a:cubicBezTo>
                  <a:lnTo>
                    <a:pt x="218" y="321"/>
                  </a:lnTo>
                  <a:cubicBezTo>
                    <a:pt x="216" y="348"/>
                    <a:pt x="212" y="367"/>
                    <a:pt x="209" y="365"/>
                  </a:cubicBezTo>
                  <a:cubicBezTo>
                    <a:pt x="199" y="370"/>
                    <a:pt x="200" y="335"/>
                    <a:pt x="196" y="308"/>
                  </a:cubicBezTo>
                  <a:lnTo>
                    <a:pt x="187" y="202"/>
                  </a:lnTo>
                  <a:cubicBezTo>
                    <a:pt x="182" y="204"/>
                    <a:pt x="177" y="260"/>
                    <a:pt x="170" y="321"/>
                  </a:cubicBezTo>
                  <a:lnTo>
                    <a:pt x="144" y="569"/>
                  </a:lnTo>
                  <a:lnTo>
                    <a:pt x="78" y="565"/>
                  </a:lnTo>
                  <a:lnTo>
                    <a:pt x="50" y="325"/>
                  </a:lnTo>
                  <a:cubicBezTo>
                    <a:pt x="39" y="255"/>
                    <a:pt x="37" y="211"/>
                    <a:pt x="33" y="208"/>
                  </a:cubicBezTo>
                  <a:lnTo>
                    <a:pt x="25" y="310"/>
                  </a:lnTo>
                  <a:cubicBezTo>
                    <a:pt x="22" y="336"/>
                    <a:pt x="16" y="366"/>
                    <a:pt x="12" y="365"/>
                  </a:cubicBezTo>
                  <a:cubicBezTo>
                    <a:pt x="4" y="365"/>
                    <a:pt x="2" y="335"/>
                    <a:pt x="1" y="305"/>
                  </a:cubicBezTo>
                  <a:cubicBezTo>
                    <a:pt x="0" y="275"/>
                    <a:pt x="3" y="212"/>
                    <a:pt x="7" y="184"/>
                  </a:cubicBezTo>
                  <a:cubicBezTo>
                    <a:pt x="12" y="157"/>
                    <a:pt x="7" y="150"/>
                    <a:pt x="23" y="140"/>
                  </a:cubicBezTo>
                  <a:cubicBezTo>
                    <a:pt x="39" y="131"/>
                    <a:pt x="89" y="131"/>
                    <a:pt x="102" y="124"/>
                  </a:cubicBezTo>
                  <a:cubicBezTo>
                    <a:pt x="106" y="120"/>
                    <a:pt x="108" y="108"/>
                    <a:pt x="103" y="101"/>
                  </a:cubicBezTo>
                  <a:close/>
                </a:path>
              </a:pathLst>
            </a:custGeom>
            <a:gradFill rotWithShape="1">
              <a:gsLst>
                <a:gs pos="0">
                  <a:srgbClr val="FFFFFF"/>
                </a:gs>
                <a:gs pos="100000">
                  <a:srgbClr val="FFFFFF">
                    <a:gamma/>
                    <a:shade val="46275"/>
                    <a:invGamma/>
                  </a:srgbClr>
                </a:gs>
              </a:gsLst>
              <a:lin ang="5400000" scaled="1"/>
            </a:gradFill>
            <a:ln w="9525">
              <a:noFill/>
              <a:round/>
              <a:headEnd/>
              <a:tailEnd/>
            </a:ln>
            <a:effectLst/>
            <a:scene3d>
              <a:camera prst="legacyPerspectiveTopRight">
                <a:rot lat="0" lon="900000" rev="0"/>
              </a:camera>
              <a:lightRig rig="legacyFlat1" dir="t"/>
            </a:scene3d>
            <a:sp3d extrusionH="36500" prstMaterial="legacyMetal">
              <a:bevelT w="13500" h="13500" prst="angle"/>
              <a:bevelB w="13500" h="13500" prst="angle"/>
              <a:extrusionClr>
                <a:srgbClr val="333333"/>
              </a:extrusionClr>
            </a:sp3d>
          </p:spPr>
          <p:txBody>
            <a:bodyPr>
              <a:flatTx/>
            </a:bodyPr>
            <a:lstStyle/>
            <a:p>
              <a:endParaRPr lang="ru-RU"/>
            </a:p>
          </p:txBody>
        </p:sp>
        <p:sp>
          <p:nvSpPr>
            <p:cNvPr id="116786" name="Freeform 50"/>
            <p:cNvSpPr>
              <a:spLocks/>
            </p:cNvSpPr>
            <p:nvPr/>
          </p:nvSpPr>
          <p:spPr bwMode="gray">
            <a:xfrm>
              <a:off x="698" y="1851"/>
              <a:ext cx="282" cy="716"/>
            </a:xfrm>
            <a:custGeom>
              <a:avLst/>
              <a:gdLst/>
              <a:ahLst/>
              <a:cxnLst>
                <a:cxn ang="0">
                  <a:pos x="103" y="101"/>
                </a:cxn>
                <a:cxn ang="0">
                  <a:pos x="74" y="50"/>
                </a:cxn>
                <a:cxn ang="0">
                  <a:pos x="121" y="1"/>
                </a:cxn>
                <a:cxn ang="0">
                  <a:pos x="171" y="52"/>
                </a:cxn>
                <a:cxn ang="0">
                  <a:pos x="135" y="101"/>
                </a:cxn>
                <a:cxn ang="0">
                  <a:pos x="134" y="124"/>
                </a:cxn>
                <a:cxn ang="0">
                  <a:pos x="209" y="145"/>
                </a:cxn>
                <a:cxn ang="0">
                  <a:pos x="221" y="204"/>
                </a:cxn>
                <a:cxn ang="0">
                  <a:pos x="218" y="321"/>
                </a:cxn>
                <a:cxn ang="0">
                  <a:pos x="209" y="365"/>
                </a:cxn>
                <a:cxn ang="0">
                  <a:pos x="196" y="308"/>
                </a:cxn>
                <a:cxn ang="0">
                  <a:pos x="187" y="202"/>
                </a:cxn>
                <a:cxn ang="0">
                  <a:pos x="170" y="321"/>
                </a:cxn>
                <a:cxn ang="0">
                  <a:pos x="144" y="569"/>
                </a:cxn>
                <a:cxn ang="0">
                  <a:pos x="78" y="565"/>
                </a:cxn>
                <a:cxn ang="0">
                  <a:pos x="50" y="325"/>
                </a:cxn>
                <a:cxn ang="0">
                  <a:pos x="33" y="208"/>
                </a:cxn>
                <a:cxn ang="0">
                  <a:pos x="25" y="310"/>
                </a:cxn>
                <a:cxn ang="0">
                  <a:pos x="12" y="365"/>
                </a:cxn>
                <a:cxn ang="0">
                  <a:pos x="1" y="305"/>
                </a:cxn>
                <a:cxn ang="0">
                  <a:pos x="7" y="184"/>
                </a:cxn>
                <a:cxn ang="0">
                  <a:pos x="23" y="140"/>
                </a:cxn>
                <a:cxn ang="0">
                  <a:pos x="102" y="124"/>
                </a:cxn>
                <a:cxn ang="0">
                  <a:pos x="103" y="101"/>
                </a:cxn>
              </a:cxnLst>
              <a:rect l="0" t="0" r="r" b="b"/>
              <a:pathLst>
                <a:path w="224" h="569">
                  <a:moveTo>
                    <a:pt x="103" y="101"/>
                  </a:moveTo>
                  <a:cubicBezTo>
                    <a:pt x="87" y="94"/>
                    <a:pt x="75" y="75"/>
                    <a:pt x="74" y="50"/>
                  </a:cubicBezTo>
                  <a:cubicBezTo>
                    <a:pt x="72" y="26"/>
                    <a:pt x="90" y="0"/>
                    <a:pt x="121" y="1"/>
                  </a:cubicBezTo>
                  <a:cubicBezTo>
                    <a:pt x="152" y="2"/>
                    <a:pt x="172" y="18"/>
                    <a:pt x="171" y="52"/>
                  </a:cubicBezTo>
                  <a:cubicBezTo>
                    <a:pt x="170" y="85"/>
                    <a:pt x="151" y="96"/>
                    <a:pt x="135" y="101"/>
                  </a:cubicBezTo>
                  <a:cubicBezTo>
                    <a:pt x="132" y="111"/>
                    <a:pt x="132" y="118"/>
                    <a:pt x="134" y="124"/>
                  </a:cubicBezTo>
                  <a:cubicBezTo>
                    <a:pt x="151" y="131"/>
                    <a:pt x="194" y="132"/>
                    <a:pt x="209" y="145"/>
                  </a:cubicBezTo>
                  <a:cubicBezTo>
                    <a:pt x="224" y="156"/>
                    <a:pt x="219" y="175"/>
                    <a:pt x="221" y="204"/>
                  </a:cubicBezTo>
                  <a:lnTo>
                    <a:pt x="218" y="321"/>
                  </a:lnTo>
                  <a:cubicBezTo>
                    <a:pt x="216" y="348"/>
                    <a:pt x="212" y="367"/>
                    <a:pt x="209" y="365"/>
                  </a:cubicBezTo>
                  <a:cubicBezTo>
                    <a:pt x="199" y="370"/>
                    <a:pt x="200" y="335"/>
                    <a:pt x="196" y="308"/>
                  </a:cubicBezTo>
                  <a:lnTo>
                    <a:pt x="187" y="202"/>
                  </a:lnTo>
                  <a:cubicBezTo>
                    <a:pt x="182" y="204"/>
                    <a:pt x="177" y="260"/>
                    <a:pt x="170" y="321"/>
                  </a:cubicBezTo>
                  <a:lnTo>
                    <a:pt x="144" y="569"/>
                  </a:lnTo>
                  <a:lnTo>
                    <a:pt x="78" y="565"/>
                  </a:lnTo>
                  <a:lnTo>
                    <a:pt x="50" y="325"/>
                  </a:lnTo>
                  <a:cubicBezTo>
                    <a:pt x="39" y="255"/>
                    <a:pt x="37" y="211"/>
                    <a:pt x="33" y="208"/>
                  </a:cubicBezTo>
                  <a:lnTo>
                    <a:pt x="25" y="310"/>
                  </a:lnTo>
                  <a:cubicBezTo>
                    <a:pt x="22" y="336"/>
                    <a:pt x="16" y="366"/>
                    <a:pt x="12" y="365"/>
                  </a:cubicBezTo>
                  <a:cubicBezTo>
                    <a:pt x="4" y="365"/>
                    <a:pt x="2" y="335"/>
                    <a:pt x="1" y="305"/>
                  </a:cubicBezTo>
                  <a:cubicBezTo>
                    <a:pt x="0" y="275"/>
                    <a:pt x="3" y="212"/>
                    <a:pt x="7" y="184"/>
                  </a:cubicBezTo>
                  <a:cubicBezTo>
                    <a:pt x="12" y="157"/>
                    <a:pt x="7" y="150"/>
                    <a:pt x="23" y="140"/>
                  </a:cubicBezTo>
                  <a:cubicBezTo>
                    <a:pt x="39" y="131"/>
                    <a:pt x="89" y="131"/>
                    <a:pt x="102" y="124"/>
                  </a:cubicBezTo>
                  <a:cubicBezTo>
                    <a:pt x="106" y="120"/>
                    <a:pt x="108" y="108"/>
                    <a:pt x="103" y="101"/>
                  </a:cubicBezTo>
                  <a:close/>
                </a:path>
              </a:pathLst>
            </a:custGeom>
            <a:gradFill rotWithShape="1">
              <a:gsLst>
                <a:gs pos="0">
                  <a:srgbClr val="FFFFFF"/>
                </a:gs>
                <a:gs pos="100000">
                  <a:srgbClr val="FFFFFF">
                    <a:gamma/>
                    <a:shade val="46275"/>
                    <a:invGamma/>
                  </a:srgbClr>
                </a:gs>
              </a:gsLst>
              <a:lin ang="5400000" scaled="1"/>
            </a:gradFill>
            <a:ln w="9525">
              <a:noFill/>
              <a:round/>
              <a:headEnd/>
              <a:tailEnd/>
            </a:ln>
            <a:effectLst/>
            <a:scene3d>
              <a:camera prst="legacyPerspectiveTopRight">
                <a:rot lat="0" lon="900000" rev="0"/>
              </a:camera>
              <a:lightRig rig="legacyFlat1" dir="t"/>
            </a:scene3d>
            <a:sp3d extrusionH="36500" prstMaterial="legacyMetal">
              <a:bevelT w="13500" h="13500" prst="angle"/>
              <a:bevelB w="13500" h="13500" prst="angle"/>
              <a:extrusionClr>
                <a:srgbClr val="333333"/>
              </a:extrusionClr>
            </a:sp3d>
          </p:spPr>
          <p:txBody>
            <a:bodyPr>
              <a:flatTx/>
            </a:bodyPr>
            <a:lstStyle/>
            <a:p>
              <a:endParaRPr lang="ru-RU"/>
            </a:p>
          </p:txBody>
        </p:sp>
        <p:sp>
          <p:nvSpPr>
            <p:cNvPr id="116787" name="Freeform 51"/>
            <p:cNvSpPr>
              <a:spLocks/>
            </p:cNvSpPr>
            <p:nvPr/>
          </p:nvSpPr>
          <p:spPr bwMode="gray">
            <a:xfrm>
              <a:off x="956" y="2078"/>
              <a:ext cx="224" cy="569"/>
            </a:xfrm>
            <a:custGeom>
              <a:avLst/>
              <a:gdLst/>
              <a:ahLst/>
              <a:cxnLst>
                <a:cxn ang="0">
                  <a:pos x="103" y="101"/>
                </a:cxn>
                <a:cxn ang="0">
                  <a:pos x="74" y="50"/>
                </a:cxn>
                <a:cxn ang="0">
                  <a:pos x="121" y="1"/>
                </a:cxn>
                <a:cxn ang="0">
                  <a:pos x="171" y="52"/>
                </a:cxn>
                <a:cxn ang="0">
                  <a:pos x="135" y="101"/>
                </a:cxn>
                <a:cxn ang="0">
                  <a:pos x="134" y="124"/>
                </a:cxn>
                <a:cxn ang="0">
                  <a:pos x="209" y="145"/>
                </a:cxn>
                <a:cxn ang="0">
                  <a:pos x="221" y="204"/>
                </a:cxn>
                <a:cxn ang="0">
                  <a:pos x="218" y="321"/>
                </a:cxn>
                <a:cxn ang="0">
                  <a:pos x="209" y="365"/>
                </a:cxn>
                <a:cxn ang="0">
                  <a:pos x="196" y="308"/>
                </a:cxn>
                <a:cxn ang="0">
                  <a:pos x="187" y="202"/>
                </a:cxn>
                <a:cxn ang="0">
                  <a:pos x="170" y="321"/>
                </a:cxn>
                <a:cxn ang="0">
                  <a:pos x="144" y="569"/>
                </a:cxn>
                <a:cxn ang="0">
                  <a:pos x="78" y="565"/>
                </a:cxn>
                <a:cxn ang="0">
                  <a:pos x="50" y="325"/>
                </a:cxn>
                <a:cxn ang="0">
                  <a:pos x="33" y="208"/>
                </a:cxn>
                <a:cxn ang="0">
                  <a:pos x="25" y="310"/>
                </a:cxn>
                <a:cxn ang="0">
                  <a:pos x="12" y="365"/>
                </a:cxn>
                <a:cxn ang="0">
                  <a:pos x="1" y="305"/>
                </a:cxn>
                <a:cxn ang="0">
                  <a:pos x="7" y="184"/>
                </a:cxn>
                <a:cxn ang="0">
                  <a:pos x="23" y="140"/>
                </a:cxn>
                <a:cxn ang="0">
                  <a:pos x="102" y="124"/>
                </a:cxn>
                <a:cxn ang="0">
                  <a:pos x="103" y="101"/>
                </a:cxn>
              </a:cxnLst>
              <a:rect l="0" t="0" r="r" b="b"/>
              <a:pathLst>
                <a:path w="224" h="569">
                  <a:moveTo>
                    <a:pt x="103" y="101"/>
                  </a:moveTo>
                  <a:cubicBezTo>
                    <a:pt x="87" y="94"/>
                    <a:pt x="75" y="75"/>
                    <a:pt x="74" y="50"/>
                  </a:cubicBezTo>
                  <a:cubicBezTo>
                    <a:pt x="72" y="26"/>
                    <a:pt x="90" y="0"/>
                    <a:pt x="121" y="1"/>
                  </a:cubicBezTo>
                  <a:cubicBezTo>
                    <a:pt x="152" y="2"/>
                    <a:pt x="172" y="18"/>
                    <a:pt x="171" y="52"/>
                  </a:cubicBezTo>
                  <a:cubicBezTo>
                    <a:pt x="170" y="85"/>
                    <a:pt x="151" y="96"/>
                    <a:pt x="135" y="101"/>
                  </a:cubicBezTo>
                  <a:cubicBezTo>
                    <a:pt x="132" y="111"/>
                    <a:pt x="132" y="118"/>
                    <a:pt x="134" y="124"/>
                  </a:cubicBezTo>
                  <a:cubicBezTo>
                    <a:pt x="151" y="131"/>
                    <a:pt x="194" y="132"/>
                    <a:pt x="209" y="145"/>
                  </a:cubicBezTo>
                  <a:cubicBezTo>
                    <a:pt x="224" y="156"/>
                    <a:pt x="219" y="175"/>
                    <a:pt x="221" y="204"/>
                  </a:cubicBezTo>
                  <a:lnTo>
                    <a:pt x="218" y="321"/>
                  </a:lnTo>
                  <a:cubicBezTo>
                    <a:pt x="216" y="348"/>
                    <a:pt x="212" y="367"/>
                    <a:pt x="209" y="365"/>
                  </a:cubicBezTo>
                  <a:cubicBezTo>
                    <a:pt x="199" y="370"/>
                    <a:pt x="200" y="335"/>
                    <a:pt x="196" y="308"/>
                  </a:cubicBezTo>
                  <a:lnTo>
                    <a:pt x="187" y="202"/>
                  </a:lnTo>
                  <a:cubicBezTo>
                    <a:pt x="182" y="204"/>
                    <a:pt x="177" y="260"/>
                    <a:pt x="170" y="321"/>
                  </a:cubicBezTo>
                  <a:lnTo>
                    <a:pt x="144" y="569"/>
                  </a:lnTo>
                  <a:lnTo>
                    <a:pt x="78" y="565"/>
                  </a:lnTo>
                  <a:lnTo>
                    <a:pt x="50" y="325"/>
                  </a:lnTo>
                  <a:cubicBezTo>
                    <a:pt x="39" y="255"/>
                    <a:pt x="37" y="211"/>
                    <a:pt x="33" y="208"/>
                  </a:cubicBezTo>
                  <a:lnTo>
                    <a:pt x="25" y="310"/>
                  </a:lnTo>
                  <a:cubicBezTo>
                    <a:pt x="22" y="336"/>
                    <a:pt x="16" y="366"/>
                    <a:pt x="12" y="365"/>
                  </a:cubicBezTo>
                  <a:cubicBezTo>
                    <a:pt x="4" y="365"/>
                    <a:pt x="2" y="335"/>
                    <a:pt x="1" y="305"/>
                  </a:cubicBezTo>
                  <a:cubicBezTo>
                    <a:pt x="0" y="275"/>
                    <a:pt x="3" y="212"/>
                    <a:pt x="7" y="184"/>
                  </a:cubicBezTo>
                  <a:cubicBezTo>
                    <a:pt x="12" y="157"/>
                    <a:pt x="7" y="150"/>
                    <a:pt x="23" y="140"/>
                  </a:cubicBezTo>
                  <a:cubicBezTo>
                    <a:pt x="39" y="131"/>
                    <a:pt x="89" y="131"/>
                    <a:pt x="102" y="124"/>
                  </a:cubicBezTo>
                  <a:cubicBezTo>
                    <a:pt x="106" y="120"/>
                    <a:pt x="108" y="108"/>
                    <a:pt x="103" y="101"/>
                  </a:cubicBezTo>
                  <a:close/>
                </a:path>
              </a:pathLst>
            </a:custGeom>
            <a:gradFill rotWithShape="1">
              <a:gsLst>
                <a:gs pos="0">
                  <a:srgbClr val="FFFFFF"/>
                </a:gs>
                <a:gs pos="100000">
                  <a:srgbClr val="FFFFFF">
                    <a:gamma/>
                    <a:shade val="46275"/>
                    <a:invGamma/>
                  </a:srgbClr>
                </a:gs>
              </a:gsLst>
              <a:lin ang="5400000" scaled="1"/>
            </a:gradFill>
            <a:ln w="9525">
              <a:noFill/>
              <a:round/>
              <a:headEnd/>
              <a:tailEnd/>
            </a:ln>
            <a:effectLst/>
            <a:scene3d>
              <a:camera prst="legacyPerspectiveTopRight">
                <a:rot lat="0" lon="900000" rev="0"/>
              </a:camera>
              <a:lightRig rig="legacyFlat1" dir="t"/>
            </a:scene3d>
            <a:sp3d extrusionH="36500" prstMaterial="legacyMetal">
              <a:bevelT w="13500" h="13500" prst="angle"/>
              <a:bevelB w="13500" h="13500" prst="angle"/>
              <a:extrusionClr>
                <a:srgbClr val="333333"/>
              </a:extrusionClr>
            </a:sp3d>
          </p:spPr>
          <p:txBody>
            <a:bodyPr>
              <a:flatTx/>
            </a:bodyPr>
            <a:lstStyle/>
            <a:p>
              <a:endParaRPr lang="ru-RU"/>
            </a:p>
          </p:txBody>
        </p:sp>
      </p:grpSp>
      <p:grpSp>
        <p:nvGrpSpPr>
          <p:cNvPr id="6" name="Group 52"/>
          <p:cNvGrpSpPr>
            <a:grpSpLocks/>
          </p:cNvGrpSpPr>
          <p:nvPr/>
        </p:nvGrpSpPr>
        <p:grpSpPr bwMode="auto">
          <a:xfrm>
            <a:off x="3276600" y="3524250"/>
            <a:ext cx="119063" cy="104961"/>
            <a:chOff x="2995" y="1525"/>
            <a:chExt cx="112" cy="112"/>
          </a:xfrm>
        </p:grpSpPr>
        <p:sp>
          <p:nvSpPr>
            <p:cNvPr id="116789" name="AutoShape 53"/>
            <p:cNvSpPr>
              <a:spLocks noChangeArrowheads="1"/>
            </p:cNvSpPr>
            <p:nvPr/>
          </p:nvSpPr>
          <p:spPr bwMode="gray">
            <a:xfrm>
              <a:off x="2995" y="1525"/>
              <a:ext cx="112" cy="112"/>
            </a:xfrm>
            <a:prstGeom prst="roundRect">
              <a:avLst>
                <a:gd name="adj" fmla="val 16667"/>
              </a:avLst>
            </a:prstGeom>
            <a:solidFill>
              <a:srgbClr val="808080"/>
            </a:solidFill>
            <a:ln w="9525">
              <a:solidFill>
                <a:srgbClr val="F8F8F8"/>
              </a:solidFill>
              <a:round/>
              <a:headEnd/>
              <a:tailEnd/>
            </a:ln>
            <a:effectLst/>
          </p:spPr>
          <p:txBody>
            <a:bodyPr wrap="none" anchor="ctr"/>
            <a:lstStyle/>
            <a:p>
              <a:endParaRPr lang="ru-RU"/>
            </a:p>
          </p:txBody>
        </p:sp>
        <p:sp>
          <p:nvSpPr>
            <p:cNvPr id="116790" name="AutoShape 54"/>
            <p:cNvSpPr>
              <a:spLocks noChangeArrowheads="1"/>
            </p:cNvSpPr>
            <p:nvPr/>
          </p:nvSpPr>
          <p:spPr bwMode="gray">
            <a:xfrm>
              <a:off x="3029" y="1540"/>
              <a:ext cx="60" cy="81"/>
            </a:xfrm>
            <a:prstGeom prst="homePlate">
              <a:avLst>
                <a:gd name="adj" fmla="val 100000"/>
              </a:avLst>
            </a:prstGeom>
            <a:solidFill>
              <a:srgbClr val="808080"/>
            </a:solidFill>
            <a:ln w="9525">
              <a:noFill/>
              <a:miter lim="800000"/>
              <a:headEnd/>
              <a:tailEnd/>
            </a:ln>
            <a:effectLst/>
          </p:spPr>
          <p:txBody>
            <a:bodyPr wrap="none" anchor="ctr"/>
            <a:lstStyle/>
            <a:p>
              <a:endParaRPr lang="ru-RU"/>
            </a:p>
          </p:txBody>
        </p:sp>
      </p:grpSp>
      <p:pic>
        <p:nvPicPr>
          <p:cNvPr id="1026" name="Picture 2"/>
          <p:cNvPicPr>
            <a:picLocks noChangeAspect="1" noChangeArrowheads="1"/>
          </p:cNvPicPr>
          <p:nvPr/>
        </p:nvPicPr>
        <p:blipFill>
          <a:blip r:embed="rId2" cstate="print"/>
          <a:srcRect/>
          <a:stretch>
            <a:fillRect/>
          </a:stretch>
        </p:blipFill>
        <p:spPr bwMode="auto">
          <a:xfrm>
            <a:off x="0" y="4214818"/>
            <a:ext cx="2214546" cy="233011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5" name="Заголовок 44"/>
          <p:cNvSpPr>
            <a:spLocks noGrp="1"/>
          </p:cNvSpPr>
          <p:nvPr>
            <p:ph type="title"/>
          </p:nvPr>
        </p:nvSpPr>
        <p:spPr/>
        <p:txBody>
          <a:bodyPr/>
          <a:lstStyle/>
          <a:p>
            <a:pPr algn="ctr"/>
            <a:r>
              <a:rPr lang="uz-Cyrl-UZ" sz="2400" dirty="0"/>
              <a:t>Haqqoniy qiymatni ishonchli baholashning imkonsizligi</a:t>
            </a:r>
            <a:endParaRPr lang="ru-RU" sz="2400" dirty="0"/>
          </a:p>
        </p:txBody>
      </p:sp>
      <p:sp>
        <p:nvSpPr>
          <p:cNvPr id="46" name="Содержимое 45"/>
          <p:cNvSpPr>
            <a:spLocks noGrp="1"/>
          </p:cNvSpPr>
          <p:nvPr>
            <p:ph idx="1"/>
          </p:nvPr>
        </p:nvSpPr>
        <p:spPr>
          <a:xfrm>
            <a:off x="1032333" y="1540846"/>
            <a:ext cx="7800972" cy="4724400"/>
          </a:xfrm>
        </p:spPr>
        <p:txBody>
          <a:bodyPr/>
          <a:lstStyle/>
          <a:p>
            <a:pPr algn="r"/>
            <a:r>
              <a:rPr lang="uz-Cyrl-UZ" sz="1800" b="1" dirty="0"/>
              <a:t>Shunday faraz mavjudki, biologik aktiv uchun haqqoniy qiymat ishonchli baholanishi mumkin. Biroq, ushbu faraz faqatgina shunday biologik aktivni dastlabki tan olinishida inkor etilishi mumkinki, bunda bunday biologik aktiv uchun belgilangan bozor narxlari mavjud bo‘lmaydi yoki haqqoniy qiymatning muqobil baholashlari aniq ishonchsiz deb aniqlangan bo‘ladi. Bunday holatda, biologik aktiv jamg‘arilgan eskirish va jamg‘arilgan qadrsizlanishdan zararlar chegirib tashlangandagi tannarxda baholanishi lozim. Qachonki bunday biologik aktivning haqqoniy qiymatini ishonchli baholash imkoni bo‘lganda, tadbirkorlik sub’ekti uni sotish xarajatlari chegirib tashlangandagi haqqoniy qiymatda baholashi lozim. Qachonki uzoq muddatli biologik aktiv MHXS 5 “</a:t>
            </a:r>
            <a:r>
              <a:rPr lang="uz-Cyrl-UZ" sz="1800" b="1" i="1" dirty="0"/>
              <a:t>Sotishga mo‘ljallangan uzoq muddatli aktivlar va davom ettirilmaydigan faoliyat” </a:t>
            </a:r>
            <a:r>
              <a:rPr lang="uz-Cyrl-UZ" sz="1800" b="1" dirty="0"/>
              <a:t>ga muvofiq sotishga mo‘ljallangan tasnifining mezonlarini qanoatlantirsa (yoki sotishga mo‘ljallangan sifatida tasniflangan hisobdan chiqarish guruhiga kiritilsa), bunda faraz qilinadiki, haqqoniy qiymat ishonchli baholanishi mumkin. </a:t>
            </a:r>
            <a:endParaRPr lang="ru-RU" sz="1800" dirty="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3852843718"/>
              </p:ext>
            </p:extLst>
          </p:nvPr>
        </p:nvGraphicFramePr>
        <p:xfrm>
          <a:off x="323528" y="1124744"/>
          <a:ext cx="8424936"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828233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Содержимое 10"/>
          <p:cNvGraphicFramePr>
            <a:graphicFrameLocks noGrp="1"/>
          </p:cNvGraphicFramePr>
          <p:nvPr>
            <p:ph idx="1"/>
            <p:extLst>
              <p:ext uri="{D42A27DB-BD31-4B8C-83A1-F6EECF244321}">
                <p14:modId xmlns:p14="http://schemas.microsoft.com/office/powerpoint/2010/main" val="379444618"/>
              </p:ext>
            </p:extLst>
          </p:nvPr>
        </p:nvGraphicFramePr>
        <p:xfrm>
          <a:off x="214282" y="1285860"/>
          <a:ext cx="8643998" cy="5357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608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909413356"/>
              </p:ext>
            </p:extLst>
          </p:nvPr>
        </p:nvGraphicFramePr>
        <p:xfrm>
          <a:off x="179512" y="764704"/>
          <a:ext cx="8784976" cy="60932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195355296"/>
              </p:ext>
            </p:extLst>
          </p:nvPr>
        </p:nvGraphicFramePr>
        <p:xfrm>
          <a:off x="428596" y="1196752"/>
          <a:ext cx="8229600"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Овал 5"/>
          <p:cNvSpPr/>
          <p:nvPr/>
        </p:nvSpPr>
        <p:spPr bwMode="auto">
          <a:xfrm>
            <a:off x="251520" y="2636912"/>
            <a:ext cx="8568952" cy="4104456"/>
          </a:xfrm>
          <a:prstGeom prst="ellipse">
            <a:avLst/>
          </a:prstGeom>
          <a:ln>
            <a:headEnd type="none" w="med" len="med"/>
            <a:tailEnd type="none" w="med" len="med"/>
          </a:ln>
        </p:spPr>
        <p:style>
          <a:lnRef idx="3">
            <a:schemeClr val="lt1"/>
          </a:lnRef>
          <a:fillRef idx="1">
            <a:schemeClr val="accent2"/>
          </a:fillRef>
          <a:effectRef idx="1">
            <a:schemeClr val="accent2"/>
          </a:effectRef>
          <a:fontRef idx="minor">
            <a:schemeClr val="lt1"/>
          </a:fontRef>
        </p:style>
        <p:txBody>
          <a:bodyPr vert="horz" wrap="square" lIns="91440" tIns="45720" rIns="91440" bIns="45720" numCol="1" rtlCol="0" anchor="t" anchorCtr="0" compatLnSpc="1">
            <a:prstTxWarp prst="textNoShape">
              <a:avLst/>
            </a:prstTxWarp>
          </a:bodyPr>
          <a:lstStyle/>
          <a:p>
            <a:endParaRPr lang="en-US" dirty="0" smtClean="0"/>
          </a:p>
          <a:p>
            <a:endParaRPr lang="en-US" dirty="0"/>
          </a:p>
          <a:p>
            <a:r>
              <a:rPr lang="en-US" dirty="0" smtClean="0"/>
              <a:t>(a)      </a:t>
            </a:r>
            <a:r>
              <a:rPr lang="uz-Cyrl-UZ" dirty="0" smtClean="0"/>
              <a:t>moliyaviy </a:t>
            </a:r>
            <a:r>
              <a:rPr lang="uz-Cyrl-UZ" dirty="0"/>
              <a:t>hisobotlarda tan olingan davlat grantlarining xususiyati va miqdori</a:t>
            </a:r>
            <a:r>
              <a:rPr lang="en-US" dirty="0"/>
              <a:t>;</a:t>
            </a:r>
            <a:endParaRPr lang="ru-RU" dirty="0"/>
          </a:p>
          <a:p>
            <a:pPr defTabSz="534988"/>
            <a:r>
              <a:rPr lang="en-US" dirty="0"/>
              <a:t>(b)	</a:t>
            </a:r>
            <a:r>
              <a:rPr lang="uz-Cyrl-UZ" dirty="0"/>
              <a:t>davlat grantlariga biriktirilgan bajarilmagan shartlar va boshqa holatlar; va</a:t>
            </a:r>
            <a:endParaRPr lang="ru-RU" dirty="0"/>
          </a:p>
          <a:p>
            <a:pPr defTabSz="534988"/>
            <a:r>
              <a:rPr lang="en-US" dirty="0" smtClean="0"/>
              <a:t>(</a:t>
            </a:r>
            <a:r>
              <a:rPr lang="en-US" dirty="0"/>
              <a:t>c</a:t>
            </a:r>
            <a:r>
              <a:rPr lang="en-US" dirty="0" smtClean="0"/>
              <a:t>)</a:t>
            </a:r>
            <a:r>
              <a:rPr lang="en-US" dirty="0"/>
              <a:t>	</a:t>
            </a:r>
            <a:r>
              <a:rPr lang="uz-Cyrl-UZ" dirty="0"/>
              <a:t>davlat grantlari hajmida kutilayotgan ahamiyatli kamayishlar</a:t>
            </a:r>
            <a:r>
              <a:rPr lang="en-US" dirty="0"/>
              <a:t>.</a:t>
            </a:r>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WordArt 2"/>
          <p:cNvSpPr>
            <a:spLocks noChangeArrowheads="1" noChangeShapeType="1" noTextEdit="1"/>
          </p:cNvSpPr>
          <p:nvPr/>
        </p:nvSpPr>
        <p:spPr bwMode="gray">
          <a:xfrm>
            <a:off x="4572000" y="2868613"/>
            <a:ext cx="4343400" cy="560387"/>
          </a:xfrm>
          <a:prstGeom prst="rect">
            <a:avLst/>
          </a:prstGeom>
        </p:spPr>
        <p:txBody>
          <a:bodyPr wrap="none" fromWordArt="1">
            <a:prstTxWarp prst="textPlain">
              <a:avLst>
                <a:gd name="adj" fmla="val 50000"/>
              </a:avLst>
            </a:prstTxWarp>
          </a:bodyPr>
          <a:lstStyle/>
          <a:p>
            <a:pPr algn="ctr"/>
            <a:r>
              <a:rPr lang="en-US" sz="3600" kern="10" dirty="0">
                <a:ln w="19050">
                  <a:solidFill>
                    <a:srgbClr val="FFFFFF"/>
                  </a:solidFill>
                  <a:round/>
                  <a:headEnd/>
                  <a:tailEnd/>
                </a:ln>
                <a:solidFill>
                  <a:schemeClr val="tx2"/>
                </a:solidFill>
                <a:effectLst>
                  <a:outerShdw dist="63500" dir="3187806" algn="ctr" rotWithShape="0">
                    <a:schemeClr val="bg2">
                      <a:alpha val="50000"/>
                    </a:schemeClr>
                  </a:outerShdw>
                </a:effectLst>
                <a:latin typeface="Verdana"/>
                <a:ea typeface="Verdana"/>
                <a:cs typeface="Verdana"/>
              </a:rPr>
              <a:t>Thank You!</a:t>
            </a:r>
            <a:endParaRPr lang="ru-RU" sz="3600" kern="10" dirty="0">
              <a:ln w="19050">
                <a:solidFill>
                  <a:srgbClr val="FFFFFF"/>
                </a:solidFill>
                <a:round/>
                <a:headEnd/>
                <a:tailEnd/>
              </a:ln>
              <a:solidFill>
                <a:schemeClr val="tx2"/>
              </a:solidFill>
              <a:effectLst>
                <a:outerShdw dist="63500" dir="3187806" algn="ctr" rotWithShape="0">
                  <a:schemeClr val="bg2">
                    <a:alpha val="50000"/>
                  </a:schemeClr>
                </a:outerShdw>
              </a:effectLst>
              <a:latin typeface="Verdana"/>
              <a:ea typeface="Verdana"/>
              <a:cs typeface="Verdana"/>
            </a:endParaRPr>
          </a:p>
        </p:txBody>
      </p:sp>
      <p:sp>
        <p:nvSpPr>
          <p:cNvPr id="2" name="Прямоугольник 1"/>
          <p:cNvSpPr/>
          <p:nvPr/>
        </p:nvSpPr>
        <p:spPr bwMode="auto">
          <a:xfrm>
            <a:off x="8028384" y="1340768"/>
            <a:ext cx="887016" cy="360040"/>
          </a:xfrm>
          <a:prstGeom prst="rect">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ru-RU" sz="1800" b="1" i="0" u="none" strike="noStrike" cap="none" normalizeH="0" baseline="0" smtClean="0">
              <a:ln>
                <a:noFill/>
              </a:ln>
              <a:solidFill>
                <a:schemeClr val="tx1"/>
              </a:solidFill>
              <a:effectLst/>
              <a:latin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udit leksiyadan. HBA-80 Mamanova Z">
  <a:themeElements>
    <a:clrScheme name="Default Design 2">
      <a:dk1>
        <a:srgbClr val="000000"/>
      </a:dk1>
      <a:lt1>
        <a:srgbClr val="FFFFFF"/>
      </a:lt1>
      <a:dk2>
        <a:srgbClr val="2E507A"/>
      </a:dk2>
      <a:lt2>
        <a:srgbClr val="333333"/>
      </a:lt2>
      <a:accent1>
        <a:srgbClr val="5A90C2"/>
      </a:accent1>
      <a:accent2>
        <a:srgbClr val="8AC246"/>
      </a:accent2>
      <a:accent3>
        <a:srgbClr val="FFFFFF"/>
      </a:accent3>
      <a:accent4>
        <a:srgbClr val="000000"/>
      </a:accent4>
      <a:accent5>
        <a:srgbClr val="B5C6DD"/>
      </a:accent5>
      <a:accent6>
        <a:srgbClr val="7DB03F"/>
      </a:accent6>
      <a:hlink>
        <a:srgbClr val="F6831A"/>
      </a:hlink>
      <a:folHlink>
        <a:srgbClr val="EFC821"/>
      </a:folHlink>
    </a:clrScheme>
    <a:fontScheme name="Default Design">
      <a:majorFont>
        <a:latin typeface="Arial"/>
        <a:ea typeface=""/>
        <a:cs typeface=""/>
      </a:majorFont>
      <a:minorFont>
        <a:latin typeface="Calibri"/>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800000"/>
        </a:dk2>
        <a:lt2>
          <a:srgbClr val="333333"/>
        </a:lt2>
        <a:accent1>
          <a:srgbClr val="EB6743"/>
        </a:accent1>
        <a:accent2>
          <a:srgbClr val="D3A911"/>
        </a:accent2>
        <a:accent3>
          <a:srgbClr val="FFFFFF"/>
        </a:accent3>
        <a:accent4>
          <a:srgbClr val="000000"/>
        </a:accent4>
        <a:accent5>
          <a:srgbClr val="F3B8B0"/>
        </a:accent5>
        <a:accent6>
          <a:srgbClr val="BF990E"/>
        </a:accent6>
        <a:hlink>
          <a:srgbClr val="7B9B63"/>
        </a:hlink>
        <a:folHlink>
          <a:srgbClr val="38A3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2E507A"/>
        </a:dk2>
        <a:lt2>
          <a:srgbClr val="333333"/>
        </a:lt2>
        <a:accent1>
          <a:srgbClr val="5A90C2"/>
        </a:accent1>
        <a:accent2>
          <a:srgbClr val="8AC246"/>
        </a:accent2>
        <a:accent3>
          <a:srgbClr val="FFFFFF"/>
        </a:accent3>
        <a:accent4>
          <a:srgbClr val="000000"/>
        </a:accent4>
        <a:accent5>
          <a:srgbClr val="B5C6DD"/>
        </a:accent5>
        <a:accent6>
          <a:srgbClr val="7DB03F"/>
        </a:accent6>
        <a:hlink>
          <a:srgbClr val="F6831A"/>
        </a:hlink>
        <a:folHlink>
          <a:srgbClr val="EFC821"/>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A82A9F"/>
        </a:dk2>
        <a:lt2>
          <a:srgbClr val="4D4D4D"/>
        </a:lt2>
        <a:accent1>
          <a:srgbClr val="12B4D4"/>
        </a:accent1>
        <a:accent2>
          <a:srgbClr val="F1C23D"/>
        </a:accent2>
        <a:accent3>
          <a:srgbClr val="FFFFFF"/>
        </a:accent3>
        <a:accent4>
          <a:srgbClr val="000000"/>
        </a:accent4>
        <a:accent5>
          <a:srgbClr val="AAD6E6"/>
        </a:accent5>
        <a:accent6>
          <a:srgbClr val="DAB036"/>
        </a:accent6>
        <a:hlink>
          <a:srgbClr val="8CA62C"/>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audit leksiyadan. HBA-80 Mamanova Z</Template>
  <TotalTime>546</TotalTime>
  <Words>750</Words>
  <Application>Microsoft Office PowerPoint</Application>
  <PresentationFormat>Экран (4:3)</PresentationFormat>
  <Paragraphs>83</Paragraphs>
  <Slides>15</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15</vt:i4>
      </vt:variant>
    </vt:vector>
  </HeadingPairs>
  <TitlesOfParts>
    <vt:vector size="20" baseType="lpstr">
      <vt:lpstr>Arial</vt:lpstr>
      <vt:lpstr>Calibri</vt:lpstr>
      <vt:lpstr>Times New Roman</vt:lpstr>
      <vt:lpstr>Verdana</vt:lpstr>
      <vt:lpstr>audit leksiyadan. HBA-80 Mamanova Z</vt:lpstr>
      <vt:lpstr>12-mavzu: Qishloq xo’jaligi</vt:lpstr>
      <vt:lpstr>REJA:</vt:lpstr>
      <vt:lpstr>41-BHXS ning maqsadi </vt:lpstr>
      <vt:lpstr>41-sonli “Qishloq xo’jaligi” standarti quyidagilarga qo’llaniladi</vt:lpstr>
      <vt:lpstr>Quyidagi jadvalda biologik aktivlarga, qishloq xo‘jaligi hosiliga hamda yig‘imdan so‘ng qayta ishlash natijasida olingan mahsulotlarga tegishli misollar keltirilgan: </vt:lpstr>
      <vt:lpstr>41-sonli Buxgalteriya hisobining xalqaro standarti “Qishloq xo‘jaligi” standarti quyidagi belgilangan ma’nodagi atamalardan foydalaniladi: </vt:lpstr>
      <vt:lpstr>Презентация PowerPoint</vt:lpstr>
      <vt:lpstr>Презентация PowerPoint</vt:lpstr>
      <vt:lpstr>Презентация PowerPoint</vt:lpstr>
      <vt:lpstr>Haqqoniy qiymatni ishonchli baholashning imkonsizligi</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АУДИТНИ ҲУЖЖАТЛАШТИРИШ (6-СОНЛИ АФМС)</dc:title>
  <dc:creator>toshiba</dc:creator>
  <cp:lastModifiedBy>Пользователь Acer</cp:lastModifiedBy>
  <cp:revision>96</cp:revision>
  <dcterms:created xsi:type="dcterms:W3CDTF">2013-04-03T16:48:42Z</dcterms:created>
  <dcterms:modified xsi:type="dcterms:W3CDTF">2021-05-30T23:56:51Z</dcterms:modified>
</cp:coreProperties>
</file>