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1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2.xml" ContentType="application/vnd.openxmlformats-officedocument.presentationml.tag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3.xml" ContentType="application/vnd.openxmlformats-officedocument.presentationml.tag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EA93CC-241F-4E91-BFEE-738DE6BAFE3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247DFE-E00D-4FB1-BF80-67BDA8B1488E}">
      <dgm:prSet/>
      <dgm:spPr>
        <a:solidFill>
          <a:srgbClr val="92D050"/>
        </a:solidFill>
      </dgm:spPr>
      <dgm:t>
        <a:bodyPr/>
        <a:lstStyle/>
        <a:p>
          <a:pPr rtl="0"/>
          <a:r>
            <a:rPr lang="en-US" dirty="0" err="1" smtClean="0">
              <a:solidFill>
                <a:schemeClr val="tx1"/>
              </a:solidFill>
            </a:rPr>
            <a:t>Manipulyatorlarni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robotlarni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raqamli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stanoklarni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to`quvchi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ip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yigiruvchi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stanoklarni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ishlashini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nazorat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qilish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boshqarish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uchun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keng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komanda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qo`llanilmoqda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shunga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o`xshagan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misollarni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keltirish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mumkin</a:t>
          </a:r>
          <a:r>
            <a:rPr lang="en-US" dirty="0" smtClean="0">
              <a:solidFill>
                <a:schemeClr val="tx1"/>
              </a:solidFill>
            </a:rPr>
            <a:t>. </a:t>
          </a:r>
          <a:r>
            <a:rPr lang="en-US" dirty="0" err="1" smtClean="0">
              <a:solidFill>
                <a:schemeClr val="tx1"/>
              </a:solidFill>
            </a:rPr>
            <a:t>Bulardan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tashqari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mikrokontrollerlar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kontrollerlar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mikroprotsessorlar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tibbiyotda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cho`ntakda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olib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yuradigan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bosim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harorat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puls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o`lchavdigan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kardiogramma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qiladigan</a:t>
          </a:r>
          <a:r>
            <a:rPr lang="en-US" dirty="0" smtClean="0">
              <a:solidFill>
                <a:schemeClr val="tx1"/>
              </a:solidFill>
            </a:rPr>
            <a:t> mini </a:t>
          </a:r>
          <a:r>
            <a:rPr lang="en-US" dirty="0" err="1" smtClean="0">
              <a:solidFill>
                <a:schemeClr val="tx1"/>
              </a:solidFill>
            </a:rPr>
            <a:t>asboblar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yaratishda</a:t>
          </a:r>
          <a:r>
            <a:rPr lang="en-US" dirty="0" smtClean="0">
              <a:solidFill>
                <a:schemeClr val="tx1"/>
              </a:solidFill>
            </a:rPr>
            <a:t>; </a:t>
          </a:r>
          <a:r>
            <a:rPr lang="en-US" dirty="0" err="1" smtClean="0">
              <a:solidFill>
                <a:schemeClr val="tx1"/>
              </a:solidFill>
            </a:rPr>
            <a:t>avtomobillarni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qishloq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xo`jalik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mashinalarini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ishlashini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nazorat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qiladigan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ularni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ishchi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rejimlarini</a:t>
          </a:r>
          <a:r>
            <a:rPr lang="en-US" dirty="0" smtClean="0">
              <a:solidFill>
                <a:schemeClr val="tx1"/>
              </a:solidFill>
            </a:rPr>
            <a:t>: </a:t>
          </a:r>
          <a:r>
            <a:rPr lang="en-US" dirty="0" err="1" smtClean="0">
              <a:solidFill>
                <a:schemeClr val="tx1"/>
              </a:solidFill>
            </a:rPr>
            <a:t>dvigatelni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yog`ning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haroratini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mashinani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harakat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tezligini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benzinning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sarfini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vaqt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bo`yicha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о’lchaydigan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hamda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mashinani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harakat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tezligini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chegaralaydigan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boshqa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vazifalarni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bajaradigan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qurilma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vazifasini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bajaradi</a:t>
          </a:r>
          <a:r>
            <a:rPr lang="en-US" dirty="0" smtClean="0">
              <a:solidFill>
                <a:schemeClr val="tx1"/>
              </a:solidFill>
            </a:rPr>
            <a:t>. </a:t>
          </a:r>
          <a:r>
            <a:rPr lang="en-US" dirty="0" err="1" smtClean="0">
              <a:solidFill>
                <a:schemeClr val="tx1"/>
              </a:solidFill>
            </a:rPr>
            <a:t>Bunday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misollarni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qishloq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xo`jalik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mashinalarini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kombaynlarni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ishlashini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nazorat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qilish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rostlashga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misollar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keltirish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mumkin</a:t>
          </a:r>
          <a:r>
            <a:rPr lang="en-US" dirty="0" smtClean="0">
              <a:solidFill>
                <a:schemeClr val="tx1"/>
              </a:solidFill>
            </a:rPr>
            <a:t>.</a:t>
          </a:r>
          <a:endParaRPr lang="ru-RU" dirty="0">
            <a:solidFill>
              <a:schemeClr val="tx1"/>
            </a:solidFill>
          </a:endParaRPr>
        </a:p>
      </dgm:t>
    </dgm:pt>
    <dgm:pt modelId="{FDFC853E-1870-45A0-AEE5-C4BF9822A865}" type="parTrans" cxnId="{DF38A102-E7F4-4788-B14A-B9F68F089BE7}">
      <dgm:prSet/>
      <dgm:spPr/>
      <dgm:t>
        <a:bodyPr/>
        <a:lstStyle/>
        <a:p>
          <a:endParaRPr lang="ru-RU"/>
        </a:p>
      </dgm:t>
    </dgm:pt>
    <dgm:pt modelId="{3EA11748-E94E-4E99-B1A3-A1F94C16266D}" type="sibTrans" cxnId="{DF38A102-E7F4-4788-B14A-B9F68F089BE7}">
      <dgm:prSet/>
      <dgm:spPr/>
      <dgm:t>
        <a:bodyPr/>
        <a:lstStyle/>
        <a:p>
          <a:endParaRPr lang="ru-RU"/>
        </a:p>
      </dgm:t>
    </dgm:pt>
    <dgm:pt modelId="{BE553978-1403-4B22-8324-67FFBBE20351}" type="pres">
      <dgm:prSet presAssocID="{5AEA93CC-241F-4E91-BFEE-738DE6BAFE3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1D05B31-9DF7-4748-9099-46D80B4531F6}" type="pres">
      <dgm:prSet presAssocID="{38247DFE-E00D-4FB1-BF80-67BDA8B1488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38A102-E7F4-4788-B14A-B9F68F089BE7}" srcId="{5AEA93CC-241F-4E91-BFEE-738DE6BAFE36}" destId="{38247DFE-E00D-4FB1-BF80-67BDA8B1488E}" srcOrd="0" destOrd="0" parTransId="{FDFC853E-1870-45A0-AEE5-C4BF9822A865}" sibTransId="{3EA11748-E94E-4E99-B1A3-A1F94C16266D}"/>
    <dgm:cxn modelId="{7E47D32C-8A6E-479E-91EA-A82CF375300E}" type="presOf" srcId="{38247DFE-E00D-4FB1-BF80-67BDA8B1488E}" destId="{31D05B31-9DF7-4748-9099-46D80B4531F6}" srcOrd="0" destOrd="0" presId="urn:microsoft.com/office/officeart/2005/8/layout/vList2"/>
    <dgm:cxn modelId="{536E94A6-32CB-42AF-8C40-03214BBBFB8B}" type="presOf" srcId="{5AEA93CC-241F-4E91-BFEE-738DE6BAFE36}" destId="{BE553978-1403-4B22-8324-67FFBBE20351}" srcOrd="0" destOrd="0" presId="urn:microsoft.com/office/officeart/2005/8/layout/vList2"/>
    <dgm:cxn modelId="{A5F2C465-1835-4E91-99EB-531FEE213244}" type="presParOf" srcId="{BE553978-1403-4B22-8324-67FFBBE20351}" destId="{31D05B31-9DF7-4748-9099-46D80B4531F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3C3AC3-8A5E-4B09-8A79-61E8EA5C7D0E}" type="doc">
      <dgm:prSet loTypeId="urn:microsoft.com/office/officeart/2005/8/layout/hierarchy3" loCatId="hierarchy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6038257-6BA0-476C-BB4A-249495A845A7}">
      <dgm:prSet custT="1"/>
      <dgm:spPr/>
      <dgm:t>
        <a:bodyPr/>
        <a:lstStyle/>
        <a:p>
          <a:pPr rtl="0"/>
          <a:r>
            <a:rPr lang="en-US" sz="2400" dirty="0" err="1" smtClean="0">
              <a:solidFill>
                <a:schemeClr val="tx1"/>
              </a:solidFill>
            </a:rPr>
            <a:t>Programmalashtiriladigan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logikali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kontroller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asosida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ob’ektning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parametrlarini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avtomatlashtirilgan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usulda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nazorat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qiluvchi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va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boshqaruvchi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qurilmaning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umumlashtirilgan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strukturali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sxemasi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keltirilgan</a:t>
          </a:r>
          <a:r>
            <a:rPr lang="en-US" sz="2400" dirty="0" smtClean="0">
              <a:solidFill>
                <a:schemeClr val="tx1"/>
              </a:solidFill>
            </a:rPr>
            <a:t>. </a:t>
          </a:r>
          <a:r>
            <a:rPr lang="en-US" sz="2400" dirty="0" err="1" smtClean="0">
              <a:solidFill>
                <a:schemeClr val="tx1"/>
              </a:solidFill>
            </a:rPr>
            <a:t>Boshqariluvchi</a:t>
          </a:r>
          <a:r>
            <a:rPr lang="en-US" sz="2400" dirty="0" smtClean="0">
              <a:solidFill>
                <a:schemeClr val="tx1"/>
              </a:solidFill>
            </a:rPr>
            <a:t>, </a:t>
          </a:r>
          <a:r>
            <a:rPr lang="en-US" sz="2400" dirty="0" err="1" smtClean="0">
              <a:solidFill>
                <a:schemeClr val="tx1"/>
              </a:solidFill>
            </a:rPr>
            <a:t>nazorat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qiluvchi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ob’ekt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sifatida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manipulyatorlar</a:t>
          </a:r>
          <a:r>
            <a:rPr lang="en-US" sz="2400" dirty="0" smtClean="0">
              <a:solidFill>
                <a:schemeClr val="tx1"/>
              </a:solidFill>
            </a:rPr>
            <a:t>, </a:t>
          </a:r>
          <a:r>
            <a:rPr lang="en-US" sz="2400" dirty="0" err="1" smtClean="0">
              <a:solidFill>
                <a:schemeClr val="tx1"/>
              </a:solidFill>
            </a:rPr>
            <a:t>robotlar</a:t>
          </a:r>
          <a:r>
            <a:rPr lang="en-US" sz="2400" dirty="0" smtClean="0">
              <a:solidFill>
                <a:schemeClr val="tx1"/>
              </a:solidFill>
            </a:rPr>
            <a:t>, </a:t>
          </a:r>
          <a:r>
            <a:rPr lang="en-US" sz="2400" dirty="0" err="1" smtClean="0">
              <a:solidFill>
                <a:schemeClr val="tx1"/>
              </a:solidFill>
            </a:rPr>
            <a:t>stanoklar</a:t>
          </a:r>
          <a:r>
            <a:rPr lang="en-US" sz="2400" dirty="0" smtClean="0">
              <a:solidFill>
                <a:schemeClr val="tx1"/>
              </a:solidFill>
            </a:rPr>
            <a:t>, </a:t>
          </a:r>
          <a:r>
            <a:rPr lang="en-US" sz="2400" dirty="0" err="1" smtClean="0">
              <a:solidFill>
                <a:schemeClr val="tx1"/>
              </a:solidFill>
            </a:rPr>
            <a:t>qishloq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xo`jalik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mashinaiarining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ishchi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organlari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va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boshqalar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bo`lishi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mumkin</a:t>
          </a:r>
          <a:r>
            <a:rPr lang="en-US" sz="2400" dirty="0" smtClean="0">
              <a:solidFill>
                <a:schemeClr val="tx1"/>
              </a:solidFill>
            </a:rPr>
            <a:t>. </a:t>
          </a:r>
          <a:r>
            <a:rPr lang="en-US" sz="2400" dirty="0" err="1" smtClean="0">
              <a:solidFill>
                <a:schemeClr val="tx1"/>
              </a:solidFill>
            </a:rPr>
            <a:t>Programmalashtiriladigan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logikali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kontrollerli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boshqaruvchi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qurilrnaning</a:t>
          </a:r>
          <a:r>
            <a:rPr lang="en-US" sz="2400" dirty="0" smtClean="0">
              <a:solidFill>
                <a:schemeClr val="tx1"/>
              </a:solidFill>
            </a:rPr>
            <a:t> (</a:t>
          </a:r>
          <a:r>
            <a:rPr lang="en-US" sz="2400" dirty="0" err="1" smtClean="0">
              <a:solidFill>
                <a:schemeClr val="tx1"/>
              </a:solidFill>
            </a:rPr>
            <a:t>sistemaning</a:t>
          </a:r>
          <a:r>
            <a:rPr lang="en-US" sz="2400" dirty="0" smtClean="0">
              <a:solidFill>
                <a:schemeClr val="tx1"/>
              </a:solidFill>
            </a:rPr>
            <a:t>) </a:t>
          </a:r>
          <a:r>
            <a:rPr lang="en-US" sz="2400" dirty="0" err="1" smtClean="0">
              <a:solidFill>
                <a:schemeClr val="tx1"/>
              </a:solidFill>
            </a:rPr>
            <a:t>umumlashtirilgan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strukturali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sxemasi</a:t>
          </a:r>
          <a:r>
            <a:rPr lang="en-US" sz="2400" dirty="0" smtClean="0">
              <a:solidFill>
                <a:schemeClr val="tx1"/>
              </a:solidFill>
            </a:rPr>
            <a:t>. 10.3-rasmda </a:t>
          </a:r>
          <a:r>
            <a:rPr lang="en-US" sz="2400" dirty="0" err="1" smtClean="0">
              <a:solidFill>
                <a:schemeClr val="tx1"/>
              </a:solidFill>
            </a:rPr>
            <a:t>keltirilgan</a:t>
          </a:r>
          <a:r>
            <a:rPr lang="en-US" sz="2400" dirty="0" smtClean="0">
              <a:solidFill>
                <a:schemeClr val="tx1"/>
              </a:solidFill>
            </a:rPr>
            <a:t>. Bu </a:t>
          </a:r>
          <a:r>
            <a:rPr lang="en-US" sz="2400" dirty="0" err="1" smtClean="0">
              <a:solidFill>
                <a:schemeClr val="tx1"/>
              </a:solidFill>
            </a:rPr>
            <a:t>qurilma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ushbu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bloklardan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tashkil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topgan</a:t>
          </a:r>
          <a:r>
            <a:rPr lang="en-US" sz="2400" dirty="0" smtClean="0">
              <a:solidFill>
                <a:schemeClr val="tx1"/>
              </a:solidFill>
            </a:rPr>
            <a:t>: </a:t>
          </a:r>
          <a:r>
            <a:rPr lang="en-US" sz="2400" dirty="0" err="1" smtClean="0">
              <a:solidFill>
                <a:schemeClr val="tx1"/>
              </a:solidFill>
            </a:rPr>
            <a:t>Boshqariluvchi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ob’ekt</a:t>
          </a:r>
          <a:r>
            <a:rPr lang="en-US" sz="2400" dirty="0" smtClean="0">
              <a:solidFill>
                <a:schemeClr val="tx1"/>
              </a:solidFill>
            </a:rPr>
            <a:t> (BO), BI, B2, .... Bi; </a:t>
          </a:r>
          <a:r>
            <a:rPr lang="en-US" sz="2400" dirty="0" err="1" smtClean="0">
              <a:solidFill>
                <a:schemeClr val="tx1"/>
              </a:solidFill>
            </a:rPr>
            <a:t>Bn</a:t>
          </a:r>
          <a:r>
            <a:rPr lang="en-US" sz="2400" dirty="0" smtClean="0">
              <a:solidFill>
                <a:schemeClr val="tx1"/>
              </a:solidFill>
            </a:rPr>
            <a:t>, .... </a:t>
          </a:r>
          <a:r>
            <a:rPr lang="en-US" sz="2400" dirty="0" err="1" smtClean="0">
              <a:solidFill>
                <a:schemeClr val="tx1"/>
              </a:solidFill>
            </a:rPr>
            <a:t>Bm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datchiklar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yoki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elektron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kalitlardan</a:t>
          </a:r>
          <a:r>
            <a:rPr lang="en-US" sz="2400" dirty="0" smtClean="0">
              <a:solidFill>
                <a:schemeClr val="tx1"/>
              </a:solidFill>
            </a:rPr>
            <a:t> (EK) </a:t>
          </a:r>
          <a:r>
            <a:rPr lang="en-US" sz="2400" dirty="0" err="1" smtClean="0">
              <a:solidFill>
                <a:schemeClr val="tx1"/>
              </a:solidFill>
            </a:rPr>
            <a:t>tashkil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topgan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bloklar</a:t>
          </a:r>
          <a:r>
            <a:rPr lang="en-US" sz="2400" dirty="0" smtClean="0">
              <a:solidFill>
                <a:schemeClr val="tx1"/>
              </a:solidFill>
            </a:rPr>
            <a:t>; AM - </a:t>
          </a:r>
          <a:r>
            <a:rPr lang="en-US" sz="2400" dirty="0" err="1" smtClean="0">
              <a:solidFill>
                <a:schemeClr val="tx1"/>
              </a:solidFill>
            </a:rPr>
            <a:t>analogli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kommutator</a:t>
          </a:r>
          <a:r>
            <a:rPr lang="en-US" sz="2400" dirty="0" smtClean="0">
              <a:solidFill>
                <a:schemeClr val="tx1"/>
              </a:solidFill>
            </a:rPr>
            <a:t> (</a:t>
          </a:r>
          <a:r>
            <a:rPr lang="en-US" sz="2400" dirty="0" err="1" smtClean="0">
              <a:solidFill>
                <a:schemeClr val="tx1"/>
              </a:solidFill>
            </a:rPr>
            <a:t>multipleksor</a:t>
          </a:r>
          <a:r>
            <a:rPr lang="en-US" sz="2400" dirty="0" smtClean="0">
              <a:solidFill>
                <a:schemeClr val="tx1"/>
              </a:solidFill>
            </a:rPr>
            <a:t>); </a:t>
          </a:r>
          <a:r>
            <a:rPr lang="en-US" sz="2400" dirty="0" err="1" smtClean="0">
              <a:solidFill>
                <a:schemeClr val="tx1"/>
              </a:solidFill>
            </a:rPr>
            <a:t>ARo</a:t>
          </a:r>
          <a:r>
            <a:rPr lang="en-US" sz="2400" dirty="0" smtClean="0">
              <a:solidFill>
                <a:schemeClr val="tx1"/>
              </a:solidFill>
            </a:rPr>
            <a:t>` - analog-</a:t>
          </a:r>
          <a:r>
            <a:rPr lang="en-US" sz="2400" dirty="0" err="1" smtClean="0">
              <a:solidFill>
                <a:schemeClr val="tx1"/>
              </a:solidFill>
            </a:rPr>
            <a:t>raqamli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o`zgartirgich</a:t>
          </a:r>
          <a:r>
            <a:rPr lang="en-US" sz="2400" dirty="0" smtClean="0">
              <a:solidFill>
                <a:schemeClr val="tx1"/>
              </a:solidFill>
            </a:rPr>
            <a:t> (ATSP); </a:t>
          </a:r>
          <a:r>
            <a:rPr lang="en-US" sz="2400" dirty="0" err="1" smtClean="0">
              <a:solidFill>
                <a:schemeClr val="tx1"/>
              </a:solidFill>
            </a:rPr>
            <a:t>programmalashtiriladigan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logikali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kontroiler</a:t>
          </a:r>
          <a:r>
            <a:rPr lang="en-US" sz="2400" dirty="0" smtClean="0">
              <a:solidFill>
                <a:schemeClr val="tx1"/>
              </a:solidFill>
            </a:rPr>
            <a:t> (PLK); Dis. B-</a:t>
          </a:r>
          <a:r>
            <a:rPr lang="en-US" sz="2400" dirty="0" err="1" smtClean="0">
              <a:solidFill>
                <a:schemeClr val="tx1"/>
              </a:solidFill>
            </a:rPr>
            <a:t>displey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bloki</a:t>
          </a:r>
          <a:r>
            <a:rPr lang="en-US" sz="2400" dirty="0" smtClean="0">
              <a:solidFill>
                <a:schemeClr val="tx1"/>
              </a:solidFill>
            </a:rPr>
            <a:t>; Kl. B-</a:t>
          </a:r>
          <a:r>
            <a:rPr lang="en-US" sz="2400" dirty="0" err="1" smtClean="0">
              <a:solidFill>
                <a:schemeClr val="tx1"/>
              </a:solidFill>
            </a:rPr>
            <a:t>klaviatura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bloki</a:t>
          </a:r>
          <a:r>
            <a:rPr lang="en-US" sz="2400" dirty="0" smtClean="0">
              <a:solidFill>
                <a:schemeClr val="tx1"/>
              </a:solidFill>
            </a:rPr>
            <a:t>.</a:t>
          </a:r>
          <a:endParaRPr lang="ru-RU" sz="2400" dirty="0">
            <a:solidFill>
              <a:schemeClr val="tx1"/>
            </a:solidFill>
          </a:endParaRPr>
        </a:p>
      </dgm:t>
    </dgm:pt>
    <dgm:pt modelId="{A98FCF61-2B02-49A8-9E72-FDAEB8368880}" type="parTrans" cxnId="{CAE3FDF9-FE1C-4C1C-8A86-104B87FE52A6}">
      <dgm:prSet/>
      <dgm:spPr/>
      <dgm:t>
        <a:bodyPr/>
        <a:lstStyle/>
        <a:p>
          <a:endParaRPr lang="ru-RU"/>
        </a:p>
      </dgm:t>
    </dgm:pt>
    <dgm:pt modelId="{A7EA9C9C-DCF5-479A-B6C2-CBC654DA546A}" type="sibTrans" cxnId="{CAE3FDF9-FE1C-4C1C-8A86-104B87FE52A6}">
      <dgm:prSet/>
      <dgm:spPr/>
      <dgm:t>
        <a:bodyPr/>
        <a:lstStyle/>
        <a:p>
          <a:endParaRPr lang="ru-RU"/>
        </a:p>
      </dgm:t>
    </dgm:pt>
    <dgm:pt modelId="{235BC1D1-427A-4BEC-BE46-C1DA4CBE00A7}" type="pres">
      <dgm:prSet presAssocID="{F53C3AC3-8A5E-4B09-8A79-61E8EA5C7D0E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174E12E-A252-46D4-A997-3D1C8200680B}" type="pres">
      <dgm:prSet presAssocID="{06038257-6BA0-476C-BB4A-249495A845A7}" presName="root" presStyleCnt="0"/>
      <dgm:spPr/>
    </dgm:pt>
    <dgm:pt modelId="{ADEF43D0-5FB6-47CB-85CD-CCD3B296F643}" type="pres">
      <dgm:prSet presAssocID="{06038257-6BA0-476C-BB4A-249495A845A7}" presName="rootComposite" presStyleCnt="0"/>
      <dgm:spPr/>
    </dgm:pt>
    <dgm:pt modelId="{A4D04C40-6B48-4CAC-BD81-7E3137BF2A14}" type="pres">
      <dgm:prSet presAssocID="{06038257-6BA0-476C-BB4A-249495A845A7}" presName="rootText" presStyleLbl="node1" presStyleIdx="0" presStyleCnt="1" custScaleY="100258" custLinFactNeighborX="26689" custLinFactNeighborY="799"/>
      <dgm:spPr/>
      <dgm:t>
        <a:bodyPr/>
        <a:lstStyle/>
        <a:p>
          <a:endParaRPr lang="ru-RU"/>
        </a:p>
      </dgm:t>
    </dgm:pt>
    <dgm:pt modelId="{7F3AD550-AAFB-4C25-81AB-D366017D37A8}" type="pres">
      <dgm:prSet presAssocID="{06038257-6BA0-476C-BB4A-249495A845A7}" presName="rootConnector" presStyleLbl="node1" presStyleIdx="0" presStyleCnt="1"/>
      <dgm:spPr/>
      <dgm:t>
        <a:bodyPr/>
        <a:lstStyle/>
        <a:p>
          <a:endParaRPr lang="ru-RU"/>
        </a:p>
      </dgm:t>
    </dgm:pt>
    <dgm:pt modelId="{31F18B68-6174-48CD-8D6A-3AC7292AED64}" type="pres">
      <dgm:prSet presAssocID="{06038257-6BA0-476C-BB4A-249495A845A7}" presName="childShape" presStyleCnt="0"/>
      <dgm:spPr/>
    </dgm:pt>
  </dgm:ptLst>
  <dgm:cxnLst>
    <dgm:cxn modelId="{71EAAC7C-2EAB-41BA-9D6D-75D15BD7A939}" type="presOf" srcId="{06038257-6BA0-476C-BB4A-249495A845A7}" destId="{7F3AD550-AAFB-4C25-81AB-D366017D37A8}" srcOrd="1" destOrd="0" presId="urn:microsoft.com/office/officeart/2005/8/layout/hierarchy3"/>
    <dgm:cxn modelId="{C9B020D1-3B38-408D-A325-F96B6EDE3CCE}" type="presOf" srcId="{06038257-6BA0-476C-BB4A-249495A845A7}" destId="{A4D04C40-6B48-4CAC-BD81-7E3137BF2A14}" srcOrd="0" destOrd="0" presId="urn:microsoft.com/office/officeart/2005/8/layout/hierarchy3"/>
    <dgm:cxn modelId="{BA3652A3-509F-4676-9268-E1EC001D457C}" type="presOf" srcId="{F53C3AC3-8A5E-4B09-8A79-61E8EA5C7D0E}" destId="{235BC1D1-427A-4BEC-BE46-C1DA4CBE00A7}" srcOrd="0" destOrd="0" presId="urn:microsoft.com/office/officeart/2005/8/layout/hierarchy3"/>
    <dgm:cxn modelId="{CAE3FDF9-FE1C-4C1C-8A86-104B87FE52A6}" srcId="{F53C3AC3-8A5E-4B09-8A79-61E8EA5C7D0E}" destId="{06038257-6BA0-476C-BB4A-249495A845A7}" srcOrd="0" destOrd="0" parTransId="{A98FCF61-2B02-49A8-9E72-FDAEB8368880}" sibTransId="{A7EA9C9C-DCF5-479A-B6C2-CBC654DA546A}"/>
    <dgm:cxn modelId="{6A12AA5E-E92E-411E-9144-59EB82D0154B}" type="presParOf" srcId="{235BC1D1-427A-4BEC-BE46-C1DA4CBE00A7}" destId="{9174E12E-A252-46D4-A997-3D1C8200680B}" srcOrd="0" destOrd="0" presId="urn:microsoft.com/office/officeart/2005/8/layout/hierarchy3"/>
    <dgm:cxn modelId="{23D91279-A8E2-4AD1-AF14-3D7BA3596F2E}" type="presParOf" srcId="{9174E12E-A252-46D4-A997-3D1C8200680B}" destId="{ADEF43D0-5FB6-47CB-85CD-CCD3B296F643}" srcOrd="0" destOrd="0" presId="urn:microsoft.com/office/officeart/2005/8/layout/hierarchy3"/>
    <dgm:cxn modelId="{72BE2C1E-4347-4700-8B0A-C2547F37EBEF}" type="presParOf" srcId="{ADEF43D0-5FB6-47CB-85CD-CCD3B296F643}" destId="{A4D04C40-6B48-4CAC-BD81-7E3137BF2A14}" srcOrd="0" destOrd="0" presId="urn:microsoft.com/office/officeart/2005/8/layout/hierarchy3"/>
    <dgm:cxn modelId="{828FA38B-C228-4000-9B50-981C649B03A8}" type="presParOf" srcId="{ADEF43D0-5FB6-47CB-85CD-CCD3B296F643}" destId="{7F3AD550-AAFB-4C25-81AB-D366017D37A8}" srcOrd="1" destOrd="0" presId="urn:microsoft.com/office/officeart/2005/8/layout/hierarchy3"/>
    <dgm:cxn modelId="{C504D5BF-A879-4CE8-A7E6-199228C50E6F}" type="presParOf" srcId="{9174E12E-A252-46D4-A997-3D1C8200680B}" destId="{31F18B68-6174-48CD-8D6A-3AC7292AED64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300FF8D-EE30-4CA1-B2F6-571D90E6E962}" type="doc">
      <dgm:prSet loTypeId="urn:microsoft.com/office/officeart/2005/8/layout/bProcess3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1EBD47A-8344-4930-8362-12C89B3F76F2}">
      <dgm:prSet custT="1"/>
      <dgm:spPr/>
      <dgm:t>
        <a:bodyPr/>
        <a:lstStyle/>
        <a:p>
          <a:pPr rtl="0"/>
          <a:r>
            <a:rPr lang="en-US" sz="1800" dirty="0" err="1" smtClean="0">
              <a:solidFill>
                <a:schemeClr val="tx1"/>
              </a:solidFill>
            </a:rPr>
            <a:t>Boshqariladigan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ob’ektni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ishlashini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nazorat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qilish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quyidagicha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amalga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oshiriladi</a:t>
          </a:r>
          <a:r>
            <a:rPr lang="en-US" sz="1800" dirty="0" smtClean="0">
              <a:solidFill>
                <a:schemeClr val="tx1"/>
              </a:solidFill>
            </a:rPr>
            <a:t>: </a:t>
          </a:r>
          <a:r>
            <a:rPr lang="en-US" sz="1800" dirty="0" err="1" smtClean="0">
              <a:solidFill>
                <a:schemeClr val="tx1"/>
              </a:solidFill>
            </a:rPr>
            <a:t>Avtomatlashtiriladigan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boshqaruvchi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mikrokontrollerli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qurilmani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ishga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tushirish</a:t>
          </a:r>
          <a:r>
            <a:rPr lang="en-US" sz="1800" dirty="0" smtClean="0">
              <a:solidFill>
                <a:schemeClr val="tx1"/>
              </a:solidFill>
            </a:rPr>
            <a:t>.  Controller </a:t>
          </a:r>
          <a:r>
            <a:rPr lang="en-US" sz="1800" dirty="0" err="1" smtClean="0">
              <a:solidFill>
                <a:schemeClr val="tx1"/>
              </a:solidFill>
            </a:rPr>
            <a:t>bazasida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tuzilgan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avtomatlashtirilgan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nazorat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qiluvchi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va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boshqaruvchi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qurilma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klaviatura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orqali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ishga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tushiriladi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va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kontroller</a:t>
          </a:r>
          <a:r>
            <a:rPr lang="en-US" sz="1800" dirty="0" smtClean="0">
              <a:solidFill>
                <a:schemeClr val="tx1"/>
              </a:solidFill>
            </a:rPr>
            <a:t> PPZU (REPZU) </a:t>
          </a:r>
          <a:r>
            <a:rPr lang="en-US" sz="1800" dirty="0" err="1" smtClean="0">
              <a:solidFill>
                <a:schemeClr val="tx1"/>
              </a:solidFill>
            </a:rPr>
            <a:t>xotira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mikrosxemalariga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yozilgan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programma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asosida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boshqariladigan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ob’ektni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ishlashini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nazorat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qilishni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boshlaydi</a:t>
          </a:r>
          <a:r>
            <a:rPr lang="en-US" sz="1800" dirty="0" smtClean="0">
              <a:solidFill>
                <a:schemeClr val="tx1"/>
              </a:solidFill>
            </a:rPr>
            <a:t>.</a:t>
          </a:r>
          <a:endParaRPr lang="ru-RU" sz="1800" dirty="0">
            <a:solidFill>
              <a:schemeClr val="tx1"/>
            </a:solidFill>
          </a:endParaRPr>
        </a:p>
      </dgm:t>
    </dgm:pt>
    <dgm:pt modelId="{D65777C8-A1E4-4448-83FE-A23761F37919}" type="parTrans" cxnId="{8EAE621F-EBF9-46B6-94F4-156A356D7F29}">
      <dgm:prSet/>
      <dgm:spPr/>
      <dgm:t>
        <a:bodyPr/>
        <a:lstStyle/>
        <a:p>
          <a:endParaRPr lang="ru-RU"/>
        </a:p>
      </dgm:t>
    </dgm:pt>
    <dgm:pt modelId="{042F40D0-151A-4CC3-8FE2-6DDEF1AD192B}" type="sibTrans" cxnId="{8EAE621F-EBF9-46B6-94F4-156A356D7F29}">
      <dgm:prSet/>
      <dgm:spPr/>
      <dgm:t>
        <a:bodyPr/>
        <a:lstStyle/>
        <a:p>
          <a:endParaRPr lang="ru-RU"/>
        </a:p>
      </dgm:t>
    </dgm:pt>
    <dgm:pt modelId="{208F5DB8-6DE9-4525-AB17-426FC35A029D}">
      <dgm:prSet custT="1"/>
      <dgm:spPr/>
      <dgm:t>
        <a:bodyPr/>
        <a:lstStyle/>
        <a:p>
          <a:pPr rtl="0"/>
          <a:r>
            <a:rPr lang="en-US" sz="2000" dirty="0" err="1" smtClean="0">
              <a:solidFill>
                <a:schemeClr val="tx1"/>
              </a:solidFill>
            </a:rPr>
            <a:t>Boshqariluvchi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ob’ektning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ishchi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organlarining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holatlari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yoki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boshqa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analogli</a:t>
          </a:r>
          <a:r>
            <a:rPr lang="en-US" sz="2000" dirty="0" smtClean="0">
              <a:solidFill>
                <a:schemeClr val="tx1"/>
              </a:solidFill>
            </a:rPr>
            <a:t>. </a:t>
          </a:r>
          <a:r>
            <a:rPr lang="en-US" sz="2000" dirty="0" err="1" smtClean="0">
              <a:solidFill>
                <a:schemeClr val="tx1"/>
              </a:solidFill>
            </a:rPr>
            <a:t>raqamli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xabarlar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ob’ektning</a:t>
          </a:r>
          <a:r>
            <a:rPr lang="en-US" sz="2000" dirty="0" smtClean="0">
              <a:solidFill>
                <a:schemeClr val="tx1"/>
              </a:solidFill>
            </a:rPr>
            <a:t> 1, 2…n </a:t>
          </a:r>
          <a:r>
            <a:rPr lang="en-US" sz="2000" dirty="0" err="1" smtClean="0">
              <a:solidFill>
                <a:schemeClr val="tx1"/>
              </a:solidFill>
            </a:rPr>
            <a:t>chiqishlaridari</a:t>
          </a:r>
          <a:r>
            <a:rPr lang="en-US" sz="2000" dirty="0" smtClean="0">
              <a:solidFill>
                <a:schemeClr val="tx1"/>
              </a:solidFill>
            </a:rPr>
            <a:t> B1, B2,..., </a:t>
          </a:r>
          <a:r>
            <a:rPr lang="en-US" sz="2000" dirty="0" err="1" smtClean="0">
              <a:solidFill>
                <a:schemeClr val="tx1"/>
              </a:solidFill>
            </a:rPr>
            <a:t>Bm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bloklarining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kirishlariga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beriladi</a:t>
          </a:r>
          <a:r>
            <a:rPr lang="en-US" sz="2000" dirty="0" smtClean="0">
              <a:solidFill>
                <a:schemeClr val="tx1"/>
              </a:solidFill>
            </a:rPr>
            <a:t>. </a:t>
          </a:r>
          <a:r>
            <a:rPr lang="en-US" sz="2000" dirty="0" err="1" smtClean="0">
              <a:solidFill>
                <a:schemeClr val="tx1"/>
              </a:solidFill>
            </a:rPr>
            <a:t>Agarda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nazorat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qilinayotgan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parametrlar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uzluksiz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bo`lsa</a:t>
          </a:r>
          <a:r>
            <a:rPr lang="en-US" sz="2000" dirty="0" smtClean="0">
              <a:solidFill>
                <a:schemeClr val="tx1"/>
              </a:solidFill>
            </a:rPr>
            <a:t>, </a:t>
          </a:r>
          <a:r>
            <a:rPr lang="en-US" sz="2000" dirty="0" err="1" smtClean="0">
              <a:solidFill>
                <a:schemeClr val="tx1"/>
              </a:solidFill>
            </a:rPr>
            <a:t>ular</a:t>
          </a:r>
          <a:r>
            <a:rPr lang="en-US" sz="2000" dirty="0" smtClean="0">
              <a:solidFill>
                <a:schemeClr val="tx1"/>
              </a:solidFill>
            </a:rPr>
            <a:t> B1, B2,..., Bi </a:t>
          </a:r>
          <a:r>
            <a:rPr lang="en-US" sz="2000" dirty="0" err="1" smtClean="0">
              <a:solidFill>
                <a:schemeClr val="tx1"/>
              </a:solidFill>
            </a:rPr>
            <a:t>bloklar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orqali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analogli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multipleksorni</a:t>
          </a:r>
          <a:r>
            <a:rPr lang="en-US" sz="2000" dirty="0" smtClean="0">
              <a:solidFill>
                <a:schemeClr val="tx1"/>
              </a:solidFill>
            </a:rPr>
            <a:t> (AM) </a:t>
          </a:r>
          <a:r>
            <a:rPr lang="en-US" sz="2000" dirty="0" err="1" smtClean="0">
              <a:solidFill>
                <a:schemeClr val="tx1"/>
              </a:solidFill>
            </a:rPr>
            <a:t>ko`rsatilgan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kirishlariga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beriladi</a:t>
          </a:r>
          <a:r>
            <a:rPr lang="en-US" sz="2000" dirty="0" smtClean="0">
              <a:solidFill>
                <a:schemeClr val="tx1"/>
              </a:solidFill>
            </a:rPr>
            <a:t>.</a:t>
          </a:r>
          <a:endParaRPr lang="ru-RU" sz="2000" dirty="0">
            <a:solidFill>
              <a:schemeClr val="tx1"/>
            </a:solidFill>
          </a:endParaRPr>
        </a:p>
      </dgm:t>
    </dgm:pt>
    <dgm:pt modelId="{CB629DA4-3AE6-4590-8B19-D7C5235289A2}" type="parTrans" cxnId="{EE655578-EAF3-40C1-8FF2-BD4EACCEFD95}">
      <dgm:prSet/>
      <dgm:spPr/>
      <dgm:t>
        <a:bodyPr/>
        <a:lstStyle/>
        <a:p>
          <a:endParaRPr lang="ru-RU"/>
        </a:p>
      </dgm:t>
    </dgm:pt>
    <dgm:pt modelId="{2EAAE006-F85A-41FD-9D49-AEA112E3B4BD}" type="sibTrans" cxnId="{EE655578-EAF3-40C1-8FF2-BD4EACCEFD95}">
      <dgm:prSet/>
      <dgm:spPr/>
      <dgm:t>
        <a:bodyPr/>
        <a:lstStyle/>
        <a:p>
          <a:endParaRPr lang="ru-RU"/>
        </a:p>
      </dgm:t>
    </dgm:pt>
    <dgm:pt modelId="{1E5C868E-C8B0-49AE-BE70-51B3D6AF3116}">
      <dgm:prSet custT="1"/>
      <dgm:spPr/>
      <dgm:t>
        <a:bodyPr/>
        <a:lstStyle/>
        <a:p>
          <a:pPr rtl="0"/>
          <a:r>
            <a:rPr lang="en-US" sz="1800" dirty="0" err="1" smtClean="0">
              <a:solidFill>
                <a:schemeClr val="tx1"/>
              </a:solidFill>
            </a:rPr>
            <a:t>Analogli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multipleksorni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kirishiga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berilayotgan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uzluksiz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xabarlarni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boshqaruvchi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kirishiga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borilayotgan</a:t>
          </a:r>
          <a:r>
            <a:rPr lang="en-US" sz="1800" dirty="0" smtClean="0">
              <a:solidFill>
                <a:schemeClr val="tx1"/>
              </a:solidFill>
            </a:rPr>
            <a:t> (</a:t>
          </a:r>
          <a:r>
            <a:rPr lang="en-US" sz="1800" dirty="0" err="1" smtClean="0">
              <a:solidFill>
                <a:schemeClr val="tx1"/>
              </a:solidFill>
            </a:rPr>
            <a:t>boshqariladigan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programma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asosida</a:t>
          </a:r>
          <a:r>
            <a:rPr lang="en-US" sz="1800" dirty="0" smtClean="0">
              <a:solidFill>
                <a:schemeClr val="tx1"/>
              </a:solidFill>
            </a:rPr>
            <a:t>) </a:t>
          </a:r>
          <a:r>
            <a:rPr lang="en-US" sz="1800" dirty="0" err="1" smtClean="0">
              <a:solidFill>
                <a:schemeClr val="tx1"/>
              </a:solidFill>
            </a:rPr>
            <a:t>boshqaruvchi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kod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orqal</a:t>
          </a:r>
          <a:r>
            <a:rPr lang="en-US" sz="1800" dirty="0" smtClean="0">
              <a:solidFill>
                <a:schemeClr val="tx1"/>
              </a:solidFill>
            </a:rPr>
            <a:t>: </a:t>
          </a:r>
          <a:r>
            <a:rPr lang="en-US" sz="1800" dirty="0" err="1" smtClean="0">
              <a:solidFill>
                <a:schemeClr val="tx1"/>
              </a:solidFill>
            </a:rPr>
            <a:t>chiqishiga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o`tkazadi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va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bu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anologli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signalni</a:t>
          </a:r>
          <a:r>
            <a:rPr lang="en-US" sz="1800" dirty="0" smtClean="0">
              <a:solidFill>
                <a:schemeClr val="tx1"/>
              </a:solidFill>
            </a:rPr>
            <a:t> ATSP </a:t>
          </a:r>
          <a:r>
            <a:rPr lang="en-US" sz="1800" dirty="0" err="1" smtClean="0">
              <a:solidFill>
                <a:schemeClr val="tx1"/>
              </a:solidFill>
            </a:rPr>
            <a:t>ning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kirishiga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uzatadi</a:t>
          </a:r>
          <a:r>
            <a:rPr lang="en-US" sz="1800" dirty="0" smtClean="0">
              <a:solidFill>
                <a:schemeClr val="tx1"/>
              </a:solidFill>
            </a:rPr>
            <a:t>. ATSP </a:t>
          </a:r>
          <a:r>
            <a:rPr lang="en-US" sz="1800" dirty="0" err="1" smtClean="0">
              <a:solidFill>
                <a:schemeClr val="tx1"/>
              </a:solidFill>
            </a:rPr>
            <a:t>bu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xabarni</a:t>
          </a:r>
          <a:r>
            <a:rPr lang="en-US" sz="1800" dirty="0" smtClean="0">
              <a:solidFill>
                <a:schemeClr val="tx1"/>
              </a:solidFill>
            </a:rPr>
            <a:t> parallel </a:t>
          </a:r>
          <a:r>
            <a:rPr lang="en-US" sz="1800" dirty="0" err="1" smtClean="0">
              <a:solidFill>
                <a:schemeClr val="tx1"/>
              </a:solidFill>
            </a:rPr>
            <a:t>bo`lgan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ikkilik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kodiga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o`zgartirib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kontrollerni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kiritish</a:t>
          </a:r>
          <a:r>
            <a:rPr lang="en-US" sz="1800" dirty="0" smtClean="0">
              <a:solidFill>
                <a:schemeClr val="tx1"/>
              </a:solidFill>
            </a:rPr>
            <a:t>/</a:t>
          </a:r>
          <a:r>
            <a:rPr lang="en-US" sz="1800" dirty="0" err="1" smtClean="0">
              <a:solidFill>
                <a:schemeClr val="tx1"/>
              </a:solidFill>
            </a:rPr>
            <a:t>chiqarish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portlarining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biriga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uzatadi</a:t>
          </a:r>
          <a:r>
            <a:rPr lang="en-US" sz="1800" dirty="0" smtClean="0">
              <a:solidFill>
                <a:schemeClr val="tx1"/>
              </a:solidFill>
            </a:rPr>
            <a:t>. </a:t>
          </a:r>
          <a:endParaRPr lang="ru-RU" sz="1800" dirty="0">
            <a:solidFill>
              <a:schemeClr val="tx1"/>
            </a:solidFill>
          </a:endParaRPr>
        </a:p>
      </dgm:t>
    </dgm:pt>
    <dgm:pt modelId="{34413DCB-2C8B-4826-BC4B-7C8EAC4EB75A}" type="parTrans" cxnId="{0058332A-FB4B-484F-B9FB-13A7E60624B2}">
      <dgm:prSet/>
      <dgm:spPr/>
      <dgm:t>
        <a:bodyPr/>
        <a:lstStyle/>
        <a:p>
          <a:endParaRPr lang="ru-RU"/>
        </a:p>
      </dgm:t>
    </dgm:pt>
    <dgm:pt modelId="{A4C0EAB7-ADF5-43F4-87A0-496867C1A5CC}" type="sibTrans" cxnId="{0058332A-FB4B-484F-B9FB-13A7E60624B2}">
      <dgm:prSet/>
      <dgm:spPr/>
      <dgm:t>
        <a:bodyPr/>
        <a:lstStyle/>
        <a:p>
          <a:endParaRPr lang="ru-RU"/>
        </a:p>
      </dgm:t>
    </dgm:pt>
    <dgm:pt modelId="{E3FF57EB-303E-41A7-9A80-CDFC59F864D2}">
      <dgm:prSet custT="1"/>
      <dgm:spPr/>
      <dgm:t>
        <a:bodyPr/>
        <a:lstStyle/>
        <a:p>
          <a:pPr rtl="0"/>
          <a:r>
            <a:rPr lang="en-US" sz="1800" dirty="0" err="1" smtClean="0">
              <a:solidFill>
                <a:schemeClr val="tx1"/>
              </a:solidFill>
            </a:rPr>
            <a:t>Agarda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boshqariluvchi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ob’ektning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chiqishlaridagi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signallar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raqamli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bo`lsa</a:t>
          </a:r>
          <a:r>
            <a:rPr lang="en-US" sz="1800" dirty="0" smtClean="0">
              <a:solidFill>
                <a:schemeClr val="tx1"/>
              </a:solidFill>
            </a:rPr>
            <a:t>, u </a:t>
          </a:r>
          <a:r>
            <a:rPr lang="en-US" sz="1800" dirty="0" err="1" smtClean="0">
              <a:solidFill>
                <a:schemeClr val="tx1"/>
              </a:solidFill>
            </a:rPr>
            <a:t>holda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bu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signallar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Bn</a:t>
          </a:r>
          <a:r>
            <a:rPr lang="en-US" sz="1800" dirty="0" smtClean="0">
              <a:solidFill>
                <a:schemeClr val="tx1"/>
              </a:solidFill>
            </a:rPr>
            <a:t>,..., </a:t>
          </a:r>
          <a:r>
            <a:rPr lang="en-US" sz="1800" dirty="0" err="1" smtClean="0">
              <a:solidFill>
                <a:schemeClr val="tx1"/>
              </a:solidFill>
            </a:rPr>
            <a:t>Bm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bloklarining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chiqishlaridan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to`g`ridan</a:t>
          </a:r>
          <a:r>
            <a:rPr lang="en-US" sz="1800" dirty="0" smtClean="0">
              <a:solidFill>
                <a:schemeClr val="tx1"/>
              </a:solidFill>
            </a:rPr>
            <a:t>/</a:t>
          </a:r>
          <a:r>
            <a:rPr lang="en-US" sz="1800" dirty="0" err="1" smtClean="0">
              <a:solidFill>
                <a:schemeClr val="tx1"/>
              </a:solidFill>
            </a:rPr>
            <a:t>to`g`ri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kontrollerning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kiritish</a:t>
          </a:r>
          <a:r>
            <a:rPr lang="en-US" sz="1800" dirty="0" smtClean="0">
              <a:solidFill>
                <a:schemeClr val="tx1"/>
              </a:solidFill>
            </a:rPr>
            <a:t>/</a:t>
          </a:r>
          <a:r>
            <a:rPr lang="en-US" sz="1800" dirty="0" err="1" smtClean="0">
              <a:solidFill>
                <a:schemeClr val="tx1"/>
              </a:solidFill>
            </a:rPr>
            <a:t>chiqarish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portlarining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bitli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kirishlariga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beriladi</a:t>
          </a:r>
          <a:r>
            <a:rPr lang="en-US" sz="1800" dirty="0" smtClean="0">
              <a:solidFill>
                <a:schemeClr val="tx1"/>
              </a:solidFill>
            </a:rPr>
            <a:t>. </a:t>
          </a:r>
          <a:r>
            <a:rPr lang="en-US" sz="1800" dirty="0" err="1" smtClean="0">
              <a:solidFill>
                <a:schemeClr val="tx1"/>
              </a:solidFill>
            </a:rPr>
            <a:t>Kontroller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kirishiga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uzatilayotgan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xabarlarni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navbat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bilan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programma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asosida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qabul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qiladi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va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qayta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ishlab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olingan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natijalarni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operativ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xotira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qurilmasiga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yozib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qo`yadi</a:t>
          </a:r>
          <a:r>
            <a:rPr lang="en-US" sz="1800" dirty="0" smtClean="0">
              <a:solidFill>
                <a:schemeClr val="tx1"/>
              </a:solidFill>
            </a:rPr>
            <a:t>, </a:t>
          </a:r>
          <a:r>
            <a:rPr lang="en-US" sz="1800" dirty="0" err="1" smtClean="0">
              <a:solidFill>
                <a:schemeClr val="tx1"/>
              </a:solidFill>
            </a:rPr>
            <a:t>kerak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bo`lsa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displeyga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chiqarib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beradi</a:t>
          </a:r>
          <a:r>
            <a:rPr lang="en-US" sz="1800" dirty="0" smtClean="0">
              <a:solidFill>
                <a:schemeClr val="tx1"/>
              </a:solidFill>
            </a:rPr>
            <a:t>.</a:t>
          </a:r>
          <a:endParaRPr lang="ru-RU" sz="1800" dirty="0">
            <a:solidFill>
              <a:schemeClr val="tx1"/>
            </a:solidFill>
          </a:endParaRPr>
        </a:p>
      </dgm:t>
    </dgm:pt>
    <dgm:pt modelId="{1F9ED2D4-292A-48D6-98F3-AF95F77BF0F3}" type="parTrans" cxnId="{B2E0FD8A-D44D-4913-A59C-88DD5AF7131D}">
      <dgm:prSet/>
      <dgm:spPr/>
      <dgm:t>
        <a:bodyPr/>
        <a:lstStyle/>
        <a:p>
          <a:endParaRPr lang="ru-RU"/>
        </a:p>
      </dgm:t>
    </dgm:pt>
    <dgm:pt modelId="{6DD9CE07-BB2E-4DC4-988E-5096B9A598CE}" type="sibTrans" cxnId="{B2E0FD8A-D44D-4913-A59C-88DD5AF7131D}">
      <dgm:prSet/>
      <dgm:spPr/>
      <dgm:t>
        <a:bodyPr/>
        <a:lstStyle/>
        <a:p>
          <a:endParaRPr lang="ru-RU"/>
        </a:p>
      </dgm:t>
    </dgm:pt>
    <dgm:pt modelId="{6516B40E-F5CD-4D6D-B111-43D3CDDCDB5A}" type="pres">
      <dgm:prSet presAssocID="{8300FF8D-EE30-4CA1-B2F6-571D90E6E96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D308C6-D106-4974-A786-301A2CEBD629}" type="pres">
      <dgm:prSet presAssocID="{21EBD47A-8344-4930-8362-12C89B3F76F2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44C646-6F2F-4A09-861F-B5E4846DAA32}" type="pres">
      <dgm:prSet presAssocID="{042F40D0-151A-4CC3-8FE2-6DDEF1AD192B}" presName="sibTrans" presStyleLbl="sibTrans1D1" presStyleIdx="0" presStyleCnt="3"/>
      <dgm:spPr/>
      <dgm:t>
        <a:bodyPr/>
        <a:lstStyle/>
        <a:p>
          <a:endParaRPr lang="ru-RU"/>
        </a:p>
      </dgm:t>
    </dgm:pt>
    <dgm:pt modelId="{DB340132-5C11-4F14-8131-87E202073085}" type="pres">
      <dgm:prSet presAssocID="{042F40D0-151A-4CC3-8FE2-6DDEF1AD192B}" presName="connectorText" presStyleLbl="sibTrans1D1" presStyleIdx="0" presStyleCnt="3"/>
      <dgm:spPr/>
      <dgm:t>
        <a:bodyPr/>
        <a:lstStyle/>
        <a:p>
          <a:endParaRPr lang="ru-RU"/>
        </a:p>
      </dgm:t>
    </dgm:pt>
    <dgm:pt modelId="{E0D9C5CB-4365-4A76-8C5B-4EA6FAA45EDD}" type="pres">
      <dgm:prSet presAssocID="{208F5DB8-6DE9-4525-AB17-426FC35A029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37654D-70AD-4D9F-9FE0-CB9EA2FB73C2}" type="pres">
      <dgm:prSet presAssocID="{2EAAE006-F85A-41FD-9D49-AEA112E3B4BD}" presName="sibTrans" presStyleLbl="sibTrans1D1" presStyleIdx="1" presStyleCnt="3"/>
      <dgm:spPr/>
      <dgm:t>
        <a:bodyPr/>
        <a:lstStyle/>
        <a:p>
          <a:endParaRPr lang="ru-RU"/>
        </a:p>
      </dgm:t>
    </dgm:pt>
    <dgm:pt modelId="{1395105E-9089-4B3A-B704-1F2C0C5706E2}" type="pres">
      <dgm:prSet presAssocID="{2EAAE006-F85A-41FD-9D49-AEA112E3B4BD}" presName="connectorText" presStyleLbl="sibTrans1D1" presStyleIdx="1" presStyleCnt="3"/>
      <dgm:spPr/>
      <dgm:t>
        <a:bodyPr/>
        <a:lstStyle/>
        <a:p>
          <a:endParaRPr lang="ru-RU"/>
        </a:p>
      </dgm:t>
    </dgm:pt>
    <dgm:pt modelId="{066443A9-7687-4BCC-9F35-0723F6E29545}" type="pres">
      <dgm:prSet presAssocID="{1E5C868E-C8B0-49AE-BE70-51B3D6AF3116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4915AE-ACA9-47D2-BDED-95CA18CCC39D}" type="pres">
      <dgm:prSet presAssocID="{A4C0EAB7-ADF5-43F4-87A0-496867C1A5CC}" presName="sibTrans" presStyleLbl="sibTrans1D1" presStyleIdx="2" presStyleCnt="3"/>
      <dgm:spPr/>
      <dgm:t>
        <a:bodyPr/>
        <a:lstStyle/>
        <a:p>
          <a:endParaRPr lang="ru-RU"/>
        </a:p>
      </dgm:t>
    </dgm:pt>
    <dgm:pt modelId="{195AE26A-E230-449F-9AC0-30E24484C03B}" type="pres">
      <dgm:prSet presAssocID="{A4C0EAB7-ADF5-43F4-87A0-496867C1A5CC}" presName="connectorText" presStyleLbl="sibTrans1D1" presStyleIdx="2" presStyleCnt="3"/>
      <dgm:spPr/>
      <dgm:t>
        <a:bodyPr/>
        <a:lstStyle/>
        <a:p>
          <a:endParaRPr lang="ru-RU"/>
        </a:p>
      </dgm:t>
    </dgm:pt>
    <dgm:pt modelId="{0F711722-F826-4E31-9046-927B4CE943FB}" type="pres">
      <dgm:prSet presAssocID="{E3FF57EB-303E-41A7-9A80-CDFC59F864D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AEB95E2-B63E-4E9A-A4DC-60E1504CC80B}" type="presOf" srcId="{208F5DB8-6DE9-4525-AB17-426FC35A029D}" destId="{E0D9C5CB-4365-4A76-8C5B-4EA6FAA45EDD}" srcOrd="0" destOrd="0" presId="urn:microsoft.com/office/officeart/2005/8/layout/bProcess3"/>
    <dgm:cxn modelId="{121C96C1-D273-46A3-BAA8-515C39F4E7F4}" type="presOf" srcId="{E3FF57EB-303E-41A7-9A80-CDFC59F864D2}" destId="{0F711722-F826-4E31-9046-927B4CE943FB}" srcOrd="0" destOrd="0" presId="urn:microsoft.com/office/officeart/2005/8/layout/bProcess3"/>
    <dgm:cxn modelId="{EDCE2DD8-9BD2-457A-9EF3-D7A06CA5004B}" type="presOf" srcId="{2EAAE006-F85A-41FD-9D49-AEA112E3B4BD}" destId="{1395105E-9089-4B3A-B704-1F2C0C5706E2}" srcOrd="1" destOrd="0" presId="urn:microsoft.com/office/officeart/2005/8/layout/bProcess3"/>
    <dgm:cxn modelId="{FB995198-956C-4BDC-A316-0FFC64402ECF}" type="presOf" srcId="{21EBD47A-8344-4930-8362-12C89B3F76F2}" destId="{3BD308C6-D106-4974-A786-301A2CEBD629}" srcOrd="0" destOrd="0" presId="urn:microsoft.com/office/officeart/2005/8/layout/bProcess3"/>
    <dgm:cxn modelId="{88410F48-E24F-41EB-B56F-33CCFA44EE6B}" type="presOf" srcId="{A4C0EAB7-ADF5-43F4-87A0-496867C1A5CC}" destId="{AB4915AE-ACA9-47D2-BDED-95CA18CCC39D}" srcOrd="0" destOrd="0" presId="urn:microsoft.com/office/officeart/2005/8/layout/bProcess3"/>
    <dgm:cxn modelId="{EE655578-EAF3-40C1-8FF2-BD4EACCEFD95}" srcId="{8300FF8D-EE30-4CA1-B2F6-571D90E6E962}" destId="{208F5DB8-6DE9-4525-AB17-426FC35A029D}" srcOrd="1" destOrd="0" parTransId="{CB629DA4-3AE6-4590-8B19-D7C5235289A2}" sibTransId="{2EAAE006-F85A-41FD-9D49-AEA112E3B4BD}"/>
    <dgm:cxn modelId="{1E8562C0-73F5-4505-A7DE-E62C67F07095}" type="presOf" srcId="{2EAAE006-F85A-41FD-9D49-AEA112E3B4BD}" destId="{4A37654D-70AD-4D9F-9FE0-CB9EA2FB73C2}" srcOrd="0" destOrd="0" presId="urn:microsoft.com/office/officeart/2005/8/layout/bProcess3"/>
    <dgm:cxn modelId="{785C80B0-51A6-4ABD-934C-2F68BEE74D56}" type="presOf" srcId="{8300FF8D-EE30-4CA1-B2F6-571D90E6E962}" destId="{6516B40E-F5CD-4D6D-B111-43D3CDDCDB5A}" srcOrd="0" destOrd="0" presId="urn:microsoft.com/office/officeart/2005/8/layout/bProcess3"/>
    <dgm:cxn modelId="{0058332A-FB4B-484F-B9FB-13A7E60624B2}" srcId="{8300FF8D-EE30-4CA1-B2F6-571D90E6E962}" destId="{1E5C868E-C8B0-49AE-BE70-51B3D6AF3116}" srcOrd="2" destOrd="0" parTransId="{34413DCB-2C8B-4826-BC4B-7C8EAC4EB75A}" sibTransId="{A4C0EAB7-ADF5-43F4-87A0-496867C1A5CC}"/>
    <dgm:cxn modelId="{B2E0FD8A-D44D-4913-A59C-88DD5AF7131D}" srcId="{8300FF8D-EE30-4CA1-B2F6-571D90E6E962}" destId="{E3FF57EB-303E-41A7-9A80-CDFC59F864D2}" srcOrd="3" destOrd="0" parTransId="{1F9ED2D4-292A-48D6-98F3-AF95F77BF0F3}" sibTransId="{6DD9CE07-BB2E-4DC4-988E-5096B9A598CE}"/>
    <dgm:cxn modelId="{ABE847DF-1865-4DDF-9588-3C01BECB9C57}" type="presOf" srcId="{1E5C868E-C8B0-49AE-BE70-51B3D6AF3116}" destId="{066443A9-7687-4BCC-9F35-0723F6E29545}" srcOrd="0" destOrd="0" presId="urn:microsoft.com/office/officeart/2005/8/layout/bProcess3"/>
    <dgm:cxn modelId="{8EAE621F-EBF9-46B6-94F4-156A356D7F29}" srcId="{8300FF8D-EE30-4CA1-B2F6-571D90E6E962}" destId="{21EBD47A-8344-4930-8362-12C89B3F76F2}" srcOrd="0" destOrd="0" parTransId="{D65777C8-A1E4-4448-83FE-A23761F37919}" sibTransId="{042F40D0-151A-4CC3-8FE2-6DDEF1AD192B}"/>
    <dgm:cxn modelId="{EAD327B7-C6BF-4FC4-93BE-A7866C90E985}" type="presOf" srcId="{042F40D0-151A-4CC3-8FE2-6DDEF1AD192B}" destId="{6244C646-6F2F-4A09-861F-B5E4846DAA32}" srcOrd="0" destOrd="0" presId="urn:microsoft.com/office/officeart/2005/8/layout/bProcess3"/>
    <dgm:cxn modelId="{88F1C97D-1CC5-466E-925D-A2ECA13DE966}" type="presOf" srcId="{042F40D0-151A-4CC3-8FE2-6DDEF1AD192B}" destId="{DB340132-5C11-4F14-8131-87E202073085}" srcOrd="1" destOrd="0" presId="urn:microsoft.com/office/officeart/2005/8/layout/bProcess3"/>
    <dgm:cxn modelId="{5C848930-3496-4331-9AAE-6A9FD7DEFADC}" type="presOf" srcId="{A4C0EAB7-ADF5-43F4-87A0-496867C1A5CC}" destId="{195AE26A-E230-449F-9AC0-30E24484C03B}" srcOrd="1" destOrd="0" presId="urn:microsoft.com/office/officeart/2005/8/layout/bProcess3"/>
    <dgm:cxn modelId="{B2225EA6-2C0D-46AA-8AD0-DC09763CA012}" type="presParOf" srcId="{6516B40E-F5CD-4D6D-B111-43D3CDDCDB5A}" destId="{3BD308C6-D106-4974-A786-301A2CEBD629}" srcOrd="0" destOrd="0" presId="urn:microsoft.com/office/officeart/2005/8/layout/bProcess3"/>
    <dgm:cxn modelId="{F0DA1DD2-E341-485D-BFCF-51D22E791E2E}" type="presParOf" srcId="{6516B40E-F5CD-4D6D-B111-43D3CDDCDB5A}" destId="{6244C646-6F2F-4A09-861F-B5E4846DAA32}" srcOrd="1" destOrd="0" presId="urn:microsoft.com/office/officeart/2005/8/layout/bProcess3"/>
    <dgm:cxn modelId="{BFEAC905-B278-4E0F-A88F-72FA3C97F520}" type="presParOf" srcId="{6244C646-6F2F-4A09-861F-B5E4846DAA32}" destId="{DB340132-5C11-4F14-8131-87E202073085}" srcOrd="0" destOrd="0" presId="urn:microsoft.com/office/officeart/2005/8/layout/bProcess3"/>
    <dgm:cxn modelId="{E1016FAA-290C-473A-94E9-FDB02EFBF3B2}" type="presParOf" srcId="{6516B40E-F5CD-4D6D-B111-43D3CDDCDB5A}" destId="{E0D9C5CB-4365-4A76-8C5B-4EA6FAA45EDD}" srcOrd="2" destOrd="0" presId="urn:microsoft.com/office/officeart/2005/8/layout/bProcess3"/>
    <dgm:cxn modelId="{4D052BA1-648B-4F79-9F42-5B207AF2B58F}" type="presParOf" srcId="{6516B40E-F5CD-4D6D-B111-43D3CDDCDB5A}" destId="{4A37654D-70AD-4D9F-9FE0-CB9EA2FB73C2}" srcOrd="3" destOrd="0" presId="urn:microsoft.com/office/officeart/2005/8/layout/bProcess3"/>
    <dgm:cxn modelId="{65E1D169-9055-4D62-9B89-510C6952D9D7}" type="presParOf" srcId="{4A37654D-70AD-4D9F-9FE0-CB9EA2FB73C2}" destId="{1395105E-9089-4B3A-B704-1F2C0C5706E2}" srcOrd="0" destOrd="0" presId="urn:microsoft.com/office/officeart/2005/8/layout/bProcess3"/>
    <dgm:cxn modelId="{02E79D30-915C-404F-A1E9-0CEE82CBE87E}" type="presParOf" srcId="{6516B40E-F5CD-4D6D-B111-43D3CDDCDB5A}" destId="{066443A9-7687-4BCC-9F35-0723F6E29545}" srcOrd="4" destOrd="0" presId="urn:microsoft.com/office/officeart/2005/8/layout/bProcess3"/>
    <dgm:cxn modelId="{DE51D17B-E4D4-4690-B327-052D31707AD6}" type="presParOf" srcId="{6516B40E-F5CD-4D6D-B111-43D3CDDCDB5A}" destId="{AB4915AE-ACA9-47D2-BDED-95CA18CCC39D}" srcOrd="5" destOrd="0" presId="urn:microsoft.com/office/officeart/2005/8/layout/bProcess3"/>
    <dgm:cxn modelId="{64637E6D-CBFB-4DB2-A15E-3DA44841E42D}" type="presParOf" srcId="{AB4915AE-ACA9-47D2-BDED-95CA18CCC39D}" destId="{195AE26A-E230-449F-9AC0-30E24484C03B}" srcOrd="0" destOrd="0" presId="urn:microsoft.com/office/officeart/2005/8/layout/bProcess3"/>
    <dgm:cxn modelId="{0A0DBE8A-5718-41FE-A518-C2B3E2523BD8}" type="presParOf" srcId="{6516B40E-F5CD-4D6D-B111-43D3CDDCDB5A}" destId="{0F711722-F826-4E31-9046-927B4CE943FB}" srcOrd="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B176F8F-B0EF-424E-8C5C-D2CDF88D57E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7CEAFE-8BB2-46DF-B861-C0ED6744ACE4}">
      <dgm:prSet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 rtl="0"/>
          <a:r>
            <a:rPr lang="en-US" dirty="0" err="1" smtClean="0">
              <a:solidFill>
                <a:schemeClr val="tx1"/>
              </a:solidFill>
            </a:rPr>
            <a:t>Boshqariluvchi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ob’ektning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ishlashini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boshqarish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uchun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ya’ni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manipulyatorni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qo`llarini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chapga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o`ngga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surish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predmetni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olish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qo`yish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kabi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ishlarni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bajarish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uchun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datchiklardan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olayotgan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xabarlarga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asosan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kontrollerni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ikkinchi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kiritish</a:t>
          </a:r>
          <a:r>
            <a:rPr lang="en-US" dirty="0" smtClean="0">
              <a:solidFill>
                <a:schemeClr val="tx1"/>
              </a:solidFill>
            </a:rPr>
            <a:t>/</a:t>
          </a:r>
          <a:r>
            <a:rPr lang="en-US" dirty="0" err="1" smtClean="0">
              <a:solidFill>
                <a:schemeClr val="tx1"/>
              </a:solidFill>
            </a:rPr>
            <a:t>chiqarish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porti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orqali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manipulyatorni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qo`llarini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boshqaruvchi</a:t>
          </a:r>
          <a:r>
            <a:rPr lang="en-US" dirty="0" smtClean="0">
              <a:solidFill>
                <a:schemeClr val="tx1"/>
              </a:solidFill>
            </a:rPr>
            <a:t> (</a:t>
          </a:r>
          <a:r>
            <a:rPr lang="en-US" dirty="0" err="1" smtClean="0">
              <a:solidFill>
                <a:schemeClr val="tx1"/>
              </a:solidFill>
            </a:rPr>
            <a:t>ijro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etuvchi</a:t>
          </a:r>
          <a:r>
            <a:rPr lang="en-US" dirty="0" smtClean="0">
              <a:solidFill>
                <a:schemeClr val="tx1"/>
              </a:solidFill>
            </a:rPr>
            <a:t>) </a:t>
          </a:r>
          <a:r>
            <a:rPr lang="en-US" dirty="0" err="1" smtClean="0">
              <a:solidFill>
                <a:schemeClr val="tx1"/>
              </a:solidFill>
            </a:rPr>
            <a:t>mexanizmni</a:t>
          </a:r>
          <a:r>
            <a:rPr lang="en-US" dirty="0" smtClean="0">
              <a:solidFill>
                <a:schemeClr val="tx1"/>
              </a:solidFill>
            </a:rPr>
            <a:t> (</a:t>
          </a:r>
          <a:r>
            <a:rPr lang="en-US" dirty="0" err="1" smtClean="0">
              <a:solidFill>
                <a:schemeClr val="tx1"/>
              </a:solidFill>
            </a:rPr>
            <a:t>dvigatelni</a:t>
          </a:r>
          <a:r>
            <a:rPr lang="en-US" dirty="0" smtClean="0">
              <a:solidFill>
                <a:schemeClr val="tx1"/>
              </a:solidFill>
            </a:rPr>
            <a:t>) </a:t>
          </a:r>
          <a:r>
            <a:rPr lang="en-US" dirty="0" err="1" smtClean="0">
              <a:solidFill>
                <a:schemeClr val="tx1"/>
              </a:solidFill>
            </a:rPr>
            <a:t>boshqarish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uchun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boshqaruvchi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signallar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ishlab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chiqaradi</a:t>
          </a:r>
          <a:r>
            <a:rPr lang="en-US" dirty="0" smtClean="0">
              <a:solidFill>
                <a:schemeClr val="tx1"/>
              </a:solidFill>
            </a:rPr>
            <a:t>. Bu </a:t>
          </a:r>
          <a:r>
            <a:rPr lang="en-US" dirty="0" err="1" smtClean="0">
              <a:solidFill>
                <a:schemeClr val="tx1"/>
              </a:solidFill>
            </a:rPr>
            <a:t>boshqaruvchi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signallar</a:t>
          </a:r>
          <a:r>
            <a:rPr lang="en-US" dirty="0" smtClean="0">
              <a:solidFill>
                <a:schemeClr val="tx1"/>
              </a:solidFill>
            </a:rPr>
            <a:t> EK1, EK2,…EK8 </a:t>
          </a:r>
          <a:r>
            <a:rPr lang="en-US" dirty="0" err="1" smtClean="0">
              <a:solidFill>
                <a:schemeClr val="tx1"/>
              </a:solidFill>
            </a:rPr>
            <a:t>elektron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kalitlari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orqali</a:t>
          </a:r>
          <a:r>
            <a:rPr lang="en-US" dirty="0" smtClean="0">
              <a:solidFill>
                <a:schemeClr val="tx1"/>
              </a:solidFill>
            </a:rPr>
            <a:t> BB1,	</a:t>
          </a:r>
          <a:endParaRPr lang="ru-RU" dirty="0">
            <a:solidFill>
              <a:schemeClr val="tx1"/>
            </a:solidFill>
          </a:endParaRPr>
        </a:p>
      </dgm:t>
    </dgm:pt>
    <dgm:pt modelId="{A6F4F85D-38F3-4708-ABB0-B955BE2D797A}" type="parTrans" cxnId="{C582925F-BCE8-46C4-8F05-66625F5C8E04}">
      <dgm:prSet/>
      <dgm:spPr/>
      <dgm:t>
        <a:bodyPr/>
        <a:lstStyle/>
        <a:p>
          <a:endParaRPr lang="ru-RU"/>
        </a:p>
      </dgm:t>
    </dgm:pt>
    <dgm:pt modelId="{A52814BC-0FDD-409F-A3F4-FF4BF6668641}" type="sibTrans" cxnId="{C582925F-BCE8-46C4-8F05-66625F5C8E04}">
      <dgm:prSet/>
      <dgm:spPr/>
      <dgm:t>
        <a:bodyPr/>
        <a:lstStyle/>
        <a:p>
          <a:endParaRPr lang="ru-RU"/>
        </a:p>
      </dgm:t>
    </dgm:pt>
    <dgm:pt modelId="{C761B0D2-46C5-434F-9B32-E303CB8476EE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err="1" smtClean="0">
              <a:solidFill>
                <a:schemeClr val="tx1"/>
              </a:solidFill>
            </a:rPr>
            <a:t>BBn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boshqaruvchi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blokka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beriladi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ularning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chiqishlaridan</a:t>
          </a:r>
          <a:r>
            <a:rPr lang="en-US" dirty="0" smtClean="0">
              <a:solidFill>
                <a:schemeClr val="tx1"/>
              </a:solidFill>
            </a:rPr>
            <a:t> BMI, BM2, ..., BMm8 </a:t>
          </a:r>
          <a:r>
            <a:rPr lang="en-US" dirty="0" err="1" smtClean="0">
              <a:solidFill>
                <a:schemeClr val="tx1"/>
              </a:solidFill>
            </a:rPr>
            <a:t>boshqaruvchi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mexanizmlarni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ishga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tushiradi</a:t>
          </a:r>
          <a:r>
            <a:rPr lang="en-US" dirty="0" smtClean="0">
              <a:solidFill>
                <a:schemeClr val="tx1"/>
              </a:solidFill>
            </a:rPr>
            <a:t>. Operator, </a:t>
          </a:r>
          <a:r>
            <a:rPr lang="en-US" dirty="0" err="1" smtClean="0">
              <a:solidFill>
                <a:schemeClr val="tx1"/>
              </a:solidFill>
            </a:rPr>
            <a:t>klaviatura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bloki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orqali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kontrollerni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ishga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tushirish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to`xtatish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ishlash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rejimlarini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tanlash</a:t>
          </a:r>
          <a:r>
            <a:rPr lang="en-US" dirty="0" smtClean="0">
              <a:solidFill>
                <a:schemeClr val="tx1"/>
              </a:solidFill>
            </a:rPr>
            <a:t> (</a:t>
          </a:r>
          <a:r>
            <a:rPr lang="en-US" dirty="0" err="1" smtClean="0">
              <a:solidFill>
                <a:schemeClr val="tx1"/>
              </a:solidFill>
            </a:rPr>
            <a:t>o`rnatish</a:t>
          </a:r>
          <a:r>
            <a:rPr lang="en-US" dirty="0" smtClean="0">
              <a:solidFill>
                <a:schemeClr val="tx1"/>
              </a:solidFill>
            </a:rPr>
            <a:t>), </a:t>
          </a:r>
          <a:r>
            <a:rPr lang="en-US" dirty="0" err="1" smtClean="0">
              <a:solidFill>
                <a:schemeClr val="tx1"/>
              </a:solidFill>
            </a:rPr>
            <a:t>programmani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bajarishlishini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displey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orqali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nazorat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qilish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shu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kabi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ishlarni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bajarishi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mumkin</a:t>
          </a:r>
          <a:r>
            <a:rPr lang="en-US" dirty="0" smtClean="0">
              <a:solidFill>
                <a:schemeClr val="tx1"/>
              </a:solidFill>
            </a:rPr>
            <a:t>.</a:t>
          </a:r>
          <a:endParaRPr lang="ru-RU" dirty="0">
            <a:solidFill>
              <a:schemeClr val="tx1"/>
            </a:solidFill>
          </a:endParaRPr>
        </a:p>
      </dgm:t>
    </dgm:pt>
    <dgm:pt modelId="{00E94B4D-61FC-4E69-A236-0B0E78512612}" type="parTrans" cxnId="{F322611F-DCF5-4943-AFFE-7B6127A7BD06}">
      <dgm:prSet/>
      <dgm:spPr/>
      <dgm:t>
        <a:bodyPr/>
        <a:lstStyle/>
        <a:p>
          <a:endParaRPr lang="ru-RU"/>
        </a:p>
      </dgm:t>
    </dgm:pt>
    <dgm:pt modelId="{58E19102-F676-4660-BD91-4BA985430621}" type="sibTrans" cxnId="{F322611F-DCF5-4943-AFFE-7B6127A7BD06}">
      <dgm:prSet/>
      <dgm:spPr/>
      <dgm:t>
        <a:bodyPr/>
        <a:lstStyle/>
        <a:p>
          <a:endParaRPr lang="ru-RU"/>
        </a:p>
      </dgm:t>
    </dgm:pt>
    <dgm:pt modelId="{CF11DA3D-8F57-4521-908F-CF349FCA70EA}">
      <dgm:prSet/>
      <dgm:spPr/>
      <dgm:t>
        <a:bodyPr/>
        <a:lstStyle/>
        <a:p>
          <a:pPr rtl="0"/>
          <a:endParaRPr lang="ru-RU"/>
        </a:p>
      </dgm:t>
    </dgm:pt>
    <dgm:pt modelId="{CB16DCDC-C9C5-4872-82A3-FF78B85A6759}" type="parTrans" cxnId="{8C4614A9-88FC-4124-96DD-A01D87A580B3}">
      <dgm:prSet/>
      <dgm:spPr/>
      <dgm:t>
        <a:bodyPr/>
        <a:lstStyle/>
        <a:p>
          <a:endParaRPr lang="ru-RU"/>
        </a:p>
      </dgm:t>
    </dgm:pt>
    <dgm:pt modelId="{2B3E5FA7-B7D7-41A6-BA1C-5323DAF0D950}" type="sibTrans" cxnId="{8C4614A9-88FC-4124-96DD-A01D87A580B3}">
      <dgm:prSet/>
      <dgm:spPr/>
      <dgm:t>
        <a:bodyPr/>
        <a:lstStyle/>
        <a:p>
          <a:endParaRPr lang="ru-RU"/>
        </a:p>
      </dgm:t>
    </dgm:pt>
    <dgm:pt modelId="{FC8CF3C0-8B87-43A5-BA09-E62C7966611E}" type="pres">
      <dgm:prSet presAssocID="{DB176F8F-B0EF-424E-8C5C-D2CDF88D57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106C3D-ADEB-41AD-9A2E-039F024D54D9}" type="pres">
      <dgm:prSet presAssocID="{867CEAFE-8BB2-46DF-B861-C0ED6744ACE4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719307-A755-466A-AB86-EA37E71F52C4}" type="pres">
      <dgm:prSet presAssocID="{A52814BC-0FDD-409F-A3F4-FF4BF6668641}" presName="spacer" presStyleCnt="0"/>
      <dgm:spPr/>
    </dgm:pt>
    <dgm:pt modelId="{55D043C6-D608-45E9-98DF-8BB713EA3A67}" type="pres">
      <dgm:prSet presAssocID="{C761B0D2-46C5-434F-9B32-E303CB8476E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FA0336-F2C9-4885-BBB1-707F8A699216}" type="pres">
      <dgm:prSet presAssocID="{C761B0D2-46C5-434F-9B32-E303CB8476EE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BF110D-94B1-4424-9AC0-CBE60B796B16}" type="presOf" srcId="{CF11DA3D-8F57-4521-908F-CF349FCA70EA}" destId="{81FA0336-F2C9-4885-BBB1-707F8A699216}" srcOrd="0" destOrd="0" presId="urn:microsoft.com/office/officeart/2005/8/layout/vList2"/>
    <dgm:cxn modelId="{C582925F-BCE8-46C4-8F05-66625F5C8E04}" srcId="{DB176F8F-B0EF-424E-8C5C-D2CDF88D57EC}" destId="{867CEAFE-8BB2-46DF-B861-C0ED6744ACE4}" srcOrd="0" destOrd="0" parTransId="{A6F4F85D-38F3-4708-ABB0-B955BE2D797A}" sibTransId="{A52814BC-0FDD-409F-A3F4-FF4BF6668641}"/>
    <dgm:cxn modelId="{30450F6A-6D3F-4E66-ACDB-975D32928B19}" type="presOf" srcId="{C761B0D2-46C5-434F-9B32-E303CB8476EE}" destId="{55D043C6-D608-45E9-98DF-8BB713EA3A67}" srcOrd="0" destOrd="0" presId="urn:microsoft.com/office/officeart/2005/8/layout/vList2"/>
    <dgm:cxn modelId="{F322611F-DCF5-4943-AFFE-7B6127A7BD06}" srcId="{DB176F8F-B0EF-424E-8C5C-D2CDF88D57EC}" destId="{C761B0D2-46C5-434F-9B32-E303CB8476EE}" srcOrd="1" destOrd="0" parTransId="{00E94B4D-61FC-4E69-A236-0B0E78512612}" sibTransId="{58E19102-F676-4660-BD91-4BA985430621}"/>
    <dgm:cxn modelId="{8C4614A9-88FC-4124-96DD-A01D87A580B3}" srcId="{C761B0D2-46C5-434F-9B32-E303CB8476EE}" destId="{CF11DA3D-8F57-4521-908F-CF349FCA70EA}" srcOrd="0" destOrd="0" parTransId="{CB16DCDC-C9C5-4872-82A3-FF78B85A6759}" sibTransId="{2B3E5FA7-B7D7-41A6-BA1C-5323DAF0D950}"/>
    <dgm:cxn modelId="{0D3E0C72-8C4A-4FD0-AF1B-6A627041AB60}" type="presOf" srcId="{867CEAFE-8BB2-46DF-B861-C0ED6744ACE4}" destId="{EE106C3D-ADEB-41AD-9A2E-039F024D54D9}" srcOrd="0" destOrd="0" presId="urn:microsoft.com/office/officeart/2005/8/layout/vList2"/>
    <dgm:cxn modelId="{3051EC9A-C7EE-4032-A16D-D430D62E129F}" type="presOf" srcId="{DB176F8F-B0EF-424E-8C5C-D2CDF88D57EC}" destId="{FC8CF3C0-8B87-43A5-BA09-E62C7966611E}" srcOrd="0" destOrd="0" presId="urn:microsoft.com/office/officeart/2005/8/layout/vList2"/>
    <dgm:cxn modelId="{C655243C-C69D-4A94-808E-91D229356D9B}" type="presParOf" srcId="{FC8CF3C0-8B87-43A5-BA09-E62C7966611E}" destId="{EE106C3D-ADEB-41AD-9A2E-039F024D54D9}" srcOrd="0" destOrd="0" presId="urn:microsoft.com/office/officeart/2005/8/layout/vList2"/>
    <dgm:cxn modelId="{91F06477-9E62-4934-B191-BE19104BECBD}" type="presParOf" srcId="{FC8CF3C0-8B87-43A5-BA09-E62C7966611E}" destId="{05719307-A755-466A-AB86-EA37E71F52C4}" srcOrd="1" destOrd="0" presId="urn:microsoft.com/office/officeart/2005/8/layout/vList2"/>
    <dgm:cxn modelId="{088B20F1-E03D-4910-90D8-0B21EF6E87BE}" type="presParOf" srcId="{FC8CF3C0-8B87-43A5-BA09-E62C7966611E}" destId="{55D043C6-D608-45E9-98DF-8BB713EA3A67}" srcOrd="2" destOrd="0" presId="urn:microsoft.com/office/officeart/2005/8/layout/vList2"/>
    <dgm:cxn modelId="{B1C7BA01-A089-4766-B1A6-043642DC6389}" type="presParOf" srcId="{FC8CF3C0-8B87-43A5-BA09-E62C7966611E}" destId="{81FA0336-F2C9-4885-BBB1-707F8A699216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9D1E1D8-B285-4E6E-A1DC-3D6346B6EB95}" type="doc">
      <dgm:prSet loTypeId="urn:microsoft.com/office/officeart/2005/8/layout/arrow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95B7C14-77BE-4C7B-A342-25958A860654}">
      <dgm:prSet custT="1"/>
      <dgm:spPr/>
      <dgm:t>
        <a:bodyPr/>
        <a:lstStyle/>
        <a:p>
          <a:pPr rtl="0"/>
          <a:r>
            <a:rPr lang="en-US" sz="1600" dirty="0" err="1" smtClean="0">
              <a:solidFill>
                <a:schemeClr val="tx1"/>
              </a:solidFill>
            </a:rPr>
            <a:t>Quyidagi</a:t>
          </a:r>
          <a:r>
            <a:rPr lang="en-US" sz="1600" dirty="0" smtClean="0">
              <a:solidFill>
                <a:schemeClr val="tx1"/>
              </a:solidFill>
            </a:rPr>
            <a:t> KR580 </a:t>
          </a:r>
          <a:r>
            <a:rPr lang="en-US" sz="1600" dirty="0" err="1" smtClean="0">
              <a:solidFill>
                <a:schemeClr val="tx1"/>
              </a:solidFill>
            </a:rPr>
            <a:t>seriyali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mikroprotsessori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orqali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ko`p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koordinatali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elektrik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parmani</a:t>
          </a:r>
          <a:r>
            <a:rPr lang="en-US" sz="1600" dirty="0" smtClean="0">
              <a:solidFill>
                <a:schemeClr val="tx1"/>
              </a:solidFill>
            </a:rPr>
            <a:t> (</a:t>
          </a:r>
          <a:r>
            <a:rPr lang="en-US" sz="1600" dirty="0" err="1" smtClean="0">
              <a:solidFill>
                <a:schemeClr val="tx1"/>
              </a:solidFill>
            </a:rPr>
            <a:t>manipulyatorni</a:t>
          </a:r>
          <a:r>
            <a:rPr lang="en-US" sz="1600" dirty="0" smtClean="0">
              <a:solidFill>
                <a:schemeClr val="tx1"/>
              </a:solidFill>
            </a:rPr>
            <a:t>) </a:t>
          </a:r>
          <a:r>
            <a:rPr lang="en-US" sz="1600" dirty="0" err="1" smtClean="0">
              <a:solidFill>
                <a:schemeClr val="tx1"/>
              </a:solidFill>
            </a:rPr>
            <a:t>ishlashini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avtomatik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ravishda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boshqaradigan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kontrollerni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strukturali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va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ayrim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bloklarni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printsipial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sxemalari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keltirilgan</a:t>
          </a:r>
          <a:r>
            <a:rPr lang="en-US" sz="1600" dirty="0" smtClean="0">
              <a:solidFill>
                <a:schemeClr val="tx1"/>
              </a:solidFill>
            </a:rPr>
            <a:t>.</a:t>
          </a:r>
          <a:endParaRPr lang="ru-RU" sz="1600" dirty="0">
            <a:solidFill>
              <a:schemeClr val="tx1"/>
            </a:solidFill>
          </a:endParaRPr>
        </a:p>
      </dgm:t>
    </dgm:pt>
    <dgm:pt modelId="{DB419FC7-A9FA-411F-9D94-7FB9BD0617C2}" type="parTrans" cxnId="{10D47CFF-C932-4862-9CCE-5004164E222A}">
      <dgm:prSet/>
      <dgm:spPr/>
      <dgm:t>
        <a:bodyPr/>
        <a:lstStyle/>
        <a:p>
          <a:endParaRPr lang="ru-RU"/>
        </a:p>
      </dgm:t>
    </dgm:pt>
    <dgm:pt modelId="{E9A18D1C-0CA9-4228-8FDB-FD7B12911EEE}" type="sibTrans" cxnId="{10D47CFF-C932-4862-9CCE-5004164E222A}">
      <dgm:prSet/>
      <dgm:spPr/>
      <dgm:t>
        <a:bodyPr/>
        <a:lstStyle/>
        <a:p>
          <a:endParaRPr lang="ru-RU"/>
        </a:p>
      </dgm:t>
    </dgm:pt>
    <dgm:pt modelId="{775126CB-44EF-4F3F-98D2-3266EAA64918}">
      <dgm:prSet custT="1"/>
      <dgm:spPr/>
      <dgm:t>
        <a:bodyPr/>
        <a:lstStyle/>
        <a:p>
          <a:pPr rtl="0"/>
          <a:r>
            <a:rPr lang="en-US" sz="1400" dirty="0" err="1" smtClean="0">
              <a:solidFill>
                <a:schemeClr val="tx1"/>
              </a:solidFill>
            </a:rPr>
            <a:t>Boshqarish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sistemasi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quyidagi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bloklardan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tashkil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topgan</a:t>
          </a:r>
          <a:r>
            <a:rPr lang="en-US" sz="1400" dirty="0" smtClean="0">
              <a:solidFill>
                <a:schemeClr val="tx1"/>
              </a:solidFill>
            </a:rPr>
            <a:t>: KR580VM80A </a:t>
          </a:r>
          <a:r>
            <a:rPr lang="en-US" sz="1400" dirty="0" err="1" smtClean="0">
              <a:solidFill>
                <a:schemeClr val="tx1"/>
              </a:solidFill>
            </a:rPr>
            <a:t>turidagi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mikroprotsessori</a:t>
          </a:r>
          <a:r>
            <a:rPr lang="en-US" sz="1400" dirty="0" smtClean="0">
              <a:solidFill>
                <a:schemeClr val="tx1"/>
              </a:solidFill>
            </a:rPr>
            <a:t>; KR580 F24 - </a:t>
          </a:r>
          <a:r>
            <a:rPr lang="en-US" sz="1400" dirty="0" err="1" smtClean="0">
              <a:solidFill>
                <a:schemeClr val="tx1"/>
              </a:solidFill>
            </a:rPr>
            <a:t>taktli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impul'slar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generatori</a:t>
          </a:r>
          <a:r>
            <a:rPr lang="en-US" sz="1400" dirty="0" smtClean="0">
              <a:solidFill>
                <a:schemeClr val="tx1"/>
              </a:solidFill>
            </a:rPr>
            <a:t>; KR580VK28, KR5801R12 </a:t>
          </a:r>
          <a:r>
            <a:rPr lang="en-US" sz="1400" dirty="0" err="1" smtClean="0">
              <a:solidFill>
                <a:schemeClr val="tx1"/>
              </a:solidFill>
            </a:rPr>
            <a:t>ma’lumotlar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va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adreslar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magistrallarini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tashkil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etuvchilari</a:t>
          </a:r>
          <a:r>
            <a:rPr lang="en-US" sz="1400" dirty="0" smtClean="0">
              <a:solidFill>
                <a:schemeClr val="tx1"/>
              </a:solidFill>
            </a:rPr>
            <a:t>; K155ID7 - </a:t>
          </a:r>
          <a:r>
            <a:rPr lang="en-US" sz="1400" dirty="0" err="1" smtClean="0">
              <a:solidFill>
                <a:schemeClr val="tx1"/>
              </a:solidFill>
            </a:rPr>
            <a:t>adreslar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deshifratori</a:t>
          </a:r>
          <a:r>
            <a:rPr lang="en-US" sz="1400" dirty="0" smtClean="0">
              <a:solidFill>
                <a:schemeClr val="tx1"/>
              </a:solidFill>
            </a:rPr>
            <a:t>; KR537RU1G; KR568RE2 - </a:t>
          </a:r>
          <a:r>
            <a:rPr lang="en-US" sz="1400" dirty="0" err="1" smtClean="0">
              <a:solidFill>
                <a:schemeClr val="tx1"/>
              </a:solidFill>
            </a:rPr>
            <a:t>operativ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va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doimiy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xotira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qurilmalari</a:t>
          </a:r>
          <a:r>
            <a:rPr lang="en-US" sz="1400" dirty="0" smtClean="0">
              <a:solidFill>
                <a:schemeClr val="tx1"/>
              </a:solidFill>
            </a:rPr>
            <a:t>; KR580 VV55; KR5S0VV51 - </a:t>
          </a:r>
          <a:r>
            <a:rPr lang="en-US" sz="1400" dirty="0" err="1" smtClean="0">
              <a:solidFill>
                <a:schemeClr val="tx1"/>
              </a:solidFill>
            </a:rPr>
            <a:t>programmalashtiriladigan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paralel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va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ketma-ket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interfeyslari</a:t>
          </a:r>
          <a:r>
            <a:rPr lang="en-US" sz="1400" dirty="0" smtClean="0">
              <a:solidFill>
                <a:schemeClr val="tx1"/>
              </a:solidFill>
            </a:rPr>
            <a:t>; KR5SQVi53 - </a:t>
          </a:r>
          <a:r>
            <a:rPr lang="en-US" sz="1400" dirty="0" err="1" smtClean="0">
              <a:solidFill>
                <a:schemeClr val="tx1"/>
              </a:solidFill>
            </a:rPr>
            <a:t>programmalashtiriladigan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taymeri</a:t>
          </a:r>
          <a:r>
            <a:rPr lang="en-US" sz="1400" dirty="0" smtClean="0">
              <a:solidFill>
                <a:schemeClr val="tx1"/>
              </a:solidFill>
            </a:rPr>
            <a:t>; </a:t>
          </a:r>
          <a:endParaRPr lang="ru-RU" sz="1400" dirty="0">
            <a:solidFill>
              <a:schemeClr val="tx1"/>
            </a:solidFill>
          </a:endParaRPr>
        </a:p>
      </dgm:t>
    </dgm:pt>
    <dgm:pt modelId="{D6690647-789A-458E-82E7-2158E20F20F6}" type="parTrans" cxnId="{6228705F-ED91-459C-AB35-A456B62E66BD}">
      <dgm:prSet/>
      <dgm:spPr/>
      <dgm:t>
        <a:bodyPr/>
        <a:lstStyle/>
        <a:p>
          <a:endParaRPr lang="ru-RU"/>
        </a:p>
      </dgm:t>
    </dgm:pt>
    <dgm:pt modelId="{79D85AB7-9DE7-4434-B222-D37D78E2A5F5}" type="sibTrans" cxnId="{6228705F-ED91-459C-AB35-A456B62E66BD}">
      <dgm:prSet/>
      <dgm:spPr/>
      <dgm:t>
        <a:bodyPr/>
        <a:lstStyle/>
        <a:p>
          <a:endParaRPr lang="ru-RU"/>
        </a:p>
      </dgm:t>
    </dgm:pt>
    <dgm:pt modelId="{0B6D53AD-344F-49C4-8239-2FBB93C8375D}" type="pres">
      <dgm:prSet presAssocID="{A9D1E1D8-B285-4E6E-A1DC-3D6346B6EB95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605C9F8-2DFB-4ABD-954F-583D9A2644A5}" type="pres">
      <dgm:prSet presAssocID="{A9D1E1D8-B285-4E6E-A1DC-3D6346B6EB95}" presName="ribbon" presStyleLbl="node1" presStyleIdx="0" presStyleCnt="1"/>
      <dgm:spPr/>
    </dgm:pt>
    <dgm:pt modelId="{1535BE1C-1653-4231-A753-646807DC1C82}" type="pres">
      <dgm:prSet presAssocID="{A9D1E1D8-B285-4E6E-A1DC-3D6346B6EB95}" presName="leftArrowText" presStyleLbl="node1" presStyleIdx="0" presStyleCnt="1" custScaleX="12441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DCE879-F4F7-411D-A996-B18D1AC9A090}" type="pres">
      <dgm:prSet presAssocID="{A9D1E1D8-B285-4E6E-A1DC-3D6346B6EB95}" presName="rightArrowText" presStyleLbl="node1" presStyleIdx="0" presStyleCnt="1" custLinFactNeighborX="4181" custLinFactNeighborY="582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B82E66-172F-428F-8126-2391CC36F5AB}" type="presOf" srcId="{A9D1E1D8-B285-4E6E-A1DC-3D6346B6EB95}" destId="{0B6D53AD-344F-49C4-8239-2FBB93C8375D}" srcOrd="0" destOrd="0" presId="urn:microsoft.com/office/officeart/2005/8/layout/arrow6"/>
    <dgm:cxn modelId="{6228705F-ED91-459C-AB35-A456B62E66BD}" srcId="{A9D1E1D8-B285-4E6E-A1DC-3D6346B6EB95}" destId="{775126CB-44EF-4F3F-98D2-3266EAA64918}" srcOrd="1" destOrd="0" parTransId="{D6690647-789A-458E-82E7-2158E20F20F6}" sibTransId="{79D85AB7-9DE7-4434-B222-D37D78E2A5F5}"/>
    <dgm:cxn modelId="{10D47CFF-C932-4862-9CCE-5004164E222A}" srcId="{A9D1E1D8-B285-4E6E-A1DC-3D6346B6EB95}" destId="{295B7C14-77BE-4C7B-A342-25958A860654}" srcOrd="0" destOrd="0" parTransId="{DB419FC7-A9FA-411F-9D94-7FB9BD0617C2}" sibTransId="{E9A18D1C-0CA9-4228-8FDB-FD7B12911EEE}"/>
    <dgm:cxn modelId="{CF9CF84A-7B10-48EA-9B3B-E361A75C6CF0}" type="presOf" srcId="{775126CB-44EF-4F3F-98D2-3266EAA64918}" destId="{F0DCE879-F4F7-411D-A996-B18D1AC9A090}" srcOrd="0" destOrd="0" presId="urn:microsoft.com/office/officeart/2005/8/layout/arrow6"/>
    <dgm:cxn modelId="{88F857F4-333A-441D-8D19-98060C8B35F1}" type="presOf" srcId="{295B7C14-77BE-4C7B-A342-25958A860654}" destId="{1535BE1C-1653-4231-A753-646807DC1C82}" srcOrd="0" destOrd="0" presId="urn:microsoft.com/office/officeart/2005/8/layout/arrow6"/>
    <dgm:cxn modelId="{0E76F2A9-3030-4A14-A439-4D6FC36E17C8}" type="presParOf" srcId="{0B6D53AD-344F-49C4-8239-2FBB93C8375D}" destId="{2605C9F8-2DFB-4ABD-954F-583D9A2644A5}" srcOrd="0" destOrd="0" presId="urn:microsoft.com/office/officeart/2005/8/layout/arrow6"/>
    <dgm:cxn modelId="{AEADC156-7B00-4041-82A4-4A2E6059630C}" type="presParOf" srcId="{0B6D53AD-344F-49C4-8239-2FBB93C8375D}" destId="{1535BE1C-1653-4231-A753-646807DC1C82}" srcOrd="1" destOrd="0" presId="urn:microsoft.com/office/officeart/2005/8/layout/arrow6"/>
    <dgm:cxn modelId="{D8DB5FB7-C597-41FE-AAA1-7CBBE86D14C5}" type="presParOf" srcId="{0B6D53AD-344F-49C4-8239-2FBB93C8375D}" destId="{F0DCE879-F4F7-411D-A996-B18D1AC9A090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FA0915C-A699-4A0A-A403-D58223A9AB03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21919C5-0A5F-427B-8986-F3C7A4E45B60}">
      <dgm:prSet custT="1"/>
      <dgm:spPr/>
      <dgm:t>
        <a:bodyPr/>
        <a:lstStyle/>
        <a:p>
          <a:pPr rtl="0"/>
          <a:r>
            <a:rPr lang="en-US" sz="2400" dirty="0" err="1" smtClean="0">
              <a:solidFill>
                <a:schemeClr val="tx1"/>
              </a:solidFill>
            </a:rPr>
            <a:t>Quyidagi</a:t>
          </a:r>
          <a:r>
            <a:rPr lang="en-US" sz="2400" dirty="0" smtClean="0">
              <a:solidFill>
                <a:schemeClr val="tx1"/>
              </a:solidFill>
            </a:rPr>
            <a:t> KR580 </a:t>
          </a:r>
          <a:r>
            <a:rPr lang="en-US" sz="2400" dirty="0" err="1" smtClean="0">
              <a:solidFill>
                <a:schemeClr val="tx1"/>
              </a:solidFill>
            </a:rPr>
            <a:t>seriyali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mikroprotsessori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orqali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ko`p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koordinatali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elektrik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parmani</a:t>
          </a:r>
          <a:r>
            <a:rPr lang="en-US" sz="2400" dirty="0" smtClean="0">
              <a:solidFill>
                <a:schemeClr val="tx1"/>
              </a:solidFill>
            </a:rPr>
            <a:t> (</a:t>
          </a:r>
          <a:r>
            <a:rPr lang="en-US" sz="2400" dirty="0" err="1" smtClean="0">
              <a:solidFill>
                <a:schemeClr val="tx1"/>
              </a:solidFill>
            </a:rPr>
            <a:t>manipulyatorni</a:t>
          </a:r>
          <a:r>
            <a:rPr lang="en-US" sz="2400" dirty="0" smtClean="0">
              <a:solidFill>
                <a:schemeClr val="tx1"/>
              </a:solidFill>
            </a:rPr>
            <a:t>) </a:t>
          </a:r>
          <a:r>
            <a:rPr lang="en-US" sz="2400" dirty="0" err="1" smtClean="0">
              <a:solidFill>
                <a:schemeClr val="tx1"/>
              </a:solidFill>
            </a:rPr>
            <a:t>ishlashini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avtomatik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ravishda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boshqaradigan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kontrollerni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strukturali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va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ayrim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bloklami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printsipial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sxemalari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keltirilgan</a:t>
          </a:r>
          <a:r>
            <a:rPr lang="en-US" sz="2400" dirty="0" smtClean="0">
              <a:solidFill>
                <a:schemeClr val="tx1"/>
              </a:solidFill>
            </a:rPr>
            <a:t>.</a:t>
          </a:r>
          <a:endParaRPr lang="ru-RU" sz="2400" dirty="0">
            <a:solidFill>
              <a:schemeClr val="tx1"/>
            </a:solidFill>
          </a:endParaRPr>
        </a:p>
      </dgm:t>
    </dgm:pt>
    <dgm:pt modelId="{62B8CF46-465A-44FE-852A-572C6209D41F}" type="parTrans" cxnId="{395DB55B-2CEE-4C03-B89A-6413368CE57A}">
      <dgm:prSet/>
      <dgm:spPr/>
      <dgm:t>
        <a:bodyPr/>
        <a:lstStyle/>
        <a:p>
          <a:endParaRPr lang="ru-RU"/>
        </a:p>
      </dgm:t>
    </dgm:pt>
    <dgm:pt modelId="{AA994126-410E-4CA6-AF57-4989A603E726}" type="sibTrans" cxnId="{395DB55B-2CEE-4C03-B89A-6413368CE57A}">
      <dgm:prSet/>
      <dgm:spPr/>
      <dgm:t>
        <a:bodyPr/>
        <a:lstStyle/>
        <a:p>
          <a:endParaRPr lang="ru-RU"/>
        </a:p>
      </dgm:t>
    </dgm:pt>
    <dgm:pt modelId="{F2C8AD37-DFDD-4FF5-BB16-59D53254FBBC}">
      <dgm:prSet/>
      <dgm:spPr/>
      <dgm:t>
        <a:bodyPr/>
        <a:lstStyle/>
        <a:p>
          <a:pPr rtl="0"/>
          <a:r>
            <a:rPr lang="en-US" dirty="0" err="1" smtClean="0">
              <a:solidFill>
                <a:schemeClr val="tx1"/>
              </a:solidFill>
            </a:rPr>
            <a:t>Boshqarish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sistemasi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quyidagi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bloklardan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tashkil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topgan</a:t>
          </a:r>
          <a:r>
            <a:rPr lang="en-US" dirty="0" smtClean="0">
              <a:solidFill>
                <a:schemeClr val="tx1"/>
              </a:solidFill>
            </a:rPr>
            <a:t>: KR580VM80A </a:t>
          </a:r>
          <a:r>
            <a:rPr lang="en-US" dirty="0" err="1" smtClean="0">
              <a:solidFill>
                <a:schemeClr val="tx1"/>
              </a:solidFill>
            </a:rPr>
            <a:t>turidagi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mikroprotsessori</a:t>
          </a:r>
          <a:r>
            <a:rPr lang="en-US" dirty="0" smtClean="0">
              <a:solidFill>
                <a:schemeClr val="tx1"/>
              </a:solidFill>
            </a:rPr>
            <a:t>; KR580 F24 - </a:t>
          </a:r>
          <a:r>
            <a:rPr lang="en-US" dirty="0" err="1" smtClean="0">
              <a:solidFill>
                <a:schemeClr val="tx1"/>
              </a:solidFill>
            </a:rPr>
            <a:t>taktli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impul'slar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generatori</a:t>
          </a:r>
          <a:r>
            <a:rPr lang="en-US" dirty="0" smtClean="0">
              <a:solidFill>
                <a:schemeClr val="tx1"/>
              </a:solidFill>
            </a:rPr>
            <a:t>; KR580VK28, KR5801R12 </a:t>
          </a:r>
          <a:r>
            <a:rPr lang="en-US" dirty="0" err="1" smtClean="0">
              <a:solidFill>
                <a:schemeClr val="tx1"/>
              </a:solidFill>
            </a:rPr>
            <a:t>ma’lumotlar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adreslar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magistrallarini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tashkil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etuvchilari</a:t>
          </a:r>
          <a:r>
            <a:rPr lang="en-US" dirty="0" smtClean="0">
              <a:solidFill>
                <a:schemeClr val="tx1"/>
              </a:solidFill>
            </a:rPr>
            <a:t>; K155ID7 - </a:t>
          </a:r>
          <a:r>
            <a:rPr lang="en-US" dirty="0" err="1" smtClean="0">
              <a:solidFill>
                <a:schemeClr val="tx1"/>
              </a:solidFill>
            </a:rPr>
            <a:t>adreslar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deshifratori</a:t>
          </a:r>
          <a:r>
            <a:rPr lang="en-US" dirty="0" smtClean="0">
              <a:solidFill>
                <a:schemeClr val="tx1"/>
              </a:solidFill>
            </a:rPr>
            <a:t>; KR537RU1G; KR568RE2 - </a:t>
          </a:r>
          <a:r>
            <a:rPr lang="en-US" dirty="0" err="1" smtClean="0">
              <a:solidFill>
                <a:schemeClr val="tx1"/>
              </a:solidFill>
            </a:rPr>
            <a:t>operativ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doimiy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xotira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qurilmaiari</a:t>
          </a:r>
          <a:r>
            <a:rPr lang="en-US" dirty="0" smtClean="0">
              <a:solidFill>
                <a:schemeClr val="tx1"/>
              </a:solidFill>
            </a:rPr>
            <a:t>; KR580 VV55; KR5S0VV51 - </a:t>
          </a:r>
          <a:r>
            <a:rPr lang="en-US" dirty="0" err="1" smtClean="0">
              <a:solidFill>
                <a:schemeClr val="tx1"/>
              </a:solidFill>
            </a:rPr>
            <a:t>programmalashtiriladigan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paralel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ketma-ket</a:t>
          </a:r>
          <a:r>
            <a:rPr lang="en-US" dirty="0" smtClean="0">
              <a:solidFill>
                <a:schemeClr val="tx1"/>
              </a:solidFill>
            </a:rPr>
            <a:t>  </a:t>
          </a:r>
          <a:r>
            <a:rPr lang="en-US" dirty="0" err="1" smtClean="0">
              <a:solidFill>
                <a:schemeClr val="tx1"/>
              </a:solidFill>
            </a:rPr>
            <a:t>interfeyslari</a:t>
          </a:r>
          <a:r>
            <a:rPr lang="en-US" dirty="0" smtClean="0">
              <a:solidFill>
                <a:schemeClr val="tx1"/>
              </a:solidFill>
            </a:rPr>
            <a:t>; KR5SQVi53 - </a:t>
          </a:r>
          <a:r>
            <a:rPr lang="en-US" dirty="0" err="1" smtClean="0">
              <a:solidFill>
                <a:schemeClr val="tx1"/>
              </a:solidFill>
            </a:rPr>
            <a:t>programmalashtiriladigan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taymeri</a:t>
          </a:r>
          <a:r>
            <a:rPr lang="en-US" dirty="0" smtClean="0">
              <a:solidFill>
                <a:schemeClr val="tx1"/>
              </a:solidFill>
            </a:rPr>
            <a:t>; KR580VN510 </a:t>
          </a:r>
          <a:r>
            <a:rPr lang="en-US" dirty="0" err="1" smtClean="0">
              <a:solidFill>
                <a:schemeClr val="tx1"/>
              </a:solidFill>
            </a:rPr>
            <a:t>darajali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uzilishlar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kontrolleri</a:t>
          </a:r>
          <a:r>
            <a:rPr lang="en-US" dirty="0" smtClean="0">
              <a:solidFill>
                <a:schemeClr val="tx1"/>
              </a:solidFill>
            </a:rPr>
            <a:t>; ATSP - analog </a:t>
          </a:r>
          <a:r>
            <a:rPr lang="en-US" dirty="0" err="1" smtClean="0">
              <a:solidFill>
                <a:schemeClr val="tx1"/>
              </a:solidFill>
            </a:rPr>
            <a:t>raqamli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o`zgartirgich</a:t>
          </a:r>
          <a:r>
            <a:rPr lang="en-US" dirty="0" smtClean="0">
              <a:solidFill>
                <a:schemeClr val="tx1"/>
              </a:solidFill>
            </a:rPr>
            <a:t>; TSAP - </a:t>
          </a:r>
          <a:r>
            <a:rPr lang="en-US" dirty="0" err="1" smtClean="0">
              <a:solidFill>
                <a:schemeClr val="tx1"/>
              </a:solidFill>
            </a:rPr>
            <a:t>raqamli</a:t>
          </a:r>
          <a:r>
            <a:rPr lang="en-US" dirty="0" smtClean="0">
              <a:solidFill>
                <a:schemeClr val="tx1"/>
              </a:solidFill>
            </a:rPr>
            <a:t> analog </a:t>
          </a:r>
          <a:r>
            <a:rPr lang="en-US" dirty="0" err="1" smtClean="0">
              <a:solidFill>
                <a:schemeClr val="tx1"/>
              </a:solidFill>
            </a:rPr>
            <a:t>o`zgartirgich</a:t>
          </a:r>
          <a:r>
            <a:rPr lang="en-US" dirty="0" smtClean="0">
              <a:solidFill>
                <a:schemeClr val="tx1"/>
              </a:solidFill>
            </a:rPr>
            <a:t>; </a:t>
          </a:r>
          <a:r>
            <a:rPr lang="en-US" dirty="0" err="1" smtClean="0">
              <a:solidFill>
                <a:schemeClr val="tx1"/>
              </a:solidFill>
            </a:rPr>
            <a:t>Klaviatura</a:t>
          </a:r>
          <a:r>
            <a:rPr lang="en-US" dirty="0" smtClean="0">
              <a:solidFill>
                <a:schemeClr val="tx1"/>
              </a:solidFill>
            </a:rPr>
            <a:t>; 7 </a:t>
          </a:r>
          <a:r>
            <a:rPr lang="en-US" dirty="0" err="1" smtClean="0">
              <a:solidFill>
                <a:schemeClr val="tx1"/>
              </a:solidFill>
            </a:rPr>
            <a:t>segmentii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dlspley</a:t>
          </a:r>
          <a:r>
            <a:rPr lang="en-US" dirty="0" smtClean="0">
              <a:solidFill>
                <a:schemeClr val="tx1"/>
              </a:solidFill>
            </a:rPr>
            <a:t>: ATSP, TSAP - </a:t>
          </a:r>
          <a:r>
            <a:rPr lang="en-US" dirty="0" err="1" smtClean="0">
              <a:solidFill>
                <a:schemeClr val="tx1"/>
              </a:solidFill>
            </a:rPr>
            <a:t>bloklarining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kirish</a:t>
          </a:r>
          <a:r>
            <a:rPr lang="en-US" dirty="0" smtClean="0">
              <a:solidFill>
                <a:schemeClr val="tx1"/>
              </a:solidFill>
            </a:rPr>
            <a:t>/</a:t>
          </a:r>
          <a:r>
            <a:rPr lang="en-US" dirty="0" err="1" smtClean="0">
              <a:solidFill>
                <a:schemeClr val="tx1"/>
              </a:solidFill>
            </a:rPr>
            <a:t>chiqishlari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manipulyatomi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datchiklari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hamda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oraliq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o`zgartirgich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lar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ijro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etuvchi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mexanizmlar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bilan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ulanadi</a:t>
          </a:r>
          <a:r>
            <a:rPr lang="en-US" dirty="0" smtClean="0">
              <a:solidFill>
                <a:schemeClr val="tx1"/>
              </a:solidFill>
            </a:rPr>
            <a:t> </a:t>
          </a:r>
          <a:endParaRPr lang="ru-RU" dirty="0">
            <a:solidFill>
              <a:schemeClr val="tx1"/>
            </a:solidFill>
          </a:endParaRPr>
        </a:p>
      </dgm:t>
    </dgm:pt>
    <dgm:pt modelId="{613304EA-88C1-4240-B956-4FF9FC530DFC}" type="parTrans" cxnId="{EBDE4875-BA95-4B56-B31B-BDBB5A493360}">
      <dgm:prSet/>
      <dgm:spPr/>
      <dgm:t>
        <a:bodyPr/>
        <a:lstStyle/>
        <a:p>
          <a:endParaRPr lang="ru-RU"/>
        </a:p>
      </dgm:t>
    </dgm:pt>
    <dgm:pt modelId="{75583C29-5D98-4014-A35B-5F4AF204A5DE}" type="sibTrans" cxnId="{EBDE4875-BA95-4B56-B31B-BDBB5A493360}">
      <dgm:prSet/>
      <dgm:spPr/>
      <dgm:t>
        <a:bodyPr/>
        <a:lstStyle/>
        <a:p>
          <a:endParaRPr lang="ru-RU"/>
        </a:p>
      </dgm:t>
    </dgm:pt>
    <dgm:pt modelId="{C2E691FA-05E4-41DC-B5B6-223B39F2E51A}" type="pres">
      <dgm:prSet presAssocID="{CFA0915C-A699-4A0A-A403-D58223A9AB0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54C1D1-9DC9-4E8A-84E2-6F9A99F7DCD7}" type="pres">
      <dgm:prSet presAssocID="{221919C5-0A5F-427B-8986-F3C7A4E45B60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B78C9D-2A53-4413-8CC5-38A58E31677A}" type="pres">
      <dgm:prSet presAssocID="{AA994126-410E-4CA6-AF57-4989A603E726}" presName="spacer" presStyleCnt="0"/>
      <dgm:spPr/>
    </dgm:pt>
    <dgm:pt modelId="{D9D0ACA5-239A-4AD5-A409-0146A2CA206F}" type="pres">
      <dgm:prSet presAssocID="{F2C8AD37-DFDD-4FF5-BB16-59D53254FBBC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5DB55B-2CEE-4C03-B89A-6413368CE57A}" srcId="{CFA0915C-A699-4A0A-A403-D58223A9AB03}" destId="{221919C5-0A5F-427B-8986-F3C7A4E45B60}" srcOrd="0" destOrd="0" parTransId="{62B8CF46-465A-44FE-852A-572C6209D41F}" sibTransId="{AA994126-410E-4CA6-AF57-4989A603E726}"/>
    <dgm:cxn modelId="{7B76E63B-7017-431E-955A-8D4F11D66F18}" type="presOf" srcId="{221919C5-0A5F-427B-8986-F3C7A4E45B60}" destId="{1454C1D1-9DC9-4E8A-84E2-6F9A99F7DCD7}" srcOrd="0" destOrd="0" presId="urn:microsoft.com/office/officeart/2005/8/layout/vList2"/>
    <dgm:cxn modelId="{D1D64D91-8DBE-4F3F-AB08-CF9640154CFB}" type="presOf" srcId="{F2C8AD37-DFDD-4FF5-BB16-59D53254FBBC}" destId="{D9D0ACA5-239A-4AD5-A409-0146A2CA206F}" srcOrd="0" destOrd="0" presId="urn:microsoft.com/office/officeart/2005/8/layout/vList2"/>
    <dgm:cxn modelId="{EBDE4875-BA95-4B56-B31B-BDBB5A493360}" srcId="{CFA0915C-A699-4A0A-A403-D58223A9AB03}" destId="{F2C8AD37-DFDD-4FF5-BB16-59D53254FBBC}" srcOrd="1" destOrd="0" parTransId="{613304EA-88C1-4240-B956-4FF9FC530DFC}" sibTransId="{75583C29-5D98-4014-A35B-5F4AF204A5DE}"/>
    <dgm:cxn modelId="{1653909F-5585-49F1-94CA-272B5AC571B8}" type="presOf" srcId="{CFA0915C-A699-4A0A-A403-D58223A9AB03}" destId="{C2E691FA-05E4-41DC-B5B6-223B39F2E51A}" srcOrd="0" destOrd="0" presId="urn:microsoft.com/office/officeart/2005/8/layout/vList2"/>
    <dgm:cxn modelId="{A0EDD855-7D0F-4B4B-A26D-2F226AD53961}" type="presParOf" srcId="{C2E691FA-05E4-41DC-B5B6-223B39F2E51A}" destId="{1454C1D1-9DC9-4E8A-84E2-6F9A99F7DCD7}" srcOrd="0" destOrd="0" presId="urn:microsoft.com/office/officeart/2005/8/layout/vList2"/>
    <dgm:cxn modelId="{24E67100-D96C-4DB0-A0DC-ADAE65BBF909}" type="presParOf" srcId="{C2E691FA-05E4-41DC-B5B6-223B39F2E51A}" destId="{42B78C9D-2A53-4413-8CC5-38A58E31677A}" srcOrd="1" destOrd="0" presId="urn:microsoft.com/office/officeart/2005/8/layout/vList2"/>
    <dgm:cxn modelId="{CE40A079-AF06-4204-A704-028704A1215F}" type="presParOf" srcId="{C2E691FA-05E4-41DC-B5B6-223B39F2E51A}" destId="{D9D0ACA5-239A-4AD5-A409-0146A2CA206F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147BCF0-4259-4574-A4B9-8C431FFE38CE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F40C3F1-5EE3-40CA-93D2-A7DBF49529C4}">
      <dgm:prSet/>
      <dgm:spPr/>
      <dgm:t>
        <a:bodyPr/>
        <a:lstStyle/>
        <a:p>
          <a:pPr rtl="0"/>
          <a:r>
            <a:rPr lang="en-US" dirty="0" smtClean="0"/>
            <a:t>MPBS </a:t>
          </a:r>
          <a:r>
            <a:rPr lang="en-US" dirty="0" err="1" smtClean="0"/>
            <a:t>larda</a:t>
          </a:r>
          <a:r>
            <a:rPr lang="en-US" dirty="0" smtClean="0"/>
            <a:t> </a:t>
          </a:r>
          <a:r>
            <a:rPr lang="en-US" dirty="0" err="1" smtClean="0"/>
            <a:t>markaziy</a:t>
          </a:r>
          <a:r>
            <a:rPr lang="en-US" dirty="0" smtClean="0"/>
            <a:t> </a:t>
          </a:r>
          <a:r>
            <a:rPr lang="en-US" dirty="0" err="1" smtClean="0"/>
            <a:t>protsessor</a:t>
          </a:r>
          <a:r>
            <a:rPr lang="en-US" dirty="0" smtClean="0"/>
            <a:t>, </a:t>
          </a:r>
          <a:r>
            <a:rPr lang="en-US" dirty="0" err="1" smtClean="0"/>
            <a:t>boshqarish</a:t>
          </a:r>
          <a:r>
            <a:rPr lang="en-US" dirty="0" smtClean="0"/>
            <a:t> </a:t>
          </a:r>
          <a:r>
            <a:rPr lang="en-US" dirty="0" err="1" smtClean="0"/>
            <a:t>sistemasi</a:t>
          </a:r>
          <a:r>
            <a:rPr lang="en-US" dirty="0" smtClean="0"/>
            <a:t>, </a:t>
          </a:r>
          <a:r>
            <a:rPr lang="en-US" dirty="0" err="1" smtClean="0"/>
            <a:t>doimiy</a:t>
          </a:r>
          <a:r>
            <a:rPr lang="en-US" dirty="0" smtClean="0"/>
            <a:t>, </a:t>
          </a:r>
          <a:r>
            <a:rPr lang="en-US" dirty="0" err="1" smtClean="0"/>
            <a:t>qayta</a:t>
          </a:r>
          <a:r>
            <a:rPr lang="en-US" dirty="0" smtClean="0"/>
            <a:t> </a:t>
          </a:r>
          <a:r>
            <a:rPr lang="en-US" dirty="0" err="1" smtClean="0"/>
            <a:t>programmalashtiriladigan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operativ</a:t>
          </a:r>
          <a:r>
            <a:rPr lang="en-US" dirty="0" smtClean="0"/>
            <a:t> </a:t>
          </a:r>
          <a:r>
            <a:rPr lang="en-US" dirty="0" err="1" smtClean="0"/>
            <a:t>xotira</a:t>
          </a:r>
          <a:r>
            <a:rPr lang="en-US" dirty="0" smtClean="0"/>
            <a:t>, parallel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ketma-ket</a:t>
          </a:r>
          <a:r>
            <a:rPr lang="en-US" dirty="0" smtClean="0"/>
            <a:t> </a:t>
          </a:r>
          <a:r>
            <a:rPr lang="en-US" dirty="0" err="1" smtClean="0"/>
            <a:t>interfeyslar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birga</a:t>
          </a:r>
          <a:r>
            <a:rPr lang="en-US" dirty="0" smtClean="0"/>
            <a:t> </a:t>
          </a:r>
          <a:r>
            <a:rPr lang="en-US" dirty="0" err="1" smtClean="0"/>
            <a:t>qo`shimcha</a:t>
          </a:r>
          <a:r>
            <a:rPr lang="en-US" dirty="0" smtClean="0"/>
            <a:t> </a:t>
          </a:r>
          <a:r>
            <a:rPr lang="en-US" dirty="0" err="1" smtClean="0"/>
            <a:t>funktsiyalarni</a:t>
          </a:r>
          <a:r>
            <a:rPr lang="en-US" dirty="0" smtClean="0"/>
            <a:t> </a:t>
          </a:r>
          <a:r>
            <a:rPr lang="en-US" dirty="0" err="1" smtClean="0"/>
            <a:t>amalga</a:t>
          </a:r>
          <a:r>
            <a:rPr lang="en-US" dirty="0" smtClean="0"/>
            <a:t> </a:t>
          </a:r>
          <a:r>
            <a:rPr lang="en-US" dirty="0" err="1" smtClean="0"/>
            <a:t>oshiruvchi</a:t>
          </a:r>
          <a:r>
            <a:rPr lang="en-US" dirty="0" smtClean="0"/>
            <a:t> </a:t>
          </a:r>
          <a:r>
            <a:rPr lang="en-US" dirty="0" err="1" smtClean="0"/>
            <a:t>bir</a:t>
          </a:r>
          <a:r>
            <a:rPr lang="en-US" dirty="0" smtClean="0"/>
            <a:t> </a:t>
          </a:r>
          <a:r>
            <a:rPr lang="en-US" dirty="0" err="1" smtClean="0"/>
            <a:t>qator</a:t>
          </a:r>
          <a:r>
            <a:rPr lang="en-US" dirty="0" smtClean="0"/>
            <a:t> KIS </a:t>
          </a:r>
          <a:r>
            <a:rPr lang="en-US" dirty="0" err="1" smtClean="0"/>
            <a:t>lar</a:t>
          </a:r>
          <a:r>
            <a:rPr lang="en-US" dirty="0" smtClean="0"/>
            <a:t> </a:t>
          </a:r>
          <a:r>
            <a:rPr lang="en-US" dirty="0" err="1" smtClean="0"/>
            <a:t>qo`llaniladi</a:t>
          </a:r>
          <a:r>
            <a:rPr lang="en-US" dirty="0" smtClean="0"/>
            <a:t>. </a:t>
          </a:r>
          <a:r>
            <a:rPr lang="en-US" dirty="0" err="1" smtClean="0"/>
            <a:t>Bular</a:t>
          </a:r>
          <a:r>
            <a:rPr lang="en-US" dirty="0" smtClean="0"/>
            <a:t> </a:t>
          </a:r>
          <a:r>
            <a:rPr lang="en-US" dirty="0" err="1" smtClean="0"/>
            <a:t>taymer</a:t>
          </a:r>
          <a:r>
            <a:rPr lang="en-US" dirty="0" smtClean="0"/>
            <a:t>. </a:t>
          </a:r>
          <a:r>
            <a:rPr lang="en-US" dirty="0" err="1" smtClean="0"/>
            <a:t>darajali</a:t>
          </a:r>
          <a:r>
            <a:rPr lang="en-US" dirty="0" smtClean="0"/>
            <a:t> </a:t>
          </a:r>
          <a:r>
            <a:rPr lang="en-US" dirty="0" err="1" smtClean="0"/>
            <a:t>uzilishlar</a:t>
          </a:r>
          <a:r>
            <a:rPr lang="en-US" dirty="0" smtClean="0"/>
            <a:t> </a:t>
          </a:r>
          <a:r>
            <a:rPr lang="en-US" dirty="0" err="1" smtClean="0"/>
            <a:t>kontrolleri</a:t>
          </a:r>
          <a:r>
            <a:rPr lang="en-US" dirty="0" smtClean="0"/>
            <a:t>, </a:t>
          </a:r>
          <a:r>
            <a:rPr lang="en-US" dirty="0" err="1" smtClean="0"/>
            <a:t>sistema</a:t>
          </a:r>
          <a:r>
            <a:rPr lang="en-US" dirty="0" smtClean="0"/>
            <a:t> </a:t>
          </a:r>
          <a:r>
            <a:rPr lang="en-US" dirty="0" err="1" smtClean="0"/>
            <a:t>kontrolleri</a:t>
          </a:r>
          <a:r>
            <a:rPr lang="en-US" dirty="0" smtClean="0"/>
            <a:t>, </a:t>
          </a:r>
          <a:r>
            <a:rPr lang="en-US" dirty="0" err="1" smtClean="0"/>
            <a:t>shinalar</a:t>
          </a:r>
          <a:r>
            <a:rPr lang="en-US" dirty="0" smtClean="0"/>
            <a:t> </a:t>
          </a:r>
          <a:r>
            <a:rPr lang="en-US" dirty="0" err="1" smtClean="0"/>
            <a:t>kontrolleri</a:t>
          </a:r>
          <a:r>
            <a:rPr lang="en-US" dirty="0" smtClean="0"/>
            <a:t>, </a:t>
          </a:r>
          <a:r>
            <a:rPr lang="en-US" dirty="0" err="1" smtClean="0"/>
            <a:t>xotiraga</a:t>
          </a:r>
          <a:r>
            <a:rPr lang="en-US" dirty="0" smtClean="0"/>
            <a:t> </a:t>
          </a:r>
          <a:r>
            <a:rPr lang="en-US" dirty="0" err="1" smtClean="0"/>
            <a:t>to`g`ridan-to`g`ri</a:t>
          </a:r>
          <a:r>
            <a:rPr lang="en-US" dirty="0" smtClean="0"/>
            <a:t> </a:t>
          </a:r>
          <a:r>
            <a:rPr lang="en-US" dirty="0" err="1" smtClean="0"/>
            <a:t>murojaat</a:t>
          </a:r>
          <a:r>
            <a:rPr lang="en-US" dirty="0" smtClean="0"/>
            <a:t> </a:t>
          </a:r>
          <a:r>
            <a:rPr lang="en-US" dirty="0" err="1" smtClean="0"/>
            <a:t>qilish</a:t>
          </a:r>
          <a:r>
            <a:rPr lang="en-US" dirty="0" smtClean="0"/>
            <a:t> </a:t>
          </a:r>
          <a:r>
            <a:rPr lang="en-US" dirty="0" err="1" smtClean="0"/>
            <a:t>kontrolleri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boshqalar</a:t>
          </a:r>
          <a:r>
            <a:rPr lang="en-US" dirty="0" smtClean="0"/>
            <a:t>.</a:t>
          </a:r>
          <a:endParaRPr lang="ru-RU" dirty="0"/>
        </a:p>
      </dgm:t>
    </dgm:pt>
    <dgm:pt modelId="{3AA13921-F4F7-411E-94E3-B859A2313D3C}" type="parTrans" cxnId="{E2CDD390-6389-47CD-8BA7-121FF7A15B74}">
      <dgm:prSet/>
      <dgm:spPr/>
      <dgm:t>
        <a:bodyPr/>
        <a:lstStyle/>
        <a:p>
          <a:endParaRPr lang="ru-RU"/>
        </a:p>
      </dgm:t>
    </dgm:pt>
    <dgm:pt modelId="{26796894-2069-4459-AEEC-86E864D82E51}" type="sibTrans" cxnId="{E2CDD390-6389-47CD-8BA7-121FF7A15B74}">
      <dgm:prSet/>
      <dgm:spPr/>
      <dgm:t>
        <a:bodyPr/>
        <a:lstStyle/>
        <a:p>
          <a:endParaRPr lang="ru-RU"/>
        </a:p>
      </dgm:t>
    </dgm:pt>
    <dgm:pt modelId="{F4EBC11A-E0A5-48DA-8F4F-80CB37372549}">
      <dgm:prSet/>
      <dgm:spPr/>
      <dgm:t>
        <a:bodyPr/>
        <a:lstStyle/>
        <a:p>
          <a:pPr rtl="0"/>
          <a:r>
            <a:rPr lang="en-US" dirty="0" smtClean="0"/>
            <a:t>MPBS </a:t>
          </a:r>
          <a:r>
            <a:rPr lang="en-US" dirty="0" err="1" smtClean="0"/>
            <a:t>larda</a:t>
          </a:r>
          <a:r>
            <a:rPr lang="en-US" dirty="0" smtClean="0"/>
            <a:t> </a:t>
          </a:r>
          <a:r>
            <a:rPr lang="en-US" dirty="0" err="1" smtClean="0"/>
            <a:t>to`la</a:t>
          </a:r>
          <a:r>
            <a:rPr lang="en-US" dirty="0" smtClean="0"/>
            <a:t> </a:t>
          </a:r>
          <a:r>
            <a:rPr lang="en-US" dirty="0" err="1" smtClean="0"/>
            <a:t>bo`lgan</a:t>
          </a:r>
          <a:r>
            <a:rPr lang="en-US" dirty="0" smtClean="0"/>
            <a:t>, </a:t>
          </a:r>
          <a:r>
            <a:rPr lang="en-US" dirty="0" err="1" smtClean="0"/>
            <a:t>hamda</a:t>
          </a:r>
          <a:r>
            <a:rPr lang="en-US" dirty="0" smtClean="0"/>
            <a:t> </a:t>
          </a:r>
          <a:r>
            <a:rPr lang="en-US" dirty="0" err="1" smtClean="0"/>
            <a:t>impul’slar</a:t>
          </a:r>
          <a:r>
            <a:rPr lang="en-US" dirty="0" smtClean="0"/>
            <a:t> </a:t>
          </a:r>
          <a:r>
            <a:rPr lang="en-US" dirty="0" err="1" smtClean="0"/>
            <a:t>ketma-ketligi</a:t>
          </a:r>
          <a:r>
            <a:rPr lang="en-US" dirty="0" smtClean="0"/>
            <a:t> </a:t>
          </a:r>
          <a:r>
            <a:rPr lang="en-US" dirty="0" err="1" smtClean="0"/>
            <a:t>turidagi</a:t>
          </a:r>
          <a:r>
            <a:rPr lang="en-US" dirty="0" smtClean="0"/>
            <a:t> </a:t>
          </a:r>
          <a:r>
            <a:rPr lang="en-US" dirty="0" err="1" smtClean="0"/>
            <a:t>signallarni</a:t>
          </a:r>
          <a:r>
            <a:rPr lang="en-US" dirty="0" smtClean="0"/>
            <a:t> </a:t>
          </a:r>
          <a:r>
            <a:rPr lang="en-US" dirty="0" err="1" smtClean="0"/>
            <a:t>qabul</a:t>
          </a:r>
          <a:r>
            <a:rPr lang="en-US" dirty="0" smtClean="0"/>
            <a:t> </a:t>
          </a:r>
          <a:r>
            <a:rPr lang="en-US" dirty="0" err="1" smtClean="0"/>
            <a:t>qilish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qayta</a:t>
          </a:r>
          <a:r>
            <a:rPr lang="en-US" dirty="0" smtClean="0"/>
            <a:t> </a:t>
          </a:r>
          <a:r>
            <a:rPr lang="en-US" dirty="0" err="1" smtClean="0"/>
            <a:t>ishlash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taymer</a:t>
          </a:r>
          <a:r>
            <a:rPr lang="en-US" dirty="0" smtClean="0"/>
            <a:t> </a:t>
          </a:r>
          <a:r>
            <a:rPr lang="en-US" dirty="0" err="1" smtClean="0"/>
            <a:t>katta</a:t>
          </a:r>
          <a:r>
            <a:rPr lang="en-US" dirty="0" smtClean="0"/>
            <a:t> integral </a:t>
          </a:r>
          <a:r>
            <a:rPr lang="en-US" dirty="0" err="1" smtClean="0"/>
            <a:t>sxemasi</a:t>
          </a:r>
          <a:r>
            <a:rPr lang="en-US" dirty="0" smtClean="0"/>
            <a:t> </a:t>
          </a:r>
          <a:r>
            <a:rPr lang="en-US" dirty="0" err="1" smtClean="0"/>
            <a:t>hizmat</a:t>
          </a:r>
          <a:r>
            <a:rPr lang="en-US" dirty="0" smtClean="0"/>
            <a:t> </a:t>
          </a:r>
          <a:r>
            <a:rPr lang="en-US" dirty="0" err="1" smtClean="0"/>
            <a:t>qiladi</a:t>
          </a:r>
          <a:r>
            <a:rPr lang="en-US" dirty="0" smtClean="0"/>
            <a:t>.</a:t>
          </a:r>
          <a:endParaRPr lang="ru-RU" dirty="0"/>
        </a:p>
      </dgm:t>
    </dgm:pt>
    <dgm:pt modelId="{2F566771-E8BD-411D-B185-7FE3FB7499D6}" type="parTrans" cxnId="{973945DD-4FCA-4BFD-B7D1-A327424E454A}">
      <dgm:prSet/>
      <dgm:spPr/>
      <dgm:t>
        <a:bodyPr/>
        <a:lstStyle/>
        <a:p>
          <a:endParaRPr lang="ru-RU"/>
        </a:p>
      </dgm:t>
    </dgm:pt>
    <dgm:pt modelId="{8D8442C9-FE82-4B44-895B-F699DABB8E66}" type="sibTrans" cxnId="{973945DD-4FCA-4BFD-B7D1-A327424E454A}">
      <dgm:prSet/>
      <dgm:spPr/>
      <dgm:t>
        <a:bodyPr/>
        <a:lstStyle/>
        <a:p>
          <a:endParaRPr lang="ru-RU"/>
        </a:p>
      </dgm:t>
    </dgm:pt>
    <dgm:pt modelId="{66477B06-C547-4035-B412-1C7471AEE2DA}">
      <dgm:prSet/>
      <dgm:spPr/>
      <dgm:t>
        <a:bodyPr/>
        <a:lstStyle/>
        <a:p>
          <a:pPr rtl="0"/>
          <a:r>
            <a:rPr lang="en-US" dirty="0" err="1" smtClean="0"/>
            <a:t>Mikroprotsessorli</a:t>
          </a:r>
          <a:r>
            <a:rPr lang="en-US" dirty="0" smtClean="0"/>
            <a:t> </a:t>
          </a:r>
          <a:r>
            <a:rPr lang="en-US" dirty="0" err="1" smtClean="0"/>
            <a:t>boshqarish</a:t>
          </a:r>
          <a:r>
            <a:rPr lang="en-US" dirty="0" smtClean="0"/>
            <a:t> </a:t>
          </a:r>
          <a:r>
            <a:rPr lang="en-US" dirty="0" err="1" smtClean="0"/>
            <a:t>sistemasining</a:t>
          </a:r>
          <a:r>
            <a:rPr lang="en-US" dirty="0" smtClean="0"/>
            <a:t> </a:t>
          </a:r>
          <a:r>
            <a:rPr lang="en-US" dirty="0" err="1" smtClean="0"/>
            <a:t>printsipial</a:t>
          </a:r>
          <a:r>
            <a:rPr lang="en-US" dirty="0" smtClean="0"/>
            <a:t> </a:t>
          </a:r>
          <a:r>
            <a:rPr lang="en-US" dirty="0" err="1" smtClean="0"/>
            <a:t>sxemasi</a:t>
          </a:r>
          <a:r>
            <a:rPr lang="en-US" dirty="0" smtClean="0"/>
            <a:t> </a:t>
          </a:r>
          <a:r>
            <a:rPr lang="en-US" dirty="0" err="1" smtClean="0"/>
            <a:t>quyidagi</a:t>
          </a:r>
          <a:r>
            <a:rPr lang="en-US" dirty="0" smtClean="0"/>
            <a:t> </a:t>
          </a:r>
          <a:r>
            <a:rPr lang="en-US" dirty="0" err="1" smtClean="0"/>
            <a:t>rasmda</a:t>
          </a:r>
          <a:r>
            <a:rPr lang="en-US" dirty="0" smtClean="0"/>
            <a:t> </a:t>
          </a:r>
          <a:r>
            <a:rPr lang="en-US" dirty="0" err="1" smtClean="0"/>
            <a:t>keltirilgan</a:t>
          </a:r>
          <a:r>
            <a:rPr lang="en-US" dirty="0" smtClean="0"/>
            <a:t>.</a:t>
          </a:r>
          <a:endParaRPr lang="ru-RU" dirty="0"/>
        </a:p>
      </dgm:t>
    </dgm:pt>
    <dgm:pt modelId="{FD5716D6-DF4A-44EB-BEE4-E5B11535B434}" type="parTrans" cxnId="{09F7BBD8-A8DD-4BCF-A7A5-E5E7AD3F96F1}">
      <dgm:prSet/>
      <dgm:spPr/>
      <dgm:t>
        <a:bodyPr/>
        <a:lstStyle/>
        <a:p>
          <a:endParaRPr lang="ru-RU"/>
        </a:p>
      </dgm:t>
    </dgm:pt>
    <dgm:pt modelId="{2B956B42-6B99-49C8-A6D6-95E31C194A95}" type="sibTrans" cxnId="{09F7BBD8-A8DD-4BCF-A7A5-E5E7AD3F96F1}">
      <dgm:prSet/>
      <dgm:spPr/>
      <dgm:t>
        <a:bodyPr/>
        <a:lstStyle/>
        <a:p>
          <a:endParaRPr lang="ru-RU"/>
        </a:p>
      </dgm:t>
    </dgm:pt>
    <dgm:pt modelId="{15CB11E6-195A-4E23-9AE6-BBEF4916BB32}" type="pres">
      <dgm:prSet presAssocID="{C147BCF0-4259-4574-A4B9-8C431FFE38CE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9ED34D0-C28A-4E44-B346-6D01E4C85155}" type="pres">
      <dgm:prSet presAssocID="{8F40C3F1-5EE3-40CA-93D2-A7DBF49529C4}" presName="circle1" presStyleLbl="node1" presStyleIdx="0" presStyleCnt="3"/>
      <dgm:spPr/>
    </dgm:pt>
    <dgm:pt modelId="{3F5C4C98-BE52-4CD0-BF20-E73E98E7293F}" type="pres">
      <dgm:prSet presAssocID="{8F40C3F1-5EE3-40CA-93D2-A7DBF49529C4}" presName="space" presStyleCnt="0"/>
      <dgm:spPr/>
    </dgm:pt>
    <dgm:pt modelId="{9E51F053-E88A-4DAF-B677-BDF9408242A4}" type="pres">
      <dgm:prSet presAssocID="{8F40C3F1-5EE3-40CA-93D2-A7DBF49529C4}" presName="rect1" presStyleLbl="alignAcc1" presStyleIdx="0" presStyleCnt="3"/>
      <dgm:spPr/>
      <dgm:t>
        <a:bodyPr/>
        <a:lstStyle/>
        <a:p>
          <a:endParaRPr lang="ru-RU"/>
        </a:p>
      </dgm:t>
    </dgm:pt>
    <dgm:pt modelId="{FEB43AFE-6638-4120-8B8F-BEA8D193C5EC}" type="pres">
      <dgm:prSet presAssocID="{F4EBC11A-E0A5-48DA-8F4F-80CB37372549}" presName="vertSpace2" presStyleLbl="node1" presStyleIdx="0" presStyleCnt="3"/>
      <dgm:spPr/>
    </dgm:pt>
    <dgm:pt modelId="{A688EDD8-A398-476C-BDC2-6028CF04B016}" type="pres">
      <dgm:prSet presAssocID="{F4EBC11A-E0A5-48DA-8F4F-80CB37372549}" presName="circle2" presStyleLbl="node1" presStyleIdx="1" presStyleCnt="3"/>
      <dgm:spPr/>
    </dgm:pt>
    <dgm:pt modelId="{5EF9DB7C-6239-46BC-8F03-3907C9C5BBFC}" type="pres">
      <dgm:prSet presAssocID="{F4EBC11A-E0A5-48DA-8F4F-80CB37372549}" presName="rect2" presStyleLbl="alignAcc1" presStyleIdx="1" presStyleCnt="3"/>
      <dgm:spPr/>
      <dgm:t>
        <a:bodyPr/>
        <a:lstStyle/>
        <a:p>
          <a:endParaRPr lang="ru-RU"/>
        </a:p>
      </dgm:t>
    </dgm:pt>
    <dgm:pt modelId="{63AE5832-B671-4A1A-B0AC-4E5ABBEEB931}" type="pres">
      <dgm:prSet presAssocID="{66477B06-C547-4035-B412-1C7471AEE2DA}" presName="vertSpace3" presStyleLbl="node1" presStyleIdx="1" presStyleCnt="3"/>
      <dgm:spPr/>
    </dgm:pt>
    <dgm:pt modelId="{A073EF7D-838C-4221-A67A-3244E35A19F4}" type="pres">
      <dgm:prSet presAssocID="{66477B06-C547-4035-B412-1C7471AEE2DA}" presName="circle3" presStyleLbl="node1" presStyleIdx="2" presStyleCnt="3"/>
      <dgm:spPr/>
    </dgm:pt>
    <dgm:pt modelId="{515FC3CE-00A5-4CA1-A46A-7941B57448F1}" type="pres">
      <dgm:prSet presAssocID="{66477B06-C547-4035-B412-1C7471AEE2DA}" presName="rect3" presStyleLbl="alignAcc1" presStyleIdx="2" presStyleCnt="3"/>
      <dgm:spPr/>
      <dgm:t>
        <a:bodyPr/>
        <a:lstStyle/>
        <a:p>
          <a:endParaRPr lang="ru-RU"/>
        </a:p>
      </dgm:t>
    </dgm:pt>
    <dgm:pt modelId="{ACCE7AA7-4449-4F70-A36A-AD32D622080D}" type="pres">
      <dgm:prSet presAssocID="{8F40C3F1-5EE3-40CA-93D2-A7DBF49529C4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527756-9CA4-4B7D-9E86-0726915AC8C2}" type="pres">
      <dgm:prSet presAssocID="{F4EBC11A-E0A5-48DA-8F4F-80CB37372549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4C860A-13A5-4784-9FD0-12EC161D2BFB}" type="pres">
      <dgm:prSet presAssocID="{66477B06-C547-4035-B412-1C7471AEE2DA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103DA56-8658-44E2-B1C6-505BB63AC0C6}" type="presOf" srcId="{8F40C3F1-5EE3-40CA-93D2-A7DBF49529C4}" destId="{9E51F053-E88A-4DAF-B677-BDF9408242A4}" srcOrd="0" destOrd="0" presId="urn:microsoft.com/office/officeart/2005/8/layout/target3"/>
    <dgm:cxn modelId="{973945DD-4FCA-4BFD-B7D1-A327424E454A}" srcId="{C147BCF0-4259-4574-A4B9-8C431FFE38CE}" destId="{F4EBC11A-E0A5-48DA-8F4F-80CB37372549}" srcOrd="1" destOrd="0" parTransId="{2F566771-E8BD-411D-B185-7FE3FB7499D6}" sibTransId="{8D8442C9-FE82-4B44-895B-F699DABB8E66}"/>
    <dgm:cxn modelId="{9B4AA659-A009-4803-981F-ACE3594FBC36}" type="presOf" srcId="{F4EBC11A-E0A5-48DA-8F4F-80CB37372549}" destId="{66527756-9CA4-4B7D-9E86-0726915AC8C2}" srcOrd="1" destOrd="0" presId="urn:microsoft.com/office/officeart/2005/8/layout/target3"/>
    <dgm:cxn modelId="{7295AF82-3F6C-4AFF-9263-D8084C9C5F3F}" type="presOf" srcId="{8F40C3F1-5EE3-40CA-93D2-A7DBF49529C4}" destId="{ACCE7AA7-4449-4F70-A36A-AD32D622080D}" srcOrd="1" destOrd="0" presId="urn:microsoft.com/office/officeart/2005/8/layout/target3"/>
    <dgm:cxn modelId="{E2CDD390-6389-47CD-8BA7-121FF7A15B74}" srcId="{C147BCF0-4259-4574-A4B9-8C431FFE38CE}" destId="{8F40C3F1-5EE3-40CA-93D2-A7DBF49529C4}" srcOrd="0" destOrd="0" parTransId="{3AA13921-F4F7-411E-94E3-B859A2313D3C}" sibTransId="{26796894-2069-4459-AEEC-86E864D82E51}"/>
    <dgm:cxn modelId="{C36A1E66-BB7F-48C1-85F5-3113C37E164A}" type="presOf" srcId="{66477B06-C547-4035-B412-1C7471AEE2DA}" destId="{AF4C860A-13A5-4784-9FD0-12EC161D2BFB}" srcOrd="1" destOrd="0" presId="urn:microsoft.com/office/officeart/2005/8/layout/target3"/>
    <dgm:cxn modelId="{7130B340-D74E-415F-AFDB-FD606E7A995E}" type="presOf" srcId="{66477B06-C547-4035-B412-1C7471AEE2DA}" destId="{515FC3CE-00A5-4CA1-A46A-7941B57448F1}" srcOrd="0" destOrd="0" presId="urn:microsoft.com/office/officeart/2005/8/layout/target3"/>
    <dgm:cxn modelId="{09F7BBD8-A8DD-4BCF-A7A5-E5E7AD3F96F1}" srcId="{C147BCF0-4259-4574-A4B9-8C431FFE38CE}" destId="{66477B06-C547-4035-B412-1C7471AEE2DA}" srcOrd="2" destOrd="0" parTransId="{FD5716D6-DF4A-44EB-BEE4-E5B11535B434}" sibTransId="{2B956B42-6B99-49C8-A6D6-95E31C194A95}"/>
    <dgm:cxn modelId="{76AA46D9-8044-432C-A3AF-71522EBB0D29}" type="presOf" srcId="{C147BCF0-4259-4574-A4B9-8C431FFE38CE}" destId="{15CB11E6-195A-4E23-9AE6-BBEF4916BB32}" srcOrd="0" destOrd="0" presId="urn:microsoft.com/office/officeart/2005/8/layout/target3"/>
    <dgm:cxn modelId="{8565E6A4-2849-4705-A7A6-0F12BFD9B683}" type="presOf" srcId="{F4EBC11A-E0A5-48DA-8F4F-80CB37372549}" destId="{5EF9DB7C-6239-46BC-8F03-3907C9C5BBFC}" srcOrd="0" destOrd="0" presId="urn:microsoft.com/office/officeart/2005/8/layout/target3"/>
    <dgm:cxn modelId="{282EE886-FD80-4FAD-83B9-79F6F743DEBF}" type="presParOf" srcId="{15CB11E6-195A-4E23-9AE6-BBEF4916BB32}" destId="{A9ED34D0-C28A-4E44-B346-6D01E4C85155}" srcOrd="0" destOrd="0" presId="urn:microsoft.com/office/officeart/2005/8/layout/target3"/>
    <dgm:cxn modelId="{2BED4B5C-82D4-422C-91D4-CFB85D775706}" type="presParOf" srcId="{15CB11E6-195A-4E23-9AE6-BBEF4916BB32}" destId="{3F5C4C98-BE52-4CD0-BF20-E73E98E7293F}" srcOrd="1" destOrd="0" presId="urn:microsoft.com/office/officeart/2005/8/layout/target3"/>
    <dgm:cxn modelId="{976D801E-6366-4150-AAA0-38DB7D23803C}" type="presParOf" srcId="{15CB11E6-195A-4E23-9AE6-BBEF4916BB32}" destId="{9E51F053-E88A-4DAF-B677-BDF9408242A4}" srcOrd="2" destOrd="0" presId="urn:microsoft.com/office/officeart/2005/8/layout/target3"/>
    <dgm:cxn modelId="{41F6EF17-7922-4D1A-B8ED-A04B0CF1949D}" type="presParOf" srcId="{15CB11E6-195A-4E23-9AE6-BBEF4916BB32}" destId="{FEB43AFE-6638-4120-8B8F-BEA8D193C5EC}" srcOrd="3" destOrd="0" presId="urn:microsoft.com/office/officeart/2005/8/layout/target3"/>
    <dgm:cxn modelId="{3116221A-312D-4B05-ABC6-9DB9E5C73E9D}" type="presParOf" srcId="{15CB11E6-195A-4E23-9AE6-BBEF4916BB32}" destId="{A688EDD8-A398-476C-BDC2-6028CF04B016}" srcOrd="4" destOrd="0" presId="urn:microsoft.com/office/officeart/2005/8/layout/target3"/>
    <dgm:cxn modelId="{62F31D1F-5B88-45AE-979A-B8D93241483F}" type="presParOf" srcId="{15CB11E6-195A-4E23-9AE6-BBEF4916BB32}" destId="{5EF9DB7C-6239-46BC-8F03-3907C9C5BBFC}" srcOrd="5" destOrd="0" presId="urn:microsoft.com/office/officeart/2005/8/layout/target3"/>
    <dgm:cxn modelId="{CDC77ACE-E72B-4D2D-8027-1FEEB158CCC6}" type="presParOf" srcId="{15CB11E6-195A-4E23-9AE6-BBEF4916BB32}" destId="{63AE5832-B671-4A1A-B0AC-4E5ABBEEB931}" srcOrd="6" destOrd="0" presId="urn:microsoft.com/office/officeart/2005/8/layout/target3"/>
    <dgm:cxn modelId="{8A5A4819-5DCB-499F-AF0B-2A06855D0F32}" type="presParOf" srcId="{15CB11E6-195A-4E23-9AE6-BBEF4916BB32}" destId="{A073EF7D-838C-4221-A67A-3244E35A19F4}" srcOrd="7" destOrd="0" presId="urn:microsoft.com/office/officeart/2005/8/layout/target3"/>
    <dgm:cxn modelId="{4017E2CF-1B3F-4E2B-AFF4-C0135CD67AE1}" type="presParOf" srcId="{15CB11E6-195A-4E23-9AE6-BBEF4916BB32}" destId="{515FC3CE-00A5-4CA1-A46A-7941B57448F1}" srcOrd="8" destOrd="0" presId="urn:microsoft.com/office/officeart/2005/8/layout/target3"/>
    <dgm:cxn modelId="{0B57878B-C836-40D0-8963-92C6D8AA05B2}" type="presParOf" srcId="{15CB11E6-195A-4E23-9AE6-BBEF4916BB32}" destId="{ACCE7AA7-4449-4F70-A36A-AD32D622080D}" srcOrd="9" destOrd="0" presId="urn:microsoft.com/office/officeart/2005/8/layout/target3"/>
    <dgm:cxn modelId="{B6A7F603-EB4F-4B72-9F6E-43311F61FFDF}" type="presParOf" srcId="{15CB11E6-195A-4E23-9AE6-BBEF4916BB32}" destId="{66527756-9CA4-4B7D-9E86-0726915AC8C2}" srcOrd="10" destOrd="0" presId="urn:microsoft.com/office/officeart/2005/8/layout/target3"/>
    <dgm:cxn modelId="{EF6DA86F-A64D-4120-AD64-CFFBBAB0F1ED}" type="presParOf" srcId="{15CB11E6-195A-4E23-9AE6-BBEF4916BB32}" destId="{AF4C860A-13A5-4784-9FD0-12EC161D2BFB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D05B31-9DF7-4748-9099-46D80B4531F6}">
      <dsp:nvSpPr>
        <dsp:cNvPr id="0" name=""/>
        <dsp:cNvSpPr/>
      </dsp:nvSpPr>
      <dsp:spPr>
        <a:xfrm>
          <a:off x="0" y="94411"/>
          <a:ext cx="9601196" cy="3706560"/>
        </a:xfrm>
        <a:prstGeom prst="roundRect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>
              <a:solidFill>
                <a:schemeClr val="tx1"/>
              </a:solidFill>
            </a:rPr>
            <a:t>Manipulyatorlarni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robotlarni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raqamli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stanoklarni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to`quvchi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ip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yigiruvchi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stanoklarni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ishlashini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nazorat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qilish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va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boshqarish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uchun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keng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komanda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qo`llanilmoqda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va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shunga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o`xshagan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misollarni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keltirish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mumkin</a:t>
          </a:r>
          <a:r>
            <a:rPr lang="en-US" sz="2200" kern="1200" dirty="0" smtClean="0">
              <a:solidFill>
                <a:schemeClr val="tx1"/>
              </a:solidFill>
            </a:rPr>
            <a:t>. </a:t>
          </a:r>
          <a:r>
            <a:rPr lang="en-US" sz="2200" kern="1200" dirty="0" err="1" smtClean="0">
              <a:solidFill>
                <a:schemeClr val="tx1"/>
              </a:solidFill>
            </a:rPr>
            <a:t>Bulardan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tashqari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mikrokontrollerlar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kontrollerlar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va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mikroprotsessorlar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tibbiyotda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cho`ntakda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olib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yuradigan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bosim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harorat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puls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o`lchavdigan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kardiogramma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qiladigan</a:t>
          </a:r>
          <a:r>
            <a:rPr lang="en-US" sz="2200" kern="1200" dirty="0" smtClean="0">
              <a:solidFill>
                <a:schemeClr val="tx1"/>
              </a:solidFill>
            </a:rPr>
            <a:t> mini </a:t>
          </a:r>
          <a:r>
            <a:rPr lang="en-US" sz="2200" kern="1200" dirty="0" err="1" smtClean="0">
              <a:solidFill>
                <a:schemeClr val="tx1"/>
              </a:solidFill>
            </a:rPr>
            <a:t>asboblar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yaratishda</a:t>
          </a:r>
          <a:r>
            <a:rPr lang="en-US" sz="2200" kern="1200" dirty="0" smtClean="0">
              <a:solidFill>
                <a:schemeClr val="tx1"/>
              </a:solidFill>
            </a:rPr>
            <a:t>; </a:t>
          </a:r>
          <a:r>
            <a:rPr lang="en-US" sz="2200" kern="1200" dirty="0" err="1" smtClean="0">
              <a:solidFill>
                <a:schemeClr val="tx1"/>
              </a:solidFill>
            </a:rPr>
            <a:t>avtomobillarni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qishloq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xo`jalik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mashinalarini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ishlashini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nazorat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qiladigan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ularni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ishchi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rejimlarini</a:t>
          </a:r>
          <a:r>
            <a:rPr lang="en-US" sz="2200" kern="1200" dirty="0" smtClean="0">
              <a:solidFill>
                <a:schemeClr val="tx1"/>
              </a:solidFill>
            </a:rPr>
            <a:t>: </a:t>
          </a:r>
          <a:r>
            <a:rPr lang="en-US" sz="2200" kern="1200" dirty="0" err="1" smtClean="0">
              <a:solidFill>
                <a:schemeClr val="tx1"/>
              </a:solidFill>
            </a:rPr>
            <a:t>dvigatelni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yog`ning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haroratini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mashinani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harakat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tezligini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benzinning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sarfini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vaqt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bo`yicha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о’lchaydigan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hamda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mashinani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harakat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tezligini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chegaralaydigan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va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boshqa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vazifalarni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bajaradigan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qurilma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vazifasini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bajaradi</a:t>
          </a:r>
          <a:r>
            <a:rPr lang="en-US" sz="2200" kern="1200" dirty="0" smtClean="0">
              <a:solidFill>
                <a:schemeClr val="tx1"/>
              </a:solidFill>
            </a:rPr>
            <a:t>. </a:t>
          </a:r>
          <a:r>
            <a:rPr lang="en-US" sz="2200" kern="1200" dirty="0" err="1" smtClean="0">
              <a:solidFill>
                <a:schemeClr val="tx1"/>
              </a:solidFill>
            </a:rPr>
            <a:t>Bunday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misollarni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qishloq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xo`jalik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mashinalarini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kombaynlarni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ishlashini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nazorat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qilish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rostlashga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misollar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keltirish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mumkin</a:t>
          </a:r>
          <a:r>
            <a:rPr lang="en-US" sz="2200" kern="1200" dirty="0" smtClean="0">
              <a:solidFill>
                <a:schemeClr val="tx1"/>
              </a:solidFill>
            </a:rPr>
            <a:t>.</a:t>
          </a:r>
          <a:endParaRPr lang="ru-RU" sz="2200" kern="1200" dirty="0">
            <a:solidFill>
              <a:schemeClr val="tx1"/>
            </a:solidFill>
          </a:endParaRPr>
        </a:p>
      </dsp:txBody>
      <dsp:txXfrm>
        <a:off x="180939" y="275350"/>
        <a:ext cx="9239318" cy="33446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04C40-6B48-4CAC-BD81-7E3137BF2A14}">
      <dsp:nvSpPr>
        <dsp:cNvPr id="0" name=""/>
        <dsp:cNvSpPr/>
      </dsp:nvSpPr>
      <dsp:spPr>
        <a:xfrm>
          <a:off x="220047" y="1604"/>
          <a:ext cx="9168650" cy="459615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74000"/>
                <a:satMod val="130000"/>
                <a:lumMod val="90000"/>
              </a:schemeClr>
              <a:schemeClr val="accent1">
                <a:hueOff val="0"/>
                <a:satOff val="0"/>
                <a:lumOff val="0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</a:rPr>
            <a:t>Programmalashtiriladigan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logikali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kontroller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asosida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ob’ektning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parametrlarini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avtomatlashtirilgan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usulda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nazorat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qiluvchi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va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boshqaruvchi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qurilmaning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umumlashtirilgan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strukturali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sxemasi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keltirilgan</a:t>
          </a:r>
          <a:r>
            <a:rPr lang="en-US" sz="2400" kern="1200" dirty="0" smtClean="0">
              <a:solidFill>
                <a:schemeClr val="tx1"/>
              </a:solidFill>
            </a:rPr>
            <a:t>. </a:t>
          </a:r>
          <a:r>
            <a:rPr lang="en-US" sz="2400" kern="1200" dirty="0" err="1" smtClean="0">
              <a:solidFill>
                <a:schemeClr val="tx1"/>
              </a:solidFill>
            </a:rPr>
            <a:t>Boshqariluvchi</a:t>
          </a:r>
          <a:r>
            <a:rPr lang="en-US" sz="2400" kern="1200" dirty="0" smtClean="0">
              <a:solidFill>
                <a:schemeClr val="tx1"/>
              </a:solidFill>
            </a:rPr>
            <a:t>, </a:t>
          </a:r>
          <a:r>
            <a:rPr lang="en-US" sz="2400" kern="1200" dirty="0" err="1" smtClean="0">
              <a:solidFill>
                <a:schemeClr val="tx1"/>
              </a:solidFill>
            </a:rPr>
            <a:t>nazorat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qiluvchi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ob’ekt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sifatida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manipulyatorlar</a:t>
          </a:r>
          <a:r>
            <a:rPr lang="en-US" sz="2400" kern="1200" dirty="0" smtClean="0">
              <a:solidFill>
                <a:schemeClr val="tx1"/>
              </a:solidFill>
            </a:rPr>
            <a:t>, </a:t>
          </a:r>
          <a:r>
            <a:rPr lang="en-US" sz="2400" kern="1200" dirty="0" err="1" smtClean="0">
              <a:solidFill>
                <a:schemeClr val="tx1"/>
              </a:solidFill>
            </a:rPr>
            <a:t>robotlar</a:t>
          </a:r>
          <a:r>
            <a:rPr lang="en-US" sz="2400" kern="1200" dirty="0" smtClean="0">
              <a:solidFill>
                <a:schemeClr val="tx1"/>
              </a:solidFill>
            </a:rPr>
            <a:t>, </a:t>
          </a:r>
          <a:r>
            <a:rPr lang="en-US" sz="2400" kern="1200" dirty="0" err="1" smtClean="0">
              <a:solidFill>
                <a:schemeClr val="tx1"/>
              </a:solidFill>
            </a:rPr>
            <a:t>stanoklar</a:t>
          </a:r>
          <a:r>
            <a:rPr lang="en-US" sz="2400" kern="1200" dirty="0" smtClean="0">
              <a:solidFill>
                <a:schemeClr val="tx1"/>
              </a:solidFill>
            </a:rPr>
            <a:t>, </a:t>
          </a:r>
          <a:r>
            <a:rPr lang="en-US" sz="2400" kern="1200" dirty="0" err="1" smtClean="0">
              <a:solidFill>
                <a:schemeClr val="tx1"/>
              </a:solidFill>
            </a:rPr>
            <a:t>qishloq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xo`jalik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mashinaiarining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ishchi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organlari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va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boshqalar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bo`lishi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mumkin</a:t>
          </a:r>
          <a:r>
            <a:rPr lang="en-US" sz="2400" kern="1200" dirty="0" smtClean="0">
              <a:solidFill>
                <a:schemeClr val="tx1"/>
              </a:solidFill>
            </a:rPr>
            <a:t>. </a:t>
          </a:r>
          <a:r>
            <a:rPr lang="en-US" sz="2400" kern="1200" dirty="0" err="1" smtClean="0">
              <a:solidFill>
                <a:schemeClr val="tx1"/>
              </a:solidFill>
            </a:rPr>
            <a:t>Programmalashtiriladigan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logikali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kontrollerli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boshqaruvchi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qurilrnaning</a:t>
          </a:r>
          <a:r>
            <a:rPr lang="en-US" sz="2400" kern="1200" dirty="0" smtClean="0">
              <a:solidFill>
                <a:schemeClr val="tx1"/>
              </a:solidFill>
            </a:rPr>
            <a:t> (</a:t>
          </a:r>
          <a:r>
            <a:rPr lang="en-US" sz="2400" kern="1200" dirty="0" err="1" smtClean="0">
              <a:solidFill>
                <a:schemeClr val="tx1"/>
              </a:solidFill>
            </a:rPr>
            <a:t>sistemaning</a:t>
          </a:r>
          <a:r>
            <a:rPr lang="en-US" sz="2400" kern="1200" dirty="0" smtClean="0">
              <a:solidFill>
                <a:schemeClr val="tx1"/>
              </a:solidFill>
            </a:rPr>
            <a:t>) </a:t>
          </a:r>
          <a:r>
            <a:rPr lang="en-US" sz="2400" kern="1200" dirty="0" err="1" smtClean="0">
              <a:solidFill>
                <a:schemeClr val="tx1"/>
              </a:solidFill>
            </a:rPr>
            <a:t>umumlashtirilgan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strukturali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sxemasi</a:t>
          </a:r>
          <a:r>
            <a:rPr lang="en-US" sz="2400" kern="1200" dirty="0" smtClean="0">
              <a:solidFill>
                <a:schemeClr val="tx1"/>
              </a:solidFill>
            </a:rPr>
            <a:t>. 10.3-rasmda </a:t>
          </a:r>
          <a:r>
            <a:rPr lang="en-US" sz="2400" kern="1200" dirty="0" err="1" smtClean="0">
              <a:solidFill>
                <a:schemeClr val="tx1"/>
              </a:solidFill>
            </a:rPr>
            <a:t>keltirilgan</a:t>
          </a:r>
          <a:r>
            <a:rPr lang="en-US" sz="2400" kern="1200" dirty="0" smtClean="0">
              <a:solidFill>
                <a:schemeClr val="tx1"/>
              </a:solidFill>
            </a:rPr>
            <a:t>. Bu </a:t>
          </a:r>
          <a:r>
            <a:rPr lang="en-US" sz="2400" kern="1200" dirty="0" err="1" smtClean="0">
              <a:solidFill>
                <a:schemeClr val="tx1"/>
              </a:solidFill>
            </a:rPr>
            <a:t>qurilma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ushbu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bloklardan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tashkil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topgan</a:t>
          </a:r>
          <a:r>
            <a:rPr lang="en-US" sz="2400" kern="1200" dirty="0" smtClean="0">
              <a:solidFill>
                <a:schemeClr val="tx1"/>
              </a:solidFill>
            </a:rPr>
            <a:t>: </a:t>
          </a:r>
          <a:r>
            <a:rPr lang="en-US" sz="2400" kern="1200" dirty="0" err="1" smtClean="0">
              <a:solidFill>
                <a:schemeClr val="tx1"/>
              </a:solidFill>
            </a:rPr>
            <a:t>Boshqariluvchi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ob’ekt</a:t>
          </a:r>
          <a:r>
            <a:rPr lang="en-US" sz="2400" kern="1200" dirty="0" smtClean="0">
              <a:solidFill>
                <a:schemeClr val="tx1"/>
              </a:solidFill>
            </a:rPr>
            <a:t> (BO), BI, B2, .... Bi; </a:t>
          </a:r>
          <a:r>
            <a:rPr lang="en-US" sz="2400" kern="1200" dirty="0" err="1" smtClean="0">
              <a:solidFill>
                <a:schemeClr val="tx1"/>
              </a:solidFill>
            </a:rPr>
            <a:t>Bn</a:t>
          </a:r>
          <a:r>
            <a:rPr lang="en-US" sz="2400" kern="1200" dirty="0" smtClean="0">
              <a:solidFill>
                <a:schemeClr val="tx1"/>
              </a:solidFill>
            </a:rPr>
            <a:t>, .... </a:t>
          </a:r>
          <a:r>
            <a:rPr lang="en-US" sz="2400" kern="1200" dirty="0" err="1" smtClean="0">
              <a:solidFill>
                <a:schemeClr val="tx1"/>
              </a:solidFill>
            </a:rPr>
            <a:t>Bm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datchiklar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yoki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elektron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kalitlardan</a:t>
          </a:r>
          <a:r>
            <a:rPr lang="en-US" sz="2400" kern="1200" dirty="0" smtClean="0">
              <a:solidFill>
                <a:schemeClr val="tx1"/>
              </a:solidFill>
            </a:rPr>
            <a:t> (EK) </a:t>
          </a:r>
          <a:r>
            <a:rPr lang="en-US" sz="2400" kern="1200" dirty="0" err="1" smtClean="0">
              <a:solidFill>
                <a:schemeClr val="tx1"/>
              </a:solidFill>
            </a:rPr>
            <a:t>tashkil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topgan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bloklar</a:t>
          </a:r>
          <a:r>
            <a:rPr lang="en-US" sz="2400" kern="1200" dirty="0" smtClean="0">
              <a:solidFill>
                <a:schemeClr val="tx1"/>
              </a:solidFill>
            </a:rPr>
            <a:t>; AM - </a:t>
          </a:r>
          <a:r>
            <a:rPr lang="en-US" sz="2400" kern="1200" dirty="0" err="1" smtClean="0">
              <a:solidFill>
                <a:schemeClr val="tx1"/>
              </a:solidFill>
            </a:rPr>
            <a:t>analogli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kommutator</a:t>
          </a:r>
          <a:r>
            <a:rPr lang="en-US" sz="2400" kern="1200" dirty="0" smtClean="0">
              <a:solidFill>
                <a:schemeClr val="tx1"/>
              </a:solidFill>
            </a:rPr>
            <a:t> (</a:t>
          </a:r>
          <a:r>
            <a:rPr lang="en-US" sz="2400" kern="1200" dirty="0" err="1" smtClean="0">
              <a:solidFill>
                <a:schemeClr val="tx1"/>
              </a:solidFill>
            </a:rPr>
            <a:t>multipleksor</a:t>
          </a:r>
          <a:r>
            <a:rPr lang="en-US" sz="2400" kern="1200" dirty="0" smtClean="0">
              <a:solidFill>
                <a:schemeClr val="tx1"/>
              </a:solidFill>
            </a:rPr>
            <a:t>); </a:t>
          </a:r>
          <a:r>
            <a:rPr lang="en-US" sz="2400" kern="1200" dirty="0" err="1" smtClean="0">
              <a:solidFill>
                <a:schemeClr val="tx1"/>
              </a:solidFill>
            </a:rPr>
            <a:t>ARo</a:t>
          </a:r>
          <a:r>
            <a:rPr lang="en-US" sz="2400" kern="1200" dirty="0" smtClean="0">
              <a:solidFill>
                <a:schemeClr val="tx1"/>
              </a:solidFill>
            </a:rPr>
            <a:t>` - analog-</a:t>
          </a:r>
          <a:r>
            <a:rPr lang="en-US" sz="2400" kern="1200" dirty="0" err="1" smtClean="0">
              <a:solidFill>
                <a:schemeClr val="tx1"/>
              </a:solidFill>
            </a:rPr>
            <a:t>raqamli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o`zgartirgich</a:t>
          </a:r>
          <a:r>
            <a:rPr lang="en-US" sz="2400" kern="1200" dirty="0" smtClean="0">
              <a:solidFill>
                <a:schemeClr val="tx1"/>
              </a:solidFill>
            </a:rPr>
            <a:t> (ATSP); </a:t>
          </a:r>
          <a:r>
            <a:rPr lang="en-US" sz="2400" kern="1200" dirty="0" err="1" smtClean="0">
              <a:solidFill>
                <a:schemeClr val="tx1"/>
              </a:solidFill>
            </a:rPr>
            <a:t>programmalashtiriladigan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logikali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kontroiler</a:t>
          </a:r>
          <a:r>
            <a:rPr lang="en-US" sz="2400" kern="1200" dirty="0" smtClean="0">
              <a:solidFill>
                <a:schemeClr val="tx1"/>
              </a:solidFill>
            </a:rPr>
            <a:t> (PLK); Dis. B-</a:t>
          </a:r>
          <a:r>
            <a:rPr lang="en-US" sz="2400" kern="1200" dirty="0" err="1" smtClean="0">
              <a:solidFill>
                <a:schemeClr val="tx1"/>
              </a:solidFill>
            </a:rPr>
            <a:t>displey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bloki</a:t>
          </a:r>
          <a:r>
            <a:rPr lang="en-US" sz="2400" kern="1200" dirty="0" smtClean="0">
              <a:solidFill>
                <a:schemeClr val="tx1"/>
              </a:solidFill>
            </a:rPr>
            <a:t>; Kl. B-</a:t>
          </a:r>
          <a:r>
            <a:rPr lang="en-US" sz="2400" kern="1200" dirty="0" err="1" smtClean="0">
              <a:solidFill>
                <a:schemeClr val="tx1"/>
              </a:solidFill>
            </a:rPr>
            <a:t>klaviatura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bloki</a:t>
          </a:r>
          <a:r>
            <a:rPr lang="en-US" sz="2400" kern="1200" dirty="0" smtClean="0">
              <a:solidFill>
                <a:schemeClr val="tx1"/>
              </a:solidFill>
            </a:rPr>
            <a:t>.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354664" y="136221"/>
        <a:ext cx="8899416" cy="432691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44C646-6F2F-4A09-861F-B5E4846DAA32}">
      <dsp:nvSpPr>
        <dsp:cNvPr id="0" name=""/>
        <dsp:cNvSpPr/>
      </dsp:nvSpPr>
      <dsp:spPr>
        <a:xfrm>
          <a:off x="4724140" y="1255282"/>
          <a:ext cx="9632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963218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180904" y="1296028"/>
        <a:ext cx="49690" cy="9947"/>
      </dsp:txXfrm>
    </dsp:sp>
    <dsp:sp modelId="{3BD308C6-D106-4974-A786-301A2CEBD629}">
      <dsp:nvSpPr>
        <dsp:cNvPr id="0" name=""/>
        <dsp:cNvSpPr/>
      </dsp:nvSpPr>
      <dsp:spPr>
        <a:xfrm>
          <a:off x="404991" y="4717"/>
          <a:ext cx="4320948" cy="25925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chemeClr val="tx1"/>
              </a:solidFill>
            </a:rPr>
            <a:t>Boshqariladigan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ob’ektni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ishlashini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nazorat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qilish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quyidagicha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amalga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oshiriladi</a:t>
          </a:r>
          <a:r>
            <a:rPr lang="en-US" sz="1800" kern="1200" dirty="0" smtClean="0">
              <a:solidFill>
                <a:schemeClr val="tx1"/>
              </a:solidFill>
            </a:rPr>
            <a:t>: </a:t>
          </a:r>
          <a:r>
            <a:rPr lang="en-US" sz="1800" kern="1200" dirty="0" err="1" smtClean="0">
              <a:solidFill>
                <a:schemeClr val="tx1"/>
              </a:solidFill>
            </a:rPr>
            <a:t>Avtomatlashtiriladigan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boshqaruvchi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mikrokontrollerli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qurilmani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ishga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tushirish</a:t>
          </a:r>
          <a:r>
            <a:rPr lang="en-US" sz="1800" kern="1200" dirty="0" smtClean="0">
              <a:solidFill>
                <a:schemeClr val="tx1"/>
              </a:solidFill>
            </a:rPr>
            <a:t>.  Controller </a:t>
          </a:r>
          <a:r>
            <a:rPr lang="en-US" sz="1800" kern="1200" dirty="0" err="1" smtClean="0">
              <a:solidFill>
                <a:schemeClr val="tx1"/>
              </a:solidFill>
            </a:rPr>
            <a:t>bazasida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tuzilgan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avtomatlashtirilgan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nazorat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qiluvchi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va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boshqaruvchi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qurilma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klaviatura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orqali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ishga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tushiriladi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va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kontroller</a:t>
          </a:r>
          <a:r>
            <a:rPr lang="en-US" sz="1800" kern="1200" dirty="0" smtClean="0">
              <a:solidFill>
                <a:schemeClr val="tx1"/>
              </a:solidFill>
            </a:rPr>
            <a:t> PPZU (REPZU) </a:t>
          </a:r>
          <a:r>
            <a:rPr lang="en-US" sz="1800" kern="1200" dirty="0" err="1" smtClean="0">
              <a:solidFill>
                <a:schemeClr val="tx1"/>
              </a:solidFill>
            </a:rPr>
            <a:t>xotira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mikrosxemalariga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yozilgan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programma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asosida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boshqariladigan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ob’ektni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ishlashini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nazorat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qilishni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boshlaydi</a:t>
          </a:r>
          <a:r>
            <a:rPr lang="en-US" sz="1800" kern="1200" dirty="0" smtClean="0">
              <a:solidFill>
                <a:schemeClr val="tx1"/>
              </a:solidFill>
            </a:rPr>
            <a:t>.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404991" y="4717"/>
        <a:ext cx="4320948" cy="2592569"/>
      </dsp:txXfrm>
    </dsp:sp>
    <dsp:sp modelId="{4A37654D-70AD-4D9F-9FE0-CB9EA2FB73C2}">
      <dsp:nvSpPr>
        <dsp:cNvPr id="0" name=""/>
        <dsp:cNvSpPr/>
      </dsp:nvSpPr>
      <dsp:spPr>
        <a:xfrm>
          <a:off x="2565466" y="2595486"/>
          <a:ext cx="5314766" cy="963218"/>
        </a:xfrm>
        <a:custGeom>
          <a:avLst/>
          <a:gdLst/>
          <a:ahLst/>
          <a:cxnLst/>
          <a:rect l="0" t="0" r="0" b="0"/>
          <a:pathLst>
            <a:path>
              <a:moveTo>
                <a:pt x="5314766" y="0"/>
              </a:moveTo>
              <a:lnTo>
                <a:pt x="5314766" y="498709"/>
              </a:lnTo>
              <a:lnTo>
                <a:pt x="0" y="498709"/>
              </a:lnTo>
              <a:lnTo>
                <a:pt x="0" y="963218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087677" y="3072122"/>
        <a:ext cx="270344" cy="9947"/>
      </dsp:txXfrm>
    </dsp:sp>
    <dsp:sp modelId="{E0D9C5CB-4365-4A76-8C5B-4EA6FAA45EDD}">
      <dsp:nvSpPr>
        <dsp:cNvPr id="0" name=""/>
        <dsp:cNvSpPr/>
      </dsp:nvSpPr>
      <dsp:spPr>
        <a:xfrm>
          <a:off x="5719758" y="4717"/>
          <a:ext cx="4320948" cy="25925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chemeClr val="tx1"/>
              </a:solidFill>
            </a:rPr>
            <a:t>Boshqariluvchi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ob’ektning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ishchi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organlarining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holatlari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yoki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boshqa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analogli</a:t>
          </a:r>
          <a:r>
            <a:rPr lang="en-US" sz="2000" kern="1200" dirty="0" smtClean="0">
              <a:solidFill>
                <a:schemeClr val="tx1"/>
              </a:solidFill>
            </a:rPr>
            <a:t>. </a:t>
          </a:r>
          <a:r>
            <a:rPr lang="en-US" sz="2000" kern="1200" dirty="0" err="1" smtClean="0">
              <a:solidFill>
                <a:schemeClr val="tx1"/>
              </a:solidFill>
            </a:rPr>
            <a:t>raqamli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xabarlar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ob’ektning</a:t>
          </a:r>
          <a:r>
            <a:rPr lang="en-US" sz="2000" kern="1200" dirty="0" smtClean="0">
              <a:solidFill>
                <a:schemeClr val="tx1"/>
              </a:solidFill>
            </a:rPr>
            <a:t> 1, 2…n </a:t>
          </a:r>
          <a:r>
            <a:rPr lang="en-US" sz="2000" kern="1200" dirty="0" err="1" smtClean="0">
              <a:solidFill>
                <a:schemeClr val="tx1"/>
              </a:solidFill>
            </a:rPr>
            <a:t>chiqishlaridari</a:t>
          </a:r>
          <a:r>
            <a:rPr lang="en-US" sz="2000" kern="1200" dirty="0" smtClean="0">
              <a:solidFill>
                <a:schemeClr val="tx1"/>
              </a:solidFill>
            </a:rPr>
            <a:t> B1, B2,..., </a:t>
          </a:r>
          <a:r>
            <a:rPr lang="en-US" sz="2000" kern="1200" dirty="0" err="1" smtClean="0">
              <a:solidFill>
                <a:schemeClr val="tx1"/>
              </a:solidFill>
            </a:rPr>
            <a:t>Bm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bloklarining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kirishlariga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beriladi</a:t>
          </a:r>
          <a:r>
            <a:rPr lang="en-US" sz="2000" kern="1200" dirty="0" smtClean="0">
              <a:solidFill>
                <a:schemeClr val="tx1"/>
              </a:solidFill>
            </a:rPr>
            <a:t>. </a:t>
          </a:r>
          <a:r>
            <a:rPr lang="en-US" sz="2000" kern="1200" dirty="0" err="1" smtClean="0">
              <a:solidFill>
                <a:schemeClr val="tx1"/>
              </a:solidFill>
            </a:rPr>
            <a:t>Agarda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nazorat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qilinayotgan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parametrlar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uzluksiz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bo`lsa</a:t>
          </a:r>
          <a:r>
            <a:rPr lang="en-US" sz="2000" kern="1200" dirty="0" smtClean="0">
              <a:solidFill>
                <a:schemeClr val="tx1"/>
              </a:solidFill>
            </a:rPr>
            <a:t>, </a:t>
          </a:r>
          <a:r>
            <a:rPr lang="en-US" sz="2000" kern="1200" dirty="0" err="1" smtClean="0">
              <a:solidFill>
                <a:schemeClr val="tx1"/>
              </a:solidFill>
            </a:rPr>
            <a:t>ular</a:t>
          </a:r>
          <a:r>
            <a:rPr lang="en-US" sz="2000" kern="1200" dirty="0" smtClean="0">
              <a:solidFill>
                <a:schemeClr val="tx1"/>
              </a:solidFill>
            </a:rPr>
            <a:t> B1, B2,..., Bi </a:t>
          </a:r>
          <a:r>
            <a:rPr lang="en-US" sz="2000" kern="1200" dirty="0" err="1" smtClean="0">
              <a:solidFill>
                <a:schemeClr val="tx1"/>
              </a:solidFill>
            </a:rPr>
            <a:t>bloklar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orqali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analogli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multipleksorni</a:t>
          </a:r>
          <a:r>
            <a:rPr lang="en-US" sz="2000" kern="1200" dirty="0" smtClean="0">
              <a:solidFill>
                <a:schemeClr val="tx1"/>
              </a:solidFill>
            </a:rPr>
            <a:t> (AM) </a:t>
          </a:r>
          <a:r>
            <a:rPr lang="en-US" sz="2000" kern="1200" dirty="0" err="1" smtClean="0">
              <a:solidFill>
                <a:schemeClr val="tx1"/>
              </a:solidFill>
            </a:rPr>
            <a:t>ko`rsatilgan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kirishlariga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beriladi</a:t>
          </a:r>
          <a:r>
            <a:rPr lang="en-US" sz="2000" kern="1200" dirty="0" smtClean="0">
              <a:solidFill>
                <a:schemeClr val="tx1"/>
              </a:solidFill>
            </a:rPr>
            <a:t>.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5719758" y="4717"/>
        <a:ext cx="4320948" cy="2592569"/>
      </dsp:txXfrm>
    </dsp:sp>
    <dsp:sp modelId="{AB4915AE-ACA9-47D2-BDED-95CA18CCC39D}">
      <dsp:nvSpPr>
        <dsp:cNvPr id="0" name=""/>
        <dsp:cNvSpPr/>
      </dsp:nvSpPr>
      <dsp:spPr>
        <a:xfrm>
          <a:off x="4724140" y="4841669"/>
          <a:ext cx="9632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963218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180904" y="4882415"/>
        <a:ext cx="49690" cy="9947"/>
      </dsp:txXfrm>
    </dsp:sp>
    <dsp:sp modelId="{066443A9-7687-4BCC-9F35-0723F6E29545}">
      <dsp:nvSpPr>
        <dsp:cNvPr id="0" name=""/>
        <dsp:cNvSpPr/>
      </dsp:nvSpPr>
      <dsp:spPr>
        <a:xfrm>
          <a:off x="404991" y="3591105"/>
          <a:ext cx="4320948" cy="25925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chemeClr val="tx1"/>
              </a:solidFill>
            </a:rPr>
            <a:t>Analogli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multipleksorni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kirishiga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berilayotgan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uzluksiz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xabarlarni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boshqaruvchi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kirishiga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borilayotgan</a:t>
          </a:r>
          <a:r>
            <a:rPr lang="en-US" sz="1800" kern="1200" dirty="0" smtClean="0">
              <a:solidFill>
                <a:schemeClr val="tx1"/>
              </a:solidFill>
            </a:rPr>
            <a:t> (</a:t>
          </a:r>
          <a:r>
            <a:rPr lang="en-US" sz="1800" kern="1200" dirty="0" err="1" smtClean="0">
              <a:solidFill>
                <a:schemeClr val="tx1"/>
              </a:solidFill>
            </a:rPr>
            <a:t>boshqariladigan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programma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asosida</a:t>
          </a:r>
          <a:r>
            <a:rPr lang="en-US" sz="1800" kern="1200" dirty="0" smtClean="0">
              <a:solidFill>
                <a:schemeClr val="tx1"/>
              </a:solidFill>
            </a:rPr>
            <a:t>) </a:t>
          </a:r>
          <a:r>
            <a:rPr lang="en-US" sz="1800" kern="1200" dirty="0" err="1" smtClean="0">
              <a:solidFill>
                <a:schemeClr val="tx1"/>
              </a:solidFill>
            </a:rPr>
            <a:t>boshqaruvchi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kod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orqal</a:t>
          </a:r>
          <a:r>
            <a:rPr lang="en-US" sz="1800" kern="1200" dirty="0" smtClean="0">
              <a:solidFill>
                <a:schemeClr val="tx1"/>
              </a:solidFill>
            </a:rPr>
            <a:t>: </a:t>
          </a:r>
          <a:r>
            <a:rPr lang="en-US" sz="1800" kern="1200" dirty="0" err="1" smtClean="0">
              <a:solidFill>
                <a:schemeClr val="tx1"/>
              </a:solidFill>
            </a:rPr>
            <a:t>chiqishiga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o`tkazadi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va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bu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anologli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signalni</a:t>
          </a:r>
          <a:r>
            <a:rPr lang="en-US" sz="1800" kern="1200" dirty="0" smtClean="0">
              <a:solidFill>
                <a:schemeClr val="tx1"/>
              </a:solidFill>
            </a:rPr>
            <a:t> ATSP </a:t>
          </a:r>
          <a:r>
            <a:rPr lang="en-US" sz="1800" kern="1200" dirty="0" err="1" smtClean="0">
              <a:solidFill>
                <a:schemeClr val="tx1"/>
              </a:solidFill>
            </a:rPr>
            <a:t>ning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kirishiga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uzatadi</a:t>
          </a:r>
          <a:r>
            <a:rPr lang="en-US" sz="1800" kern="1200" dirty="0" smtClean="0">
              <a:solidFill>
                <a:schemeClr val="tx1"/>
              </a:solidFill>
            </a:rPr>
            <a:t>. ATSP </a:t>
          </a:r>
          <a:r>
            <a:rPr lang="en-US" sz="1800" kern="1200" dirty="0" err="1" smtClean="0">
              <a:solidFill>
                <a:schemeClr val="tx1"/>
              </a:solidFill>
            </a:rPr>
            <a:t>bu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xabarni</a:t>
          </a:r>
          <a:r>
            <a:rPr lang="en-US" sz="1800" kern="1200" dirty="0" smtClean="0">
              <a:solidFill>
                <a:schemeClr val="tx1"/>
              </a:solidFill>
            </a:rPr>
            <a:t> parallel </a:t>
          </a:r>
          <a:r>
            <a:rPr lang="en-US" sz="1800" kern="1200" dirty="0" err="1" smtClean="0">
              <a:solidFill>
                <a:schemeClr val="tx1"/>
              </a:solidFill>
            </a:rPr>
            <a:t>bo`lgan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ikkilik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kodiga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o`zgartirib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kontrollerni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kiritish</a:t>
          </a:r>
          <a:r>
            <a:rPr lang="en-US" sz="1800" kern="1200" dirty="0" smtClean="0">
              <a:solidFill>
                <a:schemeClr val="tx1"/>
              </a:solidFill>
            </a:rPr>
            <a:t>/</a:t>
          </a:r>
          <a:r>
            <a:rPr lang="en-US" sz="1800" kern="1200" dirty="0" err="1" smtClean="0">
              <a:solidFill>
                <a:schemeClr val="tx1"/>
              </a:solidFill>
            </a:rPr>
            <a:t>chiqarish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portlarining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biriga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uzatadi</a:t>
          </a:r>
          <a:r>
            <a:rPr lang="en-US" sz="1800" kern="1200" dirty="0" smtClean="0">
              <a:solidFill>
                <a:schemeClr val="tx1"/>
              </a:solidFill>
            </a:rPr>
            <a:t>. 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404991" y="3591105"/>
        <a:ext cx="4320948" cy="2592569"/>
      </dsp:txXfrm>
    </dsp:sp>
    <dsp:sp modelId="{0F711722-F826-4E31-9046-927B4CE943FB}">
      <dsp:nvSpPr>
        <dsp:cNvPr id="0" name=""/>
        <dsp:cNvSpPr/>
      </dsp:nvSpPr>
      <dsp:spPr>
        <a:xfrm>
          <a:off x="5719758" y="3591105"/>
          <a:ext cx="4320948" cy="25925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chemeClr val="tx1"/>
              </a:solidFill>
            </a:rPr>
            <a:t>Agarda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boshqariluvchi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ob’ektning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chiqishlaridagi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signallar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raqamli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bo`lsa</a:t>
          </a:r>
          <a:r>
            <a:rPr lang="en-US" sz="1800" kern="1200" dirty="0" smtClean="0">
              <a:solidFill>
                <a:schemeClr val="tx1"/>
              </a:solidFill>
            </a:rPr>
            <a:t>, u </a:t>
          </a:r>
          <a:r>
            <a:rPr lang="en-US" sz="1800" kern="1200" dirty="0" err="1" smtClean="0">
              <a:solidFill>
                <a:schemeClr val="tx1"/>
              </a:solidFill>
            </a:rPr>
            <a:t>holda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bu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signallar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Bn</a:t>
          </a:r>
          <a:r>
            <a:rPr lang="en-US" sz="1800" kern="1200" dirty="0" smtClean="0">
              <a:solidFill>
                <a:schemeClr val="tx1"/>
              </a:solidFill>
            </a:rPr>
            <a:t>,..., </a:t>
          </a:r>
          <a:r>
            <a:rPr lang="en-US" sz="1800" kern="1200" dirty="0" err="1" smtClean="0">
              <a:solidFill>
                <a:schemeClr val="tx1"/>
              </a:solidFill>
            </a:rPr>
            <a:t>Bm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bloklarining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chiqishlaridan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to`g`ridan</a:t>
          </a:r>
          <a:r>
            <a:rPr lang="en-US" sz="1800" kern="1200" dirty="0" smtClean="0">
              <a:solidFill>
                <a:schemeClr val="tx1"/>
              </a:solidFill>
            </a:rPr>
            <a:t>/</a:t>
          </a:r>
          <a:r>
            <a:rPr lang="en-US" sz="1800" kern="1200" dirty="0" err="1" smtClean="0">
              <a:solidFill>
                <a:schemeClr val="tx1"/>
              </a:solidFill>
            </a:rPr>
            <a:t>to`g`ri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kontrollerning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kiritish</a:t>
          </a:r>
          <a:r>
            <a:rPr lang="en-US" sz="1800" kern="1200" dirty="0" smtClean="0">
              <a:solidFill>
                <a:schemeClr val="tx1"/>
              </a:solidFill>
            </a:rPr>
            <a:t>/</a:t>
          </a:r>
          <a:r>
            <a:rPr lang="en-US" sz="1800" kern="1200" dirty="0" err="1" smtClean="0">
              <a:solidFill>
                <a:schemeClr val="tx1"/>
              </a:solidFill>
            </a:rPr>
            <a:t>chiqarish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portlarining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bitli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kirishlariga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beriladi</a:t>
          </a:r>
          <a:r>
            <a:rPr lang="en-US" sz="1800" kern="1200" dirty="0" smtClean="0">
              <a:solidFill>
                <a:schemeClr val="tx1"/>
              </a:solidFill>
            </a:rPr>
            <a:t>. </a:t>
          </a:r>
          <a:r>
            <a:rPr lang="en-US" sz="1800" kern="1200" dirty="0" err="1" smtClean="0">
              <a:solidFill>
                <a:schemeClr val="tx1"/>
              </a:solidFill>
            </a:rPr>
            <a:t>Kontroller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kirishiga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uzatilayotgan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xabarlarni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navbat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bilan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programma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asosida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qabul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qiladi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va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qayta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ishlab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olingan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natijalarni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operativ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xotira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qurilmasiga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yozib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qo`yadi</a:t>
          </a:r>
          <a:r>
            <a:rPr lang="en-US" sz="1800" kern="1200" dirty="0" smtClean="0">
              <a:solidFill>
                <a:schemeClr val="tx1"/>
              </a:solidFill>
            </a:rPr>
            <a:t>, </a:t>
          </a:r>
          <a:r>
            <a:rPr lang="en-US" sz="1800" kern="1200" dirty="0" err="1" smtClean="0">
              <a:solidFill>
                <a:schemeClr val="tx1"/>
              </a:solidFill>
            </a:rPr>
            <a:t>kerak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bo`lsa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displeyga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chiqarib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beradi</a:t>
          </a:r>
          <a:r>
            <a:rPr lang="en-US" sz="1800" kern="1200" dirty="0" smtClean="0">
              <a:solidFill>
                <a:schemeClr val="tx1"/>
              </a:solidFill>
            </a:rPr>
            <a:t>.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5719758" y="3591105"/>
        <a:ext cx="4320948" cy="25925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106C3D-ADEB-41AD-9A2E-039F024D54D9}">
      <dsp:nvSpPr>
        <dsp:cNvPr id="0" name=""/>
        <dsp:cNvSpPr/>
      </dsp:nvSpPr>
      <dsp:spPr>
        <a:xfrm>
          <a:off x="0" y="3456"/>
          <a:ext cx="9601196" cy="2014740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 smtClean="0">
              <a:solidFill>
                <a:schemeClr val="tx1"/>
              </a:solidFill>
            </a:rPr>
            <a:t>Boshqariluvchi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ob’ektning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ishlashini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boshqarish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uchun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ya’ni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manipulyatorni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qo`llarini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chapga</a:t>
          </a:r>
          <a:r>
            <a:rPr lang="en-US" sz="2100" kern="1200" dirty="0" smtClean="0">
              <a:solidFill>
                <a:schemeClr val="tx1"/>
              </a:solidFill>
            </a:rPr>
            <a:t>, </a:t>
          </a:r>
          <a:r>
            <a:rPr lang="en-US" sz="2100" kern="1200" dirty="0" err="1" smtClean="0">
              <a:solidFill>
                <a:schemeClr val="tx1"/>
              </a:solidFill>
            </a:rPr>
            <a:t>o`ngga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surish</a:t>
          </a:r>
          <a:r>
            <a:rPr lang="en-US" sz="2100" kern="1200" dirty="0" smtClean="0">
              <a:solidFill>
                <a:schemeClr val="tx1"/>
              </a:solidFill>
            </a:rPr>
            <a:t>, </a:t>
          </a:r>
          <a:r>
            <a:rPr lang="en-US" sz="2100" kern="1200" dirty="0" err="1" smtClean="0">
              <a:solidFill>
                <a:schemeClr val="tx1"/>
              </a:solidFill>
            </a:rPr>
            <a:t>predmetni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olish</a:t>
          </a:r>
          <a:r>
            <a:rPr lang="en-US" sz="2100" kern="1200" dirty="0" smtClean="0">
              <a:solidFill>
                <a:schemeClr val="tx1"/>
              </a:solidFill>
            </a:rPr>
            <a:t>, </a:t>
          </a:r>
          <a:r>
            <a:rPr lang="en-US" sz="2100" kern="1200" dirty="0" err="1" smtClean="0">
              <a:solidFill>
                <a:schemeClr val="tx1"/>
              </a:solidFill>
            </a:rPr>
            <a:t>qo`yish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kabi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ishlarni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bajarish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uchun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datchiklardan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olayotgan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xabarlarga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asosan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kontrollerni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ikkinchi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kiritish</a:t>
          </a:r>
          <a:r>
            <a:rPr lang="en-US" sz="2100" kern="1200" dirty="0" smtClean="0">
              <a:solidFill>
                <a:schemeClr val="tx1"/>
              </a:solidFill>
            </a:rPr>
            <a:t>/</a:t>
          </a:r>
          <a:r>
            <a:rPr lang="en-US" sz="2100" kern="1200" dirty="0" err="1" smtClean="0">
              <a:solidFill>
                <a:schemeClr val="tx1"/>
              </a:solidFill>
            </a:rPr>
            <a:t>chiqarish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porti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orqali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manipulyatorni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qo`llarini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boshqaruvchi</a:t>
          </a:r>
          <a:r>
            <a:rPr lang="en-US" sz="2100" kern="1200" dirty="0" smtClean="0">
              <a:solidFill>
                <a:schemeClr val="tx1"/>
              </a:solidFill>
            </a:rPr>
            <a:t> (</a:t>
          </a:r>
          <a:r>
            <a:rPr lang="en-US" sz="2100" kern="1200" dirty="0" err="1" smtClean="0">
              <a:solidFill>
                <a:schemeClr val="tx1"/>
              </a:solidFill>
            </a:rPr>
            <a:t>ijro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etuvchi</a:t>
          </a:r>
          <a:r>
            <a:rPr lang="en-US" sz="2100" kern="1200" dirty="0" smtClean="0">
              <a:solidFill>
                <a:schemeClr val="tx1"/>
              </a:solidFill>
            </a:rPr>
            <a:t>) </a:t>
          </a:r>
          <a:r>
            <a:rPr lang="en-US" sz="2100" kern="1200" dirty="0" err="1" smtClean="0">
              <a:solidFill>
                <a:schemeClr val="tx1"/>
              </a:solidFill>
            </a:rPr>
            <a:t>mexanizmni</a:t>
          </a:r>
          <a:r>
            <a:rPr lang="en-US" sz="2100" kern="1200" dirty="0" smtClean="0">
              <a:solidFill>
                <a:schemeClr val="tx1"/>
              </a:solidFill>
            </a:rPr>
            <a:t> (</a:t>
          </a:r>
          <a:r>
            <a:rPr lang="en-US" sz="2100" kern="1200" dirty="0" err="1" smtClean="0">
              <a:solidFill>
                <a:schemeClr val="tx1"/>
              </a:solidFill>
            </a:rPr>
            <a:t>dvigatelni</a:t>
          </a:r>
          <a:r>
            <a:rPr lang="en-US" sz="2100" kern="1200" dirty="0" smtClean="0">
              <a:solidFill>
                <a:schemeClr val="tx1"/>
              </a:solidFill>
            </a:rPr>
            <a:t>) </a:t>
          </a:r>
          <a:r>
            <a:rPr lang="en-US" sz="2100" kern="1200" dirty="0" err="1" smtClean="0">
              <a:solidFill>
                <a:schemeClr val="tx1"/>
              </a:solidFill>
            </a:rPr>
            <a:t>boshqarish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uchun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boshqaruvchi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signallar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ishlab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chiqaradi</a:t>
          </a:r>
          <a:r>
            <a:rPr lang="en-US" sz="2100" kern="1200" dirty="0" smtClean="0">
              <a:solidFill>
                <a:schemeClr val="tx1"/>
              </a:solidFill>
            </a:rPr>
            <a:t>. Bu </a:t>
          </a:r>
          <a:r>
            <a:rPr lang="en-US" sz="2100" kern="1200" dirty="0" err="1" smtClean="0">
              <a:solidFill>
                <a:schemeClr val="tx1"/>
              </a:solidFill>
            </a:rPr>
            <a:t>boshqaruvchi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signallar</a:t>
          </a:r>
          <a:r>
            <a:rPr lang="en-US" sz="2100" kern="1200" dirty="0" smtClean="0">
              <a:solidFill>
                <a:schemeClr val="tx1"/>
              </a:solidFill>
            </a:rPr>
            <a:t> EK1, EK2,…EK8 </a:t>
          </a:r>
          <a:r>
            <a:rPr lang="en-US" sz="2100" kern="1200" dirty="0" err="1" smtClean="0">
              <a:solidFill>
                <a:schemeClr val="tx1"/>
              </a:solidFill>
            </a:rPr>
            <a:t>elektron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kalitlari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orqali</a:t>
          </a:r>
          <a:r>
            <a:rPr lang="en-US" sz="2100" kern="1200" dirty="0" smtClean="0">
              <a:solidFill>
                <a:schemeClr val="tx1"/>
              </a:solidFill>
            </a:rPr>
            <a:t> BB1,	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98352" y="101808"/>
        <a:ext cx="9404492" cy="1818036"/>
      </dsp:txXfrm>
    </dsp:sp>
    <dsp:sp modelId="{55D043C6-D608-45E9-98DF-8BB713EA3A67}">
      <dsp:nvSpPr>
        <dsp:cNvPr id="0" name=""/>
        <dsp:cNvSpPr/>
      </dsp:nvSpPr>
      <dsp:spPr>
        <a:xfrm>
          <a:off x="0" y="2078676"/>
          <a:ext cx="9601196" cy="201474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 smtClean="0">
              <a:solidFill>
                <a:schemeClr val="tx1"/>
              </a:solidFill>
            </a:rPr>
            <a:t>BBn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boshqaruvchi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blokka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beriladi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va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ularning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chiqishlaridan</a:t>
          </a:r>
          <a:r>
            <a:rPr lang="en-US" sz="2100" kern="1200" dirty="0" smtClean="0">
              <a:solidFill>
                <a:schemeClr val="tx1"/>
              </a:solidFill>
            </a:rPr>
            <a:t> BMI, BM2, ..., BMm8 </a:t>
          </a:r>
          <a:r>
            <a:rPr lang="en-US" sz="2100" kern="1200" dirty="0" err="1" smtClean="0">
              <a:solidFill>
                <a:schemeClr val="tx1"/>
              </a:solidFill>
            </a:rPr>
            <a:t>boshqaruvchi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mexanizmlarni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ishga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tushiradi</a:t>
          </a:r>
          <a:r>
            <a:rPr lang="en-US" sz="2100" kern="1200" dirty="0" smtClean="0">
              <a:solidFill>
                <a:schemeClr val="tx1"/>
              </a:solidFill>
            </a:rPr>
            <a:t>. Operator, </a:t>
          </a:r>
          <a:r>
            <a:rPr lang="en-US" sz="2100" kern="1200" dirty="0" err="1" smtClean="0">
              <a:solidFill>
                <a:schemeClr val="tx1"/>
              </a:solidFill>
            </a:rPr>
            <a:t>klaviatura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bloki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orqali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kontrollerni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ishga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tushirish</a:t>
          </a:r>
          <a:r>
            <a:rPr lang="en-US" sz="2100" kern="1200" dirty="0" smtClean="0">
              <a:solidFill>
                <a:schemeClr val="tx1"/>
              </a:solidFill>
            </a:rPr>
            <a:t>, </a:t>
          </a:r>
          <a:r>
            <a:rPr lang="en-US" sz="2100" kern="1200" dirty="0" err="1" smtClean="0">
              <a:solidFill>
                <a:schemeClr val="tx1"/>
              </a:solidFill>
            </a:rPr>
            <a:t>to`xtatish</a:t>
          </a:r>
          <a:r>
            <a:rPr lang="en-US" sz="2100" kern="1200" dirty="0" smtClean="0">
              <a:solidFill>
                <a:schemeClr val="tx1"/>
              </a:solidFill>
            </a:rPr>
            <a:t>, </a:t>
          </a:r>
          <a:r>
            <a:rPr lang="en-US" sz="2100" kern="1200" dirty="0" err="1" smtClean="0">
              <a:solidFill>
                <a:schemeClr val="tx1"/>
              </a:solidFill>
            </a:rPr>
            <a:t>ishlash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rejimlarini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tanlash</a:t>
          </a:r>
          <a:r>
            <a:rPr lang="en-US" sz="2100" kern="1200" dirty="0" smtClean="0">
              <a:solidFill>
                <a:schemeClr val="tx1"/>
              </a:solidFill>
            </a:rPr>
            <a:t> (</a:t>
          </a:r>
          <a:r>
            <a:rPr lang="en-US" sz="2100" kern="1200" dirty="0" err="1" smtClean="0">
              <a:solidFill>
                <a:schemeClr val="tx1"/>
              </a:solidFill>
            </a:rPr>
            <a:t>o`rnatish</a:t>
          </a:r>
          <a:r>
            <a:rPr lang="en-US" sz="2100" kern="1200" dirty="0" smtClean="0">
              <a:solidFill>
                <a:schemeClr val="tx1"/>
              </a:solidFill>
            </a:rPr>
            <a:t>), </a:t>
          </a:r>
          <a:r>
            <a:rPr lang="en-US" sz="2100" kern="1200" dirty="0" err="1" smtClean="0">
              <a:solidFill>
                <a:schemeClr val="tx1"/>
              </a:solidFill>
            </a:rPr>
            <a:t>programmani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bajarishlishini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displey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orqali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nazorat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qilish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va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shu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kabi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ishlarni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bajarishi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mumkin</a:t>
          </a:r>
          <a:r>
            <a:rPr lang="en-US" sz="2100" kern="1200" dirty="0" smtClean="0">
              <a:solidFill>
                <a:schemeClr val="tx1"/>
              </a:solidFill>
            </a:rPr>
            <a:t>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98352" y="2177028"/>
        <a:ext cx="9404492" cy="1818036"/>
      </dsp:txXfrm>
    </dsp:sp>
    <dsp:sp modelId="{81FA0336-F2C9-4885-BBB1-707F8A699216}">
      <dsp:nvSpPr>
        <dsp:cNvPr id="0" name=""/>
        <dsp:cNvSpPr/>
      </dsp:nvSpPr>
      <dsp:spPr>
        <a:xfrm>
          <a:off x="0" y="4093416"/>
          <a:ext cx="9601196" cy="347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38" tIns="26670" rIns="149352" bIns="26670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600" kern="1200"/>
        </a:p>
      </dsp:txBody>
      <dsp:txXfrm>
        <a:off x="0" y="4093416"/>
        <a:ext cx="9601196" cy="34776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05C9F8-2DFB-4ABD-954F-583D9A2644A5}">
      <dsp:nvSpPr>
        <dsp:cNvPr id="0" name=""/>
        <dsp:cNvSpPr/>
      </dsp:nvSpPr>
      <dsp:spPr>
        <a:xfrm>
          <a:off x="0" y="150188"/>
          <a:ext cx="10260492" cy="4104196"/>
        </a:xfrm>
        <a:prstGeom prst="leftRightRibb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35BE1C-1653-4231-A753-646807DC1C82}">
      <dsp:nvSpPr>
        <dsp:cNvPr id="0" name=""/>
        <dsp:cNvSpPr/>
      </dsp:nvSpPr>
      <dsp:spPr>
        <a:xfrm>
          <a:off x="817934" y="868422"/>
          <a:ext cx="4212611" cy="2011056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6896" rIns="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</a:rPr>
            <a:t>Quyidagi</a:t>
          </a:r>
          <a:r>
            <a:rPr lang="en-US" sz="1600" kern="1200" dirty="0" smtClean="0">
              <a:solidFill>
                <a:schemeClr val="tx1"/>
              </a:solidFill>
            </a:rPr>
            <a:t> KR580 </a:t>
          </a:r>
          <a:r>
            <a:rPr lang="en-US" sz="1600" kern="1200" dirty="0" err="1" smtClean="0">
              <a:solidFill>
                <a:schemeClr val="tx1"/>
              </a:solidFill>
            </a:rPr>
            <a:t>seriyali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mikroprotsessori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orqali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ko`p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koordinatali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elektrik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parmani</a:t>
          </a:r>
          <a:r>
            <a:rPr lang="en-US" sz="1600" kern="1200" dirty="0" smtClean="0">
              <a:solidFill>
                <a:schemeClr val="tx1"/>
              </a:solidFill>
            </a:rPr>
            <a:t> (</a:t>
          </a:r>
          <a:r>
            <a:rPr lang="en-US" sz="1600" kern="1200" dirty="0" err="1" smtClean="0">
              <a:solidFill>
                <a:schemeClr val="tx1"/>
              </a:solidFill>
            </a:rPr>
            <a:t>manipulyatorni</a:t>
          </a:r>
          <a:r>
            <a:rPr lang="en-US" sz="1600" kern="1200" dirty="0" smtClean="0">
              <a:solidFill>
                <a:schemeClr val="tx1"/>
              </a:solidFill>
            </a:rPr>
            <a:t>) </a:t>
          </a:r>
          <a:r>
            <a:rPr lang="en-US" sz="1600" kern="1200" dirty="0" err="1" smtClean="0">
              <a:solidFill>
                <a:schemeClr val="tx1"/>
              </a:solidFill>
            </a:rPr>
            <a:t>ishlashini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avtomatik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ravishda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boshqaradigan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kontrollerni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strukturali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va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ayrim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bloklarni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printsipial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sxemalari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keltirilgan</a:t>
          </a:r>
          <a:r>
            <a:rPr lang="en-US" sz="1600" kern="1200" dirty="0" smtClean="0">
              <a:solidFill>
                <a:schemeClr val="tx1"/>
              </a:solidFill>
            </a:rPr>
            <a:t>.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817934" y="868422"/>
        <a:ext cx="4212611" cy="2011056"/>
      </dsp:txXfrm>
    </dsp:sp>
    <dsp:sp modelId="{F0DCE879-F4F7-411D-A996-B18D1AC9A090}">
      <dsp:nvSpPr>
        <dsp:cNvPr id="0" name=""/>
        <dsp:cNvSpPr/>
      </dsp:nvSpPr>
      <dsp:spPr>
        <a:xfrm>
          <a:off x="5297552" y="1642217"/>
          <a:ext cx="4001591" cy="2011056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9784" rIns="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>
              <a:solidFill>
                <a:schemeClr val="tx1"/>
              </a:solidFill>
            </a:rPr>
            <a:t>Boshqarish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sistemasi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quyidagi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bloklardan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tashkil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topgan</a:t>
          </a:r>
          <a:r>
            <a:rPr lang="en-US" sz="1400" kern="1200" dirty="0" smtClean="0">
              <a:solidFill>
                <a:schemeClr val="tx1"/>
              </a:solidFill>
            </a:rPr>
            <a:t>: KR580VM80A </a:t>
          </a:r>
          <a:r>
            <a:rPr lang="en-US" sz="1400" kern="1200" dirty="0" err="1" smtClean="0">
              <a:solidFill>
                <a:schemeClr val="tx1"/>
              </a:solidFill>
            </a:rPr>
            <a:t>turidagi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mikroprotsessori</a:t>
          </a:r>
          <a:r>
            <a:rPr lang="en-US" sz="1400" kern="1200" dirty="0" smtClean="0">
              <a:solidFill>
                <a:schemeClr val="tx1"/>
              </a:solidFill>
            </a:rPr>
            <a:t>; KR580 F24 - </a:t>
          </a:r>
          <a:r>
            <a:rPr lang="en-US" sz="1400" kern="1200" dirty="0" err="1" smtClean="0">
              <a:solidFill>
                <a:schemeClr val="tx1"/>
              </a:solidFill>
            </a:rPr>
            <a:t>taktli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impul'slar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generatori</a:t>
          </a:r>
          <a:r>
            <a:rPr lang="en-US" sz="1400" kern="1200" dirty="0" smtClean="0">
              <a:solidFill>
                <a:schemeClr val="tx1"/>
              </a:solidFill>
            </a:rPr>
            <a:t>; KR580VK28, KR5801R12 </a:t>
          </a:r>
          <a:r>
            <a:rPr lang="en-US" sz="1400" kern="1200" dirty="0" err="1" smtClean="0">
              <a:solidFill>
                <a:schemeClr val="tx1"/>
              </a:solidFill>
            </a:rPr>
            <a:t>ma’lumotlar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va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adreslar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magistrallarini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tashkil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etuvchilari</a:t>
          </a:r>
          <a:r>
            <a:rPr lang="en-US" sz="1400" kern="1200" dirty="0" smtClean="0">
              <a:solidFill>
                <a:schemeClr val="tx1"/>
              </a:solidFill>
            </a:rPr>
            <a:t>; K155ID7 - </a:t>
          </a:r>
          <a:r>
            <a:rPr lang="en-US" sz="1400" kern="1200" dirty="0" err="1" smtClean="0">
              <a:solidFill>
                <a:schemeClr val="tx1"/>
              </a:solidFill>
            </a:rPr>
            <a:t>adreslar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deshifratori</a:t>
          </a:r>
          <a:r>
            <a:rPr lang="en-US" sz="1400" kern="1200" dirty="0" smtClean="0">
              <a:solidFill>
                <a:schemeClr val="tx1"/>
              </a:solidFill>
            </a:rPr>
            <a:t>; KR537RU1G; KR568RE2 - </a:t>
          </a:r>
          <a:r>
            <a:rPr lang="en-US" sz="1400" kern="1200" dirty="0" err="1" smtClean="0">
              <a:solidFill>
                <a:schemeClr val="tx1"/>
              </a:solidFill>
            </a:rPr>
            <a:t>operativ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va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doimiy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xotira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qurilmalari</a:t>
          </a:r>
          <a:r>
            <a:rPr lang="en-US" sz="1400" kern="1200" dirty="0" smtClean="0">
              <a:solidFill>
                <a:schemeClr val="tx1"/>
              </a:solidFill>
            </a:rPr>
            <a:t>; KR580 VV55; KR5S0VV51 - </a:t>
          </a:r>
          <a:r>
            <a:rPr lang="en-US" sz="1400" kern="1200" dirty="0" err="1" smtClean="0">
              <a:solidFill>
                <a:schemeClr val="tx1"/>
              </a:solidFill>
            </a:rPr>
            <a:t>programmalashtiriladigan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paralel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va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ketma-ket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interfeyslari</a:t>
          </a:r>
          <a:r>
            <a:rPr lang="en-US" sz="1400" kern="1200" dirty="0" smtClean="0">
              <a:solidFill>
                <a:schemeClr val="tx1"/>
              </a:solidFill>
            </a:rPr>
            <a:t>; KR5SQVi53 - </a:t>
          </a:r>
          <a:r>
            <a:rPr lang="en-US" sz="1400" kern="1200" dirty="0" err="1" smtClean="0">
              <a:solidFill>
                <a:schemeClr val="tx1"/>
              </a:solidFill>
            </a:rPr>
            <a:t>programmalashtiriladigan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taymeri</a:t>
          </a:r>
          <a:r>
            <a:rPr lang="en-US" sz="1400" kern="1200" dirty="0" smtClean="0">
              <a:solidFill>
                <a:schemeClr val="tx1"/>
              </a:solidFill>
            </a:rPr>
            <a:t>; 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5297552" y="1642217"/>
        <a:ext cx="4001591" cy="201105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54C1D1-9DC9-4E8A-84E2-6F9A99F7DCD7}">
      <dsp:nvSpPr>
        <dsp:cNvPr id="0" name=""/>
        <dsp:cNvSpPr/>
      </dsp:nvSpPr>
      <dsp:spPr>
        <a:xfrm>
          <a:off x="0" y="59589"/>
          <a:ext cx="9601196" cy="2334150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74000"/>
                <a:satMod val="130000"/>
                <a:lumMod val="90000"/>
              </a:schemeClr>
              <a:schemeClr val="accent1">
                <a:hueOff val="0"/>
                <a:satOff val="0"/>
                <a:lumOff val="0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</a:rPr>
            <a:t>Quyidagi</a:t>
          </a:r>
          <a:r>
            <a:rPr lang="en-US" sz="2400" kern="1200" dirty="0" smtClean="0">
              <a:solidFill>
                <a:schemeClr val="tx1"/>
              </a:solidFill>
            </a:rPr>
            <a:t> KR580 </a:t>
          </a:r>
          <a:r>
            <a:rPr lang="en-US" sz="2400" kern="1200" dirty="0" err="1" smtClean="0">
              <a:solidFill>
                <a:schemeClr val="tx1"/>
              </a:solidFill>
            </a:rPr>
            <a:t>seriyali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mikroprotsessori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orqali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ko`p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koordinatali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elektrik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parmani</a:t>
          </a:r>
          <a:r>
            <a:rPr lang="en-US" sz="2400" kern="1200" dirty="0" smtClean="0">
              <a:solidFill>
                <a:schemeClr val="tx1"/>
              </a:solidFill>
            </a:rPr>
            <a:t> (</a:t>
          </a:r>
          <a:r>
            <a:rPr lang="en-US" sz="2400" kern="1200" dirty="0" err="1" smtClean="0">
              <a:solidFill>
                <a:schemeClr val="tx1"/>
              </a:solidFill>
            </a:rPr>
            <a:t>manipulyatorni</a:t>
          </a:r>
          <a:r>
            <a:rPr lang="en-US" sz="2400" kern="1200" dirty="0" smtClean="0">
              <a:solidFill>
                <a:schemeClr val="tx1"/>
              </a:solidFill>
            </a:rPr>
            <a:t>) </a:t>
          </a:r>
          <a:r>
            <a:rPr lang="en-US" sz="2400" kern="1200" dirty="0" err="1" smtClean="0">
              <a:solidFill>
                <a:schemeClr val="tx1"/>
              </a:solidFill>
            </a:rPr>
            <a:t>ishlashini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avtomatik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ravishda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boshqaradigan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kontrollerni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strukturali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va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ayrim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bloklami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printsipial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sxemalari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keltirilgan</a:t>
          </a:r>
          <a:r>
            <a:rPr lang="en-US" sz="2400" kern="1200" dirty="0" smtClean="0">
              <a:solidFill>
                <a:schemeClr val="tx1"/>
              </a:solidFill>
            </a:rPr>
            <a:t>.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113944" y="173533"/>
        <a:ext cx="9373308" cy="2106262"/>
      </dsp:txXfrm>
    </dsp:sp>
    <dsp:sp modelId="{D9D0ACA5-239A-4AD5-A409-0146A2CA206F}">
      <dsp:nvSpPr>
        <dsp:cNvPr id="0" name=""/>
        <dsp:cNvSpPr/>
      </dsp:nvSpPr>
      <dsp:spPr>
        <a:xfrm>
          <a:off x="0" y="2448459"/>
          <a:ext cx="9601196" cy="2334150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74000"/>
                <a:satMod val="130000"/>
                <a:lumMod val="90000"/>
              </a:schemeClr>
              <a:schemeClr val="accent1">
                <a:hueOff val="0"/>
                <a:satOff val="0"/>
                <a:lumOff val="0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 smtClean="0">
              <a:solidFill>
                <a:schemeClr val="tx1"/>
              </a:solidFill>
            </a:rPr>
            <a:t>Boshqarish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sistemasi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quyidagi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bloklardan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tashkil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topgan</a:t>
          </a:r>
          <a:r>
            <a:rPr lang="en-US" sz="1900" kern="1200" dirty="0" smtClean="0">
              <a:solidFill>
                <a:schemeClr val="tx1"/>
              </a:solidFill>
            </a:rPr>
            <a:t>: KR580VM80A </a:t>
          </a:r>
          <a:r>
            <a:rPr lang="en-US" sz="1900" kern="1200" dirty="0" err="1" smtClean="0">
              <a:solidFill>
                <a:schemeClr val="tx1"/>
              </a:solidFill>
            </a:rPr>
            <a:t>turidagi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mikroprotsessori</a:t>
          </a:r>
          <a:r>
            <a:rPr lang="en-US" sz="1900" kern="1200" dirty="0" smtClean="0">
              <a:solidFill>
                <a:schemeClr val="tx1"/>
              </a:solidFill>
            </a:rPr>
            <a:t>; KR580 F24 - </a:t>
          </a:r>
          <a:r>
            <a:rPr lang="en-US" sz="1900" kern="1200" dirty="0" err="1" smtClean="0">
              <a:solidFill>
                <a:schemeClr val="tx1"/>
              </a:solidFill>
            </a:rPr>
            <a:t>taktli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impul'slar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generatori</a:t>
          </a:r>
          <a:r>
            <a:rPr lang="en-US" sz="1900" kern="1200" dirty="0" smtClean="0">
              <a:solidFill>
                <a:schemeClr val="tx1"/>
              </a:solidFill>
            </a:rPr>
            <a:t>; KR580VK28, KR5801R12 </a:t>
          </a:r>
          <a:r>
            <a:rPr lang="en-US" sz="1900" kern="1200" dirty="0" err="1" smtClean="0">
              <a:solidFill>
                <a:schemeClr val="tx1"/>
              </a:solidFill>
            </a:rPr>
            <a:t>ma’lumotlar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va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adreslar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magistrallarini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tashkil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etuvchilari</a:t>
          </a:r>
          <a:r>
            <a:rPr lang="en-US" sz="1900" kern="1200" dirty="0" smtClean="0">
              <a:solidFill>
                <a:schemeClr val="tx1"/>
              </a:solidFill>
            </a:rPr>
            <a:t>; K155ID7 - </a:t>
          </a:r>
          <a:r>
            <a:rPr lang="en-US" sz="1900" kern="1200" dirty="0" err="1" smtClean="0">
              <a:solidFill>
                <a:schemeClr val="tx1"/>
              </a:solidFill>
            </a:rPr>
            <a:t>adreslar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deshifratori</a:t>
          </a:r>
          <a:r>
            <a:rPr lang="en-US" sz="1900" kern="1200" dirty="0" smtClean="0">
              <a:solidFill>
                <a:schemeClr val="tx1"/>
              </a:solidFill>
            </a:rPr>
            <a:t>; KR537RU1G; KR568RE2 - </a:t>
          </a:r>
          <a:r>
            <a:rPr lang="en-US" sz="1900" kern="1200" dirty="0" err="1" smtClean="0">
              <a:solidFill>
                <a:schemeClr val="tx1"/>
              </a:solidFill>
            </a:rPr>
            <a:t>operativ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va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doimiy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xotira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qurilmaiari</a:t>
          </a:r>
          <a:r>
            <a:rPr lang="en-US" sz="1900" kern="1200" dirty="0" smtClean="0">
              <a:solidFill>
                <a:schemeClr val="tx1"/>
              </a:solidFill>
            </a:rPr>
            <a:t>; KR580 VV55; KR5S0VV51 - </a:t>
          </a:r>
          <a:r>
            <a:rPr lang="en-US" sz="1900" kern="1200" dirty="0" err="1" smtClean="0">
              <a:solidFill>
                <a:schemeClr val="tx1"/>
              </a:solidFill>
            </a:rPr>
            <a:t>programmalashtiriladigan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paralel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va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ketma-ket</a:t>
          </a:r>
          <a:r>
            <a:rPr lang="en-US" sz="1900" kern="1200" dirty="0" smtClean="0">
              <a:solidFill>
                <a:schemeClr val="tx1"/>
              </a:solidFill>
            </a:rPr>
            <a:t>  </a:t>
          </a:r>
          <a:r>
            <a:rPr lang="en-US" sz="1900" kern="1200" dirty="0" err="1" smtClean="0">
              <a:solidFill>
                <a:schemeClr val="tx1"/>
              </a:solidFill>
            </a:rPr>
            <a:t>interfeyslari</a:t>
          </a:r>
          <a:r>
            <a:rPr lang="en-US" sz="1900" kern="1200" dirty="0" smtClean="0">
              <a:solidFill>
                <a:schemeClr val="tx1"/>
              </a:solidFill>
            </a:rPr>
            <a:t>; KR5SQVi53 - </a:t>
          </a:r>
          <a:r>
            <a:rPr lang="en-US" sz="1900" kern="1200" dirty="0" err="1" smtClean="0">
              <a:solidFill>
                <a:schemeClr val="tx1"/>
              </a:solidFill>
            </a:rPr>
            <a:t>programmalashtiriladigan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taymeri</a:t>
          </a:r>
          <a:r>
            <a:rPr lang="en-US" sz="1900" kern="1200" dirty="0" smtClean="0">
              <a:solidFill>
                <a:schemeClr val="tx1"/>
              </a:solidFill>
            </a:rPr>
            <a:t>; KR580VN510 </a:t>
          </a:r>
          <a:r>
            <a:rPr lang="en-US" sz="1900" kern="1200" dirty="0" err="1" smtClean="0">
              <a:solidFill>
                <a:schemeClr val="tx1"/>
              </a:solidFill>
            </a:rPr>
            <a:t>darajali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uzilishlar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kontrolleri</a:t>
          </a:r>
          <a:r>
            <a:rPr lang="en-US" sz="1900" kern="1200" dirty="0" smtClean="0">
              <a:solidFill>
                <a:schemeClr val="tx1"/>
              </a:solidFill>
            </a:rPr>
            <a:t>; ATSP - analog </a:t>
          </a:r>
          <a:r>
            <a:rPr lang="en-US" sz="1900" kern="1200" dirty="0" err="1" smtClean="0">
              <a:solidFill>
                <a:schemeClr val="tx1"/>
              </a:solidFill>
            </a:rPr>
            <a:t>raqamli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o`zgartirgich</a:t>
          </a:r>
          <a:r>
            <a:rPr lang="en-US" sz="1900" kern="1200" dirty="0" smtClean="0">
              <a:solidFill>
                <a:schemeClr val="tx1"/>
              </a:solidFill>
            </a:rPr>
            <a:t>; TSAP - </a:t>
          </a:r>
          <a:r>
            <a:rPr lang="en-US" sz="1900" kern="1200" dirty="0" err="1" smtClean="0">
              <a:solidFill>
                <a:schemeClr val="tx1"/>
              </a:solidFill>
            </a:rPr>
            <a:t>raqamli</a:t>
          </a:r>
          <a:r>
            <a:rPr lang="en-US" sz="1900" kern="1200" dirty="0" smtClean="0">
              <a:solidFill>
                <a:schemeClr val="tx1"/>
              </a:solidFill>
            </a:rPr>
            <a:t> analog </a:t>
          </a:r>
          <a:r>
            <a:rPr lang="en-US" sz="1900" kern="1200" dirty="0" err="1" smtClean="0">
              <a:solidFill>
                <a:schemeClr val="tx1"/>
              </a:solidFill>
            </a:rPr>
            <a:t>o`zgartirgich</a:t>
          </a:r>
          <a:r>
            <a:rPr lang="en-US" sz="1900" kern="1200" dirty="0" smtClean="0">
              <a:solidFill>
                <a:schemeClr val="tx1"/>
              </a:solidFill>
            </a:rPr>
            <a:t>; </a:t>
          </a:r>
          <a:r>
            <a:rPr lang="en-US" sz="1900" kern="1200" dirty="0" err="1" smtClean="0">
              <a:solidFill>
                <a:schemeClr val="tx1"/>
              </a:solidFill>
            </a:rPr>
            <a:t>Klaviatura</a:t>
          </a:r>
          <a:r>
            <a:rPr lang="en-US" sz="1900" kern="1200" dirty="0" smtClean="0">
              <a:solidFill>
                <a:schemeClr val="tx1"/>
              </a:solidFill>
            </a:rPr>
            <a:t>; 7 </a:t>
          </a:r>
          <a:r>
            <a:rPr lang="en-US" sz="1900" kern="1200" dirty="0" err="1" smtClean="0">
              <a:solidFill>
                <a:schemeClr val="tx1"/>
              </a:solidFill>
            </a:rPr>
            <a:t>segmentii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dlspley</a:t>
          </a:r>
          <a:r>
            <a:rPr lang="en-US" sz="1900" kern="1200" dirty="0" smtClean="0">
              <a:solidFill>
                <a:schemeClr val="tx1"/>
              </a:solidFill>
            </a:rPr>
            <a:t>: ATSP, TSAP - </a:t>
          </a:r>
          <a:r>
            <a:rPr lang="en-US" sz="1900" kern="1200" dirty="0" err="1" smtClean="0">
              <a:solidFill>
                <a:schemeClr val="tx1"/>
              </a:solidFill>
            </a:rPr>
            <a:t>bloklarining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kirish</a:t>
          </a:r>
          <a:r>
            <a:rPr lang="en-US" sz="1900" kern="1200" dirty="0" smtClean="0">
              <a:solidFill>
                <a:schemeClr val="tx1"/>
              </a:solidFill>
            </a:rPr>
            <a:t>/</a:t>
          </a:r>
          <a:r>
            <a:rPr lang="en-US" sz="1900" kern="1200" dirty="0" err="1" smtClean="0">
              <a:solidFill>
                <a:schemeClr val="tx1"/>
              </a:solidFill>
            </a:rPr>
            <a:t>chiqishlari</a:t>
          </a:r>
          <a:r>
            <a:rPr lang="en-US" sz="1900" kern="1200" dirty="0" smtClean="0">
              <a:solidFill>
                <a:schemeClr val="tx1"/>
              </a:solidFill>
            </a:rPr>
            <a:t>, </a:t>
          </a:r>
          <a:r>
            <a:rPr lang="en-US" sz="1900" kern="1200" dirty="0" err="1" smtClean="0">
              <a:solidFill>
                <a:schemeClr val="tx1"/>
              </a:solidFill>
            </a:rPr>
            <a:t>manipulyatomi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datchiklari</a:t>
          </a:r>
          <a:r>
            <a:rPr lang="en-US" sz="1900" kern="1200" dirty="0" smtClean="0">
              <a:solidFill>
                <a:schemeClr val="tx1"/>
              </a:solidFill>
            </a:rPr>
            <a:t>, </a:t>
          </a:r>
          <a:r>
            <a:rPr lang="en-US" sz="1900" kern="1200" dirty="0" err="1" smtClean="0">
              <a:solidFill>
                <a:schemeClr val="tx1"/>
              </a:solidFill>
            </a:rPr>
            <a:t>hamda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oraliq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o`zgartirgich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lar</a:t>
          </a:r>
          <a:r>
            <a:rPr lang="en-US" sz="1900" kern="1200" dirty="0" smtClean="0">
              <a:solidFill>
                <a:schemeClr val="tx1"/>
              </a:solidFill>
            </a:rPr>
            <a:t>, </a:t>
          </a:r>
          <a:r>
            <a:rPr lang="en-US" sz="1900" kern="1200" dirty="0" err="1" smtClean="0">
              <a:solidFill>
                <a:schemeClr val="tx1"/>
              </a:solidFill>
            </a:rPr>
            <a:t>ijro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etuvchi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mexanizmlar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bilan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ulanadi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endParaRPr lang="ru-RU" sz="1900" kern="1200" dirty="0">
            <a:solidFill>
              <a:schemeClr val="tx1"/>
            </a:solidFill>
          </a:endParaRPr>
        </a:p>
      </dsp:txBody>
      <dsp:txXfrm>
        <a:off x="113944" y="2562403"/>
        <a:ext cx="9373308" cy="210626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ED34D0-C28A-4E44-B346-6D01E4C85155}">
      <dsp:nvSpPr>
        <dsp:cNvPr id="0" name=""/>
        <dsp:cNvSpPr/>
      </dsp:nvSpPr>
      <dsp:spPr>
        <a:xfrm>
          <a:off x="0" y="0"/>
          <a:ext cx="5146998" cy="51469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51F053-E88A-4DAF-B677-BDF9408242A4}">
      <dsp:nvSpPr>
        <dsp:cNvPr id="0" name=""/>
        <dsp:cNvSpPr/>
      </dsp:nvSpPr>
      <dsp:spPr>
        <a:xfrm>
          <a:off x="2573499" y="0"/>
          <a:ext cx="7027697" cy="51469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MPBS </a:t>
          </a:r>
          <a:r>
            <a:rPr lang="en-US" sz="1800" kern="1200" dirty="0" err="1" smtClean="0"/>
            <a:t>larda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markaziy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protsessor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boshqarish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sistemasi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doimiy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qayta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programmalashtiriladigan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va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operativ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xotira</a:t>
          </a:r>
          <a:r>
            <a:rPr lang="en-US" sz="1800" kern="1200" dirty="0" smtClean="0"/>
            <a:t>, parallel </a:t>
          </a:r>
          <a:r>
            <a:rPr lang="en-US" sz="1800" kern="1200" dirty="0" err="1" smtClean="0"/>
            <a:t>va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ketma-ket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interfeyslar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bilan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birga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qo`shimcha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funktsiyalarni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amalga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oshiruvchi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bir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qator</a:t>
          </a:r>
          <a:r>
            <a:rPr lang="en-US" sz="1800" kern="1200" dirty="0" smtClean="0"/>
            <a:t> KIS </a:t>
          </a:r>
          <a:r>
            <a:rPr lang="en-US" sz="1800" kern="1200" dirty="0" err="1" smtClean="0"/>
            <a:t>lar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qo`llaniladi</a:t>
          </a:r>
          <a:r>
            <a:rPr lang="en-US" sz="1800" kern="1200" dirty="0" smtClean="0"/>
            <a:t>. </a:t>
          </a:r>
          <a:r>
            <a:rPr lang="en-US" sz="1800" kern="1200" dirty="0" err="1" smtClean="0"/>
            <a:t>Bular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taymer</a:t>
          </a:r>
          <a:r>
            <a:rPr lang="en-US" sz="1800" kern="1200" dirty="0" smtClean="0"/>
            <a:t>. </a:t>
          </a:r>
          <a:r>
            <a:rPr lang="en-US" sz="1800" kern="1200" dirty="0" err="1" smtClean="0"/>
            <a:t>darajali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uzilishlar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kontrolleri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sistema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kontrolleri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shinalar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kontrolleri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xotiraga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to`g`ridan-to`g`ri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murojaat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qilish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kontrolleri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va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boshqalar</a:t>
          </a:r>
          <a:r>
            <a:rPr lang="en-US" sz="1800" kern="1200" dirty="0" smtClean="0"/>
            <a:t>.</a:t>
          </a:r>
          <a:endParaRPr lang="ru-RU" sz="1800" kern="1200" dirty="0"/>
        </a:p>
      </dsp:txBody>
      <dsp:txXfrm>
        <a:off x="2573499" y="0"/>
        <a:ext cx="7027697" cy="1544102"/>
      </dsp:txXfrm>
    </dsp:sp>
    <dsp:sp modelId="{A688EDD8-A398-476C-BDC2-6028CF04B016}">
      <dsp:nvSpPr>
        <dsp:cNvPr id="0" name=""/>
        <dsp:cNvSpPr/>
      </dsp:nvSpPr>
      <dsp:spPr>
        <a:xfrm>
          <a:off x="900726" y="1544102"/>
          <a:ext cx="3345545" cy="334554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F9DB7C-6239-46BC-8F03-3907C9C5BBFC}">
      <dsp:nvSpPr>
        <dsp:cNvPr id="0" name=""/>
        <dsp:cNvSpPr/>
      </dsp:nvSpPr>
      <dsp:spPr>
        <a:xfrm>
          <a:off x="2573499" y="1544102"/>
          <a:ext cx="7027697" cy="334554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MPBS </a:t>
          </a:r>
          <a:r>
            <a:rPr lang="en-US" sz="1800" kern="1200" dirty="0" err="1" smtClean="0"/>
            <a:t>larda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to`la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bo`lgan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hamda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impul’slar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ketma-ketligi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turidagi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signallarni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qabul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qilish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va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qayta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ishlash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uchun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taymer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katta</a:t>
          </a:r>
          <a:r>
            <a:rPr lang="en-US" sz="1800" kern="1200" dirty="0" smtClean="0"/>
            <a:t> integral </a:t>
          </a:r>
          <a:r>
            <a:rPr lang="en-US" sz="1800" kern="1200" dirty="0" err="1" smtClean="0"/>
            <a:t>sxemasi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hizmat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qiladi</a:t>
          </a:r>
          <a:r>
            <a:rPr lang="en-US" sz="1800" kern="1200" dirty="0" smtClean="0"/>
            <a:t>.</a:t>
          </a:r>
          <a:endParaRPr lang="ru-RU" sz="1800" kern="1200" dirty="0"/>
        </a:p>
      </dsp:txBody>
      <dsp:txXfrm>
        <a:off x="2573499" y="1544102"/>
        <a:ext cx="7027697" cy="1544097"/>
      </dsp:txXfrm>
    </dsp:sp>
    <dsp:sp modelId="{A073EF7D-838C-4221-A67A-3244E35A19F4}">
      <dsp:nvSpPr>
        <dsp:cNvPr id="0" name=""/>
        <dsp:cNvSpPr/>
      </dsp:nvSpPr>
      <dsp:spPr>
        <a:xfrm>
          <a:off x="1801450" y="3088200"/>
          <a:ext cx="1544097" cy="15440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5FC3CE-00A5-4CA1-A46A-7941B57448F1}">
      <dsp:nvSpPr>
        <dsp:cNvPr id="0" name=""/>
        <dsp:cNvSpPr/>
      </dsp:nvSpPr>
      <dsp:spPr>
        <a:xfrm>
          <a:off x="2573499" y="3088200"/>
          <a:ext cx="7027697" cy="15440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Mikroprotsessorli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boshqarish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sistemasining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printsipial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sxemasi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quyidagi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rasmda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keltirilgan</a:t>
          </a:r>
          <a:r>
            <a:rPr lang="en-US" sz="1800" kern="1200" dirty="0" smtClean="0"/>
            <a:t>.</a:t>
          </a:r>
          <a:endParaRPr lang="ru-RU" sz="1800" kern="1200" dirty="0"/>
        </a:p>
      </dsp:txBody>
      <dsp:txXfrm>
        <a:off x="2573499" y="3088200"/>
        <a:ext cx="7027697" cy="15440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microsoft.com/office/2007/relationships/hdphoto" Target="../media/hdphoto1.wdp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12.png"/><Relationship Id="rId4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microsoft.com/office/2007/relationships/hdphoto" Target="../media/hdphoto4.wdp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microsoft.com/office/2007/relationships/hdphoto" Target="../media/hdphoto6.wdp"/><Relationship Id="rId4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/>
              <a:t>MP li </a:t>
            </a:r>
            <a:r>
              <a:rPr lang="en-US" b="1" dirty="0" err="1"/>
              <a:t>boshqarish</a:t>
            </a:r>
            <a:r>
              <a:rPr lang="en-US" b="1" dirty="0"/>
              <a:t> </a:t>
            </a:r>
            <a:r>
              <a:rPr lang="en-US" b="1" dirty="0" err="1"/>
              <a:t>sistemalari</a:t>
            </a:r>
            <a:r>
              <a:rPr lang="en-US" b="1" dirty="0"/>
              <a:t> (MPBS)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5565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1.MPBS </a:t>
            </a:r>
            <a:r>
              <a:rPr lang="en-US" dirty="0" err="1"/>
              <a:t>yechiladigan</a:t>
            </a:r>
            <a:r>
              <a:rPr lang="en-US" dirty="0"/>
              <a:t> </a:t>
            </a:r>
            <a:r>
              <a:rPr lang="en-US" dirty="0" err="1"/>
              <a:t>masalalar</a:t>
            </a:r>
            <a:r>
              <a:rPr lang="en-US" dirty="0"/>
              <a:t>. MPBS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 smtClean="0"/>
              <a:t>qo`yiladigan</a:t>
            </a:r>
            <a:r>
              <a:rPr lang="en-US" dirty="0" smtClean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talablar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smtClean="0"/>
              <a:t>2.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 smtClean="0"/>
              <a:t>ko`p</a:t>
            </a:r>
            <a:r>
              <a:rPr lang="en-US" dirty="0" smtClean="0"/>
              <a:t> </a:t>
            </a:r>
            <a:r>
              <a:rPr lang="en-US" dirty="0" err="1"/>
              <a:t>kanalli</a:t>
            </a:r>
            <a:r>
              <a:rPr lang="en-US" dirty="0"/>
              <a:t> MPBS </a:t>
            </a:r>
            <a:r>
              <a:rPr lang="en-US" dirty="0" err="1"/>
              <a:t>strukturali</a:t>
            </a:r>
            <a:r>
              <a:rPr lang="en-US" dirty="0"/>
              <a:t> </a:t>
            </a:r>
            <a:r>
              <a:rPr lang="en-US" dirty="0" err="1"/>
              <a:t>sxemalari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smtClean="0"/>
              <a:t>3. </a:t>
            </a:r>
            <a:r>
              <a:rPr lang="en-US" dirty="0"/>
              <a:t>MP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vositalarini</a:t>
            </a:r>
            <a:r>
              <a:rPr lang="en-US" dirty="0"/>
              <a:t> </a:t>
            </a:r>
            <a:r>
              <a:rPr lang="en-US" dirty="0" err="1"/>
              <a:t>tanlashning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prinsiplari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smtClean="0"/>
              <a:t>4. </a:t>
            </a:r>
            <a:r>
              <a:rPr lang="en-US" dirty="0"/>
              <a:t>MP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sistemalarida</a:t>
            </a:r>
            <a:r>
              <a:rPr lang="en-US" dirty="0"/>
              <a:t> </a:t>
            </a:r>
            <a:r>
              <a:rPr lang="en-US" dirty="0" err="1" smtClean="0"/>
              <a:t>qo`llashning</a:t>
            </a:r>
            <a:r>
              <a:rPr lang="en-US" dirty="0" smtClean="0"/>
              <a:t> </a:t>
            </a:r>
            <a:r>
              <a:rPr lang="en-US" dirty="0" err="1" smtClean="0"/>
              <a:t>alohida</a:t>
            </a:r>
            <a:r>
              <a:rPr lang="en-US" dirty="0" smtClean="0"/>
              <a:t> </a:t>
            </a:r>
            <a:r>
              <a:rPr lang="en-US" dirty="0" err="1"/>
              <a:t>xususiyatlari</a:t>
            </a:r>
            <a:r>
              <a:rPr lang="en-US" dirty="0"/>
              <a:t>. </a:t>
            </a:r>
            <a:r>
              <a:rPr lang="en-US" dirty="0" err="1"/>
              <a:t>Berilgan</a:t>
            </a:r>
            <a:r>
              <a:rPr lang="en-US" dirty="0"/>
              <a:t>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sifat</a:t>
            </a:r>
            <a:r>
              <a:rPr lang="en-US" dirty="0"/>
              <a:t> </a:t>
            </a:r>
            <a:r>
              <a:rPr lang="en-US" dirty="0" err="1" smtClean="0"/>
              <a:t>ko`rsatkichlarini</a:t>
            </a:r>
            <a:r>
              <a:rPr lang="en-US" dirty="0" smtClean="0"/>
              <a:t> </a:t>
            </a:r>
            <a:r>
              <a:rPr lang="en-US" dirty="0" err="1"/>
              <a:t>ta'minlash</a:t>
            </a:r>
            <a:r>
              <a:rPr lang="uz-Cyrl-UZ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7182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MP li </a:t>
            </a:r>
            <a:r>
              <a:rPr lang="en-US" b="1" dirty="0" err="1"/>
              <a:t>boshqarish</a:t>
            </a:r>
            <a:r>
              <a:rPr lang="en-US" b="1" dirty="0"/>
              <a:t> </a:t>
            </a:r>
            <a:r>
              <a:rPr lang="en-US" b="1" dirty="0" err="1"/>
              <a:t>sistemalari</a:t>
            </a:r>
            <a:r>
              <a:rPr lang="en-US" b="1" dirty="0"/>
              <a:t> (MPBS)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0" y="2163651"/>
            <a:ext cx="4873580" cy="4082603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Programmalashtiriladigan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logik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kontrollerlarni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mikrokonirollerlarni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yaratilishi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kichik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hajmga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bo`lgan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ob’ektlarni</a:t>
            </a:r>
            <a:r>
              <a:rPr lang="en-US" dirty="0">
                <a:solidFill>
                  <a:schemeClr val="tx1"/>
                </a:solidFill>
              </a:rPr>
              <a:t> (</a:t>
            </a:r>
            <a:r>
              <a:rPr lang="en-US" dirty="0" err="1">
                <a:solidFill>
                  <a:schemeClr val="tx1"/>
                </a:solidFill>
              </a:rPr>
              <a:t>lokal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ob’ektlarni</a:t>
            </a:r>
            <a:r>
              <a:rPr lang="en-US" dirty="0">
                <a:solidFill>
                  <a:schemeClr val="tx1"/>
                </a:solidFill>
              </a:rPr>
              <a:t>) </a:t>
            </a:r>
            <a:r>
              <a:rPr lang="en-US" dirty="0" err="1">
                <a:solidFill>
                  <a:schemeClr val="tx1"/>
                </a:solidFill>
              </a:rPr>
              <a:t>ishlashini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nazorat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qilish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uchun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ishlatishga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imkon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yaratadi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Shu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kungacha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dunyo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bo`yicha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juda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ko`plab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programmalashtiriladigan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kontrollerlar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mikrokontrollerlar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ishlab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chiqarilmoqda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Ishlab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chiqarilayotgan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mikrokontrollerlarni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mikroprotsessorlardan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protsessorlardan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farqi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shundaki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bunda</a:t>
            </a:r>
            <a:r>
              <a:rPr lang="en-US" dirty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6581103" y="2125014"/>
            <a:ext cx="4726547" cy="408260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92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>
                <a:solidFill>
                  <a:schemeClr val="tx1"/>
                </a:solidFill>
              </a:rPr>
              <a:t>Kontrollerlarda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qo`llaniladigan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buyruqlarni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soni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mikroprotsessorga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nisbatan</a:t>
            </a:r>
            <a:r>
              <a:rPr lang="en-US" dirty="0">
                <a:solidFill>
                  <a:schemeClr val="tx1"/>
                </a:solidFill>
              </a:rPr>
              <a:t> 3-4 </a:t>
            </a:r>
            <a:r>
              <a:rPr lang="en-US" dirty="0" err="1">
                <a:solidFill>
                  <a:schemeClr val="tx1"/>
                </a:solidFill>
              </a:rPr>
              <a:t>marta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kam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ya’ni</a:t>
            </a:r>
            <a:r>
              <a:rPr lang="en-US" dirty="0">
                <a:solidFill>
                  <a:schemeClr val="tx1"/>
                </a:solidFill>
              </a:rPr>
              <a:t> 25-40 ta </a:t>
            </a:r>
            <a:r>
              <a:rPr lang="en-US" dirty="0" err="1">
                <a:solidFill>
                  <a:schemeClr val="tx1"/>
                </a:solidFill>
              </a:rPr>
              <a:t>buyruqqa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ega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dirty="0" err="1">
                <a:solidFill>
                  <a:schemeClr val="tx1"/>
                </a:solidFill>
              </a:rPr>
              <a:t>Bitta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kristalli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kontrollerlarga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katta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hajmga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bo`lmagan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qayta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programmalashtiriladigan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yoki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doimiy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xotira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qurilmasi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joylashtirilgan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Kontrollerlar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ko`proq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logik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buyruqlarini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bajarishga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qabullashga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mo`ljallangan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Kontrollerlarni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mikrokontrollerlarni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aniqroq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qo`llanish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sohalari</a:t>
            </a:r>
            <a:r>
              <a:rPr lang="en-US" dirty="0">
                <a:solidFill>
                  <a:schemeClr val="tx1"/>
                </a:solidFill>
              </a:rPr>
              <a:t>: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3012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MP li </a:t>
            </a:r>
            <a:r>
              <a:rPr lang="en-US" b="1" dirty="0" err="1"/>
              <a:t>boshqarish</a:t>
            </a:r>
            <a:r>
              <a:rPr lang="en-US" b="1" dirty="0"/>
              <a:t> </a:t>
            </a:r>
            <a:r>
              <a:rPr lang="en-US" b="1" dirty="0" err="1"/>
              <a:t>sistemalari</a:t>
            </a:r>
            <a:r>
              <a:rPr lang="en-US" b="1" dirty="0"/>
              <a:t> (MPBS)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2734874"/>
              </p:ext>
            </p:extLst>
          </p:nvPr>
        </p:nvGraphicFramePr>
        <p:xfrm>
          <a:off x="1205248" y="2209202"/>
          <a:ext cx="9601196" cy="3895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29872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83529" y="2671350"/>
            <a:ext cx="4164495" cy="284995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en-US" dirty="0" err="1"/>
              <a:t>Shuni</a:t>
            </a:r>
            <a:r>
              <a:rPr lang="en-US" dirty="0"/>
              <a:t> </a:t>
            </a:r>
            <a:r>
              <a:rPr lang="en-US" dirty="0" err="1"/>
              <a:t>aytish</a:t>
            </a:r>
            <a:r>
              <a:rPr lang="en-US" dirty="0"/>
              <a:t> </a:t>
            </a:r>
            <a:r>
              <a:rPr lang="en-US" dirty="0" err="1"/>
              <a:t>kerakki</a:t>
            </a:r>
            <a:r>
              <a:rPr lang="en-US" dirty="0"/>
              <a:t>, </a:t>
            </a:r>
            <a:r>
              <a:rPr lang="en-US" dirty="0" err="1"/>
              <a:t>kontrollerlar</a:t>
            </a:r>
            <a:r>
              <a:rPr lang="en-US" dirty="0"/>
              <a:t> </a:t>
            </a:r>
            <a:r>
              <a:rPr lang="en-US" dirty="0" err="1"/>
              <a:t>programma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ishiaydigan</a:t>
            </a:r>
            <a:r>
              <a:rPr lang="en-US" dirty="0"/>
              <a:t> </a:t>
            </a:r>
            <a:r>
              <a:rPr lang="en-US" dirty="0" err="1"/>
              <a:t>qurilma</a:t>
            </a:r>
            <a:r>
              <a:rPr lang="en-US" dirty="0"/>
              <a:t> </a:t>
            </a:r>
            <a:r>
              <a:rPr lang="en-US" dirty="0" err="1" smtClean="0"/>
              <a:t>bo`lib</a:t>
            </a:r>
            <a:r>
              <a:rPr lang="en-US" dirty="0"/>
              <a:t>, </a:t>
            </a:r>
            <a:r>
              <a:rPr lang="en-US" dirty="0" err="1" smtClean="0"/>
              <a:t>ularni</a:t>
            </a:r>
            <a:r>
              <a:rPr lang="en-US" dirty="0" smtClean="0"/>
              <a:t> </a:t>
            </a:r>
            <a:r>
              <a:rPr lang="en-US" dirty="0" err="1"/>
              <a:t>xotirasiga</a:t>
            </a:r>
            <a:r>
              <a:rPr lang="en-US" dirty="0"/>
              <a:t> </a:t>
            </a:r>
            <a:r>
              <a:rPr lang="en-US" dirty="0" err="1"/>
              <a:t>kerakii</a:t>
            </a:r>
            <a:r>
              <a:rPr lang="en-US" dirty="0"/>
              <a:t> </a:t>
            </a:r>
            <a:r>
              <a:rPr lang="en-US" dirty="0" err="1"/>
              <a:t>programmani</a:t>
            </a:r>
            <a:r>
              <a:rPr lang="en-US" dirty="0"/>
              <a:t> </a:t>
            </a:r>
            <a:r>
              <a:rPr lang="en-US" dirty="0" err="1"/>
              <a:t>buyurtma</a:t>
            </a:r>
            <a:r>
              <a:rPr lang="en-US" dirty="0"/>
              <a:t> </a:t>
            </a:r>
            <a:r>
              <a:rPr lang="en-US" dirty="0" err="1" smtClean="0"/>
              <a:t>bo`yicha</a:t>
            </a:r>
            <a:r>
              <a:rPr lang="en-US" dirty="0" smtClean="0"/>
              <a:t> </a:t>
            </a:r>
            <a:r>
              <a:rPr lang="en-US" dirty="0" err="1"/>
              <a:t>zavod</a:t>
            </a:r>
            <a:r>
              <a:rPr lang="en-US" dirty="0"/>
              <a:t> </a:t>
            </a:r>
            <a:r>
              <a:rPr lang="en-US" dirty="0" err="1"/>
              <a:t>sharoitida</a:t>
            </a:r>
            <a:r>
              <a:rPr lang="en-US" dirty="0"/>
              <a:t> </a:t>
            </a:r>
            <a:r>
              <a:rPr lang="en-US" dirty="0" err="1"/>
              <a:t>yozilishi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 smtClean="0"/>
              <a:t>o`zimiz</a:t>
            </a:r>
            <a:r>
              <a:rPr lang="en-US" dirty="0" smtClean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progranunator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yozishimiz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 smtClean="0"/>
              <a:t>bo`lsa</a:t>
            </a:r>
            <a:r>
              <a:rPr lang="en-US" dirty="0"/>
              <a:t>,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programmalashtirishimiz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478117" y="1863081"/>
            <a:ext cx="5998266" cy="426726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Programmalashtirilgan</a:t>
            </a:r>
            <a:r>
              <a:rPr lang="en-US" dirty="0"/>
              <a:t> </a:t>
            </a:r>
            <a:r>
              <a:rPr lang="en-US" dirty="0" err="1" smtClean="0"/>
              <a:t>kontroller</a:t>
            </a:r>
            <a:r>
              <a:rPr lang="en-US" dirty="0" smtClean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masalalarni</a:t>
            </a:r>
            <a:r>
              <a:rPr lang="en-US" dirty="0"/>
              <a:t> </a:t>
            </a:r>
            <a:r>
              <a:rPr lang="en-US" dirty="0" err="1"/>
              <a:t>yechisni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qilishi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 </a:t>
            </a:r>
            <a:r>
              <a:rPr lang="en-US" dirty="0" err="1" smtClean="0"/>
              <a:t>o`lchanayotgan</a:t>
            </a:r>
            <a:r>
              <a:rPr lang="en-US" dirty="0" smtClean="0"/>
              <a:t> </a:t>
            </a:r>
            <a:r>
              <a:rPr lang="en-US" dirty="0" err="1"/>
              <a:t>ma’lumotlarni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displeyga</a:t>
            </a:r>
            <a:r>
              <a:rPr lang="en-US" dirty="0"/>
              <a:t> </a:t>
            </a:r>
            <a:r>
              <a:rPr lang="en-US" dirty="0" err="1"/>
              <a:t>chiqarib</a:t>
            </a:r>
            <a:r>
              <a:rPr lang="en-US" dirty="0"/>
              <a:t> </a:t>
            </a:r>
            <a:r>
              <a:rPr lang="en-US" dirty="0" err="1"/>
              <a:t>berishi</a:t>
            </a:r>
            <a:r>
              <a:rPr lang="en-US" dirty="0"/>
              <a:t>; </a:t>
            </a:r>
            <a:r>
              <a:rPr lang="en-US" dirty="0" err="1"/>
              <a:t>nazorat</a:t>
            </a:r>
            <a:r>
              <a:rPr lang="en-US" dirty="0"/>
              <a:t> </a:t>
            </a:r>
            <a:r>
              <a:rPr lang="en-US" dirty="0" err="1"/>
              <a:t>qilayotgan</a:t>
            </a:r>
            <a:r>
              <a:rPr lang="en-US" dirty="0"/>
              <a:t> </a:t>
            </a:r>
            <a:r>
              <a:rPr lang="en-US" dirty="0" err="1"/>
              <a:t>obektlarni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/</a:t>
            </a:r>
            <a:r>
              <a:rPr lang="en-US" dirty="0" err="1"/>
              <a:t>ishlamasligi</a:t>
            </a:r>
            <a:r>
              <a:rPr lang="en-US" dirty="0"/>
              <a:t> </a:t>
            </a:r>
            <a:r>
              <a:rPr lang="en-US" dirty="0" err="1" smtClean="0"/>
              <a:t>to`g`risida</a:t>
            </a:r>
            <a:r>
              <a:rPr lang="en-US" dirty="0" smtClean="0"/>
              <a:t> </a:t>
            </a:r>
            <a:r>
              <a:rPr lang="en-US" dirty="0" err="1" smtClean="0"/>
              <a:t>xabar</a:t>
            </a:r>
            <a:r>
              <a:rPr lang="en-US" dirty="0" smtClean="0"/>
              <a:t> </a:t>
            </a:r>
            <a:r>
              <a:rPr lang="en-US" dirty="0" err="1" smtClean="0"/>
              <a:t>beruvchi</a:t>
            </a:r>
            <a:r>
              <a:rPr lang="en-US" dirty="0" smtClean="0"/>
              <a:t> </a:t>
            </a:r>
            <a:r>
              <a:rPr lang="en-US" dirty="0" err="1"/>
              <a:t>signallar</a:t>
            </a:r>
            <a:r>
              <a:rPr lang="en-US" dirty="0"/>
              <a:t> </a:t>
            </a:r>
            <a:r>
              <a:rPr lang="en-US" dirty="0" err="1" smtClean="0"/>
              <a:t>uzatuvchi</a:t>
            </a:r>
            <a:r>
              <a:rPr lang="en-US" dirty="0" smtClean="0"/>
              <a:t>, </a:t>
            </a:r>
            <a:r>
              <a:rPr lang="en-US" dirty="0" err="1"/>
              <a:t>nazorat</a:t>
            </a:r>
            <a:r>
              <a:rPr lang="en-US" dirty="0"/>
              <a:t> </a:t>
            </a:r>
            <a:r>
              <a:rPr lang="en-US" dirty="0" err="1"/>
              <a:t>qilayotgan</a:t>
            </a:r>
            <a:r>
              <a:rPr lang="en-US" dirty="0"/>
              <a:t> </a:t>
            </a:r>
            <a:r>
              <a:rPr lang="en-US" dirty="0" err="1" smtClean="0"/>
              <a:t>parametrlarni</a:t>
            </a:r>
            <a:r>
              <a:rPr lang="en-US" dirty="0" smtClean="0"/>
              <a:t> </a:t>
            </a:r>
            <a:r>
              <a:rPr lang="en-US" dirty="0" err="1"/>
              <a:t>chegaradan</a:t>
            </a:r>
            <a:r>
              <a:rPr lang="en-US" dirty="0"/>
              <a:t> </a:t>
            </a:r>
            <a:r>
              <a:rPr lang="en-US" dirty="0" err="1"/>
              <a:t>chiqib</a:t>
            </a:r>
            <a:r>
              <a:rPr lang="en-US" dirty="0"/>
              <a:t> </a:t>
            </a:r>
            <a:r>
              <a:rPr lang="en-US" dirty="0" err="1" smtClean="0"/>
              <a:t>ketishi</a:t>
            </a:r>
            <a:r>
              <a:rPr lang="en-US" dirty="0" smtClean="0"/>
              <a:t> </a:t>
            </a:r>
            <a:r>
              <a:rPr lang="en-US" dirty="0" err="1" smtClean="0"/>
              <a:t>oldini</a:t>
            </a:r>
            <a:r>
              <a:rPr lang="en-US" dirty="0" smtClean="0"/>
              <a:t> </a:t>
            </a:r>
            <a:r>
              <a:rPr lang="en-US" dirty="0" err="1" smtClean="0"/>
              <a:t>oluvchi</a:t>
            </a:r>
            <a:r>
              <a:rPr lang="en-US" dirty="0" smtClean="0"/>
              <a:t>, </a:t>
            </a:r>
            <a:r>
              <a:rPr lang="en-US" dirty="0" err="1"/>
              <a:t>norma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normada</a:t>
            </a:r>
            <a:r>
              <a:rPr lang="en-US" dirty="0"/>
              <a:t> </a:t>
            </a:r>
            <a:r>
              <a:rPr lang="en-US" dirty="0" err="1"/>
              <a:t>emasligini</a:t>
            </a:r>
            <a:r>
              <a:rPr lang="en-US" dirty="0"/>
              <a:t>;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signallarir.i</a:t>
            </a:r>
            <a:r>
              <a:rPr lang="en-US" dirty="0"/>
              <a:t> </a:t>
            </a:r>
            <a:r>
              <a:rPr lang="en-US" dirty="0" err="1"/>
              <a:t>uzatishni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shunga</a:t>
            </a:r>
            <a:r>
              <a:rPr lang="en-US" dirty="0"/>
              <a:t> </a:t>
            </a:r>
            <a:r>
              <a:rPr lang="en-US" dirty="0" err="1" smtClean="0"/>
              <a:t>o`xshagan</a:t>
            </a:r>
            <a:r>
              <a:rPr lang="en-US" dirty="0" smtClean="0"/>
              <a:t> </a:t>
            </a:r>
            <a:r>
              <a:rPr lang="en-US" dirty="0" err="1" smtClean="0"/>
              <a:t>funktsiyalarni</a:t>
            </a:r>
            <a:r>
              <a:rPr lang="en-US" dirty="0" smtClean="0"/>
              <a:t> </a:t>
            </a:r>
            <a:r>
              <a:rPr lang="en-US" dirty="0" err="1"/>
              <a:t>bajaradi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39617" y="1216749"/>
            <a:ext cx="8163339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3600" b="1" dirty="0"/>
              <a:t>MP li </a:t>
            </a:r>
            <a:r>
              <a:rPr lang="en-US" sz="3600" b="1" dirty="0" err="1"/>
              <a:t>boshqarish</a:t>
            </a:r>
            <a:r>
              <a:rPr lang="en-US" sz="3600" b="1" dirty="0"/>
              <a:t> </a:t>
            </a:r>
            <a:r>
              <a:rPr lang="en-US" sz="3600" b="1" dirty="0" err="1"/>
              <a:t>sistemalari</a:t>
            </a:r>
            <a:r>
              <a:rPr lang="en-US" sz="3600" b="1" dirty="0"/>
              <a:t> (MPBS)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4980476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3"/>
            <a:ext cx="9601196" cy="1124964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b="1" dirty="0"/>
              <a:t>MP li </a:t>
            </a:r>
            <a:r>
              <a:rPr lang="en-US" b="1" dirty="0" err="1"/>
              <a:t>boshqarish</a:t>
            </a:r>
            <a:r>
              <a:rPr lang="en-US" b="1" dirty="0"/>
              <a:t> </a:t>
            </a:r>
            <a:r>
              <a:rPr lang="en-US" b="1" dirty="0" err="1"/>
              <a:t>sistemalari</a:t>
            </a:r>
            <a:r>
              <a:rPr lang="en-US" b="1" dirty="0"/>
              <a:t> (MPBS)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406706"/>
              </p:ext>
            </p:extLst>
          </p:nvPr>
        </p:nvGraphicFramePr>
        <p:xfrm>
          <a:off x="1223493" y="1854558"/>
          <a:ext cx="9388698" cy="45977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73499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1431236" y="5393901"/>
            <a:ext cx="9452110" cy="64219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i="1" dirty="0"/>
              <a:t>Ob '</a:t>
            </a:r>
            <a:r>
              <a:rPr lang="en-US" i="1" dirty="0" err="1"/>
              <a:t>ektni</a:t>
            </a:r>
            <a:r>
              <a:rPr lang="en-US" i="1" dirty="0"/>
              <a:t> </a:t>
            </a:r>
            <a:r>
              <a:rPr lang="en-US" i="1" dirty="0" err="1"/>
              <a:t>ishlashini</a:t>
            </a:r>
            <a:r>
              <a:rPr lang="en-US" i="1" dirty="0"/>
              <a:t> </a:t>
            </a:r>
            <a:r>
              <a:rPr lang="en-US" i="1" dirty="0" err="1"/>
              <a:t>nazorat</a:t>
            </a:r>
            <a:r>
              <a:rPr lang="en-US" i="1" dirty="0"/>
              <a:t> </a:t>
            </a:r>
            <a:r>
              <a:rPr lang="en-US" i="1" dirty="0" err="1"/>
              <a:t>qilish</a:t>
            </a:r>
            <a:r>
              <a:rPr lang="en-US" i="1" dirty="0"/>
              <a:t> </a:t>
            </a:r>
            <a:r>
              <a:rPr lang="en-US" i="1" dirty="0" err="1"/>
              <a:t>va</a:t>
            </a:r>
            <a:r>
              <a:rPr lang="en-US" i="1" dirty="0"/>
              <a:t> </a:t>
            </a:r>
            <a:r>
              <a:rPr lang="en-US" i="1" dirty="0" err="1"/>
              <a:t>boshqarish</a:t>
            </a:r>
            <a:r>
              <a:rPr lang="en-US" i="1" dirty="0"/>
              <a:t>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1" y="982132"/>
            <a:ext cx="2288857" cy="4572000"/>
          </a:xfrm>
          <a:prstGeom prst="rect">
            <a:avLst/>
          </a:prstGeom>
          <a:effectLst>
            <a:outerShdw blurRad="50800" dist="38100" dir="2700000" algn="tl">
              <a:prstClr val="black">
                <a:alpha val="40000"/>
              </a:prstClr>
            </a:outerShdw>
          </a:effectLst>
        </p:spPr>
      </p:pic>
      <p:pic>
        <p:nvPicPr>
          <p:cNvPr id="5" name="Рисунок 4" descr="C:\Users\Илдар\Desktop\микроп 2018\микроп 2018-2017\media\image115.jpeg"/>
          <p:cNvPicPr/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4615" y="772732"/>
            <a:ext cx="5844692" cy="41985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5613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744974"/>
              </p:ext>
            </p:extLst>
          </p:nvPr>
        </p:nvGraphicFramePr>
        <p:xfrm>
          <a:off x="1016497" y="482864"/>
          <a:ext cx="10445699" cy="618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648919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9873745"/>
              </p:ext>
            </p:extLst>
          </p:nvPr>
        </p:nvGraphicFramePr>
        <p:xfrm>
          <a:off x="1295401" y="1431235"/>
          <a:ext cx="9601196" cy="4444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28463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62610"/>
            <a:ext cx="9601196" cy="162339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cap="small" dirty="0" smtClean="0"/>
              <a:t/>
            </a:r>
            <a:br>
              <a:rPr lang="en-US" cap="small" dirty="0" smtClean="0"/>
            </a:br>
            <a:r>
              <a:rPr lang="en-US" cap="small" dirty="0" smtClean="0"/>
              <a:t>BOSHQARISH </a:t>
            </a:r>
            <a:r>
              <a:rPr lang="en-US" cap="small" dirty="0"/>
              <a:t>OB'EKTI </a:t>
            </a:r>
            <a:r>
              <a:rPr lang="en-US" cap="small" dirty="0" err="1"/>
              <a:t>va</a:t>
            </a:r>
            <a:r>
              <a:rPr lang="en-US" cap="small" dirty="0"/>
              <a:t> MASALANING </a:t>
            </a:r>
            <a:r>
              <a:rPr lang="en-US" cap="small" dirty="0" err="1" smtClean="0"/>
              <a:t>Qo`YILISHI</a:t>
            </a:r>
            <a:r>
              <a:rPr lang="en-US" cap="small" dirty="0"/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985536"/>
          </a:xfrm>
          <a:blipFill>
            <a:blip r:embed="rId2"/>
            <a:tile tx="0" ty="0" sx="100000" sy="100000" flip="none" algn="tl"/>
          </a:blip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Bugungi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kunda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ishlab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chiqarish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samaradorligini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oshirish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uchun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ishlab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chiqarishni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avtomatlashtirish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robotlashtirish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ommaviy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tus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oldi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Robotlarni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manipulyatorlarni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stanoklarni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avtomatik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ravishda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boshqarishni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esa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oddivgina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usul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orqali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amalga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oshirib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bo`lmaydi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Bunda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uchun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mikroprotsessorlar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kontrollerlar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kompyuterlarni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qo`llash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kerak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Bizning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misolda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ob’ekti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sifatida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elektr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parma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bo`lib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(10.2-rasm), u </a:t>
            </a:r>
            <a:r>
              <a:rPr lang="en-US" dirty="0" err="1" smtClean="0">
                <a:solidFill>
                  <a:schemeClr val="tx1"/>
                </a:solidFill>
              </a:rPr>
              <a:t>to`rtta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harakat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erkinligiga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ega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Bular</a:t>
            </a:r>
            <a:r>
              <a:rPr lang="en-US" dirty="0">
                <a:solidFill>
                  <a:schemeClr val="tx1"/>
                </a:solidFill>
              </a:rPr>
              <a:t> x, y, z </a:t>
            </a:r>
            <a:r>
              <a:rPr lang="en-US" dirty="0" err="1" smtClean="0">
                <a:solidFill>
                  <a:schemeClr val="tx1"/>
                </a:solidFill>
              </a:rPr>
              <a:t>o`qlari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bo`yicha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harakat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hamda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parmaning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aylanishidir</a:t>
            </a:r>
            <a:r>
              <a:rPr lang="en-US" dirty="0">
                <a:solidFill>
                  <a:schemeClr val="tx1"/>
                </a:solidFill>
              </a:rPr>
              <a:t>. Parma </a:t>
            </a:r>
            <a:r>
              <a:rPr lang="en-US" dirty="0" err="1">
                <a:solidFill>
                  <a:schemeClr val="tx1"/>
                </a:solidFill>
              </a:rPr>
              <a:t>mikroprotsessor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yordamida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boshqarilishga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mo`ljallangan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Programmalashtirish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yordamida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stoliga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qo`yilgan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detalning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kerakli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joyini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tesha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oladi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Qurilma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faqat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detalni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teshish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bilan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chegaralanib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qolmay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unda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ariqcha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ochishga</a:t>
            </a:r>
            <a:r>
              <a:rPr lang="en-US" dirty="0">
                <a:solidFill>
                  <a:schemeClr val="tx1"/>
                </a:solidFill>
              </a:rPr>
              <a:t> ham </a:t>
            </a:r>
            <a:r>
              <a:rPr lang="en-US" dirty="0" err="1" smtClean="0">
                <a:solidFill>
                  <a:schemeClr val="tx1"/>
                </a:solidFill>
              </a:rPr>
              <a:t>mo`ljallangan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Buning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uchun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programma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yordamida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sverloni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kerakii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chuqurlikka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botirib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Mexanizmni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kerakli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yo`nalishda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harakatga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keltirish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zarur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Bundan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tashqari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sverloni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sinishdan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asrash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uchun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inexanizmlaming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harakat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kuchlarini</a:t>
            </a:r>
            <a:r>
              <a:rPr lang="en-US" dirty="0">
                <a:solidFill>
                  <a:schemeClr val="tx1"/>
                </a:solidFill>
              </a:rPr>
              <a:t> ham </a:t>
            </a:r>
            <a:r>
              <a:rPr lang="en-US" dirty="0" err="1">
                <a:solidFill>
                  <a:schemeClr val="tx1"/>
                </a:solidFill>
              </a:rPr>
              <a:t>programma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yordamida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mumkin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Parmani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bajaradigan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ishlari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nazorat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qilish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signallarini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turlari</a:t>
            </a:r>
            <a:r>
              <a:rPr lang="en-US" dirty="0" smtClean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jadvallarda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keltirigan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0458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04045" y="4905172"/>
            <a:ext cx="9601196" cy="1290616"/>
          </a:xfrm>
        </p:spPr>
        <p:txBody>
          <a:bodyPr/>
          <a:lstStyle/>
          <a:p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parmaning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ко’rinishi</a:t>
            </a:r>
            <a:endParaRPr lang="ru-RU" i="1" dirty="0"/>
          </a:p>
          <a:p>
            <a:r>
              <a:rPr lang="en-US" i="1" dirty="0"/>
              <a:t> </a:t>
            </a:r>
            <a:r>
              <a:rPr lang="en-US" i="1" dirty="0" err="1"/>
              <a:t>Boshqarish</a:t>
            </a:r>
            <a:r>
              <a:rPr lang="en-US" i="1" dirty="0"/>
              <a:t> </a:t>
            </a:r>
            <a:r>
              <a:rPr lang="en-US" i="1" dirty="0" err="1"/>
              <a:t>signallari</a:t>
            </a:r>
            <a:r>
              <a:rPr lang="en-US" i="1" dirty="0"/>
              <a:t> </a:t>
            </a:r>
            <a:r>
              <a:rPr lang="en-US" i="1" dirty="0" err="1"/>
              <a:t>jadvali</a:t>
            </a:r>
            <a:endParaRPr lang="ru-RU" dirty="0"/>
          </a:p>
        </p:txBody>
      </p:sp>
      <p:pic>
        <p:nvPicPr>
          <p:cNvPr id="4" name="Рисунок 3" descr="image193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585" y="781877"/>
            <a:ext cx="6775172" cy="3790123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79244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image194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802" y="660396"/>
            <a:ext cx="9426188" cy="5568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90" y="1479826"/>
            <a:ext cx="2028825" cy="4572000"/>
          </a:xfrm>
          <a:prstGeom prst="rect">
            <a:avLst/>
          </a:prstGeom>
          <a:effectLst>
            <a:outerShdw blurRad="50800" dist="38100" dir="2700000" algn="tl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377712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5" cy="1734564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US" dirty="0"/>
              <a:t>MIKROKONTROLLERLI MANIPULYATORNI ISHLASHINI BOSHQARUVCHI QURILMA.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1669345"/>
              </p:ext>
            </p:extLst>
          </p:nvPr>
        </p:nvGraphicFramePr>
        <p:xfrm>
          <a:off x="790651" y="2356834"/>
          <a:ext cx="10260492" cy="44045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688032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3073767"/>
            <a:ext cx="9601196" cy="2372877"/>
          </a:xfrm>
          <a:solidFill>
            <a:schemeClr val="accent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KR580VN510 </a:t>
            </a:r>
            <a:r>
              <a:rPr lang="en-US" dirty="0" err="1">
                <a:solidFill>
                  <a:schemeClr val="tx1"/>
                </a:solidFill>
              </a:rPr>
              <a:t>darajali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uzilishlar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kontrolleri</a:t>
            </a:r>
            <a:r>
              <a:rPr lang="en-US" dirty="0">
                <a:solidFill>
                  <a:schemeClr val="tx1"/>
                </a:solidFill>
              </a:rPr>
              <a:t>; ATSP - analog </a:t>
            </a:r>
            <a:r>
              <a:rPr lang="en-US" dirty="0" err="1">
                <a:solidFill>
                  <a:schemeClr val="tx1"/>
                </a:solidFill>
              </a:rPr>
              <a:t>raqamli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o`zgartirgich</a:t>
            </a:r>
            <a:r>
              <a:rPr lang="en-US" dirty="0">
                <a:solidFill>
                  <a:schemeClr val="tx1"/>
                </a:solidFill>
              </a:rPr>
              <a:t>; TSAP - </a:t>
            </a:r>
            <a:r>
              <a:rPr lang="en-US" dirty="0" err="1">
                <a:solidFill>
                  <a:schemeClr val="tx1"/>
                </a:solidFill>
              </a:rPr>
              <a:t>raqamli</a:t>
            </a:r>
            <a:r>
              <a:rPr lang="en-US" dirty="0">
                <a:solidFill>
                  <a:schemeClr val="tx1"/>
                </a:solidFill>
              </a:rPr>
              <a:t> analog </a:t>
            </a:r>
            <a:r>
              <a:rPr lang="en-US" dirty="0" err="1" smtClean="0">
                <a:solidFill>
                  <a:schemeClr val="tx1"/>
                </a:solidFill>
              </a:rPr>
              <a:t>o`zgartirgich</a:t>
            </a:r>
            <a:r>
              <a:rPr lang="en-US" dirty="0">
                <a:solidFill>
                  <a:schemeClr val="tx1"/>
                </a:solidFill>
              </a:rPr>
              <a:t>; </a:t>
            </a:r>
            <a:r>
              <a:rPr lang="en-US" dirty="0" err="1">
                <a:solidFill>
                  <a:schemeClr val="tx1"/>
                </a:solidFill>
              </a:rPr>
              <a:t>Klaviatura</a:t>
            </a:r>
            <a:r>
              <a:rPr lang="en-US" dirty="0">
                <a:solidFill>
                  <a:schemeClr val="tx1"/>
                </a:solidFill>
              </a:rPr>
              <a:t>; 7 </a:t>
            </a:r>
            <a:r>
              <a:rPr lang="en-US" dirty="0" err="1" smtClean="0">
                <a:solidFill>
                  <a:schemeClr val="tx1"/>
                </a:solidFill>
              </a:rPr>
              <a:t>segmentli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dlspley</a:t>
            </a:r>
            <a:r>
              <a:rPr lang="en-US" dirty="0">
                <a:solidFill>
                  <a:schemeClr val="tx1"/>
                </a:solidFill>
              </a:rPr>
              <a:t>: ATSP, TSAP - </a:t>
            </a:r>
            <a:r>
              <a:rPr lang="en-US" dirty="0" err="1">
                <a:solidFill>
                  <a:schemeClr val="tx1"/>
                </a:solidFill>
              </a:rPr>
              <a:t>bloklarining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kirish</a:t>
            </a:r>
            <a:r>
              <a:rPr lang="en-US" dirty="0">
                <a:solidFill>
                  <a:schemeClr val="tx1"/>
                </a:solidFill>
              </a:rPr>
              <a:t>/</a:t>
            </a:r>
            <a:r>
              <a:rPr lang="en-US" dirty="0" err="1">
                <a:solidFill>
                  <a:schemeClr val="tx1"/>
                </a:solidFill>
              </a:rPr>
              <a:t>chiqishlari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manipulyatorni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datchiklari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hamda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oraliq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o`zgartirgichlar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ijro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etuvchi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mexanizmlar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bilan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ulanadi</a:t>
            </a:r>
            <a:r>
              <a:rPr lang="en-US" dirty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5" cy="1734564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US" dirty="0"/>
              <a:t>MIKROKONTROLLERLI MANIPULYATORNI ISHLASHINI BOSHQARUVCH</a:t>
            </a:r>
            <a:r>
              <a:rPr lang="en-US" i="1" dirty="0"/>
              <a:t>I</a:t>
            </a:r>
            <a:r>
              <a:rPr lang="en-US" dirty="0"/>
              <a:t> QURILMA.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8950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9684" y="1359373"/>
            <a:ext cx="1594485" cy="4572000"/>
          </a:xfrm>
          <a:prstGeom prst="rect">
            <a:avLst/>
          </a:prstGeom>
          <a:effectLst>
            <a:outerShdw blurRad="50800" dist="38100" dir="2700000" algn="tl">
              <a:prstClr val="black">
                <a:alpha val="40000"/>
              </a:prstClr>
            </a:outerShdw>
          </a:effectLst>
        </p:spPr>
      </p:pic>
      <p:pic>
        <p:nvPicPr>
          <p:cNvPr id="5" name="Рисунок 4" descr="Ð¡ÑÐµÐ¼Ð° ÐÐÐ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82" y="334851"/>
            <a:ext cx="9931801" cy="569246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2172283" y="6258385"/>
            <a:ext cx="6033051" cy="495485"/>
          </a:xfrm>
        </p:spPr>
        <p:txBody>
          <a:bodyPr>
            <a:normAutofit fontScale="85000" lnSpcReduction="10000"/>
          </a:bodyPr>
          <a:lstStyle/>
          <a:p>
            <a:r>
              <a:rPr lang="en-US" i="1" dirty="0"/>
              <a:t>Ma '</a:t>
            </a:r>
            <a:r>
              <a:rPr lang="en-US" i="1" dirty="0" err="1"/>
              <a:t>lumotlar</a:t>
            </a:r>
            <a:r>
              <a:rPr lang="en-US" i="1" dirty="0"/>
              <a:t>- </a:t>
            </a:r>
            <a:r>
              <a:rPr lang="en-US" i="1" dirty="0" err="1"/>
              <a:t>magistraliga</a:t>
            </a:r>
            <a:r>
              <a:rPr lang="en-US" i="1" dirty="0"/>
              <a:t> </a:t>
            </a:r>
            <a:r>
              <a:rPr lang="en-US" i="1" dirty="0" err="1"/>
              <a:t>tashqi</a:t>
            </a:r>
            <a:r>
              <a:rPr lang="en-US" i="1" dirty="0"/>
              <a:t> </a:t>
            </a:r>
            <a:r>
              <a:rPr lang="en-US" i="1" dirty="0" err="1"/>
              <a:t>qurilmalarni</a:t>
            </a:r>
            <a:r>
              <a:rPr lang="en-US" i="1" dirty="0"/>
              <a:t> </a:t>
            </a:r>
            <a:r>
              <a:rPr lang="en-US" i="1" dirty="0" err="1"/>
              <a:t>ulanish</a:t>
            </a:r>
            <a:r>
              <a:rPr lang="en-US" i="1" dirty="0"/>
              <a:t> </a:t>
            </a:r>
            <a:r>
              <a:rPr lang="en-US" i="1" dirty="0" err="1"/>
              <a:t>sxemasi</a:t>
            </a:r>
            <a:r>
              <a:rPr lang="en-US" i="1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29681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574799"/>
          </a:xfrm>
        </p:spPr>
        <p:txBody>
          <a:bodyPr>
            <a:noAutofit/>
          </a:bodyPr>
          <a:lstStyle/>
          <a:p>
            <a:r>
              <a:rPr lang="en-US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MIKROKONTROLLERLI MANIPULYATORNI ISHLASHINI BOSHQARUVCH</a:t>
            </a:r>
            <a:r>
              <a:rPr lang="en-US" sz="3200" b="1" i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I</a:t>
            </a:r>
            <a:r>
              <a:rPr lang="en-US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QURILMA.</a:t>
            </a:r>
            <a:r>
              <a:rPr lang="ru-RU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ru-RU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endParaRPr lang="ru-RU" sz="32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2556931"/>
            <a:ext cx="9601196" cy="357882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Operator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bilan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bog`lanish</a:t>
            </a:r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interfeysi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indikatsiya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va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klaviaturadan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iborat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Displey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sifatida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HGl-HG8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mikrosxemalari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ishlatilgan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bo`lib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ularning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ishlashini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paralel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interfeysning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va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S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kanallari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boshqaradi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A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kanal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mikrosxemada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shaklni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hosil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qilib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beradi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8 ta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kanalning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signallari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esa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tranzistorlar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yordamida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kuchaytirilib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mikrosxemani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tanlashga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hizmat</a:t>
            </a:r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qiladi</a:t>
            </a:r>
            <a:endParaRPr lang="en-US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Datchiklarning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signallarini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qabul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qiluvchi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interfeys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parallel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interfeys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bo`lib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8 ta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raqamli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va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8 ta analog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signallarni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qabul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qilishga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mo`ljallangan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Raqamli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signallar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to`g`ridan-to`g`ri</a:t>
            </a:r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kanaliga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ulanadi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Analog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signallar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analog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kommutator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orqali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ATSP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ga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uzatiladi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va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ATSP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ning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chiqishidagi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8-razryadli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ma’lumot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interfeysning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V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kanaliga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uzatiladi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Interfeysning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8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kanali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kommutatorni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va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ATSP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boshqarish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ishlatilgan</a:t>
            </a:r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11212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9177652"/>
              </p:ext>
            </p:extLst>
          </p:nvPr>
        </p:nvGraphicFramePr>
        <p:xfrm>
          <a:off x="1295401" y="1033670"/>
          <a:ext cx="9601196" cy="4842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089072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BOSHQARISH SIGNALLARINI OB’EKTGA UZATISH SXEMALARI.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2073499"/>
            <a:ext cx="9601196" cy="3802369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Ob’ektga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signallarini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uzatish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deganda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ijrochi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qurilmalari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uchun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zarur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bo`lgan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paramertga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signallarni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uzatish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mshiniladi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 smtClean="0">
                <a:solidFill>
                  <a:schemeClr val="tx1"/>
                </a:solidFill>
              </a:rPr>
              <a:t>Bog`lanish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sxemalarini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xil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elementlar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yordamida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amalga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oshirish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mumkin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bu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yerda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relening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kontaktlari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yordamida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amalga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oshirilgan</a:t>
            </a:r>
            <a:r>
              <a:rPr lang="en-US" dirty="0">
                <a:solidFill>
                  <a:schemeClr val="tx1"/>
                </a:solidFill>
              </a:rPr>
              <a:t> (10.8- </a:t>
            </a:r>
            <a:r>
              <a:rPr lang="en-US" dirty="0" err="1">
                <a:solidFill>
                  <a:schemeClr val="tx1"/>
                </a:solidFill>
              </a:rPr>
              <a:t>rasm</a:t>
            </a:r>
            <a:r>
              <a:rPr lang="en-US" dirty="0">
                <a:solidFill>
                  <a:schemeClr val="tx1"/>
                </a:solidFill>
              </a:rPr>
              <a:t>). </a:t>
            </a:r>
            <a:r>
              <a:rPr lang="en-US" dirty="0" err="1">
                <a:solidFill>
                  <a:schemeClr val="tx1"/>
                </a:solidFill>
              </a:rPr>
              <a:t>Bunda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registrning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6-razryadi </a:t>
            </a:r>
            <a:r>
              <a:rPr lang="en-US" dirty="0" err="1">
                <a:solidFill>
                  <a:schemeClr val="tx1"/>
                </a:solidFill>
              </a:rPr>
              <a:t>elektr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dvigatelning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aylanish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yo`nalishini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boshqaradi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Qolgan</a:t>
            </a:r>
            <a:r>
              <a:rPr lang="en-US" dirty="0">
                <a:solidFill>
                  <a:schemeClr val="tx1"/>
                </a:solidFill>
              </a:rPr>
              <a:t> 5 ta </a:t>
            </a:r>
            <a:r>
              <a:rPr lang="en-US" dirty="0" err="1">
                <a:solidFill>
                  <a:schemeClr val="tx1"/>
                </a:solidFill>
              </a:rPr>
              <a:t>razryad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dvigatelni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tezligini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ta’minlaydi</a:t>
            </a:r>
            <a:r>
              <a:rPr lang="en-US" dirty="0">
                <a:solidFill>
                  <a:schemeClr val="tx1"/>
                </a:solidFill>
              </a:rPr>
              <a:t>. Agar </a:t>
            </a:r>
            <a:r>
              <a:rPr lang="en-US" dirty="0" err="1">
                <a:solidFill>
                  <a:schemeClr val="tx1"/>
                </a:solidFill>
              </a:rPr>
              <a:t>dvigatelni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quvvati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katta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bo`lsa</a:t>
            </a:r>
            <a:r>
              <a:rPr lang="en-US" dirty="0">
                <a:solidFill>
                  <a:schemeClr val="tx1"/>
                </a:solidFill>
              </a:rPr>
              <a:t>, TSAP </a:t>
            </a:r>
            <a:r>
              <a:rPr lang="en-US" dirty="0" err="1">
                <a:solidFill>
                  <a:schemeClr val="tx1"/>
                </a:solidFill>
              </a:rPr>
              <a:t>ishlatish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yaxshi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natija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bermaydi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Chunki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energiya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isrofi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ATSP </a:t>
            </a:r>
            <a:r>
              <a:rPr lang="en-US" dirty="0" err="1">
                <a:solidFill>
                  <a:schemeClr val="tx1"/>
                </a:solidFill>
              </a:rPr>
              <a:t>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qizishiga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olib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keladi</a:t>
            </a:r>
            <a:r>
              <a:rPr lang="en-US" dirty="0">
                <a:solidFill>
                  <a:schemeClr val="tx1"/>
                </a:solidFill>
              </a:rPr>
              <a:t>.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843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8655" y="1339941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en-US" i="1" dirty="0" err="1"/>
              <a:t>Boshqarish</a:t>
            </a:r>
            <a:r>
              <a:rPr lang="en-US" i="1" dirty="0"/>
              <a:t> </a:t>
            </a:r>
            <a:r>
              <a:rPr lang="en-US" i="1" dirty="0" err="1"/>
              <a:t>signallarini</a:t>
            </a:r>
            <a:r>
              <a:rPr lang="en-US" i="1" dirty="0"/>
              <a:t> </a:t>
            </a:r>
            <a:r>
              <a:rPr lang="en-US" i="1" dirty="0" err="1"/>
              <a:t>buferli</a:t>
            </a:r>
            <a:r>
              <a:rPr lang="en-US" i="1" dirty="0"/>
              <a:t> </a:t>
            </a:r>
            <a:r>
              <a:rPr lang="en-US" i="1" dirty="0" err="1"/>
              <a:t>registr</a:t>
            </a:r>
            <a:r>
              <a:rPr lang="en-US" i="1" dirty="0"/>
              <a:t> </a:t>
            </a:r>
            <a:r>
              <a:rPr lang="en-US" i="1" dirty="0" err="1"/>
              <a:t>orqali</a:t>
            </a:r>
            <a:r>
              <a:rPr lang="en-US" i="1" dirty="0"/>
              <a:t> </a:t>
            </a:r>
            <a:r>
              <a:rPr lang="en-US" i="1" dirty="0" err="1"/>
              <a:t>ob</a:t>
            </a:r>
            <a:r>
              <a:rPr lang="en-US" i="1" dirty="0"/>
              <a:t> '</a:t>
            </a:r>
            <a:r>
              <a:rPr lang="en-US" i="1" dirty="0" err="1"/>
              <a:t>ektga</a:t>
            </a:r>
            <a:r>
              <a:rPr lang="en-US" i="1" dirty="0"/>
              <a:t> </a:t>
            </a:r>
            <a:r>
              <a:rPr lang="en-US" i="1" dirty="0" err="1"/>
              <a:t>uzatish</a:t>
            </a:r>
            <a:r>
              <a:rPr lang="en-US" i="1" dirty="0"/>
              <a:t> </a:t>
            </a:r>
            <a:r>
              <a:rPr lang="en-US" i="1" dirty="0" err="1"/>
              <a:t>sxemasi</a:t>
            </a:r>
            <a:r>
              <a:rPr lang="en-US" i="1" dirty="0"/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 descr="C:\Users\Илдар\Desktop\микроп 2018\микроп 2018-2017\media\image120.jpe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998" y="2408349"/>
            <a:ext cx="6512967" cy="39280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605998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3191770"/>
              </p:ext>
            </p:extLst>
          </p:nvPr>
        </p:nvGraphicFramePr>
        <p:xfrm>
          <a:off x="1295401" y="728870"/>
          <a:ext cx="9601196" cy="51469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456375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/>
              <a:t>Boshqarish</a:t>
            </a:r>
            <a:r>
              <a:rPr lang="en-US" i="1" dirty="0"/>
              <a:t> </a:t>
            </a:r>
            <a:r>
              <a:rPr lang="en-US" i="1" dirty="0" err="1"/>
              <a:t>signallarini</a:t>
            </a:r>
            <a:r>
              <a:rPr lang="en-US" i="1" dirty="0"/>
              <a:t> </a:t>
            </a:r>
            <a:r>
              <a:rPr lang="en-US" i="1" dirty="0" err="1"/>
              <a:t>kommutatsiyatash</a:t>
            </a:r>
            <a:r>
              <a:rPr lang="en-US" i="1" dirty="0"/>
              <a:t> </a:t>
            </a:r>
            <a:r>
              <a:rPr lang="en-US" i="1" dirty="0" err="1"/>
              <a:t>sxemasi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385" y="2285999"/>
            <a:ext cx="1202241" cy="3933714"/>
          </a:xfrm>
          <a:prstGeom prst="rect">
            <a:avLst/>
          </a:prstGeom>
          <a:effectLst>
            <a:outerShdw blurRad="50800" dist="38100" dir="2700000" algn="tl">
              <a:prstClr val="black">
                <a:alpha val="40000"/>
              </a:prstClr>
            </a:outerShdw>
          </a:effectLst>
        </p:spPr>
      </p:pic>
      <p:pic>
        <p:nvPicPr>
          <p:cNvPr id="6" name="Рисунок 5" descr="C:\Users\Илдар\Desktop\микроп 2018\микроп 2018-2017\media\image121.jpeg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500" y="2519680"/>
            <a:ext cx="5330279" cy="33788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79484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00766" y="1017431"/>
            <a:ext cx="784323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 smtClean="0"/>
          </a:p>
          <a:p>
            <a:r>
              <a:rPr lang="en-US" sz="2400" dirty="0" err="1" smtClean="0"/>
              <a:t>Savollar</a:t>
            </a:r>
            <a:r>
              <a:rPr lang="en-US" sz="2400" dirty="0"/>
              <a:t>:</a:t>
            </a:r>
          </a:p>
          <a:p>
            <a:endParaRPr lang="en-US" sz="2400" dirty="0" smtClean="0"/>
          </a:p>
          <a:p>
            <a:r>
              <a:rPr lang="en-US" sz="2400" dirty="0" smtClean="0"/>
              <a:t>MPBS </a:t>
            </a:r>
            <a:r>
              <a:rPr lang="en-US" sz="2400" dirty="0" err="1"/>
              <a:t>yechiladigan</a:t>
            </a:r>
            <a:r>
              <a:rPr lang="en-US" sz="2400" dirty="0"/>
              <a:t> </a:t>
            </a:r>
            <a:r>
              <a:rPr lang="en-US" sz="2400" dirty="0" err="1" smtClean="0"/>
              <a:t>masalalar</a:t>
            </a:r>
            <a:r>
              <a:rPr lang="en-US" sz="2400" dirty="0" smtClean="0"/>
              <a:t> </a:t>
            </a:r>
            <a:r>
              <a:rPr lang="en-US" sz="2400" dirty="0" err="1" smtClean="0"/>
              <a:t>haqida</a:t>
            </a:r>
            <a:r>
              <a:rPr lang="en-US" sz="2400" dirty="0" smtClean="0"/>
              <a:t> </a:t>
            </a:r>
            <a:r>
              <a:rPr lang="en-US" sz="2400" dirty="0" err="1" smtClean="0"/>
              <a:t>gapirib</a:t>
            </a:r>
            <a:r>
              <a:rPr lang="en-US" sz="2400" dirty="0" smtClean="0"/>
              <a:t> </a:t>
            </a:r>
            <a:r>
              <a:rPr lang="en-US" sz="2400" dirty="0" err="1" smtClean="0"/>
              <a:t>bering</a:t>
            </a:r>
            <a:r>
              <a:rPr lang="en-US" sz="2400" dirty="0" smtClean="0"/>
              <a:t>. </a:t>
            </a:r>
          </a:p>
          <a:p>
            <a:r>
              <a:rPr lang="en-US" sz="2400" dirty="0" smtClean="0"/>
              <a:t>MPBS </a:t>
            </a:r>
            <a:r>
              <a:rPr lang="en-US" sz="2400" dirty="0" err="1"/>
              <a:t>ga</a:t>
            </a:r>
            <a:r>
              <a:rPr lang="en-US" sz="2400" dirty="0"/>
              <a:t> </a:t>
            </a:r>
            <a:r>
              <a:rPr lang="en-US" sz="2400" dirty="0" err="1"/>
              <a:t>qo`yiladigan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 smtClean="0"/>
              <a:t>talablar</a:t>
            </a:r>
            <a:r>
              <a:rPr lang="en-US" sz="2400" dirty="0" smtClean="0"/>
              <a:t> </a:t>
            </a:r>
            <a:r>
              <a:rPr lang="en-US" sz="2400" dirty="0" err="1" smtClean="0"/>
              <a:t>nimalardan</a:t>
            </a:r>
            <a:r>
              <a:rPr lang="en-US" sz="2400" dirty="0" smtClean="0"/>
              <a:t> </a:t>
            </a:r>
            <a:r>
              <a:rPr lang="en-US" sz="2400" dirty="0" err="1" smtClean="0"/>
              <a:t>iborat</a:t>
            </a:r>
            <a:r>
              <a:rPr lang="en-US" sz="2400" dirty="0" smtClean="0"/>
              <a:t>. </a:t>
            </a:r>
            <a:endParaRPr lang="ru-RU" sz="2400" dirty="0"/>
          </a:p>
          <a:p>
            <a:r>
              <a:rPr lang="en-US" sz="2400" dirty="0" err="1" smtClean="0"/>
              <a:t>Bitta</a:t>
            </a:r>
            <a:r>
              <a:rPr lang="en-US" sz="2400" dirty="0" smtClean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ko`p</a:t>
            </a:r>
            <a:r>
              <a:rPr lang="en-US" sz="2400" dirty="0"/>
              <a:t> </a:t>
            </a:r>
            <a:r>
              <a:rPr lang="en-US" sz="2400" dirty="0" err="1"/>
              <a:t>kanalli</a:t>
            </a:r>
            <a:r>
              <a:rPr lang="en-US" sz="2400" dirty="0"/>
              <a:t> MPBS </a:t>
            </a:r>
            <a:r>
              <a:rPr lang="en-US" sz="2400" dirty="0" err="1"/>
              <a:t>strukturali</a:t>
            </a:r>
            <a:r>
              <a:rPr lang="en-US" sz="2400" dirty="0"/>
              <a:t> </a:t>
            </a:r>
            <a:r>
              <a:rPr lang="en-US" sz="2400" dirty="0" err="1" smtClean="0"/>
              <a:t>sxemalari</a:t>
            </a:r>
            <a:r>
              <a:rPr lang="en-US" sz="2400" dirty="0" smtClean="0"/>
              <a:t> </a:t>
            </a:r>
            <a:r>
              <a:rPr lang="en-US" sz="2400" dirty="0" err="1" smtClean="0"/>
              <a:t>chizing</a:t>
            </a:r>
            <a:r>
              <a:rPr lang="en-US" sz="2400" dirty="0" smtClean="0"/>
              <a:t>. </a:t>
            </a:r>
            <a:endParaRPr lang="ru-RU" sz="2400" dirty="0"/>
          </a:p>
          <a:p>
            <a:r>
              <a:rPr lang="en-US" sz="2400" dirty="0" smtClean="0"/>
              <a:t>MP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vositalarini</a:t>
            </a:r>
            <a:r>
              <a:rPr lang="en-US" sz="2400" dirty="0"/>
              <a:t> </a:t>
            </a:r>
            <a:r>
              <a:rPr lang="en-US" sz="2400" dirty="0" err="1"/>
              <a:t>tanlashning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 smtClean="0"/>
              <a:t>prinsiplari</a:t>
            </a:r>
            <a:r>
              <a:rPr lang="en-US" sz="2400" dirty="0" smtClean="0"/>
              <a:t>. </a:t>
            </a:r>
            <a:endParaRPr lang="ru-RU" sz="2400" dirty="0"/>
          </a:p>
          <a:p>
            <a:r>
              <a:rPr lang="en-US" sz="2400" dirty="0" smtClean="0"/>
              <a:t>MP </a:t>
            </a:r>
            <a:r>
              <a:rPr lang="en-US" sz="2400" dirty="0" err="1"/>
              <a:t>boshqarish</a:t>
            </a:r>
            <a:r>
              <a:rPr lang="en-US" sz="2400" dirty="0"/>
              <a:t> </a:t>
            </a:r>
            <a:r>
              <a:rPr lang="en-US" sz="2400" dirty="0" err="1"/>
              <a:t>sistemalarida</a:t>
            </a:r>
            <a:r>
              <a:rPr lang="en-US" sz="2400" dirty="0"/>
              <a:t> </a:t>
            </a:r>
            <a:r>
              <a:rPr lang="en-US" sz="2400" dirty="0" err="1"/>
              <a:t>qo`llashning</a:t>
            </a:r>
            <a:r>
              <a:rPr lang="en-US" sz="2400" dirty="0"/>
              <a:t> </a:t>
            </a:r>
            <a:r>
              <a:rPr lang="en-US" sz="2400" dirty="0" err="1"/>
              <a:t>alohida</a:t>
            </a:r>
            <a:r>
              <a:rPr lang="en-US" sz="2400" dirty="0"/>
              <a:t> </a:t>
            </a:r>
            <a:r>
              <a:rPr lang="en-US" sz="2400" dirty="0" err="1" smtClean="0"/>
              <a:t>xususiyatlari</a:t>
            </a:r>
            <a:r>
              <a:rPr lang="en-US" sz="2400" dirty="0" smtClean="0"/>
              <a:t> </a:t>
            </a:r>
            <a:r>
              <a:rPr lang="en-US" sz="2400" dirty="0" err="1" smtClean="0"/>
              <a:t>haqida</a:t>
            </a:r>
            <a:r>
              <a:rPr lang="en-US" sz="2400" dirty="0" smtClean="0"/>
              <a:t> </a:t>
            </a:r>
            <a:r>
              <a:rPr lang="en-US" sz="2400" dirty="0" err="1" smtClean="0"/>
              <a:t>nimani</a:t>
            </a:r>
            <a:r>
              <a:rPr lang="en-US" sz="2400" dirty="0" smtClean="0"/>
              <a:t> </a:t>
            </a:r>
            <a:r>
              <a:rPr lang="en-US" sz="2400" smtClean="0"/>
              <a:t>bilasiz.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4455377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HARACTER" val="CharacterId &quot;{496120b0-5cc8-4e66-b9f8-1c2c2715775b}&quot;&#10;PoseId 096_044_melanie.jpg&#10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HARACTER" val="CharacterId &quot;{496120b0-5cc8-4e66-b9f8-1c2c2715775b}&quot;&#10;PoseId 098_044_melanie.jpg&#10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HARACTER" val="CharacterId &quot;{496120b0-5cc8-4e66-b9f8-1c2c2715775b}&quot;&#10;PoseId 158_044_melanie.jpg&#10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HARACTER" val="CharacterId &quot;{496120b0-5cc8-4e66-b9f8-1c2c2715775b}&quot;&#10;PoseId 133_044_melanie.jpg&#10;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252525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134</TotalTime>
  <Words>1576</Words>
  <Application>Microsoft Office PowerPoint</Application>
  <PresentationFormat>Произвольный</PresentationFormat>
  <Paragraphs>54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Натуральные материалы</vt:lpstr>
      <vt:lpstr>MP li boshqarish sistemalari (MPBS)</vt:lpstr>
      <vt:lpstr>Reja</vt:lpstr>
      <vt:lpstr>MP li boshqarish sistemalari (MPBS)</vt:lpstr>
      <vt:lpstr>MP li boshqarish sistemalari (MPBS)</vt:lpstr>
      <vt:lpstr>Презентация PowerPoint</vt:lpstr>
      <vt:lpstr>MP li boshqarish sistemalari (MPBS) </vt:lpstr>
      <vt:lpstr>Презентация PowerPoint</vt:lpstr>
      <vt:lpstr>Презентация PowerPoint</vt:lpstr>
      <vt:lpstr>Презентация PowerPoint</vt:lpstr>
      <vt:lpstr> BOSHQARISH OB'EKTI va MASALANING Qo`YILISHI. </vt:lpstr>
      <vt:lpstr>Презентация PowerPoint</vt:lpstr>
      <vt:lpstr>Презентация PowerPoint</vt:lpstr>
      <vt:lpstr>MIKROKONTROLLERLI MANIPULYATORNI ISHLASHINI BOSHQARUVCHI QURILMA.</vt:lpstr>
      <vt:lpstr>MIKROKONTROLLERLI MANIPULYATORNI ISHLASHINI BOSHQARUVCHI QURILMA.</vt:lpstr>
      <vt:lpstr>Презентация PowerPoint</vt:lpstr>
      <vt:lpstr>MIKROKONTROLLERLI MANIPULYATORNI ISHLASHINI BOSHQARUVCHI QURILMA. </vt:lpstr>
      <vt:lpstr>Презентация PowerPoint</vt:lpstr>
      <vt:lpstr>BOSHQARISH SIGNALLARINI OB’EKTGA UZATISH SXEMALARI. </vt:lpstr>
      <vt:lpstr>Boshqarish signallarini buferli registr orqali ob 'ektga uzatish sxemasi. </vt:lpstr>
      <vt:lpstr>Презентация PowerPoint</vt:lpstr>
      <vt:lpstr>Boshqarish signallarini kommutatsiyatash sxemasi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MP li boshqarish sistemalari (MPBS)</dc:title>
  <dc:creator>asus shop</dc:creator>
  <cp:lastModifiedBy>Илдар</cp:lastModifiedBy>
  <cp:revision>11</cp:revision>
  <dcterms:created xsi:type="dcterms:W3CDTF">2018-10-20T09:07:19Z</dcterms:created>
  <dcterms:modified xsi:type="dcterms:W3CDTF">2018-11-08T07:53:37Z</dcterms:modified>
</cp:coreProperties>
</file>